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94660"/>
  </p:normalViewPr>
  <p:slideViewPr>
    <p:cSldViewPr snapToGrid="0">
      <p:cViewPr varScale="1">
        <p:scale>
          <a:sx n="64" d="100"/>
          <a:sy n="64" d="100"/>
        </p:scale>
        <p:origin x="680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E65EFF-710C-4D41-8520-383F988F6B76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FD8032-7BF2-4583-A479-AD908C329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9575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Before that, I want to talk about this flowchart designed by Prof. Lee. </a:t>
            </a:r>
          </a:p>
          <a:p>
            <a:r>
              <a:rPr lang="en-US" dirty="0"/>
              <a:t>After that, we introduce this threshold, and only neurons pass this threshold can enter into this cycle.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FD8032-7BF2-4583-A479-AD908C32989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5472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search for the inhibition term, we would consider some sparse coding scheme. </a:t>
            </a:r>
          </a:p>
          <a:p>
            <a:r>
              <a:rPr lang="en-US" dirty="0"/>
              <a:t>We know that to solve this problem, we can do gradient descent, because it is a convex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FD8032-7BF2-4583-A479-AD908C32989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3079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 we can see how different thresholding functions can affect the dynamics.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FD8032-7BF2-4583-A479-AD908C32989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5597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Both of the terms are when gamma goes to infinity.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FD8032-7BF2-4583-A479-AD908C32989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3658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Because the internal state vary continuously.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FD8032-7BF2-4583-A479-AD908C32989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5759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Everything is contrary in terms of signs.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FD8032-7BF2-4583-A479-AD908C32989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7691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 only has non-negative eigenvalues, so sigma will not flip the sign.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FD8032-7BF2-4583-A479-AD908C32989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6006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FD8032-7BF2-4583-A479-AD908C32989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6627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Lambda is a diagonal matrix updated by this rule.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FD8032-7BF2-4583-A479-AD908C32989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9081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3D660-568C-497E-B415-CAD919ABF7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DB4CA9-2B61-460A-964A-4DF4EE324D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DCB3B-B9EA-45F8-9CBE-D8CFE9309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E757E-9206-42CD-8339-16546BE2C048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450046-0448-48E4-887F-AC511C923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75BCD5-3B3E-4AA1-8498-B7CDAC40B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28A0D-7ED1-4BE9-96D6-B6B1A0454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432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7CBDD-3031-4488-9317-BA6CC33AE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F792EC-FBA2-4D6A-A6B6-98595F4D88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621EC9-2713-4A58-9156-CB5C12669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E757E-9206-42CD-8339-16546BE2C048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3AE1AA-B7A0-447E-B342-A745A6268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41ECDF-6759-4C0D-BA02-EC594B9FD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28A0D-7ED1-4BE9-96D6-B6B1A0454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857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46188B-8E7D-4CFB-B274-3932179556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C783A1-63E9-48DA-9DD2-C5D5C7D6DD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B64C2-F5ED-4B6C-B42A-BC7399FB1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E757E-9206-42CD-8339-16546BE2C048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72E0E-CAB8-4DC9-A87C-1D5ED3959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CE5BED-7616-4CEF-AFA8-76084BC58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28A0D-7ED1-4BE9-96D6-B6B1A0454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760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056FF-AE9A-4CB5-9E99-770772653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27BCB6-9925-4CE0-B2B6-3327F72031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C2BBB8-1383-46EC-968C-27B3AEFF7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E757E-9206-42CD-8339-16546BE2C048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625D8A-F6DE-48C5-985C-C2F014DC0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80302C-C11C-4074-8613-6C4F57041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28A0D-7ED1-4BE9-96D6-B6B1A0454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375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5AB30-3025-4F5F-9016-2619AFBAA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CDEDD5-7637-4304-A5DB-D94B1DFFC2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8DC4A6-0BC1-4544-8E00-FB13616C8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E757E-9206-42CD-8339-16546BE2C048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E54A21-B810-4394-ABFE-FA54D4C19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930DFE-4FEE-456C-9BB4-17C11C3D7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28A0D-7ED1-4BE9-96D6-B6B1A0454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678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B87A6-F019-4C17-BC99-B76106164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4735C0-EA45-4EEA-A994-4BBE361E8B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5844FA-819E-465A-B69C-0F5DEFBFED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014FEA-5424-474B-97E7-6F55F480C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E757E-9206-42CD-8339-16546BE2C048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C46CC2-107E-4470-9470-7AF5129F8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C34661-2961-4AD7-9C48-A15743A45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28A0D-7ED1-4BE9-96D6-B6B1A0454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414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47A49-C8A4-47AA-8E0C-CDD774A7D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C1C604-E9F4-45AB-9142-F27923481C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E3A5FF-09ED-49E8-84DA-1E949FB453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49FB4B-099E-4840-875E-B6D420AE5E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BB445A-4451-43C5-B471-B78D9E5147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2634AB-9390-456F-9824-A9524BB77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E757E-9206-42CD-8339-16546BE2C048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907711-87EA-4FB3-A126-A958EFBFF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4586A5-59D9-45D0-ADB0-A72D456E0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28A0D-7ED1-4BE9-96D6-B6B1A0454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830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37466-9C01-4AB8-8AA1-B124ECB0D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692622-71E4-41A0-8AC5-7CF80EA84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E757E-9206-42CD-8339-16546BE2C048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8D7C09-BA70-45E8-A3AF-0BA70BDFC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F1339C-295A-4169-92BD-0FE60AD7F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28A0D-7ED1-4BE9-96D6-B6B1A0454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461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84DC06-9D90-4E1A-A489-331FBCBAA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E757E-9206-42CD-8339-16546BE2C048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B9F6E5-0520-482D-9669-3D4B4081A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BC35C7-2CD8-40B9-B52B-0ACB2DDBD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28A0D-7ED1-4BE9-96D6-B6B1A0454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153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73FCC-A87C-43F3-BDA4-06324274A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516D0-4029-4F1E-A9D9-F5C63E8A1C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62D326-6593-44BC-BD4F-E665407057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B9BFE5-4356-4106-9ED6-7B3733999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E757E-9206-42CD-8339-16546BE2C048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D7B30A-6DFF-4F65-A9AD-89202233F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335AEF-6597-46EF-9318-B0E577FBB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28A0D-7ED1-4BE9-96D6-B6B1A0454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3518A-3736-4EC1-A75E-621F0F30F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B6EEF6-0161-426C-8493-E26F92EA11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09B651-FF80-46CC-A975-5B39B88545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726C35-C376-41E1-B037-7D748D436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E757E-9206-42CD-8339-16546BE2C048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6A073B-E705-4644-909E-5B48CFCE8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86FD7B-CEFC-4574-A507-B4CCF59CC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28A0D-7ED1-4BE9-96D6-B6B1A0454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735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263E83-60C9-4B54-97B4-2524EA956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4E7D0D-8BAD-4812-A98C-D72854A2A3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2CB53B-560D-4061-A675-1C1B2E3CEA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6E757E-9206-42CD-8339-16546BE2C048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2CECA-89EF-4B9F-AE5E-A22EEB861B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E00F1E-33B0-4846-8C7A-2680578748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728A0D-7ED1-4BE9-96D6-B6B1A0454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10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AF2861E0-DD86-49FE-BEA3-3FA88D8E1B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0692" y="1674593"/>
            <a:ext cx="4742993" cy="2018097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D56677B-C0B7-4DAC-ACAD-8054FF1B59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1573887"/>
            <a:ext cx="0" cy="3710227"/>
          </a:xfrm>
          <a:prstGeom prst="line">
            <a:avLst/>
          </a:prstGeom>
          <a:ln w="19050">
            <a:solidFill>
              <a:srgbClr val="86EB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AF260CF6-464B-485B-B31D-EFA1FA23EE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664" y="1674424"/>
            <a:ext cx="4728015" cy="290128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2E8AE6F-501F-4C37-88EF-3353DC2F72DA}"/>
              </a:ext>
            </a:extLst>
          </p:cNvPr>
          <p:cNvSpPr txBox="1"/>
          <p:nvPr/>
        </p:nvSpPr>
        <p:spPr>
          <a:xfrm>
            <a:off x="4001607" y="5562190"/>
            <a:ext cx="41887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Presented by Xueyan Niu (Julie)</a:t>
            </a:r>
          </a:p>
          <a:p>
            <a:pPr algn="ctr"/>
            <a:r>
              <a:rPr lang="en-US" sz="2000" dirty="0"/>
              <a:t>Nov 7, 2019</a:t>
            </a:r>
          </a:p>
        </p:txBody>
      </p:sp>
    </p:spTree>
    <p:extLst>
      <p:ext uri="{BB962C8B-B14F-4D97-AF65-F5344CB8AC3E}">
        <p14:creationId xmlns:p14="http://schemas.microsoft.com/office/powerpoint/2010/main" val="39002025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11EA2-54EE-4193-BE46-6551E68EC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inhibitory interneurons</a:t>
            </a:r>
            <a:br>
              <a:rPr lang="en-US" dirty="0"/>
            </a:br>
            <a:r>
              <a:rPr lang="en-US" altLang="zh-CN" sz="2400" dirty="0"/>
              <a:t>——biological mechanism</a:t>
            </a:r>
            <a:endParaRPr lang="en-US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531394-DD6A-4E16-AA24-801D33B796BD}"/>
              </a:ext>
            </a:extLst>
          </p:cNvPr>
          <p:cNvSpPr txBox="1"/>
          <p:nvPr/>
        </p:nvSpPr>
        <p:spPr>
          <a:xfrm>
            <a:off x="962108" y="1995777"/>
            <a:ext cx="10129962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 coding models do not respect biological facts:</a:t>
            </a:r>
          </a:p>
          <a:p>
            <a:pPr marL="342900" indent="-342900">
              <a:buAutoNum type="arabicParenR"/>
            </a:pPr>
            <a:r>
              <a:rPr lang="en-US" dirty="0"/>
              <a:t>Inhibition must be implemented by inhibitory interneurons (Dale’s law)</a:t>
            </a:r>
          </a:p>
          <a:p>
            <a:pPr marL="342900" indent="-342900">
              <a:buAutoNum type="arabicParenR"/>
            </a:pPr>
            <a:r>
              <a:rPr lang="en-US" dirty="0"/>
              <a:t>Those interneurons have a diversity of tuning properties</a:t>
            </a:r>
          </a:p>
          <a:p>
            <a:pPr marL="342900" indent="-342900">
              <a:buAutoNum type="arabicParenR"/>
            </a:pPr>
            <a:r>
              <a:rPr lang="en-US" dirty="0"/>
              <a:t>Those interneurons have characteristic E/I cell ratios</a:t>
            </a:r>
          </a:p>
          <a:p>
            <a:pPr marL="342900" indent="-342900">
              <a:buAutoNum type="arabicParenR"/>
            </a:pPr>
            <a:endParaRPr lang="en-US" dirty="0"/>
          </a:p>
          <a:p>
            <a:pPr marL="342900" indent="-342900">
              <a:buAutoNum type="arabicParenR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highlight>
                  <a:srgbClr val="FFFF00"/>
                </a:highlight>
              </a:rPr>
              <a:t>Approach</a:t>
            </a:r>
            <a:r>
              <a:rPr lang="en-US" sz="2000" dirty="0"/>
              <a:t>: use the dynamical equations to infer the structure of interneurons</a:t>
            </a:r>
          </a:p>
        </p:txBody>
      </p:sp>
    </p:spTree>
    <p:extLst>
      <p:ext uri="{BB962C8B-B14F-4D97-AF65-F5344CB8AC3E}">
        <p14:creationId xmlns:p14="http://schemas.microsoft.com/office/powerpoint/2010/main" val="24241152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D558C-3A88-436A-87C8-F3EEC92BDE14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Modeling inhibitory interneurons</a:t>
            </a:r>
            <a:br>
              <a:rPr lang="en-US" dirty="0"/>
            </a:br>
            <a:r>
              <a:rPr lang="en-US" altLang="zh-CN" sz="2400" dirty="0"/>
              <a:t>——biological mechanism</a:t>
            </a:r>
            <a:endParaRPr lang="en-US" sz="2400" dirty="0"/>
          </a:p>
        </p:txBody>
      </p:sp>
      <p:pic>
        <p:nvPicPr>
          <p:cNvPr id="6" name="Picture 5" descr="A picture containing clock&#10;&#10;Description automatically generated">
            <a:extLst>
              <a:ext uri="{FF2B5EF4-FFF2-40B4-BE49-F238E27FC236}">
                <a16:creationId xmlns:a16="http://schemas.microsoft.com/office/drawing/2014/main" id="{FD46154B-FB23-4775-95B7-C60DF4C2C8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351" y="2008740"/>
            <a:ext cx="3279167" cy="94819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3F5FD4F-6F28-451C-9AD1-0BFB8BAC9E43}"/>
              </a:ext>
            </a:extLst>
          </p:cNvPr>
          <p:cNvSpPr txBox="1"/>
          <p:nvPr/>
        </p:nvSpPr>
        <p:spPr>
          <a:xfrm>
            <a:off x="922351" y="1558456"/>
            <a:ext cx="7641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Reference equation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FF72C0-EC65-4C05-B47B-1C904AE29BE9}"/>
              </a:ext>
            </a:extLst>
          </p:cNvPr>
          <p:cNvSpPr txBox="1"/>
          <p:nvPr/>
        </p:nvSpPr>
        <p:spPr>
          <a:xfrm>
            <a:off x="922351" y="3037885"/>
            <a:ext cx="7641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Achieving Dale’s law:</a:t>
            </a:r>
          </a:p>
        </p:txBody>
      </p:sp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C32C2789-C2A0-471B-9BC2-81F48C6B9A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020" y="3717317"/>
            <a:ext cx="7849490" cy="158222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541C36C-7F17-40CD-A484-C3572C830FE2}"/>
              </a:ext>
            </a:extLst>
          </p:cNvPr>
          <p:cNvSpPr txBox="1"/>
          <p:nvPr/>
        </p:nvSpPr>
        <p:spPr>
          <a:xfrm>
            <a:off x="4492487" y="2008740"/>
            <a:ext cx="3108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 reflects connectivity</a:t>
            </a:r>
          </a:p>
          <a:p>
            <a:r>
              <a:rPr lang="en-US" dirty="0">
                <a:solidFill>
                  <a:schemeClr val="accent1"/>
                </a:solidFill>
              </a:rPr>
              <a:t>G is semi-positive definite</a:t>
            </a:r>
          </a:p>
        </p:txBody>
      </p:sp>
    </p:spTree>
    <p:extLst>
      <p:ext uri="{BB962C8B-B14F-4D97-AF65-F5344CB8AC3E}">
        <p14:creationId xmlns:p14="http://schemas.microsoft.com/office/powerpoint/2010/main" val="27378286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71D60-1391-4D61-BD79-B9D8502D7351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Modeling inhibitory interneurons</a:t>
            </a:r>
            <a:br>
              <a:rPr lang="en-US" dirty="0"/>
            </a:br>
            <a:r>
              <a:rPr lang="en-US" altLang="zh-CN" sz="2400" dirty="0"/>
              <a:t>——biological mechanism</a:t>
            </a: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541ECF-F0BD-40A0-84C7-EE331E377C9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9" b="2059"/>
          <a:stretch/>
        </p:blipFill>
        <p:spPr>
          <a:xfrm>
            <a:off x="1368576" y="2159927"/>
            <a:ext cx="1083157" cy="29515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E80F8EF-C72B-4484-B4AD-61AB0AE10A36}"/>
              </a:ext>
            </a:extLst>
          </p:cNvPr>
          <p:cNvSpPr txBox="1"/>
          <p:nvPr/>
        </p:nvSpPr>
        <p:spPr>
          <a:xfrm>
            <a:off x="838200" y="1690688"/>
            <a:ext cx="7641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we decompose the matrix in this way…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BF30CA4-D358-4CC1-BD73-455FDEA91393}"/>
              </a:ext>
            </a:extLst>
          </p:cNvPr>
          <p:cNvGrpSpPr/>
          <p:nvPr/>
        </p:nvGrpSpPr>
        <p:grpSpPr>
          <a:xfrm>
            <a:off x="964869" y="4179400"/>
            <a:ext cx="3841508" cy="716412"/>
            <a:chOff x="964869" y="4179400"/>
            <a:chExt cx="3841508" cy="716412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A284E55-085D-4B4C-B7A9-026F6BA55E14}"/>
                </a:ext>
              </a:extLst>
            </p:cNvPr>
            <p:cNvSpPr/>
            <p:nvPr/>
          </p:nvSpPr>
          <p:spPr>
            <a:xfrm>
              <a:off x="1073425" y="4179400"/>
              <a:ext cx="295151" cy="295151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DD23B5D-DCF2-4F99-8A0A-C054E69D4BF4}"/>
                </a:ext>
              </a:extLst>
            </p:cNvPr>
            <p:cNvSpPr/>
            <p:nvPr/>
          </p:nvSpPr>
          <p:spPr>
            <a:xfrm>
              <a:off x="1876349" y="4179400"/>
              <a:ext cx="295151" cy="295151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C7B276C-8C60-40C9-858F-7240615B65C2}"/>
                </a:ext>
              </a:extLst>
            </p:cNvPr>
            <p:cNvSpPr/>
            <p:nvPr/>
          </p:nvSpPr>
          <p:spPr>
            <a:xfrm>
              <a:off x="2720949" y="4179400"/>
              <a:ext cx="295151" cy="295151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B79591EE-43DB-457A-A8B1-F71017230B80}"/>
                </a:ext>
              </a:extLst>
            </p:cNvPr>
            <p:cNvSpPr/>
            <p:nvPr/>
          </p:nvSpPr>
          <p:spPr>
            <a:xfrm>
              <a:off x="3567777" y="4181682"/>
              <a:ext cx="295151" cy="295151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AF4261D3-92C3-408B-A529-E9325E5B3013}"/>
                </a:ext>
              </a:extLst>
            </p:cNvPr>
            <p:cNvSpPr/>
            <p:nvPr/>
          </p:nvSpPr>
          <p:spPr>
            <a:xfrm>
              <a:off x="4511226" y="4179400"/>
              <a:ext cx="295151" cy="295151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1C08E52-3B81-4BF8-8267-F9EB2A27243D}"/>
                </a:ext>
              </a:extLst>
            </p:cNvPr>
            <p:cNvSpPr txBox="1"/>
            <p:nvPr/>
          </p:nvSpPr>
          <p:spPr>
            <a:xfrm>
              <a:off x="964869" y="4526480"/>
              <a:ext cx="24132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Excitatory neurons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82F900A-6FF1-4168-B52C-86802DC088D9}"/>
              </a:ext>
            </a:extLst>
          </p:cNvPr>
          <p:cNvGrpSpPr/>
          <p:nvPr/>
        </p:nvGrpSpPr>
        <p:grpSpPr>
          <a:xfrm>
            <a:off x="964869" y="2814762"/>
            <a:ext cx="3841508" cy="755487"/>
            <a:chOff x="964869" y="2814762"/>
            <a:chExt cx="3841508" cy="755487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C59CA70-5591-4D2F-8FDD-4B49B46BF57C}"/>
                </a:ext>
              </a:extLst>
            </p:cNvPr>
            <p:cNvSpPr/>
            <p:nvPr/>
          </p:nvSpPr>
          <p:spPr>
            <a:xfrm>
              <a:off x="1073426" y="2814762"/>
              <a:ext cx="295151" cy="295151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E206D049-71EB-42F1-9BD9-F2D36F976EF0}"/>
                </a:ext>
              </a:extLst>
            </p:cNvPr>
            <p:cNvSpPr/>
            <p:nvPr/>
          </p:nvSpPr>
          <p:spPr>
            <a:xfrm>
              <a:off x="1876349" y="2824410"/>
              <a:ext cx="295151" cy="295151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4C9A6A78-0510-41BF-8F1D-E5BFF4A63125}"/>
                </a:ext>
              </a:extLst>
            </p:cNvPr>
            <p:cNvSpPr/>
            <p:nvPr/>
          </p:nvSpPr>
          <p:spPr>
            <a:xfrm>
              <a:off x="2722063" y="2824410"/>
              <a:ext cx="295151" cy="295151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081D9D87-F907-4167-B84D-8929929EA884}"/>
                </a:ext>
              </a:extLst>
            </p:cNvPr>
            <p:cNvSpPr/>
            <p:nvPr/>
          </p:nvSpPr>
          <p:spPr>
            <a:xfrm>
              <a:off x="3567777" y="2824410"/>
              <a:ext cx="295151" cy="295151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05D96677-65A9-4581-AEE4-E03D6901EB13}"/>
                </a:ext>
              </a:extLst>
            </p:cNvPr>
            <p:cNvSpPr/>
            <p:nvPr/>
          </p:nvSpPr>
          <p:spPr>
            <a:xfrm>
              <a:off x="4511226" y="2824410"/>
              <a:ext cx="295151" cy="295151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F2DE18C-1273-4843-9FFF-9279759B4493}"/>
                </a:ext>
              </a:extLst>
            </p:cNvPr>
            <p:cNvSpPr txBox="1"/>
            <p:nvPr/>
          </p:nvSpPr>
          <p:spPr>
            <a:xfrm>
              <a:off x="964869" y="3200917"/>
              <a:ext cx="24132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Inhibitory interneurons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7C07E39-3B24-4CC2-9175-470668BE9E52}"/>
              </a:ext>
            </a:extLst>
          </p:cNvPr>
          <p:cNvGrpSpPr/>
          <p:nvPr/>
        </p:nvGrpSpPr>
        <p:grpSpPr>
          <a:xfrm>
            <a:off x="5476973" y="2824410"/>
            <a:ext cx="601744" cy="1650141"/>
            <a:chOff x="5476973" y="2824410"/>
            <a:chExt cx="601744" cy="1650141"/>
          </a:xfrm>
        </p:grpSpPr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D7FDB1E0-F377-42D4-A443-070745814B25}"/>
                </a:ext>
              </a:extLst>
            </p:cNvPr>
            <p:cNvCxnSpPr/>
            <p:nvPr/>
          </p:nvCxnSpPr>
          <p:spPr>
            <a:xfrm flipV="1">
              <a:off x="5476973" y="2824410"/>
              <a:ext cx="0" cy="1650141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D610A139-64F3-48DB-B3BC-BD85C8B927AC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6078717" y="2824410"/>
              <a:ext cx="0" cy="1650141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ED574B8E-F9E4-4BE9-9FF0-EC0B14130FD7}"/>
              </a:ext>
            </a:extLst>
          </p:cNvPr>
          <p:cNvSpPr txBox="1"/>
          <p:nvPr/>
        </p:nvSpPr>
        <p:spPr>
          <a:xfrm>
            <a:off x="5001112" y="3429000"/>
            <a:ext cx="598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V^T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BA0A1FF-4CEC-4480-BF7B-04C05DC1D624}"/>
              </a:ext>
            </a:extLst>
          </p:cNvPr>
          <p:cNvSpPr txBox="1"/>
          <p:nvPr/>
        </p:nvSpPr>
        <p:spPr>
          <a:xfrm>
            <a:off x="6166425" y="3429000"/>
            <a:ext cx="2204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DEC3BC6-6060-4CF6-B8B8-906B7C96EA10}"/>
              </a:ext>
            </a:extLst>
          </p:cNvPr>
          <p:cNvSpPr txBox="1"/>
          <p:nvPr/>
        </p:nvSpPr>
        <p:spPr>
          <a:xfrm>
            <a:off x="838199" y="5079141"/>
            <a:ext cx="7641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Since G is semi-positive definite, we can always have</a:t>
            </a:r>
          </a:p>
        </p:txBody>
      </p:sp>
      <p:pic>
        <p:nvPicPr>
          <p:cNvPr id="25" name="Picture 24" descr="A close up of a person&#10;&#10;Description automatically generated">
            <a:extLst>
              <a:ext uri="{FF2B5EF4-FFF2-40B4-BE49-F238E27FC236}">
                <a16:creationId xmlns:a16="http://schemas.microsoft.com/office/drawing/2014/main" id="{D95F4AC0-3816-4341-996D-0A3A6E24F8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4058" y="4711146"/>
            <a:ext cx="4619625" cy="1381125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3AD2F2DA-65FD-4451-9B04-03A80A25A4E5}"/>
              </a:ext>
            </a:extLst>
          </p:cNvPr>
          <p:cNvSpPr txBox="1"/>
          <p:nvPr/>
        </p:nvSpPr>
        <p:spPr>
          <a:xfrm>
            <a:off x="4806377" y="3810068"/>
            <a:ext cx="2204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Both fully-connected</a:t>
            </a:r>
          </a:p>
        </p:txBody>
      </p:sp>
    </p:spTree>
    <p:extLst>
      <p:ext uri="{BB962C8B-B14F-4D97-AF65-F5344CB8AC3E}">
        <p14:creationId xmlns:p14="http://schemas.microsoft.com/office/powerpoint/2010/main" val="25624319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2ADD1-A2D7-45DD-BD3B-7554C93E6C88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Modeling inhibitory interneurons</a:t>
            </a:r>
            <a:br>
              <a:rPr lang="en-US" dirty="0"/>
            </a:br>
            <a:r>
              <a:rPr lang="en-US" altLang="zh-CN" sz="2400" dirty="0"/>
              <a:t>——biological mechanism</a:t>
            </a:r>
            <a:endParaRPr lang="en-US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AB4282-894E-417B-8A9B-F513A3F8A21C}"/>
              </a:ext>
            </a:extLst>
          </p:cNvPr>
          <p:cNvSpPr txBox="1"/>
          <p:nvPr/>
        </p:nvSpPr>
        <p:spPr>
          <a:xfrm>
            <a:off x="838200" y="1690688"/>
            <a:ext cx="1076619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 is likely to be low-rank because:</a:t>
            </a:r>
          </a:p>
          <a:p>
            <a:r>
              <a:rPr lang="en-US" dirty="0"/>
              <a:t>1) </a:t>
            </a:r>
          </a:p>
          <a:p>
            <a:endParaRPr lang="en-US" dirty="0"/>
          </a:p>
          <a:p>
            <a:r>
              <a:rPr lang="en-US" dirty="0"/>
              <a:t>2) The images themselves are highly structured, rank (Phi) &lt; N</a:t>
            </a:r>
          </a:p>
          <a:p>
            <a:endParaRPr lang="en-US" dirty="0"/>
          </a:p>
          <a:p>
            <a:r>
              <a:rPr lang="en-US" dirty="0"/>
              <a:t>Hence the number of interneurons can be smaller than excitatory neurons (excitatory neurons are assumed to be over-complete in the first place), which can account for </a:t>
            </a:r>
            <a:r>
              <a:rPr lang="en-US" dirty="0">
                <a:highlight>
                  <a:srgbClr val="FFFF00"/>
                </a:highlight>
              </a:rPr>
              <a:t>the E/I ratio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However, the RF of interneurons have a dot-shaped structure,</a:t>
            </a:r>
          </a:p>
          <a:p>
            <a:r>
              <a:rPr lang="en-US" dirty="0"/>
              <a:t>inconsistent with observations, where some of their RF are </a:t>
            </a:r>
          </a:p>
          <a:p>
            <a:r>
              <a:rPr lang="en-US" dirty="0"/>
              <a:t>complex, some are orientation-tuned.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38870862-C43E-4BB4-BD6C-ED58737C8A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775" y="2028941"/>
            <a:ext cx="1711980" cy="2471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2484721-6ADD-4AFC-8E1C-08ED95CB5A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3108" y="2058758"/>
            <a:ext cx="2485978" cy="227242"/>
          </a:xfrm>
          <a:prstGeom prst="rect">
            <a:avLst/>
          </a:prstGeom>
        </p:spPr>
      </p:pic>
      <p:pic>
        <p:nvPicPr>
          <p:cNvPr id="9" name="Picture 8" descr="A close up of a flower&#10;&#10;Description automatically generated">
            <a:extLst>
              <a:ext uri="{FF2B5EF4-FFF2-40B4-BE49-F238E27FC236}">
                <a16:creationId xmlns:a16="http://schemas.microsoft.com/office/drawing/2014/main" id="{6966A3E5-8CEE-48C5-9B9E-D436BA257ED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11"/>
          <a:stretch/>
        </p:blipFill>
        <p:spPr>
          <a:xfrm>
            <a:off x="7171082" y="3727381"/>
            <a:ext cx="1202013" cy="160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0421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14559-FD7E-4411-9845-F83775A78DC2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Modeling inhibitory interneurons</a:t>
            </a:r>
            <a:br>
              <a:rPr lang="en-US" dirty="0"/>
            </a:br>
            <a:r>
              <a:rPr lang="en-US" altLang="zh-CN" sz="2400" dirty="0"/>
              <a:t>——biological mechanism</a:t>
            </a:r>
            <a:endParaRPr lang="en-US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90CF75-CED5-4FEF-A5B6-25D81CE285EE}"/>
              </a:ext>
            </a:extLst>
          </p:cNvPr>
          <p:cNvSpPr txBox="1"/>
          <p:nvPr/>
        </p:nvSpPr>
        <p:spPr>
          <a:xfrm>
            <a:off x="838199" y="1690688"/>
            <a:ext cx="110241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Robust PCA:</a:t>
            </a:r>
          </a:p>
          <a:p>
            <a:r>
              <a:rPr lang="en-US" dirty="0"/>
              <a:t>Decompose G into a low-rank matrix L and a column-sparse matrix S by solving the following convex optimization problem iteratively: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50B9D5-2DE2-41B4-89D6-42FF9D2E8A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2673965"/>
            <a:ext cx="5294422" cy="527429"/>
          </a:xfrm>
          <a:prstGeom prst="rect">
            <a:avLst/>
          </a:prstGeom>
        </p:spPr>
      </p:pic>
      <p:pic>
        <p:nvPicPr>
          <p:cNvPr id="7" name="Picture 6" descr="A picture containing object, clock, table&#10;&#10;Description automatically generated">
            <a:extLst>
              <a:ext uri="{FF2B5EF4-FFF2-40B4-BE49-F238E27FC236}">
                <a16:creationId xmlns:a16="http://schemas.microsoft.com/office/drawing/2014/main" id="{9A3422FA-090D-46ED-8633-0334D1F299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336" y="3261341"/>
            <a:ext cx="1927502" cy="78175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1E139A9-4F06-4862-AE42-9735D83A7E38}"/>
              </a:ext>
            </a:extLst>
          </p:cNvPr>
          <p:cNvSpPr txBox="1"/>
          <p:nvPr/>
        </p:nvSpPr>
        <p:spPr>
          <a:xfrm>
            <a:off x="2266122" y="3062091"/>
            <a:ext cx="27680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</a:rPr>
              <a:t>Sum of |eigenvalues|</a:t>
            </a:r>
          </a:p>
        </p:txBody>
      </p:sp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B544A2F4-47F4-4B64-8C0A-59502728F66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4134823"/>
            <a:ext cx="7540487" cy="1853356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573208BD-2517-4E0E-9DE4-7BF22FB2112E}"/>
              </a:ext>
            </a:extLst>
          </p:cNvPr>
          <p:cNvGrpSpPr/>
          <p:nvPr/>
        </p:nvGrpSpPr>
        <p:grpSpPr>
          <a:xfrm>
            <a:off x="8020844" y="4249097"/>
            <a:ext cx="3841508" cy="716412"/>
            <a:chOff x="964869" y="4179400"/>
            <a:chExt cx="3841508" cy="716412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31F92D82-9657-469D-97C0-34D409988735}"/>
                </a:ext>
              </a:extLst>
            </p:cNvPr>
            <p:cNvSpPr/>
            <p:nvPr/>
          </p:nvSpPr>
          <p:spPr>
            <a:xfrm>
              <a:off x="1073425" y="4179400"/>
              <a:ext cx="295151" cy="295151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EEA3AEF6-E154-4D74-BBBC-21D0B8AB1871}"/>
                </a:ext>
              </a:extLst>
            </p:cNvPr>
            <p:cNvSpPr/>
            <p:nvPr/>
          </p:nvSpPr>
          <p:spPr>
            <a:xfrm>
              <a:off x="1876349" y="4179400"/>
              <a:ext cx="295151" cy="295151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78C5DF4-B398-4E28-B0B7-8C2C72E70FED}"/>
                </a:ext>
              </a:extLst>
            </p:cNvPr>
            <p:cNvSpPr/>
            <p:nvPr/>
          </p:nvSpPr>
          <p:spPr>
            <a:xfrm>
              <a:off x="2720949" y="4179400"/>
              <a:ext cx="295151" cy="295151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4C67AF6-16BD-483D-8228-3EEC565FEA79}"/>
                </a:ext>
              </a:extLst>
            </p:cNvPr>
            <p:cNvSpPr/>
            <p:nvPr/>
          </p:nvSpPr>
          <p:spPr>
            <a:xfrm>
              <a:off x="3567777" y="4181682"/>
              <a:ext cx="295151" cy="295151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31CE22A8-5359-48FE-BD6E-C83B0E586815}"/>
                </a:ext>
              </a:extLst>
            </p:cNvPr>
            <p:cNvSpPr/>
            <p:nvPr/>
          </p:nvSpPr>
          <p:spPr>
            <a:xfrm>
              <a:off x="4511226" y="4179400"/>
              <a:ext cx="295151" cy="295151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82D16A6-58D0-42E8-96F6-3802FD7F8A83}"/>
                </a:ext>
              </a:extLst>
            </p:cNvPr>
            <p:cNvSpPr txBox="1"/>
            <p:nvPr/>
          </p:nvSpPr>
          <p:spPr>
            <a:xfrm>
              <a:off x="964869" y="4526480"/>
              <a:ext cx="24132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Excitatory neurons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9F0247C-01AD-422D-9BB2-7800A31D31F6}"/>
              </a:ext>
            </a:extLst>
          </p:cNvPr>
          <p:cNvGrpSpPr/>
          <p:nvPr/>
        </p:nvGrpSpPr>
        <p:grpSpPr>
          <a:xfrm>
            <a:off x="8003745" y="3012247"/>
            <a:ext cx="3841508" cy="755487"/>
            <a:chOff x="964869" y="2814762"/>
            <a:chExt cx="3841508" cy="755487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8D52741C-1C21-4235-88DA-916FB5221499}"/>
                </a:ext>
              </a:extLst>
            </p:cNvPr>
            <p:cNvSpPr/>
            <p:nvPr/>
          </p:nvSpPr>
          <p:spPr>
            <a:xfrm>
              <a:off x="1073426" y="2814762"/>
              <a:ext cx="295151" cy="295151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EE07ADAF-2F50-4E6F-9031-358FE58D0E19}"/>
                </a:ext>
              </a:extLst>
            </p:cNvPr>
            <p:cNvSpPr/>
            <p:nvPr/>
          </p:nvSpPr>
          <p:spPr>
            <a:xfrm>
              <a:off x="1876349" y="2824410"/>
              <a:ext cx="295151" cy="295151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C46B8DD8-EF58-4F01-86E2-7D718442F0AB}"/>
                </a:ext>
              </a:extLst>
            </p:cNvPr>
            <p:cNvSpPr/>
            <p:nvPr/>
          </p:nvSpPr>
          <p:spPr>
            <a:xfrm>
              <a:off x="2722063" y="2824410"/>
              <a:ext cx="295151" cy="295151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34FDF81C-1483-444E-91B2-5B49646C0DF8}"/>
                </a:ext>
              </a:extLst>
            </p:cNvPr>
            <p:cNvSpPr/>
            <p:nvPr/>
          </p:nvSpPr>
          <p:spPr>
            <a:xfrm>
              <a:off x="3567777" y="2824410"/>
              <a:ext cx="295151" cy="295151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446B0C5-F103-4C11-95D5-43A106375E6A}"/>
                </a:ext>
              </a:extLst>
            </p:cNvPr>
            <p:cNvSpPr/>
            <p:nvPr/>
          </p:nvSpPr>
          <p:spPr>
            <a:xfrm>
              <a:off x="4511226" y="2824410"/>
              <a:ext cx="295151" cy="295151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B86D327-B0A8-4F8E-B36F-119A733D1305}"/>
                </a:ext>
              </a:extLst>
            </p:cNvPr>
            <p:cNvSpPr txBox="1"/>
            <p:nvPr/>
          </p:nvSpPr>
          <p:spPr>
            <a:xfrm>
              <a:off x="964869" y="3200917"/>
              <a:ext cx="24132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Inhibitory interneurons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D642B809-6B76-4649-A561-1CF4AD19FD03}"/>
              </a:ext>
            </a:extLst>
          </p:cNvPr>
          <p:cNvGrpSpPr/>
          <p:nvPr/>
        </p:nvGrpSpPr>
        <p:grpSpPr>
          <a:xfrm>
            <a:off x="7203507" y="3024844"/>
            <a:ext cx="601744" cy="1650141"/>
            <a:chOff x="5476973" y="2824410"/>
            <a:chExt cx="601744" cy="1650141"/>
          </a:xfrm>
        </p:grpSpPr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630A8CF3-CE6C-452D-9F6E-F150FD25A09F}"/>
                </a:ext>
              </a:extLst>
            </p:cNvPr>
            <p:cNvCxnSpPr/>
            <p:nvPr/>
          </p:nvCxnSpPr>
          <p:spPr>
            <a:xfrm flipV="1">
              <a:off x="5476973" y="2824410"/>
              <a:ext cx="0" cy="1650141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620C416D-D588-46BD-ABA7-FBEC737C4422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6078717" y="2824410"/>
              <a:ext cx="0" cy="1650141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535EF369-677D-4750-80EB-9C3EDDB4597B}"/>
              </a:ext>
            </a:extLst>
          </p:cNvPr>
          <p:cNvSpPr txBox="1"/>
          <p:nvPr/>
        </p:nvSpPr>
        <p:spPr>
          <a:xfrm>
            <a:off x="6350275" y="3739527"/>
            <a:ext cx="2489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One-to-one connection</a:t>
            </a:r>
          </a:p>
        </p:txBody>
      </p:sp>
    </p:spTree>
    <p:extLst>
      <p:ext uri="{BB962C8B-B14F-4D97-AF65-F5344CB8AC3E}">
        <p14:creationId xmlns:p14="http://schemas.microsoft.com/office/powerpoint/2010/main" val="380317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C1081-CE4E-4F50-9325-0C6B1D16D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familiarity project so far</a:t>
            </a:r>
          </a:p>
        </p:txBody>
      </p:sp>
      <p:pic>
        <p:nvPicPr>
          <p:cNvPr id="85" name="Picture 84" descr="A picture containing table&#10;&#10;Description automatically generated">
            <a:extLst>
              <a:ext uri="{FF2B5EF4-FFF2-40B4-BE49-F238E27FC236}">
                <a16:creationId xmlns:a16="http://schemas.microsoft.com/office/drawing/2014/main" id="{31908EFA-226E-4ED6-BD59-F8092F92A7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666" y="1690688"/>
            <a:ext cx="4369094" cy="4829483"/>
          </a:xfrm>
          <a:prstGeom prst="rect">
            <a:avLst/>
          </a:prstGeom>
        </p:spPr>
      </p:pic>
      <p:sp>
        <p:nvSpPr>
          <p:cNvPr id="86" name="TextBox 85">
            <a:extLst>
              <a:ext uri="{FF2B5EF4-FFF2-40B4-BE49-F238E27FC236}">
                <a16:creationId xmlns:a16="http://schemas.microsoft.com/office/drawing/2014/main" id="{39F3E454-33D4-46C0-8F3F-7C36E61AB5F0}"/>
              </a:ext>
            </a:extLst>
          </p:cNvPr>
          <p:cNvSpPr txBox="1"/>
          <p:nvPr/>
        </p:nvSpPr>
        <p:spPr>
          <a:xfrm>
            <a:off x="6305384" y="1598212"/>
            <a:ext cx="557386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familiarity effect we want to achieve:</a:t>
            </a:r>
          </a:p>
          <a:p>
            <a:pPr marL="342900" indent="-342900">
              <a:buAutoNum type="arabicParenR"/>
            </a:pPr>
            <a:r>
              <a:rPr lang="en-US" dirty="0"/>
              <a:t>Lower average response (overall suppression)</a:t>
            </a:r>
          </a:p>
          <a:p>
            <a:pPr marL="342900" indent="-342900">
              <a:buAutoNum type="arabicParenR"/>
            </a:pPr>
            <a:r>
              <a:rPr lang="en-US" dirty="0"/>
              <a:t>Several salient neurons (specialists)</a:t>
            </a:r>
          </a:p>
          <a:p>
            <a:pPr marL="342900" indent="-342900">
              <a:buAutoNum type="arabicParenR"/>
            </a:pPr>
            <a:endParaRPr lang="en-US" dirty="0"/>
          </a:p>
          <a:p>
            <a:r>
              <a:rPr lang="en-US" dirty="0"/>
              <a:t>Normalization will not achieve 1) because average response increases as input increases, and familiar images invoke larger input due to reciprocal connections.</a:t>
            </a:r>
          </a:p>
          <a:p>
            <a:endParaRPr lang="en-US" dirty="0"/>
          </a:p>
        </p:txBody>
      </p:sp>
      <p:pic>
        <p:nvPicPr>
          <p:cNvPr id="90" name="Picture 89" descr="A close up of a logo&#10;&#10;Description automatically generated">
            <a:extLst>
              <a:ext uri="{FF2B5EF4-FFF2-40B4-BE49-F238E27FC236}">
                <a16:creationId xmlns:a16="http://schemas.microsoft.com/office/drawing/2014/main" id="{8CCC4DE0-E295-4426-AF9A-E9060E2A97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0048" y="3785484"/>
            <a:ext cx="2137276" cy="656054"/>
          </a:xfrm>
          <a:prstGeom prst="rect">
            <a:avLst/>
          </a:prstGeom>
        </p:spPr>
      </p:pic>
      <p:pic>
        <p:nvPicPr>
          <p:cNvPr id="92" name="Picture 91" descr="A close up of a logo&#10;&#10;Description automatically generated">
            <a:extLst>
              <a:ext uri="{FF2B5EF4-FFF2-40B4-BE49-F238E27FC236}">
                <a16:creationId xmlns:a16="http://schemas.microsoft.com/office/drawing/2014/main" id="{92CD3C08-83F6-4999-94A2-BD2BF00E7A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0048" y="4688603"/>
            <a:ext cx="2259739" cy="752275"/>
          </a:xfrm>
          <a:prstGeom prst="rect">
            <a:avLst/>
          </a:prstGeom>
        </p:spPr>
      </p:pic>
      <p:sp>
        <p:nvSpPr>
          <p:cNvPr id="93" name="TextBox 92">
            <a:extLst>
              <a:ext uri="{FF2B5EF4-FFF2-40B4-BE49-F238E27FC236}">
                <a16:creationId xmlns:a16="http://schemas.microsoft.com/office/drawing/2014/main" id="{12CAEF4B-4642-4154-9AF9-46E575CAE91B}"/>
              </a:ext>
            </a:extLst>
          </p:cNvPr>
          <p:cNvSpPr txBox="1"/>
          <p:nvPr/>
        </p:nvSpPr>
        <p:spPr>
          <a:xfrm>
            <a:off x="6420048" y="5711033"/>
            <a:ext cx="5573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-&gt; Consider inhibition</a:t>
            </a:r>
          </a:p>
        </p:txBody>
      </p:sp>
    </p:spTree>
    <p:extLst>
      <p:ext uri="{BB962C8B-B14F-4D97-AF65-F5344CB8AC3E}">
        <p14:creationId xmlns:p14="http://schemas.microsoft.com/office/powerpoint/2010/main" val="2483986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48D05-D852-42B8-8793-B22F1AA2D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familiarity project so far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A99077F4-55AF-405E-A026-07B8AE2A2D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801" y="1371856"/>
            <a:ext cx="9864456" cy="34838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11F86A5-4006-4A61-B633-4EEFE0FFEBE8}"/>
              </a:ext>
            </a:extLst>
          </p:cNvPr>
          <p:cNvSpPr txBox="1"/>
          <p:nvPr/>
        </p:nvSpPr>
        <p:spPr>
          <a:xfrm>
            <a:off x="1033801" y="4710805"/>
            <a:ext cx="70766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dirty="0"/>
              <a:t>From last time:</a:t>
            </a:r>
            <a:r>
              <a:rPr lang="zh-CN" altLang="en-US" dirty="0"/>
              <a:t> </a:t>
            </a:r>
            <a:r>
              <a:rPr lang="en-US" altLang="zh-CN" dirty="0"/>
              <a:t>different delays in surround modulation</a:t>
            </a:r>
          </a:p>
          <a:p>
            <a:pPr marL="342900" indent="-342900">
              <a:buAutoNum type="arabicParenR"/>
            </a:pPr>
            <a:r>
              <a:rPr lang="en-US" dirty="0"/>
              <a:t>Salient neurons to form circuit first</a:t>
            </a:r>
          </a:p>
          <a:p>
            <a:pPr marL="342900" indent="-342900">
              <a:buAutoNum type="arabicParenR"/>
            </a:pPr>
            <a:r>
              <a:rPr lang="en-US" dirty="0"/>
              <a:t>Can explain the second bump</a:t>
            </a:r>
          </a:p>
        </p:txBody>
      </p:sp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0360B619-977E-4879-A9B4-B27F9E129A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0982" y="4855731"/>
            <a:ext cx="2429889" cy="1856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0368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C1DCD-5974-4627-A116-F1EEC444C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BPDN </a:t>
            </a:r>
            <a:r>
              <a:rPr lang="en-US" sz="3600" dirty="0"/>
              <a:t>(Classical sparse coding) </a:t>
            </a:r>
            <a:r>
              <a:rPr lang="en-US" sz="2400" dirty="0"/>
              <a:t>basis pursuit denoising</a:t>
            </a:r>
            <a:br>
              <a:rPr lang="en-US" dirty="0"/>
            </a:br>
            <a:r>
              <a:rPr lang="en-US" altLang="zh-CN" sz="2400" dirty="0"/>
              <a:t>——in search for the inhibition term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C8F02B-F06D-44DA-B9E6-D3E7AD94A895}"/>
              </a:ext>
            </a:extLst>
          </p:cNvPr>
          <p:cNvSpPr txBox="1"/>
          <p:nvPr/>
        </p:nvSpPr>
        <p:spPr>
          <a:xfrm>
            <a:off x="962108" y="1916264"/>
            <a:ext cx="98039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Assuming a generative model where the sensory cue (image) is composed of a linear combination of basic features (</a:t>
            </a:r>
            <a:r>
              <a:rPr lang="en-US" dirty="0" err="1"/>
              <a:t>gabor</a:t>
            </a:r>
            <a:r>
              <a:rPr lang="en-US" dirty="0"/>
              <a:t> filters)</a:t>
            </a:r>
          </a:p>
        </p:txBody>
      </p:sp>
      <p:pic>
        <p:nvPicPr>
          <p:cNvPr id="5" name="Picture 4" descr="A close up of a clock&#10;&#10;Description automatically generated">
            <a:extLst>
              <a:ext uri="{FF2B5EF4-FFF2-40B4-BE49-F238E27FC236}">
                <a16:creationId xmlns:a16="http://schemas.microsoft.com/office/drawing/2014/main" id="{2E7D6BD9-EB5C-4470-A572-0363427DFB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5201" y="2788171"/>
            <a:ext cx="2957981" cy="935688"/>
          </a:xfrm>
          <a:prstGeom prst="rect">
            <a:avLst/>
          </a:prstGeom>
        </p:spPr>
      </p:pic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0D235257-8CC5-4E8C-AD90-B4C78D7D6F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2505" y="2867739"/>
            <a:ext cx="962443" cy="22823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9666CA8-1D66-4215-A68F-28D838E7B161}"/>
              </a:ext>
            </a:extLst>
          </p:cNvPr>
          <p:cNvSpPr txBox="1"/>
          <p:nvPr/>
        </p:nvSpPr>
        <p:spPr>
          <a:xfrm>
            <a:off x="4858247" y="2801647"/>
            <a:ext cx="1264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 neurons,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A4F27E-969E-41B1-A84E-B7FE256500CF}"/>
              </a:ext>
            </a:extLst>
          </p:cNvPr>
          <p:cNvSpPr txBox="1"/>
          <p:nvPr/>
        </p:nvSpPr>
        <p:spPr>
          <a:xfrm>
            <a:off x="4858247" y="3095975"/>
            <a:ext cx="5390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 – image, </a:t>
            </a:r>
            <a:r>
              <a:rPr lang="en-US" dirty="0" err="1"/>
              <a:t>phi_m</a:t>
            </a:r>
            <a:r>
              <a:rPr lang="en-US" dirty="0"/>
              <a:t> – receptive fields of the m-</a:t>
            </a:r>
            <a:r>
              <a:rPr lang="en-US" dirty="0" err="1"/>
              <a:t>th</a:t>
            </a:r>
            <a:r>
              <a:rPr lang="en-US" dirty="0"/>
              <a:t> neuron, </a:t>
            </a:r>
            <a:r>
              <a:rPr lang="en-US" dirty="0" err="1"/>
              <a:t>a_m</a:t>
            </a:r>
            <a:r>
              <a:rPr lang="en-US" dirty="0"/>
              <a:t> – response of the m-</a:t>
            </a:r>
            <a:r>
              <a:rPr lang="en-US" dirty="0" err="1"/>
              <a:t>th</a:t>
            </a:r>
            <a:r>
              <a:rPr lang="en-US" dirty="0"/>
              <a:t> neuron </a:t>
            </a:r>
          </a:p>
        </p:txBody>
      </p:sp>
      <p:pic>
        <p:nvPicPr>
          <p:cNvPr id="13" name="Picture 12" descr="A close up of a device&#10;&#10;Description automatically generated">
            <a:extLst>
              <a:ext uri="{FF2B5EF4-FFF2-40B4-BE49-F238E27FC236}">
                <a16:creationId xmlns:a16="http://schemas.microsoft.com/office/drawing/2014/main" id="{ADFCE31F-7AF5-4EBC-B77C-C1B7AE48F5C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614753" y="3881434"/>
            <a:ext cx="579385" cy="18639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22FAF51-FCC4-45AB-B3D2-A43EEF055DB2}"/>
              </a:ext>
            </a:extLst>
          </p:cNvPr>
          <p:cNvSpPr txBox="1"/>
          <p:nvPr/>
        </p:nvSpPr>
        <p:spPr>
          <a:xfrm>
            <a:off x="962108" y="4277458"/>
            <a:ext cx="9803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Using dynamical systems to implement gradient descent</a:t>
            </a:r>
          </a:p>
        </p:txBody>
      </p:sp>
      <p:pic>
        <p:nvPicPr>
          <p:cNvPr id="16" name="Picture 15" descr="A close up of a logo&#10;&#10;Description automatically generated">
            <a:extLst>
              <a:ext uri="{FF2B5EF4-FFF2-40B4-BE49-F238E27FC236}">
                <a16:creationId xmlns:a16="http://schemas.microsoft.com/office/drawing/2014/main" id="{274AEE92-651C-4A89-8D3E-981F3FF9820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5201" y="4793915"/>
            <a:ext cx="1239410" cy="40647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0422675-636E-4D78-8187-C8507630F213}"/>
              </a:ext>
            </a:extLst>
          </p:cNvPr>
          <p:cNvSpPr txBox="1"/>
          <p:nvPr/>
        </p:nvSpPr>
        <p:spPr>
          <a:xfrm>
            <a:off x="962108" y="5383937"/>
            <a:ext cx="103916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FFFF00"/>
                </a:highlight>
              </a:rPr>
              <a:t>Drawback</a:t>
            </a:r>
            <a:r>
              <a:rPr lang="en-US" dirty="0"/>
              <a:t>: 1) small coefficients are not identically zero -&gt; </a:t>
            </a:r>
            <a:r>
              <a:rPr lang="en-US" dirty="0">
                <a:highlight>
                  <a:srgbClr val="FFFF00"/>
                </a:highlight>
              </a:rPr>
              <a:t>introducing threshold</a:t>
            </a:r>
          </a:p>
          <a:p>
            <a:r>
              <a:rPr lang="en-US" dirty="0"/>
              <a:t>	        2) requiring persistent (two-way) signaling between all units with overlapping receptive fields</a:t>
            </a:r>
          </a:p>
          <a:p>
            <a:r>
              <a:rPr lang="en-US" dirty="0"/>
              <a:t>	        -&gt; </a:t>
            </a:r>
            <a:r>
              <a:rPr lang="en-US" dirty="0">
                <a:highlight>
                  <a:srgbClr val="FFFF00"/>
                </a:highlight>
              </a:rPr>
              <a:t>new competition terms </a:t>
            </a:r>
          </a:p>
        </p:txBody>
      </p:sp>
    </p:spTree>
    <p:extLst>
      <p:ext uri="{BB962C8B-B14F-4D97-AF65-F5344CB8AC3E}">
        <p14:creationId xmlns:p14="http://schemas.microsoft.com/office/powerpoint/2010/main" val="251840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A625F-F494-482C-96BD-93A991DE4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Sparse coding via local competition</a:t>
            </a:r>
            <a:br>
              <a:rPr lang="en-US" dirty="0"/>
            </a:br>
            <a:r>
              <a:rPr lang="en-US" altLang="zh-CN" sz="2400" dirty="0"/>
              <a:t>——in search for the inhibition term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1C38E8-313F-422D-8F57-AA4E7A33FE95}"/>
              </a:ext>
            </a:extLst>
          </p:cNvPr>
          <p:cNvSpPr txBox="1"/>
          <p:nvPr/>
        </p:nvSpPr>
        <p:spPr>
          <a:xfrm>
            <a:off x="962108" y="1820849"/>
            <a:ext cx="966878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Design of the dynamics:</a:t>
            </a:r>
          </a:p>
          <a:p>
            <a:pPr marL="342900" indent="-342900">
              <a:buAutoNum type="arabicParenR"/>
            </a:pPr>
            <a:r>
              <a:rPr lang="en-US" dirty="0"/>
              <a:t>Feedforward input of neuron m:</a:t>
            </a:r>
          </a:p>
          <a:p>
            <a:r>
              <a:rPr lang="en-US" dirty="0"/>
              <a:t>      (normal dot product / convolution)</a:t>
            </a:r>
          </a:p>
          <a:p>
            <a:pPr marL="342900" indent="-342900">
              <a:buAutoNum type="arabicParenR" startAt="2"/>
            </a:pPr>
            <a:r>
              <a:rPr lang="en-US" dirty="0"/>
              <a:t>Thresholding: internal state and firing rate </a:t>
            </a:r>
          </a:p>
          <a:p>
            <a:pPr marL="342900" indent="-342900">
              <a:buAutoNum type="arabicParenR" startAt="2"/>
            </a:pPr>
            <a:r>
              <a:rPr lang="en-US" dirty="0">
                <a:highlight>
                  <a:srgbClr val="FFFF00"/>
                </a:highlight>
              </a:rPr>
              <a:t>Inhibition</a:t>
            </a:r>
            <a:r>
              <a:rPr lang="en-US" dirty="0"/>
              <a:t> from neuron m to neuron n: proportional to                  , where</a:t>
            </a:r>
          </a:p>
          <a:p>
            <a:r>
              <a:rPr lang="en-US" dirty="0"/>
              <a:t>       Between two neurons that fire: mutual inhibition</a:t>
            </a:r>
          </a:p>
          <a:p>
            <a:r>
              <a:rPr lang="en-US" dirty="0"/>
              <a:t>       (More importantly,) from one firing neuron to one silent neuron: prevent it from firing 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494A7501-6FC2-409F-ADE7-8C0AD7958D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2525" y="2203007"/>
            <a:ext cx="1260573" cy="174433"/>
          </a:xfrm>
          <a:prstGeom prst="rect">
            <a:avLst/>
          </a:prstGeom>
        </p:spPr>
      </p:pic>
      <p:pic>
        <p:nvPicPr>
          <p:cNvPr id="7" name="Picture 6" descr="A picture containing table&#10;&#10;Description automatically generated">
            <a:extLst>
              <a:ext uri="{FF2B5EF4-FFF2-40B4-BE49-F238E27FC236}">
                <a16:creationId xmlns:a16="http://schemas.microsoft.com/office/drawing/2014/main" id="{90580F2C-EB83-45FC-B924-3BB9199636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0678" y="2740773"/>
            <a:ext cx="1110643" cy="194070"/>
          </a:xfrm>
          <a:prstGeom prst="rect">
            <a:avLst/>
          </a:prstGeom>
        </p:spPr>
      </p:pic>
      <p:pic>
        <p:nvPicPr>
          <p:cNvPr id="11" name="Picture 10" descr="A picture containing drawing&#10;&#10;Description automatically generated">
            <a:extLst>
              <a:ext uri="{FF2B5EF4-FFF2-40B4-BE49-F238E27FC236}">
                <a16:creationId xmlns:a16="http://schemas.microsoft.com/office/drawing/2014/main" id="{BABDEE29-D9EF-4441-B2A5-135380ECEB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203" y="3011056"/>
            <a:ext cx="741991" cy="21090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9F9CA4D-646E-4F32-B39D-22C251EC0C2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5778" y="3013321"/>
            <a:ext cx="1739532" cy="208643"/>
          </a:xfrm>
          <a:prstGeom prst="rect">
            <a:avLst/>
          </a:prstGeom>
        </p:spPr>
      </p:pic>
      <p:pic>
        <p:nvPicPr>
          <p:cNvPr id="14" name="Picture 13" descr="A screenshot of a cell phone&#10;&#10;Description automatically generated">
            <a:extLst>
              <a:ext uri="{FF2B5EF4-FFF2-40B4-BE49-F238E27FC236}">
                <a16:creationId xmlns:a16="http://schemas.microsoft.com/office/drawing/2014/main" id="{25CA253B-5D54-49C8-A5F5-B5569CBBD4F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322" y="3852174"/>
            <a:ext cx="8168510" cy="2884910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3C98CF1-1CC5-4938-BA6D-7169BD6533B5}"/>
              </a:ext>
            </a:extLst>
          </p:cNvPr>
          <p:cNvCxnSpPr>
            <a:cxnSpLocks/>
          </p:cNvCxnSpPr>
          <p:nvPr/>
        </p:nvCxnSpPr>
        <p:spPr>
          <a:xfrm rot="10800000">
            <a:off x="7410616" y="5788550"/>
            <a:ext cx="1375575" cy="628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DF7179A-E9C5-4C36-96F3-68A458C59ED8}"/>
              </a:ext>
            </a:extLst>
          </p:cNvPr>
          <p:cNvSpPr txBox="1"/>
          <p:nvPr/>
        </p:nvSpPr>
        <p:spPr>
          <a:xfrm>
            <a:off x="8985544" y="5536755"/>
            <a:ext cx="20991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Neurons have higher firing rate for familiar stimuli due to reciprocal input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27076C3-664C-455B-A5AD-E490633750FB}"/>
              </a:ext>
            </a:extLst>
          </p:cNvPr>
          <p:cNvSpPr txBox="1"/>
          <p:nvPr/>
        </p:nvSpPr>
        <p:spPr>
          <a:xfrm>
            <a:off x="1894305" y="5657671"/>
            <a:ext cx="25663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More inhibition – less neuron to pass the second threshold – </a:t>
            </a:r>
            <a:r>
              <a:rPr lang="en-US" dirty="0" err="1">
                <a:solidFill>
                  <a:schemeClr val="accent1"/>
                </a:solidFill>
              </a:rPr>
              <a:t>sparsify</a:t>
            </a:r>
            <a:r>
              <a:rPr lang="en-US" dirty="0">
                <a:solidFill>
                  <a:schemeClr val="accent1"/>
                </a:solidFill>
              </a:rPr>
              <a:t> the response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F4BD0FA-EF81-40AC-952F-CA9E3594A136}"/>
              </a:ext>
            </a:extLst>
          </p:cNvPr>
          <p:cNvCxnSpPr>
            <a:cxnSpLocks/>
          </p:cNvCxnSpPr>
          <p:nvPr/>
        </p:nvCxnSpPr>
        <p:spPr>
          <a:xfrm flipV="1">
            <a:off x="4148715" y="5536755"/>
            <a:ext cx="1236839" cy="628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22873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C7B94-E640-440B-97F7-80A0A9D6C4E7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Sparse coding via local competition</a:t>
            </a:r>
            <a:br>
              <a:rPr lang="en-US" dirty="0"/>
            </a:br>
            <a:r>
              <a:rPr lang="en-US" altLang="zh-CN" sz="2400" dirty="0"/>
              <a:t>——in search for the inhibition term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379879-E065-43EE-9EBB-76EFC7213F9B}"/>
              </a:ext>
            </a:extLst>
          </p:cNvPr>
          <p:cNvSpPr txBox="1"/>
          <p:nvPr/>
        </p:nvSpPr>
        <p:spPr>
          <a:xfrm>
            <a:off x="1009816" y="1690688"/>
            <a:ext cx="968468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Equation for the dynamics:</a:t>
            </a:r>
          </a:p>
          <a:p>
            <a:endParaRPr lang="en-US" dirty="0"/>
          </a:p>
        </p:txBody>
      </p:sp>
      <p:pic>
        <p:nvPicPr>
          <p:cNvPr id="5" name="Picture 4" descr="A picture containing clock&#10;&#10;Description automatically generated">
            <a:extLst>
              <a:ext uri="{FF2B5EF4-FFF2-40B4-BE49-F238E27FC236}">
                <a16:creationId xmlns:a16="http://schemas.microsoft.com/office/drawing/2014/main" id="{A775A587-9AEE-43C2-A4C7-86ACC4DFEB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816" y="2240149"/>
            <a:ext cx="3927394" cy="903747"/>
          </a:xfrm>
          <a:prstGeom prst="rect">
            <a:avLst/>
          </a:prstGeom>
        </p:spPr>
      </p:pic>
      <p:pic>
        <p:nvPicPr>
          <p:cNvPr id="7" name="Picture 6" descr="A close up of a clock&#10;&#10;Description automatically generated">
            <a:extLst>
              <a:ext uri="{FF2B5EF4-FFF2-40B4-BE49-F238E27FC236}">
                <a16:creationId xmlns:a16="http://schemas.microsoft.com/office/drawing/2014/main" id="{728211DE-742B-4451-828A-5ADD71B20C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816" y="3331602"/>
            <a:ext cx="4474107" cy="98184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5CBFFEE-5E82-4A2D-8CDD-6F934FE4AC9C}"/>
              </a:ext>
            </a:extLst>
          </p:cNvPr>
          <p:cNvSpPr txBox="1"/>
          <p:nvPr/>
        </p:nvSpPr>
        <p:spPr>
          <a:xfrm>
            <a:off x="1009816" y="4480786"/>
            <a:ext cx="9684688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Writing the equation to be the negative gradient of an energy function,</a:t>
            </a:r>
          </a:p>
          <a:p>
            <a:endParaRPr lang="en-US" sz="2000" dirty="0"/>
          </a:p>
          <a:p>
            <a:endParaRPr lang="en-US" dirty="0"/>
          </a:p>
        </p:txBody>
      </p:sp>
      <p:pic>
        <p:nvPicPr>
          <p:cNvPr id="10" name="Picture 9" descr="A picture containing object, clock&#10;&#10;Description automatically generated">
            <a:extLst>
              <a:ext uri="{FF2B5EF4-FFF2-40B4-BE49-F238E27FC236}">
                <a16:creationId xmlns:a16="http://schemas.microsoft.com/office/drawing/2014/main" id="{DFAA1A70-1A78-42E7-B0EB-C3259D34F70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816" y="4913554"/>
            <a:ext cx="3626168" cy="727405"/>
          </a:xfrm>
          <a:prstGeom prst="rect">
            <a:avLst/>
          </a:prstGeom>
        </p:spPr>
      </p:pic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6C1A0DE0-6931-43FB-A7B3-DDBCB8496BA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3923" y="4891840"/>
            <a:ext cx="3257039" cy="74911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7D4507E-B9AD-4B11-B8D7-FFCB13624E12}"/>
              </a:ext>
            </a:extLst>
          </p:cNvPr>
          <p:cNvSpPr txBox="1"/>
          <p:nvPr/>
        </p:nvSpPr>
        <p:spPr>
          <a:xfrm>
            <a:off x="4635984" y="5092590"/>
            <a:ext cx="1008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, where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07EF520-9C7C-457B-B912-26E29DFB5B71}"/>
              </a:ext>
            </a:extLst>
          </p:cNvPr>
          <p:cNvSpPr txBox="1"/>
          <p:nvPr/>
        </p:nvSpPr>
        <p:spPr>
          <a:xfrm>
            <a:off x="1343771" y="5662672"/>
            <a:ext cx="968468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to separate the role of thresholding function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0750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936FF-DD6A-499A-9D87-5C796DE5064C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Sparse coding via local competition</a:t>
            </a:r>
            <a:br>
              <a:rPr lang="en-US" dirty="0"/>
            </a:br>
            <a:r>
              <a:rPr lang="en-US" altLang="zh-CN" sz="2400" dirty="0"/>
              <a:t>——in search for the inhibition term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1768C3-63B9-4572-BD19-552D23C1D9DE}"/>
              </a:ext>
            </a:extLst>
          </p:cNvPr>
          <p:cNvSpPr txBox="1"/>
          <p:nvPr/>
        </p:nvSpPr>
        <p:spPr>
          <a:xfrm>
            <a:off x="938254" y="1796995"/>
            <a:ext cx="9756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Ideal thresholding function:</a:t>
            </a:r>
          </a:p>
        </p:txBody>
      </p:sp>
      <p:pic>
        <p:nvPicPr>
          <p:cNvPr id="5" name="Picture 4" descr="A picture containing object, clock&#10;&#10;Description automatically generated">
            <a:extLst>
              <a:ext uri="{FF2B5EF4-FFF2-40B4-BE49-F238E27FC236}">
                <a16:creationId xmlns:a16="http://schemas.microsoft.com/office/drawing/2014/main" id="{2ED5B3C3-059A-42C2-A10B-32434B01D6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146" y="2272634"/>
            <a:ext cx="2216012" cy="539295"/>
          </a:xfrm>
          <a:prstGeom prst="rect">
            <a:avLst/>
          </a:prstGeom>
        </p:spPr>
      </p:pic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8C956C17-C8B2-42FA-88B1-2A2C2ABA75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8308" y="1690688"/>
            <a:ext cx="2362200" cy="14573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59FBFA9-D458-487C-9269-66FB784CD204}"/>
              </a:ext>
            </a:extLst>
          </p:cNvPr>
          <p:cNvSpPr txBox="1"/>
          <p:nvPr/>
        </p:nvSpPr>
        <p:spPr>
          <a:xfrm>
            <a:off x="938254" y="2918236"/>
            <a:ext cx="9756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Hard thresholding function: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050A5CA-BDDF-4B21-AD49-0D12C70699F8}"/>
              </a:ext>
            </a:extLst>
          </p:cNvPr>
          <p:cNvGrpSpPr/>
          <p:nvPr/>
        </p:nvGrpSpPr>
        <p:grpSpPr>
          <a:xfrm>
            <a:off x="1187146" y="3323159"/>
            <a:ext cx="2406843" cy="476834"/>
            <a:chOff x="1187146" y="3323159"/>
            <a:chExt cx="2406843" cy="476834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EF860152-92BD-4BE2-B544-F0190EF2627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022"/>
            <a:stretch/>
          </p:blipFill>
          <p:spPr>
            <a:xfrm>
              <a:off x="1187146" y="3429000"/>
              <a:ext cx="2311428" cy="370993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035B6F1-F858-4494-9C23-9C6CF0888776}"/>
                </a:ext>
              </a:extLst>
            </p:cNvPr>
            <p:cNvSpPr/>
            <p:nvPr/>
          </p:nvSpPr>
          <p:spPr>
            <a:xfrm>
              <a:off x="3411109" y="3323159"/>
              <a:ext cx="182880" cy="1414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5DE4981D-3262-4603-AC9C-F9BCA6B79127}"/>
              </a:ext>
            </a:extLst>
          </p:cNvPr>
          <p:cNvSpPr txBox="1"/>
          <p:nvPr/>
        </p:nvSpPr>
        <p:spPr>
          <a:xfrm>
            <a:off x="938254" y="3854811"/>
            <a:ext cx="9756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Soft thresholding function: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F88BDF6-1101-42D2-B284-5BE4DB1DCAB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706" y="4369224"/>
            <a:ext cx="2355283" cy="27478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26CA9EE-CC1F-4ACE-8E6E-A31E3BCDFCB5}"/>
              </a:ext>
            </a:extLst>
          </p:cNvPr>
          <p:cNvSpPr txBox="1"/>
          <p:nvPr/>
        </p:nvSpPr>
        <p:spPr>
          <a:xfrm>
            <a:off x="938254" y="4794740"/>
            <a:ext cx="9756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Either way, the cost can be given by</a:t>
            </a:r>
          </a:p>
        </p:txBody>
      </p:sp>
      <p:pic>
        <p:nvPicPr>
          <p:cNvPr id="18" name="Picture 17" descr="A picture containing clock&#10;&#10;Description automatically generated">
            <a:extLst>
              <a:ext uri="{FF2B5EF4-FFF2-40B4-BE49-F238E27FC236}">
                <a16:creationId xmlns:a16="http://schemas.microsoft.com/office/drawing/2014/main" id="{16EFCAE4-88B6-4FEE-AD05-4CAB46C18C6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706" y="5212004"/>
            <a:ext cx="2714444" cy="58449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38B9E13E-5A89-4BF9-B80E-32B9BB086693}"/>
              </a:ext>
            </a:extLst>
          </p:cNvPr>
          <p:cNvSpPr txBox="1"/>
          <p:nvPr/>
        </p:nvSpPr>
        <p:spPr>
          <a:xfrm>
            <a:off x="5375081" y="4186276"/>
            <a:ext cx="48582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The soft-thresholding local competitive algorithm reduces to BPDN with l</a:t>
            </a:r>
            <a:r>
              <a:rPr lang="en-US" baseline="-25000" dirty="0">
                <a:highlight>
                  <a:srgbClr val="FFFF00"/>
                </a:highlight>
              </a:rPr>
              <a:t>1</a:t>
            </a:r>
            <a:r>
              <a:rPr lang="en-US" dirty="0">
                <a:highlight>
                  <a:srgbClr val="FFFF00"/>
                </a:highlight>
              </a:rPr>
              <a:t> penalty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E920194-F654-4C0A-99BD-6855C238A811}"/>
              </a:ext>
            </a:extLst>
          </p:cNvPr>
          <p:cNvSpPr txBox="1"/>
          <p:nvPr/>
        </p:nvSpPr>
        <p:spPr>
          <a:xfrm>
            <a:off x="5375081" y="3284214"/>
            <a:ext cx="48582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The hard-thresholding local competitive algorithm reduces to sparse coding with l</a:t>
            </a:r>
            <a:r>
              <a:rPr lang="en-US" baseline="-25000" dirty="0">
                <a:highlight>
                  <a:srgbClr val="FFFF00"/>
                </a:highlight>
              </a:rPr>
              <a:t>0</a:t>
            </a:r>
            <a:r>
              <a:rPr lang="en-US" dirty="0">
                <a:highlight>
                  <a:srgbClr val="FFFF00"/>
                </a:highlight>
              </a:rPr>
              <a:t> penalty</a:t>
            </a:r>
          </a:p>
        </p:txBody>
      </p:sp>
    </p:spTree>
    <p:extLst>
      <p:ext uri="{BB962C8B-B14F-4D97-AF65-F5344CB8AC3E}">
        <p14:creationId xmlns:p14="http://schemas.microsoft.com/office/powerpoint/2010/main" val="6834012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296F1B40-AF59-4077-9255-3B5982B2064C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Sparse coding via local competition</a:t>
            </a:r>
            <a:br>
              <a:rPr lang="en-US" dirty="0"/>
            </a:br>
            <a:r>
              <a:rPr lang="en-US" altLang="zh-CN" sz="2400" dirty="0"/>
              <a:t>——in search for the inhibition term</a:t>
            </a:r>
          </a:p>
          <a:p>
            <a:r>
              <a:rPr lang="en-US" altLang="zh-CN" sz="2400" dirty="0"/>
              <a:t>——advantages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DF0498-F551-419F-8C55-74C884E38B24}"/>
              </a:ext>
            </a:extLst>
          </p:cNvPr>
          <p:cNvSpPr txBox="1"/>
          <p:nvPr/>
        </p:nvSpPr>
        <p:spPr>
          <a:xfrm>
            <a:off x="978010" y="2067339"/>
            <a:ext cx="981986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dirty="0"/>
              <a:t>Solving the two drawbacks of BPDN</a:t>
            </a:r>
          </a:p>
          <a:p>
            <a:pPr marL="342900" indent="-342900">
              <a:buAutoNum type="arabicParenR"/>
            </a:pPr>
            <a:endParaRPr lang="en-US" dirty="0"/>
          </a:p>
          <a:p>
            <a:pPr marL="342900" indent="-342900">
              <a:buAutoNum type="arabicParenR"/>
            </a:pPr>
            <a:r>
              <a:rPr lang="en-US" dirty="0"/>
              <a:t> Comparable sparsity and representation error (SLCA vs BPDN, HLCA vs MP matching pursuit)</a:t>
            </a:r>
          </a:p>
          <a:p>
            <a:pPr marL="342900" indent="-342900">
              <a:buAutoNum type="arabicParenR"/>
            </a:pPr>
            <a:endParaRPr lang="en-US" dirty="0"/>
          </a:p>
          <a:p>
            <a:pPr marL="342900" indent="-342900">
              <a:buAutoNum type="arabicParenR"/>
            </a:pPr>
            <a:r>
              <a:rPr lang="en-US" dirty="0"/>
              <a:t>Can achieve temporal smoothness when dealing with time-varying stimuli (movie)</a:t>
            </a:r>
          </a:p>
          <a:p>
            <a:r>
              <a:rPr lang="en-US" dirty="0"/>
              <a:t>       by nature!!</a:t>
            </a:r>
          </a:p>
          <a:p>
            <a:r>
              <a:rPr lang="en-US" dirty="0"/>
              <a:t>       inertia property:</a:t>
            </a:r>
          </a:p>
          <a:p>
            <a:endParaRPr lang="en-US" dirty="0"/>
          </a:p>
          <a:p>
            <a:endParaRPr lang="en-US" dirty="0"/>
          </a:p>
          <a:p>
            <a:pPr marL="342900" indent="-342900">
              <a:buAutoNum type="arabicParenR"/>
            </a:pPr>
            <a:endParaRPr lang="en-US" dirty="0"/>
          </a:p>
          <a:p>
            <a:pPr marL="342900" indent="-342900">
              <a:buAutoNum type="arabicParenR"/>
            </a:pPr>
            <a:endParaRPr lang="en-US" dirty="0"/>
          </a:p>
        </p:txBody>
      </p:sp>
      <p:pic>
        <p:nvPicPr>
          <p:cNvPr id="8" name="Picture 7" descr="A picture containing object, clock, meter&#10;&#10;Description automatically generated">
            <a:extLst>
              <a:ext uri="{FF2B5EF4-FFF2-40B4-BE49-F238E27FC236}">
                <a16:creationId xmlns:a16="http://schemas.microsoft.com/office/drawing/2014/main" id="{0A2DD5DD-FB67-4771-BB14-7A6CF6CACF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4129" y="4107055"/>
            <a:ext cx="4692825" cy="727338"/>
          </a:xfrm>
          <a:prstGeom prst="rect">
            <a:avLst/>
          </a:prstGeom>
        </p:spPr>
      </p:pic>
      <p:pic>
        <p:nvPicPr>
          <p:cNvPr id="10" name="Picture 9" descr="A close up of a sign&#10;&#10;Description automatically generated">
            <a:extLst>
              <a:ext uri="{FF2B5EF4-FFF2-40B4-BE49-F238E27FC236}">
                <a16:creationId xmlns:a16="http://schemas.microsoft.com/office/drawing/2014/main" id="{D3B2DAC7-9E91-46CA-8AA3-9908C25530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4129" y="5035623"/>
            <a:ext cx="6067425" cy="10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2503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72A75-8CAE-460F-B7C5-834718337ABC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Sparse coding via local competition</a:t>
            </a:r>
            <a:br>
              <a:rPr lang="en-US" dirty="0"/>
            </a:br>
            <a:r>
              <a:rPr lang="en-US" altLang="zh-CN" sz="2400" dirty="0"/>
              <a:t>——in search for the inhibition term</a:t>
            </a:r>
          </a:p>
          <a:p>
            <a:r>
              <a:rPr lang="en-US" altLang="zh-CN" sz="2400" dirty="0"/>
              <a:t>——advantages</a:t>
            </a:r>
            <a:endParaRPr lang="en-US" dirty="0"/>
          </a:p>
        </p:txBody>
      </p:sp>
      <p:pic>
        <p:nvPicPr>
          <p:cNvPr id="4" name="Picture 3" descr="A picture containing map&#10;&#10;Description automatically generated">
            <a:extLst>
              <a:ext uri="{FF2B5EF4-FFF2-40B4-BE49-F238E27FC236}">
                <a16:creationId xmlns:a16="http://schemas.microsoft.com/office/drawing/2014/main" id="{EFFF6C9B-A44F-404E-930C-C4C8E41B6D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2246" y="1600200"/>
            <a:ext cx="6200775" cy="52578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713FF05-0D1C-4061-A550-559DE0C260D6}"/>
              </a:ext>
            </a:extLst>
          </p:cNvPr>
          <p:cNvSpPr txBox="1"/>
          <p:nvPr/>
        </p:nvSpPr>
        <p:spPr>
          <a:xfrm>
            <a:off x="9263270" y="4626665"/>
            <a:ext cx="2574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Smoothness in transition</a:t>
            </a:r>
          </a:p>
        </p:txBody>
      </p:sp>
    </p:spTree>
    <p:extLst>
      <p:ext uri="{BB962C8B-B14F-4D97-AF65-F5344CB8AC3E}">
        <p14:creationId xmlns:p14="http://schemas.microsoft.com/office/powerpoint/2010/main" val="8774033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701</TotalTime>
  <Words>869</Words>
  <Application>Microsoft Office PowerPoint</Application>
  <PresentationFormat>Widescreen</PresentationFormat>
  <Paragraphs>116</Paragraphs>
  <Slides>14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The familiarity project so far</vt:lpstr>
      <vt:lpstr>The familiarity project so far</vt:lpstr>
      <vt:lpstr>BPDN (Classical sparse coding) basis pursuit denoising ——in search for the inhibition term</vt:lpstr>
      <vt:lpstr>Sparse coding via local competition ——in search for the inhibition term</vt:lpstr>
      <vt:lpstr>PowerPoint Presentation</vt:lpstr>
      <vt:lpstr>PowerPoint Presentation</vt:lpstr>
      <vt:lpstr>PowerPoint Presentation</vt:lpstr>
      <vt:lpstr>PowerPoint Presentation</vt:lpstr>
      <vt:lpstr>Modeling inhibitory interneurons ——biological mechanism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Xueyan Niu</dc:creator>
  <cp:lastModifiedBy>Xueyan Niu</cp:lastModifiedBy>
  <cp:revision>36</cp:revision>
  <dcterms:created xsi:type="dcterms:W3CDTF">2019-11-06T21:29:02Z</dcterms:created>
  <dcterms:modified xsi:type="dcterms:W3CDTF">2019-11-07T18:11:18Z</dcterms:modified>
</cp:coreProperties>
</file>