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69" r:id="rId3"/>
    <p:sldId id="258" r:id="rId4"/>
    <p:sldId id="259" r:id="rId5"/>
    <p:sldId id="261" r:id="rId6"/>
    <p:sldId id="260" r:id="rId7"/>
    <p:sldId id="268" r:id="rId8"/>
    <p:sldId id="263" r:id="rId9"/>
    <p:sldId id="267" r:id="rId10"/>
    <p:sldId id="264" r:id="rId11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3"/>
    </p:embeddedFont>
    <p:embeddedFont>
      <p:font typeface="EB Garamond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64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5" d="100"/>
          <a:sy n="95" d="100"/>
        </p:scale>
        <p:origin x="-65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93815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0b98b99fe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0b98b99fe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0b98b99fe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0b98b99fe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0b98b99fe_0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0b98b99fe_0_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0b98b99fe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0b98b99fe_0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0b98b99fe_0_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0b98b99fe_0_4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0b98b99fe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0b98b99fe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82050" y="1373001"/>
            <a:ext cx="8379900" cy="17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dirty="0">
                <a:latin typeface="EB Garamond"/>
                <a:ea typeface="EB Garamond"/>
                <a:cs typeface="EB Garamond"/>
                <a:sym typeface="EB Garamond"/>
              </a:rPr>
              <a:t>SOM-VAE: INTERPRETABLE DISCRETE REPRESENTATION</a:t>
            </a:r>
            <a:endParaRPr sz="3100"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dirty="0">
                <a:latin typeface="EB Garamond"/>
                <a:ea typeface="EB Garamond"/>
                <a:cs typeface="EB Garamond"/>
                <a:sym typeface="EB Garamond"/>
              </a:rPr>
              <a:t>LEARNING ON TIME SERIES</a:t>
            </a:r>
            <a:endParaRPr sz="3100" dirty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834400" y="3043836"/>
            <a:ext cx="4670700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Vincent Fortuin, Matthias Hüser &amp; Francesco Locatello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1596" y="261257"/>
            <a:ext cx="4441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Conclusion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738553" y="1025143"/>
            <a:ext cx="71694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600" dirty="0" smtClean="0"/>
              <a:t>● recover topologically interpretable </a:t>
            </a:r>
            <a:r>
              <a:rPr lang="en-US" altLang="zh-CN" sz="1600" dirty="0"/>
              <a:t>state representations </a:t>
            </a:r>
            <a:r>
              <a:rPr lang="en-US" altLang="zh-CN" sz="1600" dirty="0" smtClean="0"/>
              <a:t>on time </a:t>
            </a:r>
            <a:r>
              <a:rPr lang="en-US" altLang="zh-CN" sz="1600" dirty="0"/>
              <a:t>series in an unsupervised </a:t>
            </a:r>
            <a:r>
              <a:rPr lang="en-US" altLang="zh-CN" sz="1600" dirty="0" smtClean="0"/>
              <a:t>way</a:t>
            </a:r>
          </a:p>
          <a:p>
            <a:pPr algn="just"/>
            <a:endParaRPr lang="en-US" altLang="zh-CN" sz="1600" dirty="0" smtClean="0"/>
          </a:p>
          <a:p>
            <a:pPr algn="just"/>
            <a:r>
              <a:rPr lang="en-US" altLang="zh-CN" sz="1600" dirty="0"/>
              <a:t>● </a:t>
            </a:r>
            <a:r>
              <a:rPr lang="en-US" altLang="zh-CN" sz="1600" dirty="0" smtClean="0"/>
              <a:t>improve </a:t>
            </a:r>
            <a:r>
              <a:rPr lang="en-US" altLang="zh-CN" sz="1600" dirty="0"/>
              <a:t>on </a:t>
            </a:r>
            <a:r>
              <a:rPr lang="en-US" altLang="zh-CN" sz="1600" dirty="0" smtClean="0"/>
              <a:t>clustering performance </a:t>
            </a:r>
            <a:r>
              <a:rPr lang="en-US" altLang="zh-CN" sz="1600" dirty="0"/>
              <a:t>and </a:t>
            </a:r>
            <a:r>
              <a:rPr lang="en-US" altLang="zh-CN" sz="1600" dirty="0" err="1"/>
              <a:t>informativeness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for downstream </a:t>
            </a:r>
            <a:r>
              <a:rPr lang="en-US" altLang="zh-CN" sz="1600" dirty="0"/>
              <a:t>tasks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3909" y="739227"/>
            <a:ext cx="4530407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●</a:t>
            </a:r>
            <a:r>
              <a:rPr lang="en-US" altLang="zh-CN" sz="1600" dirty="0"/>
              <a:t> </a:t>
            </a:r>
            <a:r>
              <a:rPr lang="en-US" altLang="zh-CN" sz="1800" dirty="0" smtClean="0"/>
              <a:t>Generative modeling : GAN, VAE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● </a:t>
            </a:r>
            <a:r>
              <a:rPr lang="en-US" altLang="zh-CN" sz="1600" dirty="0"/>
              <a:t>not interpretable 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● </a:t>
            </a:r>
            <a:r>
              <a:rPr lang="en-US" altLang="zh-CN" sz="1600" dirty="0"/>
              <a:t>not discrete  -&gt; self-organizing map (SOM</a:t>
            </a:r>
            <a:r>
              <a:rPr lang="en-US" altLang="zh-CN" sz="1600" dirty="0" smtClean="0"/>
              <a:t>)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● no notion of time -&gt; </a:t>
            </a:r>
            <a:r>
              <a:rPr lang="en-US" altLang="zh-CN" sz="1600" dirty="0"/>
              <a:t>Markov model</a:t>
            </a:r>
            <a:endParaRPr lang="zh-CN" alt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281354" y="180870"/>
            <a:ext cx="422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Background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5465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354" y="180870"/>
            <a:ext cx="422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Overview</a:t>
            </a:r>
            <a:endParaRPr lang="zh-CN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733531" y="854110"/>
            <a:ext cx="6852974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●</a:t>
            </a:r>
            <a:r>
              <a:rPr lang="en-US" altLang="zh-CN" sz="1600" dirty="0"/>
              <a:t> </a:t>
            </a:r>
            <a:r>
              <a:rPr lang="en-US" altLang="zh-CN" sz="1600" dirty="0" smtClean="0">
                <a:solidFill>
                  <a:srgbClr val="00B050"/>
                </a:solidFill>
              </a:rPr>
              <a:t>Goal: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learn </a:t>
            </a:r>
            <a:r>
              <a:rPr lang="en-US" altLang="zh-CN" sz="1600" dirty="0" smtClean="0"/>
              <a:t>interpretable discrete </a:t>
            </a:r>
            <a:r>
              <a:rPr lang="en-US" altLang="zh-CN" sz="1600" dirty="0"/>
              <a:t>representations of </a:t>
            </a:r>
            <a:r>
              <a:rPr lang="en-US" altLang="zh-CN" sz="1600" dirty="0" smtClean="0"/>
              <a:t>High-dimensional time series</a:t>
            </a:r>
          </a:p>
          <a:p>
            <a:r>
              <a:rPr lang="en-US" altLang="zh-CN" sz="2000" dirty="0" smtClean="0"/>
              <a:t>●</a:t>
            </a:r>
            <a:r>
              <a:rPr lang="en-US" altLang="zh-CN" sz="1600" dirty="0" smtClean="0"/>
              <a:t> </a:t>
            </a:r>
            <a:r>
              <a:rPr lang="en-US" altLang="zh-CN" sz="1600" dirty="0">
                <a:solidFill>
                  <a:srgbClr val="00B050"/>
                </a:solidFill>
              </a:rPr>
              <a:t>Method:</a:t>
            </a:r>
            <a:r>
              <a:rPr lang="en-US" altLang="zh-CN" sz="1600" dirty="0" smtClean="0"/>
              <a:t> </a:t>
            </a:r>
          </a:p>
          <a:p>
            <a:r>
              <a:rPr lang="en-US" altLang="zh-CN" dirty="0" smtClean="0"/>
              <a:t>● gradient-based version of SOM </a:t>
            </a:r>
          </a:p>
          <a:p>
            <a:r>
              <a:rPr lang="en-US" altLang="zh-CN" dirty="0" smtClean="0"/>
              <a:t>● Markov model uncovers the temporal transition structure</a:t>
            </a:r>
            <a:endParaRPr lang="en-US" altLang="zh-CN" sz="2000" dirty="0" smtClean="0"/>
          </a:p>
          <a:p>
            <a:r>
              <a:rPr lang="en-US" altLang="zh-CN" sz="2000" dirty="0" smtClean="0"/>
              <a:t>●</a:t>
            </a:r>
            <a:r>
              <a:rPr lang="en-US" altLang="zh-CN" sz="1600" dirty="0" smtClean="0"/>
              <a:t> </a:t>
            </a:r>
            <a:r>
              <a:rPr lang="en-US" altLang="zh-CN" sz="1600" dirty="0">
                <a:solidFill>
                  <a:srgbClr val="00B050"/>
                </a:solidFill>
              </a:rPr>
              <a:t>Dataset:</a:t>
            </a:r>
          </a:p>
          <a:p>
            <a:r>
              <a:rPr lang="en-US" altLang="zh-CN" dirty="0" smtClean="0"/>
              <a:t>● (</a:t>
            </a:r>
            <a:r>
              <a:rPr lang="en-US" altLang="zh-CN" dirty="0"/>
              <a:t>Fashion-)</a:t>
            </a:r>
            <a:r>
              <a:rPr lang="en-US" altLang="zh-CN" dirty="0" smtClean="0"/>
              <a:t>MNIST</a:t>
            </a:r>
          </a:p>
          <a:p>
            <a:r>
              <a:rPr lang="en-US" altLang="zh-CN" dirty="0"/>
              <a:t>● </a:t>
            </a:r>
            <a:r>
              <a:rPr lang="en-US" altLang="zh-CN" dirty="0" smtClean="0"/>
              <a:t>chaotic </a:t>
            </a:r>
            <a:r>
              <a:rPr lang="en-US" altLang="zh-CN" dirty="0"/>
              <a:t>Lorenz attractor </a:t>
            </a:r>
            <a:r>
              <a:rPr lang="en-US" altLang="zh-CN" dirty="0" smtClean="0"/>
              <a:t>system</a:t>
            </a:r>
          </a:p>
          <a:p>
            <a:r>
              <a:rPr lang="en-US" altLang="zh-CN" dirty="0"/>
              <a:t>● </a:t>
            </a:r>
            <a:r>
              <a:rPr lang="en-US" altLang="zh-CN" dirty="0" err="1" smtClean="0"/>
              <a:t>eICU</a:t>
            </a:r>
            <a:r>
              <a:rPr lang="en-US" altLang="zh-CN" dirty="0" smtClean="0"/>
              <a:t> data</a:t>
            </a:r>
          </a:p>
          <a:p>
            <a:r>
              <a:rPr lang="en-US" altLang="zh-CN" sz="2000" dirty="0" smtClean="0"/>
              <a:t>● </a:t>
            </a:r>
            <a:r>
              <a:rPr lang="en-US" altLang="zh-CN" sz="1600" dirty="0">
                <a:solidFill>
                  <a:srgbClr val="00B050"/>
                </a:solidFill>
              </a:rPr>
              <a:t>Result:</a:t>
            </a:r>
          </a:p>
          <a:p>
            <a:r>
              <a:rPr lang="en-US" altLang="zh-CN" sz="1600" dirty="0"/>
              <a:t>● </a:t>
            </a:r>
            <a:r>
              <a:rPr lang="en-US" altLang="zh-CN" dirty="0"/>
              <a:t>applied </a:t>
            </a:r>
            <a:r>
              <a:rPr lang="en-US" altLang="zh-CN" dirty="0"/>
              <a:t>to high-dimensional data with salient data features and </a:t>
            </a:r>
            <a:r>
              <a:rPr lang="en-US" altLang="zh-CN" dirty="0"/>
              <a:t>smoothness</a:t>
            </a:r>
          </a:p>
          <a:p>
            <a:r>
              <a:rPr lang="en-US" altLang="zh-CN" sz="1600" dirty="0"/>
              <a:t>● </a:t>
            </a:r>
            <a:r>
              <a:rPr lang="en-US" altLang="zh-CN" dirty="0"/>
              <a:t>improves </a:t>
            </a:r>
            <a:r>
              <a:rPr lang="en-US" altLang="zh-CN" dirty="0"/>
              <a:t>clustering performance</a:t>
            </a:r>
          </a:p>
          <a:p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1642" y="180870"/>
            <a:ext cx="4692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SOM : </a:t>
            </a:r>
            <a:r>
              <a:rPr lang="en-US" altLang="zh-CN" sz="2400" dirty="0"/>
              <a:t>self-organizing map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391883" y="2750385"/>
            <a:ext cx="751046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Unsupervised neural networks that cluster high-dimensional data</a:t>
            </a:r>
          </a:p>
          <a:p>
            <a:r>
              <a:rPr lang="en-US" altLang="zh-CN" dirty="0" smtClean="0"/>
              <a:t>Goal : cause </a:t>
            </a:r>
            <a:r>
              <a:rPr lang="en-US" altLang="zh-CN" dirty="0"/>
              <a:t>different parts of the network to respond similarly to certain input </a:t>
            </a:r>
            <a:r>
              <a:rPr lang="en-US" altLang="zh-CN" dirty="0" smtClean="0"/>
              <a:t>patterns</a:t>
            </a:r>
          </a:p>
          <a:p>
            <a:r>
              <a:rPr lang="en-US" altLang="zh-CN" dirty="0" smtClean="0"/>
              <a:t>Rule </a:t>
            </a:r>
            <a:r>
              <a:rPr lang="en-US" altLang="zh-CN" dirty="0"/>
              <a:t>: competitive </a:t>
            </a:r>
            <a:r>
              <a:rPr lang="en-US" altLang="zh-CN" dirty="0" smtClean="0"/>
              <a:t>learning, Winner-Take-All </a:t>
            </a:r>
            <a:endParaRPr lang="zh-CN" alt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6" y="642536"/>
            <a:ext cx="4531807" cy="2146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0" y="4835723"/>
            <a:ext cx="31101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i="1" dirty="0"/>
              <a:t>https://www.cs.bham.ac.uk/~jxb/NN/l16.pdf</a:t>
            </a:r>
            <a:endParaRPr lang="zh-CN" altLang="en-US" sz="1200" i="1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824" y="411702"/>
            <a:ext cx="3222290" cy="2279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622997" y="3489049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The training Process</a:t>
            </a:r>
          </a:p>
          <a:p>
            <a:r>
              <a:rPr lang="en-US" altLang="zh-CN" dirty="0"/>
              <a:t>1. </a:t>
            </a:r>
            <a:r>
              <a:rPr lang="en-US" altLang="zh-CN" dirty="0" smtClean="0"/>
              <a:t>Initialize </a:t>
            </a:r>
            <a:r>
              <a:rPr lang="en-US" altLang="zh-CN" dirty="0"/>
              <a:t>neural network weights</a:t>
            </a:r>
          </a:p>
          <a:p>
            <a:r>
              <a:rPr lang="en-US" altLang="zh-CN" dirty="0"/>
              <a:t>2. Randomly select an input</a:t>
            </a:r>
          </a:p>
          <a:p>
            <a:r>
              <a:rPr lang="en-US" altLang="zh-CN" dirty="0"/>
              <a:t>3. Select the winning neuron using Euclidean distance</a:t>
            </a:r>
          </a:p>
          <a:p>
            <a:r>
              <a:rPr lang="en-US" altLang="zh-CN" dirty="0"/>
              <a:t>4. Update neuron weights</a:t>
            </a:r>
          </a:p>
          <a:p>
            <a:r>
              <a:rPr lang="en-US" altLang="zh-CN" dirty="0"/>
              <a:t>5. Go back to 2 until done training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6184" y="181428"/>
            <a:ext cx="5325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VAE : </a:t>
            </a:r>
            <a:r>
              <a:rPr lang="en-US" altLang="zh-CN" sz="2400" dirty="0" err="1"/>
              <a:t>Variational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autoencoders</a:t>
            </a:r>
            <a:r>
              <a:rPr lang="en-US" altLang="zh-CN" sz="2400" dirty="0"/>
              <a:t> </a:t>
            </a:r>
            <a:endParaRPr lang="zh-CN" altLang="en-US" sz="24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89" b="5403"/>
          <a:stretch/>
        </p:blipFill>
        <p:spPr bwMode="auto">
          <a:xfrm>
            <a:off x="1055077" y="844062"/>
            <a:ext cx="6749195" cy="2530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333322" y="3544911"/>
            <a:ext cx="7470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Autoencoder</a:t>
            </a:r>
            <a:r>
              <a:rPr lang="en-US" altLang="zh-CN" dirty="0" smtClean="0"/>
              <a:t>: a </a:t>
            </a:r>
            <a:r>
              <a:rPr lang="en-US" altLang="zh-CN" dirty="0"/>
              <a:t>deep learning technique for learning latent </a:t>
            </a:r>
            <a:r>
              <a:rPr lang="en-US" altLang="zh-CN" dirty="0" smtClean="0"/>
              <a:t>representations</a:t>
            </a:r>
          </a:p>
          <a:p>
            <a:r>
              <a:rPr lang="en-US" altLang="zh-CN" dirty="0" smtClean="0"/>
              <a:t>VAE allowing </a:t>
            </a:r>
            <a:r>
              <a:rPr lang="en-US" altLang="zh-CN" dirty="0"/>
              <a:t>easy random sampling and interpolation by outputting two </a:t>
            </a:r>
            <a:r>
              <a:rPr lang="en-US" altLang="zh-CN" dirty="0" smtClean="0"/>
              <a:t>distribution vectors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7298"/>
            <a:ext cx="9043516" cy="1963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57109" y="197175"/>
            <a:ext cx="2752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Model Architecture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0" y="2843275"/>
                <a:ext cx="4961615" cy="20380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𝑆𝑂𝑀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𝑉𝐴𝐸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𝑞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𝑟𝑒𝑐𝑜𝑛𝑠𝑡𝑟𝑢𝑐𝑡𝑖𝑜𝑛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𝑞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US" altLang="zh-CN" b="0" i="1" dirty="0" smtClean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                      + </m:t>
                      </m:r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𝛼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864BC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864BC"/>
                              </a:solidFill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864BC"/>
                              </a:solidFill>
                              <a:latin typeface="Cambria Math"/>
                              <a:ea typeface="Cambria Math"/>
                            </a:rPr>
                            <m:t>𝑐𝑜𝑚𝑚𝑖𝑡𝑚𝑒𝑛𝑡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rgbClr val="F864BC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F864BC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i="1" dirty="0" smtClean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       + 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𝛽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𝑆𝑂𝑀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i="1" dirty="0" smtClean="0">
                  <a:solidFill>
                    <a:srgbClr val="FF0000"/>
                  </a:solidFill>
                  <a:latin typeface="Cambria Math"/>
                  <a:ea typeface="Cambria Math"/>
                </a:endParaRPr>
              </a:p>
              <a:p>
                <a:endParaRPr lang="en-US" altLang="zh-CN" i="1" dirty="0" smtClean="0">
                  <a:solidFill>
                    <a:srgbClr val="FF0000"/>
                  </a:solidFill>
                  <a:latin typeface="Cambria Math"/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𝑟𝑒𝑐𝑜𝑛𝑠𝑡𝑟𝑢𝑐𝑡𝑖𝑜𝑛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𝑞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𝑒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US" altLang="zh-CN" i="1" dirty="0" smtClean="0">
                    <a:solidFill>
                      <a:srgbClr val="FF0000"/>
                    </a:solidFill>
                    <a:latin typeface="Cambria Math"/>
                    <a:ea typeface="Cambria Math"/>
                  </a:rPr>
                  <a:t> </a:t>
                </a:r>
                <a:r>
                  <a:rPr lang="en-US" altLang="zh-CN" i="1" dirty="0" smtClean="0">
                    <a:solidFill>
                      <a:schemeClr val="tx1"/>
                    </a:solidFill>
                    <a:latin typeface="Cambria Math"/>
                    <a:ea typeface="Cambria Math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  <m: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CN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+</m:t>
                    </m:r>
                    <m:sSup>
                      <m:sSup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  <m: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CN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𝑒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i="1" dirty="0" smtClean="0">
                  <a:solidFill>
                    <a:srgbClr val="FF0000"/>
                  </a:solidFill>
                  <a:latin typeface="Cambria Math"/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864BC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864BC"/>
                            </a:solidFill>
                            <a:latin typeface="Cambria Math"/>
                            <a:ea typeface="Cambria Math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864BC"/>
                            </a:solidFill>
                            <a:latin typeface="Cambria Math"/>
                            <a:ea typeface="Cambria Math"/>
                          </a:rPr>
                          <m:t>𝑐𝑜𝑚𝑚𝑖𝑡𝑚𝑒𝑛𝑡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rgbClr val="F864BC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864BC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i="1" dirty="0" smtClean="0">
                    <a:solidFill>
                      <a:srgbClr val="FF0000"/>
                    </a:solidFill>
                    <a:latin typeface="Cambria Math"/>
                    <a:ea typeface="Cambria Math"/>
                  </a:rPr>
                  <a:t> </a:t>
                </a:r>
                <a:r>
                  <a:rPr lang="en-US" altLang="zh-CN" i="1" dirty="0" smtClean="0">
                    <a:solidFill>
                      <a:schemeClr val="tx1"/>
                    </a:solidFill>
                    <a:latin typeface="Cambria Math"/>
                    <a:ea typeface="Cambria Math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  <m: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i="1" dirty="0" smtClean="0">
                  <a:solidFill>
                    <a:srgbClr val="FF0000"/>
                  </a:solidFill>
                  <a:latin typeface="Cambria Math"/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𝑆𝑂𝑀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i="1" dirty="0" smtClean="0">
                    <a:solidFill>
                      <a:srgbClr val="FF0000"/>
                    </a:solidFill>
                    <a:latin typeface="Cambria Math"/>
                    <a:ea typeface="Cambria Math"/>
                  </a:rPr>
                  <a:t> </a:t>
                </a:r>
                <a:r>
                  <a:rPr lang="en-US" altLang="zh-CN" i="1" dirty="0" smtClean="0">
                    <a:solidFill>
                      <a:schemeClr val="tx1"/>
                    </a:solidFill>
                    <a:latin typeface="Cambria Math"/>
                    <a:ea typeface="Cambria Math"/>
                  </a:rPr>
                  <a:t>=</a:t>
                </a:r>
                <a:r>
                  <a:rPr lang="en-US" altLang="zh-CN" i="1" dirty="0" smtClean="0">
                    <a:solidFill>
                      <a:srgbClr val="FF0000"/>
                    </a:solidFill>
                    <a:latin typeface="Cambria Math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pt-BR" altLang="zh-CN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𝑒</m:t>
                        </m:r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𝑁</m:t>
                        </m:r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𝑞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  <m:r>
                          <m:rPr>
                            <m:brk m:alnAt="7"/>
                          </m:r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i="1" dirty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altLang="zh-CN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Cambria Math"/>
                                              </a:rPr>
                                              <m:t>𝑒</m:t>
                                            </m:r>
                                          </m:e>
                                        </m:acc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zh-CN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𝑠𝑔</m:t>
                                        </m:r>
                                        <m:r>
                                          <a:rPr lang="en-US" altLang="zh-CN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[</m:t>
                                        </m:r>
                                        <m:r>
                                          <a:rPr lang="en-US" altLang="zh-CN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(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)]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i="1" dirty="0" smtClean="0">
                    <a:solidFill>
                      <a:srgbClr val="FF0000"/>
                    </a:solidFill>
                    <a:latin typeface="Cambria Math"/>
                    <a:ea typeface="Cambria Math"/>
                  </a:rPr>
                  <a:t> </a:t>
                </a:r>
                <a:r>
                  <a:rPr lang="en-US" altLang="zh-CN" dirty="0" smtClean="0">
                    <a:solidFill>
                      <a:srgbClr val="FF0000"/>
                    </a:solidFill>
                    <a:latin typeface="Cambria Math"/>
                    <a:ea typeface="Cambria Math"/>
                  </a:rPr>
                  <a:t>(gradient-based SOM)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843275"/>
                <a:ext cx="4961615" cy="2038058"/>
              </a:xfrm>
              <a:prstGeom prst="rect">
                <a:avLst/>
              </a:prstGeom>
              <a:blipFill rotWithShape="1">
                <a:blip r:embed="rId4"/>
                <a:stretch>
                  <a:fillRect b="-20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134907" y="2525169"/>
            <a:ext cx="13821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SOM-VAE loss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61614" y="2510768"/>
            <a:ext cx="13083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Temporal loss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772" y="2843275"/>
            <a:ext cx="3477440" cy="732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899" y="3862304"/>
            <a:ext cx="3817617" cy="749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08408" y="1260684"/>
            <a:ext cx="741065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annot </a:t>
            </a:r>
            <a:r>
              <a:rPr lang="en-US" altLang="zh-CN" dirty="0"/>
              <a:t>compute a gradient with respect to a discrete nearest neighbor operation</a:t>
            </a:r>
          </a:p>
          <a:p>
            <a:r>
              <a:rPr lang="en-US" altLang="zh-CN" dirty="0"/>
              <a:t>VQ-VAE: They simply copy the feedback (gradient) from the </a:t>
            </a:r>
            <a:r>
              <a:rPr lang="en-US" altLang="zh-CN" dirty="0" smtClean="0"/>
              <a:t>codebook</a:t>
            </a:r>
          </a:p>
          <a:p>
            <a:r>
              <a:rPr lang="en-US" altLang="zh-CN" dirty="0"/>
              <a:t>SOM-VAE: add </a:t>
            </a:r>
            <a:r>
              <a:rPr lang="en-US" altLang="zh-CN" dirty="0" smtClean="0"/>
              <a:t>a fully differentiable path </a:t>
            </a:r>
            <a:r>
              <a:rPr lang="en-US" altLang="zh-CN" dirty="0"/>
              <a:t>from the loss to the encoder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344684" y="818292"/>
            <a:ext cx="30604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Overcoming the Non-Differentiability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28039" y="2280279"/>
            <a:ext cx="28504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Encourage smoothness over time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29106" y="207157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Technique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685776" y="2969468"/>
            <a:ext cx="70991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define </a:t>
            </a:r>
            <a:r>
              <a:rPr lang="en-US" altLang="zh-CN" dirty="0" smtClean="0"/>
              <a:t>a system </a:t>
            </a:r>
            <a:r>
              <a:rPr lang="en-US" altLang="zh-CN" dirty="0"/>
              <a:t>state as the assigned node in the SOM and then learn a Markov model for the </a:t>
            </a:r>
            <a:r>
              <a:rPr lang="en-US" altLang="zh-CN" dirty="0" smtClean="0"/>
              <a:t>transitions between </a:t>
            </a:r>
            <a:r>
              <a:rPr lang="en-US" altLang="zh-CN" dirty="0"/>
              <a:t>those states, </a:t>
            </a:r>
            <a:r>
              <a:rPr lang="en-US" altLang="zh-CN" dirty="0" smtClean="0"/>
              <a:t>learned </a:t>
            </a:r>
            <a:r>
              <a:rPr lang="en-US" altLang="zh-CN" dirty="0"/>
              <a:t>jointly with the SOM-VAE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954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7110" y="197176"/>
            <a:ext cx="1058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Result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678264" y="769373"/>
            <a:ext cx="7239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We performed clustering experiments on static MNIST </a:t>
            </a:r>
            <a:r>
              <a:rPr lang="en-US" altLang="zh-CN" dirty="0" smtClean="0"/>
              <a:t>and Fashion-MNIST </a:t>
            </a:r>
            <a:r>
              <a:rPr lang="en-US" altLang="zh-CN" dirty="0"/>
              <a:t>data to test the SOM-VAE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64" y="1485220"/>
            <a:ext cx="7715250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17489" y="456815"/>
            <a:ext cx="65465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Then we performed experiments on real world </a:t>
            </a:r>
            <a:r>
              <a:rPr lang="en-US" altLang="zh-CN" dirty="0" err="1"/>
              <a:t>eICU</a:t>
            </a:r>
            <a:r>
              <a:rPr lang="en-US" altLang="zh-CN" dirty="0"/>
              <a:t> </a:t>
            </a:r>
            <a:r>
              <a:rPr lang="en-US" altLang="zh-CN" dirty="0" smtClean="0"/>
              <a:t>data to </a:t>
            </a:r>
            <a:r>
              <a:rPr lang="en-US" altLang="zh-CN" dirty="0"/>
              <a:t>assess the interpretability and </a:t>
            </a:r>
            <a:r>
              <a:rPr lang="en-US" altLang="zh-CN" dirty="0" err="1"/>
              <a:t>informativeness</a:t>
            </a:r>
            <a:r>
              <a:rPr lang="en-US" altLang="zh-CN" dirty="0"/>
              <a:t> </a:t>
            </a:r>
            <a:r>
              <a:rPr lang="en-US" altLang="zh-CN" dirty="0" smtClean="0"/>
              <a:t>for downstream </a:t>
            </a:r>
            <a:r>
              <a:rPr lang="en-US" altLang="zh-CN" dirty="0"/>
              <a:t>tasks (measured in NMI)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1050374"/>
            <a:ext cx="836295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419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2581</TotalTime>
  <Words>507</Words>
  <Application>Microsoft Office PowerPoint</Application>
  <PresentationFormat>全屏显示(16:9)</PresentationFormat>
  <Paragraphs>58</Paragraphs>
  <Slides>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Arial</vt:lpstr>
      <vt:lpstr>宋体</vt:lpstr>
      <vt:lpstr>Cambria Math</vt:lpstr>
      <vt:lpstr>EB Garamond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lenovo</cp:lastModifiedBy>
  <cp:revision>39</cp:revision>
  <dcterms:modified xsi:type="dcterms:W3CDTF">2020-06-13T16:03:12Z</dcterms:modified>
</cp:coreProperties>
</file>