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3" r:id="rId7"/>
    <p:sldId id="266" r:id="rId8"/>
    <p:sldId id="267" r:id="rId9"/>
    <p:sldId id="268" r:id="rId10"/>
    <p:sldId id="269" r:id="rId11"/>
    <p:sldId id="264" r:id="rId12"/>
    <p:sldId id="270" r:id="rId13"/>
    <p:sldId id="272" r:id="rId14"/>
    <p:sldId id="273" r:id="rId15"/>
    <p:sldId id="274" r:id="rId16"/>
    <p:sldId id="265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0CD6-CE3C-4A1D-974A-D3E5552D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37C-AE01-4995-89E2-C80ABF1D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82D6-32DC-496D-A0CA-1A593F62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7F17-31EF-47BA-9EA3-F085A484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2796-AC9E-4F52-A39B-F17D6F1D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BCE7-2D14-4E06-8A36-73C8CC10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5E42-1178-4CD3-8195-2E67D624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2A6C-0C14-4669-8780-89CA422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9E89-92A9-4A5F-83C1-6455F84F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79B6-AA46-4CE0-B390-CA1E72A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8D9E7-6EAF-49F1-87E9-A931A656A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76911-D2E0-4E84-A96B-78EB7AC4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493F-6D6B-429B-95F3-436E674B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AA0C-989B-4FC6-A4DF-142F512C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18B-5079-4E1F-8EEA-E456E47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45C0-FD3D-45AA-9798-1EC6A816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BEA8-C724-4C63-AB59-90E46B46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353A-9BD1-4509-A6F0-0753FBF4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E41A-F911-48B4-AD04-58FC0661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C6D6-2A97-461F-BC19-1E765935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CFE4-0CD9-4258-83AB-06BF9457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F63D-458B-4E66-97C5-4659A8B5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3B70-ACD6-4688-949E-90EE4B1E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91DA-621E-4D55-8101-7B6E1092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02D2-EC92-4044-95F5-B9A80CF2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927-8CB1-4441-9EA9-8A2E139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C16A-8503-4027-9D91-913D938FA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9AA-4CB8-42AD-A23A-D4FC91E0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0C02-B36A-40D4-A9AB-3211A32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9C96-6F98-4BEC-95C9-6FCD6AE7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7693-4762-4C90-A8F0-0B06CC6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C577-94FA-401E-81C9-066F015D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234CB-ADF9-42CF-AE69-DB71BDCD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85DF-2393-4AB9-8CA4-E8999366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17CF7-A2ED-4DAF-A437-6611E51B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219EB-36B7-45FA-B734-A6F86A9B0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6BED-A34C-499C-BFC0-0A1621F5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8C3F-EB16-4B9F-A694-E989952B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6A94-83BD-48E7-9CBD-50CD1237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BE61-49FA-4109-9FAB-24942E16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D11E6-B01D-449E-9079-53CE3FB1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7430-AE4A-4C9C-AC7B-EEFBD3F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DD944-F80C-45C8-B0D4-364D6063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609E-7328-4933-9827-A303FB4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41085-08BF-472D-ACFC-898BB11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1E54F-EEA3-4356-8017-3DC3854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DC13-3E66-49C1-A1A1-E492A818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A79B-B668-4F4E-BB6E-1F6462F4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8546-D7EF-43DD-A6BB-ADD4F80B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D2BE-E2C5-429B-8D85-2712FD31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0974-EE85-4ED1-824B-E66DEA17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23BB-8FB5-41DF-8918-1C3BA0CE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77F-E1E8-441C-8086-275765C8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1C25C-BADF-4414-AE5C-3D69D211D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42B2-2C15-4572-BF77-E910C6C9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CD80-22A9-41A6-BF96-46E89E7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F17C-182D-4678-BE04-4A512B5D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2CFC5-7439-4FF7-AFAF-F102B99D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D2A42-88A6-4A18-844A-81EB533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8EE22-A875-4B5B-BD29-810B959C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DEA7-896A-4521-BAE7-6DE369A53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699B-60B7-44FC-8F16-B4C0E5AAC23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FC75-CEA2-438E-A2E2-3928F26F2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DEAD-3D26-4779-B484-FF3C4670A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4430-2492-4499-A09A-C80D2AFB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845-0D43-4C47-9B7C-12B4E727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dimension reduction on head direction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1E6D-78DA-42E1-B3C7-912274F97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Yusen Zhu</a:t>
            </a:r>
          </a:p>
          <a:p>
            <a:r>
              <a:rPr lang="en-US" dirty="0"/>
              <a:t>06-27-2020</a:t>
            </a:r>
          </a:p>
        </p:txBody>
      </p:sp>
    </p:spTree>
    <p:extLst>
      <p:ext uri="{BB962C8B-B14F-4D97-AF65-F5344CB8AC3E}">
        <p14:creationId xmlns:p14="http://schemas.microsoft.com/office/powerpoint/2010/main" val="372797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BC55-338D-4DF8-818C-5A16B9C7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and projection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A20F88-188F-4086-93D4-82087B3A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 – distance measurement on spline ring</a:t>
            </a:r>
          </a:p>
          <a:p>
            <a:pPr lvl="1"/>
            <a:r>
              <a:rPr lang="en-US" dirty="0"/>
              <a:t>Normalized to be 2pi</a:t>
            </a:r>
          </a:p>
          <a:p>
            <a:pPr lvl="1"/>
            <a:r>
              <a:rPr lang="en-US" dirty="0"/>
              <a:t>Aligned the origin with behavior</a:t>
            </a:r>
          </a:p>
          <a:p>
            <a:endParaRPr lang="en-US" dirty="0"/>
          </a:p>
          <a:p>
            <a:r>
              <a:rPr lang="en-US" dirty="0"/>
              <a:t>Projection – nearest point on spline</a:t>
            </a:r>
          </a:p>
        </p:txBody>
      </p:sp>
    </p:spTree>
    <p:extLst>
      <p:ext uri="{BB962C8B-B14F-4D97-AF65-F5344CB8AC3E}">
        <p14:creationId xmlns:p14="http://schemas.microsoft.com/office/powerpoint/2010/main" val="117500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D135-B0C4-4726-A4E9-646FB79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F8A-E09A-47FE-97AC-3C6A2A0E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Head direction circuit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Isomap</a:t>
            </a:r>
            <a:r>
              <a:rPr lang="en-US" dirty="0">
                <a:solidFill>
                  <a:schemeClr val="accent3"/>
                </a:solidFill>
              </a:rPr>
              <a:t> and MDS</a:t>
            </a:r>
          </a:p>
          <a:p>
            <a:r>
              <a:rPr lang="en-US" dirty="0">
                <a:solidFill>
                  <a:schemeClr val="accent3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Determine topology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Estimate intrinsic manifold dimension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Parameterize manifold 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Awake</a:t>
            </a:r>
          </a:p>
          <a:p>
            <a:pPr lvl="1"/>
            <a:r>
              <a:rPr lang="en-US" dirty="0"/>
              <a:t>REM</a:t>
            </a:r>
          </a:p>
          <a:p>
            <a:pPr lvl="1"/>
            <a:r>
              <a:rPr lang="en-US" dirty="0" err="1"/>
              <a:t>nREM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5642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A107-3C75-419E-82BC-01A979DC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2A87F-80D6-423F-B3C9-DC422EB7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33" y="1825625"/>
            <a:ext cx="8169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F8D-0F21-41E3-A173-1DED2197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D4DBD9-12FB-460D-844F-4C60D3BDB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2" y="1825625"/>
            <a:ext cx="8037315" cy="4351338"/>
          </a:xfrm>
        </p:spPr>
      </p:pic>
    </p:spTree>
    <p:extLst>
      <p:ext uri="{BB962C8B-B14F-4D97-AF65-F5344CB8AC3E}">
        <p14:creationId xmlns:p14="http://schemas.microsoft.com/office/powerpoint/2010/main" val="350383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E4EF-81D1-46FF-B5B7-C02AA02E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 diffusion – random walk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1BB5-CECF-4A87-827D-ED5FFE73B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Quadratic deflection indicate random walk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EF00FC-0792-4202-905D-6075AF758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1609" y="1825625"/>
            <a:ext cx="2702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A829-4CCC-4162-9334-721DB700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nREM</a:t>
            </a:r>
            <a:r>
              <a:rPr lang="en-US" dirty="0"/>
              <a:t> – additional dimension for firing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5E09-6548-4354-9FEB-756779946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Distance from centroid – firing rate</a:t>
            </a:r>
          </a:p>
          <a:p>
            <a:endParaRPr lang="en-US" dirty="0"/>
          </a:p>
          <a:p>
            <a:r>
              <a:rPr lang="en-US" dirty="0"/>
              <a:t>The rim still fits well to awake and 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78B09-0DA9-40CB-B07B-4F71C17E8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9159" y="1825625"/>
            <a:ext cx="2927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1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D135-B0C4-4726-A4E9-646FB79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F8A-E09A-47FE-97AC-3C6A2A0E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Head direction circuit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Isomap</a:t>
            </a:r>
            <a:r>
              <a:rPr lang="en-US" dirty="0">
                <a:solidFill>
                  <a:schemeClr val="accent3"/>
                </a:solidFill>
              </a:rPr>
              <a:t> and MDS</a:t>
            </a:r>
          </a:p>
          <a:p>
            <a:r>
              <a:rPr lang="en-US" dirty="0">
                <a:solidFill>
                  <a:schemeClr val="accent3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Determine topology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Estimate intrinsic manifold dimension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Parameterize manifold </a:t>
            </a:r>
          </a:p>
          <a:p>
            <a:r>
              <a:rPr lang="en-US" dirty="0">
                <a:solidFill>
                  <a:schemeClr val="accent3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Awake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nREM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4250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7878A-DE43-4B45-AEEB-C13F140F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1A019-20D4-4640-8EF7-38E864956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1667DA-83DD-4B28-83DD-02B0E1C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BB115-135F-4545-A659-43651188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Tenenbaum, Joshua B., Vin De Silva, and John C. Langford. "A global geometric framework for nonlinear dimensionality reduction." </a:t>
            </a:r>
            <a:r>
              <a:rPr lang="en-US" i="1" dirty="0"/>
              <a:t>science</a:t>
            </a:r>
            <a:r>
              <a:rPr lang="en-US" dirty="0"/>
              <a:t> 290.5500 (2000): 2319-2323.</a:t>
            </a:r>
          </a:p>
          <a:p>
            <a:r>
              <a:rPr lang="en-US" dirty="0"/>
              <a:t>[2] Chaudhuri, </a:t>
            </a:r>
            <a:r>
              <a:rPr lang="en-US" dirty="0" err="1"/>
              <a:t>Rishidev</a:t>
            </a:r>
            <a:r>
              <a:rPr lang="en-US" dirty="0"/>
              <a:t>, et al. "The intrinsic attractor manifold and population dynamics of a canonical cognitive circuit across waking and sleep." </a:t>
            </a:r>
            <a:r>
              <a:rPr lang="en-US" i="1" dirty="0"/>
              <a:t>Nature neuroscience</a:t>
            </a:r>
            <a:r>
              <a:rPr lang="en-US" dirty="0"/>
              <a:t> 22.9 (2019): 1512-1520.</a:t>
            </a:r>
          </a:p>
        </p:txBody>
      </p:sp>
    </p:spTree>
    <p:extLst>
      <p:ext uri="{BB962C8B-B14F-4D97-AF65-F5344CB8AC3E}">
        <p14:creationId xmlns:p14="http://schemas.microsoft.com/office/powerpoint/2010/main" val="29100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D135-B0C4-4726-A4E9-646FB79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F8A-E09A-47FE-97AC-3C6A2A0E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Head direction circuit</a:t>
            </a:r>
          </a:p>
          <a:p>
            <a:pPr lvl="1"/>
            <a:r>
              <a:rPr lang="en-US" dirty="0" err="1"/>
              <a:t>Isomap</a:t>
            </a:r>
            <a:r>
              <a:rPr lang="en-US" dirty="0"/>
              <a:t> and MDS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Determine topology</a:t>
            </a:r>
          </a:p>
          <a:p>
            <a:pPr lvl="1"/>
            <a:r>
              <a:rPr lang="en-US" dirty="0"/>
              <a:t>Estimate intrinsic manifold dimension</a:t>
            </a:r>
          </a:p>
          <a:p>
            <a:pPr lvl="1"/>
            <a:r>
              <a:rPr lang="en-US" dirty="0"/>
              <a:t>Parameterize manifold 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Awake</a:t>
            </a:r>
          </a:p>
          <a:p>
            <a:pPr lvl="1"/>
            <a:r>
              <a:rPr lang="en-US" dirty="0"/>
              <a:t>REM</a:t>
            </a:r>
          </a:p>
          <a:p>
            <a:pPr lvl="1"/>
            <a:r>
              <a:rPr lang="en-US" dirty="0" err="1"/>
              <a:t>nREM</a:t>
            </a:r>
            <a:endParaRPr lang="en-US" dirty="0"/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9400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D135-B0C4-4726-A4E9-646FB79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F8A-E09A-47FE-97AC-3C6A2A0E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Head direction circuit</a:t>
            </a:r>
          </a:p>
          <a:p>
            <a:pPr lvl="1"/>
            <a:r>
              <a:rPr lang="en-US" dirty="0" err="1"/>
              <a:t>Isomap</a:t>
            </a:r>
            <a:r>
              <a:rPr lang="en-US" dirty="0"/>
              <a:t> and MDS</a:t>
            </a:r>
          </a:p>
          <a:p>
            <a:r>
              <a:rPr lang="en-US" dirty="0">
                <a:solidFill>
                  <a:schemeClr val="accent3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Determine topology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Estimate intrinsic manifold dimension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Parameterize manifold </a:t>
            </a:r>
          </a:p>
          <a:p>
            <a:r>
              <a:rPr lang="en-US" dirty="0">
                <a:solidFill>
                  <a:schemeClr val="accent3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Awake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nREM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8565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1303-4537-43C7-8BF6-ADBC42D8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direction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7341-6728-418B-A78D-96189775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Thalamus, hippocampus, striatum and other areas</a:t>
            </a:r>
          </a:p>
          <a:p>
            <a:endParaRPr lang="en-US" dirty="0"/>
          </a:p>
          <a:p>
            <a:r>
              <a:rPr lang="en-US" dirty="0"/>
              <a:t>This article talk about anterior dorsal thalamic nucleus (</a:t>
            </a:r>
            <a:r>
              <a:rPr lang="en-US" dirty="0" err="1"/>
              <a:t>ADn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5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9508-48BF-4633-9DE2-4070318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Isomap</a:t>
            </a:r>
            <a:r>
              <a:rPr lang="en-US" dirty="0"/>
              <a:t>, 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5209-A910-496A-AE95-EF02E12E08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MDS – Minimize strain/ stress, preserve distance</a:t>
            </a:r>
          </a:p>
          <a:p>
            <a:endParaRPr lang="en-US" dirty="0"/>
          </a:p>
          <a:p>
            <a:r>
              <a:rPr lang="en-US" dirty="0" err="1"/>
              <a:t>Isomap</a:t>
            </a:r>
            <a:r>
              <a:rPr lang="en-US" dirty="0"/>
              <a:t> – Estimate the ‘on manifold’ geodesic distance</a:t>
            </a:r>
          </a:p>
          <a:p>
            <a:pPr lvl="1"/>
            <a:r>
              <a:rPr lang="en-US" dirty="0"/>
              <a:t>By the sum of ‘short hops’, which is the shortest path between two points on the graph. Geometrically it is broken line.</a:t>
            </a:r>
          </a:p>
          <a:p>
            <a:pPr lvl="1"/>
            <a:r>
              <a:rPr lang="en-US" dirty="0"/>
              <a:t>Neighbors are defined by a distance threshold or K nearest neighbors</a:t>
            </a:r>
          </a:p>
          <a:p>
            <a:endParaRPr lang="en-US" dirty="0"/>
          </a:p>
          <a:p>
            <a:r>
              <a:rPr lang="en-US" dirty="0"/>
              <a:t>Cannot deal with rings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F68ADC1-1A21-48CA-AAF7-F34EB3878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38563"/>
            <a:ext cx="5181600" cy="21217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70B6E-94FB-44F6-AD20-EE1AED80D4F6}"/>
              </a:ext>
            </a:extLst>
          </p:cNvPr>
          <p:cNvSpPr txBox="1"/>
          <p:nvPr/>
        </p:nvSpPr>
        <p:spPr>
          <a:xfrm>
            <a:off x="8156810" y="4323485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[1], figure 3</a:t>
            </a:r>
          </a:p>
        </p:txBody>
      </p:sp>
    </p:spTree>
    <p:extLst>
      <p:ext uri="{BB962C8B-B14F-4D97-AF65-F5344CB8AC3E}">
        <p14:creationId xmlns:p14="http://schemas.microsoft.com/office/powerpoint/2010/main" val="1674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D135-B0C4-4726-A4E9-646FB79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F8A-E09A-47FE-97AC-3C6A2A0E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Head direction circuit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Isomap</a:t>
            </a:r>
            <a:r>
              <a:rPr lang="en-US" dirty="0">
                <a:solidFill>
                  <a:schemeClr val="accent3"/>
                </a:solidFill>
              </a:rPr>
              <a:t> and MDS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Determine topology</a:t>
            </a:r>
          </a:p>
          <a:p>
            <a:pPr lvl="1"/>
            <a:r>
              <a:rPr lang="en-US" dirty="0"/>
              <a:t>Estimate intrinsic manifold dimension</a:t>
            </a:r>
          </a:p>
          <a:p>
            <a:pPr lvl="1"/>
            <a:r>
              <a:rPr lang="en-US" dirty="0"/>
              <a:t>Parameterize manifold </a:t>
            </a:r>
          </a:p>
          <a:p>
            <a:r>
              <a:rPr lang="en-US" dirty="0">
                <a:solidFill>
                  <a:schemeClr val="accent3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Awake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nREM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437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7B8-D5C8-436E-86D4-A6BAFEB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1E5A-D0EC-468B-AA80-C8945B75C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Persistent homology</a:t>
            </a:r>
          </a:p>
          <a:p>
            <a:endParaRPr lang="en-US" dirty="0"/>
          </a:p>
          <a:p>
            <a:r>
              <a:rPr lang="en-US" dirty="0"/>
              <a:t>Detect consistent topological features (</a:t>
            </a:r>
            <a:r>
              <a:rPr lang="en-US" dirty="0" err="1"/>
              <a:t>Betti</a:t>
            </a:r>
            <a:r>
              <a:rPr lang="en-US" dirty="0"/>
              <a:t> code) across blurring radii</a:t>
            </a:r>
          </a:p>
          <a:p>
            <a:endParaRPr lang="en-US" dirty="0"/>
          </a:p>
          <a:p>
            <a:r>
              <a:rPr lang="en-US" dirty="0"/>
              <a:t>Noise model: </a:t>
            </a:r>
            <a:r>
              <a:rPr lang="en-US" dirty="0" err="1"/>
              <a:t>nt</a:t>
            </a:r>
            <a:r>
              <a:rPr lang="en-US" dirty="0"/>
              <a:t>-TDA</a:t>
            </a:r>
          </a:p>
          <a:p>
            <a:pPr lvl="1"/>
            <a:r>
              <a:rPr lang="en-US" dirty="0"/>
              <a:t>Density thresholding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2F2D06-4724-4AAF-9ADA-67DAB1567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027906"/>
            <a:ext cx="5181600" cy="309945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AB13E-44E7-452B-B40D-C10E178D7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4" y="4130675"/>
            <a:ext cx="2352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5BF4-DB00-46E9-92E1-22D2D2ED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E108-8999-435A-8156-FEF6108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Correlation dimension</a:t>
            </a:r>
          </a:p>
          <a:p>
            <a:pPr lvl="1"/>
            <a:r>
              <a:rPr lang="en-US" dirty="0"/>
              <a:t>Count the number of points in a ball of radius r centered at a point on the manifold, as a function of r. </a:t>
            </a:r>
          </a:p>
          <a:p>
            <a:pPr lvl="1"/>
            <a:r>
              <a:rPr lang="en-US" dirty="0"/>
              <a:t>The number of points should grow as </a:t>
            </a:r>
            <a:r>
              <a:rPr lang="en-US" dirty="0" err="1"/>
              <a:t>rDm</a:t>
            </a:r>
            <a:r>
              <a:rPr lang="en-US" dirty="0"/>
              <a:t> if the manifold is Dm</a:t>
            </a:r>
            <a:br>
              <a:rPr lang="en-US" dirty="0"/>
            </a:br>
            <a:r>
              <a:rPr lang="en-US" dirty="0"/>
              <a:t>dimensional. </a:t>
            </a:r>
          </a:p>
          <a:p>
            <a:r>
              <a:rPr lang="en-US" dirty="0"/>
              <a:t>Overestimate if r&lt;σ or r&gt;R</a:t>
            </a:r>
          </a:p>
          <a:p>
            <a:r>
              <a:rPr lang="en-US" dirty="0"/>
              <a:t>Lowered to 10 dimension using </a:t>
            </a:r>
            <a:r>
              <a:rPr lang="en-US" dirty="0" err="1"/>
              <a:t>Isomap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F9893-1D68-438C-A395-0BE53DDC68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8" y="4725807"/>
            <a:ext cx="10515599" cy="1586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D7C3B-FD8A-41AB-96E2-DF5977DCEF26}"/>
              </a:ext>
            </a:extLst>
          </p:cNvPr>
          <p:cNvSpPr txBox="1"/>
          <p:nvPr/>
        </p:nvSpPr>
        <p:spPr>
          <a:xfrm>
            <a:off x="8300621" y="4541141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ONE DIMIENSIONAL</a:t>
            </a:r>
          </a:p>
        </p:txBody>
      </p:sp>
    </p:spTree>
    <p:extLst>
      <p:ext uri="{BB962C8B-B14F-4D97-AF65-F5344CB8AC3E}">
        <p14:creationId xmlns:p14="http://schemas.microsoft.com/office/powerpoint/2010/main" val="14576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24CF2F-F590-4F9F-BF50-2F4FB3B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spline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06577-9E55-4026-ACF1-13F7586AA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 means first for nodes</a:t>
            </a:r>
          </a:p>
          <a:p>
            <a:endParaRPr lang="en-US" dirty="0"/>
          </a:p>
          <a:p>
            <a:r>
              <a:rPr lang="en-US" dirty="0"/>
              <a:t>Fit spline</a:t>
            </a:r>
          </a:p>
          <a:p>
            <a:endParaRPr lang="en-US" dirty="0"/>
          </a:p>
          <a:p>
            <a:r>
              <a:rPr lang="en-US" dirty="0"/>
              <a:t>Adjust node</a:t>
            </a:r>
          </a:p>
          <a:p>
            <a:endParaRPr lang="en-US" dirty="0"/>
          </a:p>
          <a:p>
            <a:r>
              <a:rPr lang="en-US" dirty="0"/>
              <a:t>Repeat until converge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7F452D-99BE-4E44-B800-88577C289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445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Nonlinear dimension reduction on head direction circuit</vt:lpstr>
      <vt:lpstr>Outline</vt:lpstr>
      <vt:lpstr>Outline</vt:lpstr>
      <vt:lpstr>Head direction circuit</vt:lpstr>
      <vt:lpstr>Isomap, MDS</vt:lpstr>
      <vt:lpstr>Outline</vt:lpstr>
      <vt:lpstr>Determine topology</vt:lpstr>
      <vt:lpstr>Estimating dimension</vt:lpstr>
      <vt:lpstr>Fitting a spline</vt:lpstr>
      <vt:lpstr>Parameterize and projection</vt:lpstr>
      <vt:lpstr>Outline</vt:lpstr>
      <vt:lpstr>Awake</vt:lpstr>
      <vt:lpstr>REM</vt:lpstr>
      <vt:lpstr>REM diffusion – random walk</vt:lpstr>
      <vt:lpstr>nREM – additional dimension for firing rate</vt:lpstr>
      <vt:lpstr>Outline</vt:lpstr>
      <vt:lpstr>Thanks for listening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dimension reduction on head direction circuit</dc:title>
  <dc:creator>Yusen Zhu</dc:creator>
  <cp:lastModifiedBy>Yusen Zhu</cp:lastModifiedBy>
  <cp:revision>9</cp:revision>
  <dcterms:created xsi:type="dcterms:W3CDTF">2020-06-27T13:17:25Z</dcterms:created>
  <dcterms:modified xsi:type="dcterms:W3CDTF">2020-06-27T14:37:29Z</dcterms:modified>
</cp:coreProperties>
</file>