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18"/>
  </p:notesMasterIdLst>
  <p:sldIdLst>
    <p:sldId id="256" r:id="rId3"/>
    <p:sldId id="264" r:id="rId4"/>
    <p:sldId id="265" r:id="rId5"/>
    <p:sldId id="258" r:id="rId6"/>
    <p:sldId id="268" r:id="rId7"/>
    <p:sldId id="271" r:id="rId8"/>
    <p:sldId id="259" r:id="rId9"/>
    <p:sldId id="260" r:id="rId10"/>
    <p:sldId id="267" r:id="rId11"/>
    <p:sldId id="269" r:id="rId12"/>
    <p:sldId id="273" r:id="rId13"/>
    <p:sldId id="261" r:id="rId14"/>
    <p:sldId id="270" r:id="rId15"/>
    <p:sldId id="274"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3" autoAdjust="0"/>
    <p:restoredTop sz="94660"/>
  </p:normalViewPr>
  <p:slideViewPr>
    <p:cSldViewPr snapToGrid="0">
      <p:cViewPr varScale="1">
        <p:scale>
          <a:sx n="79" d="100"/>
          <a:sy n="79" d="100"/>
        </p:scale>
        <p:origin x="3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A8D3A-CA8E-4463-BFDC-742685AC22C9}" type="datetimeFigureOut">
              <a:rPr lang="zh-CN" altLang="en-US" smtClean="0"/>
              <a:t>2017/9/8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22AF8-C3CB-4996-B48E-365DD22AFF83}" type="slidenum">
              <a:rPr lang="zh-CN" altLang="en-US" smtClean="0"/>
              <a:t>‹#›</a:t>
            </a:fld>
            <a:endParaRPr lang="zh-CN" altLang="en-US"/>
          </a:p>
        </p:txBody>
      </p:sp>
    </p:spTree>
    <p:extLst>
      <p:ext uri="{BB962C8B-B14F-4D97-AF65-F5344CB8AC3E}">
        <p14:creationId xmlns:p14="http://schemas.microsoft.com/office/powerpoint/2010/main" val="3578852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Botziman</a:t>
            </a:r>
            <a:r>
              <a:rPr lang="en-US" altLang="zh-CN" dirty="0" smtClean="0"/>
              <a:t>  gauss mixture </a:t>
            </a:r>
            <a:endParaRPr lang="zh-CN" altLang="en-US" dirty="0"/>
          </a:p>
        </p:txBody>
      </p:sp>
      <p:sp>
        <p:nvSpPr>
          <p:cNvPr id="4" name="灯片编号占位符 3"/>
          <p:cNvSpPr>
            <a:spLocks noGrp="1"/>
          </p:cNvSpPr>
          <p:nvPr>
            <p:ph type="sldNum" sz="quarter" idx="10"/>
          </p:nvPr>
        </p:nvSpPr>
        <p:spPr/>
        <p:txBody>
          <a:bodyPr/>
          <a:lstStyle/>
          <a:p>
            <a:fld id="{6DB58953-C34E-41A3-86BF-475D2995F53C}" type="slidenum">
              <a:rPr lang="zh-CN" altLang="en-US" smtClean="0"/>
              <a:t>6</a:t>
            </a:fld>
            <a:endParaRPr lang="zh-CN" altLang="en-US"/>
          </a:p>
        </p:txBody>
      </p:sp>
    </p:spTree>
    <p:extLst>
      <p:ext uri="{BB962C8B-B14F-4D97-AF65-F5344CB8AC3E}">
        <p14:creationId xmlns:p14="http://schemas.microsoft.com/office/powerpoint/2010/main" val="40211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3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55716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26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pPr/>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9013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pPr/>
              <a:t>9/8/2017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1810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pPr/>
              <a:t>9/8/2017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08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pPr/>
              <a:t>9/8/2017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2439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pPr/>
              <a:t>9/8/2017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426366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smtClean="0"/>
              <a:pPr/>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0032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8148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pPr/>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434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9/8/2017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9/8/2017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pPr/>
              <a:t>9/8/2017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62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defRPr/>
            </a:pPr>
            <a:r>
              <a:rPr lang="en-US" altLang="zh-CN" sz="4400" b="1" dirty="0">
                <a:solidFill>
                  <a:srgbClr val="C00000"/>
                </a:solidFill>
                <a:ea typeface="宋体" charset="-122"/>
              </a:rPr>
              <a:t>Differential contributions of visual concepts to CNN performance in object recognition</a:t>
            </a:r>
          </a:p>
        </p:txBody>
      </p:sp>
      <p:sp>
        <p:nvSpPr>
          <p:cNvPr id="3" name="副标题 2"/>
          <p:cNvSpPr>
            <a:spLocks noGrp="1"/>
          </p:cNvSpPr>
          <p:nvPr>
            <p:ph type="subTitle" idx="1"/>
          </p:nvPr>
        </p:nvSpPr>
        <p:spPr/>
        <p:txBody>
          <a:bodyPr/>
          <a:lstStyle/>
          <a:p>
            <a:pPr algn="r"/>
            <a:r>
              <a:rPr lang="en-US" altLang="zh-CN" dirty="0" smtClean="0">
                <a:solidFill>
                  <a:schemeClr val="tx1"/>
                </a:solidFill>
              </a:rPr>
              <a:t>Xuyang Fang</a:t>
            </a:r>
            <a:endParaRPr lang="zh-CN" altLang="en-US" dirty="0">
              <a:solidFill>
                <a:schemeClr val="tx1"/>
              </a:solidFill>
            </a:endParaRPr>
          </a:p>
        </p:txBody>
      </p:sp>
    </p:spTree>
    <p:extLst>
      <p:ext uri="{BB962C8B-B14F-4D97-AF65-F5344CB8AC3E}">
        <p14:creationId xmlns:p14="http://schemas.microsoft.com/office/powerpoint/2010/main" val="2572892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469232"/>
            <a:ext cx="10058400" cy="5399862"/>
          </a:xfrm>
        </p:spPr>
        <p:txBody>
          <a:bodyPr/>
          <a:lstStyle/>
          <a:p>
            <a:pPr>
              <a:buFont typeface="Wingdings" panose="05000000000000000000" pitchFamily="2" charset="2"/>
              <a:buChar char="p"/>
            </a:pPr>
            <a:r>
              <a:rPr lang="en-US" altLang="zh-CN" dirty="0" smtClean="0">
                <a:solidFill>
                  <a:srgbClr val="000000"/>
                </a:solidFill>
                <a:ea typeface="宋体" charset="-122"/>
              </a:rPr>
              <a:t> To determine the difference between recognition probability with or without specific visual concepts, we ‘occlude’  the visual concepts by modifying the unit responses corresponding to them in the pool3 feature layer of VGG with a Gaussian window during the inference process. </a:t>
            </a:r>
          </a:p>
          <a:p>
            <a:endParaRPr lang="zh-CN" altLang="en-US" dirty="0"/>
          </a:p>
        </p:txBody>
      </p:sp>
      <p:sp>
        <p:nvSpPr>
          <p:cNvPr id="6" name="矩形 5"/>
          <p:cNvSpPr/>
          <p:nvPr/>
        </p:nvSpPr>
        <p:spPr>
          <a:xfrm>
            <a:off x="1097280" y="1848398"/>
            <a:ext cx="6747309" cy="923330"/>
          </a:xfrm>
          <a:prstGeom prst="rect">
            <a:avLst/>
          </a:prstGeom>
        </p:spPr>
        <p:txBody>
          <a:bodyPr wrap="square">
            <a:spAutoFit/>
          </a:bodyPr>
          <a:lstStyle/>
          <a:p>
            <a:pPr>
              <a:buClrTx/>
              <a:buFontTx/>
              <a:buNone/>
              <a:defRPr/>
            </a:pPr>
            <a:r>
              <a:rPr lang="en-US" altLang="zh-CN" b="1" dirty="0">
                <a:solidFill>
                  <a:srgbClr val="000000"/>
                </a:solidFill>
                <a:ea typeface="宋体" charset="-122"/>
              </a:rPr>
              <a:t>Step3:</a:t>
            </a:r>
          </a:p>
          <a:p>
            <a:pPr>
              <a:buClrTx/>
              <a:buFontTx/>
              <a:buNone/>
              <a:defRPr/>
            </a:pPr>
            <a:r>
              <a:rPr lang="en-US" altLang="zh-CN" dirty="0">
                <a:solidFill>
                  <a:srgbClr val="000000"/>
                </a:solidFill>
                <a:ea typeface="宋体" charset="-122"/>
              </a:rPr>
              <a:t>Apply </a:t>
            </a:r>
            <a:r>
              <a:rPr lang="en-US" altLang="zh-CN" dirty="0" smtClean="0">
                <a:solidFill>
                  <a:srgbClr val="000000"/>
                </a:solidFill>
                <a:ea typeface="宋体" charset="-122"/>
              </a:rPr>
              <a:t>VGG to </a:t>
            </a:r>
            <a:r>
              <a:rPr lang="en-US" altLang="zh-CN" dirty="0">
                <a:solidFill>
                  <a:srgbClr val="000000"/>
                </a:solidFill>
                <a:ea typeface="宋体" charset="-122"/>
              </a:rPr>
              <a:t>an image. Attenuate pool3 unit response corresponding to a visual concept within a Gaussian window.</a:t>
            </a:r>
          </a:p>
        </p:txBody>
      </p:sp>
      <p:sp>
        <p:nvSpPr>
          <p:cNvPr id="10" name="矩形 9"/>
          <p:cNvSpPr/>
          <p:nvPr/>
        </p:nvSpPr>
        <p:spPr>
          <a:xfrm>
            <a:off x="1097280" y="3122588"/>
            <a:ext cx="6987941" cy="2308324"/>
          </a:xfrm>
          <a:prstGeom prst="rect">
            <a:avLst/>
          </a:prstGeom>
        </p:spPr>
        <p:txBody>
          <a:bodyPr wrap="square">
            <a:spAutoFit/>
          </a:bodyPr>
          <a:lstStyle/>
          <a:p>
            <a:pPr>
              <a:buSzPct val="100000"/>
              <a:defRPr/>
            </a:pPr>
            <a:r>
              <a:rPr lang="en-US" altLang="zh-CN" b="1" dirty="0"/>
              <a:t>Step4:</a:t>
            </a:r>
          </a:p>
          <a:p>
            <a:pPr>
              <a:buSzPct val="100000"/>
              <a:defRPr/>
            </a:pPr>
            <a:endParaRPr lang="en-US" altLang="zh-CN" dirty="0"/>
          </a:p>
          <a:p>
            <a:pPr marL="514350" indent="-514350">
              <a:buSzPct val="100000"/>
              <a:buFontTx/>
              <a:buAutoNum type="alphaLcParenR"/>
              <a:defRPr/>
            </a:pPr>
            <a:r>
              <a:rPr lang="en-US" altLang="zh-CN" dirty="0"/>
              <a:t>Calculate relative drop in probability of the target class with and without the presence of the VC. Large relative drop means the VC is more important.</a:t>
            </a:r>
          </a:p>
          <a:p>
            <a:pPr marL="514350" indent="-514350">
              <a:buSzPct val="100000"/>
              <a:buFontTx/>
              <a:buAutoNum type="alphaLcParenR"/>
              <a:defRPr/>
            </a:pPr>
            <a:endParaRPr lang="en-US" altLang="zh-CN" dirty="0"/>
          </a:p>
          <a:p>
            <a:pPr marL="514350" indent="-514350">
              <a:buSzPct val="100000"/>
              <a:buFontTx/>
              <a:buAutoNum type="alphaLcParenR"/>
              <a:defRPr/>
            </a:pPr>
            <a:r>
              <a:rPr lang="en-US" altLang="zh-CN" dirty="0"/>
              <a:t>Repeat with pair, triplet and quadruplet VCs and compare the difference between them</a:t>
            </a:r>
          </a:p>
        </p:txBody>
      </p:sp>
      <p:pic>
        <p:nvPicPr>
          <p:cNvPr id="11" name="图片 10"/>
          <p:cNvPicPr>
            <a:picLocks noChangeAspect="1"/>
          </p:cNvPicPr>
          <p:nvPr/>
        </p:nvPicPr>
        <p:blipFill>
          <a:blip r:embed="rId2"/>
          <a:stretch>
            <a:fillRect/>
          </a:stretch>
        </p:blipFill>
        <p:spPr>
          <a:xfrm>
            <a:off x="8557159" y="1757004"/>
            <a:ext cx="2159091" cy="4427228"/>
          </a:xfrm>
          <a:prstGeom prst="rect">
            <a:avLst/>
          </a:prstGeom>
        </p:spPr>
      </p:pic>
    </p:spTree>
    <p:extLst>
      <p:ext uri="{BB962C8B-B14F-4D97-AF65-F5344CB8AC3E}">
        <p14:creationId xmlns:p14="http://schemas.microsoft.com/office/powerpoint/2010/main" val="387961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not evaluate the VC directly from the recognition probability of it?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9" name="图片 32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0456" y="1845734"/>
            <a:ext cx="3821112"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91"/>
          <p:cNvSpPr>
            <a:spLocks noChangeArrowheads="1"/>
          </p:cNvSpPr>
          <p:nvPr/>
        </p:nvSpPr>
        <p:spPr bwMode="auto">
          <a:xfrm>
            <a:off x="1323293" y="4761971"/>
            <a:ext cx="355600" cy="360363"/>
          </a:xfrm>
          <a:prstGeom prst="rect">
            <a:avLst/>
          </a:prstGeom>
          <a:solidFill>
            <a:srgbClr val="FF0000"/>
          </a:solidFill>
          <a:ln w="9525">
            <a:solidFill>
              <a:srgbClr val="FF0000"/>
            </a:solidFill>
            <a:round/>
            <a:headEnd/>
            <a:tailEnd/>
          </a:ln>
        </p:spPr>
        <p:txBody>
          <a:bodyPr/>
          <a:lstStyle/>
          <a:p>
            <a:pPr>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11" name="矩形 192"/>
          <p:cNvSpPr>
            <a:spLocks noChangeArrowheads="1"/>
          </p:cNvSpPr>
          <p:nvPr/>
        </p:nvSpPr>
        <p:spPr bwMode="auto">
          <a:xfrm>
            <a:off x="1323293" y="5355696"/>
            <a:ext cx="355600" cy="360363"/>
          </a:xfrm>
          <a:prstGeom prst="rect">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12" name="文本框 3214"/>
          <p:cNvSpPr txBox="1">
            <a:spLocks noChangeArrowheads="1"/>
          </p:cNvSpPr>
          <p:nvPr/>
        </p:nvSpPr>
        <p:spPr bwMode="auto">
          <a:xfrm>
            <a:off x="1755093" y="4771496"/>
            <a:ext cx="3800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zh-CN" sz="1400" dirty="0">
                <a:solidFill>
                  <a:schemeClr val="tx1"/>
                </a:solidFill>
                <a:ea typeface="宋体" panose="02010600030101010101" pitchFamily="2" charset="-122"/>
              </a:rPr>
              <a:t>Relative recognition drop got from using Occlusion Paradigm Method on single VC</a:t>
            </a:r>
            <a:endParaRPr lang="zh-CN" altLang="en-US" sz="1400" dirty="0">
              <a:solidFill>
                <a:schemeClr val="tx1"/>
              </a:solidFill>
              <a:ea typeface="宋体" panose="02010600030101010101" pitchFamily="2" charset="-122"/>
            </a:endParaRPr>
          </a:p>
        </p:txBody>
      </p:sp>
      <p:sp>
        <p:nvSpPr>
          <p:cNvPr id="13" name="文本框 195"/>
          <p:cNvSpPr txBox="1">
            <a:spLocks noChangeArrowheads="1"/>
          </p:cNvSpPr>
          <p:nvPr/>
        </p:nvSpPr>
        <p:spPr bwMode="auto">
          <a:xfrm>
            <a:off x="1755093" y="5265209"/>
            <a:ext cx="3217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zh-CN" sz="1400" dirty="0">
                <a:solidFill>
                  <a:schemeClr val="tx1"/>
                </a:solidFill>
                <a:ea typeface="宋体" panose="02010600030101010101" pitchFamily="2" charset="-122"/>
              </a:rPr>
              <a:t>Recognition accuracy got from </a:t>
            </a:r>
            <a:r>
              <a:rPr lang="en-US" altLang="zh-CN" sz="1400" dirty="0" smtClean="0">
                <a:solidFill>
                  <a:schemeClr val="tx1"/>
                </a:solidFill>
                <a:ea typeface="宋体" panose="02010600030101010101" pitchFamily="2" charset="-122"/>
              </a:rPr>
              <a:t>step5 </a:t>
            </a:r>
            <a:r>
              <a:rPr lang="en-US" altLang="zh-CN" sz="1400" dirty="0">
                <a:solidFill>
                  <a:schemeClr val="tx1"/>
                </a:solidFill>
                <a:ea typeface="宋体" panose="02010600030101010101" pitchFamily="2" charset="-122"/>
              </a:rPr>
              <a:t>method on single VC</a:t>
            </a:r>
            <a:endParaRPr lang="zh-CN" altLang="en-US" sz="1400" dirty="0">
              <a:solidFill>
                <a:schemeClr val="tx1"/>
              </a:solidFill>
              <a:ea typeface="宋体" panose="02010600030101010101" pitchFamily="2" charset="-122"/>
            </a:endParaRPr>
          </a:p>
        </p:txBody>
      </p:sp>
      <p:sp>
        <p:nvSpPr>
          <p:cNvPr id="14" name="矩形 13"/>
          <p:cNvSpPr/>
          <p:nvPr/>
        </p:nvSpPr>
        <p:spPr>
          <a:xfrm>
            <a:off x="5301568" y="2333536"/>
            <a:ext cx="6096000" cy="1200329"/>
          </a:xfrm>
          <a:prstGeom prst="rect">
            <a:avLst/>
          </a:prstGeom>
        </p:spPr>
        <p:txBody>
          <a:bodyPr>
            <a:spAutoFit/>
          </a:bodyPr>
          <a:lstStyle/>
          <a:p>
            <a:pPr>
              <a:buClrTx/>
              <a:buFontTx/>
              <a:buNone/>
              <a:defRPr/>
            </a:pPr>
            <a:r>
              <a:rPr lang="en-US" altLang="zh-CN" b="1" dirty="0" smtClean="0">
                <a:solidFill>
                  <a:srgbClr val="000000"/>
                </a:solidFill>
                <a:ea typeface="宋体" charset="-122"/>
              </a:rPr>
              <a:t>Step5:</a:t>
            </a:r>
            <a:endParaRPr lang="en-US" altLang="zh-CN" b="1" dirty="0">
              <a:solidFill>
                <a:srgbClr val="000000"/>
              </a:solidFill>
              <a:ea typeface="宋体" charset="-122"/>
            </a:endParaRPr>
          </a:p>
          <a:p>
            <a:pPr>
              <a:buClrTx/>
              <a:buFontTx/>
              <a:buNone/>
              <a:defRPr/>
            </a:pPr>
            <a:r>
              <a:rPr lang="en-US" altLang="zh-CN" dirty="0">
                <a:solidFill>
                  <a:srgbClr val="000000"/>
                </a:solidFill>
                <a:ea typeface="宋体" charset="-122"/>
              </a:rPr>
              <a:t>Apply VGG to an image. Attenuate pool3 unit responses outside Gaussian windows added on a VC, trying to explain the advantage of occlusion paradigm measurement.</a:t>
            </a:r>
          </a:p>
        </p:txBody>
      </p:sp>
    </p:spTree>
    <p:extLst>
      <p:ext uri="{BB962C8B-B14F-4D97-AF65-F5344CB8AC3E}">
        <p14:creationId xmlns:p14="http://schemas.microsoft.com/office/powerpoint/2010/main" val="372115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and Analysis</a:t>
            </a:r>
            <a:endParaRPr lang="zh-CN" altLang="en-US" dirty="0"/>
          </a:p>
        </p:txBody>
      </p:sp>
      <p:pic>
        <p:nvPicPr>
          <p:cNvPr id="4" name="内容占位符 3"/>
          <p:cNvPicPr>
            <a:picLocks noGrp="1" noChangeAspect="1"/>
          </p:cNvPicPr>
          <p:nvPr>
            <p:ph idx="1"/>
          </p:nvPr>
        </p:nvPicPr>
        <p:blipFill>
          <a:blip r:embed="rId2"/>
          <a:stretch>
            <a:fillRect/>
          </a:stretch>
        </p:blipFill>
        <p:spPr>
          <a:xfrm>
            <a:off x="2714022" y="1845645"/>
            <a:ext cx="9123045" cy="4413980"/>
          </a:xfrm>
          <a:prstGeom prst="rect">
            <a:avLst/>
          </a:prstGeom>
        </p:spPr>
      </p:pic>
      <p:sp>
        <p:nvSpPr>
          <p:cNvPr id="5" name="文本框 4"/>
          <p:cNvSpPr txBox="1"/>
          <p:nvPr/>
        </p:nvSpPr>
        <p:spPr>
          <a:xfrm>
            <a:off x="877602" y="1845645"/>
            <a:ext cx="1836420" cy="369332"/>
          </a:xfrm>
          <a:prstGeom prst="rect">
            <a:avLst/>
          </a:prstGeom>
          <a:noFill/>
        </p:spPr>
        <p:txBody>
          <a:bodyPr wrap="square" rtlCol="0">
            <a:spAutoFit/>
          </a:bodyPr>
          <a:lstStyle/>
          <a:p>
            <a:r>
              <a:rPr lang="en-US" altLang="zh-CN" dirty="0" smtClean="0"/>
              <a:t>Occlude single VC</a:t>
            </a:r>
            <a:endParaRPr lang="zh-CN" altLang="en-US" dirty="0"/>
          </a:p>
        </p:txBody>
      </p:sp>
      <p:pic>
        <p:nvPicPr>
          <p:cNvPr id="6"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553" y="3258117"/>
            <a:ext cx="2118469" cy="158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878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tx1"/>
                </a:solidFill>
              </a:rPr>
              <a:t/>
            </a:r>
            <a:br>
              <a:rPr lang="en-US" altLang="zh-CN" dirty="0" smtClean="0">
                <a:solidFill>
                  <a:schemeClr val="tx1"/>
                </a:solidFill>
              </a:rPr>
            </a:br>
            <a:r>
              <a:rPr lang="en-US" altLang="zh-CN" dirty="0">
                <a:solidFill>
                  <a:schemeClr val="tx1"/>
                </a:solidFill>
              </a:rPr>
              <a:t/>
            </a:r>
            <a:br>
              <a:rPr lang="en-US" altLang="zh-CN" dirty="0">
                <a:solidFill>
                  <a:schemeClr val="tx1"/>
                </a:solidFill>
              </a:rPr>
            </a:br>
            <a:r>
              <a:rPr lang="en-US" altLang="zh-CN" dirty="0" smtClean="0">
                <a:solidFill>
                  <a:schemeClr val="tx1"/>
                </a:solidFill>
              </a:rPr>
              <a:t/>
            </a:r>
            <a:br>
              <a:rPr lang="en-US" altLang="zh-CN" dirty="0" smtClean="0">
                <a:solidFill>
                  <a:schemeClr val="tx1"/>
                </a:solidFill>
              </a:rPr>
            </a:br>
            <a:r>
              <a:rPr lang="en-US" altLang="zh-CN" dirty="0">
                <a:solidFill>
                  <a:schemeClr val="tx1"/>
                </a:solidFill>
              </a:rPr>
              <a:t/>
            </a:r>
            <a:br>
              <a:rPr lang="en-US" altLang="zh-CN" dirty="0">
                <a:solidFill>
                  <a:schemeClr val="tx1"/>
                </a:solidFill>
              </a:rPr>
            </a:br>
            <a:r>
              <a:rPr lang="en-US" altLang="zh-CN" dirty="0" smtClean="0">
                <a:solidFill>
                  <a:schemeClr val="tx1"/>
                </a:solidFill>
              </a:rPr>
              <a:t/>
            </a:r>
            <a:br>
              <a:rPr lang="en-US" altLang="zh-CN" dirty="0" smtClean="0">
                <a:solidFill>
                  <a:schemeClr val="tx1"/>
                </a:solidFill>
              </a:rPr>
            </a:br>
            <a:r>
              <a:rPr lang="en-US" altLang="zh-CN" dirty="0">
                <a:solidFill>
                  <a:schemeClr val="tx1"/>
                </a:solidFill>
              </a:rPr>
              <a:t/>
            </a:r>
            <a:br>
              <a:rPr lang="en-US" altLang="zh-CN" dirty="0">
                <a:solidFill>
                  <a:schemeClr val="tx1"/>
                </a:solidFill>
              </a:rPr>
            </a:br>
            <a:r>
              <a:rPr lang="en-US" altLang="zh-CN" dirty="0" smtClean="0">
                <a:solidFill>
                  <a:schemeClr val="tx1"/>
                </a:solidFill>
              </a:rPr>
              <a:t>What </a:t>
            </a:r>
            <a:r>
              <a:rPr lang="en-US" altLang="zh-CN" dirty="0">
                <a:solidFill>
                  <a:schemeClr val="tx1"/>
                </a:solidFill>
              </a:rPr>
              <a:t>makes some VCs more important?</a:t>
            </a:r>
            <a:r>
              <a:rPr lang="zh-CN" altLang="en-US" dirty="0">
                <a:solidFill>
                  <a:schemeClr val="tx1"/>
                </a:solidFill>
              </a:rPr>
              <a:t/>
            </a:r>
            <a:br>
              <a:rPr lang="zh-CN" altLang="en-US" dirty="0">
                <a:solidFill>
                  <a:schemeClr val="tx1"/>
                </a:solidFill>
              </a:rPr>
            </a:br>
            <a:endParaRPr lang="zh-CN" altLang="en-US" dirty="0"/>
          </a:p>
        </p:txBody>
      </p:sp>
      <p:pic>
        <p:nvPicPr>
          <p:cNvPr id="5" name="图片 4"/>
          <p:cNvPicPr>
            <a:picLocks noChangeAspect="1"/>
          </p:cNvPicPr>
          <p:nvPr/>
        </p:nvPicPr>
        <p:blipFill>
          <a:blip r:embed="rId2"/>
          <a:stretch>
            <a:fillRect/>
          </a:stretch>
        </p:blipFill>
        <p:spPr>
          <a:xfrm>
            <a:off x="327259" y="2325991"/>
            <a:ext cx="5592777" cy="3087213"/>
          </a:xfrm>
          <a:prstGeom prst="rect">
            <a:avLst/>
          </a:prstGeom>
        </p:spPr>
      </p:pic>
      <p:pic>
        <p:nvPicPr>
          <p:cNvPr id="6" name="图片 5"/>
          <p:cNvPicPr>
            <a:picLocks noChangeAspect="1"/>
          </p:cNvPicPr>
          <p:nvPr/>
        </p:nvPicPr>
        <p:blipFill>
          <a:blip r:embed="rId3"/>
          <a:stretch>
            <a:fillRect/>
          </a:stretch>
        </p:blipFill>
        <p:spPr>
          <a:xfrm>
            <a:off x="5920036" y="2193401"/>
            <a:ext cx="5072081" cy="2896352"/>
          </a:xfrm>
          <a:prstGeom prst="rect">
            <a:avLst/>
          </a:prstGeom>
        </p:spPr>
      </p:pic>
      <p:pic>
        <p:nvPicPr>
          <p:cNvPr id="4"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4531" y="2121863"/>
            <a:ext cx="4052569" cy="3039427"/>
          </a:xfr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474" y="2193401"/>
            <a:ext cx="3789947" cy="2842461"/>
          </a:xfrm>
          <a:prstGeom prst="rect">
            <a:avLst/>
          </a:prstGeom>
        </p:spPr>
      </p:pic>
    </p:spTree>
    <p:extLst>
      <p:ext uri="{BB962C8B-B14F-4D97-AF65-F5344CB8AC3E}">
        <p14:creationId xmlns:p14="http://schemas.microsoft.com/office/powerpoint/2010/main" val="286901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97280" y="1845734"/>
            <a:ext cx="4882415" cy="4431384"/>
          </a:xfrm>
          <a:prstGeom prst="rect">
            <a:avLst/>
          </a:prstGeom>
        </p:spPr>
      </p:pic>
      <p:pic>
        <p:nvPicPr>
          <p:cNvPr id="6" name="图片 2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2159" y="786752"/>
            <a:ext cx="10428642" cy="55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802827" y="178229"/>
            <a:ext cx="4179734" cy="369332"/>
          </a:xfrm>
          <a:prstGeom prst="rect">
            <a:avLst/>
          </a:prstGeom>
        </p:spPr>
        <p:txBody>
          <a:bodyPr wrap="none">
            <a:spAutoFit/>
          </a:bodyPr>
          <a:lstStyle/>
          <a:p>
            <a:pPr algn="ctr">
              <a:buClr>
                <a:srgbClr val="000000"/>
              </a:buClr>
              <a:buSzPct val="100000"/>
              <a:buFont typeface="Times New Roman" panose="02020603050405020304" pitchFamily="18" charset="0"/>
              <a:buNone/>
            </a:pPr>
            <a:r>
              <a:rPr lang="en-US" altLang="zh-CN" dirty="0" smtClean="0"/>
              <a:t>The visualization of importance of pair VCs</a:t>
            </a:r>
            <a:endParaRPr lang="zh-CN" altLang="en-US" dirty="0"/>
          </a:p>
        </p:txBody>
      </p:sp>
      <p:sp>
        <p:nvSpPr>
          <p:cNvPr id="8" name="矩形 7"/>
          <p:cNvSpPr/>
          <p:nvPr/>
        </p:nvSpPr>
        <p:spPr>
          <a:xfrm>
            <a:off x="6694207" y="1315050"/>
            <a:ext cx="2199513" cy="369332"/>
          </a:xfrm>
          <a:prstGeom prst="rect">
            <a:avLst/>
          </a:prstGeom>
        </p:spPr>
        <p:txBody>
          <a:bodyPr wrap="none">
            <a:spAutoFit/>
          </a:bodyPr>
          <a:lstStyle/>
          <a:p>
            <a:pPr algn="ctr">
              <a:buClr>
                <a:srgbClr val="000000"/>
              </a:buClr>
              <a:buSzPct val="100000"/>
              <a:buFont typeface="Times New Roman" panose="02020603050405020304" pitchFamily="18" charset="0"/>
              <a:buNone/>
            </a:pPr>
            <a:r>
              <a:rPr lang="en-US" altLang="zh-CN" dirty="0"/>
              <a:t>Ranked Singleton VCs</a:t>
            </a:r>
            <a:endParaRPr lang="zh-CN" altLang="en-US" dirty="0"/>
          </a:p>
        </p:txBody>
      </p:sp>
      <p:sp>
        <p:nvSpPr>
          <p:cNvPr id="11" name="标题 10"/>
          <p:cNvSpPr txBox="1">
            <a:spLocks noGrp="1"/>
          </p:cNvSpPr>
          <p:nvPr>
            <p:ph type="title"/>
          </p:nvPr>
        </p:nvSpPr>
        <p:spPr>
          <a:xfrm>
            <a:off x="201609" y="256919"/>
            <a:ext cx="710194" cy="1450757"/>
          </a:xfrm>
          <a:prstGeom prst="rect">
            <a:avLst/>
          </a:prstGeom>
          <a:noFill/>
        </p:spPr>
        <p:txBody>
          <a:bodyPr vert="vert270">
            <a:spAutoFit/>
          </a:bodyPr>
          <a:lstStyle/>
          <a:p>
            <a:pPr algn="ctr">
              <a:buClr>
                <a:srgbClr val="000000"/>
              </a:buClr>
              <a:buSzPct val="100000"/>
              <a:buFont typeface="Times New Roman" panose="02020603050405020304" pitchFamily="18" charset="0"/>
              <a:buNone/>
              <a:defRPr/>
            </a:pPr>
            <a:r>
              <a:rPr lang="en-US" altLang="zh-CN" sz="1400" dirty="0" err="1" smtClean="0">
                <a:solidFill>
                  <a:schemeClr val="tx1"/>
                </a:solidFill>
                <a:ea typeface="+mn-ea"/>
                <a:cs typeface="+mn-cs"/>
              </a:rPr>
              <a:t>TO</a:t>
            </a:r>
            <a:r>
              <a:rPr lang="en-US" altLang="zh-CN" sz="2000" dirty="0" err="1" smtClean="0">
                <a:solidFill>
                  <a:schemeClr val="tx1"/>
                </a:solidFill>
                <a:ea typeface="+mn-ea"/>
                <a:cs typeface="+mn-cs"/>
              </a:rPr>
              <a:t>p</a:t>
            </a:r>
            <a:r>
              <a:rPr lang="en-US" altLang="zh-CN" sz="2000" dirty="0" smtClean="0">
                <a:solidFill>
                  <a:schemeClr val="tx1"/>
                </a:solidFill>
                <a:ea typeface="+mn-ea"/>
                <a:cs typeface="+mn-cs"/>
              </a:rPr>
              <a:t> </a:t>
            </a:r>
            <a:r>
              <a:rPr lang="en-US" altLang="zh-CN" sz="2000" dirty="0">
                <a:solidFill>
                  <a:schemeClr val="tx1"/>
                </a:solidFill>
                <a:ea typeface="+mn-ea"/>
                <a:cs typeface="+mn-cs"/>
              </a:rPr>
              <a:t>10 singleton VCs</a:t>
            </a:r>
            <a:endParaRPr lang="zh-CN" altLang="en-US" sz="2000" dirty="0">
              <a:solidFill>
                <a:schemeClr val="tx1"/>
              </a:solidFill>
              <a:ea typeface="+mn-ea"/>
              <a:cs typeface="+mn-cs"/>
            </a:endParaRPr>
          </a:p>
        </p:txBody>
      </p:sp>
    </p:spTree>
    <p:extLst>
      <p:ext uri="{BB962C8B-B14F-4D97-AF65-F5344CB8AC3E}">
        <p14:creationId xmlns:p14="http://schemas.microsoft.com/office/powerpoint/2010/main" val="1512564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Work</a:t>
            </a:r>
            <a:endParaRPr lang="zh-CN" altLang="en-US" dirty="0"/>
          </a:p>
        </p:txBody>
      </p:sp>
      <p:sp>
        <p:nvSpPr>
          <p:cNvPr id="3" name="内容占位符 2"/>
          <p:cNvSpPr>
            <a:spLocks noGrp="1"/>
          </p:cNvSpPr>
          <p:nvPr>
            <p:ph idx="1"/>
          </p:nvPr>
        </p:nvSpPr>
        <p:spPr/>
        <p:txBody>
          <a:bodyPr/>
          <a:lstStyle/>
          <a:p>
            <a:pPr>
              <a:buClrTx/>
              <a:defRPr/>
            </a:pPr>
            <a:r>
              <a:rPr lang="en-US" altLang="zh-CN" dirty="0">
                <a:solidFill>
                  <a:srgbClr val="000000"/>
                </a:solidFill>
                <a:ea typeface="宋体" charset="-122"/>
              </a:rPr>
              <a:t>Our work shows that different parts of  an object have different impact on the recognition result. We obtained a dictionary of Visual Concepts sorted by importance in recognition task.</a:t>
            </a:r>
          </a:p>
          <a:p>
            <a:pPr>
              <a:buClrTx/>
              <a:defRPr/>
            </a:pPr>
            <a:r>
              <a:rPr lang="en-US" altLang="zh-CN" dirty="0">
                <a:solidFill>
                  <a:srgbClr val="000000"/>
                </a:solidFill>
                <a:ea typeface="宋体" charset="-122"/>
              </a:rPr>
              <a:t>Our work indicates that it might be possible to recognize objects with partial information. After learning the useful parts, we plan to fine-tune the network by using these useful parts as training data, thus helping the networks focus on the key information for recognition task and ignore the redundant parts, which can potentially improve the performance of recognizing occluded objects</a:t>
            </a:r>
            <a:r>
              <a:rPr lang="en-US" altLang="zh-CN" dirty="0" smtClean="0">
                <a:solidFill>
                  <a:srgbClr val="000000"/>
                </a:solidFill>
                <a:ea typeface="宋体" charset="-122"/>
              </a:rPr>
              <a:t>.</a:t>
            </a:r>
          </a:p>
          <a:p>
            <a:pPr>
              <a:buClrTx/>
              <a:defRPr/>
            </a:pPr>
            <a:endParaRPr lang="en-US" altLang="zh-CN" dirty="0">
              <a:solidFill>
                <a:srgbClr val="000000"/>
              </a:solidFill>
              <a:ea typeface="宋体" charset="-122"/>
            </a:endParaRPr>
          </a:p>
          <a:p>
            <a:pPr marL="0" indent="0">
              <a:buClrTx/>
              <a:buNone/>
              <a:defRPr/>
            </a:pPr>
            <a:endParaRPr lang="en-US" altLang="zh-CN" dirty="0">
              <a:solidFill>
                <a:schemeClr val="tx1"/>
              </a:solidFill>
              <a:ea typeface="宋体" charset="-122"/>
            </a:endParaRPr>
          </a:p>
          <a:p>
            <a:endParaRPr lang="zh-CN" altLang="en-US" dirty="0"/>
          </a:p>
        </p:txBody>
      </p:sp>
      <p:sp>
        <p:nvSpPr>
          <p:cNvPr id="4" name="矩形 3"/>
          <p:cNvSpPr/>
          <p:nvPr/>
        </p:nvSpPr>
        <p:spPr>
          <a:xfrm>
            <a:off x="153833" y="4102978"/>
            <a:ext cx="3327400" cy="20934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 name="图片 6"/>
          <p:cNvPicPr>
            <a:picLocks noChangeAspect="1"/>
          </p:cNvPicPr>
          <p:nvPr/>
        </p:nvPicPr>
        <p:blipFill>
          <a:blip r:embed="rId2"/>
          <a:stretch>
            <a:fillRect/>
          </a:stretch>
        </p:blipFill>
        <p:spPr>
          <a:xfrm>
            <a:off x="1476722" y="4102978"/>
            <a:ext cx="1167611" cy="815474"/>
          </a:xfrm>
          <a:prstGeom prst="rect">
            <a:avLst/>
          </a:prstGeom>
        </p:spPr>
      </p:pic>
      <p:pic>
        <p:nvPicPr>
          <p:cNvPr id="9"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766" y="4366086"/>
            <a:ext cx="1276350" cy="1344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7728" y="3883973"/>
            <a:ext cx="2820479" cy="2115359"/>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401" y="3883973"/>
            <a:ext cx="2791327" cy="2093495"/>
          </a:xfrm>
          <a:prstGeom prst="rect">
            <a:avLst/>
          </a:prstGeom>
        </p:spPr>
      </p:pic>
    </p:spTree>
    <p:extLst>
      <p:ext uri="{BB962C8B-B14F-4D97-AF65-F5344CB8AC3E}">
        <p14:creationId xmlns:p14="http://schemas.microsoft.com/office/powerpoint/2010/main" val="347548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Visual Concept?</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800" dirty="0">
                <a:solidFill>
                  <a:schemeClr val="tx1"/>
                </a:solidFill>
              </a:rPr>
              <a:t> Visual Concepts are introduced In order to see how frequently occurring patterns are represented.</a:t>
            </a:r>
          </a:p>
          <a:p>
            <a:pPr>
              <a:buFont typeface="Wingdings" panose="05000000000000000000" pitchFamily="2" charset="2"/>
              <a:buChar char="p"/>
            </a:pPr>
            <a:r>
              <a:rPr lang="en-US" altLang="zh-CN" sz="2800" dirty="0">
                <a:solidFill>
                  <a:schemeClr val="tx1"/>
                </a:solidFill>
              </a:rPr>
              <a:t> We can study these patterns by using clustering methods to learn dictionaries of them at different levels of the visual hierarchy. </a:t>
            </a:r>
          </a:p>
          <a:p>
            <a:pPr>
              <a:buFont typeface="Wingdings" panose="05000000000000000000" pitchFamily="2" charset="2"/>
              <a:buChar char="p"/>
            </a:pPr>
            <a:r>
              <a:rPr lang="en-US" altLang="zh-CN" sz="2800" dirty="0">
                <a:solidFill>
                  <a:schemeClr val="tx1"/>
                </a:solidFill>
              </a:rPr>
              <a:t> We call each cluster a </a:t>
            </a:r>
            <a:r>
              <a:rPr lang="en-US" altLang="zh-CN" sz="2800" dirty="0" smtClean="0">
                <a:solidFill>
                  <a:schemeClr val="tx1"/>
                </a:solidFill>
              </a:rPr>
              <a:t>‘visual concept’.</a:t>
            </a:r>
          </a:p>
          <a:p>
            <a:pPr marL="0" indent="0">
              <a:buNone/>
            </a:pPr>
            <a:endParaRPr lang="zh-CN" altLang="en-US" dirty="0"/>
          </a:p>
        </p:txBody>
      </p:sp>
    </p:spTree>
    <p:extLst>
      <p:ext uri="{BB962C8B-B14F-4D97-AF65-F5344CB8AC3E}">
        <p14:creationId xmlns:p14="http://schemas.microsoft.com/office/powerpoint/2010/main" val="128225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6507480" y="5099050"/>
            <a:ext cx="4490720" cy="923330"/>
          </a:xfrm>
          <a:prstGeom prst="rect">
            <a:avLst/>
          </a:prstGeom>
        </p:spPr>
        <p:txBody>
          <a:bodyPr wrap="square">
            <a:spAutoFit/>
          </a:bodyPr>
          <a:lstStyle/>
          <a:p>
            <a:pPr>
              <a:buClrTx/>
              <a:buFontTx/>
              <a:buNone/>
              <a:defRPr/>
            </a:pPr>
            <a:r>
              <a:rPr lang="en-US" altLang="zh-CN" dirty="0">
                <a:solidFill>
                  <a:srgbClr val="000000"/>
                </a:solidFill>
                <a:ea typeface="宋体" charset="-122"/>
              </a:rPr>
              <a:t>The visualization of  original image patches corresponding to pool3 hidden layer features in the same visual concept </a:t>
            </a:r>
          </a:p>
        </p:txBody>
      </p:sp>
      <p:pic>
        <p:nvPicPr>
          <p:cNvPr id="6" name="Picture 2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9780" y="2447849"/>
            <a:ext cx="2667000" cy="215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080" y="2248522"/>
            <a:ext cx="2260136" cy="2339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矩形 8"/>
          <p:cNvSpPr/>
          <p:nvPr/>
        </p:nvSpPr>
        <p:spPr>
          <a:xfrm>
            <a:off x="1179830" y="4960550"/>
            <a:ext cx="4446270" cy="1200329"/>
          </a:xfrm>
          <a:prstGeom prst="rect">
            <a:avLst/>
          </a:prstGeom>
        </p:spPr>
        <p:txBody>
          <a:bodyPr wrap="square">
            <a:spAutoFit/>
          </a:bodyPr>
          <a:lstStyle/>
          <a:p>
            <a:r>
              <a:rPr lang="en-US" altLang="zh-CN" dirty="0" smtClean="0">
                <a:solidFill>
                  <a:srgbClr val="000000"/>
                </a:solidFill>
                <a:ea typeface="宋体" charset="-122"/>
              </a:rPr>
              <a:t>Use K-means to </a:t>
            </a:r>
            <a:r>
              <a:rPr lang="en-US" altLang="zh-CN" dirty="0">
                <a:solidFill>
                  <a:srgbClr val="000000"/>
                </a:solidFill>
                <a:ea typeface="宋体" charset="-122"/>
              </a:rPr>
              <a:t>cluster the feature responses at the hidden layer of a </a:t>
            </a:r>
            <a:r>
              <a:rPr lang="en-US" altLang="zh-CN" dirty="0" smtClean="0">
                <a:solidFill>
                  <a:srgbClr val="000000"/>
                </a:solidFill>
                <a:ea typeface="宋体" charset="-122"/>
              </a:rPr>
              <a:t>CNN, </a:t>
            </a:r>
            <a:r>
              <a:rPr lang="en-US" altLang="zh-CN" dirty="0">
                <a:solidFill>
                  <a:srgbClr val="000000"/>
                </a:solidFill>
                <a:ea typeface="宋体" charset="-122"/>
              </a:rPr>
              <a:t>yielding a dictionary of part representations known as Visual Concept.</a:t>
            </a:r>
            <a:endParaRPr lang="zh-CN" altLang="en-US" dirty="0"/>
          </a:p>
        </p:txBody>
      </p:sp>
    </p:spTree>
    <p:extLst>
      <p:ext uri="{BB962C8B-B14F-4D97-AF65-F5344CB8AC3E}">
        <p14:creationId xmlns:p14="http://schemas.microsoft.com/office/powerpoint/2010/main" val="358224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application of Visual Concept</a:t>
            </a:r>
            <a:endParaRPr lang="zh-CN" altLang="en-US" dirty="0"/>
          </a:p>
        </p:txBody>
      </p:sp>
      <p:sp>
        <p:nvSpPr>
          <p:cNvPr id="3" name="内容占位符 2"/>
          <p:cNvSpPr>
            <a:spLocks noGrp="1"/>
          </p:cNvSpPr>
          <p:nvPr>
            <p:ph idx="1"/>
          </p:nvPr>
        </p:nvSpPr>
        <p:spPr/>
        <p:txBody>
          <a:bodyPr/>
          <a:lstStyle/>
          <a:p>
            <a:r>
              <a:rPr lang="en-US" altLang="zh-CN" dirty="0" smtClean="0"/>
              <a:t>1) as a </a:t>
            </a:r>
            <a:r>
              <a:rPr lang="en-US" altLang="zh-CN" dirty="0" err="1" smtClean="0"/>
              <a:t>regularizer</a:t>
            </a:r>
            <a:r>
              <a:rPr lang="en-US" altLang="zh-CN" dirty="0" smtClean="0"/>
              <a:t> </a:t>
            </a:r>
          </a:p>
          <a:p>
            <a:r>
              <a:rPr lang="en-US" altLang="zh-CN" dirty="0" smtClean="0"/>
              <a:t>K-means:  </a:t>
            </a:r>
          </a:p>
          <a:p>
            <a:r>
              <a:rPr lang="en-US" altLang="zh-CN" sz="1400" i="1" dirty="0" smtClean="0">
                <a:solidFill>
                  <a:schemeClr val="tx1"/>
                </a:solidFill>
              </a:rPr>
              <a:t>(</a:t>
            </a:r>
            <a:r>
              <a:rPr lang="pt-BR" altLang="zh-CN" sz="1400" i="1" dirty="0" smtClean="0">
                <a:solidFill>
                  <a:schemeClr val="tx1"/>
                </a:solidFill>
              </a:rPr>
              <a:t> </a:t>
            </a:r>
            <a:r>
              <a:rPr lang="pt-BR" altLang="zh-CN" sz="1400" i="1" dirty="0">
                <a:solidFill>
                  <a:schemeClr val="tx1"/>
                </a:solidFill>
              </a:rPr>
              <a:t>R Liao </a:t>
            </a:r>
            <a:r>
              <a:rPr lang="en-US" altLang="zh-CN" sz="1400" i="1" dirty="0">
                <a:solidFill>
                  <a:schemeClr val="tx1"/>
                </a:solidFill>
              </a:rPr>
              <a:t>,</a:t>
            </a:r>
            <a:r>
              <a:rPr lang="zh-CN" altLang="pt-BR" sz="1400" i="1" dirty="0">
                <a:solidFill>
                  <a:schemeClr val="tx1"/>
                </a:solidFill>
              </a:rPr>
              <a:t> </a:t>
            </a:r>
            <a:r>
              <a:rPr lang="pt-BR" altLang="zh-CN" sz="1400" i="1" dirty="0">
                <a:solidFill>
                  <a:schemeClr val="tx1"/>
                </a:solidFill>
              </a:rPr>
              <a:t>A Schwing </a:t>
            </a:r>
            <a:r>
              <a:rPr lang="en-US" altLang="zh-CN" sz="1400" i="1" dirty="0">
                <a:solidFill>
                  <a:schemeClr val="tx1"/>
                </a:solidFill>
              </a:rPr>
              <a:t>,</a:t>
            </a:r>
            <a:r>
              <a:rPr lang="zh-CN" altLang="pt-BR" sz="1400" i="1" dirty="0">
                <a:solidFill>
                  <a:schemeClr val="tx1"/>
                </a:solidFill>
              </a:rPr>
              <a:t> </a:t>
            </a:r>
            <a:r>
              <a:rPr lang="pt-BR" altLang="zh-CN" sz="1400" i="1" dirty="0">
                <a:solidFill>
                  <a:schemeClr val="tx1"/>
                </a:solidFill>
              </a:rPr>
              <a:t>R Zemel </a:t>
            </a:r>
            <a:r>
              <a:rPr lang="en-US" altLang="zh-CN" sz="1400" i="1" dirty="0">
                <a:solidFill>
                  <a:schemeClr val="tx1"/>
                </a:solidFill>
              </a:rPr>
              <a:t>,</a:t>
            </a:r>
            <a:r>
              <a:rPr lang="pt-BR" altLang="zh-CN" sz="1400" i="1" dirty="0" smtClean="0">
                <a:solidFill>
                  <a:schemeClr val="tx1"/>
                </a:solidFill>
              </a:rPr>
              <a:t>R Urtasun   </a:t>
            </a:r>
            <a:r>
              <a:rPr lang="en-US" altLang="zh-CN" sz="1400" i="1" dirty="0" smtClean="0">
                <a:solidFill>
                  <a:schemeClr val="tx1"/>
                </a:solidFill>
              </a:rPr>
              <a:t>Learning </a:t>
            </a:r>
            <a:r>
              <a:rPr lang="en-US" altLang="zh-CN" sz="1400" i="1" dirty="0">
                <a:solidFill>
                  <a:schemeClr val="tx1"/>
                </a:solidFill>
              </a:rPr>
              <a:t>Deep Parsimonious Representations, NIPS 2016) </a:t>
            </a:r>
          </a:p>
          <a:p>
            <a:endParaRPr lang="en-US" altLang="zh-CN" dirty="0"/>
          </a:p>
        </p:txBody>
      </p:sp>
      <p:pic>
        <p:nvPicPr>
          <p:cNvPr id="4" name="图片 3"/>
          <p:cNvPicPr>
            <a:picLocks noChangeAspect="1"/>
          </p:cNvPicPr>
          <p:nvPr/>
        </p:nvPicPr>
        <p:blipFill>
          <a:blip r:embed="rId2"/>
          <a:stretch>
            <a:fillRect/>
          </a:stretch>
        </p:blipFill>
        <p:spPr>
          <a:xfrm>
            <a:off x="4160119" y="4295263"/>
            <a:ext cx="4353455" cy="585635"/>
          </a:xfrm>
          <a:prstGeom prst="rect">
            <a:avLst/>
          </a:prstGeom>
        </p:spPr>
      </p:pic>
      <p:pic>
        <p:nvPicPr>
          <p:cNvPr id="5" name="图片 4"/>
          <p:cNvPicPr>
            <a:picLocks noChangeAspect="1"/>
          </p:cNvPicPr>
          <p:nvPr/>
        </p:nvPicPr>
        <p:blipFill>
          <a:blip r:embed="rId3"/>
          <a:stretch>
            <a:fillRect/>
          </a:stretch>
        </p:blipFill>
        <p:spPr>
          <a:xfrm>
            <a:off x="4160119" y="3587903"/>
            <a:ext cx="1409700" cy="304800"/>
          </a:xfrm>
          <a:prstGeom prst="rect">
            <a:avLst/>
          </a:prstGeom>
        </p:spPr>
      </p:pic>
      <p:pic>
        <p:nvPicPr>
          <p:cNvPr id="6" name="图片 5"/>
          <p:cNvPicPr>
            <a:picLocks noChangeAspect="1"/>
          </p:cNvPicPr>
          <p:nvPr/>
        </p:nvPicPr>
        <p:blipFill>
          <a:blip r:embed="rId4"/>
          <a:stretch>
            <a:fillRect/>
          </a:stretch>
        </p:blipFill>
        <p:spPr>
          <a:xfrm>
            <a:off x="6613358" y="3562798"/>
            <a:ext cx="647700" cy="238125"/>
          </a:xfrm>
          <a:prstGeom prst="rect">
            <a:avLst/>
          </a:prstGeom>
        </p:spPr>
      </p:pic>
      <p:pic>
        <p:nvPicPr>
          <p:cNvPr id="7" name="图片 6"/>
          <p:cNvPicPr>
            <a:picLocks noChangeAspect="1"/>
          </p:cNvPicPr>
          <p:nvPr/>
        </p:nvPicPr>
        <p:blipFill>
          <a:blip r:embed="rId5"/>
          <a:stretch>
            <a:fillRect/>
          </a:stretch>
        </p:blipFill>
        <p:spPr>
          <a:xfrm>
            <a:off x="6432383" y="3727408"/>
            <a:ext cx="180975" cy="247650"/>
          </a:xfrm>
          <a:prstGeom prst="rect">
            <a:avLst/>
          </a:prstGeom>
        </p:spPr>
      </p:pic>
      <p:cxnSp>
        <p:nvCxnSpPr>
          <p:cNvPr id="8" name="直接箭头连接符 7"/>
          <p:cNvCxnSpPr/>
          <p:nvPr/>
        </p:nvCxnSpPr>
        <p:spPr>
          <a:xfrm>
            <a:off x="5569819" y="3800923"/>
            <a:ext cx="7457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210050" y="5232400"/>
            <a:ext cx="3117850" cy="369332"/>
          </a:xfrm>
          <a:prstGeom prst="rect">
            <a:avLst/>
          </a:prstGeom>
          <a:noFill/>
        </p:spPr>
        <p:txBody>
          <a:bodyPr wrap="square" rtlCol="0">
            <a:spAutoFit/>
          </a:bodyPr>
          <a:lstStyle/>
          <a:p>
            <a:r>
              <a:rPr lang="en-US" altLang="zh-CN" dirty="0" smtClean="0"/>
              <a:t>Final objective: L+</a:t>
            </a:r>
            <a:r>
              <a:rPr lang="el-GR" altLang="zh-CN" dirty="0" smtClean="0"/>
              <a:t>λ</a:t>
            </a:r>
            <a:r>
              <a:rPr lang="en-US" altLang="zh-CN" dirty="0" smtClean="0"/>
              <a:t>R</a:t>
            </a:r>
            <a:endParaRPr lang="zh-CN" altLang="en-US" dirty="0"/>
          </a:p>
        </p:txBody>
      </p:sp>
    </p:spTree>
    <p:extLst>
      <p:ext uri="{BB962C8B-B14F-4D97-AF65-F5344CB8AC3E}">
        <p14:creationId xmlns:p14="http://schemas.microsoft.com/office/powerpoint/2010/main" val="2292442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Sparse encoding:</a:t>
            </a:r>
          </a:p>
          <a:p>
            <a:endParaRPr lang="zh-CN" altLang="en-US" dirty="0"/>
          </a:p>
        </p:txBody>
      </p:sp>
      <p:pic>
        <p:nvPicPr>
          <p:cNvPr id="4" name="内容占位符 5"/>
          <p:cNvPicPr>
            <a:picLocks noChangeAspect="1"/>
          </p:cNvPicPr>
          <p:nvPr/>
        </p:nvPicPr>
        <p:blipFill>
          <a:blip r:embed="rId2"/>
          <a:stretch>
            <a:fillRect/>
          </a:stretch>
        </p:blipFill>
        <p:spPr>
          <a:xfrm>
            <a:off x="1097280" y="2602019"/>
            <a:ext cx="2733675" cy="3267075"/>
          </a:xfrm>
          <a:prstGeom prst="rect">
            <a:avLst/>
          </a:prstGeom>
        </p:spPr>
      </p:pic>
      <p:sp>
        <p:nvSpPr>
          <p:cNvPr id="5" name="矩形 4"/>
          <p:cNvSpPr/>
          <p:nvPr/>
        </p:nvSpPr>
        <p:spPr>
          <a:xfrm>
            <a:off x="3830955" y="2574503"/>
            <a:ext cx="6096000" cy="3416320"/>
          </a:xfrm>
          <a:prstGeom prst="rect">
            <a:avLst/>
          </a:prstGeom>
        </p:spPr>
        <p:txBody>
          <a:bodyPr>
            <a:spAutoFit/>
          </a:bodyPr>
          <a:lstStyle/>
          <a:p>
            <a:pPr>
              <a:buFont typeface="Wingdings" panose="05000000000000000000" pitchFamily="2" charset="2"/>
              <a:buChar char="p"/>
            </a:pPr>
            <a:r>
              <a:rPr lang="en-US" altLang="zh-CN" dirty="0" smtClean="0"/>
              <a:t> Integrate </a:t>
            </a:r>
            <a:r>
              <a:rPr lang="en-US" altLang="zh-CN" dirty="0"/>
              <a:t>the visual concepts with deep networks by introducing additional </a:t>
            </a:r>
            <a:r>
              <a:rPr lang="en-US" altLang="zh-CN" dirty="0" smtClean="0"/>
              <a:t>neurons</a:t>
            </a:r>
            <a:endParaRPr lang="en-US" altLang="zh-CN" dirty="0"/>
          </a:p>
          <a:p>
            <a:pPr>
              <a:buFont typeface="Wingdings" panose="05000000000000000000" pitchFamily="2" charset="2"/>
              <a:buChar char="p"/>
            </a:pPr>
            <a:r>
              <a:rPr lang="en-US" altLang="zh-CN" dirty="0"/>
              <a:t> The additional neurons, which we call </a:t>
            </a:r>
            <a:r>
              <a:rPr lang="en-US" altLang="zh-CN" dirty="0" err="1"/>
              <a:t>vc</a:t>
            </a:r>
            <a:r>
              <a:rPr lang="en-US" altLang="zh-CN" dirty="0"/>
              <a:t>-neurons, are trained using </a:t>
            </a:r>
            <a:r>
              <a:rPr lang="en-US" altLang="zh-CN" dirty="0" err="1"/>
              <a:t>sparsity</a:t>
            </a:r>
            <a:r>
              <a:rPr lang="en-US" altLang="zh-CN" dirty="0"/>
              <a:t> in an unsupervised manner. they can be trained jointly with the deep network. As new training data arrives, assigning the feature vector to the closest visual concept and updating the receptive field of that </a:t>
            </a:r>
            <a:r>
              <a:rPr lang="en-US" altLang="zh-CN" dirty="0" err="1"/>
              <a:t>vc</a:t>
            </a:r>
            <a:r>
              <a:rPr lang="en-US" altLang="zh-CN" dirty="0"/>
              <a:t>-neuron.</a:t>
            </a:r>
          </a:p>
          <a:p>
            <a:pPr lvl="0">
              <a:buFont typeface="Wingdings" panose="05000000000000000000" pitchFamily="2" charset="2"/>
              <a:buChar char="p"/>
            </a:pPr>
            <a:r>
              <a:rPr lang="en-US" altLang="zh-CN" dirty="0"/>
              <a:t> The </a:t>
            </a:r>
            <a:r>
              <a:rPr lang="en-US" altLang="zh-CN" dirty="0" err="1"/>
              <a:t>vc</a:t>
            </a:r>
            <a:r>
              <a:rPr lang="en-US" altLang="zh-CN" dirty="0"/>
              <a:t>-neurons compete with each other to explain the data yielding a soft-max output which ensures </a:t>
            </a:r>
            <a:r>
              <a:rPr lang="en-US" altLang="zh-CN" dirty="0" err="1"/>
              <a:t>sparsity</a:t>
            </a:r>
            <a:r>
              <a:rPr lang="en-US" altLang="zh-CN" dirty="0"/>
              <a:t> by encouraging only one </a:t>
            </a:r>
            <a:r>
              <a:rPr lang="en-US" altLang="zh-CN" dirty="0" err="1"/>
              <a:t>vc</a:t>
            </a:r>
            <a:r>
              <a:rPr lang="en-US" altLang="zh-CN" dirty="0"/>
              <a:t>-neuron to fire strongly (in the extreme version of hard-max only one </a:t>
            </a:r>
            <a:r>
              <a:rPr lang="en-US" altLang="zh-CN" dirty="0" err="1"/>
              <a:t>vc</a:t>
            </a:r>
            <a:r>
              <a:rPr lang="en-US" altLang="zh-CN" dirty="0"/>
              <a:t>-neuron would fire</a:t>
            </a:r>
            <a:r>
              <a:rPr lang="en-US" altLang="zh-CN" dirty="0" smtClean="0"/>
              <a:t>).</a:t>
            </a:r>
          </a:p>
          <a:p>
            <a:pPr lvl="0">
              <a:buFont typeface="Wingdings" panose="05000000000000000000" pitchFamily="2" charset="2"/>
              <a:buChar char="p"/>
            </a:pPr>
            <a:r>
              <a:rPr lang="en-US" altLang="zh-CN" dirty="0"/>
              <a:t> I</a:t>
            </a:r>
            <a:r>
              <a:rPr lang="en-US" altLang="zh-CN" dirty="0" smtClean="0"/>
              <a:t>ntroduce Sparse loss to the loss function</a:t>
            </a: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00" y="516469"/>
            <a:ext cx="2019300" cy="20193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1069" y="516469"/>
            <a:ext cx="2003847" cy="2003847"/>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1930" y="491386"/>
            <a:ext cx="2063750" cy="2063750"/>
          </a:xfrm>
          <a:prstGeom prst="rect">
            <a:avLst/>
          </a:prstGeom>
        </p:spPr>
      </p:pic>
      <p:pic>
        <p:nvPicPr>
          <p:cNvPr id="9" name="图片 8"/>
          <p:cNvPicPr>
            <a:picLocks noChangeAspect="1"/>
          </p:cNvPicPr>
          <p:nvPr/>
        </p:nvPicPr>
        <p:blipFill>
          <a:blip r:embed="rId6"/>
          <a:stretch>
            <a:fillRect/>
          </a:stretch>
        </p:blipFill>
        <p:spPr>
          <a:xfrm>
            <a:off x="10083800" y="521442"/>
            <a:ext cx="2171700" cy="1304925"/>
          </a:xfrm>
          <a:prstGeom prst="rect">
            <a:avLst/>
          </a:prstGeom>
        </p:spPr>
      </p:pic>
      <p:sp>
        <p:nvSpPr>
          <p:cNvPr id="10" name="文本框 9"/>
          <p:cNvSpPr txBox="1"/>
          <p:nvPr/>
        </p:nvSpPr>
        <p:spPr>
          <a:xfrm>
            <a:off x="10104648" y="1934741"/>
            <a:ext cx="2102064" cy="830997"/>
          </a:xfrm>
          <a:prstGeom prst="rect">
            <a:avLst/>
          </a:prstGeom>
          <a:noFill/>
        </p:spPr>
        <p:txBody>
          <a:bodyPr wrap="square" rtlCol="0">
            <a:spAutoFit/>
          </a:bodyPr>
          <a:lstStyle/>
          <a:p>
            <a:r>
              <a:rPr lang="en-US" altLang="zh-CN" sz="1600" b="1" dirty="0" smtClean="0"/>
              <a:t>BLACK CURVE:         </a:t>
            </a:r>
          </a:p>
          <a:p>
            <a:r>
              <a:rPr lang="en-US" altLang="zh-CN" sz="1600" dirty="0" smtClean="0"/>
              <a:t>VGG16_finetuned with sparse encoding</a:t>
            </a:r>
            <a:endParaRPr lang="zh-CN" altLang="en-US" sz="1600" dirty="0"/>
          </a:p>
        </p:txBody>
      </p:sp>
    </p:spTree>
    <p:extLst>
      <p:ext uri="{BB962C8B-B14F-4D97-AF65-F5344CB8AC3E}">
        <p14:creationId xmlns:p14="http://schemas.microsoft.com/office/powerpoint/2010/main" val="164513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3"/>
          <a:stretch>
            <a:fillRect/>
          </a:stretch>
        </p:blipFill>
        <p:spPr>
          <a:xfrm>
            <a:off x="767080" y="2163842"/>
            <a:ext cx="3050989" cy="1498184"/>
          </a:xfrm>
          <a:prstGeom prst="rect">
            <a:avLst/>
          </a:prstGeom>
        </p:spPr>
      </p:pic>
      <p:sp>
        <p:nvSpPr>
          <p:cNvPr id="5" name="文本框 4"/>
          <p:cNvSpPr txBox="1"/>
          <p:nvPr/>
        </p:nvSpPr>
        <p:spPr>
          <a:xfrm>
            <a:off x="0" y="4224174"/>
            <a:ext cx="4414520" cy="369332"/>
          </a:xfrm>
          <a:prstGeom prst="rect">
            <a:avLst/>
          </a:prstGeom>
          <a:noFill/>
        </p:spPr>
        <p:txBody>
          <a:bodyPr wrap="square" rtlCol="0">
            <a:spAutoFit/>
          </a:bodyPr>
          <a:lstStyle/>
          <a:p>
            <a:pPr algn="ctr"/>
            <a:r>
              <a:rPr lang="en-US" altLang="zh-CN" dirty="0" smtClean="0"/>
              <a:t>Factorized Model</a:t>
            </a:r>
            <a:endParaRPr lang="zh-CN" altLang="en-US" dirty="0"/>
          </a:p>
        </p:txBody>
      </p:sp>
      <p:pic>
        <p:nvPicPr>
          <p:cNvPr id="6" name="图片 5"/>
          <p:cNvPicPr>
            <a:picLocks noChangeAspect="1"/>
          </p:cNvPicPr>
          <p:nvPr/>
        </p:nvPicPr>
        <p:blipFill>
          <a:blip r:embed="rId4"/>
          <a:stretch>
            <a:fillRect/>
          </a:stretch>
        </p:blipFill>
        <p:spPr>
          <a:xfrm>
            <a:off x="3816341" y="2019692"/>
            <a:ext cx="3218685" cy="2204482"/>
          </a:xfrm>
          <a:prstGeom prst="rect">
            <a:avLst/>
          </a:prstGeom>
        </p:spPr>
      </p:pic>
      <p:sp>
        <p:nvSpPr>
          <p:cNvPr id="7" name="文本框 6"/>
          <p:cNvSpPr txBox="1"/>
          <p:nvPr/>
        </p:nvSpPr>
        <p:spPr>
          <a:xfrm>
            <a:off x="3367219" y="4224174"/>
            <a:ext cx="4527006" cy="369332"/>
          </a:xfrm>
          <a:prstGeom prst="rect">
            <a:avLst/>
          </a:prstGeom>
          <a:noFill/>
        </p:spPr>
        <p:txBody>
          <a:bodyPr wrap="square" rtlCol="0">
            <a:spAutoFit/>
          </a:bodyPr>
          <a:lstStyle/>
          <a:p>
            <a:pPr algn="ctr"/>
            <a:r>
              <a:rPr lang="en-US" altLang="zh-CN" dirty="0" smtClean="0"/>
              <a:t>Compositional model</a:t>
            </a:r>
            <a:endParaRPr lang="zh-CN" altLang="en-US" dirty="0"/>
          </a:p>
        </p:txBody>
      </p:sp>
      <p:sp>
        <p:nvSpPr>
          <p:cNvPr id="3" name="矩形 2"/>
          <p:cNvSpPr/>
          <p:nvPr/>
        </p:nvSpPr>
        <p:spPr>
          <a:xfrm>
            <a:off x="1097280" y="1737360"/>
            <a:ext cx="4732129" cy="369332"/>
          </a:xfrm>
          <a:prstGeom prst="rect">
            <a:avLst/>
          </a:prstGeom>
        </p:spPr>
        <p:txBody>
          <a:bodyPr wrap="none">
            <a:spAutoFit/>
          </a:bodyPr>
          <a:lstStyle/>
          <a:p>
            <a:r>
              <a:rPr lang="en-US" altLang="zh-CN" dirty="0"/>
              <a:t>2) used in voting model in some recognition task</a:t>
            </a:r>
            <a:endParaRPr lang="zh-CN" altLang="en-US" dirty="0"/>
          </a:p>
        </p:txBody>
      </p:sp>
      <p:sp>
        <p:nvSpPr>
          <p:cNvPr id="8" name="矩形 7"/>
          <p:cNvSpPr/>
          <p:nvPr/>
        </p:nvSpPr>
        <p:spPr>
          <a:xfrm>
            <a:off x="7133581" y="4224174"/>
            <a:ext cx="4968540" cy="369332"/>
          </a:xfrm>
          <a:prstGeom prst="rect">
            <a:avLst/>
          </a:prstGeom>
        </p:spPr>
        <p:txBody>
          <a:bodyPr wrap="none">
            <a:spAutoFit/>
          </a:bodyPr>
          <a:lstStyle/>
          <a:p>
            <a:r>
              <a:rPr lang="en-US" altLang="zh-CN" dirty="0"/>
              <a:t>switched off automatically </a:t>
            </a:r>
            <a:r>
              <a:rPr lang="en-US" altLang="zh-CN" dirty="0" smtClean="0"/>
              <a:t>in presence of occlusion</a:t>
            </a:r>
            <a:endParaRPr lang="zh-CN" altLang="en-US" dirty="0"/>
          </a:p>
        </p:txBody>
      </p:sp>
      <p:pic>
        <p:nvPicPr>
          <p:cNvPr id="9" name="图片 8"/>
          <p:cNvPicPr>
            <a:picLocks noChangeAspect="1"/>
          </p:cNvPicPr>
          <p:nvPr/>
        </p:nvPicPr>
        <p:blipFill>
          <a:blip r:embed="rId5"/>
          <a:stretch>
            <a:fillRect/>
          </a:stretch>
        </p:blipFill>
        <p:spPr>
          <a:xfrm>
            <a:off x="7572094" y="1667475"/>
            <a:ext cx="3473584" cy="2556699"/>
          </a:xfrm>
          <a:prstGeom prst="rect">
            <a:avLst/>
          </a:prstGeom>
        </p:spPr>
      </p:pic>
    </p:spTree>
    <p:extLst>
      <p:ext uri="{BB962C8B-B14F-4D97-AF65-F5344CB8AC3E}">
        <p14:creationId xmlns:p14="http://schemas.microsoft.com/office/powerpoint/2010/main" val="210904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Intuition and motivation</a:t>
            </a:r>
            <a:endParaRPr lang="zh-CN" altLang="en-US" dirty="0"/>
          </a:p>
        </p:txBody>
      </p:sp>
      <p:sp>
        <p:nvSpPr>
          <p:cNvPr id="3" name="内容占位符 2"/>
          <p:cNvSpPr>
            <a:spLocks noGrp="1"/>
          </p:cNvSpPr>
          <p:nvPr>
            <p:ph idx="1"/>
          </p:nvPr>
        </p:nvSpPr>
        <p:spPr/>
        <p:txBody>
          <a:bodyPr>
            <a:normAutofit fontScale="77500" lnSpcReduction="20000"/>
          </a:bodyPr>
          <a:lstStyle/>
          <a:p>
            <a:pPr>
              <a:buFont typeface="Wingdings" panose="05000000000000000000" pitchFamily="2" charset="2"/>
              <a:buChar char="p"/>
            </a:pPr>
            <a:r>
              <a:rPr lang="en-US" altLang="zh-CN" dirty="0" smtClean="0">
                <a:solidFill>
                  <a:srgbClr val="000000"/>
                </a:solidFill>
                <a:ea typeface="宋体" charset="-122"/>
              </a:rPr>
              <a:t> It’s </a:t>
            </a:r>
            <a:r>
              <a:rPr lang="en-US" altLang="zh-CN" dirty="0">
                <a:solidFill>
                  <a:srgbClr val="000000"/>
                </a:solidFill>
                <a:ea typeface="宋体" charset="-122"/>
              </a:rPr>
              <a:t>hard for a deep neural network trained by un-occluded images to recognize objects with </a:t>
            </a:r>
            <a:r>
              <a:rPr lang="en-US" altLang="zh-CN" dirty="0" smtClean="0">
                <a:solidFill>
                  <a:srgbClr val="000000"/>
                </a:solidFill>
                <a:ea typeface="宋体" charset="-122"/>
              </a:rPr>
              <a:t>occlusion.</a:t>
            </a:r>
          </a:p>
          <a:p>
            <a:pPr>
              <a:buFont typeface="Wingdings" panose="05000000000000000000" pitchFamily="2" charset="2"/>
              <a:buChar char="p"/>
            </a:pPr>
            <a:r>
              <a:rPr lang="en-US" altLang="zh-CN" dirty="0">
                <a:solidFill>
                  <a:srgbClr val="000000"/>
                </a:solidFill>
                <a:ea typeface="宋体" charset="-122"/>
              </a:rPr>
              <a:t> </a:t>
            </a:r>
            <a:r>
              <a:rPr lang="en-US" altLang="zh-CN" dirty="0" smtClean="0">
                <a:solidFill>
                  <a:srgbClr val="000000"/>
                </a:solidFill>
                <a:ea typeface="宋体" charset="-122"/>
              </a:rPr>
              <a:t>However, human </a:t>
            </a:r>
            <a:r>
              <a:rPr lang="en-US" altLang="zh-CN" dirty="0">
                <a:solidFill>
                  <a:srgbClr val="000000"/>
                </a:solidFill>
                <a:ea typeface="宋体" charset="-122"/>
              </a:rPr>
              <a:t>can easily recognize an object from only part of it. For example, A kid can recognize the panda hidden in the bamboos even if he hasn't seen many of this kind of animals before, and we can recognize our pet cats with only their tails or paws easily. Human can recognize an object from partial information, which enables human to easily recognize occluded objects. </a:t>
            </a:r>
            <a:endParaRPr lang="en-US" altLang="zh-CN" dirty="0" smtClean="0">
              <a:solidFill>
                <a:srgbClr val="000000"/>
              </a:solidFill>
              <a:ea typeface="宋体" charset="-122"/>
            </a:endParaRPr>
          </a:p>
          <a:p>
            <a:pPr marL="0" indent="0">
              <a:buNone/>
            </a:pPr>
            <a:r>
              <a:rPr lang="en-US" altLang="zh-CN" dirty="0" smtClean="0"/>
              <a:t> </a:t>
            </a:r>
          </a:p>
          <a:p>
            <a:pPr marL="0" indent="0">
              <a:buNone/>
            </a:pPr>
            <a:r>
              <a:rPr lang="en-US" altLang="zh-CN" dirty="0" smtClean="0"/>
              <a:t> </a:t>
            </a:r>
          </a:p>
          <a:p>
            <a:pPr marL="0" indent="0">
              <a:buNone/>
            </a:pPr>
            <a:r>
              <a:rPr lang="en-US" altLang="zh-CN" dirty="0" smtClean="0"/>
              <a:t> </a:t>
            </a:r>
          </a:p>
          <a:p>
            <a:pPr>
              <a:buFont typeface="Wingdings" panose="05000000000000000000" pitchFamily="2" charset="2"/>
              <a:buChar char="p"/>
            </a:pPr>
            <a:r>
              <a:rPr lang="en-US" altLang="zh-CN" dirty="0" smtClean="0"/>
              <a:t>The </a:t>
            </a:r>
            <a:r>
              <a:rPr lang="en-US" altLang="zh-CN" dirty="0"/>
              <a:t>full images </a:t>
            </a:r>
            <a:r>
              <a:rPr lang="en-US" altLang="zh-CN" dirty="0" smtClean="0"/>
              <a:t>are </a:t>
            </a:r>
            <a:r>
              <a:rPr lang="en-US" altLang="zh-CN" dirty="0"/>
              <a:t>highly variable. Recognition of the common action can be obtained from local </a:t>
            </a:r>
            <a:r>
              <a:rPr lang="en-US" altLang="zh-CN" dirty="0" smtClean="0"/>
              <a:t>configurations, in </a:t>
            </a:r>
            <a:r>
              <a:rPr lang="en-US" altLang="zh-CN" dirty="0"/>
              <a:t>which variability is reduced.</a:t>
            </a:r>
            <a:endParaRPr lang="en-US" altLang="zh-CN" dirty="0">
              <a:solidFill>
                <a:srgbClr val="000000"/>
              </a:solidFill>
              <a:ea typeface="宋体" charset="-122"/>
            </a:endParaRPr>
          </a:p>
          <a:p>
            <a:pPr>
              <a:buFont typeface="Wingdings" panose="05000000000000000000" pitchFamily="2" charset="2"/>
              <a:buChar char="p"/>
            </a:pPr>
            <a:r>
              <a:rPr lang="en-US" altLang="zh-CN" dirty="0" smtClean="0">
                <a:solidFill>
                  <a:srgbClr val="000000"/>
                </a:solidFill>
                <a:ea typeface="宋体" charset="-122"/>
              </a:rPr>
              <a:t> </a:t>
            </a:r>
            <a:r>
              <a:rPr lang="en-US" altLang="zh-CN" dirty="0" smtClean="0"/>
              <a:t>human </a:t>
            </a:r>
            <a:r>
              <a:rPr lang="en-US" altLang="zh-CN" dirty="0"/>
              <a:t>visual system uses features and processes that current models do not. As a result, humans are better at recognizing minimal images, and they exhibit a sharp drop in recognition at the </a:t>
            </a:r>
            <a:r>
              <a:rPr lang="en-US" altLang="zh-CN" dirty="0" smtClean="0"/>
              <a:t>MIRC(</a:t>
            </a:r>
            <a:r>
              <a:rPr lang="en-US" altLang="zh-CN" dirty="0"/>
              <a:t>Minimal recognizable </a:t>
            </a:r>
            <a:r>
              <a:rPr lang="en-US" altLang="zh-CN" dirty="0" smtClean="0"/>
              <a:t>configurations) </a:t>
            </a:r>
            <a:r>
              <a:rPr lang="en-US" altLang="zh-CN" dirty="0"/>
              <a:t>level, which is not replicated in </a:t>
            </a:r>
            <a:r>
              <a:rPr lang="en-US" altLang="zh-CN" dirty="0" smtClean="0"/>
              <a:t>models. </a:t>
            </a:r>
          </a:p>
          <a:p>
            <a:pPr marL="0" indent="0">
              <a:buNone/>
            </a:pPr>
            <a:r>
              <a:rPr lang="en-US" altLang="zh-CN" dirty="0" smtClean="0"/>
              <a:t>(cited : Ullman</a:t>
            </a:r>
            <a:r>
              <a:rPr lang="en-US" altLang="zh-CN" dirty="0"/>
              <a:t>, S, et al. "Atoms of recognition in human and computer vision." </a:t>
            </a:r>
            <a:r>
              <a:rPr lang="en-US" altLang="zh-CN" i="1" dirty="0"/>
              <a:t>Proceedings of the National Academy of Sciences of the United States of America</a:t>
            </a:r>
            <a:r>
              <a:rPr lang="en-US" altLang="zh-CN" dirty="0"/>
              <a:t> 113.10(2016):2744</a:t>
            </a:r>
            <a:r>
              <a:rPr lang="en-US" altLang="zh-CN" dirty="0" smtClean="0"/>
              <a:t>.)</a:t>
            </a:r>
            <a:endParaRPr lang="zh-CN" altLang="en-US" i="1" dirty="0"/>
          </a:p>
        </p:txBody>
      </p:sp>
      <p:pic>
        <p:nvPicPr>
          <p:cNvPr id="4" name="图片 3"/>
          <p:cNvPicPr>
            <a:picLocks noChangeAspect="1"/>
          </p:cNvPicPr>
          <p:nvPr/>
        </p:nvPicPr>
        <p:blipFill>
          <a:blip r:embed="rId2"/>
          <a:stretch>
            <a:fillRect/>
          </a:stretch>
        </p:blipFill>
        <p:spPr>
          <a:xfrm>
            <a:off x="6711950" y="2857533"/>
            <a:ext cx="3867150" cy="1234197"/>
          </a:xfrm>
          <a:prstGeom prst="rect">
            <a:avLst/>
          </a:prstGeom>
        </p:spPr>
      </p:pic>
    </p:spTree>
    <p:extLst>
      <p:ext uri="{BB962C8B-B14F-4D97-AF65-F5344CB8AC3E}">
        <p14:creationId xmlns:p14="http://schemas.microsoft.com/office/powerpoint/2010/main" val="246947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p"/>
            </a:pPr>
            <a:r>
              <a:rPr lang="en-US" altLang="zh-CN" dirty="0" smtClean="0">
                <a:solidFill>
                  <a:srgbClr val="000000"/>
                </a:solidFill>
                <a:ea typeface="宋体" charset="-122"/>
              </a:rPr>
              <a:t> Motivated </a:t>
            </a:r>
            <a:r>
              <a:rPr lang="en-US" altLang="zh-CN" dirty="0">
                <a:solidFill>
                  <a:srgbClr val="000000"/>
                </a:solidFill>
                <a:ea typeface="宋体" charset="-122"/>
              </a:rPr>
              <a:t>by </a:t>
            </a:r>
            <a:r>
              <a:rPr lang="en-US" altLang="zh-CN" dirty="0" smtClean="0">
                <a:solidFill>
                  <a:srgbClr val="000000"/>
                </a:solidFill>
                <a:ea typeface="宋体" charset="-122"/>
              </a:rPr>
              <a:t>all of above, </a:t>
            </a:r>
            <a:r>
              <a:rPr lang="en-US" altLang="zh-CN" dirty="0">
                <a:solidFill>
                  <a:srgbClr val="000000"/>
                </a:solidFill>
                <a:ea typeface="宋体" charset="-122"/>
              </a:rPr>
              <a:t>here we propose a new method based on occlusion paradigm to find which parts are necessary and sufficient for object recognition. </a:t>
            </a:r>
          </a:p>
          <a:p>
            <a:pPr>
              <a:buFont typeface="Wingdings" panose="05000000000000000000" pitchFamily="2" charset="2"/>
              <a:buChar char="p"/>
            </a:pPr>
            <a:r>
              <a:rPr lang="en-US" altLang="zh-CN" dirty="0" smtClean="0">
                <a:solidFill>
                  <a:srgbClr val="000000"/>
                </a:solidFill>
                <a:ea typeface="宋体" charset="-122"/>
              </a:rPr>
              <a:t> Then </a:t>
            </a:r>
            <a:r>
              <a:rPr lang="en-US" altLang="zh-CN" dirty="0">
                <a:solidFill>
                  <a:srgbClr val="000000"/>
                </a:solidFill>
                <a:ea typeface="宋体" charset="-122"/>
              </a:rPr>
              <a:t>we can focus on these parts and ignore the redundant ones, which could improve object recognition under occlusion</a:t>
            </a:r>
            <a:r>
              <a:rPr lang="en-US" altLang="zh-CN" dirty="0" smtClean="0">
                <a:solidFill>
                  <a:srgbClr val="000000"/>
                </a:solidFill>
                <a:ea typeface="宋体" charset="-122"/>
              </a:rPr>
              <a:t>. </a:t>
            </a:r>
            <a:r>
              <a:rPr lang="en-US" altLang="zh-CN" dirty="0">
                <a:solidFill>
                  <a:srgbClr val="000000"/>
                </a:solidFill>
                <a:ea typeface="宋体" charset="-122"/>
              </a:rPr>
              <a:t>This method indicates that we can recognize objects from partial images, which enables computer vision to act more like a human</a:t>
            </a:r>
          </a:p>
          <a:p>
            <a:pPr marL="0" indent="0">
              <a:buNone/>
            </a:pPr>
            <a:endParaRPr lang="en-US" altLang="zh-CN" dirty="0" smtClean="0">
              <a:solidFill>
                <a:srgbClr val="000000"/>
              </a:solidFill>
              <a:ea typeface="宋体" charset="-122"/>
            </a:endParaRPr>
          </a:p>
          <a:p>
            <a:pPr marL="0" indent="0">
              <a:buNone/>
            </a:pPr>
            <a:endParaRPr lang="en-US" altLang="zh-CN" dirty="0">
              <a:solidFill>
                <a:srgbClr val="000000"/>
              </a:solidFill>
              <a:ea typeface="宋体" charset="-122"/>
            </a:endParaRPr>
          </a:p>
          <a:p>
            <a:pPr marL="0" indent="0">
              <a:buNone/>
            </a:pPr>
            <a:r>
              <a:rPr lang="en-US" altLang="zh-CN" dirty="0" smtClean="0">
                <a:solidFill>
                  <a:srgbClr val="000000"/>
                </a:solidFill>
                <a:ea typeface="宋体" charset="-122"/>
              </a:rPr>
              <a:t>Problem to be solved:</a:t>
            </a:r>
          </a:p>
          <a:p>
            <a:pPr marL="0" indent="0">
              <a:buNone/>
            </a:pPr>
            <a:r>
              <a:rPr lang="en-US" altLang="zh-CN" dirty="0" smtClean="0">
                <a:solidFill>
                  <a:srgbClr val="000000"/>
                </a:solidFill>
                <a:ea typeface="宋体" charset="-122"/>
              </a:rPr>
              <a:t>1) How to find </a:t>
            </a:r>
            <a:r>
              <a:rPr lang="en-US" altLang="zh-CN" dirty="0">
                <a:solidFill>
                  <a:srgbClr val="000000"/>
                </a:solidFill>
                <a:ea typeface="宋体" charset="-122"/>
              </a:rPr>
              <a:t>the parts of a certain category of objects without semantic part annotations and prior knowledge of that </a:t>
            </a:r>
            <a:r>
              <a:rPr lang="en-US" altLang="zh-CN" dirty="0" smtClean="0">
                <a:solidFill>
                  <a:srgbClr val="000000"/>
                </a:solidFill>
                <a:ea typeface="宋体" charset="-122"/>
              </a:rPr>
              <a:t>category ?</a:t>
            </a:r>
          </a:p>
          <a:p>
            <a:pPr marL="0" indent="0">
              <a:buNone/>
            </a:pPr>
            <a:r>
              <a:rPr lang="en-US" altLang="zh-CN" dirty="0" smtClean="0">
                <a:solidFill>
                  <a:srgbClr val="000000"/>
                </a:solidFill>
                <a:ea typeface="宋体" charset="-122"/>
              </a:rPr>
              <a:t>2) How to </a:t>
            </a:r>
            <a:r>
              <a:rPr lang="en-US" altLang="zh-CN" dirty="0">
                <a:solidFill>
                  <a:srgbClr val="000000"/>
                </a:solidFill>
                <a:ea typeface="宋体" charset="-122"/>
              </a:rPr>
              <a:t>determine the usefulness of each individual or set of </a:t>
            </a:r>
            <a:r>
              <a:rPr lang="en-US" altLang="zh-CN" dirty="0" smtClean="0">
                <a:solidFill>
                  <a:srgbClr val="000000"/>
                </a:solidFill>
                <a:ea typeface="宋体" charset="-122"/>
              </a:rPr>
              <a:t>parts?</a:t>
            </a:r>
          </a:p>
        </p:txBody>
      </p:sp>
    </p:spTree>
    <p:extLst>
      <p:ext uri="{BB962C8B-B14F-4D97-AF65-F5344CB8AC3E}">
        <p14:creationId xmlns:p14="http://schemas.microsoft.com/office/powerpoint/2010/main" val="11405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360947"/>
            <a:ext cx="10058400" cy="5508147"/>
          </a:xfrm>
        </p:spPr>
        <p:txBody>
          <a:bodyPr/>
          <a:lstStyle/>
          <a:p>
            <a:pPr>
              <a:buFont typeface="Wingdings" panose="05000000000000000000" pitchFamily="2" charset="2"/>
              <a:buChar char="p"/>
            </a:pPr>
            <a:r>
              <a:rPr lang="en-US" altLang="zh-CN" dirty="0" smtClean="0">
                <a:solidFill>
                  <a:srgbClr val="000000"/>
                </a:solidFill>
                <a:ea typeface="宋体" charset="-122"/>
              </a:rPr>
              <a:t> To </a:t>
            </a:r>
            <a:r>
              <a:rPr lang="en-US" altLang="zh-CN" dirty="0">
                <a:solidFill>
                  <a:srgbClr val="000000"/>
                </a:solidFill>
                <a:ea typeface="宋体" charset="-122"/>
              </a:rPr>
              <a:t>find the parts of a certain category of objects without semantic part annotations and prior knowledge of that category, we apply an effective unsupervised clustering technique to cluster the feature responses at the hidden layer of a CNN called VGG, yielding a dictionary of part representations known as Visual Concept.</a:t>
            </a:r>
            <a:endParaRPr lang="zh-CN" altLang="en-US" dirty="0"/>
          </a:p>
          <a:p>
            <a:endParaRPr lang="zh-CN" altLang="en-US" dirty="0"/>
          </a:p>
        </p:txBody>
      </p:sp>
      <p:sp>
        <p:nvSpPr>
          <p:cNvPr id="7" name="Text Box 17"/>
          <p:cNvSpPr txBox="1">
            <a:spLocks noChangeArrowheads="1"/>
          </p:cNvSpPr>
          <p:nvPr/>
        </p:nvSpPr>
        <p:spPr bwMode="auto">
          <a:xfrm>
            <a:off x="12242800" y="5703888"/>
            <a:ext cx="11049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1pPr>
            <a:lvl2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2pPr>
            <a:lvl3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3pPr>
            <a:lvl4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4pPr>
            <a:lvl5pPr>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38" algn="l"/>
                <a:tab pos="10782300" algn="l"/>
              </a:tabLst>
              <a:defRPr sz="3200">
                <a:solidFill>
                  <a:schemeClr val="bg1"/>
                </a:solidFill>
                <a:latin typeface="Times New Roman" charset="0"/>
                <a:ea typeface="Noto Sans CJK SC Regular" charset="0"/>
                <a:cs typeface="Noto Sans CJK SC Regular" charset="0"/>
              </a:defRPr>
            </a:lvl9pPr>
          </a:lstStyle>
          <a:p>
            <a:pPr>
              <a:buClrTx/>
              <a:buFontTx/>
              <a:buNone/>
              <a:defRPr/>
            </a:pPr>
            <a:r>
              <a:rPr lang="en-US" altLang="zh-CN" sz="2400" smtClean="0">
                <a:solidFill>
                  <a:srgbClr val="000000"/>
                </a:solidFill>
                <a:ea typeface="宋体" charset="-122"/>
              </a:rPr>
              <a:t> </a:t>
            </a:r>
          </a:p>
        </p:txBody>
      </p:sp>
      <p:sp>
        <p:nvSpPr>
          <p:cNvPr id="8" name="文本框 7"/>
          <p:cNvSpPr txBox="1"/>
          <p:nvPr/>
        </p:nvSpPr>
        <p:spPr>
          <a:xfrm>
            <a:off x="1097280" y="2063578"/>
            <a:ext cx="10579855" cy="1200329"/>
          </a:xfrm>
          <a:prstGeom prst="rect">
            <a:avLst/>
          </a:prstGeom>
          <a:noFill/>
        </p:spPr>
        <p:txBody>
          <a:bodyPr wrap="square" rtlCol="0">
            <a:spAutoFit/>
          </a:bodyPr>
          <a:lstStyle/>
          <a:p>
            <a:pPr>
              <a:buClrTx/>
              <a:buFontTx/>
              <a:buNone/>
              <a:defRPr/>
            </a:pPr>
            <a:r>
              <a:rPr lang="en-US" altLang="zh-CN" b="1" dirty="0">
                <a:solidFill>
                  <a:srgbClr val="000000"/>
                </a:solidFill>
                <a:ea typeface="宋体" charset="-122"/>
              </a:rPr>
              <a:t>Step1:</a:t>
            </a:r>
          </a:p>
          <a:p>
            <a:pPr>
              <a:buClrTx/>
              <a:buFontTx/>
              <a:buNone/>
              <a:defRPr/>
            </a:pPr>
            <a:r>
              <a:rPr lang="en-US" altLang="zh-CN" dirty="0">
                <a:solidFill>
                  <a:srgbClr val="000000"/>
                </a:solidFill>
                <a:ea typeface="宋体" charset="-122"/>
              </a:rPr>
              <a:t>Apply K-means to cluster the features at pool3 in pre-trained and fine-tuned </a:t>
            </a:r>
            <a:r>
              <a:rPr lang="en-US" altLang="zh-CN" dirty="0" smtClean="0">
                <a:solidFill>
                  <a:srgbClr val="000000"/>
                </a:solidFill>
                <a:ea typeface="宋体" charset="-122"/>
              </a:rPr>
              <a:t>VGG(a DCNN model) </a:t>
            </a:r>
            <a:r>
              <a:rPr lang="en-US" altLang="zh-CN" dirty="0">
                <a:solidFill>
                  <a:srgbClr val="000000"/>
                </a:solidFill>
                <a:ea typeface="宋体" charset="-122"/>
              </a:rPr>
              <a:t>network, yielding a dictionary of visual concepts.</a:t>
            </a:r>
          </a:p>
          <a:p>
            <a:endParaRPr lang="zh-CN" altLang="en-US" dirty="0"/>
          </a:p>
        </p:txBody>
      </p:sp>
      <p:pic>
        <p:nvPicPr>
          <p:cNvPr id="1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216" y="3015048"/>
            <a:ext cx="1306177" cy="135196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 name="矩形 11"/>
          <p:cNvSpPr/>
          <p:nvPr/>
        </p:nvSpPr>
        <p:spPr>
          <a:xfrm>
            <a:off x="1097280" y="4367013"/>
            <a:ext cx="6096000" cy="646331"/>
          </a:xfrm>
          <a:prstGeom prst="rect">
            <a:avLst/>
          </a:prstGeom>
        </p:spPr>
        <p:txBody>
          <a:bodyPr>
            <a:spAutoFit/>
          </a:bodyPr>
          <a:lstStyle/>
          <a:p>
            <a:pPr>
              <a:buClrTx/>
              <a:buFontTx/>
              <a:buNone/>
              <a:defRPr/>
            </a:pPr>
            <a:r>
              <a:rPr lang="en-US" altLang="zh-CN" b="1" dirty="0">
                <a:solidFill>
                  <a:srgbClr val="000000"/>
                </a:solidFill>
                <a:ea typeface="宋体" charset="-122"/>
              </a:rPr>
              <a:t>Step2:</a:t>
            </a:r>
          </a:p>
          <a:p>
            <a:pPr>
              <a:buClrTx/>
              <a:buFontTx/>
              <a:buNone/>
              <a:defRPr/>
            </a:pPr>
            <a:r>
              <a:rPr lang="en-US" altLang="zh-CN" dirty="0">
                <a:solidFill>
                  <a:srgbClr val="000000"/>
                </a:solidFill>
                <a:ea typeface="宋体" charset="-122"/>
              </a:rPr>
              <a:t>Use greedy merging method to prune the visual </a:t>
            </a:r>
            <a:r>
              <a:rPr lang="en-US" altLang="zh-CN" dirty="0" smtClean="0">
                <a:solidFill>
                  <a:srgbClr val="000000"/>
                </a:solidFill>
                <a:ea typeface="宋体" charset="-122"/>
              </a:rPr>
              <a:t>concepts</a:t>
            </a:r>
            <a:r>
              <a:rPr lang="en-US" altLang="zh-CN" dirty="0">
                <a:solidFill>
                  <a:srgbClr val="000000"/>
                </a:solidFill>
                <a:ea typeface="宋体" charset="-122"/>
              </a:rPr>
              <a:t>.</a:t>
            </a:r>
          </a:p>
        </p:txBody>
      </p:sp>
      <p:pic>
        <p:nvPicPr>
          <p:cNvPr id="1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003" y="5185087"/>
            <a:ext cx="1250390" cy="10376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文本框 13"/>
          <p:cNvSpPr txBox="1"/>
          <p:nvPr/>
        </p:nvSpPr>
        <p:spPr>
          <a:xfrm>
            <a:off x="7018638" y="3892425"/>
            <a:ext cx="4658497" cy="2585323"/>
          </a:xfrm>
          <a:prstGeom prst="rect">
            <a:avLst/>
          </a:prstGeom>
          <a:noFill/>
        </p:spPr>
        <p:txBody>
          <a:bodyPr wrap="square" rtlCol="0">
            <a:spAutoFit/>
          </a:bodyPr>
          <a:lstStyle/>
          <a:p>
            <a:r>
              <a:rPr lang="en-US" altLang="zh-CN" dirty="0" smtClean="0"/>
              <a:t>Tricks:</a:t>
            </a:r>
          </a:p>
          <a:p>
            <a:pPr marL="285750" indent="-285750">
              <a:buFont typeface="Wingdings" panose="05000000000000000000" pitchFamily="2" charset="2"/>
              <a:buChar char="l"/>
            </a:pPr>
            <a:r>
              <a:rPr lang="en-US" altLang="zh-CN" dirty="0" smtClean="0"/>
              <a:t>Evaluate a cluster through its nodes’ distance with each other and the distance between that cluster and other clusters.</a:t>
            </a:r>
          </a:p>
          <a:p>
            <a:pPr marL="285750" indent="-285750">
              <a:buFont typeface="Wingdings" panose="05000000000000000000" pitchFamily="2" charset="2"/>
              <a:buChar char="l"/>
            </a:pPr>
            <a:r>
              <a:rPr lang="en-US" altLang="zh-CN" dirty="0" smtClean="0"/>
              <a:t>If 20% of cluster A’s nodes are in a circle which can include 95% of cluster B’s node, then merge them together.</a:t>
            </a:r>
          </a:p>
          <a:p>
            <a:pPr marL="285750" indent="-285750">
              <a:buFont typeface="Wingdings" panose="05000000000000000000" pitchFamily="2" charset="2"/>
              <a:buChar char="l"/>
            </a:pPr>
            <a:r>
              <a:rPr lang="en-US" altLang="zh-CN" dirty="0" smtClean="0"/>
              <a:t>Use magic number to delete loose cluster</a:t>
            </a:r>
          </a:p>
          <a:p>
            <a:endParaRPr lang="zh-CN" altLang="en-US" dirty="0"/>
          </a:p>
        </p:txBody>
      </p:sp>
    </p:spTree>
    <p:extLst>
      <p:ext uri="{BB962C8B-B14F-4D97-AF65-F5344CB8AC3E}">
        <p14:creationId xmlns:p14="http://schemas.microsoft.com/office/powerpoint/2010/main" val="30808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356</TotalTime>
  <Words>1033</Words>
  <Application>Microsoft Office PowerPoint</Application>
  <PresentationFormat>宽屏</PresentationFormat>
  <Paragraphs>76</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Noto Sans CJK SC Regular</vt:lpstr>
      <vt:lpstr>宋体</vt:lpstr>
      <vt:lpstr>Calibri</vt:lpstr>
      <vt:lpstr>Calibri Light</vt:lpstr>
      <vt:lpstr>Times New Roman</vt:lpstr>
      <vt:lpstr>Wingdings</vt:lpstr>
      <vt:lpstr>回顾</vt:lpstr>
      <vt:lpstr>1_回顾</vt:lpstr>
      <vt:lpstr>Differential contributions of visual concepts to CNN performance in object recognition</vt:lpstr>
      <vt:lpstr>What is Visual Concept?</vt:lpstr>
      <vt:lpstr>PowerPoint 演示文稿</vt:lpstr>
      <vt:lpstr>The application of Visual Concept</vt:lpstr>
      <vt:lpstr>PowerPoint 演示文稿</vt:lpstr>
      <vt:lpstr>PowerPoint 演示文稿</vt:lpstr>
      <vt:lpstr>Intuition and motivation</vt:lpstr>
      <vt:lpstr>Approach</vt:lpstr>
      <vt:lpstr>PowerPoint 演示文稿</vt:lpstr>
      <vt:lpstr>PowerPoint 演示文稿</vt:lpstr>
      <vt:lpstr>Why not evaluate the VC directly from the recognition probability of it?</vt:lpstr>
      <vt:lpstr>Result and Analysis</vt:lpstr>
      <vt:lpstr>      What makes some VCs more important? </vt:lpstr>
      <vt:lpstr>TOp 10 singleton VCs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contributions of visual concepts to CNN performance in object recognition</dc:title>
  <dc:creator>Xuyang</dc:creator>
  <cp:lastModifiedBy>Xuyang</cp:lastModifiedBy>
  <cp:revision>32</cp:revision>
  <dcterms:created xsi:type="dcterms:W3CDTF">2017-09-08T01:04:59Z</dcterms:created>
  <dcterms:modified xsi:type="dcterms:W3CDTF">2017-09-08T09:13:15Z</dcterms:modified>
</cp:coreProperties>
</file>