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7" r:id="rId9"/>
    <p:sldId id="268" r:id="rId10"/>
    <p:sldId id="260" r:id="rId11"/>
    <p:sldId id="270" r:id="rId12"/>
    <p:sldId id="263" r:id="rId13"/>
    <p:sldId id="269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 snapToGrid="0">
      <p:cViewPr>
        <p:scale>
          <a:sx n="66" d="100"/>
          <a:sy n="66" d="100"/>
        </p:scale>
        <p:origin x="90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DE244-A0EA-4D6D-9D88-1D71756FB9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8953-C34E-41A3-86BF-475D2995F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7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concepts from the fourth layer of a Siamese-Triplet Network with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-neurons trained by competitive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8953-C34E-41A3-86BF-475D2995F5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Botziman</a:t>
            </a:r>
            <a:r>
              <a:rPr lang="en-US" altLang="zh-CN" dirty="0" smtClean="0"/>
              <a:t>  gauss </a:t>
            </a:r>
            <a:r>
              <a:rPr lang="en-US" altLang="zh-CN" dirty="0" smtClean="0"/>
              <a:t>mixture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58953-C34E-41A3-86BF-475D2995F5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0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5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7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1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2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3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27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Summer project on visual concepts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Xuyang Fang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6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Compositional Voting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/>
              <a:t>Sparse Encoding of Spatial </a:t>
            </a:r>
            <a:r>
              <a:rPr lang="en-US" altLang="zh-CN" dirty="0" smtClean="0"/>
              <a:t>Patterns: </a:t>
            </a:r>
            <a:r>
              <a:rPr lang="en-US" altLang="zh-CN" dirty="0"/>
              <a:t>we can encode a pixel p with feature vectors </a:t>
            </a:r>
            <a:r>
              <a:rPr lang="en-US" altLang="zh-CN" dirty="0" err="1"/>
              <a:t>fp</a:t>
            </a:r>
            <a:r>
              <a:rPr lang="en-US" altLang="zh-CN" dirty="0"/>
              <a:t> by a binary feature vector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T=0.8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Given </a:t>
            </a:r>
            <a:r>
              <a:rPr lang="en-US" altLang="zh-CN" dirty="0"/>
              <a:t>a set of image patches corresponding to a semantic </a:t>
            </a:r>
            <a:r>
              <a:rPr lang="en-US" altLang="zh-CN" dirty="0" smtClean="0"/>
              <a:t>part we </a:t>
            </a:r>
            <a:r>
              <a:rPr lang="en-US" altLang="zh-CN" dirty="0"/>
              <a:t>first encode each image into a set of binary valued </a:t>
            </a:r>
            <a:r>
              <a:rPr lang="en-US" altLang="zh-CN" dirty="0" smtClean="0"/>
              <a:t>encoding. This </a:t>
            </a:r>
            <a:r>
              <a:rPr lang="en-US" altLang="zh-CN" dirty="0"/>
              <a:t>leads to a natural similarity measure between patterns, so that two patterns </a:t>
            </a:r>
            <a:r>
              <a:rPr lang="en-US" altLang="zh-CN" dirty="0" smtClean="0"/>
              <a:t>with similar </a:t>
            </a:r>
            <a:r>
              <a:rPr lang="en-US" altLang="zh-CN" dirty="0"/>
              <a:t>encodings are treated as being the same underlying </a:t>
            </a:r>
            <a:r>
              <a:rPr lang="en-US" altLang="zh-CN" dirty="0" smtClean="0"/>
              <a:t>pattern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factorized model:  SP means semantic part or object </a:t>
            </a: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176462"/>
            <a:ext cx="175260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656311"/>
            <a:ext cx="7715250" cy="247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200" y="4808856"/>
            <a:ext cx="7391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These </a:t>
            </a:r>
            <a:r>
              <a:rPr lang="en-US" altLang="zh-CN" dirty="0"/>
              <a:t>binary </a:t>
            </a:r>
            <a:r>
              <a:rPr lang="en-US" altLang="zh-CN" dirty="0" smtClean="0"/>
              <a:t>features can also generate a </a:t>
            </a:r>
            <a:r>
              <a:rPr lang="en-US" altLang="zh-CN" dirty="0"/>
              <a:t>for each visual concept to show how it responds on average to a </a:t>
            </a:r>
            <a:r>
              <a:rPr lang="en-US" altLang="zh-CN" dirty="0" smtClean="0"/>
              <a:t>semantic Part or object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7" y="2435225"/>
            <a:ext cx="11229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784985"/>
            <a:ext cx="4253175" cy="20885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7280" y="5109029"/>
            <a:ext cx="441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Factorized Model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896507"/>
            <a:ext cx="4352925" cy="2981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26480" y="5109029"/>
            <a:ext cx="45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Compositional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19" y="2144431"/>
            <a:ext cx="11606322" cy="290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575" y="155349"/>
            <a:ext cx="9248775" cy="2905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55" y="3060474"/>
            <a:ext cx="107632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do I want to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500" dirty="0" smtClean="0"/>
              <a:t> 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</a:t>
            </a:r>
            <a:r>
              <a:rPr lang="zh-CN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advantage of visual concept by comparing the normal neural network and the network generated from visual concept layer, and experiments on xingyu's net and alan's 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p"/>
            </a:pPr>
            <a:endParaRPr lang="en-US" altLang="zh-CN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US" altLang="zh-CN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US" altLang="zh-CN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</a:t>
            </a:r>
            <a:r>
              <a:rPr lang="zh-CN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lower layer's visual concepts to see if they are common figures shared by different categories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5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Does the </a:t>
            </a:r>
            <a:r>
              <a:rPr lang="en-US" altLang="zh-CN" sz="2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sparsity</a:t>
            </a: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meaningless Visual Concepts do harm to the performance?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zh-CN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occlusion </a:t>
            </a: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 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zh-CN" altLang="zh-C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the useful parts of visual concepts</a:t>
            </a:r>
            <a:r>
              <a:rPr lang="zh-CN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Alan’s compositional model just find what contributes to the object but doesn’t find what </a:t>
            </a:r>
            <a:r>
              <a:rPr lang="en-US" altLang="zh-CN" sz="25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exacly</a:t>
            </a:r>
            <a:r>
              <a:rPr lang="en-US" altLang="zh-CN" sz="25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helps most to the recognition.</a:t>
            </a:r>
            <a:endParaRPr lang="zh-CN" altLang="zh-CN" sz="2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8824" y="3091543"/>
            <a:ext cx="2554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Normal </a:t>
            </a:r>
            <a:r>
              <a:rPr lang="en-US" altLang="zh-CN" dirty="0" err="1" smtClean="0"/>
              <a:t>nn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0" idx="3"/>
          </p:cNvCxnSpPr>
          <p:nvPr/>
        </p:nvCxnSpPr>
        <p:spPr>
          <a:xfrm>
            <a:off x="4203338" y="3276209"/>
            <a:ext cx="882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91910" y="3091543"/>
            <a:ext cx="3222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Visual concept neurons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40709" y="2735032"/>
            <a:ext cx="1770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126480" y="2741806"/>
            <a:ext cx="17707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68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Visual Concept?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Visual Concepts are introduced In order to see </a:t>
            </a:r>
            <a:r>
              <a:rPr lang="en-US" altLang="zh-CN" sz="2800" dirty="0">
                <a:solidFill>
                  <a:schemeClr val="tx1"/>
                </a:solidFill>
              </a:rPr>
              <a:t>how frequently occurring patterns are </a:t>
            </a:r>
            <a:r>
              <a:rPr lang="en-US" altLang="zh-CN" sz="2800" dirty="0">
                <a:solidFill>
                  <a:schemeClr val="tx1"/>
                </a:solidFill>
              </a:rPr>
              <a:t>represented.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</a:rPr>
              <a:t> We can study these patterns </a:t>
            </a:r>
            <a:r>
              <a:rPr lang="en-US" altLang="zh-CN" sz="2800" dirty="0">
                <a:solidFill>
                  <a:schemeClr val="tx1"/>
                </a:solidFill>
              </a:rPr>
              <a:t>by using clustering methods to learn dictionaries of them </a:t>
            </a:r>
            <a:r>
              <a:rPr lang="en-US" altLang="zh-CN" sz="2800" dirty="0">
                <a:solidFill>
                  <a:schemeClr val="tx1"/>
                </a:solidFill>
              </a:rPr>
              <a:t>at different </a:t>
            </a:r>
            <a:r>
              <a:rPr lang="en-US" altLang="zh-CN" sz="2800" dirty="0">
                <a:solidFill>
                  <a:schemeClr val="tx1"/>
                </a:solidFill>
              </a:rPr>
              <a:t>levels of the visual </a:t>
            </a:r>
            <a:r>
              <a:rPr lang="en-US" altLang="zh-CN" sz="2800" dirty="0">
                <a:solidFill>
                  <a:schemeClr val="tx1"/>
                </a:solidFill>
              </a:rPr>
              <a:t>hierarchy. 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We </a:t>
            </a:r>
            <a:r>
              <a:rPr lang="en-US" altLang="zh-CN" sz="2800" dirty="0">
                <a:solidFill>
                  <a:schemeClr val="tx1"/>
                </a:solidFill>
              </a:rPr>
              <a:t>call each cluster a </a:t>
            </a:r>
            <a:r>
              <a:rPr lang="en-US" altLang="zh-CN" sz="2800" dirty="0" smtClean="0">
                <a:solidFill>
                  <a:schemeClr val="tx1"/>
                </a:solidFill>
              </a:rPr>
              <a:t>‘visual concept’.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0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948" y="4938865"/>
            <a:ext cx="5876925" cy="790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909"/>
            <a:ext cx="5410200" cy="329565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95680" y="1310792"/>
            <a:ext cx="10058400" cy="402336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869" y="4229253"/>
            <a:ext cx="1409700" cy="304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108" y="4204148"/>
            <a:ext cx="647700" cy="238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133" y="4368758"/>
            <a:ext cx="180975" cy="24765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3188569" y="4442273"/>
            <a:ext cx="745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 of Visual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720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This </a:t>
            </a:r>
            <a:r>
              <a:rPr lang="en-US" altLang="zh-CN" dirty="0">
                <a:solidFill>
                  <a:schemeClr val="tx1"/>
                </a:solidFill>
              </a:rPr>
              <a:t>figure shows example visual concepts on different object categories from the </a:t>
            </a:r>
            <a:r>
              <a:rPr lang="en-US" altLang="zh-CN" dirty="0" err="1">
                <a:solidFill>
                  <a:schemeClr val="tx1"/>
                </a:solidFill>
              </a:rPr>
              <a:t>VehicleSemanticPart</a:t>
            </a:r>
            <a:r>
              <a:rPr lang="en-US" altLang="zh-CN" dirty="0">
                <a:solidFill>
                  <a:schemeClr val="tx1"/>
                </a:solidFill>
              </a:rPr>
              <a:t> dataset, for layers </a:t>
            </a:r>
            <a:r>
              <a:rPr lang="en-US" altLang="zh-CN" dirty="0" smtClean="0">
                <a:solidFill>
                  <a:schemeClr val="tx1"/>
                </a:solidFill>
              </a:rPr>
              <a:t>pool3,pool4 </a:t>
            </a:r>
            <a:r>
              <a:rPr lang="en-US" altLang="zh-CN" dirty="0">
                <a:solidFill>
                  <a:schemeClr val="tx1"/>
                </a:solidFill>
              </a:rPr>
              <a:t>and pool5. Each row visualizes three visual concepts with four example patches, which are randomly selected from a pool </a:t>
            </a:r>
            <a:r>
              <a:rPr lang="en-US" altLang="zh-CN" dirty="0" smtClean="0">
                <a:solidFill>
                  <a:schemeClr val="tx1"/>
                </a:solidFill>
              </a:rPr>
              <a:t>of well-matched patches. These visual concepts are visually and semantically tight. We can easily identify the semantic meaning and parent object </a:t>
            </a:r>
            <a:r>
              <a:rPr lang="en-US" altLang="zh-CN" dirty="0">
                <a:solidFill>
                  <a:schemeClr val="tx1"/>
                </a:solidFill>
              </a:rPr>
              <a:t>class.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1845734"/>
            <a:ext cx="4048125" cy="3209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0900" y="2057400"/>
            <a:ext cx="378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Regularizer</a:t>
            </a:r>
            <a:endParaRPr lang="en-US" altLang="zh-CN" sz="2800" dirty="0" smtClean="0"/>
          </a:p>
          <a:p>
            <a:r>
              <a:rPr lang="en-US" altLang="zh-CN" sz="2800" dirty="0" smtClean="0"/>
              <a:t>Semantic part detector</a:t>
            </a:r>
          </a:p>
          <a:p>
            <a:r>
              <a:rPr lang="en-US" altLang="zh-CN" sz="2800" dirty="0" smtClean="0"/>
              <a:t>Recognition</a:t>
            </a:r>
          </a:p>
          <a:p>
            <a:r>
              <a:rPr lang="en-US" altLang="zh-CN" sz="2800" dirty="0" smtClean="0"/>
              <a:t>Faster computation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189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by using K-MEANS like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For each input image I (corresponding to a view of the object) we obtain a set of feature vectors                         where      is </a:t>
            </a:r>
            <a:r>
              <a:rPr lang="en-US" altLang="zh-CN" dirty="0"/>
              <a:t>the deep </a:t>
            </a:r>
            <a:r>
              <a:rPr lang="en-US" altLang="zh-CN" dirty="0" smtClean="0"/>
              <a:t>network lattice </a:t>
            </a:r>
            <a:r>
              <a:rPr lang="en-US" altLang="zh-CN" dirty="0"/>
              <a:t>at the fourth layer. We have a set of </a:t>
            </a:r>
            <a:r>
              <a:rPr lang="en-US" altLang="zh-CN" dirty="0" smtClean="0"/>
              <a:t>images.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/>
              <a:t>We have a set of images </a:t>
            </a:r>
            <a:r>
              <a:rPr lang="en-US" altLang="zh-CN" dirty="0" smtClean="0"/>
              <a:t>                                of </a:t>
            </a:r>
            <a:r>
              <a:rPr lang="en-US" altLang="zh-CN" dirty="0"/>
              <a:t>the </a:t>
            </a:r>
            <a:r>
              <a:rPr lang="en-US" altLang="zh-CN" dirty="0" smtClean="0"/>
              <a:t>objects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K-means </a:t>
            </a:r>
            <a:r>
              <a:rPr lang="en-US" altLang="zh-CN" dirty="0"/>
              <a:t>algorithm </a:t>
            </a:r>
            <a:r>
              <a:rPr lang="en-US" altLang="zh-CN" dirty="0" smtClean="0"/>
              <a:t>takes as </a:t>
            </a:r>
            <a:r>
              <a:rPr lang="en-US" altLang="zh-CN" dirty="0"/>
              <a:t>input the set of all fourth layer feature vectors for all the training </a:t>
            </a:r>
            <a:r>
              <a:rPr lang="en-US" altLang="zh-CN" dirty="0" smtClean="0"/>
              <a:t>images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we ignore </a:t>
            </a:r>
            <a:r>
              <a:rPr lang="en-US" altLang="zh-CN" dirty="0"/>
              <a:t>the spatial positions of the feature vectors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4745144"/>
            <a:ext cx="7439025" cy="1123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2133600"/>
            <a:ext cx="1219200" cy="381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15" y="2133600"/>
            <a:ext cx="285750" cy="371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525" y="2894436"/>
            <a:ext cx="17335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6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8657" cy="1450757"/>
          </a:xfrm>
        </p:spPr>
        <p:txBody>
          <a:bodyPr/>
          <a:lstStyle/>
          <a:p>
            <a:r>
              <a:rPr lang="en-US" altLang="zh-CN" dirty="0" smtClean="0"/>
              <a:t>Alan </a:t>
            </a:r>
            <a:r>
              <a:rPr lang="en-US" altLang="zh-CN" dirty="0" err="1" smtClean="0"/>
              <a:t>Yuille’s</a:t>
            </a:r>
            <a:r>
              <a:rPr lang="en-US" altLang="zh-CN" dirty="0" smtClean="0"/>
              <a:t> report for </a:t>
            </a:r>
            <a:r>
              <a:rPr lang="en-US" altLang="zh-CN" dirty="0" err="1" smtClean="0"/>
              <a:t>MICrONS</a:t>
            </a:r>
            <a:r>
              <a:rPr lang="en-US" altLang="zh-CN" dirty="0" smtClean="0"/>
              <a:t> Challenge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Sparse encoding and online clustering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Compositional model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8103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Sparse Encoding for Visual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Integrate </a:t>
            </a:r>
            <a:r>
              <a:rPr lang="en-US" altLang="zh-CN" dirty="0"/>
              <a:t>the visual concepts with deep networks </a:t>
            </a:r>
            <a:r>
              <a:rPr lang="en-US" altLang="zh-CN" dirty="0" smtClean="0"/>
              <a:t>by introducing </a:t>
            </a:r>
            <a:r>
              <a:rPr lang="en-US" altLang="zh-CN" dirty="0"/>
              <a:t>additional </a:t>
            </a:r>
            <a:r>
              <a:rPr lang="en-US" altLang="zh-CN" dirty="0" smtClean="0"/>
              <a:t>neurons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The </a:t>
            </a:r>
            <a:r>
              <a:rPr lang="en-US" altLang="zh-CN" dirty="0"/>
              <a:t>additional </a:t>
            </a:r>
            <a:r>
              <a:rPr lang="en-US" altLang="zh-CN" dirty="0" smtClean="0"/>
              <a:t>neurons, which </a:t>
            </a:r>
            <a:r>
              <a:rPr lang="en-US" altLang="zh-CN" dirty="0"/>
              <a:t>we call </a:t>
            </a:r>
            <a:r>
              <a:rPr lang="en-US" altLang="zh-CN" dirty="0" err="1"/>
              <a:t>vc</a:t>
            </a:r>
            <a:r>
              <a:rPr lang="en-US" altLang="zh-CN" dirty="0"/>
              <a:t>-neurons, are trained using </a:t>
            </a:r>
            <a:r>
              <a:rPr lang="en-US" altLang="zh-CN" dirty="0" err="1"/>
              <a:t>sparsity</a:t>
            </a:r>
            <a:r>
              <a:rPr lang="en-US" altLang="zh-CN" dirty="0"/>
              <a:t> in an unsupervised </a:t>
            </a:r>
            <a:r>
              <a:rPr lang="en-US" altLang="zh-CN" dirty="0" smtClean="0"/>
              <a:t>manner. </a:t>
            </a:r>
            <a:r>
              <a:rPr lang="en-US" altLang="zh-CN" dirty="0"/>
              <a:t>they can be trained jointly with the deep </a:t>
            </a:r>
            <a:r>
              <a:rPr lang="en-US" altLang="zh-CN" dirty="0" smtClean="0"/>
              <a:t>network.</a:t>
            </a:r>
            <a:r>
              <a:rPr lang="en-US" altLang="zh-CN" dirty="0"/>
              <a:t> As new training data arrives, assigning the feature vector to the closest visual concept and updating the receptive field of that </a:t>
            </a:r>
            <a:r>
              <a:rPr lang="en-US" altLang="zh-CN" dirty="0" err="1"/>
              <a:t>vc</a:t>
            </a:r>
            <a:r>
              <a:rPr lang="en-US" altLang="zh-CN" dirty="0"/>
              <a:t>-neuron</a:t>
            </a:r>
            <a:r>
              <a:rPr lang="en-US" altLang="zh-CN" dirty="0" smtClean="0"/>
              <a:t>.</a:t>
            </a:r>
          </a:p>
          <a:p>
            <a:pPr lvl="0">
              <a:buFont typeface="Wingdings" panose="05000000000000000000" pitchFamily="2" charset="2"/>
              <a:buChar char="p"/>
            </a:pPr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err="1"/>
              <a:t>vc</a:t>
            </a:r>
            <a:r>
              <a:rPr lang="en-US" altLang="zh-CN" dirty="0"/>
              <a:t>-neurons compete with each other to explain the data yielding a soft-max output which ensures </a:t>
            </a:r>
            <a:r>
              <a:rPr lang="en-US" altLang="zh-CN" dirty="0" err="1"/>
              <a:t>sparsity</a:t>
            </a:r>
            <a:r>
              <a:rPr lang="en-US" altLang="zh-CN" dirty="0"/>
              <a:t> by encouraging only one </a:t>
            </a:r>
            <a:r>
              <a:rPr lang="en-US" altLang="zh-CN" dirty="0" err="1"/>
              <a:t>vc</a:t>
            </a:r>
            <a:r>
              <a:rPr lang="en-US" altLang="zh-CN" dirty="0"/>
              <a:t>-neuron to fire strongly (in the extreme version of hard-max only one </a:t>
            </a:r>
            <a:r>
              <a:rPr lang="en-US" altLang="zh-CN" dirty="0" err="1"/>
              <a:t>vc</a:t>
            </a:r>
            <a:r>
              <a:rPr lang="en-US" altLang="zh-CN" dirty="0"/>
              <a:t>-neuron would fire</a:t>
            </a:r>
            <a:r>
              <a:rPr lang="en-US" altLang="zh-CN" dirty="0" smtClean="0"/>
              <a:t>).</a:t>
            </a:r>
          </a:p>
          <a:p>
            <a:pPr lvl="0"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the </a:t>
            </a:r>
            <a:r>
              <a:rPr lang="en-US" altLang="zh-CN" dirty="0" err="1" smtClean="0"/>
              <a:t>vc</a:t>
            </a:r>
            <a:r>
              <a:rPr lang="en-US" altLang="zh-CN" dirty="0" smtClean="0"/>
              <a:t>-neuron’s respond </a:t>
            </a:r>
            <a:r>
              <a:rPr lang="en-US" altLang="zh-CN" dirty="0"/>
              <a:t>to a feature vector</a:t>
            </a:r>
            <a:endParaRPr lang="en-US" altLang="zh-CN" dirty="0" smtClean="0"/>
          </a:p>
          <a:p>
            <a:r>
              <a:rPr lang="en-US" altLang="zh-CN" dirty="0"/>
              <a:t>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935" y="5351380"/>
            <a:ext cx="2167636" cy="796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44294" y="5051762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receptive field of the </a:t>
            </a:r>
            <a:r>
              <a:rPr lang="en-US" altLang="zh-CN" dirty="0" smtClean="0"/>
              <a:t>neuron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964" y="5060312"/>
            <a:ext cx="404330" cy="4193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79" y="5752048"/>
            <a:ext cx="261874" cy="33329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44294" y="5752048"/>
            <a:ext cx="336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 feature vector( in L3 or L4)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4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 implementation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44688"/>
            <a:ext cx="2733675" cy="3267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26000" y="4368800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Normed Feature Vectors (N*H*W*C)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8" idx="0"/>
          </p:cNvCxnSpPr>
          <p:nvPr/>
        </p:nvCxnSpPr>
        <p:spPr>
          <a:xfrm flipH="1" flipV="1">
            <a:off x="7239000" y="3975100"/>
            <a:ext cx="6350" cy="393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575300" y="3353137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N*H*W*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of visual concepts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1" idx="0"/>
          </p:cNvCxnSpPr>
          <p:nvPr/>
        </p:nvCxnSpPr>
        <p:spPr>
          <a:xfrm flipH="1" flipV="1">
            <a:off x="7239000" y="2743201"/>
            <a:ext cx="6350" cy="60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75300" y="2198450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N*H*W*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of visual concepts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378700" y="3999468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Conv</a:t>
            </a:r>
            <a:r>
              <a:rPr lang="en-US" altLang="zh-CN" dirty="0" smtClean="0"/>
              <a:t> ( </a:t>
            </a:r>
            <a:r>
              <a:rPr lang="en-US" altLang="zh-CN" dirty="0" err="1" smtClean="0"/>
              <a:t>fv</a:t>
            </a:r>
            <a:r>
              <a:rPr lang="en-US" altLang="zh-CN" dirty="0" smtClean="0"/>
              <a:t> )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245350" y="288992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Softmax</a:t>
            </a:r>
            <a:r>
              <a:rPr lang="en-US" altLang="zh-CN" dirty="0" smtClean="0"/>
              <a:t> on the last axis </a:t>
            </a:r>
            <a:endParaRPr lang="zh-CN" altLang="en-US" dirty="0"/>
          </a:p>
        </p:txBody>
      </p:sp>
      <p:sp>
        <p:nvSpPr>
          <p:cNvPr id="17" name="右大括号 16"/>
          <p:cNvSpPr/>
          <p:nvPr/>
        </p:nvSpPr>
        <p:spPr>
          <a:xfrm>
            <a:off x="9404350" y="2220675"/>
            <a:ext cx="520700" cy="13575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25050" y="2100897"/>
            <a:ext cx="2251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multiply the elements in the last axis one by one. Sum, Mean, reverse to get the sparse loss.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97280" y="5211763"/>
            <a:ext cx="1048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Exp</a:t>
            </a:r>
            <a:r>
              <a:rPr lang="en-US" altLang="zh-CN" dirty="0" smtClean="0"/>
              <a:t>: (2, 2) is less sparse than (1, 3)</a:t>
            </a:r>
          </a:p>
          <a:p>
            <a:r>
              <a:rPr lang="en-US" altLang="zh-CN" dirty="0" smtClean="0"/>
              <a:t>And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(2,2) = </a:t>
            </a:r>
            <a:r>
              <a:rPr lang="en-US" altLang="zh-CN" dirty="0" err="1"/>
              <a:t>exp</a:t>
            </a:r>
            <a:r>
              <a:rPr lang="en-US" altLang="zh-CN" dirty="0"/>
              <a:t>(2</a:t>
            </a:r>
            <a:r>
              <a:rPr lang="en-US" altLang="zh-CN" dirty="0" smtClean="0"/>
              <a:t>)*2+exp(2)*2 /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(2)+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(2)</a:t>
            </a:r>
          </a:p>
          <a:p>
            <a:r>
              <a:rPr lang="en-US" altLang="zh-CN" dirty="0" smtClean="0"/>
              <a:t>&lt;     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(1,3) = 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(1)*1+exp(3)*3 </a:t>
            </a:r>
            <a:r>
              <a:rPr lang="en-US" altLang="zh-CN" dirty="0"/>
              <a:t>/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(1)+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(3)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7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sparse encoding?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r>
              <a:rPr lang="en-US" altLang="zh-CN" dirty="0" smtClean="0"/>
              <a:t>The </a:t>
            </a:r>
            <a:r>
              <a:rPr lang="en-US" altLang="zh-CN" dirty="0"/>
              <a:t>key mathematical result underlying the </a:t>
            </a:r>
            <a:r>
              <a:rPr lang="en-US" altLang="zh-CN" dirty="0" smtClean="0"/>
              <a:t>equivalence between </a:t>
            </a:r>
            <a:r>
              <a:rPr lang="en-US" altLang="zh-CN" dirty="0"/>
              <a:t>K-means and competitive learning is that normalization </a:t>
            </a:r>
            <a:r>
              <a:rPr lang="en-US" altLang="zh-CN" dirty="0" smtClean="0"/>
              <a:t>implies 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The </a:t>
            </a:r>
            <a:r>
              <a:rPr lang="en-US" altLang="zh-CN" dirty="0"/>
              <a:t>competitive learning can be interpreted as an online variant of the K -means algorithm, provided the feature vectors          and the visual concepts         are both normalized to unit norm</a:t>
            </a:r>
            <a:r>
              <a:rPr lang="en-US" altLang="zh-CN" dirty="0" smtClean="0"/>
              <a:t>. </a:t>
            </a:r>
            <a:r>
              <a:rPr lang="en-US" altLang="zh-CN" dirty="0"/>
              <a:t>Experiments show that we get tighter clustering if we use the competitive learning algorithm than the original K-means clustering</a:t>
            </a:r>
            <a:r>
              <a:rPr lang="en-US" altLang="zh-CN" dirty="0" smtClean="0"/>
              <a:t>.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/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 smtClean="0"/>
              <a:t> from loss function with </a:t>
            </a:r>
            <a:r>
              <a:rPr lang="en-US" altLang="zh-CN" dirty="0"/>
              <a:t>regularization </a:t>
            </a:r>
            <a:r>
              <a:rPr lang="en-US" altLang="zh-CN" dirty="0" smtClean="0"/>
              <a:t>terms to loss </a:t>
            </a:r>
            <a:r>
              <a:rPr lang="en-US" altLang="zh-CN" dirty="0"/>
              <a:t>functions with hidden variables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75" y="2940049"/>
            <a:ext cx="400050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575" y="2912295"/>
            <a:ext cx="4000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150" y="2252398"/>
            <a:ext cx="2276475" cy="352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462" y="3934351"/>
            <a:ext cx="5876925" cy="790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62900" y="4144972"/>
            <a:ext cx="349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Sparse loss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7962900" y="4329638"/>
            <a:ext cx="8666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804</Words>
  <Application>Microsoft Office PowerPoint</Application>
  <PresentationFormat>宽屏</PresentationFormat>
  <Paragraphs>77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Wingdings</vt:lpstr>
      <vt:lpstr>回顾</vt:lpstr>
      <vt:lpstr>Summer project on visual concepts</vt:lpstr>
      <vt:lpstr>What is Visual Concept?</vt:lpstr>
      <vt:lpstr>PowerPoint 演示文稿</vt:lpstr>
      <vt:lpstr>Visualization of Visual Concepts</vt:lpstr>
      <vt:lpstr>Clustering by using K-MEANS like method</vt:lpstr>
      <vt:lpstr>Alan Yuille’s report for MICrONS Challenge</vt:lpstr>
      <vt:lpstr>Sparse Encoding for Visual Concepts</vt:lpstr>
      <vt:lpstr>Detail implementation</vt:lpstr>
      <vt:lpstr>Why softmax sparse encoding?</vt:lpstr>
      <vt:lpstr>Compositional Voting Model</vt:lpstr>
      <vt:lpstr>PowerPoint 演示文稿</vt:lpstr>
      <vt:lpstr>PowerPoint 演示文稿</vt:lpstr>
      <vt:lpstr>PowerPoint 演示文稿</vt:lpstr>
      <vt:lpstr>PowerPoint 演示文稿</vt:lpstr>
      <vt:lpstr>What do I want to 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Xuyang</dc:creator>
  <cp:lastModifiedBy>Xuyang</cp:lastModifiedBy>
  <cp:revision>35</cp:revision>
  <dcterms:created xsi:type="dcterms:W3CDTF">2017-07-20T18:35:05Z</dcterms:created>
  <dcterms:modified xsi:type="dcterms:W3CDTF">2017-07-20T19:12:59Z</dcterms:modified>
</cp:coreProperties>
</file>