
<file path=[Content_Types].xml><?xml version="1.0" encoding="utf-8"?>
<Types xmlns="http://schemas.openxmlformats.org/package/2006/content-types">
  <Default Extension="xml" ContentType="application/xml"/>
  <Default Extension="wdp" ContentType="image/vnd.ms-photo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66" r:id="rId3"/>
    <p:sldId id="309" r:id="rId4"/>
    <p:sldId id="310" r:id="rId5"/>
    <p:sldId id="312" r:id="rId6"/>
    <p:sldId id="311" r:id="rId7"/>
    <p:sldId id="313" r:id="rId8"/>
    <p:sldId id="314" r:id="rId9"/>
    <p:sldId id="316" r:id="rId10"/>
    <p:sldId id="318" r:id="rId11"/>
    <p:sldId id="319" r:id="rId12"/>
    <p:sldId id="320" r:id="rId13"/>
  </p:sldIdLst>
  <p:sldSz cx="12192000" cy="6858000"/>
  <p:notesSz cx="6858000" cy="9144000"/>
  <p:embeddedFontLst>
    <p:embeddedFont>
      <p:font typeface="Bodoni MT Black" panose="02070A03080606020203" charset="0"/>
      <p:bold r:id="rId17"/>
    </p:embeddedFont>
    <p:embeddedFont>
      <p:font typeface="Broadway" panose="04040905080B02020502" charset="0"/>
      <p:regular r:id="rId18"/>
    </p:embeddedFont>
    <p:embeddedFont>
      <p:font typeface="Calisto MT" panose="02040603050505030304" pitchFamily="18" charset="0"/>
      <p:regular r:id="rId19"/>
      <p:bold r:id="rId20"/>
      <p:italic r:id="rId21"/>
      <p:boldItalic r:id="rId22"/>
    </p:embeddedFont>
    <p:embeddedFont>
      <p:font typeface="Castellar" panose="020A0402060406010301" pitchFamily="18" charset="0"/>
      <p:regular r:id="rId23"/>
    </p:embeddedFont>
    <p:embeddedFont>
      <p:font typeface="Arial Rounded MT Bold" panose="020F0704030504030204" pitchFamily="34" charset="0"/>
      <p:regular r:id="rId24"/>
    </p:embeddedFont>
    <p:embeddedFont>
      <p:font typeface="Cascadia Code SemiBold" panose="020B0609020000020004" pitchFamily="49" charset="0"/>
      <p:bold r:id="rId25"/>
    </p:embeddedFont>
    <p:embeddedFont>
      <p:font typeface="STLiti" panose="02010800040101010101" pitchFamily="2" charset="-122"/>
      <p:regular r:id="rId26"/>
    </p:embeddedFont>
    <p:embeddedFont>
      <p:font typeface="Californian FB" panose="0207040306080B030204" pitchFamily="18" charset="0"/>
      <p:regular r:id="rId27"/>
      <p:bold r:id="rId28"/>
      <p:italic r:id="rId29"/>
    </p:embeddedFont>
    <p:embeddedFont>
      <p:font typeface="Imprint MT Shadow" panose="04020605060303030202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ustomXml" Target="../customXml/item3.xml"/><Relationship Id="rId32" Type="http://schemas.openxmlformats.org/officeDocument/2006/relationships/customXml" Target="../customXml/item2.xml"/><Relationship Id="rId31" Type="http://schemas.openxmlformats.org/officeDocument/2006/relationships/customXml" Target="../customXml/item1.xml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aravanaraja\OneDrive\Desktop\b.com%20(ca)\yashika%20employee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aravanaraja\OneDrive\Desktop\b.com%20(ca)\yashika%20employe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9888888888889"/>
          <c:y val="0.0324074074074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[Book1]Sheet1!$F$3</c:f>
              <c:strCache>
                <c:ptCount val="1"/>
                <c:pt idx="0">
                  <c:v>Annual Salary (USD)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[Book1]Sheet1!$A$4:$E$43</c:f>
              <c:numCache>
                <c:formatCode>General</c:formatCode>
                <c:ptCount val="0"/>
              </c:numCache>
            </c:numRef>
          </c:xVal>
          <c:yVal>
            <c:numRef>
              <c:f>[Book1]Sheet1!$F$4:$F$43</c:f>
              <c:numCache>
                <c:formatCode>General</c:formatCode>
                <c:ptCount val="40"/>
                <c:pt idx="0">
                  <c:v>60000</c:v>
                </c:pt>
                <c:pt idx="1">
                  <c:v>50000</c:v>
                </c:pt>
                <c:pt idx="2">
                  <c:v>55000</c:v>
                </c:pt>
                <c:pt idx="3">
                  <c:v>48000</c:v>
                </c:pt>
                <c:pt idx="4">
                  <c:v>60000</c:v>
                </c:pt>
                <c:pt idx="5">
                  <c:v>65000</c:v>
                </c:pt>
                <c:pt idx="6">
                  <c:v>45000</c:v>
                </c:pt>
                <c:pt idx="7">
                  <c:v>58000</c:v>
                </c:pt>
                <c:pt idx="8">
                  <c:v>52000</c:v>
                </c:pt>
                <c:pt idx="9">
                  <c:v>56000</c:v>
                </c:pt>
                <c:pt idx="10">
                  <c:v>48000</c:v>
                </c:pt>
                <c:pt idx="11">
                  <c:v>65000</c:v>
                </c:pt>
                <c:pt idx="12">
                  <c:v>70000</c:v>
                </c:pt>
                <c:pt idx="13">
                  <c:v>72000</c:v>
                </c:pt>
                <c:pt idx="14">
                  <c:v>75000</c:v>
                </c:pt>
                <c:pt idx="15">
                  <c:v>48000</c:v>
                </c:pt>
                <c:pt idx="16">
                  <c:v>68000</c:v>
                </c:pt>
                <c:pt idx="17">
                  <c:v>70000</c:v>
                </c:pt>
                <c:pt idx="18">
                  <c:v>72000</c:v>
                </c:pt>
                <c:pt idx="19">
                  <c:v>75000</c:v>
                </c:pt>
                <c:pt idx="20">
                  <c:v>42000</c:v>
                </c:pt>
                <c:pt idx="21">
                  <c:v>48000</c:v>
                </c:pt>
                <c:pt idx="22">
                  <c:v>60000</c:v>
                </c:pt>
                <c:pt idx="23">
                  <c:v>55000</c:v>
                </c:pt>
                <c:pt idx="24">
                  <c:v>70000</c:v>
                </c:pt>
                <c:pt idx="25">
                  <c:v>55000</c:v>
                </c:pt>
                <c:pt idx="26">
                  <c:v>50000</c:v>
                </c:pt>
                <c:pt idx="27">
                  <c:v>48000</c:v>
                </c:pt>
                <c:pt idx="28">
                  <c:v>60000</c:v>
                </c:pt>
                <c:pt idx="29">
                  <c:v>62000</c:v>
                </c:pt>
                <c:pt idx="30">
                  <c:v>50000</c:v>
                </c:pt>
                <c:pt idx="31">
                  <c:v>42000</c:v>
                </c:pt>
                <c:pt idx="32">
                  <c:v>48000</c:v>
                </c:pt>
                <c:pt idx="33">
                  <c:v>50000</c:v>
                </c:pt>
                <c:pt idx="34">
                  <c:v>48000</c:v>
                </c:pt>
                <c:pt idx="35">
                  <c:v>42000</c:v>
                </c:pt>
                <c:pt idx="36">
                  <c:v>40000</c:v>
                </c:pt>
                <c:pt idx="37">
                  <c:v>42000</c:v>
                </c:pt>
                <c:pt idx="38">
                  <c:v>40000</c:v>
                </c:pt>
                <c:pt idx="39">
                  <c:v>42000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901232"/>
        <c:axId val="654756048"/>
      </c:scatterChart>
      <c:valAx>
        <c:axId val="64890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4756048"/>
        <c:crosses val="autoZero"/>
        <c:crossBetween val="midCat"/>
      </c:valAx>
      <c:valAx>
        <c:axId val="65475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890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67017636220058"/>
          <c:y val="0.327710245596626"/>
          <c:w val="0.829033956304291"/>
          <c:h val="0.664847432398908"/>
        </c:manualLayout>
      </c:layout>
      <c:ofPieChart>
        <c:ofPieType val="pie"/>
        <c:varyColors val="1"/>
        <c:ser>
          <c:idx val="0"/>
          <c:order val="0"/>
          <c:tx>
            <c:strRef>
              <c:f>'[yashika employee data.xlsx]Sheet1'!$E$1:$E$2</c:f>
              <c:strCache>
                <c:ptCount val="1"/>
                <c:pt idx="0">
                  <c:v/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'[yashika employee data.xlsx]Sheet1'!$E$3:$E$43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c:formatCode="dd/mm/yyyy">
                  <c:v>45209</c:v>
                </c:pt>
                <c:pt idx="4">
                  <c:v>0</c:v>
                </c:pt>
                <c:pt idx="5" c:formatCode="dd/mm/yyyy">
                  <c:v>45269</c:v>
                </c:pt>
                <c:pt idx="6">
                  <c:v>0</c:v>
                </c:pt>
                <c:pt idx="7" c:formatCode="dd/mm/yyyy">
                  <c:v>45057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c:formatCode="dd/mm/yyyy">
                  <c:v>44935</c:v>
                </c:pt>
                <c:pt idx="12" c:formatCode="dd/mm/yyyy">
                  <c:v>45205</c:v>
                </c:pt>
                <c:pt idx="13">
                  <c:v>0</c:v>
                </c:pt>
                <c:pt idx="14" c:formatCode="dd/mm/yyyy">
                  <c:v>44990</c:v>
                </c:pt>
                <c:pt idx="15" c:formatCode="dd/mm/yyyy">
                  <c:v>45146</c:v>
                </c:pt>
                <c:pt idx="16">
                  <c:v>0</c:v>
                </c:pt>
                <c:pt idx="17" c:formatCode="dd/mm/yyyy">
                  <c:v>45263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 c:formatCode="dd/mm/yyyy">
                  <c:v>45053</c:v>
                </c:pt>
                <c:pt idx="22">
                  <c:v>0</c:v>
                </c:pt>
                <c:pt idx="23" c:formatCode="dd/mm/yyyy">
                  <c:v>45271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 c:formatCode="dd/mm/yyyy">
                  <c:v>44932</c:v>
                </c:pt>
                <c:pt idx="29" c:formatCode="dd/mm/yyyy">
                  <c:v>45147</c:v>
                </c:pt>
                <c:pt idx="30">
                  <c:v>0</c:v>
                </c:pt>
                <c:pt idx="31">
                  <c:v>0</c:v>
                </c:pt>
                <c:pt idx="32" c:formatCode="dd/mm/yyyy">
                  <c:v>45203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 c:formatCode="dd/mm/yyyy">
                  <c:v>44997</c:v>
                </c:pt>
                <c:pt idx="37" c:formatCode="dd/mm/yyyy">
                  <c:v>45081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9888888888889"/>
          <c:y val="0.0324074074074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'[yashika employee data.xlsx]Sheet1'!$F$3</c:f>
              <c:strCache>
                <c:ptCount val="1"/>
                <c:pt idx="0">
                  <c:v>Annual Salary (USD)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strRef>
              <c:f>'[yashika employee data.xlsx]Sheet1'!$A$4:$E$43</c:f>
              <c:strCache>
                <c:ptCount val="40"/>
                <c:pt idx="0">
                  <c:v>S1001 John Smith Human Resources HR Manager 5/15/2023</c:v>
                </c:pt>
                <c:pt idx="1">
                  <c:v>S1002 Jane Doe Marketing Marketing Specialist 8/20/2023</c:v>
                </c:pt>
                <c:pt idx="2">
                  <c:v>S1003 Michael Johnson Finance Financial Analyst 10-10-2023</c:v>
                </c:pt>
                <c:pt idx="3">
                  <c:v>S1004 Emily Brown Sales Sales Representative 3/25/2023</c:v>
                </c:pt>
                <c:pt idx="4">
                  <c:v>S1005 David Wilson Information Technology IT Specialist 09-12-2023</c:v>
                </c:pt>
                <c:pt idx="5">
                  <c:v>S1006 Lisa Taylor Operations Operations Manager 6/30/2023</c:v>
                </c:pt>
                <c:pt idx="6">
                  <c:v>S1007 Daniel Martinez Customer Service Customer Service Representative 11-05-2023</c:v>
                </c:pt>
                <c:pt idx="7">
                  <c:v>S1008 Sarah Anderson Research and Development R&amp;D Engineer 4/18/2023</c:v>
                </c:pt>
                <c:pt idx="8">
                  <c:v>S1009 Christopher Thomas Production Production Supervisor 7/22/2023</c:v>
                </c:pt>
                <c:pt idx="9">
                  <c:v>S1010 Kimberly Garcia Quality Assurance QA Analyst 2/14/2023</c:v>
                </c:pt>
                <c:pt idx="10">
                  <c:v>S1011 William Hernandez Human Resources HR Coordinator 09-01-2023</c:v>
                </c:pt>
                <c:pt idx="11">
                  <c:v>S1012 Melissa Lopez Marketing Marketing Manager 06-10-2023</c:v>
                </c:pt>
                <c:pt idx="12">
                  <c:v>S1013 Richard Perez Finance Finance Manager 11/18/2023</c:v>
                </c:pt>
                <c:pt idx="13">
                  <c:v>S1014 Jessica Gonzalez Sales Sales Manager 05-03-2023</c:v>
                </c:pt>
                <c:pt idx="14">
                  <c:v>S1015 Matthew Wilson Information Technology IT Manager 08-08-2023</c:v>
                </c:pt>
                <c:pt idx="15">
                  <c:v>S1016 Amanda Martinez Operations Operations Coordinator 10/29/2023</c:v>
                </c:pt>
                <c:pt idx="16">
                  <c:v>S1017 James Johnson Customer Service Customer Service Manager 03-12-2023</c:v>
                </c:pt>
                <c:pt idx="17">
                  <c:v>S1018 Laura Brown Research and Development R&amp;D Manager 6/25/2023</c:v>
                </c:pt>
                <c:pt idx="18">
                  <c:v>S1019 Daniel Smith Production Production Manager 9/30/2023</c:v>
                </c:pt>
                <c:pt idx="19">
                  <c:v>S1020 Jennifer Davis Quality Assurance QA Manager 1/17/2023</c:v>
                </c:pt>
                <c:pt idx="20">
                  <c:v>S1021 Michael Garcia Human Resources HR Assistant 07-05-2023</c:v>
                </c:pt>
                <c:pt idx="21">
                  <c:v>S1022 Amy Hernandez Marketing Marketing Coordinator 4/28/2023</c:v>
                </c:pt>
                <c:pt idx="22">
                  <c:v>S1023 Christopher Rodriguez Finance Senior Financial Analyst 11-12-2023</c:v>
                </c:pt>
                <c:pt idx="23">
                  <c:v>S1024 Jessica Martinez Sales Senior Sales Representative 5/25/2023</c:v>
                </c:pt>
                <c:pt idx="24">
                  <c:v>S1025 David Wilson Information Technology Senior IT Specialist 8/30/2023</c:v>
                </c:pt>
                <c:pt idx="25">
                  <c:v>S1026 Sarah Smith Operations Assistant Operations Manager 10/15/2023</c:v>
                </c:pt>
                <c:pt idx="26">
                  <c:v>S1027 Matthew Johnson Customer Service Senior Customer Service Representative 3/28/2023</c:v>
                </c:pt>
                <c:pt idx="27">
                  <c:v>S1028 Emily Davis Research and Development R&amp;D Technician 06-01-2023</c:v>
                </c:pt>
                <c:pt idx="28">
                  <c:v>S1029 Daniel Wilson Production Senior Production Supervisor 09-08-2023</c:v>
                </c:pt>
                <c:pt idx="29">
                  <c:v>S1030 Jennifer Martinez Quality Assurance Senior QA Analyst 2/22/2023</c:v>
                </c:pt>
                <c:pt idx="30">
                  <c:v>S1031 Michael Smith Human Resources HR Generalist 7/17/2023</c:v>
                </c:pt>
                <c:pt idx="31">
                  <c:v>S1032 Jessica Johnson Marketing Marketing Assistant 04-10-2023</c:v>
                </c:pt>
                <c:pt idx="32">
                  <c:v>S1033 David Brown Finance Junior Financial Analyst 11/26/2023</c:v>
                </c:pt>
                <c:pt idx="33">
                  <c:v>S1034 Sarah Garcia Sales Sales Coordinator 6/17/2023</c:v>
                </c:pt>
                <c:pt idx="34">
                  <c:v>S1035 Matthew Hernandez Information Technology Junior IT Specialist 9/20/2023</c:v>
                </c:pt>
                <c:pt idx="35">
                  <c:v>S1036 Emily Rodriguez Operations Operations Assistant 12-03-2023</c:v>
                </c:pt>
                <c:pt idx="36">
                  <c:v>S1037 Daniel Davis Customer Service Customer Service Associate 04-06-2023</c:v>
                </c:pt>
                <c:pt idx="37">
                  <c:v>S1038 Jennifer Smith Research and Development R&amp;D Assistant 7/30/2023</c:v>
                </c:pt>
                <c:pt idx="38">
                  <c:v>S1039 Michael Johnson Production Production Assistant 10/25/2023</c:v>
                </c:pt>
                <c:pt idx="39">
                  <c:v>S1040 Jessica Martinez Quality Assurance QA Assistant 3/20/2023</c:v>
                </c:pt>
              </c:strCache>
            </c:strRef>
          </c:xVal>
          <c:yVal>
            <c:numRef>
              <c:f>'[yashika employee data.xlsx]Sheet1'!$F$4:$F$43</c:f>
              <c:numCache>
                <c:formatCode>General</c:formatCode>
                <c:ptCount val="40"/>
                <c:pt idx="0">
                  <c:v>60000</c:v>
                </c:pt>
                <c:pt idx="1">
                  <c:v>50000</c:v>
                </c:pt>
                <c:pt idx="2">
                  <c:v>55000</c:v>
                </c:pt>
                <c:pt idx="3">
                  <c:v>48000</c:v>
                </c:pt>
                <c:pt idx="4">
                  <c:v>60000</c:v>
                </c:pt>
                <c:pt idx="5">
                  <c:v>65000</c:v>
                </c:pt>
                <c:pt idx="6">
                  <c:v>45000</c:v>
                </c:pt>
                <c:pt idx="7">
                  <c:v>58000</c:v>
                </c:pt>
                <c:pt idx="8">
                  <c:v>52000</c:v>
                </c:pt>
                <c:pt idx="9">
                  <c:v>56000</c:v>
                </c:pt>
                <c:pt idx="10">
                  <c:v>48000</c:v>
                </c:pt>
                <c:pt idx="11">
                  <c:v>65000</c:v>
                </c:pt>
                <c:pt idx="12">
                  <c:v>70000</c:v>
                </c:pt>
                <c:pt idx="13">
                  <c:v>72000</c:v>
                </c:pt>
                <c:pt idx="14">
                  <c:v>75000</c:v>
                </c:pt>
                <c:pt idx="15">
                  <c:v>48000</c:v>
                </c:pt>
                <c:pt idx="16">
                  <c:v>68000</c:v>
                </c:pt>
                <c:pt idx="17">
                  <c:v>70000</c:v>
                </c:pt>
                <c:pt idx="18">
                  <c:v>72000</c:v>
                </c:pt>
                <c:pt idx="19">
                  <c:v>75000</c:v>
                </c:pt>
                <c:pt idx="20">
                  <c:v>42000</c:v>
                </c:pt>
                <c:pt idx="21">
                  <c:v>48000</c:v>
                </c:pt>
                <c:pt idx="22">
                  <c:v>60000</c:v>
                </c:pt>
                <c:pt idx="23">
                  <c:v>55000</c:v>
                </c:pt>
                <c:pt idx="24">
                  <c:v>70000</c:v>
                </c:pt>
                <c:pt idx="25">
                  <c:v>55000</c:v>
                </c:pt>
                <c:pt idx="26">
                  <c:v>50000</c:v>
                </c:pt>
                <c:pt idx="27">
                  <c:v>48000</c:v>
                </c:pt>
                <c:pt idx="28">
                  <c:v>60000</c:v>
                </c:pt>
                <c:pt idx="29">
                  <c:v>62000</c:v>
                </c:pt>
                <c:pt idx="30">
                  <c:v>50000</c:v>
                </c:pt>
                <c:pt idx="31">
                  <c:v>42000</c:v>
                </c:pt>
                <c:pt idx="32">
                  <c:v>48000</c:v>
                </c:pt>
                <c:pt idx="33">
                  <c:v>50000</c:v>
                </c:pt>
                <c:pt idx="34">
                  <c:v>48000</c:v>
                </c:pt>
                <c:pt idx="35">
                  <c:v>42000</c:v>
                </c:pt>
                <c:pt idx="36">
                  <c:v>40000</c:v>
                </c:pt>
                <c:pt idx="37">
                  <c:v>42000</c:v>
                </c:pt>
                <c:pt idx="38">
                  <c:v>40000</c:v>
                </c:pt>
                <c:pt idx="39">
                  <c:v>42000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901232"/>
        <c:axId val="654756048"/>
      </c:scatterChart>
      <c:valAx>
        <c:axId val="64890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4756048"/>
        <c:crosses val="autoZero"/>
        <c:crossBetween val="midCat"/>
      </c:valAx>
      <c:valAx>
        <c:axId val="65475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890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wdp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microsoft.com/office/2007/relationships/hdphoto" Target="../media/image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www.inteldig.com/2018/12/analisis-datos-excel/" TargetMode="Externa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lum bright="-42000" contrast="-78000"/>
          </a:blip>
          <a:stretch>
            <a:fillRect/>
          </a:stretch>
        </p:blipFill>
        <p:spPr>
          <a:xfrm>
            <a:off x="0" y="76"/>
            <a:ext cx="12192000" cy="6965874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21360" y="870585"/>
            <a:ext cx="10627995" cy="14274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540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Bodoni MT Black" panose="02070A03080606020203" charset="0"/>
                <a:cs typeface="Bodoni MT Black" panose="02070A03080606020203" charset="0"/>
                <a:sym typeface="+mn-ea"/>
              </a:rPr>
              <a:t>Employee Data Analysis using Excel</a:t>
            </a:r>
            <a:endParaRPr lang="en-US" sz="540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Bodoni MT Black" panose="02070A03080606020203" charset="0"/>
              <a:cs typeface="Bodoni MT Black" panose="02070A03080606020203" charset="0"/>
            </a:endParaRPr>
          </a:p>
          <a:p>
            <a:endParaRPr lang="en-US" sz="540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25160" y="3810635"/>
            <a:ext cx="5469255" cy="24511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STUDENT NAME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</a:t>
            </a:r>
            <a:r>
              <a:rPr lang="en-IN" alt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 LEELA BHARATHI.P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REGISTER NO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 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3122097</a:t>
            </a:r>
            <a:r>
              <a:rPr lang="en-IN" alt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71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DEPARTMENT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 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b.com (computer </a:t>
            </a:r>
            <a:r>
              <a:rPr lang="en-IN" alt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          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application).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charset="0"/>
                <a:cs typeface="Broadway" panose="04040905080B02020502" charset="0"/>
                <a:sym typeface="+mn-ea"/>
              </a:rPr>
              <a:t>COLLEGE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  <a:sym typeface="+mn-ea"/>
              </a:rPr>
              <a:t>: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anna </a:t>
            </a:r>
            <a:r>
              <a:rPr lang="en-US" sz="2000" b="1" dirty="0" err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adharsh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 college for women.</a:t>
            </a:r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endParaRPr 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lum bright="-48000" contrast="-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stellar" panose="020A0402060406010301" pitchFamily="18" charset="0"/>
                <a:cs typeface="Castellar" panose="020A0402060406010301" pitchFamily="18" charset="0"/>
              </a:rPr>
              <a:t>RESULTS</a:t>
            </a:r>
            <a:endParaRPr lang="en-US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graphicFrame>
        <p:nvGraphicFramePr>
          <p:cNvPr id="8" name="Content Placeholder 7"/>
          <p:cNvGraphicFramePr/>
          <p:nvPr>
            <p:ph sz="half" idx="1"/>
          </p:nvPr>
        </p:nvGraphicFramePr>
        <p:xfrm>
          <a:off x="609600" y="1600200"/>
          <a:ext cx="537667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205728" y="1600200"/>
          <a:ext cx="537667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  <a:alphaModFix amt="20000"/>
            <a:alphaModFix amt="80000"/>
            <a:lum bright="-3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2930"/>
            <a:ext cx="10972800" cy="1239520"/>
          </a:xfrm>
        </p:spPr>
        <p:txBody>
          <a:bodyPr/>
          <a:p>
            <a:pPr algn="l"/>
            <a:r>
              <a:rPr lang="en-US" sz="60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Imprint MT Shadow" panose="04020605060303030202" charset="0"/>
                <a:cs typeface="Imprint MT Shadow" panose="04020605060303030202" charset="0"/>
              </a:rPr>
              <a:t>Conclusion</a:t>
            </a:r>
            <a:endParaRPr lang="en-US" sz="60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Imprint MT Shadow" panose="04020605060303030202" charset="0"/>
              <a:cs typeface="Imprint MT Shadow" panose="04020605060303030202" charset="0"/>
            </a:endParaRPr>
          </a:p>
        </p:txBody>
      </p:sp>
      <p:sp>
        <p:nvSpPr>
          <p:cNvPr id="7" name="Content Placeholder 6"/>
          <p:cNvSpPr/>
          <p:nvPr>
            <p:ph sz="half" idx="1"/>
          </p:nvPr>
        </p:nvSpPr>
        <p:spPr>
          <a:xfrm>
            <a:off x="1914525" y="2178050"/>
            <a:ext cx="9738995" cy="3948430"/>
          </a:xfrm>
        </p:spPr>
        <p:txBody>
          <a:bodyPr/>
          <a:p>
            <a:pPr marL="0" indent="0">
              <a:buNone/>
            </a:pPr>
            <a:r>
              <a:rPr lang="en-US" sz="2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fornian FB" panose="0207040306080B030204" pitchFamily="18" charset="0"/>
                <a:cs typeface="Californian FB" panose="0207040306080B030204" pitchFamily="18" charset="0"/>
              </a:rPr>
              <a:t>THE CONCLUSION OF MY PROJECT WAS</a:t>
            </a:r>
            <a:endParaRPr lang="en-US" sz="28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r>
              <a:rPr lang="en-US" sz="2800">
                <a:latin typeface="Californian FB" panose="0207040306080B030204" pitchFamily="18" charset="0"/>
                <a:cs typeface="Californian FB" panose="0207040306080B030204" pitchFamily="18" charset="0"/>
              </a:rPr>
              <a:t>                                                                                                                                                                                           The topics of my project was </a:t>
            </a:r>
            <a:r>
              <a: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fornian FB" panose="0207040306080B030204" pitchFamily="18" charset="0"/>
                <a:cs typeface="Californian FB" panose="0207040306080B030204" pitchFamily="18" charset="0"/>
              </a:rPr>
              <a:t>EMPLOYEE PERFORMANCE ANALYSIS USING EXCEL</a:t>
            </a:r>
            <a:r>
              <a:rPr lang="en-US" sz="2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fornian FB" panose="0207040306080B030204" pitchFamily="18" charset="0"/>
                <a:cs typeface="Californian FB" panose="0207040306080B030204" pitchFamily="18" charset="0"/>
              </a:rPr>
              <a:t>.</a:t>
            </a:r>
            <a:endParaRPr lang="en-US" sz="28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endParaRPr lang="en-US" sz="28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r>
              <a:rPr lang="en-US" sz="2800">
                <a:latin typeface="Californian FB" panose="0207040306080B030204" pitchFamily="18" charset="0"/>
                <a:cs typeface="Californian FB" panose="0207040306080B030204" pitchFamily="18" charset="0"/>
              </a:rPr>
              <a:t>In This Presentation Based on the employee performance analysis using Excel I has given the project comparisons by excel data of information, about the Employee  Management Data  and the graph of annual salary of employee</a:t>
            </a:r>
            <a:r>
              <a:rPr lang="en-US" sz="2400">
                <a:latin typeface="Californian FB" panose="0207040306080B030204" pitchFamily="18" charset="0"/>
                <a:cs typeface="Californian FB" panose="0207040306080B030204" pitchFamily="18" charset="0"/>
              </a:rPr>
              <a:t> .</a:t>
            </a:r>
            <a:endParaRPr lang="en-US" sz="24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0" indent="0" algn="l">
              <a:buNone/>
            </a:pPr>
            <a:endParaRPr lang="en-US" sz="2400"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2017" y="3320534"/>
            <a:ext cx="6515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5" dirty="0">
                <a:solidFill>
                  <a:schemeClr val="accent4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PROJECT</a:t>
            </a:r>
            <a:r>
              <a:rPr lang="en-IN" sz="1800" spc="-85" dirty="0">
                <a:solidFill>
                  <a:schemeClr val="accent4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IN" sz="1800" spc="25" dirty="0">
                <a:solidFill>
                  <a:schemeClr val="accent4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TITLE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lum bright="-36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</a:extLst>
          </a:blip>
          <a:srcRect l="58889"/>
          <a:stretch>
            <a:fillRect/>
          </a:stretch>
        </p:blipFill>
        <p:spPr>
          <a:xfrm>
            <a:off x="635" y="22225"/>
            <a:ext cx="12191365" cy="69659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0705" y="802005"/>
            <a:ext cx="7164070" cy="171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astellar" panose="020A0402060406010301" pitchFamily="18" charset="0"/>
              </a:rPr>
              <a:t>Project title</a:t>
            </a:r>
            <a:endParaRPr lang="en-IN" sz="6000" b="1" dirty="0">
              <a:solidFill>
                <a:schemeClr val="accent1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6855" y="3425190"/>
            <a:ext cx="7733665" cy="22085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DotDot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76200" prstMaterial="translucentPowder">
            <a:bevelT/>
            <a:extrusionClr>
              <a:schemeClr val="tx2">
                <a:lumMod val="75000"/>
                <a:lumOff val="25000"/>
              </a:schemeClr>
            </a:extrusionClr>
          </a:sp3d>
        </p:spPr>
        <p:txBody>
          <a:bodyPr wrap="square" rtlCol="0">
            <a:noAutofit/>
          </a:bodyPr>
          <a:lstStyle/>
          <a:p>
            <a:pPr algn="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Employee Performance Analysis using Excel</a:t>
            </a:r>
            <a:endParaRPr lang="en-US" sz="44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60000"/>
            <a:lum bright="-42000"/>
          </a:blip>
          <a:stretch>
            <a:fillRect/>
          </a:stretch>
        </p:blipFill>
        <p:spPr>
          <a:xfrm>
            <a:off x="18415" y="0"/>
            <a:ext cx="4578985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8655" y="304165"/>
            <a:ext cx="3333115" cy="1047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 b="1">
                <a:latin typeface="Castellar" panose="020A0402060406010301" pitchFamily="18" charset="0"/>
                <a:cs typeface="Castellar" panose="020A0402060406010301" pitchFamily="18" charset="0"/>
              </a:rPr>
              <a:t>AGENDA</a:t>
            </a:r>
            <a:endParaRPr lang="en-IN" altLang="en-US" sz="4800" b="1"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76520" y="589915"/>
            <a:ext cx="635635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Project Overview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P</a:t>
            </a:r>
            <a:r>
              <a:rPr lang="en-IN" sz="2400" spc="15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ROB</a:t>
            </a:r>
            <a:r>
              <a:rPr lang="en-IN" sz="2400" spc="55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L</a:t>
            </a:r>
            <a:r>
              <a:rPr lang="en-IN" sz="2400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E</a:t>
            </a:r>
            <a:r>
              <a:rPr lang="en-IN" sz="2400" spc="20" dirty="0">
                <a:solidFill>
                  <a:schemeClr val="tx2">
                    <a:lumMod val="90000"/>
                    <a:lumOff val="10000"/>
                  </a:schemeClr>
                </a:solidFill>
                <a:latin typeface="Castellar" panose="020A0402060406010301" pitchFamily="18" charset="0"/>
                <a:cs typeface="Castellar" panose="020A0402060406010301" pitchFamily="18" charset="0"/>
                <a:sym typeface="+mn-ea"/>
              </a:rPr>
              <a:t>M   STATEMENT</a:t>
            </a:r>
            <a:endParaRPr lang="en-IN" sz="2400" spc="20" dirty="0">
              <a:solidFill>
                <a:schemeClr val="tx2">
                  <a:lumMod val="90000"/>
                  <a:lumOff val="10000"/>
                </a:schemeClr>
              </a:solidFill>
              <a:latin typeface="Castellar" panose="020A0402060406010301" pitchFamily="18" charset="0"/>
              <a:cs typeface="Castellar" panose="020A0402060406010301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End Users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Our Solution and Proposition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Dataset Description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Modelling Approach</a:t>
            </a: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Results and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Discussion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stellar" panose="020A0402060406010301" pitchFamily="18" charset="0"/>
              <a:ea typeface="STLiti" panose="02010800040101010101" pitchFamily="2" charset="-122"/>
              <a:cs typeface="Castellar" panose="020A0402060406010301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tellar" panose="020A0402060406010301" pitchFamily="18" charset="0"/>
                <a:ea typeface="STLiti" panose="02010800040101010101" pitchFamily="2" charset="-122"/>
                <a:cs typeface="Castellar" panose="020A0402060406010301" pitchFamily="18" charset="0"/>
                <a:sym typeface="+mn-ea"/>
              </a:rPr>
              <a:t>Conclusion</a:t>
            </a:r>
            <a:endParaRPr lang="en-US">
              <a:latin typeface="Castellar" panose="020A0402060406010301" pitchFamily="18" charset="0"/>
              <a:cs typeface="Castellar" panose="020A0402060406010301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1112520"/>
            <a:ext cx="3131185" cy="4145915"/>
          </a:xfrm>
        </p:spPr>
        <p:txBody>
          <a:bodyPr/>
          <a:p>
            <a:r>
              <a:rPr lang="en-IN" sz="2800" spc="5" dirty="0">
                <a:latin typeface="Broadway" panose="04040905080B02020502" charset="0"/>
                <a:cs typeface="Broadway" panose="04040905080B02020502" charset="0"/>
                <a:sym typeface="+mn-ea"/>
              </a:rPr>
              <a:t>PROJECT	</a:t>
            </a:r>
            <a:r>
              <a:rPr lang="en-IN" sz="2800" spc="-20" dirty="0">
                <a:latin typeface="Broadway" panose="04040905080B02020502" charset="0"/>
                <a:cs typeface="Broadway" panose="04040905080B02020502" charset="0"/>
                <a:sym typeface="+mn-ea"/>
              </a:rPr>
              <a:t>OVERVIEW</a:t>
            </a:r>
            <a:endParaRPr lang="en-IN" sz="2800" spc="-20" dirty="0">
              <a:latin typeface="Broadway" panose="04040905080B02020502" charset="0"/>
              <a:cs typeface="Broadway" panose="04040905080B02020502" charset="0"/>
              <a:sym typeface="+mn-ea"/>
            </a:endParaRPr>
          </a:p>
        </p:txBody>
      </p:sp>
      <p:pic>
        <p:nvPicPr>
          <p:cNvPr id="8" name="Picture Placeholder 4"/>
          <p:cNvPicPr>
            <a:picLocks noChangeAspect="1"/>
          </p:cNvPicPr>
          <p:nvPr>
            <p:ph idx="1"/>
          </p:nvPr>
        </p:nvPicPr>
        <p:blipFill>
          <a:blip r:embed="rId1">
            <a:alphaModFix amt="20000"/>
            <a:lum bright="24000" contrast="76000"/>
          </a:blip>
          <a:srcRect l="5" t="29528" r="43674" b="10417"/>
          <a:stretch>
            <a:fillRect/>
          </a:stretch>
        </p:blipFill>
        <p:spPr>
          <a:xfrm>
            <a:off x="193040" y="1031240"/>
            <a:ext cx="4716145" cy="4118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5078095" y="324485"/>
            <a:ext cx="6688455" cy="62471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Scope: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Collect and import employee performance data into Excel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Develop a dashboard to display key performance metrics (e.g., sales performance, customer satisfaction, attendance)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Create charts and graphs to visualize performance trends and patterns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Implement filters and pivot tables to enable dynamic data analysis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Develop a scoring system to evaluate employee performance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Provide recommendations for future performance improvement initiatives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Benefits: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Improved data-driven decision-making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Enhanced transparency in performance evaluations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Increased efficiency in performance tracking and analysis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Better identification of top performers and areas for improvement</a:t>
            </a:r>
            <a:b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b="1" i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Data-driven insights for performance improvement initiatives</a:t>
            </a:r>
            <a:endParaRPr lang="en-US" sz="200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endParaRPr lang="en-US" sz="2000" b="1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lum bright="-30000"/>
          </a:blip>
          <a:stretch>
            <a:fillRect/>
          </a:stretch>
        </p:blipFill>
        <p:spPr>
          <a:xfrm>
            <a:off x="6144260" y="635"/>
            <a:ext cx="6047740" cy="6857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2500" y="5974121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s://www.inteldig.com/2018/12/analisis-datos-excel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6" name="TextBox 5"/>
          <p:cNvSpPr txBox="1"/>
          <p:nvPr/>
        </p:nvSpPr>
        <p:spPr>
          <a:xfrm>
            <a:off x="-63500" y="283715"/>
            <a:ext cx="6096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P</a:t>
            </a:r>
            <a:r>
              <a:rPr lang="en-IN" sz="2400" b="1" spc="15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ROB</a:t>
            </a:r>
            <a:r>
              <a:rPr lang="en-IN" sz="2400" b="1" spc="55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L</a:t>
            </a:r>
            <a:r>
              <a:rPr lang="en-IN" sz="2400" b="1" spc="-20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E</a:t>
            </a:r>
            <a:r>
              <a:rPr lang="en-IN" sz="2400" b="1" spc="20" dirty="0">
                <a:solidFill>
                  <a:schemeClr val="tx2">
                    <a:lumMod val="90000"/>
                    <a:lumOff val="10000"/>
                  </a:schemeClr>
                </a:solidFill>
                <a:latin typeface="Broadway" panose="04040905080B02020502" charset="0"/>
                <a:cs typeface="Broadway" panose="04040905080B02020502" charset="0"/>
              </a:rPr>
              <a:t>M   STATEMENT</a:t>
            </a:r>
            <a:endParaRPr lang="en-IN" sz="2400" b="1" spc="20" dirty="0">
              <a:solidFill>
                <a:schemeClr val="tx2">
                  <a:lumMod val="90000"/>
                  <a:lumOff val="10000"/>
                </a:schemeClr>
              </a:solidFill>
              <a:latin typeface="Broadway" panose="04040905080B02020502" charset="0"/>
              <a:cs typeface="Broadway" panose="04040905080B02020502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18795" y="1278890"/>
            <a:ext cx="5146675" cy="461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2000" b="1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"The HR department is struggling to effectively analyze and track employee performance data, leading to:</a:t>
            </a:r>
            <a:br>
              <a:rPr lang="en-US" sz="2000" b="1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Inefficient use of resources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-Poor decision-making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Lack of transparency in performance evaluations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Inability to identify top performers and areas for improvement.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Currently, employee performance data is scattered across multiple spreadsheets, making it difficult to: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Consolidate and summarize performance metrics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Identify trends and patterns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Compare performance across teams and departments</a:t>
            </a:r>
            <a:b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000" i="1" spc="10" dirty="0" smtClean="0"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Provide actionable insights for performance improvement.</a:t>
            </a:r>
            <a:br>
              <a:rPr lang="en-US" spc="10" dirty="0" smtClean="0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964565"/>
          </a:xfrm>
        </p:spPr>
        <p:txBody>
          <a:bodyPr/>
          <a:p>
            <a:pPr algn="ctr"/>
            <a:r>
              <a:rPr b="1" spc="2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W</a:t>
            </a:r>
            <a:r>
              <a:rPr b="1" spc="-2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</a:t>
            </a:r>
            <a:r>
              <a:rPr b="1" spc="2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O</a:t>
            </a:r>
            <a:r>
              <a:rPr b="1" spc="-23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 spc="-1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AR</a:t>
            </a:r>
            <a:r>
              <a:rPr b="1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-3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 spc="-1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T</a:t>
            </a:r>
            <a:r>
              <a:rPr b="1" spc="-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</a:t>
            </a:r>
            <a:r>
              <a:rPr b="1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-3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 spc="-2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3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N</a:t>
            </a:r>
            <a:r>
              <a:rPr b="1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</a:t>
            </a:r>
            <a:r>
              <a:rPr b="1" spc="-4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 </a:t>
            </a:r>
            <a:r>
              <a:rPr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U</a:t>
            </a:r>
            <a:r>
              <a:rPr b="1" spc="1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</a:t>
            </a:r>
            <a:r>
              <a:rPr b="1" spc="-25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</a:t>
            </a:r>
            <a:r>
              <a:rPr b="1" spc="-1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R</a:t>
            </a:r>
            <a:r>
              <a:rPr b="1" spc="5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</a:t>
            </a:r>
            <a:r>
              <a:rPr b="1" spc="5" smtClean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?</a:t>
            </a:r>
            <a:endParaRPr lang="en-US" b="1" spc="5" smtClean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</p:txBody>
      </p:sp>
      <p:pic>
        <p:nvPicPr>
          <p:cNvPr id="19" name="Picture Placeholder 18"/>
          <p:cNvPicPr>
            <a:picLocks noChangeAspect="1"/>
          </p:cNvPicPr>
          <p:nvPr>
            <p:ph type="pic" idx="1"/>
          </p:nvPr>
        </p:nvPicPr>
        <p:blipFill>
          <a:blip r:embed="rId1">
            <a:clrChange>
              <a:clrFrom>
                <a:srgbClr val="2B6379">
                  <a:alpha val="100000"/>
                </a:srgbClr>
              </a:clrFrom>
              <a:clrTo>
                <a:srgbClr val="2B6379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378450" y="0"/>
            <a:ext cx="6813550" cy="685800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HR Generalists/Managers.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Department Managers.</a:t>
            </a:r>
            <a:b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Employees.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Senior Leadership. 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Talent Management Specialist.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Training and Development Professionals.</a:t>
            </a:r>
            <a:endParaRPr lang="en-US" sz="2400" spc="5" dirty="0" smtClean="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5" dirty="0" smtClean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Compensation and Benefits Analysts.</a:t>
            </a:r>
            <a:endParaRPr sz="240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n w="952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99135" y="2555875"/>
            <a:ext cx="293941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800" spc="5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Placeholder 7"/>
          <p:cNvPicPr>
            <a:picLocks noChangeAspect="1"/>
          </p:cNvPicPr>
          <p:nvPr>
            <p:ph type="pic" idx="1"/>
          </p:nvPr>
        </p:nvPicPr>
        <p:blipFill>
          <a:blip r:embed="rId1">
            <a:alphaModFix amt="40000"/>
            <a:lum bright="-48000"/>
          </a:blip>
          <a:srcRect l="3879"/>
          <a:stretch>
            <a:fillRect/>
          </a:stretch>
        </p:blipFill>
        <p:spPr>
          <a:xfrm>
            <a:off x="0" y="0"/>
            <a:ext cx="12303760" cy="6921500"/>
          </a:xfrm>
          <a:prstGeom prst="rect">
            <a:avLst/>
          </a:prstGeom>
        </p:spPr>
      </p:pic>
      <p:sp>
        <p:nvSpPr>
          <p:cNvPr id="9" name="Text Placeholder 8"/>
          <p:cNvSpPr/>
          <p:nvPr>
            <p:ph type="body" sz="half" idx="2"/>
          </p:nvPr>
        </p:nvSpPr>
        <p:spPr>
          <a:xfrm>
            <a:off x="840105" y="2057400"/>
            <a:ext cx="8675370" cy="3451860"/>
          </a:xfrm>
        </p:spPr>
        <p:txBody>
          <a:bodyPr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Solution: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Dynamic filtering and drill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-down capabilities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Performance scoring and ranking system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Actionable insights and recommendations for improvement.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Value Proposition: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 Improved Data-Driven Decision Making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-Enhanced Performance Management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-Better Talent Identification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-Data-Driven Culture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</p:txBody>
      </p:sp>
      <p:sp>
        <p:nvSpPr>
          <p:cNvPr id="10" name="Title 9"/>
          <p:cNvSpPr/>
          <p:nvPr>
            <p:ph type="title"/>
          </p:nvPr>
        </p:nvSpPr>
        <p:spPr>
          <a:xfrm>
            <a:off x="648970" y="541655"/>
            <a:ext cx="9895840" cy="794385"/>
          </a:xfrm>
        </p:spPr>
        <p:txBody>
          <a:bodyPr/>
          <a:p>
            <a:r>
              <a:rPr b="1" spc="1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2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U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R</a:t>
            </a:r>
            <a:r>
              <a:rPr b="1" spc="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2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S</a:t>
            </a:r>
            <a:r>
              <a:rPr b="1" spc="1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2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LU</a:t>
            </a:r>
            <a:r>
              <a:rPr b="1" spc="-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T</a:t>
            </a:r>
            <a:r>
              <a:rPr b="1" spc="-3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1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N</a:t>
            </a:r>
            <a:r>
              <a:rPr b="1" spc="-34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A</a:t>
            </a:r>
            <a:r>
              <a:rPr b="1" spc="-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N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D</a:t>
            </a:r>
            <a:r>
              <a:rPr b="1" spc="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3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-35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T</a:t>
            </a:r>
            <a:r>
              <a:rPr b="1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S</a:t>
            </a:r>
            <a:r>
              <a:rPr b="1" spc="60" dirty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29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V</a:t>
            </a:r>
            <a:r>
              <a:rPr b="1" spc="-3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A</a:t>
            </a:r>
            <a:r>
              <a:rPr b="1" spc="2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LU</a:t>
            </a:r>
            <a:r>
              <a:rPr b="1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E</a:t>
            </a:r>
            <a:r>
              <a:rPr b="1" spc="-65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 </a:t>
            </a:r>
            <a:r>
              <a:rPr b="1" spc="-1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P</a:t>
            </a:r>
            <a:r>
              <a:rPr b="1" spc="-3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R</a:t>
            </a:r>
            <a:r>
              <a:rPr b="1" spc="1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-1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P</a:t>
            </a:r>
            <a:r>
              <a:rPr b="1" spc="1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pc="2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S</a:t>
            </a:r>
            <a:r>
              <a:rPr b="1" spc="-3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-35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T</a:t>
            </a:r>
            <a:r>
              <a:rPr b="1" spc="-3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I</a:t>
            </a:r>
            <a:r>
              <a:rPr b="1" spc="10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O</a:t>
            </a:r>
            <a:r>
              <a:rPr b="1" smtClean="0">
                <a:solidFill>
                  <a:schemeClr val="tx2">
                    <a:lumMod val="95000"/>
                    <a:lumOff val="5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N</a:t>
            </a:r>
            <a:endParaRPr lang="en-US" b="1" smtClean="0">
              <a:solidFill>
                <a:schemeClr val="tx2">
                  <a:lumMod val="95000"/>
                  <a:lumOff val="5000"/>
                </a:schemeClr>
              </a:solidFill>
              <a:latin typeface="Broadway" panose="04040905080B02020502" charset="0"/>
              <a:cs typeface="Broadway" panose="04040905080B02020502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20000"/>
            <a:lum bright="-54000"/>
          </a:blip>
          <a:srcRect l="1276" t="2116" r="1080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41955" y="30257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r>
              <a:rPr lang="en-US" sz="36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stellar" panose="020A0402060406010301" pitchFamily="18" charset="0"/>
                <a:cs typeface="Castellar" panose="020A0402060406010301" pitchFamily="18" charset="0"/>
              </a:rPr>
              <a:t>Dataset Description</a:t>
            </a:r>
            <a:endParaRPr lang="en-US" sz="36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6750" y="2318385"/>
            <a:ext cx="4000500" cy="36741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Employee ID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Full Name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Department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Designation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Hire Date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fornian FB" panose="0207040306080B030204" pitchFamily="18" charset="0"/>
                <a:cs typeface="Californian FB" panose="0207040306080B030204" pitchFamily="18" charset="0"/>
                <a:sym typeface="+mn-ea"/>
              </a:rPr>
              <a:t>Annual Salary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fornian FB" panose="0207040306080B030204" pitchFamily="18" charset="0"/>
              <a:cs typeface="Californian FB" panose="0207040306080B030204" pitchFamily="18" charset="0"/>
              <a:sym typeface="+mn-ea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8575" y="1670685"/>
            <a:ext cx="673481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58520"/>
          </a:xfrm>
        </p:spPr>
        <p:txBody>
          <a:bodyPr/>
          <a:p>
            <a:r>
              <a:rPr lang="en-US" sz="36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Castellar" panose="020A0402060406010301" pitchFamily="18" charset="0"/>
                <a:cs typeface="Castellar" panose="020A0402060406010301" pitchFamily="18" charset="0"/>
              </a:rPr>
              <a:t>MODELLING</a:t>
            </a:r>
            <a:endParaRPr lang="en-US" sz="36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Castellar" panose="020A0402060406010301" pitchFamily="18" charset="0"/>
              <a:cs typeface="Castellar" panose="020A0402060406010301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1.Department-wise salary distribution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2. Designation-wise salary distribution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3. Salary range distribution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4. Hire date distribution (to identify hiring trends)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5. Employee tenure analysis (time since hire)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6. Department-wise employee count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r>
              <a:rPr lang="en-US" sz="2000">
                <a:latin typeface="Californian FB" panose="0207040306080B030204" pitchFamily="18" charset="0"/>
                <a:cs typeface="Californian FB" panose="0207040306080B030204" pitchFamily="18" charset="0"/>
              </a:rPr>
              <a:t>7. Identification of top earners</a:t>
            </a:r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  <a:p>
            <a:endParaRPr lang="en-US" sz="2000">
              <a:latin typeface="Californian FB" panose="0207040306080B030204" pitchFamily="18" charset="0"/>
              <a:cs typeface="Californian FB" panose="0207040306080B030204" pitchFamily="18" charset="0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16377351-63A1-4C2E-8C9A-66CDD70F16AC}">
  <ds:schemaRefs/>
</ds:datastoreItem>
</file>

<file path=customXml/itemProps2.xml><?xml version="1.0" encoding="utf-8"?>
<ds:datastoreItem xmlns:ds="http://schemas.openxmlformats.org/officeDocument/2006/customXml" ds:itemID="{31F006B4-A9E1-4F39-85C8-FB836F919348}">
  <ds:schemaRefs/>
</ds:datastoreItem>
</file>

<file path=customXml/itemProps3.xml><?xml version="1.0" encoding="utf-8"?>
<ds:datastoreItem xmlns:ds="http://schemas.openxmlformats.org/officeDocument/2006/customXml" ds:itemID="{8F3CD65D-61A5-43C9-A837-6EC73C7DA8A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{E5EE8D62-3568-42FF-91AF-1C07883B23C6}tf11437505_win32</Template>
  <TotalTime>0</TotalTime>
  <Words>3227</Words>
  <Application>WPS Presentation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Bodoni MT Black</vt:lpstr>
      <vt:lpstr>Broadway</vt:lpstr>
      <vt:lpstr>Calisto MT</vt:lpstr>
      <vt:lpstr>Castellar</vt:lpstr>
      <vt:lpstr>Times New Roman</vt:lpstr>
      <vt:lpstr>Arial Rounded MT Bold</vt:lpstr>
      <vt:lpstr>Cascadia Code SemiBold</vt:lpstr>
      <vt:lpstr>STLiti</vt:lpstr>
      <vt:lpstr>Californian FB</vt:lpstr>
      <vt:lpstr>Imprint MT Shadow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PROJECT	OVERVIEW</vt:lpstr>
      <vt:lpstr>PowerPoint 演示文稿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Yashika S</dc:creator>
  <cp:lastModifiedBy>dhana</cp:lastModifiedBy>
  <cp:revision>10</cp:revision>
  <dcterms:created xsi:type="dcterms:W3CDTF">2024-09-02T15:38:00Z</dcterms:created>
  <dcterms:modified xsi:type="dcterms:W3CDTF">2024-09-10T17:09:00Z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23ACCCCD106844D08131CF2FA7AFE2E2_12</vt:lpwstr>
  </property>
  <property fmtid="{D5CDD505-2E9C-101B-9397-08002B2CF9AE}" pid="4" name="KSOProductBuildVer">
    <vt:lpwstr>1033-12.2.0.17562</vt:lpwstr>
  </property>
</Properties>
</file>