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
  </p:notesMasterIdLst>
  <p:sldIdLst>
    <p:sldId id="284" r:id="rId2"/>
    <p:sldId id="285" r:id="rId3"/>
    <p:sldId id="356" r:id="rId4"/>
    <p:sldId id="360" r:id="rId5"/>
    <p:sldId id="359" r:id="rId6"/>
    <p:sldId id="358" r:id="rId7"/>
    <p:sldId id="362" r:id="rId8"/>
    <p:sldId id="3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173" userDrawn="1">
          <p15:clr>
            <a:srgbClr val="A4A3A4"/>
          </p15:clr>
        </p15:guide>
        <p15:guide id="3" orient="horz" pos="768" userDrawn="1">
          <p15:clr>
            <a:srgbClr val="A4A3A4"/>
          </p15:clr>
        </p15:guide>
        <p15:guide id="4" pos="39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3E3"/>
    <a:srgbClr val="006EBF"/>
    <a:srgbClr val="0D5DB2"/>
    <a:srgbClr val="169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7" autoAdjust="0"/>
    <p:restoredTop sz="80839" autoAdjust="0"/>
  </p:normalViewPr>
  <p:slideViewPr>
    <p:cSldViewPr snapToGrid="0" snapToObjects="1" showGuides="1">
      <p:cViewPr varScale="1">
        <p:scale>
          <a:sx n="59" d="100"/>
          <a:sy n="59" d="100"/>
        </p:scale>
        <p:origin x="1440" y="72"/>
      </p:cViewPr>
      <p:guideLst>
        <p:guide pos="7173"/>
        <p:guide orient="horz" pos="768"/>
        <p:guide pos="39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3B5AF0-7EDE-BE42-9C93-25B5F2FF2C4D}" type="datetimeFigureOut">
              <a:rPr lang="en-US" smtClean="0"/>
              <a:t>4/29/2019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24B6B-6E09-394B-A6FE-4FF57B90A515}" type="slidenum">
              <a:rPr lang="en-US" smtClean="0"/>
              <a:t>‹#›</a:t>
            </a:fld>
            <a:endParaRPr lang="en-US"/>
          </a:p>
        </p:txBody>
      </p:sp>
    </p:spTree>
    <p:extLst>
      <p:ext uri="{BB962C8B-B14F-4D97-AF65-F5344CB8AC3E}">
        <p14:creationId xmlns:p14="http://schemas.microsoft.com/office/powerpoint/2010/main" val="24848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Font</a:t>
            </a:r>
            <a:r>
              <a:rPr lang="en-US" baseline="0" dirty="0" smtClean="0"/>
              <a:t> - simplify</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324B6B-6E09-394B-A6FE-4FF57B90A5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12958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Formatting – needs to be cleaned up </a:t>
            </a:r>
          </a:p>
          <a:p>
            <a:endParaRPr lang="en-US" dirty="0" smtClean="0"/>
          </a:p>
          <a:p>
            <a:r>
              <a:rPr lang="en-US" dirty="0" smtClean="0"/>
              <a:t>-- See slide 6 from Visa</a:t>
            </a:r>
            <a:r>
              <a:rPr lang="en-US" baseline="0" dirty="0" smtClean="0"/>
              <a:t> </a:t>
            </a:r>
            <a:r>
              <a:rPr lang="en-US" baseline="0" dirty="0" smtClean="0"/>
              <a:t>Deck</a:t>
            </a:r>
          </a:p>
          <a:p>
            <a:r>
              <a:rPr lang="en-US" baseline="0" dirty="0" smtClean="0"/>
              <a:t>---Add slide 5 content below</a:t>
            </a:r>
            <a:endParaRPr lang="en-US" dirty="0"/>
          </a:p>
        </p:txBody>
      </p:sp>
      <p:sp>
        <p:nvSpPr>
          <p:cNvPr id="4" name="Slide Number Placeholder 3"/>
          <p:cNvSpPr>
            <a:spLocks noGrp="1"/>
          </p:cNvSpPr>
          <p:nvPr>
            <p:ph type="sldNum" sz="quarter" idx="10"/>
          </p:nvPr>
        </p:nvSpPr>
        <p:spPr/>
        <p:txBody>
          <a:bodyPr/>
          <a:lstStyle/>
          <a:p>
            <a:fld id="{44324B6B-6E09-394B-A6FE-4FF57B90A515}" type="slidenum">
              <a:rPr lang="en-US" smtClean="0"/>
              <a:t>4</a:t>
            </a:fld>
            <a:endParaRPr lang="en-US"/>
          </a:p>
        </p:txBody>
      </p:sp>
    </p:spTree>
    <p:extLst>
      <p:ext uri="{BB962C8B-B14F-4D97-AF65-F5344CB8AC3E}">
        <p14:creationId xmlns:p14="http://schemas.microsoft.com/office/powerpoint/2010/main" val="3077768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a:t>
            </a:r>
            <a:r>
              <a:rPr lang="en-US" dirty="0" err="1" smtClean="0"/>
              <a:t>basr</a:t>
            </a:r>
            <a:r>
              <a:rPr lang="en-US" dirty="0" smtClean="0"/>
              <a:t>-Rename  </a:t>
            </a:r>
            <a:r>
              <a:rPr lang="en-US" dirty="0" err="1" smtClean="0"/>
              <a:t>Aquistion</a:t>
            </a:r>
            <a:r>
              <a:rPr lang="en-US" baseline="0" dirty="0" smtClean="0"/>
              <a:t> layer(slide 14 format to be followed)</a:t>
            </a:r>
          </a:p>
          <a:p>
            <a:r>
              <a:rPr lang="en-US" baseline="0" dirty="0" smtClean="0"/>
              <a:t>Add slide 13(Refer VISA </a:t>
            </a:r>
            <a:r>
              <a:rPr lang="en-US" baseline="0" dirty="0" err="1" smtClean="0"/>
              <a:t>ppt</a:t>
            </a:r>
            <a:r>
              <a:rPr lang="en-US" baseline="0" smtClean="0"/>
              <a:t>)</a:t>
            </a:r>
            <a:endParaRPr lang="en-US" dirty="0"/>
          </a:p>
        </p:txBody>
      </p:sp>
      <p:sp>
        <p:nvSpPr>
          <p:cNvPr id="4" name="Slide Number Placeholder 3"/>
          <p:cNvSpPr>
            <a:spLocks noGrp="1"/>
          </p:cNvSpPr>
          <p:nvPr>
            <p:ph type="sldNum" sz="quarter" idx="10"/>
          </p:nvPr>
        </p:nvSpPr>
        <p:spPr/>
        <p:txBody>
          <a:bodyPr/>
          <a:lstStyle/>
          <a:p>
            <a:fld id="{44324B6B-6E09-394B-A6FE-4FF57B90A515}" type="slidenum">
              <a:rPr lang="en-US" smtClean="0"/>
              <a:t>6</a:t>
            </a:fld>
            <a:endParaRPr lang="en-US"/>
          </a:p>
        </p:txBody>
      </p:sp>
    </p:spTree>
    <p:extLst>
      <p:ext uri="{BB962C8B-B14F-4D97-AF65-F5344CB8AC3E}">
        <p14:creationId xmlns:p14="http://schemas.microsoft.com/office/powerpoint/2010/main" val="10211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a:t>
            </a:r>
            <a:r>
              <a:rPr lang="en-US" baseline="0" dirty="0" smtClean="0"/>
              <a:t> no -17</a:t>
            </a:r>
            <a:endParaRPr lang="en-US" dirty="0"/>
          </a:p>
        </p:txBody>
      </p:sp>
      <p:sp>
        <p:nvSpPr>
          <p:cNvPr id="4" name="Slide Number Placeholder 3"/>
          <p:cNvSpPr>
            <a:spLocks noGrp="1"/>
          </p:cNvSpPr>
          <p:nvPr>
            <p:ph type="sldNum" sz="quarter" idx="10"/>
          </p:nvPr>
        </p:nvSpPr>
        <p:spPr/>
        <p:txBody>
          <a:bodyPr/>
          <a:lstStyle/>
          <a:p>
            <a:fld id="{44324B6B-6E09-394B-A6FE-4FF57B90A515}" type="slidenum">
              <a:rPr lang="en-US" smtClean="0"/>
              <a:t>7</a:t>
            </a:fld>
            <a:endParaRPr lang="en-US"/>
          </a:p>
        </p:txBody>
      </p:sp>
    </p:spTree>
    <p:extLst>
      <p:ext uri="{BB962C8B-B14F-4D97-AF65-F5344CB8AC3E}">
        <p14:creationId xmlns:p14="http://schemas.microsoft.com/office/powerpoint/2010/main" val="11365139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Center X">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8503920" cy="6858000"/>
          </a:xfrm>
          <a:prstGeom prst="rect">
            <a:avLst/>
          </a:prstGeom>
        </p:spPr>
      </p:pic>
      <p:pic>
        <p:nvPicPr>
          <p:cNvPr id="6" name="Picture 5"/>
          <p:cNvPicPr>
            <a:picLocks noChangeAspect="1"/>
          </p:cNvPicPr>
          <p:nvPr userDrawn="1"/>
        </p:nvPicPr>
        <p:blipFill rotWithShape="1">
          <a:blip r:embed="rId3">
            <a:extLst>
              <a:ext uri="{28A0092B-C50C-407E-A947-70E740481C1C}">
                <a14:useLocalDpi xmlns:a14="http://schemas.microsoft.com/office/drawing/2010/main" val="0"/>
              </a:ext>
            </a:extLst>
          </a:blip>
          <a:srcRect l="30494"/>
          <a:stretch/>
        </p:blipFill>
        <p:spPr>
          <a:xfrm>
            <a:off x="3723503" y="0"/>
            <a:ext cx="8474906" cy="6864691"/>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1524000" y="651165"/>
            <a:ext cx="9144000" cy="3149888"/>
          </a:xfrm>
        </p:spPr>
        <p:txBody>
          <a:bodyPr anchor="b">
            <a:normAutofit/>
          </a:bodyPr>
          <a:lstStyle>
            <a:lvl1pPr algn="ctr">
              <a:defRPr sz="4500" cap="all" baseline="0">
                <a:solidFill>
                  <a:schemeClr val="bg1"/>
                </a:solidFill>
              </a:defRPr>
            </a:lvl1pPr>
          </a:lstStyle>
          <a:p>
            <a:r>
              <a:rPr lang="en-US" dirty="0"/>
              <a:t>Click to edit Master title style</a:t>
            </a:r>
          </a:p>
        </p:txBody>
      </p:sp>
      <p:sp>
        <p:nvSpPr>
          <p:cNvPr id="3" name="Subtitle 2"/>
          <p:cNvSpPr>
            <a:spLocks noGrp="1"/>
          </p:cNvSpPr>
          <p:nvPr>
            <p:ph type="subTitle" idx="1" hasCustomPrompt="1"/>
          </p:nvPr>
        </p:nvSpPr>
        <p:spPr>
          <a:xfrm>
            <a:off x="8243454" y="4632326"/>
            <a:ext cx="3594126" cy="35156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20" name="Text Placeholder 19"/>
          <p:cNvSpPr>
            <a:spLocks noGrp="1"/>
          </p:cNvSpPr>
          <p:nvPr>
            <p:ph type="body" sz="quarter" idx="10" hasCustomPrompt="1"/>
          </p:nvPr>
        </p:nvSpPr>
        <p:spPr>
          <a:xfrm>
            <a:off x="8243888" y="5147277"/>
            <a:ext cx="3594100" cy="1195858"/>
          </a:xfrm>
        </p:spPr>
        <p:txBody>
          <a:bodyPr/>
          <a:lstStyle>
            <a:lvl1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1pPr>
            <a:lvl2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2pPr>
            <a:lvl3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3pPr>
            <a:lvl4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4pPr>
          </a:lstStyle>
          <a:p>
            <a:pPr lvl="0"/>
            <a:r>
              <a:rPr lang="en-US" dirty="0" smtClean="0"/>
              <a:t>Name of Presenter</a:t>
            </a:r>
            <a:endParaRPr lang="en-US" dirty="0"/>
          </a:p>
        </p:txBody>
      </p:sp>
      <p:sp>
        <p:nvSpPr>
          <p:cNvPr id="23" name="Rectangle 22"/>
          <p:cNvSpPr/>
          <p:nvPr userDrawn="1"/>
        </p:nvSpPr>
        <p:spPr>
          <a:xfrm>
            <a:off x="8243454" y="6343135"/>
            <a:ext cx="1306448" cy="215444"/>
          </a:xfrm>
          <a:prstGeom prst="rect">
            <a:avLst/>
          </a:prstGeom>
        </p:spPr>
        <p:txBody>
          <a:bodyPr wrap="none" lIns="0" rIns="0">
            <a:spAutoFit/>
          </a:bodyPr>
          <a:lstStyle/>
          <a:p>
            <a:r>
              <a:rPr lang="en-US" sz="800" dirty="0" smtClean="0">
                <a:solidFill>
                  <a:schemeClr val="bg1"/>
                </a:solidFill>
                <a:latin typeface="Century Gothic" pitchFamily="34" charset="0"/>
              </a:rPr>
              <a:t>© </a:t>
            </a:r>
            <a:r>
              <a:rPr lang="en-US" sz="800" dirty="0" err="1" smtClean="0">
                <a:solidFill>
                  <a:schemeClr val="bg1"/>
                </a:solidFill>
                <a:latin typeface="Century Gothic" pitchFamily="34" charset="0"/>
              </a:rPr>
              <a:t>ExlService</a:t>
            </a:r>
            <a:r>
              <a:rPr lang="en-US" sz="800" baseline="0" dirty="0" smtClean="0">
                <a:solidFill>
                  <a:schemeClr val="bg1"/>
                </a:solidFill>
                <a:latin typeface="Century Gothic" pitchFamily="34" charset="0"/>
              </a:rPr>
              <a:t> Holdings, Inc. </a:t>
            </a:r>
            <a:endParaRPr lang="en-US" sz="800" dirty="0"/>
          </a:p>
        </p:txBody>
      </p:sp>
    </p:spTree>
    <p:extLst>
      <p:ext uri="{BB962C8B-B14F-4D97-AF65-F5344CB8AC3E}">
        <p14:creationId xmlns:p14="http://schemas.microsoft.com/office/powerpoint/2010/main" val="188663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 Sider">
    <p:spTree>
      <p:nvGrpSpPr>
        <p:cNvPr id="1" name=""/>
        <p:cNvGrpSpPr/>
        <p:nvPr/>
      </p:nvGrpSpPr>
      <p:grpSpPr>
        <a:xfrm>
          <a:off x="0" y="0"/>
          <a:ext cx="0" cy="0"/>
          <a:chOff x="0" y="0"/>
          <a:chExt cx="0" cy="0"/>
        </a:xfrm>
      </p:grpSpPr>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a:xfrm>
            <a:off x="6483177" y="924762"/>
            <a:ext cx="4997591" cy="725056"/>
          </a:xfrm>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483177"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April 29, 2019</a:t>
            </a:fld>
            <a:endParaRPr lang="en-US" sz="900" dirty="0" smtClean="0">
              <a:solidFill>
                <a:schemeClr val="bg1"/>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
        <p:nvSpPr>
          <p:cNvPr id="7" name="Freeform 6"/>
          <p:cNvSpPr/>
          <p:nvPr userDrawn="1"/>
        </p:nvSpPr>
        <p:spPr>
          <a:xfrm>
            <a:off x="774551" y="763793"/>
            <a:ext cx="5486400" cy="6107185"/>
          </a:xfrm>
          <a:custGeom>
            <a:avLst/>
            <a:gdLst>
              <a:gd name="connsiteX0" fmla="*/ 5461233 w 5461233"/>
              <a:gd name="connsiteY0" fmla="*/ 0 h 6107185"/>
              <a:gd name="connsiteX1" fmla="*/ 0 w 5461233"/>
              <a:gd name="connsiteY1" fmla="*/ 0 h 6107185"/>
              <a:gd name="connsiteX2" fmla="*/ 0 w 5461233"/>
              <a:gd name="connsiteY2" fmla="*/ 6107185 h 6107185"/>
              <a:gd name="connsiteX3" fmla="*/ 1434517 w 5461233"/>
              <a:gd name="connsiteY3" fmla="*/ 6107185 h 6107185"/>
              <a:gd name="connsiteX4" fmla="*/ 5461233 w 5461233"/>
              <a:gd name="connsiteY4" fmla="*/ 0 h 610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1233" h="6107185">
                <a:moveTo>
                  <a:pt x="5461233" y="0"/>
                </a:moveTo>
                <a:lnTo>
                  <a:pt x="0" y="0"/>
                </a:lnTo>
                <a:lnTo>
                  <a:pt x="0" y="6107185"/>
                </a:lnTo>
                <a:lnTo>
                  <a:pt x="1434517" y="6107185"/>
                </a:lnTo>
                <a:lnTo>
                  <a:pt x="5461233"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userDrawn="1"/>
        </p:nvSpPr>
        <p:spPr>
          <a:xfrm>
            <a:off x="-1" y="763793"/>
            <a:ext cx="6260757" cy="6108192"/>
          </a:xfrm>
          <a:custGeom>
            <a:avLst/>
            <a:gdLst>
              <a:gd name="connsiteX0" fmla="*/ 6260757 w 6260757"/>
              <a:gd name="connsiteY0" fmla="*/ 0 h 6096000"/>
              <a:gd name="connsiteX1" fmla="*/ 0 w 6260757"/>
              <a:gd name="connsiteY1" fmla="*/ 0 h 6096000"/>
              <a:gd name="connsiteX2" fmla="*/ 0 w 6260757"/>
              <a:gd name="connsiteY2" fmla="*/ 6096000 h 6096000"/>
              <a:gd name="connsiteX3" fmla="*/ 2224216 w 6260757"/>
              <a:gd name="connsiteY3" fmla="*/ 6096000 h 6096000"/>
              <a:gd name="connsiteX4" fmla="*/ 6260757 w 6260757"/>
              <a:gd name="connsiteY4" fmla="*/ 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0757" h="6096000">
                <a:moveTo>
                  <a:pt x="6260757" y="0"/>
                </a:moveTo>
                <a:lnTo>
                  <a:pt x="0" y="0"/>
                </a:lnTo>
                <a:lnTo>
                  <a:pt x="0" y="6096000"/>
                </a:lnTo>
                <a:lnTo>
                  <a:pt x="2224216" y="6096000"/>
                </a:lnTo>
                <a:lnTo>
                  <a:pt x="6260757" y="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426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cutive Case Stud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722442" y="-1"/>
            <a:ext cx="11469557" cy="6858181"/>
            <a:chOff x="722442" y="-1"/>
            <a:chExt cx="11469557" cy="6858181"/>
          </a:xfrm>
        </p:grpSpPr>
        <p:sp>
          <p:nvSpPr>
            <p:cNvPr id="14" name="Triangle 13"/>
            <p:cNvSpPr/>
            <p:nvPr userDrawn="1"/>
          </p:nvSpPr>
          <p:spPr>
            <a:xfrm>
              <a:off x="2052498" y="4206240"/>
              <a:ext cx="3393205" cy="2651760"/>
            </a:xfrm>
            <a:prstGeom prst="triangle">
              <a:avLst/>
            </a:prstGeom>
            <a:solidFill>
              <a:srgbClr val="0D5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Chevron 14"/>
            <p:cNvSpPr/>
            <p:nvPr userDrawn="1"/>
          </p:nvSpPr>
          <p:spPr>
            <a:xfrm rot="10800000" flipH="1">
              <a:off x="722442" y="2879002"/>
              <a:ext cx="3951026" cy="3978997"/>
            </a:xfrm>
            <a:custGeom>
              <a:avLst/>
              <a:gdLst>
                <a:gd name="connsiteX0" fmla="*/ 0 w 3951026"/>
                <a:gd name="connsiteY0" fmla="*/ 0 h 6858000"/>
                <a:gd name="connsiteX1" fmla="*/ 1631774 w 3951026"/>
                <a:gd name="connsiteY1" fmla="*/ 0 h 6858000"/>
                <a:gd name="connsiteX2" fmla="*/ 3951026 w 3951026"/>
                <a:gd name="connsiteY2" fmla="*/ 3429000 h 6858000"/>
                <a:gd name="connsiteX3" fmla="*/ 1631774 w 3951026"/>
                <a:gd name="connsiteY3" fmla="*/ 6858000 h 6858000"/>
                <a:gd name="connsiteX4" fmla="*/ 0 w 3951026"/>
                <a:gd name="connsiteY4" fmla="*/ 6858000 h 6858000"/>
                <a:gd name="connsiteX5" fmla="*/ 2319252 w 3951026"/>
                <a:gd name="connsiteY5" fmla="*/ 3429000 h 6858000"/>
                <a:gd name="connsiteX6" fmla="*/ 0 w 3951026"/>
                <a:gd name="connsiteY6"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1631774 w 3951026"/>
                <a:gd name="connsiteY4" fmla="*/ 6858000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3306665 w 3951026"/>
                <a:gd name="connsiteY4" fmla="*/ 3739081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3978997"/>
                <a:gd name="connsiteX1" fmla="*/ 1631774 w 3951026"/>
                <a:gd name="connsiteY1" fmla="*/ 0 h 3978997"/>
                <a:gd name="connsiteX2" fmla="*/ 3951026 w 3951026"/>
                <a:gd name="connsiteY2" fmla="*/ 3429000 h 3978997"/>
                <a:gd name="connsiteX3" fmla="*/ 3271878 w 3951026"/>
                <a:gd name="connsiteY3" fmla="*/ 3978997 h 3978997"/>
                <a:gd name="connsiteX4" fmla="*/ 3306665 w 3951026"/>
                <a:gd name="connsiteY4" fmla="*/ 3739081 h 3978997"/>
                <a:gd name="connsiteX5" fmla="*/ 2860895 w 3951026"/>
                <a:gd name="connsiteY5" fmla="*/ 3897517 h 3978997"/>
                <a:gd name="connsiteX6" fmla="*/ 2319252 w 3951026"/>
                <a:gd name="connsiteY6" fmla="*/ 3429000 h 3978997"/>
                <a:gd name="connsiteX7" fmla="*/ 0 w 3951026"/>
                <a:gd name="connsiteY7" fmla="*/ 0 h 397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26" h="3978997">
                  <a:moveTo>
                    <a:pt x="0" y="0"/>
                  </a:moveTo>
                  <a:lnTo>
                    <a:pt x="1631774" y="0"/>
                  </a:lnTo>
                  <a:lnTo>
                    <a:pt x="3951026" y="3429000"/>
                  </a:lnTo>
                  <a:cubicBezTo>
                    <a:pt x="3673340" y="3837160"/>
                    <a:pt x="3549564" y="3570837"/>
                    <a:pt x="3271878" y="3978997"/>
                  </a:cubicBezTo>
                  <a:lnTo>
                    <a:pt x="3306665" y="3739081"/>
                  </a:lnTo>
                  <a:lnTo>
                    <a:pt x="2860895" y="3897517"/>
                  </a:lnTo>
                  <a:lnTo>
                    <a:pt x="2319252" y="3429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Freeform 16"/>
            <p:cNvSpPr/>
            <p:nvPr userDrawn="1"/>
          </p:nvSpPr>
          <p:spPr>
            <a:xfrm>
              <a:off x="775813" y="0"/>
              <a:ext cx="3146079" cy="3462950"/>
            </a:xfrm>
            <a:custGeom>
              <a:avLst/>
              <a:gdLst>
                <a:gd name="connsiteX0" fmla="*/ 2494229 w 3146079"/>
                <a:gd name="connsiteY0" fmla="*/ 3462950 h 3462950"/>
                <a:gd name="connsiteX1" fmla="*/ 2258839 w 3146079"/>
                <a:gd name="connsiteY1" fmla="*/ 3435790 h 3462950"/>
                <a:gd name="connsiteX2" fmla="*/ 0 w 3146079"/>
                <a:gd name="connsiteY2" fmla="*/ 0 h 3462950"/>
                <a:gd name="connsiteX3" fmla="*/ 1638677 w 3146079"/>
                <a:gd name="connsiteY3" fmla="*/ 0 h 3462950"/>
                <a:gd name="connsiteX4" fmla="*/ 3146079 w 3146079"/>
                <a:gd name="connsiteY4" fmla="*/ 2272420 h 3462950"/>
                <a:gd name="connsiteX5" fmla="*/ 2494229 w 3146079"/>
                <a:gd name="connsiteY5" fmla="*/ 3462950 h 34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6079" h="3462950">
                  <a:moveTo>
                    <a:pt x="2494229" y="3462950"/>
                  </a:moveTo>
                  <a:lnTo>
                    <a:pt x="2258839" y="3435790"/>
                  </a:lnTo>
                  <a:lnTo>
                    <a:pt x="0" y="0"/>
                  </a:lnTo>
                  <a:lnTo>
                    <a:pt x="1638677" y="0"/>
                  </a:lnTo>
                  <a:lnTo>
                    <a:pt x="3146079" y="2272420"/>
                  </a:lnTo>
                  <a:lnTo>
                    <a:pt x="2494229" y="3462950"/>
                  </a:lnTo>
                  <a:close/>
                </a:path>
              </a:pathLst>
            </a:cu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p:cNvSpPr/>
            <p:nvPr userDrawn="1"/>
          </p:nvSpPr>
          <p:spPr>
            <a:xfrm>
              <a:off x="4103522" y="0"/>
              <a:ext cx="8088477" cy="6858180"/>
            </a:xfrm>
            <a:custGeom>
              <a:avLst/>
              <a:gdLst>
                <a:gd name="connsiteX0" fmla="*/ 0 w 3285995"/>
                <a:gd name="connsiteY0" fmla="*/ 0 h 6858000"/>
                <a:gd name="connsiteX1" fmla="*/ 3285995 w 3285995"/>
                <a:gd name="connsiteY1" fmla="*/ 0 h 6858000"/>
                <a:gd name="connsiteX2" fmla="*/ 3285995 w 3285995"/>
                <a:gd name="connsiteY2" fmla="*/ 6858000 h 6858000"/>
                <a:gd name="connsiteX3" fmla="*/ 0 w 3285995"/>
                <a:gd name="connsiteY3" fmla="*/ 6858000 h 6858000"/>
                <a:gd name="connsiteX4" fmla="*/ 0 w 3285995"/>
                <a:gd name="connsiteY4" fmla="*/ 0 h 6858000"/>
                <a:gd name="connsiteX0" fmla="*/ 1002975 w 4288970"/>
                <a:gd name="connsiteY0" fmla="*/ 0 h 6858000"/>
                <a:gd name="connsiteX1" fmla="*/ 4288970 w 4288970"/>
                <a:gd name="connsiteY1" fmla="*/ 0 h 6858000"/>
                <a:gd name="connsiteX2" fmla="*/ 4288970 w 4288970"/>
                <a:gd name="connsiteY2" fmla="*/ 6858000 h 6858000"/>
                <a:gd name="connsiteX3" fmla="*/ 1002975 w 4288970"/>
                <a:gd name="connsiteY3" fmla="*/ 6858000 h 6858000"/>
                <a:gd name="connsiteX4" fmla="*/ 0 w 4288970"/>
                <a:gd name="connsiteY4" fmla="*/ 1785257 h 6858000"/>
                <a:gd name="connsiteX5" fmla="*/ 1002975 w 4288970"/>
                <a:gd name="connsiteY5" fmla="*/ 0 h 6858000"/>
                <a:gd name="connsiteX0" fmla="*/ 1003302 w 4289297"/>
                <a:gd name="connsiteY0" fmla="*/ 0 h 6858000"/>
                <a:gd name="connsiteX1" fmla="*/ 4289297 w 4289297"/>
                <a:gd name="connsiteY1" fmla="*/ 0 h 6858000"/>
                <a:gd name="connsiteX2" fmla="*/ 4289297 w 4289297"/>
                <a:gd name="connsiteY2" fmla="*/ 6858000 h 6858000"/>
                <a:gd name="connsiteX3" fmla="*/ 1003302 w 4289297"/>
                <a:gd name="connsiteY3" fmla="*/ 6858000 h 6858000"/>
                <a:gd name="connsiteX4" fmla="*/ 327 w 4289297"/>
                <a:gd name="connsiteY4" fmla="*/ 1785257 h 6858000"/>
                <a:gd name="connsiteX5" fmla="*/ 1003302 w 4289297"/>
                <a:gd name="connsiteY5" fmla="*/ 0 h 6858000"/>
                <a:gd name="connsiteX0" fmla="*/ 1743394 w 5029389"/>
                <a:gd name="connsiteY0" fmla="*/ 0 h 6858000"/>
                <a:gd name="connsiteX1" fmla="*/ 5029389 w 5029389"/>
                <a:gd name="connsiteY1" fmla="*/ 0 h 6858000"/>
                <a:gd name="connsiteX2" fmla="*/ 5029389 w 5029389"/>
                <a:gd name="connsiteY2" fmla="*/ 6858000 h 6858000"/>
                <a:gd name="connsiteX3" fmla="*/ 1743394 w 5029389"/>
                <a:gd name="connsiteY3" fmla="*/ 6858000 h 6858000"/>
                <a:gd name="connsiteX4" fmla="*/ 190 w 5029389"/>
                <a:gd name="connsiteY4" fmla="*/ 3429000 h 6858000"/>
                <a:gd name="connsiteX5" fmla="*/ 1743394 w 5029389"/>
                <a:gd name="connsiteY5" fmla="*/ 0 h 6858000"/>
                <a:gd name="connsiteX0" fmla="*/ 1744150 w 5030145"/>
                <a:gd name="connsiteY0" fmla="*/ 0 h 6858000"/>
                <a:gd name="connsiteX1" fmla="*/ 5030145 w 5030145"/>
                <a:gd name="connsiteY1" fmla="*/ 0 h 6858000"/>
                <a:gd name="connsiteX2" fmla="*/ 5030145 w 5030145"/>
                <a:gd name="connsiteY2" fmla="*/ 6858000 h 6858000"/>
                <a:gd name="connsiteX3" fmla="*/ 1744150 w 5030145"/>
                <a:gd name="connsiteY3" fmla="*/ 6858000 h 6858000"/>
                <a:gd name="connsiteX4" fmla="*/ 946 w 5030145"/>
                <a:gd name="connsiteY4" fmla="*/ 3429000 h 6858000"/>
                <a:gd name="connsiteX5" fmla="*/ 1744150 w 5030145"/>
                <a:gd name="connsiteY5" fmla="*/ 0 h 6858000"/>
                <a:gd name="connsiteX0" fmla="*/ 1744150 w 5030145"/>
                <a:gd name="connsiteY0" fmla="*/ 0 h 6858180"/>
                <a:gd name="connsiteX1" fmla="*/ 5030145 w 5030145"/>
                <a:gd name="connsiteY1" fmla="*/ 0 h 6858180"/>
                <a:gd name="connsiteX2" fmla="*/ 5030145 w 5030145"/>
                <a:gd name="connsiteY2" fmla="*/ 6858000 h 6858180"/>
                <a:gd name="connsiteX3" fmla="*/ 1744150 w 5030145"/>
                <a:gd name="connsiteY3" fmla="*/ 6858000 h 6858180"/>
                <a:gd name="connsiteX4" fmla="*/ 946 w 5030145"/>
                <a:gd name="connsiteY4" fmla="*/ 3429000 h 6858180"/>
                <a:gd name="connsiteX5" fmla="*/ 1744150 w 5030145"/>
                <a:gd name="connsiteY5" fmla="*/ 0 h 685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0145" h="6858180">
                  <a:moveTo>
                    <a:pt x="1744150" y="0"/>
                  </a:moveTo>
                  <a:lnTo>
                    <a:pt x="5030145" y="0"/>
                  </a:lnTo>
                  <a:lnTo>
                    <a:pt x="5030145" y="6858000"/>
                  </a:lnTo>
                  <a:lnTo>
                    <a:pt x="1744150" y="6858000"/>
                  </a:lnTo>
                  <a:cubicBezTo>
                    <a:pt x="1754538" y="6887029"/>
                    <a:pt x="-20329" y="3410857"/>
                    <a:pt x="946" y="3429000"/>
                  </a:cubicBezTo>
                  <a:cubicBezTo>
                    <a:pt x="-38472" y="3418114"/>
                    <a:pt x="1163082" y="1143000"/>
                    <a:pt x="17441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Chevron 12"/>
            <p:cNvSpPr/>
            <p:nvPr userDrawn="1"/>
          </p:nvSpPr>
          <p:spPr>
            <a:xfrm flipH="1">
              <a:off x="3035395" y="-1"/>
              <a:ext cx="3951026" cy="6858000"/>
            </a:xfrm>
            <a:prstGeom prst="chevron">
              <a:avLst>
                <a:gd name="adj" fmla="val 58700"/>
              </a:avLst>
            </a:prstGeom>
            <a:solidFill>
              <a:srgbClr val="16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Rectangle 10"/>
            <p:cNvSpPr/>
            <p:nvPr userDrawn="1"/>
          </p:nvSpPr>
          <p:spPr>
            <a:xfrm>
              <a:off x="4898136" y="4420772"/>
              <a:ext cx="6748174" cy="173980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 name="Title 1"/>
          <p:cNvSpPr>
            <a:spLocks noGrp="1"/>
          </p:cNvSpPr>
          <p:nvPr>
            <p:ph type="ctrTitle" hasCustomPrompt="1"/>
          </p:nvPr>
        </p:nvSpPr>
        <p:spPr>
          <a:xfrm>
            <a:off x="4855098" y="2259651"/>
            <a:ext cx="6759363" cy="1862898"/>
          </a:xfrm>
        </p:spPr>
        <p:txBody>
          <a:bodyPr anchor="b">
            <a:normAutofit/>
          </a:bodyPr>
          <a:lstStyle>
            <a:lvl1pPr algn="l">
              <a:defRPr sz="2800" b="0" cap="all" baseline="0">
                <a:solidFill>
                  <a:schemeClr val="bg1"/>
                </a:solidFill>
              </a:defRPr>
            </a:lvl1pPr>
          </a:lstStyle>
          <a:p>
            <a:r>
              <a:rPr lang="en-US" dirty="0" smtClean="0"/>
              <a:t>Executive case study template – to be used only for digital intelligence case studies with x factor multiplier</a:t>
            </a:r>
            <a:endParaRPr lang="en-US" dirty="0"/>
          </a:p>
        </p:txBody>
      </p:sp>
      <p:sp>
        <p:nvSpPr>
          <p:cNvPr id="5" name="Text Placeholder 4"/>
          <p:cNvSpPr>
            <a:spLocks noGrp="1"/>
          </p:cNvSpPr>
          <p:nvPr>
            <p:ph type="body" sz="quarter" idx="10" hasCustomPrompt="1"/>
          </p:nvPr>
        </p:nvSpPr>
        <p:spPr>
          <a:xfrm>
            <a:off x="5209983" y="4718995"/>
            <a:ext cx="6266511" cy="293687"/>
          </a:xfrm>
        </p:spPr>
        <p:txBody>
          <a:bodyPr>
            <a:normAutofit/>
          </a:bodyPr>
          <a:lstStyle>
            <a:lvl1pPr marL="0" indent="0">
              <a:buNone/>
              <a:defRPr sz="1200" b="1">
                <a:solidFill>
                  <a:schemeClr val="accent3"/>
                </a:solidFill>
              </a:defRPr>
            </a:lvl1pPr>
          </a:lstStyle>
          <a:p>
            <a:pPr lvl="0"/>
            <a:r>
              <a:rPr lang="en-US" dirty="0"/>
              <a:t>Click to edit Subtitle</a:t>
            </a:r>
          </a:p>
        </p:txBody>
      </p:sp>
      <p:sp>
        <p:nvSpPr>
          <p:cNvPr id="7" name="Text Placeholder 6"/>
          <p:cNvSpPr>
            <a:spLocks noGrp="1"/>
          </p:cNvSpPr>
          <p:nvPr>
            <p:ph type="body" sz="quarter" idx="11" hasCustomPrompt="1"/>
          </p:nvPr>
        </p:nvSpPr>
        <p:spPr>
          <a:xfrm>
            <a:off x="5209983" y="5012683"/>
            <a:ext cx="2057837"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6" name="Text Placeholder 6"/>
          <p:cNvSpPr>
            <a:spLocks noGrp="1"/>
          </p:cNvSpPr>
          <p:nvPr>
            <p:ph type="body" sz="quarter" idx="12" hasCustomPrompt="1"/>
          </p:nvPr>
        </p:nvSpPr>
        <p:spPr>
          <a:xfrm>
            <a:off x="7405787" y="5012683"/>
            <a:ext cx="2025988" cy="1147893"/>
          </a:xfrm>
        </p:spPr>
        <p:txBody>
          <a:bodyPr/>
          <a:lstStyle>
            <a:lvl1pPr marL="0" indent="0">
              <a:buNone/>
              <a:defRPr sz="2800" b="1">
                <a:solidFill>
                  <a:schemeClr val="accent3"/>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8" name="Text Placeholder 6"/>
          <p:cNvSpPr>
            <a:spLocks noGrp="1"/>
          </p:cNvSpPr>
          <p:nvPr>
            <p:ph type="body" sz="quarter" idx="13" hasCustomPrompt="1"/>
          </p:nvPr>
        </p:nvSpPr>
        <p:spPr>
          <a:xfrm>
            <a:off x="9601591" y="5012683"/>
            <a:ext cx="2012870"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25" name="TextBox 24"/>
          <p:cNvSpPr txBox="1"/>
          <p:nvPr userDrawn="1"/>
        </p:nvSpPr>
        <p:spPr>
          <a:xfrm>
            <a:off x="722313" y="604657"/>
            <a:ext cx="3395581" cy="184666"/>
          </a:xfrm>
          <a:prstGeom prst="rect">
            <a:avLst/>
          </a:prstGeom>
          <a:noFill/>
        </p:spPr>
        <p:txBody>
          <a:bodyPr wrap="square" lIns="0" tIns="0" rIns="0" bIns="0" rtlCol="0">
            <a:spAutoFit/>
          </a:bodyPr>
          <a:lstStyle/>
          <a:p>
            <a:pPr>
              <a:spcBef>
                <a:spcPts val="1000"/>
              </a:spcBef>
              <a:buClr>
                <a:srgbClr val="FF6503"/>
              </a:buClr>
              <a:buFont typeface="Arial"/>
              <a:buNone/>
              <a:defRPr/>
            </a:pPr>
            <a:r>
              <a:rPr lang="en-US" sz="1200" b="1" cap="all" dirty="0">
                <a:solidFill>
                  <a:srgbClr val="FFFFFF"/>
                </a:solidFill>
              </a:rPr>
              <a:t>Case Study</a:t>
            </a: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7362" y="1100066"/>
            <a:ext cx="340582" cy="480220"/>
          </a:xfrm>
          <a:prstGeom prst="rect">
            <a:avLst/>
          </a:prstGeom>
        </p:spPr>
      </p:pic>
      <p:sp>
        <p:nvSpPr>
          <p:cNvPr id="6" name="Text Placeholder 5"/>
          <p:cNvSpPr>
            <a:spLocks noGrp="1"/>
          </p:cNvSpPr>
          <p:nvPr>
            <p:ph type="body" sz="quarter" idx="14"/>
          </p:nvPr>
        </p:nvSpPr>
        <p:spPr>
          <a:xfrm>
            <a:off x="497876" y="1029748"/>
            <a:ext cx="5343525" cy="544512"/>
          </a:xfrm>
        </p:spPr>
        <p:txBody>
          <a:bodyPr anchor="ctr">
            <a:normAutofit/>
          </a:bodyPr>
          <a:lstStyle>
            <a:lvl1pPr marL="0" indent="0" algn="r">
              <a:buNone/>
              <a:defRPr sz="1600" b="1" cap="all" baseline="0">
                <a:solidFill>
                  <a:schemeClr val="bg1"/>
                </a:solidFill>
              </a:defRPr>
            </a:lvl1pPr>
          </a:lstStyle>
          <a:p>
            <a:pPr lvl="0"/>
            <a:r>
              <a:rPr lang="en-US" dirty="0"/>
              <a:t>Click to edit Master text styles</a:t>
            </a:r>
          </a:p>
        </p:txBody>
      </p:sp>
      <p:sp>
        <p:nvSpPr>
          <p:cNvPr id="23" name="Text Placeholder 5"/>
          <p:cNvSpPr>
            <a:spLocks noGrp="1"/>
          </p:cNvSpPr>
          <p:nvPr>
            <p:ph type="body" sz="quarter" idx="15"/>
          </p:nvPr>
        </p:nvSpPr>
        <p:spPr>
          <a:xfrm>
            <a:off x="6333859" y="1029748"/>
            <a:ext cx="5343525" cy="544512"/>
          </a:xfrm>
        </p:spPr>
        <p:txBody>
          <a:bodyPr anchor="ctr">
            <a:normAutofit/>
          </a:bodyPr>
          <a:lstStyle>
            <a:lvl1pPr marL="0" indent="0" algn="l">
              <a:buNone/>
              <a:defRPr sz="1600" b="1" cap="all"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017793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2">
    <p:bg>
      <p:bgPr>
        <a:solidFill>
          <a:srgbClr val="E3E3E3"/>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April 29, 2019</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3">
    <p:bg>
      <p:bgPr>
        <a:solidFill>
          <a:schemeClr val="bg1"/>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April 29, 2019</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eature">
    <p:bg>
      <p:bgPr>
        <a:solidFill>
          <a:schemeClr val="accent4"/>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
          <p:cNvSpPr/>
          <p:nvPr userDrawn="1"/>
        </p:nvSpPr>
        <p:spPr>
          <a:xfrm>
            <a:off x="-26555" y="0"/>
            <a:ext cx="5051137"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2302350 w 8394700"/>
              <a:gd name="connsiteY0" fmla="*/ 775855 h 6858000"/>
              <a:gd name="connsiteX1" fmla="*/ 8394700 w 8394700"/>
              <a:gd name="connsiteY1" fmla="*/ 0 h 6858000"/>
              <a:gd name="connsiteX2" fmla="*/ 2710556 w 8394700"/>
              <a:gd name="connsiteY2" fmla="*/ 6858000 h 6858000"/>
              <a:gd name="connsiteX3" fmla="*/ 0 w 8394700"/>
              <a:gd name="connsiteY3" fmla="*/ 6858000 h 6858000"/>
              <a:gd name="connsiteX4" fmla="*/ 2302350 w 8394700"/>
              <a:gd name="connsiteY4" fmla="*/ 775855 h 6858000"/>
              <a:gd name="connsiteX0" fmla="*/ 2164897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2164897 w 8394700"/>
              <a:gd name="connsiteY4" fmla="*/ 0 h 6858000"/>
              <a:gd name="connsiteX0" fmla="*/ 0 w 6229803"/>
              <a:gd name="connsiteY0" fmla="*/ 0 h 6858000"/>
              <a:gd name="connsiteX1" fmla="*/ 6229803 w 6229803"/>
              <a:gd name="connsiteY1" fmla="*/ 0 h 6858000"/>
              <a:gd name="connsiteX2" fmla="*/ 545659 w 6229803"/>
              <a:gd name="connsiteY2" fmla="*/ 6858000 h 6858000"/>
              <a:gd name="connsiteX3" fmla="*/ 292088 w 6229803"/>
              <a:gd name="connsiteY3" fmla="*/ 6733310 h 6858000"/>
              <a:gd name="connsiteX4" fmla="*/ 0 w 6229803"/>
              <a:gd name="connsiteY4" fmla="*/ 0 h 6858000"/>
              <a:gd name="connsiteX0" fmla="*/ 34365 w 6264168"/>
              <a:gd name="connsiteY0" fmla="*/ 0 h 6858000"/>
              <a:gd name="connsiteX1" fmla="*/ 6264168 w 6264168"/>
              <a:gd name="connsiteY1" fmla="*/ 0 h 6858000"/>
              <a:gd name="connsiteX2" fmla="*/ 580024 w 6264168"/>
              <a:gd name="connsiteY2" fmla="*/ 6858000 h 6858000"/>
              <a:gd name="connsiteX3" fmla="*/ 0 w 6264168"/>
              <a:gd name="connsiteY3" fmla="*/ 6844146 h 6858000"/>
              <a:gd name="connsiteX4" fmla="*/ 34365 w 626416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168" h="6858000">
                <a:moveTo>
                  <a:pt x="34365" y="0"/>
                </a:moveTo>
                <a:lnTo>
                  <a:pt x="6264168" y="0"/>
                </a:lnTo>
                <a:lnTo>
                  <a:pt x="580024" y="6858000"/>
                </a:lnTo>
                <a:lnTo>
                  <a:pt x="0" y="6844146"/>
                </a:lnTo>
                <a:lnTo>
                  <a:pt x="3436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0"/>
          </p:nvPr>
        </p:nvSpPr>
        <p:spPr>
          <a:xfrm>
            <a:off x="6202362" y="2979161"/>
            <a:ext cx="5380037" cy="3421640"/>
          </a:xfrm>
        </p:spPr>
        <p:txBody>
          <a:bodyPr/>
          <a:lstStyle>
            <a:lvl1pP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eature-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017125"/>
            <a:ext cx="10972800" cy="4386147"/>
          </a:xfrm>
        </p:spPr>
        <p:txBody>
          <a:bodyPr>
            <a:normAutofit/>
          </a:bodyPr>
          <a:lstStyle>
            <a:lvl1pPr>
              <a:defRPr sz="6000">
                <a:solidFill>
                  <a:schemeClr val="bg1"/>
                </a:solidFill>
              </a:defRPr>
            </a:lvl1pPr>
          </a:lstStyle>
          <a:p>
            <a:r>
              <a:rPr lang="en-US" dirty="0"/>
              <a:t>Click to edit Master title style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3180" y="61446"/>
            <a:ext cx="914400" cy="613410"/>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and Title ONLY">
    <p:bg>
      <p:bgPr>
        <a:solidFill>
          <a:schemeClr val="bg1"/>
        </a:solidFill>
        <a:effectLst/>
      </p:bgPr>
    </p:bg>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April 29, 2019</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563065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smtClean="0"/>
              <a:t>Click to edit Page Heading</a:t>
            </a:r>
            <a:endParaRPr lang="en-US" dirty="0"/>
          </a:p>
        </p:txBody>
      </p:sp>
      <p:grpSp>
        <p:nvGrpSpPr>
          <p:cNvPr id="15" name="Group 14"/>
          <p:cNvGrpSpPr/>
          <p:nvPr userDrawn="1"/>
        </p:nvGrpSpPr>
        <p:grpSpPr>
          <a:xfrm>
            <a:off x="6260951" y="6558701"/>
            <a:ext cx="5931049" cy="299299"/>
            <a:chOff x="6260951" y="6558701"/>
            <a:chExt cx="5931049" cy="299299"/>
          </a:xfrm>
        </p:grpSpPr>
        <p:sp>
          <p:nvSpPr>
            <p:cNvPr id="16"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userDrawn="1"/>
          </p:nvGrpSpPr>
          <p:grpSpPr>
            <a:xfrm>
              <a:off x="8799513" y="6615920"/>
              <a:ext cx="2703555" cy="162839"/>
              <a:chOff x="8799513" y="6615920"/>
              <a:chExt cx="2703555" cy="162839"/>
            </a:xfrm>
          </p:grpSpPr>
          <p:cxnSp>
            <p:nvCxnSpPr>
              <p:cNvPr id="18" name="Straight Connector 17"/>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TextBox 19"/>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April 29, 2019</a:t>
            </a:fld>
            <a:endParaRPr lang="en-US" sz="900" dirty="0" smtClean="0">
              <a:solidFill>
                <a:schemeClr val="bg1"/>
              </a:solidFill>
            </a:endParaRPr>
          </a:p>
        </p:txBody>
      </p:sp>
      <p:sp>
        <p:nvSpPr>
          <p:cNvPr id="21" name="TextBox 20"/>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2" name="TextBox 21"/>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1392806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09599"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Content Placeholder 2"/>
          <p:cNvSpPr>
            <a:spLocks noGrp="1"/>
          </p:cNvSpPr>
          <p:nvPr>
            <p:ph idx="14"/>
          </p:nvPr>
        </p:nvSpPr>
        <p:spPr>
          <a:xfrm>
            <a:off x="4318000"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Box 16"/>
          <p:cNvSpPr txBox="1"/>
          <p:nvPr userDrawn="1"/>
        </p:nvSpPr>
        <p:spPr>
          <a:xfrm>
            <a:off x="609600" y="4735286"/>
            <a:ext cx="6770914" cy="30777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bg1"/>
                </a:solidFill>
                <a:effectLst/>
                <a:latin typeface="+mn-lt"/>
                <a:ea typeface="+mn-ea"/>
                <a:cs typeface="+mn-cs"/>
              </a:rPr>
              <a:t>© </a:t>
            </a:r>
            <a:r>
              <a:rPr lang="en-US" sz="1000" kern="1200" dirty="0" smtClean="0">
                <a:solidFill>
                  <a:schemeClr val="bg1"/>
                </a:solidFill>
                <a:effectLst/>
                <a:latin typeface="+mn-lt"/>
                <a:ea typeface="+mn-ea"/>
                <a:cs typeface="+mn-cs"/>
              </a:rPr>
              <a:t>2</a:t>
            </a:r>
            <a:r>
              <a:rPr lang="en-US" sz="1000" kern="1200" spc="-50" baseline="0" dirty="0" smtClean="0">
                <a:solidFill>
                  <a:schemeClr val="bg1"/>
                </a:solidFill>
                <a:effectLst/>
                <a:latin typeface="+mn-lt"/>
                <a:ea typeface="+mn-ea"/>
                <a:cs typeface="+mn-cs"/>
              </a:rPr>
              <a:t>01</a:t>
            </a:r>
            <a:r>
              <a:rPr lang="en-US" sz="1000" kern="1200" dirty="0" smtClean="0">
                <a:solidFill>
                  <a:schemeClr val="bg1"/>
                </a:solidFill>
                <a:effectLst/>
                <a:latin typeface="+mn-lt"/>
                <a:ea typeface="+mn-ea"/>
                <a:cs typeface="+mn-cs"/>
              </a:rPr>
              <a:t>8 </a:t>
            </a:r>
            <a:r>
              <a:rPr lang="en-US" sz="1000" kern="1200" dirty="0" err="1">
                <a:solidFill>
                  <a:schemeClr val="bg1"/>
                </a:solidFill>
                <a:effectLst/>
                <a:latin typeface="+mn-lt"/>
                <a:ea typeface="+mn-ea"/>
                <a:cs typeface="+mn-cs"/>
              </a:rPr>
              <a:t>ExlService</a:t>
            </a:r>
            <a:r>
              <a:rPr lang="en-US" sz="1000" kern="1200" dirty="0">
                <a:solidFill>
                  <a:schemeClr val="bg1"/>
                </a:solidFill>
                <a:effectLst/>
                <a:latin typeface="+mn-lt"/>
                <a:ea typeface="+mn-ea"/>
                <a:cs typeface="+mn-cs"/>
              </a:rPr>
              <a:t> Holdings, Inc.  All rights reserved. For more information go to </a:t>
            </a:r>
            <a:r>
              <a:rPr lang="en-US" sz="1000" kern="1200" dirty="0" err="1">
                <a:solidFill>
                  <a:schemeClr val="bg1"/>
                </a:solidFill>
                <a:effectLst/>
                <a:latin typeface="+mn-lt"/>
                <a:ea typeface="+mn-ea"/>
                <a:cs typeface="+mn-cs"/>
              </a:rPr>
              <a:t>www.exlservice.com</a:t>
            </a:r>
            <a:r>
              <a:rPr lang="en-US" sz="1000" kern="1200" dirty="0">
                <a:solidFill>
                  <a:schemeClr val="bg1"/>
                </a:solidFill>
                <a:effectLst/>
                <a:latin typeface="+mn-lt"/>
                <a:ea typeface="+mn-ea"/>
                <a:cs typeface="+mn-cs"/>
              </a:rPr>
              <a:t>/legal-disclaimer</a:t>
            </a:r>
          </a:p>
          <a:p>
            <a:endParaRPr lang="en-US" sz="1000" dirty="0">
              <a:solidFill>
                <a:schemeClr val="bg1"/>
              </a:solidFill>
            </a:endParaRPr>
          </a:p>
        </p:txBody>
      </p:sp>
      <p:sp>
        <p:nvSpPr>
          <p:cNvPr id="18" name="TextBox 17"/>
          <p:cNvSpPr txBox="1"/>
          <p:nvPr userDrawn="1"/>
        </p:nvSpPr>
        <p:spPr>
          <a:xfrm>
            <a:off x="609600" y="5225144"/>
            <a:ext cx="5995307" cy="807913"/>
          </a:xfrm>
          <a:prstGeom prst="rect">
            <a:avLst/>
          </a:prstGeom>
          <a:noFill/>
        </p:spPr>
        <p:txBody>
          <a:bodyPr wrap="square" lIns="0" tIns="0" rIns="0" bIns="0" rtlCol="0">
            <a:spAutoFit/>
          </a:bodyPr>
          <a:lstStyle/>
          <a:p>
            <a:r>
              <a:rPr lang="en-US" sz="750" kern="1200" dirty="0">
                <a:solidFill>
                  <a:schemeClr val="bg2"/>
                </a:solidFill>
                <a:effectLst/>
                <a:latin typeface="+mn-lt"/>
                <a:ea typeface="+mn-ea"/>
                <a:cs typeface="+mn-cs"/>
              </a:rPr>
              <a:t>EXL (NASDAQ: EXLS) is a leading operations management and analytics company that designs and enables agile, customer-centric operating models to help clients improve their revenue growth and profitability. Our delivery model provides market-leading business outcomes using EXL’s proprietary Business </a:t>
            </a:r>
            <a:r>
              <a:rPr lang="en-US" sz="750" kern="1200" dirty="0" err="1">
                <a:solidFill>
                  <a:schemeClr val="bg2"/>
                </a:solidFill>
                <a:effectLst/>
                <a:latin typeface="+mn-lt"/>
                <a:ea typeface="+mn-ea"/>
                <a:cs typeface="+mn-cs"/>
              </a:rPr>
              <a:t>EXLerator</a:t>
            </a:r>
            <a:r>
              <a:rPr lang="en-US" sz="750" kern="1200" dirty="0">
                <a:solidFill>
                  <a:schemeClr val="bg2"/>
                </a:solidFill>
                <a:effectLst/>
                <a:latin typeface="+mn-lt"/>
                <a:ea typeface="+mn-ea"/>
                <a:cs typeface="+mn-cs"/>
              </a:rPr>
              <a:t> Framework</a:t>
            </a:r>
            <a:r>
              <a:rPr lang="en-US" sz="750" kern="1200" baseline="30000" dirty="0">
                <a:solidFill>
                  <a:schemeClr val="bg2"/>
                </a:solidFill>
                <a:effectLst/>
                <a:latin typeface="+mn-lt"/>
                <a:ea typeface="+mn-ea"/>
                <a:cs typeface="+mn-cs"/>
              </a:rPr>
              <a:t>®</a:t>
            </a:r>
            <a:r>
              <a:rPr lang="en-US" sz="750" kern="1200" dirty="0">
                <a:solidFill>
                  <a:schemeClr val="bg2"/>
                </a:solidFill>
                <a:effectLst/>
                <a:latin typeface="+mn-lt"/>
                <a:ea typeface="+mn-ea"/>
                <a:cs typeface="+mn-cs"/>
              </a:rPr>
              <a:t>, cutting-edge analytics, digital transformation and domain expertise. At EXL, we look deeper to help companies improve global operations, enhance data-driven insights, increase customer satisfaction, and manage risk and compliance. EXL serves the insurance, healthcare, banking and financial services, utilities, travel, transportation and logistics industries. Headquartered in New York, New York, EXL has more than </a:t>
            </a:r>
            <a:r>
              <a:rPr lang="en-US" sz="750" kern="1200" dirty="0" smtClean="0">
                <a:solidFill>
                  <a:schemeClr val="bg2"/>
                </a:solidFill>
                <a:effectLst/>
                <a:latin typeface="+mn-lt"/>
                <a:ea typeface="+mn-ea"/>
                <a:cs typeface="+mn-cs"/>
              </a:rPr>
              <a:t>2</a:t>
            </a:r>
            <a:r>
              <a:rPr lang="en-US" sz="750" kern="1200" spc="-150" dirty="0" smtClean="0">
                <a:solidFill>
                  <a:schemeClr val="bg2"/>
                </a:solidFill>
                <a:effectLst/>
                <a:latin typeface="+mn-lt"/>
                <a:ea typeface="+mn-ea"/>
                <a:cs typeface="+mn-cs"/>
              </a:rPr>
              <a:t>7</a:t>
            </a:r>
            <a:r>
              <a:rPr lang="en-US" sz="750" kern="1200" dirty="0" smtClean="0">
                <a:solidFill>
                  <a:schemeClr val="bg2"/>
                </a:solidFill>
                <a:effectLst/>
                <a:latin typeface="+mn-lt"/>
                <a:ea typeface="+mn-ea"/>
                <a:cs typeface="+mn-cs"/>
              </a:rPr>
              <a:t>,000 </a:t>
            </a:r>
            <a:r>
              <a:rPr lang="en-US" sz="750" kern="1200" dirty="0">
                <a:solidFill>
                  <a:schemeClr val="bg2"/>
                </a:solidFill>
                <a:effectLst/>
                <a:latin typeface="+mn-lt"/>
                <a:ea typeface="+mn-ea"/>
                <a:cs typeface="+mn-cs"/>
              </a:rPr>
              <a:t>professionals in locations throughout the United States, Europe, Asia (primarily India and Philippines), South America, Australia and South Africa. </a:t>
            </a:r>
          </a:p>
        </p:txBody>
      </p:sp>
      <p:sp>
        <p:nvSpPr>
          <p:cNvPr id="19" name="Rectangle 18"/>
          <p:cNvSpPr/>
          <p:nvPr userDrawn="1"/>
        </p:nvSpPr>
        <p:spPr>
          <a:xfrm>
            <a:off x="8852759" y="3581711"/>
            <a:ext cx="2729641" cy="2108269"/>
          </a:xfrm>
          <a:prstGeom prst="rect">
            <a:avLst/>
          </a:prstGeom>
        </p:spPr>
        <p:txBody>
          <a:bodyPr wrap="square">
            <a:spAutoFit/>
          </a:bodyPr>
          <a:lstStyle/>
          <a:p>
            <a:pPr>
              <a:spcAft>
                <a:spcPts val="1200"/>
              </a:spcAft>
            </a:pPr>
            <a:r>
              <a:rPr lang="en-US" sz="2300" b="1" dirty="0" err="1">
                <a:solidFill>
                  <a:srgbClr val="123D71"/>
                </a:solidFill>
                <a:effectLst/>
                <a:latin typeface="Arial" charset="0"/>
              </a:rPr>
              <a:t>EXLservice.com</a:t>
            </a:r>
            <a:endParaRPr lang="en-US" sz="2300" dirty="0">
              <a:solidFill>
                <a:srgbClr val="123D71"/>
              </a:solidFill>
              <a:effectLst/>
              <a:latin typeface="Arial" charset="0"/>
            </a:endParaRPr>
          </a:p>
          <a:p>
            <a:pPr>
              <a:spcAft>
                <a:spcPts val="1200"/>
              </a:spcAft>
            </a:pPr>
            <a:r>
              <a:rPr lang="en-US" sz="1500" b="1" dirty="0">
                <a:solidFill>
                  <a:srgbClr val="FF7C00"/>
                </a:solidFill>
                <a:effectLst/>
                <a:latin typeface="Arial" charset="0"/>
              </a:rPr>
              <a:t>GLOBAL HEADQUARTERS</a:t>
            </a:r>
            <a:endParaRPr lang="en-US" sz="1500" dirty="0">
              <a:solidFill>
                <a:srgbClr val="FF7C00"/>
              </a:solidFill>
              <a:effectLst/>
              <a:latin typeface="Arial" charset="0"/>
            </a:endParaRPr>
          </a:p>
          <a:p>
            <a:r>
              <a:rPr lang="en-US" sz="1100" dirty="0">
                <a:solidFill>
                  <a:srgbClr val="123D71"/>
                </a:solidFill>
                <a:effectLst/>
                <a:latin typeface="Arial" charset="0"/>
              </a:rPr>
              <a:t>280 Park Avenue, 38th Floor</a:t>
            </a:r>
          </a:p>
          <a:p>
            <a:r>
              <a:rPr lang="en-US" sz="1100" dirty="0">
                <a:solidFill>
                  <a:srgbClr val="123D71"/>
                </a:solidFill>
                <a:effectLst/>
                <a:latin typeface="Arial" charset="0"/>
              </a:rPr>
              <a:t>New York, New York 10017</a:t>
            </a:r>
          </a:p>
          <a:p>
            <a:pPr>
              <a:spcAft>
                <a:spcPts val="1200"/>
              </a:spcAft>
            </a:pPr>
            <a:r>
              <a:rPr lang="en-US" sz="1100" b="1" dirty="0">
                <a:solidFill>
                  <a:srgbClr val="123D71"/>
                </a:solidFill>
                <a:effectLst/>
                <a:latin typeface="Arial" charset="0"/>
              </a:rPr>
              <a:t>T</a:t>
            </a:r>
            <a:r>
              <a:rPr lang="en-US" sz="1100" dirty="0">
                <a:solidFill>
                  <a:srgbClr val="123D71"/>
                </a:solidFill>
                <a:effectLst/>
                <a:latin typeface="Arial" charset="0"/>
              </a:rPr>
              <a:t> +1 212.277.7100    </a:t>
            </a:r>
            <a:r>
              <a:rPr lang="en-US" sz="1100" b="1" dirty="0">
                <a:solidFill>
                  <a:srgbClr val="123D71"/>
                </a:solidFill>
                <a:effectLst/>
                <a:latin typeface="Arial" charset="0"/>
              </a:rPr>
              <a:t>F</a:t>
            </a:r>
            <a:r>
              <a:rPr lang="en-US" sz="1100" dirty="0">
                <a:solidFill>
                  <a:srgbClr val="123D71"/>
                </a:solidFill>
                <a:effectLst/>
                <a:latin typeface="Arial" charset="0"/>
              </a:rPr>
              <a:t> +1 212.771.7111</a:t>
            </a:r>
          </a:p>
          <a:p>
            <a:r>
              <a:rPr lang="en-US" sz="1000" dirty="0">
                <a:solidFill>
                  <a:srgbClr val="123D71"/>
                </a:solidFill>
                <a:effectLst/>
                <a:latin typeface="Arial" charset="0"/>
              </a:rPr>
              <a:t>United States  •  United Kingdom  •  Czech Republic  •  Romania  •  Bulgaria  •  India  •  Philippines  •  Colombia  •  South Africa</a:t>
            </a:r>
          </a:p>
        </p:txBody>
      </p:sp>
      <p:grpSp>
        <p:nvGrpSpPr>
          <p:cNvPr id="22" name="Group 21"/>
          <p:cNvGrpSpPr/>
          <p:nvPr userDrawn="1"/>
        </p:nvGrpSpPr>
        <p:grpSpPr>
          <a:xfrm>
            <a:off x="6260951" y="6558701"/>
            <a:ext cx="5931049" cy="299299"/>
            <a:chOff x="6260951" y="6558701"/>
            <a:chExt cx="5931049" cy="299299"/>
          </a:xfrm>
        </p:grpSpPr>
        <p:sp>
          <p:nvSpPr>
            <p:cNvPr id="23"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8799513" y="6615920"/>
              <a:ext cx="2703555" cy="162839"/>
              <a:chOff x="8799513" y="6615920"/>
              <a:chExt cx="2703555" cy="162839"/>
            </a:xfrm>
          </p:grpSpPr>
          <p:cxnSp>
            <p:nvCxnSpPr>
              <p:cNvPr id="25" name="Straight Connector 24"/>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TextBox 26"/>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April 29, 2019</a:t>
            </a:fld>
            <a:endParaRPr lang="en-US" sz="900" dirty="0" smtClean="0">
              <a:solidFill>
                <a:schemeClr val="bg1"/>
              </a:solidFill>
            </a:endParaRPr>
          </a:p>
        </p:txBody>
      </p:sp>
      <p:sp>
        <p:nvSpPr>
          <p:cNvPr id="28" name="TextBox 27"/>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9" name="TextBox 28"/>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18602" r="1"/>
          <a:stretch/>
        </p:blipFill>
        <p:spPr>
          <a:xfrm>
            <a:off x="2273643" y="0"/>
            <a:ext cx="9924828" cy="6864691"/>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5637854" y="2259651"/>
            <a:ext cx="6199725" cy="2406598"/>
          </a:xfrm>
        </p:spPr>
        <p:txBody>
          <a:bodyPr anchor="ctr">
            <a:normAutofit/>
          </a:bodyPr>
          <a:lstStyle>
            <a:lvl1pPr algn="l">
              <a:spcAft>
                <a:spcPts val="1200"/>
              </a:spcAft>
              <a:defRPr sz="4000" cap="all" baseline="0">
                <a:solidFill>
                  <a:schemeClr val="bg1"/>
                </a:solidFill>
              </a:defRPr>
            </a:lvl1pPr>
          </a:lstStyle>
          <a:p>
            <a:endParaRPr lang="en-US" dirty="0"/>
          </a:p>
        </p:txBody>
      </p:sp>
      <p:sp>
        <p:nvSpPr>
          <p:cNvPr id="3" name="Subtitle 2"/>
          <p:cNvSpPr>
            <a:spLocks noGrp="1"/>
          </p:cNvSpPr>
          <p:nvPr>
            <p:ph type="subTitle" idx="1" hasCustomPrompt="1"/>
          </p:nvPr>
        </p:nvSpPr>
        <p:spPr>
          <a:xfrm>
            <a:off x="8243454" y="4632326"/>
            <a:ext cx="3594126" cy="42570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12" name="Text Placeholder 11"/>
          <p:cNvSpPr>
            <a:spLocks noGrp="1"/>
          </p:cNvSpPr>
          <p:nvPr>
            <p:ph type="body" sz="quarter" idx="10" hasCustomPrompt="1"/>
          </p:nvPr>
        </p:nvSpPr>
        <p:spPr>
          <a:xfrm>
            <a:off x="8243888" y="5156200"/>
            <a:ext cx="3594100" cy="1186935"/>
          </a:xfrm>
        </p:spPr>
        <p:txBody>
          <a:bodyPr>
            <a:normAutofit/>
          </a:bodyPr>
          <a:lstStyle>
            <a:lvl1pPr marL="0" indent="0" algn="l" defTabSz="914400" rtl="0" eaLnBrk="1" latinLnBrk="0" hangingPunct="1">
              <a:lnSpc>
                <a:spcPct val="100000"/>
              </a:lnSpc>
              <a:spcBef>
                <a:spcPts val="1000"/>
              </a:spcBef>
              <a:buClr>
                <a:schemeClr val="accent3"/>
              </a:buClr>
              <a:buFont typeface="Arial"/>
              <a:buNone/>
              <a:defRPr lang="en-US" sz="1700" kern="1200" baseline="0" dirty="0" smtClean="0">
                <a:solidFill>
                  <a:schemeClr val="bg1"/>
                </a:solidFill>
                <a:latin typeface="+mn-lt"/>
                <a:ea typeface="+mn-ea"/>
                <a:cs typeface="+mn-cs"/>
              </a:defRPr>
            </a:lvl1pPr>
          </a:lstStyle>
          <a:p>
            <a:pPr lvl="0"/>
            <a:r>
              <a:rPr lang="en-US" dirty="0" smtClean="0"/>
              <a:t>Name of Presenter</a:t>
            </a:r>
          </a:p>
        </p:txBody>
      </p:sp>
      <p:sp>
        <p:nvSpPr>
          <p:cNvPr id="18" name="Rectangle 17"/>
          <p:cNvSpPr/>
          <p:nvPr userDrawn="1"/>
        </p:nvSpPr>
        <p:spPr>
          <a:xfrm>
            <a:off x="8243454" y="6343135"/>
            <a:ext cx="1306448" cy="215444"/>
          </a:xfrm>
          <a:prstGeom prst="rect">
            <a:avLst/>
          </a:prstGeom>
        </p:spPr>
        <p:txBody>
          <a:bodyPr wrap="none" lIns="0" rIns="0">
            <a:spAutoFit/>
          </a:bodyPr>
          <a:lstStyle/>
          <a:p>
            <a:r>
              <a:rPr lang="en-US" sz="800" dirty="0" smtClean="0">
                <a:solidFill>
                  <a:schemeClr val="bg1"/>
                </a:solidFill>
                <a:latin typeface="Century Gothic" pitchFamily="34" charset="0"/>
              </a:rPr>
              <a:t>© </a:t>
            </a:r>
            <a:r>
              <a:rPr lang="en-US" sz="800" dirty="0" err="1" smtClean="0">
                <a:solidFill>
                  <a:schemeClr val="bg1"/>
                </a:solidFill>
                <a:latin typeface="Century Gothic" pitchFamily="34" charset="0"/>
              </a:rPr>
              <a:t>ExlService</a:t>
            </a:r>
            <a:r>
              <a:rPr lang="en-US" sz="800" baseline="0" dirty="0" smtClean="0">
                <a:solidFill>
                  <a:schemeClr val="bg1"/>
                </a:solidFill>
                <a:latin typeface="Century Gothic" pitchFamily="34" charset="0"/>
              </a:rPr>
              <a:t> Holdings, Inc. </a:t>
            </a:r>
            <a:endParaRPr lang="en-US" sz="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April 29, 2019</a:t>
            </a:fld>
            <a:endParaRPr lang="en-US" sz="900" dirty="0" smtClean="0">
              <a:solidFill>
                <a:schemeClr val="bg1"/>
              </a:solidFill>
            </a:endParaRPr>
          </a:p>
        </p:txBody>
      </p:sp>
      <p:sp>
        <p:nvSpPr>
          <p:cNvPr id="23" name="TextBox 22"/>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4" name="TextBox 23"/>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999857934"/>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April 29, 2019</a:t>
            </a:fld>
            <a:endParaRPr lang="en-US" sz="900" dirty="0" smtClean="0">
              <a:solidFill>
                <a:schemeClr val="bg1"/>
              </a:solidFill>
            </a:endParaRPr>
          </a:p>
        </p:txBody>
      </p:sp>
      <p:sp>
        <p:nvSpPr>
          <p:cNvPr id="19" name="TextBox 18"/>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0" name="TextBox 19"/>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5"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4"/>
          </p:nvPr>
        </p:nvSpPr>
        <p:spPr>
          <a:xfrm>
            <a:off x="609599"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Content Placeholder 5"/>
          <p:cNvSpPr>
            <a:spLocks noGrp="1"/>
          </p:cNvSpPr>
          <p:nvPr>
            <p:ph sz="quarter" idx="15"/>
          </p:nvPr>
        </p:nvSpPr>
        <p:spPr>
          <a:xfrm>
            <a:off x="6301945"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30" name="Group 29"/>
          <p:cNvGrpSpPr/>
          <p:nvPr userDrawn="1"/>
        </p:nvGrpSpPr>
        <p:grpSpPr>
          <a:xfrm>
            <a:off x="6260951" y="6558701"/>
            <a:ext cx="5931049" cy="299299"/>
            <a:chOff x="6260951" y="6558701"/>
            <a:chExt cx="5931049" cy="299299"/>
          </a:xfrm>
        </p:grpSpPr>
        <p:sp>
          <p:nvSpPr>
            <p:cNvPr id="31"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userDrawn="1"/>
          </p:nvGrpSpPr>
          <p:grpSpPr>
            <a:xfrm>
              <a:off x="8799513" y="6615920"/>
              <a:ext cx="2703555" cy="162839"/>
              <a:chOff x="8799513" y="6615920"/>
              <a:chExt cx="2703555" cy="162839"/>
            </a:xfrm>
          </p:grpSpPr>
          <p:cxnSp>
            <p:nvCxnSpPr>
              <p:cNvPr id="33" name="Straight Connector 3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April 29, 2019</a:t>
            </a:fld>
            <a:endParaRPr lang="en-US" sz="900" dirty="0" smtClean="0">
              <a:solidFill>
                <a:schemeClr val="bg1"/>
              </a:solidFill>
            </a:endParaRPr>
          </a:p>
        </p:txBody>
      </p:sp>
      <p:sp>
        <p:nvSpPr>
          <p:cNvPr id="36" name="TextBox 3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37" name="TextBox 3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371067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Divider">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83947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3797300"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373312"/>
            <a:ext cx="10515600" cy="2111375"/>
          </a:xfrm>
        </p:spPr>
        <p:txBody>
          <a:bodyPr anchor="ctr">
            <a:normAutofit/>
          </a:bodyPr>
          <a:lstStyle>
            <a:lvl1pPr algn="ctr">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55275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Divider-2">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6">
    <p:bg>
      <p:bgPr>
        <a:solidFill>
          <a:schemeClr val="accent4"/>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6748272" cy="6858000"/>
          </a:xfrm>
          <a:prstGeom prst="rect">
            <a:avLst/>
          </a:prstGeom>
        </p:spPr>
      </p:pic>
      <p:sp>
        <p:nvSpPr>
          <p:cNvPr id="11" name="Rectangle 7"/>
          <p:cNvSpPr/>
          <p:nvPr userDrawn="1"/>
        </p:nvSpPr>
        <p:spPr>
          <a:xfrm rot="10800000">
            <a:off x="2152651" y="0"/>
            <a:ext cx="100330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4047726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4047726 w 12442426"/>
              <a:gd name="connsiteY4" fmla="*/ 0 h 6858000"/>
              <a:gd name="connsiteX0" fmla="*/ 0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0 w 1244242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2426" h="6858000">
                <a:moveTo>
                  <a:pt x="0" y="0"/>
                </a:moveTo>
                <a:lnTo>
                  <a:pt x="12442426" y="0"/>
                </a:lnTo>
                <a:lnTo>
                  <a:pt x="6758282" y="6858000"/>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LT_Case Study">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09600"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5" hasCustomPrompt="1"/>
          </p:nvPr>
        </p:nvSpPr>
        <p:spPr>
          <a:xfrm>
            <a:off x="8091487" y="1759527"/>
            <a:ext cx="3490913" cy="4417436"/>
          </a:xfrm>
        </p:spPr>
        <p:txBody>
          <a:bodyPr>
            <a:noAutofit/>
          </a:bodyPr>
          <a:lstStyle>
            <a:lvl1pPr marL="0" indent="0">
              <a:buNone/>
              <a:defRPr sz="2000" b="1">
                <a:solidFill>
                  <a:schemeClr val="accent3"/>
                </a:solidFill>
              </a:defRPr>
            </a:lvl1pPr>
            <a:lvl2pPr marL="0" indent="0">
              <a:spcBef>
                <a:spcPts val="1800"/>
              </a:spcBef>
              <a:buClr>
                <a:schemeClr val="accent3"/>
              </a:buClr>
              <a:buNone/>
              <a:tabLst/>
              <a:defRPr sz="4400" b="1"/>
            </a:lvl2pPr>
            <a:lvl3pPr marL="0" indent="0">
              <a:spcBef>
                <a:spcPts val="0"/>
              </a:spcBef>
              <a:spcAft>
                <a:spcPts val="400"/>
              </a:spcAft>
              <a:buNone/>
              <a:tabLst/>
              <a:defRPr sz="1400">
                <a:solidFill>
                  <a:schemeClr val="accent4"/>
                </a:solidFill>
              </a:defRPr>
            </a:lvl3pPr>
            <a:lvl4pPr marL="576263" indent="-168275">
              <a:tabLst/>
              <a:defRPr sz="900"/>
            </a:lvl4pPr>
            <a:lvl5pPr marL="742950" indent="-166688">
              <a:tabLst/>
              <a:defRPr sz="900"/>
            </a:lvl5pPr>
          </a:lstStyle>
          <a:p>
            <a:pPr lvl="0"/>
            <a:r>
              <a:rPr lang="en-US" dirty="0"/>
              <a:t>Click to edit Master text styles</a:t>
            </a:r>
          </a:p>
          <a:p>
            <a:pPr lvl="1"/>
            <a:r>
              <a:rPr lang="en-US" dirty="0"/>
              <a:t>Second level</a:t>
            </a:r>
          </a:p>
          <a:p>
            <a:pPr lvl="2"/>
            <a:r>
              <a:rPr lang="en-US" dirty="0"/>
              <a:t>Third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April 29, 2019</a:t>
            </a:fld>
            <a:endParaRPr lang="en-US" sz="900" dirty="0" smtClean="0">
              <a:solidFill>
                <a:schemeClr val="bg1"/>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24762"/>
            <a:ext cx="10972800" cy="725056"/>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09600" y="1759526"/>
            <a:ext cx="10972800" cy="46412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557591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8" r:id="rId4"/>
    <p:sldLayoutId id="2147483702" r:id="rId5"/>
    <p:sldLayoutId id="2147483651" r:id="rId6"/>
    <p:sldLayoutId id="2147483661" r:id="rId7"/>
    <p:sldLayoutId id="2147483665" r:id="rId8"/>
    <p:sldLayoutId id="2147483666" r:id="rId9"/>
    <p:sldLayoutId id="2147483704" r:id="rId10"/>
    <p:sldLayoutId id="2147483696" r:id="rId11"/>
    <p:sldLayoutId id="2147483670" r:id="rId12"/>
    <p:sldLayoutId id="2147483671" r:id="rId13"/>
    <p:sldLayoutId id="2147483697" r:id="rId14"/>
    <p:sldLayoutId id="2147483698" r:id="rId15"/>
    <p:sldLayoutId id="2147483705" r:id="rId16"/>
    <p:sldLayoutId id="2147483703" r:id="rId17"/>
    <p:sldLayoutId id="2147483701" r:id="rId18"/>
    <p:sldLayoutId id="2147483667" r:id="rId19"/>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3"/>
        </a:buClr>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1"/>
        </a:buClr>
        <a:buFont typeface="Arial" pitchFamily="34" charset="0"/>
        <a:buChar char="-"/>
        <a:defRPr sz="1600" kern="1200">
          <a:solidFill>
            <a:schemeClr val="tx1"/>
          </a:solidFill>
          <a:latin typeface="+mn-lt"/>
          <a:ea typeface="+mn-ea"/>
          <a:cs typeface="+mn-cs"/>
        </a:defRPr>
      </a:lvl2pPr>
      <a:lvl3pPr marL="1087438" indent="-173038" algn="l" defTabSz="914400" rtl="0" eaLnBrk="1" latinLnBrk="0" hangingPunct="1">
        <a:lnSpc>
          <a:spcPct val="100000"/>
        </a:lnSpc>
        <a:spcBef>
          <a:spcPts val="500"/>
        </a:spcBef>
        <a:buFont typeface="Arial"/>
        <a:buChar char="•"/>
        <a:defRPr sz="1400" kern="1200">
          <a:solidFill>
            <a:schemeClr val="tx1"/>
          </a:solidFill>
          <a:latin typeface="+mn-lt"/>
          <a:ea typeface="+mn-ea"/>
          <a:cs typeface="+mn-cs"/>
        </a:defRPr>
      </a:lvl3pPr>
      <a:lvl4pPr marL="1539875" indent="-168275" algn="l" defTabSz="914400" rtl="0" eaLnBrk="1" latinLnBrk="0" hangingPunct="1">
        <a:lnSpc>
          <a:spcPct val="100000"/>
        </a:lnSpc>
        <a:spcBef>
          <a:spcPts val="500"/>
        </a:spcBef>
        <a:buFont typeface="Arial" pitchFamily="34" charset="0"/>
        <a:buChar char="-"/>
        <a:defRPr sz="1200" kern="1200">
          <a:solidFill>
            <a:schemeClr val="tx1"/>
          </a:solidFill>
          <a:latin typeface="+mn-lt"/>
          <a:ea typeface="+mn-ea"/>
          <a:cs typeface="+mn-cs"/>
        </a:defRPr>
      </a:lvl4pPr>
      <a:lvl5pPr marL="2001838" indent="-173038" algn="l" defTabSz="914400" rtl="0" eaLnBrk="1" latinLnBrk="0" hangingPunct="1">
        <a:lnSpc>
          <a:spcPct val="10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2" userDrawn="1">
          <p15:clr>
            <a:srgbClr val="F26B43"/>
          </p15:clr>
        </p15:guide>
        <p15:guide id="3" pos="384" userDrawn="1">
          <p15:clr>
            <a:srgbClr val="F26B43"/>
          </p15:clr>
        </p15:guide>
        <p15:guide id="4" pos="7296" userDrawn="1">
          <p15:clr>
            <a:srgbClr val="F26B43"/>
          </p15:clr>
        </p15:guide>
        <p15:guide id="27" orient="horz" pos="1104" userDrawn="1">
          <p15:clr>
            <a:srgbClr val="F26B43"/>
          </p15:clr>
        </p15:guide>
        <p15:guide id="28" orient="horz" pos="58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694944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18602" r="1"/>
          <a:stretch/>
        </p:blipFill>
        <p:spPr>
          <a:xfrm>
            <a:off x="2273643" y="0"/>
            <a:ext cx="9924828" cy="6864691"/>
          </a:xfrm>
          <a:prstGeom prst="rect">
            <a:avLst/>
          </a:prstGeom>
        </p:spPr>
      </p:pic>
      <p:sp>
        <p:nvSpPr>
          <p:cNvPr id="4" name="Title 3"/>
          <p:cNvSpPr>
            <a:spLocks noGrp="1"/>
          </p:cNvSpPr>
          <p:nvPr>
            <p:ph type="ctrTitle"/>
          </p:nvPr>
        </p:nvSpPr>
        <p:spPr/>
        <p:txBody>
          <a:bodyPr>
            <a:normAutofit/>
          </a:bodyPr>
          <a:lstStyle/>
          <a:p>
            <a:r>
              <a:rPr lang="en-US" sz="4400" dirty="0" smtClean="0"/>
              <a:t>KPMG Proposal</a:t>
            </a:r>
            <a:endParaRPr lang="en-US" sz="2400" b="0" dirty="0"/>
          </a:p>
        </p:txBody>
      </p:sp>
      <p:sp>
        <p:nvSpPr>
          <p:cNvPr id="16" name="Subtitle 15"/>
          <p:cNvSpPr>
            <a:spLocks noGrp="1"/>
          </p:cNvSpPr>
          <p:nvPr>
            <p:ph type="subTitle" idx="1"/>
          </p:nvPr>
        </p:nvSpPr>
        <p:spPr>
          <a:xfrm>
            <a:off x="9223083" y="4031434"/>
            <a:ext cx="1684317" cy="425706"/>
          </a:xfrm>
        </p:spPr>
        <p:txBody>
          <a:bodyPr>
            <a:normAutofit/>
          </a:bodyPr>
          <a:lstStyle/>
          <a:p>
            <a:r>
              <a:rPr lang="en-US" sz="2000" i="1" dirty="0" smtClean="0"/>
              <a:t>April 2019</a:t>
            </a:r>
            <a:endParaRPr lang="en-US" sz="2000" i="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Tree>
    <p:extLst>
      <p:ext uri="{BB962C8B-B14F-4D97-AF65-F5344CB8AC3E}">
        <p14:creationId xmlns:p14="http://schemas.microsoft.com/office/powerpoint/2010/main" val="3676901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83177" y="891799"/>
            <a:ext cx="5172011" cy="3719390"/>
          </a:xfrm>
        </p:spPr>
        <p:txBody>
          <a:bodyPr/>
          <a:lstStyle/>
          <a:p>
            <a:pPr marL="342900" indent="-342900">
              <a:buFont typeface="Arial" panose="020B0604020202020204" pitchFamily="34" charset="0"/>
              <a:buChar char="•"/>
            </a:pPr>
            <a:r>
              <a:rPr lang="en-US" sz="2400" dirty="0" smtClean="0"/>
              <a:t>Background and Project Scope</a:t>
            </a:r>
            <a:endParaRPr lang="en-US" sz="2400" dirty="0"/>
          </a:p>
          <a:p>
            <a:pPr marL="342900" indent="-342900">
              <a:buFont typeface="Arial" panose="020B0604020202020204" pitchFamily="34" charset="0"/>
              <a:buChar char="•"/>
            </a:pPr>
            <a:r>
              <a:rPr lang="en-US" sz="2400" dirty="0" smtClean="0"/>
              <a:t>Existing Process</a:t>
            </a:r>
          </a:p>
          <a:p>
            <a:pPr marL="342900" indent="-342900">
              <a:buFont typeface="Arial" panose="020B0604020202020204" pitchFamily="34" charset="0"/>
              <a:buChar char="•"/>
            </a:pPr>
            <a:r>
              <a:rPr lang="en-US" sz="2400" dirty="0" smtClean="0"/>
              <a:t>Initial thoughts on </a:t>
            </a:r>
            <a:r>
              <a:rPr lang="en-US" sz="2400" dirty="0"/>
              <a:t>I</a:t>
            </a:r>
            <a:r>
              <a:rPr lang="en-US" sz="2400" dirty="0" smtClean="0"/>
              <a:t>mprovement opportunities</a:t>
            </a:r>
          </a:p>
          <a:p>
            <a:pPr marL="342900" indent="-342900">
              <a:buFont typeface="Arial" panose="020B0604020202020204" pitchFamily="34" charset="0"/>
              <a:buChar char="•"/>
            </a:pPr>
            <a:r>
              <a:rPr lang="en-US" sz="2400" dirty="0" smtClean="0"/>
              <a:t>Short Term Solution</a:t>
            </a:r>
          </a:p>
          <a:p>
            <a:pPr marL="342900" indent="-342900">
              <a:buFont typeface="Arial" panose="020B0604020202020204" pitchFamily="34" charset="0"/>
              <a:buChar char="•"/>
            </a:pPr>
            <a:r>
              <a:rPr lang="en-US" sz="2400" dirty="0" smtClean="0"/>
              <a:t>Long Term Solution</a:t>
            </a:r>
            <a:endParaRPr lang="en-US" sz="2400" dirty="0"/>
          </a:p>
        </p:txBody>
      </p:sp>
      <p:sp>
        <p:nvSpPr>
          <p:cNvPr id="4" name="Text Placeholder 3"/>
          <p:cNvSpPr>
            <a:spLocks noGrp="1"/>
          </p:cNvSpPr>
          <p:nvPr>
            <p:ph type="body" sz="quarter" idx="16"/>
          </p:nvPr>
        </p:nvSpPr>
        <p:spPr/>
        <p:txBody>
          <a:bodyPr/>
          <a:lstStyle/>
          <a:p>
            <a:r>
              <a:rPr lang="en-US" dirty="0" smtClean="0"/>
              <a:t> </a:t>
            </a:r>
            <a:endParaRPr lang="en-US" dirty="0"/>
          </a:p>
        </p:txBody>
      </p:sp>
      <p:sp>
        <p:nvSpPr>
          <p:cNvPr id="5" name="Text Placeholder 1"/>
          <p:cNvSpPr txBox="1">
            <a:spLocks/>
          </p:cNvSpPr>
          <p:nvPr/>
        </p:nvSpPr>
        <p:spPr bwMode="gray">
          <a:xfrm>
            <a:off x="609600" y="88937"/>
            <a:ext cx="9624163" cy="585920"/>
          </a:xfrm>
          <a:prstGeom prst="rect">
            <a:avLst/>
          </a:prstGeom>
        </p:spPr>
        <p:txBody>
          <a:bodyPr>
            <a:noAutofit/>
          </a:bodyPr>
          <a:lstStyle>
            <a:lvl1pPr marL="228600" indent="-228600" algn="l" defTabSz="914400" rtl="0" eaLnBrk="1" latinLnBrk="0" hangingPunct="1">
              <a:lnSpc>
                <a:spcPct val="100000"/>
              </a:lnSpc>
              <a:spcBef>
                <a:spcPts val="1000"/>
              </a:spcBef>
              <a:buClr>
                <a:schemeClr val="accent3"/>
              </a:buClr>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1"/>
              </a:buClr>
              <a:buFont typeface="Arial" pitchFamily="34" charset="0"/>
              <a:buChar char="-"/>
              <a:defRPr sz="1600" kern="1200">
                <a:solidFill>
                  <a:schemeClr val="tx1"/>
                </a:solidFill>
                <a:latin typeface="+mn-lt"/>
                <a:ea typeface="+mn-ea"/>
                <a:cs typeface="+mn-cs"/>
              </a:defRPr>
            </a:lvl2pPr>
            <a:lvl3pPr marL="1087438" indent="-173038" algn="l" defTabSz="914400" rtl="0" eaLnBrk="1" latinLnBrk="0" hangingPunct="1">
              <a:lnSpc>
                <a:spcPct val="100000"/>
              </a:lnSpc>
              <a:spcBef>
                <a:spcPts val="500"/>
              </a:spcBef>
              <a:buFont typeface="Arial"/>
              <a:buChar char="•"/>
              <a:defRPr sz="1400" kern="1200">
                <a:solidFill>
                  <a:schemeClr val="tx1"/>
                </a:solidFill>
                <a:latin typeface="+mn-lt"/>
                <a:ea typeface="+mn-ea"/>
                <a:cs typeface="+mn-cs"/>
              </a:defRPr>
            </a:lvl3pPr>
            <a:lvl4pPr marL="1539875" indent="-168275" algn="l" defTabSz="914400" rtl="0" eaLnBrk="1" latinLnBrk="0" hangingPunct="1">
              <a:lnSpc>
                <a:spcPct val="100000"/>
              </a:lnSpc>
              <a:spcBef>
                <a:spcPts val="500"/>
              </a:spcBef>
              <a:buFont typeface="Arial" pitchFamily="34" charset="0"/>
              <a:buChar char="-"/>
              <a:defRPr sz="1200" kern="1200">
                <a:solidFill>
                  <a:schemeClr val="tx1"/>
                </a:solidFill>
                <a:latin typeface="+mn-lt"/>
                <a:ea typeface="+mn-ea"/>
                <a:cs typeface="+mn-cs"/>
              </a:defRPr>
            </a:lvl4pPr>
            <a:lvl5pPr marL="2001838" indent="-173038" algn="l" defTabSz="914400" rtl="0" eaLnBrk="1" latinLnBrk="0" hangingPunct="1">
              <a:lnSpc>
                <a:spcPct val="10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0" indent="0">
              <a:buClr>
                <a:srgbClr val="FF6503"/>
              </a:buClr>
              <a:buNone/>
            </a:pPr>
            <a:r>
              <a:rPr lang="en-US" sz="2400" b="1" cap="all" dirty="0" smtClean="0">
                <a:solidFill>
                  <a:srgbClr val="FFFFFF"/>
                </a:solidFill>
              </a:rPr>
              <a:t>Agenda</a:t>
            </a:r>
            <a:endParaRPr lang="en-US" sz="2800" b="1" cap="all" dirty="0">
              <a:solidFill>
                <a:srgbClr val="FFFFFF"/>
              </a:solidFill>
            </a:endParaRPr>
          </a:p>
        </p:txBody>
      </p:sp>
    </p:spTree>
    <p:extLst>
      <p:ext uri="{BB962C8B-B14F-4D97-AF65-F5344CB8AC3E}">
        <p14:creationId xmlns:p14="http://schemas.microsoft.com/office/powerpoint/2010/main" val="3095053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bwMode="gray"/>
        <p:txBody>
          <a:bodyPr>
            <a:noAutofit/>
          </a:bodyPr>
          <a:lstStyle/>
          <a:p>
            <a:pPr lvl="0">
              <a:buClr>
                <a:srgbClr val="FF6503"/>
              </a:buClr>
            </a:pPr>
            <a:r>
              <a:rPr lang="en-US" sz="2400" dirty="0" smtClean="0">
                <a:solidFill>
                  <a:srgbClr val="FFFFFF"/>
                </a:solidFill>
              </a:rPr>
              <a:t>Background, Objective and deliverables</a:t>
            </a:r>
            <a:endParaRPr lang="en-US" sz="2800" dirty="0">
              <a:solidFill>
                <a:srgbClr val="FFFFFF"/>
              </a:solidFill>
            </a:endParaRPr>
          </a:p>
        </p:txBody>
      </p:sp>
      <p:sp>
        <p:nvSpPr>
          <p:cNvPr id="4" name="Rectangle 3"/>
          <p:cNvSpPr/>
          <p:nvPr/>
        </p:nvSpPr>
        <p:spPr>
          <a:xfrm>
            <a:off x="609599" y="1054652"/>
            <a:ext cx="5394960" cy="34512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spcBef>
                <a:spcPts val="600"/>
              </a:spcBef>
            </a:pPr>
            <a:r>
              <a:rPr lang="en-US" b="1" dirty="0" smtClean="0">
                <a:solidFill>
                  <a:srgbClr val="FFFFFF"/>
                </a:solidFill>
              </a:rPr>
              <a:t>Background</a:t>
            </a:r>
          </a:p>
        </p:txBody>
      </p:sp>
      <p:sp>
        <p:nvSpPr>
          <p:cNvPr id="5" name="Rectangle 4"/>
          <p:cNvSpPr/>
          <p:nvPr/>
        </p:nvSpPr>
        <p:spPr>
          <a:xfrm>
            <a:off x="609599" y="4558873"/>
            <a:ext cx="11195713" cy="39749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spcBef>
                <a:spcPts val="600"/>
              </a:spcBef>
            </a:pPr>
            <a:r>
              <a:rPr lang="en-US" b="1" dirty="0">
                <a:solidFill>
                  <a:srgbClr val="FFFFFF"/>
                </a:solidFill>
              </a:rPr>
              <a:t>Deliverables</a:t>
            </a:r>
          </a:p>
        </p:txBody>
      </p:sp>
      <p:sp>
        <p:nvSpPr>
          <p:cNvPr id="6" name="Rectangle 5"/>
          <p:cNvSpPr/>
          <p:nvPr/>
        </p:nvSpPr>
        <p:spPr>
          <a:xfrm>
            <a:off x="6410352" y="1068302"/>
            <a:ext cx="5394960" cy="34512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spcBef>
                <a:spcPts val="600"/>
              </a:spcBef>
            </a:pPr>
            <a:r>
              <a:rPr lang="en-US" b="1" dirty="0">
                <a:solidFill>
                  <a:srgbClr val="FFFFFF"/>
                </a:solidFill>
              </a:rPr>
              <a:t>Objective</a:t>
            </a:r>
          </a:p>
        </p:txBody>
      </p:sp>
      <p:sp>
        <p:nvSpPr>
          <p:cNvPr id="7" name="Rectangle 6"/>
          <p:cNvSpPr/>
          <p:nvPr/>
        </p:nvSpPr>
        <p:spPr>
          <a:xfrm>
            <a:off x="609599" y="1399773"/>
            <a:ext cx="5394960" cy="2521991"/>
          </a:xfrm>
          <a:prstGeom prst="rect">
            <a:avLst/>
          </a:prstGeom>
          <a:solidFill>
            <a:schemeClr val="bg1"/>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tIns="91440" rtlCol="0" anchor="t"/>
          <a:lstStyle/>
          <a:p>
            <a:pPr marL="285750" indent="-285750">
              <a:spcBef>
                <a:spcPts val="600"/>
              </a:spcBef>
              <a:buFont typeface="Arial" pitchFamily="34" charset="0"/>
              <a:buChar char="•"/>
            </a:pPr>
            <a:r>
              <a:rPr lang="en-US" sz="1300" dirty="0">
                <a:solidFill>
                  <a:srgbClr val="676767"/>
                </a:solidFill>
              </a:rPr>
              <a:t>EXL F&amp;A team is currently doing </a:t>
            </a:r>
            <a:r>
              <a:rPr lang="en-US" sz="1300" dirty="0" smtClean="0">
                <a:solidFill>
                  <a:srgbClr val="676767"/>
                </a:solidFill>
              </a:rPr>
              <a:t>financial </a:t>
            </a:r>
            <a:r>
              <a:rPr lang="en-US" sz="1300" dirty="0">
                <a:solidFill>
                  <a:srgbClr val="676767"/>
                </a:solidFill>
              </a:rPr>
              <a:t>reporting work for KPMG (US</a:t>
            </a:r>
            <a:r>
              <a:rPr lang="en-US" sz="1300" dirty="0" smtClean="0">
                <a:solidFill>
                  <a:srgbClr val="676767"/>
                </a:solidFill>
              </a:rPr>
              <a:t>) across all </a:t>
            </a:r>
            <a:r>
              <a:rPr lang="en-US" sz="1300" dirty="0">
                <a:solidFill>
                  <a:srgbClr val="676767"/>
                </a:solidFill>
              </a:rPr>
              <a:t>3 verticals of KPMG - Audit, Tax, </a:t>
            </a:r>
            <a:r>
              <a:rPr lang="en-US" sz="1300" dirty="0" smtClean="0">
                <a:solidFill>
                  <a:srgbClr val="676767"/>
                </a:solidFill>
              </a:rPr>
              <a:t>Advisory</a:t>
            </a:r>
          </a:p>
          <a:p>
            <a:pPr marL="285750" indent="-285750">
              <a:spcBef>
                <a:spcPts val="600"/>
              </a:spcBef>
              <a:buFont typeface="Arial" pitchFamily="34" charset="0"/>
              <a:buChar char="•"/>
            </a:pPr>
            <a:r>
              <a:rPr lang="en-US" sz="1300" dirty="0">
                <a:solidFill>
                  <a:srgbClr val="676767"/>
                </a:solidFill>
              </a:rPr>
              <a:t>EXL team has </a:t>
            </a:r>
            <a:r>
              <a:rPr lang="en-US" sz="1300" dirty="0" smtClean="0">
                <a:solidFill>
                  <a:srgbClr val="676767"/>
                </a:solidFill>
              </a:rPr>
              <a:t>14 </a:t>
            </a:r>
            <a:r>
              <a:rPr lang="en-US" sz="1300" dirty="0">
                <a:solidFill>
                  <a:srgbClr val="676767"/>
                </a:solidFill>
              </a:rPr>
              <a:t>members and is tasked with creation of ~575 different reports of different cadence. In total, </a:t>
            </a:r>
            <a:r>
              <a:rPr lang="en-US" sz="1300" dirty="0" smtClean="0">
                <a:solidFill>
                  <a:srgbClr val="676767"/>
                </a:solidFill>
              </a:rPr>
              <a:t>5000+ deliverables </a:t>
            </a:r>
            <a:r>
              <a:rPr lang="en-US" sz="1300" dirty="0">
                <a:solidFill>
                  <a:srgbClr val="676767"/>
                </a:solidFill>
              </a:rPr>
              <a:t>are produced in a </a:t>
            </a:r>
            <a:r>
              <a:rPr lang="en-US" sz="1300" dirty="0" smtClean="0">
                <a:solidFill>
                  <a:srgbClr val="676767"/>
                </a:solidFill>
              </a:rPr>
              <a:t>month</a:t>
            </a:r>
          </a:p>
          <a:p>
            <a:pPr marL="285750" indent="-285750">
              <a:spcBef>
                <a:spcPts val="600"/>
              </a:spcBef>
              <a:buFont typeface="Arial" pitchFamily="34" charset="0"/>
              <a:buChar char="•"/>
            </a:pPr>
            <a:r>
              <a:rPr lang="en-US" sz="1300" dirty="0" smtClean="0">
                <a:solidFill>
                  <a:srgbClr val="676767"/>
                </a:solidFill>
              </a:rPr>
              <a:t>KPMG is looking to add value to current reporting process through optimizing the process with short and long term solutions.</a:t>
            </a:r>
            <a:endParaRPr lang="en-US" sz="1300" dirty="0">
              <a:solidFill>
                <a:srgbClr val="676767"/>
              </a:solidFill>
            </a:endParaRPr>
          </a:p>
        </p:txBody>
      </p:sp>
      <p:sp>
        <p:nvSpPr>
          <p:cNvPr id="8" name="Rectangle 7"/>
          <p:cNvSpPr/>
          <p:nvPr/>
        </p:nvSpPr>
        <p:spPr>
          <a:xfrm>
            <a:off x="6410352" y="1413423"/>
            <a:ext cx="5394960" cy="2521991"/>
          </a:xfrm>
          <a:prstGeom prst="rect">
            <a:avLst/>
          </a:prstGeom>
          <a:solidFill>
            <a:schemeClr val="bg1"/>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tIns="91440" rtlCol="0" anchor="t"/>
          <a:lstStyle/>
          <a:p>
            <a:pPr marL="285750" indent="-285750">
              <a:spcBef>
                <a:spcPts val="600"/>
              </a:spcBef>
              <a:buFont typeface="Arial" pitchFamily="34" charset="0"/>
              <a:buChar char="•"/>
            </a:pPr>
            <a:r>
              <a:rPr lang="en-US" sz="1300" b="1" dirty="0" smtClean="0">
                <a:solidFill>
                  <a:srgbClr val="676767"/>
                </a:solidFill>
              </a:rPr>
              <a:t>Standardize, improve </a:t>
            </a:r>
            <a:r>
              <a:rPr lang="en-US" sz="1300" b="1" dirty="0">
                <a:solidFill>
                  <a:srgbClr val="676767"/>
                </a:solidFill>
              </a:rPr>
              <a:t>and automate current </a:t>
            </a:r>
            <a:r>
              <a:rPr lang="en-US" sz="1300" b="1" dirty="0" smtClean="0">
                <a:solidFill>
                  <a:srgbClr val="676767"/>
                </a:solidFill>
              </a:rPr>
              <a:t>workflow </a:t>
            </a:r>
            <a:r>
              <a:rPr lang="en-US" sz="1300" b="1" dirty="0">
                <a:solidFill>
                  <a:srgbClr val="676767"/>
                </a:solidFill>
              </a:rPr>
              <a:t>for following value adds</a:t>
            </a:r>
          </a:p>
          <a:p>
            <a:pPr marL="742950" lvl="1" indent="-285750">
              <a:spcBef>
                <a:spcPts val="600"/>
              </a:spcBef>
              <a:buFontTx/>
              <a:buChar char="-"/>
            </a:pPr>
            <a:r>
              <a:rPr lang="en-US" sz="1300" dirty="0" smtClean="0">
                <a:solidFill>
                  <a:srgbClr val="676767"/>
                </a:solidFill>
              </a:rPr>
              <a:t>Visual enhancements</a:t>
            </a:r>
            <a:endParaRPr lang="en-US" sz="1300" dirty="0">
              <a:solidFill>
                <a:srgbClr val="676767"/>
              </a:solidFill>
            </a:endParaRPr>
          </a:p>
          <a:p>
            <a:pPr marL="742950" lvl="1" indent="-285750">
              <a:spcBef>
                <a:spcPts val="600"/>
              </a:spcBef>
              <a:buFontTx/>
              <a:buChar char="-"/>
            </a:pPr>
            <a:r>
              <a:rPr lang="en-US" sz="1300" dirty="0" smtClean="0">
                <a:solidFill>
                  <a:srgbClr val="676767"/>
                </a:solidFill>
              </a:rPr>
              <a:t>Process improvement</a:t>
            </a:r>
          </a:p>
          <a:p>
            <a:pPr marL="742950" lvl="1" indent="-285750">
              <a:spcBef>
                <a:spcPts val="600"/>
              </a:spcBef>
              <a:buFontTx/>
              <a:buChar char="-"/>
            </a:pPr>
            <a:r>
              <a:rPr lang="en-US" sz="1300" dirty="0" smtClean="0">
                <a:solidFill>
                  <a:srgbClr val="676767"/>
                </a:solidFill>
              </a:rPr>
              <a:t>Reduce </a:t>
            </a:r>
            <a:r>
              <a:rPr lang="en-US" sz="1300" dirty="0">
                <a:solidFill>
                  <a:srgbClr val="676767"/>
                </a:solidFill>
              </a:rPr>
              <a:t>turnaround time</a:t>
            </a:r>
          </a:p>
          <a:p>
            <a:pPr marL="742950" lvl="1" indent="-285750">
              <a:spcBef>
                <a:spcPts val="600"/>
              </a:spcBef>
              <a:buFontTx/>
              <a:buChar char="-"/>
            </a:pPr>
            <a:r>
              <a:rPr lang="en-US" sz="1300" dirty="0">
                <a:solidFill>
                  <a:srgbClr val="676767"/>
                </a:solidFill>
              </a:rPr>
              <a:t>Reduce manual </a:t>
            </a:r>
            <a:r>
              <a:rPr lang="en-US" sz="1300" dirty="0" smtClean="0">
                <a:solidFill>
                  <a:srgbClr val="676767"/>
                </a:solidFill>
              </a:rPr>
              <a:t>intervention</a:t>
            </a:r>
          </a:p>
          <a:p>
            <a:pPr marL="742950" lvl="1" indent="-285750">
              <a:spcBef>
                <a:spcPts val="600"/>
              </a:spcBef>
              <a:buFontTx/>
              <a:buChar char="-"/>
            </a:pPr>
            <a:r>
              <a:rPr lang="en-US" sz="1300" dirty="0" smtClean="0">
                <a:solidFill>
                  <a:srgbClr val="676767"/>
                </a:solidFill>
              </a:rPr>
              <a:t>Improve accuracy</a:t>
            </a:r>
            <a:endParaRPr lang="en-US" sz="1300" dirty="0">
              <a:solidFill>
                <a:srgbClr val="676767"/>
              </a:solidFill>
            </a:endParaRPr>
          </a:p>
        </p:txBody>
      </p:sp>
      <p:sp>
        <p:nvSpPr>
          <p:cNvPr id="9" name="Rectangle 8"/>
          <p:cNvSpPr/>
          <p:nvPr/>
        </p:nvSpPr>
        <p:spPr>
          <a:xfrm>
            <a:off x="609599" y="4948349"/>
            <a:ext cx="11195713" cy="1320833"/>
          </a:xfrm>
          <a:prstGeom prst="rect">
            <a:avLst/>
          </a:prstGeom>
          <a:ln>
            <a:solidFill>
              <a:schemeClr val="bg2">
                <a:lumMod val="75000"/>
              </a:schemeClr>
            </a:solidFill>
          </a:ln>
        </p:spPr>
        <p:style>
          <a:lnRef idx="2">
            <a:schemeClr val="accent5"/>
          </a:lnRef>
          <a:fillRef idx="1">
            <a:schemeClr val="lt1"/>
          </a:fillRef>
          <a:effectRef idx="0">
            <a:schemeClr val="accent5"/>
          </a:effectRef>
          <a:fontRef idx="minor">
            <a:schemeClr val="dk1"/>
          </a:fontRef>
        </p:style>
        <p:txBody>
          <a:bodyPr tIns="91440" rtlCol="0" anchor="ctr"/>
          <a:lstStyle/>
          <a:p>
            <a:pPr marL="342900" indent="-342900">
              <a:spcBef>
                <a:spcPts val="1200"/>
              </a:spcBef>
              <a:buFont typeface="+mj-lt"/>
              <a:buAutoNum type="alphaUcPeriod"/>
            </a:pPr>
            <a:r>
              <a:rPr lang="en-US" sz="1300" dirty="0">
                <a:solidFill>
                  <a:srgbClr val="676767"/>
                </a:solidFill>
              </a:rPr>
              <a:t>Estimation of time and effort for </a:t>
            </a:r>
            <a:r>
              <a:rPr lang="en-US" sz="1300" dirty="0" smtClean="0">
                <a:solidFill>
                  <a:srgbClr val="676767"/>
                </a:solidFill>
              </a:rPr>
              <a:t>process improvement and streamline</a:t>
            </a:r>
            <a:endParaRPr lang="en-US" sz="1300" dirty="0">
              <a:solidFill>
                <a:srgbClr val="676767"/>
              </a:solidFill>
            </a:endParaRPr>
          </a:p>
          <a:p>
            <a:pPr marL="342900" indent="-342900">
              <a:spcBef>
                <a:spcPts val="1200"/>
              </a:spcBef>
              <a:buFont typeface="+mj-lt"/>
              <a:buAutoNum type="alphaUcPeriod"/>
            </a:pPr>
            <a:r>
              <a:rPr lang="en-US" sz="1300" dirty="0" smtClean="0">
                <a:solidFill>
                  <a:srgbClr val="676767"/>
                </a:solidFill>
              </a:rPr>
              <a:t>Enhancement of reports</a:t>
            </a:r>
            <a:endParaRPr lang="en-US" sz="1300" dirty="0">
              <a:solidFill>
                <a:srgbClr val="676767"/>
              </a:solidFill>
            </a:endParaRPr>
          </a:p>
          <a:p>
            <a:pPr marL="342900" indent="-342900">
              <a:spcBef>
                <a:spcPts val="1200"/>
              </a:spcBef>
              <a:buFont typeface="+mj-lt"/>
              <a:buAutoNum type="alphaUcPeriod"/>
            </a:pPr>
            <a:r>
              <a:rPr lang="en-US" sz="1300" dirty="0">
                <a:solidFill>
                  <a:srgbClr val="676767"/>
                </a:solidFill>
              </a:rPr>
              <a:t>Any related documentation</a:t>
            </a:r>
          </a:p>
        </p:txBody>
      </p:sp>
      <p:sp>
        <p:nvSpPr>
          <p:cNvPr id="10" name="AutoShape 14"/>
          <p:cNvSpPr>
            <a:spLocks noChangeArrowheads="1"/>
          </p:cNvSpPr>
          <p:nvPr/>
        </p:nvSpPr>
        <p:spPr bwMode="auto">
          <a:xfrm rot="10800000">
            <a:off x="3788323" y="4185373"/>
            <a:ext cx="4911166" cy="219075"/>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lIns="0" rIns="0" anchor="ctr"/>
          <a:lstStyle/>
          <a:p>
            <a:pPr defTabSz="933450" eaLnBrk="0" hangingPunct="0">
              <a:spcBef>
                <a:spcPct val="0"/>
              </a:spcBef>
              <a:defRPr/>
            </a:pPr>
            <a:endParaRPr lang="en-US" sz="1600" b="1" dirty="0">
              <a:solidFill>
                <a:srgbClr val="000000"/>
              </a:solidFill>
            </a:endParaRPr>
          </a:p>
        </p:txBody>
      </p:sp>
    </p:spTree>
    <p:extLst>
      <p:ext uri="{BB962C8B-B14F-4D97-AF65-F5344CB8AC3E}">
        <p14:creationId xmlns:p14="http://schemas.microsoft.com/office/powerpoint/2010/main" val="2439445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Current Process FLOW</a:t>
            </a:r>
            <a:endParaRPr lang="en-US" dirty="0"/>
          </a:p>
        </p:txBody>
      </p:sp>
      <p:pic>
        <p:nvPicPr>
          <p:cNvPr id="3" name="Picture 2"/>
          <p:cNvPicPr>
            <a:picLocks noChangeAspect="1"/>
          </p:cNvPicPr>
          <p:nvPr/>
        </p:nvPicPr>
        <p:blipFill>
          <a:blip r:embed="rId3"/>
          <a:stretch>
            <a:fillRect/>
          </a:stretch>
        </p:blipFill>
        <p:spPr>
          <a:xfrm>
            <a:off x="314325" y="1170483"/>
            <a:ext cx="11563350" cy="1768660"/>
          </a:xfrm>
          <a:prstGeom prst="rect">
            <a:avLst/>
          </a:prstGeom>
          <a:ln>
            <a:solidFill>
              <a:schemeClr val="accent5">
                <a:lumMod val="75000"/>
              </a:schemeClr>
            </a:solidFill>
          </a:ln>
        </p:spPr>
      </p:pic>
      <p:sp>
        <p:nvSpPr>
          <p:cNvPr id="4" name="Rectangle 3"/>
          <p:cNvSpPr/>
          <p:nvPr/>
        </p:nvSpPr>
        <p:spPr>
          <a:xfrm>
            <a:off x="496389" y="5264983"/>
            <a:ext cx="11381286" cy="913968"/>
          </a:xfrm>
          <a:prstGeom prst="rect">
            <a:avLst/>
          </a:prstGeom>
        </p:spPr>
        <p:txBody>
          <a:bodyPr wrap="square">
            <a:spAutoFit/>
          </a:bodyPr>
          <a:lstStyle/>
          <a:p>
            <a:pPr marL="285750" indent="-285750">
              <a:lnSpc>
                <a:spcPct val="107000"/>
              </a:lnSpc>
              <a:spcBef>
                <a:spcPts val="600"/>
              </a:spcBef>
              <a:spcAft>
                <a:spcPts val="800"/>
              </a:spcAft>
              <a:buFont typeface="Arial" pitchFamily="34" charset="0"/>
              <a:buChar char="•"/>
            </a:pPr>
            <a:r>
              <a:rPr lang="en-US" sz="1300" dirty="0">
                <a:solidFill>
                  <a:srgbClr val="676767"/>
                </a:solidFill>
              </a:rPr>
              <a:t>Report are generated for TAX, Audit, Advisory, Suit system.</a:t>
            </a:r>
          </a:p>
          <a:p>
            <a:pPr marL="285750" indent="-285750">
              <a:lnSpc>
                <a:spcPct val="107000"/>
              </a:lnSpc>
              <a:spcBef>
                <a:spcPts val="600"/>
              </a:spcBef>
              <a:spcAft>
                <a:spcPts val="800"/>
              </a:spcAft>
              <a:buFont typeface="Arial" pitchFamily="34" charset="0"/>
              <a:buChar char="•"/>
            </a:pPr>
            <a:r>
              <a:rPr lang="en-US" sz="1300" dirty="0">
                <a:solidFill>
                  <a:srgbClr val="676767"/>
                </a:solidFill>
              </a:rPr>
              <a:t>90% generated reports are straight pull from source and sent to stakeholders , rest 10 % involves some logical changes. Team can view the data model available at source end. Delivers 5000+ reports on monthly basis. Reports are placed in shared </a:t>
            </a:r>
            <a:r>
              <a:rPr lang="en-US" sz="1300" dirty="0" smtClean="0">
                <a:solidFill>
                  <a:srgbClr val="676767"/>
                </a:solidFill>
              </a:rPr>
              <a:t>path / SharePoint / Inbox </a:t>
            </a:r>
            <a:r>
              <a:rPr lang="en-US" sz="1300" dirty="0">
                <a:solidFill>
                  <a:srgbClr val="676767"/>
                </a:solidFill>
              </a:rPr>
              <a:t>for users.</a:t>
            </a:r>
          </a:p>
        </p:txBody>
      </p:sp>
      <p:pic>
        <p:nvPicPr>
          <p:cNvPr id="6" name="Picture 5"/>
          <p:cNvPicPr>
            <a:picLocks noChangeAspect="1"/>
          </p:cNvPicPr>
          <p:nvPr/>
        </p:nvPicPr>
        <p:blipFill>
          <a:blip r:embed="rId4"/>
          <a:stretch>
            <a:fillRect/>
          </a:stretch>
        </p:blipFill>
        <p:spPr>
          <a:xfrm>
            <a:off x="314325" y="3056705"/>
            <a:ext cx="8650061" cy="2208278"/>
          </a:xfrm>
          <a:prstGeom prst="rect">
            <a:avLst/>
          </a:prstGeom>
        </p:spPr>
      </p:pic>
    </p:spTree>
    <p:extLst>
      <p:ext uri="{BB962C8B-B14F-4D97-AF65-F5344CB8AC3E}">
        <p14:creationId xmlns:p14="http://schemas.microsoft.com/office/powerpoint/2010/main" val="4249090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Challenges with the current PROCESS</a:t>
            </a:r>
            <a:endParaRPr lang="en-US" dirty="0"/>
          </a:p>
        </p:txBody>
      </p:sp>
      <p:sp>
        <p:nvSpPr>
          <p:cNvPr id="3" name="Rectangle 2"/>
          <p:cNvSpPr/>
          <p:nvPr/>
        </p:nvSpPr>
        <p:spPr>
          <a:xfrm>
            <a:off x="727167" y="1094393"/>
            <a:ext cx="10924902" cy="1830629"/>
          </a:xfrm>
          <a:prstGeom prst="rect">
            <a:avLst/>
          </a:prstGeom>
        </p:spPr>
        <p:txBody>
          <a:bodyPr wrap="square">
            <a:spAutoFit/>
          </a:bodyPr>
          <a:lstStyle/>
          <a:p>
            <a:pPr>
              <a:lnSpc>
                <a:spcPct val="107000"/>
              </a:lnSpc>
              <a:spcBef>
                <a:spcPts val="1200"/>
              </a:spcBef>
              <a:spcAft>
                <a:spcPts val="800"/>
              </a:spcAft>
            </a:pPr>
            <a:r>
              <a:rPr lang="en-US" dirty="0">
                <a:solidFill>
                  <a:srgbClr val="676767"/>
                </a:solidFill>
              </a:rPr>
              <a:t>1) </a:t>
            </a:r>
            <a:r>
              <a:rPr lang="en-US" dirty="0" smtClean="0">
                <a:solidFill>
                  <a:srgbClr val="676767"/>
                </a:solidFill>
              </a:rPr>
              <a:t>500+ distinct reports are being exported manually from source systems into Excel and manual processing done on these before exporting to </a:t>
            </a:r>
            <a:r>
              <a:rPr lang="en-US" dirty="0" err="1" smtClean="0">
                <a:solidFill>
                  <a:srgbClr val="676767"/>
                </a:solidFill>
              </a:rPr>
              <a:t>xls</a:t>
            </a:r>
            <a:r>
              <a:rPr lang="en-US" dirty="0" smtClean="0">
                <a:solidFill>
                  <a:srgbClr val="676767"/>
                </a:solidFill>
              </a:rPr>
              <a:t>, pdf and </a:t>
            </a:r>
            <a:r>
              <a:rPr lang="en-US" dirty="0" err="1" smtClean="0">
                <a:solidFill>
                  <a:srgbClr val="676767"/>
                </a:solidFill>
              </a:rPr>
              <a:t>ppt</a:t>
            </a:r>
            <a:r>
              <a:rPr lang="en-US" dirty="0" smtClean="0">
                <a:solidFill>
                  <a:srgbClr val="676767"/>
                </a:solidFill>
              </a:rPr>
              <a:t> to be sent to users via SharePoint, shared path or inbox.</a:t>
            </a:r>
          </a:p>
          <a:p>
            <a:pPr>
              <a:lnSpc>
                <a:spcPct val="107000"/>
              </a:lnSpc>
              <a:spcBef>
                <a:spcPts val="1200"/>
              </a:spcBef>
              <a:spcAft>
                <a:spcPts val="800"/>
              </a:spcAft>
            </a:pPr>
            <a:r>
              <a:rPr lang="en-US" dirty="0" smtClean="0">
                <a:solidFill>
                  <a:srgbClr val="676767"/>
                </a:solidFill>
              </a:rPr>
              <a:t>2) Source systems are reporting tools (Hyperion, BO and ECC) currently having not sufficient configuration to support the reporting needs hence team needs to process it in Excel.</a:t>
            </a:r>
          </a:p>
        </p:txBody>
      </p:sp>
    </p:spTree>
    <p:extLst>
      <p:ext uri="{BB962C8B-B14F-4D97-AF65-F5344CB8AC3E}">
        <p14:creationId xmlns:p14="http://schemas.microsoft.com/office/powerpoint/2010/main" val="1568355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  Tactical Solution</a:t>
            </a:r>
            <a:endParaRPr lang="en-US" dirty="0"/>
          </a:p>
        </p:txBody>
      </p:sp>
      <p:sp>
        <p:nvSpPr>
          <p:cNvPr id="3" name="Rectangle 2"/>
          <p:cNvSpPr/>
          <p:nvPr/>
        </p:nvSpPr>
        <p:spPr>
          <a:xfrm>
            <a:off x="849085" y="4327988"/>
            <a:ext cx="10633166" cy="1830629"/>
          </a:xfrm>
          <a:prstGeom prst="rect">
            <a:avLst/>
          </a:prstGeom>
        </p:spPr>
        <p:txBody>
          <a:bodyPr wrap="square">
            <a:spAutoFit/>
          </a:bodyPr>
          <a:lstStyle/>
          <a:p>
            <a:pPr marR="0" lvl="0" indent="-342900">
              <a:lnSpc>
                <a:spcPct val="107000"/>
              </a:lnSpc>
              <a:spcBef>
                <a:spcPts val="1200"/>
              </a:spcBef>
              <a:spcAft>
                <a:spcPts val="800"/>
              </a:spcAft>
              <a:buFont typeface="+mj-lt"/>
              <a:buAutoNum type="arabicParenR"/>
            </a:pPr>
            <a:r>
              <a:rPr lang="en-US" dirty="0" smtClean="0">
                <a:solidFill>
                  <a:srgbClr val="676767"/>
                </a:solidFill>
              </a:rPr>
              <a:t>Manual process can be reduced by implementing the database structure and automating the queries to build the reports instead of manually generating excel files.</a:t>
            </a:r>
          </a:p>
          <a:p>
            <a:pPr marR="0" lvl="0" indent="-342900">
              <a:lnSpc>
                <a:spcPct val="107000"/>
              </a:lnSpc>
              <a:spcBef>
                <a:spcPts val="1200"/>
              </a:spcBef>
              <a:spcAft>
                <a:spcPts val="800"/>
              </a:spcAft>
              <a:buFont typeface="+mj-lt"/>
              <a:buAutoNum type="arabicParenR"/>
            </a:pPr>
            <a:r>
              <a:rPr lang="en-US" dirty="0" smtClean="0">
                <a:solidFill>
                  <a:srgbClr val="676767"/>
                </a:solidFill>
              </a:rPr>
              <a:t>Team confirmed </a:t>
            </a:r>
            <a:r>
              <a:rPr lang="en-US" dirty="0">
                <a:solidFill>
                  <a:srgbClr val="676767"/>
                </a:solidFill>
              </a:rPr>
              <a:t>90% of reports are direct pull from Source system, rest 10 % has some logical changes. We can focus on those 10 % report by migrating the dependent entity into table and build reports out of it.</a:t>
            </a:r>
          </a:p>
        </p:txBody>
      </p:sp>
      <p:pic>
        <p:nvPicPr>
          <p:cNvPr id="4" name="Picture 3"/>
          <p:cNvPicPr>
            <a:picLocks noChangeAspect="1"/>
          </p:cNvPicPr>
          <p:nvPr/>
        </p:nvPicPr>
        <p:blipFill>
          <a:blip r:embed="rId3"/>
          <a:stretch>
            <a:fillRect/>
          </a:stretch>
        </p:blipFill>
        <p:spPr>
          <a:xfrm>
            <a:off x="940526" y="901337"/>
            <a:ext cx="8065361" cy="2993707"/>
          </a:xfrm>
          <a:prstGeom prst="rect">
            <a:avLst/>
          </a:prstGeom>
        </p:spPr>
      </p:pic>
    </p:spTree>
    <p:extLst>
      <p:ext uri="{BB962C8B-B14F-4D97-AF65-F5344CB8AC3E}">
        <p14:creationId xmlns:p14="http://schemas.microsoft.com/office/powerpoint/2010/main" val="3555327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  long term Solution</a:t>
            </a:r>
            <a:endParaRPr lang="en-US" dirty="0"/>
          </a:p>
        </p:txBody>
      </p:sp>
      <p:sp>
        <p:nvSpPr>
          <p:cNvPr id="4" name="Rectangle 3"/>
          <p:cNvSpPr/>
          <p:nvPr/>
        </p:nvSpPr>
        <p:spPr>
          <a:xfrm>
            <a:off x="927463" y="3892565"/>
            <a:ext cx="10437223" cy="2423356"/>
          </a:xfrm>
          <a:prstGeom prst="rect">
            <a:avLst/>
          </a:prstGeom>
        </p:spPr>
        <p:txBody>
          <a:bodyPr wrap="square">
            <a:spAutoFit/>
          </a:bodyPr>
          <a:lstStyle/>
          <a:p>
            <a:pPr>
              <a:lnSpc>
                <a:spcPct val="107000"/>
              </a:lnSpc>
              <a:spcBef>
                <a:spcPts val="1200"/>
              </a:spcBef>
              <a:spcAft>
                <a:spcPts val="800"/>
              </a:spcAft>
            </a:pPr>
            <a:r>
              <a:rPr lang="en-US" dirty="0" smtClean="0">
                <a:solidFill>
                  <a:srgbClr val="676767"/>
                </a:solidFill>
              </a:rPr>
              <a:t>1</a:t>
            </a:r>
            <a:r>
              <a:rPr lang="en-US" dirty="0">
                <a:solidFill>
                  <a:srgbClr val="676767"/>
                </a:solidFill>
              </a:rPr>
              <a:t>) Migrate all data model component at source end into report development workspace, perform ETL/ELT and build the DW .Derive reports based on DW and schedule it to user inbox. This will remove all redundant and manual task involved in developing and distributing reports to end user.</a:t>
            </a:r>
          </a:p>
          <a:p>
            <a:pPr>
              <a:lnSpc>
                <a:spcPct val="107000"/>
              </a:lnSpc>
              <a:spcBef>
                <a:spcPts val="1200"/>
              </a:spcBef>
              <a:spcAft>
                <a:spcPts val="800"/>
              </a:spcAft>
            </a:pPr>
            <a:r>
              <a:rPr lang="en-US" dirty="0">
                <a:solidFill>
                  <a:srgbClr val="676767"/>
                </a:solidFill>
              </a:rPr>
              <a:t>2) Access server configuration and do load analysis. Based on this optimize/reconfigure the server to match reports requirement. Build all the reports at the source system itself and schedule it to user inbox. This will remove all redundant and manual task involved in developing and distributing reports to end user.</a:t>
            </a:r>
          </a:p>
        </p:txBody>
      </p:sp>
      <p:pic>
        <p:nvPicPr>
          <p:cNvPr id="5" name="Picture 4"/>
          <p:cNvPicPr>
            <a:picLocks noChangeAspect="1"/>
          </p:cNvPicPr>
          <p:nvPr/>
        </p:nvPicPr>
        <p:blipFill>
          <a:blip r:embed="rId3"/>
          <a:stretch>
            <a:fillRect/>
          </a:stretch>
        </p:blipFill>
        <p:spPr>
          <a:xfrm>
            <a:off x="242887" y="969778"/>
            <a:ext cx="11706225" cy="2619375"/>
          </a:xfrm>
          <a:prstGeom prst="rect">
            <a:avLst/>
          </a:prstGeom>
        </p:spPr>
      </p:pic>
    </p:spTree>
    <p:extLst>
      <p:ext uri="{BB962C8B-B14F-4D97-AF65-F5344CB8AC3E}">
        <p14:creationId xmlns:p14="http://schemas.microsoft.com/office/powerpoint/2010/main" val="3012008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ASK:</a:t>
            </a:r>
            <a:endParaRPr lang="en-US" dirty="0"/>
          </a:p>
        </p:txBody>
      </p:sp>
      <p:sp>
        <p:nvSpPr>
          <p:cNvPr id="3" name="Rectangle 2"/>
          <p:cNvSpPr/>
          <p:nvPr/>
        </p:nvSpPr>
        <p:spPr>
          <a:xfrm>
            <a:off x="609600" y="1148697"/>
            <a:ext cx="10794274" cy="4581703"/>
          </a:xfrm>
          <a:prstGeom prst="rect">
            <a:avLst/>
          </a:prstGeom>
        </p:spPr>
        <p:txBody>
          <a:bodyPr wrap="square">
            <a:spAutoFit/>
          </a:bodyPr>
          <a:lstStyle/>
          <a:p>
            <a:pPr>
              <a:lnSpc>
                <a:spcPct val="107000"/>
              </a:lnSpc>
              <a:spcBef>
                <a:spcPts val="1200"/>
              </a:spcBef>
              <a:spcAft>
                <a:spcPts val="800"/>
              </a:spcAft>
            </a:pPr>
            <a:r>
              <a:rPr lang="en-US" dirty="0">
                <a:solidFill>
                  <a:srgbClr val="676767"/>
                </a:solidFill>
              </a:rPr>
              <a:t>1) How much manual effort is involved on monthly basis? Person-hours on daily /weekly/monthly based on reports and data volume.</a:t>
            </a:r>
          </a:p>
          <a:p>
            <a:pPr>
              <a:lnSpc>
                <a:spcPct val="107000"/>
              </a:lnSpc>
              <a:spcBef>
                <a:spcPts val="1200"/>
              </a:spcBef>
              <a:spcAft>
                <a:spcPts val="800"/>
              </a:spcAft>
            </a:pPr>
            <a:r>
              <a:rPr lang="en-US" dirty="0">
                <a:solidFill>
                  <a:srgbClr val="676767"/>
                </a:solidFill>
              </a:rPr>
              <a:t>2) Categories and define the complexity of reports based on subject area, logic and data volume. Share the stat for same.</a:t>
            </a:r>
          </a:p>
          <a:p>
            <a:pPr>
              <a:lnSpc>
                <a:spcPct val="107000"/>
              </a:lnSpc>
              <a:spcBef>
                <a:spcPts val="1200"/>
              </a:spcBef>
              <a:spcAft>
                <a:spcPts val="800"/>
              </a:spcAft>
            </a:pPr>
            <a:r>
              <a:rPr lang="en-US" dirty="0">
                <a:solidFill>
                  <a:srgbClr val="676767"/>
                </a:solidFill>
              </a:rPr>
              <a:t>3) Let us know the configuration of all the source systems.</a:t>
            </a:r>
          </a:p>
          <a:p>
            <a:pPr>
              <a:lnSpc>
                <a:spcPct val="107000"/>
              </a:lnSpc>
              <a:spcBef>
                <a:spcPts val="1200"/>
              </a:spcBef>
              <a:spcAft>
                <a:spcPts val="800"/>
              </a:spcAft>
            </a:pPr>
            <a:r>
              <a:rPr lang="en-US" dirty="0">
                <a:solidFill>
                  <a:srgbClr val="676767"/>
                </a:solidFill>
              </a:rPr>
              <a:t>4) Share the requirement document for reports developed by team.</a:t>
            </a:r>
          </a:p>
          <a:p>
            <a:pPr>
              <a:lnSpc>
                <a:spcPct val="107000"/>
              </a:lnSpc>
              <a:spcBef>
                <a:spcPts val="1200"/>
              </a:spcBef>
              <a:spcAft>
                <a:spcPts val="800"/>
              </a:spcAft>
            </a:pPr>
            <a:r>
              <a:rPr lang="en-US" dirty="0">
                <a:solidFill>
                  <a:srgbClr val="676767"/>
                </a:solidFill>
              </a:rPr>
              <a:t>5) Share </a:t>
            </a:r>
            <a:r>
              <a:rPr lang="en-US" dirty="0" err="1">
                <a:solidFill>
                  <a:srgbClr val="676767"/>
                </a:solidFill>
              </a:rPr>
              <a:t>adhoc</a:t>
            </a:r>
            <a:r>
              <a:rPr lang="en-US" dirty="0">
                <a:solidFill>
                  <a:srgbClr val="676767"/>
                </a:solidFill>
              </a:rPr>
              <a:t> request stat and content to understand the requirement in depth.</a:t>
            </a:r>
          </a:p>
          <a:p>
            <a:pPr>
              <a:lnSpc>
                <a:spcPct val="107000"/>
              </a:lnSpc>
              <a:spcBef>
                <a:spcPts val="1200"/>
              </a:spcBef>
              <a:spcAft>
                <a:spcPts val="800"/>
              </a:spcAft>
            </a:pPr>
            <a:r>
              <a:rPr lang="en-US" dirty="0">
                <a:solidFill>
                  <a:srgbClr val="676767"/>
                </a:solidFill>
              </a:rPr>
              <a:t>6) Detail document on source system which includes information on universe ,its object, security </a:t>
            </a:r>
            <a:r>
              <a:rPr lang="en-US" dirty="0" smtClean="0">
                <a:solidFill>
                  <a:srgbClr val="676767"/>
                </a:solidFill>
              </a:rPr>
              <a:t>etc</a:t>
            </a:r>
            <a:r>
              <a:rPr lang="en-US" dirty="0">
                <a:solidFill>
                  <a:srgbClr val="676767"/>
                </a:solidFill>
              </a:rPr>
              <a:t>.</a:t>
            </a:r>
            <a:r>
              <a:rPr lang="en-US" dirty="0" smtClean="0">
                <a:solidFill>
                  <a:srgbClr val="676767"/>
                </a:solidFill>
              </a:rPr>
              <a:t>, </a:t>
            </a:r>
            <a:r>
              <a:rPr lang="en-US" dirty="0">
                <a:solidFill>
                  <a:srgbClr val="676767"/>
                </a:solidFill>
              </a:rPr>
              <a:t>all DB objects.</a:t>
            </a:r>
          </a:p>
          <a:p>
            <a:pPr>
              <a:lnSpc>
                <a:spcPct val="107000"/>
              </a:lnSpc>
              <a:spcBef>
                <a:spcPts val="1200"/>
              </a:spcBef>
              <a:spcAft>
                <a:spcPts val="800"/>
              </a:spcAft>
            </a:pPr>
            <a:r>
              <a:rPr lang="en-US" dirty="0">
                <a:solidFill>
                  <a:srgbClr val="676767"/>
                </a:solidFill>
              </a:rPr>
              <a:t>7) Share Top 10 critical reports based on logic and usage.</a:t>
            </a:r>
          </a:p>
        </p:txBody>
      </p:sp>
    </p:spTree>
    <p:extLst>
      <p:ext uri="{BB962C8B-B14F-4D97-AF65-F5344CB8AC3E}">
        <p14:creationId xmlns:p14="http://schemas.microsoft.com/office/powerpoint/2010/main" val="2151563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
      <a:dk1>
        <a:srgbClr val="000000"/>
      </a:dk1>
      <a:lt1>
        <a:srgbClr val="FFFFFF"/>
      </a:lt1>
      <a:dk2>
        <a:srgbClr val="0093FF"/>
      </a:dk2>
      <a:lt2>
        <a:srgbClr val="E2E3E3"/>
      </a:lt2>
      <a:accent1>
        <a:srgbClr val="0093FF"/>
      </a:accent1>
      <a:accent2>
        <a:srgbClr val="575657"/>
      </a:accent2>
      <a:accent3>
        <a:srgbClr val="FF6503"/>
      </a:accent3>
      <a:accent4>
        <a:srgbClr val="102C5E"/>
      </a:accent4>
      <a:accent5>
        <a:srgbClr val="BABABA"/>
      </a:accent5>
      <a:accent6>
        <a:srgbClr val="C3E6F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15574</TotalTime>
  <Words>653</Words>
  <Application>Microsoft Office PowerPoint</Application>
  <PresentationFormat>Widescreen</PresentationFormat>
  <Paragraphs>57</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Century Gothic</vt:lpstr>
      <vt:lpstr>Office Theme</vt:lpstr>
      <vt:lpstr>KPMG Proposal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Baby Singh</cp:lastModifiedBy>
  <cp:revision>528</cp:revision>
  <dcterms:created xsi:type="dcterms:W3CDTF">2018-04-05T14:10:17Z</dcterms:created>
  <dcterms:modified xsi:type="dcterms:W3CDTF">2019-04-29T13:24:06Z</dcterms:modified>
</cp:coreProperties>
</file>