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sldIdLst>
    <p:sldId id="33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52" userDrawn="1">
          <p15:clr>
            <a:srgbClr val="A4A3A4"/>
          </p15:clr>
        </p15:guide>
        <p15:guide id="3" orient="horz" pos="3936" userDrawn="1">
          <p15:clr>
            <a:srgbClr val="A4A3A4"/>
          </p15:clr>
        </p15:guide>
        <p15:guide id="4" pos="7310" userDrawn="1">
          <p15:clr>
            <a:srgbClr val="A4A3A4"/>
          </p15:clr>
        </p15:guide>
        <p15:guide id="5" pos="1073" userDrawn="1">
          <p15:clr>
            <a:srgbClr val="A4A3A4"/>
          </p15:clr>
        </p15:guide>
        <p15:guide id="6" pos="4140" userDrawn="1">
          <p15:clr>
            <a:srgbClr val="A4A3A4"/>
          </p15:clr>
        </p15:guide>
        <p15:guide id="7" orient="horz" pos="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FAAE"/>
    <a:srgbClr val="006EBF"/>
    <a:srgbClr val="0D5DB2"/>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5652" autoAdjust="0"/>
  </p:normalViewPr>
  <p:slideViewPr>
    <p:cSldViewPr snapToGrid="0" snapToObjects="1" showGuides="1">
      <p:cViewPr varScale="1">
        <p:scale>
          <a:sx n="74" d="100"/>
          <a:sy n="74" d="100"/>
        </p:scale>
        <p:origin x="780" y="60"/>
      </p:cViewPr>
      <p:guideLst>
        <p:guide orient="horz" pos="528"/>
        <p:guide pos="52"/>
        <p:guide orient="horz" pos="3936"/>
        <p:guide pos="7310"/>
        <p:guide pos="1073"/>
        <p:guide pos="4140"/>
        <p:guide orient="horz" pos="9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8/6/2019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t>1</a:t>
            </a:fld>
            <a:endParaRPr lang="en-US" dirty="0"/>
          </a:p>
        </p:txBody>
      </p:sp>
    </p:spTree>
    <p:extLst>
      <p:ext uri="{BB962C8B-B14F-4D97-AF65-F5344CB8AC3E}">
        <p14:creationId xmlns:p14="http://schemas.microsoft.com/office/powerpoint/2010/main" val="2316386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6, 2019</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p:txBody>
          <a:bodyPr>
            <a:normAutofit fontScale="92500" lnSpcReduction="10000"/>
          </a:bodyPr>
          <a:lstStyle/>
          <a:p>
            <a:r>
              <a:rPr lang="en-US" dirty="0" smtClean="0"/>
              <a:t>Leeladhar annepu</a:t>
            </a:r>
          </a:p>
          <a:p>
            <a:r>
              <a:rPr lang="en-US" sz="1200" dirty="0" smtClean="0"/>
              <a:t>etl Developer</a:t>
            </a:r>
          </a:p>
        </p:txBody>
      </p:sp>
      <p:graphicFrame>
        <p:nvGraphicFramePr>
          <p:cNvPr id="44" name="Group 57"/>
          <p:cNvGraphicFramePr>
            <a:graphicFrameLocks noGrp="1"/>
          </p:cNvGraphicFramePr>
          <p:nvPr>
            <p:extLst>
              <p:ext uri="{D42A27DB-BD31-4B8C-83A1-F6EECF244321}">
                <p14:modId xmlns:p14="http://schemas.microsoft.com/office/powerpoint/2010/main" val="1029052081"/>
              </p:ext>
            </p:extLst>
          </p:nvPr>
        </p:nvGraphicFramePr>
        <p:xfrm>
          <a:off x="85723" y="838200"/>
          <a:ext cx="12106277" cy="5701505"/>
        </p:xfrm>
        <a:graphic>
          <a:graphicData uri="http://schemas.openxmlformats.org/drawingml/2006/table">
            <a:tbl>
              <a:tblPr/>
              <a:tblGrid>
                <a:gridCol w="1695178">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10202819">
                  <a:extLst>
                    <a:ext uri="{9D8B030D-6E8A-4147-A177-3AD203B41FA5}">
                      <a16:colId xmlns="" xmlns:a16="http://schemas.microsoft.com/office/drawing/2014/main" val="20002"/>
                    </a:ext>
                  </a:extLst>
                </a:gridCol>
              </a:tblGrid>
              <a:tr h="89916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smtClean="0">
                          <a:ln>
                            <a:noFill/>
                          </a:ln>
                          <a:solidFill>
                            <a:schemeClr val="bg1"/>
                          </a:solidFill>
                          <a:effectLst/>
                          <a:latin typeface="+mj-lt"/>
                        </a:rPr>
                        <a:t>Professional Summary</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cap="flat">
                      <a:noFill/>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0" i="0" u="none" strike="noStrike" cap="none" normalizeH="0" baseline="0" dirty="0" smtClean="0">
                        <a:ln>
                          <a:noFill/>
                        </a:ln>
                        <a:solidFill>
                          <a:srgbClr val="5F5F5F"/>
                        </a:solidFill>
                        <a:effectLst/>
                        <a:latin typeface="+mj-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cap="flat">
                      <a:noFill/>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kumimoji="0" lang="en-US" sz="1100" b="0" i="0" u="none" strike="noStrike" kern="1200" cap="none" spc="0" normalizeH="0" baseline="0" dirty="0" smtClean="0">
                          <a:ln>
                            <a:noFill/>
                          </a:ln>
                          <a:solidFill>
                            <a:schemeClr val="tx1"/>
                          </a:solidFill>
                          <a:effectLst/>
                          <a:uLnTx/>
                          <a:uFillTx/>
                          <a:latin typeface="+mn-lt"/>
                          <a:ea typeface="+mn-ea"/>
                          <a:cs typeface="+mn-cs"/>
                        </a:rPr>
                        <a:t>5 years of experience in IT which involve experience in analyzing, designing, developing, implementing, tuning &amp; supporting the Business applications for Banking and Retail verticals. worked on designing and development of ETL packages, mappings, workflows and scripts using SSIS and Informatica Power center,mapping and mapplets designer. He also worked on automating and integration of  jobs through Autosys scheduling tool. He has also worked with the clients in creation of Technical design document, DDLs and mapping documents</a:t>
                      </a:r>
                      <a:endParaRPr kumimoji="0" lang="en-US" sz="1100" b="0" i="0" u="none" strike="noStrike" kern="1200" cap="none" spc="0" normalizeH="0" baseline="0" dirty="0">
                        <a:ln>
                          <a:noFill/>
                        </a:ln>
                        <a:solidFill>
                          <a:schemeClr val="tx1"/>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66704">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kern="1200" cap="none" normalizeH="0" baseline="0" dirty="0" smtClean="0">
                          <a:ln>
                            <a:noFill/>
                          </a:ln>
                          <a:solidFill>
                            <a:schemeClr val="bg1"/>
                          </a:solidFill>
                          <a:effectLst/>
                          <a:latin typeface="+mn-lt"/>
                          <a:ea typeface="+mn-ea"/>
                          <a:cs typeface="+mn-cs"/>
                        </a:rPr>
                        <a:t>Experience</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71450" marR="0" lvl="0" indent="-171450" algn="l"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kumimoji="0" lang="en-US" sz="1100" b="0" i="0" u="none" strike="noStrike" kern="1200" cap="none" spc="0" normalizeH="0" baseline="0" dirty="0">
                        <a:ln>
                          <a:noFill/>
                        </a:ln>
                        <a:solidFill>
                          <a:schemeClr val="tx1"/>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US" sz="1100" b="1" kern="1200" baseline="0" dirty="0" smtClean="0">
                          <a:solidFill>
                            <a:schemeClr val="tx1"/>
                          </a:solidFill>
                          <a:effectLst/>
                          <a:latin typeface="+mn-lt"/>
                          <a:ea typeface="+mn-ea"/>
                          <a:cs typeface="+mn-cs"/>
                        </a:rPr>
                        <a:t>Client : RE/MAX</a:t>
                      </a:r>
                      <a:endParaRPr kumimoji="0" lang="en-US" sz="1100" b="0" i="0" u="none" strike="noStrike" kern="1200" cap="none" spc="0" normalizeH="0" baseline="0" dirty="0" smtClean="0">
                        <a:ln>
                          <a:noFill/>
                        </a:ln>
                        <a:solidFill>
                          <a:schemeClr val="tx1"/>
                        </a:solidFill>
                        <a:effectLst/>
                        <a:uLnTx/>
                        <a:uFillTx/>
                        <a:latin typeface="+mn-lt"/>
                        <a:ea typeface="+mn-ea"/>
                        <a:cs typeface="+mn-cs"/>
                      </a:endParaRPr>
                    </a:p>
                    <a:p>
                      <a:pPr marL="171450" marR="0" lvl="0" indent="-171450" algn="l"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100" b="0" i="0" u="none" strike="noStrike" kern="1200" cap="none" spc="0" normalizeH="0" baseline="0" dirty="0" smtClean="0">
                          <a:ln>
                            <a:noFill/>
                          </a:ln>
                          <a:solidFill>
                            <a:schemeClr val="tx1"/>
                          </a:solidFill>
                          <a:effectLst/>
                          <a:uLnTx/>
                          <a:uFillTx/>
                          <a:latin typeface="+mn-lt"/>
                          <a:ea typeface="+mn-ea"/>
                          <a:cs typeface="+mn-cs"/>
                        </a:rPr>
                        <a:t>Understanding the Requirements and performing the development scope analysis.</a:t>
                      </a:r>
                    </a:p>
                    <a:p>
                      <a:pPr marL="171450" marR="0" lvl="0" indent="-171450" algn="l"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100" b="0" i="0" u="none" strike="noStrike" kern="1200" cap="none" spc="0" normalizeH="0" baseline="0" dirty="0" smtClean="0">
                          <a:ln>
                            <a:noFill/>
                          </a:ln>
                          <a:solidFill>
                            <a:schemeClr val="tx1"/>
                          </a:solidFill>
                          <a:effectLst/>
                          <a:uLnTx/>
                          <a:uFillTx/>
                          <a:latin typeface="+mn-lt"/>
                          <a:ea typeface="+mn-ea"/>
                          <a:cs typeface="+mn-cs"/>
                        </a:rPr>
                        <a:t>Transferred data from various data sources/business systems including DB2, MS Excel, MS Access, Flat Files etc. to SQL Server using SSIS Packages and using various features like Excel source, Flat file source, transformation etc. Created derived columns from the present columns for the given requirements.</a:t>
                      </a:r>
                    </a:p>
                    <a:p>
                      <a:pPr marL="171450" marR="0" lvl="0" indent="-171450" algn="l"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100" b="0" i="0" u="none" strike="noStrike" kern="1200" cap="none" spc="0" normalizeH="0" baseline="0" dirty="0" smtClean="0">
                          <a:ln>
                            <a:noFill/>
                          </a:ln>
                          <a:solidFill>
                            <a:schemeClr val="tx1"/>
                          </a:solidFill>
                          <a:effectLst/>
                          <a:uLnTx/>
                          <a:uFillTx/>
                          <a:latin typeface="+mn-lt"/>
                          <a:ea typeface="+mn-ea"/>
                          <a:cs typeface="+mn-cs"/>
                        </a:rPr>
                        <a:t>Created SSIS packages which involved a variety of transformations such as Slowly Changing Dimension, look up, Aggregate, Derived Column and Data Conversion before loading the data into Data Warehouse</a:t>
                      </a:r>
                    </a:p>
                    <a:p>
                      <a:pPr marL="171450" marR="0" lvl="0" indent="-171450" algn="l" defTabSz="9144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100" b="0" i="0" u="none" strike="noStrike" kern="1200" cap="none" spc="0" normalizeH="0" baseline="0" dirty="0" smtClean="0">
                          <a:ln>
                            <a:noFill/>
                          </a:ln>
                          <a:solidFill>
                            <a:schemeClr val="tx1"/>
                          </a:solidFill>
                          <a:effectLst/>
                          <a:uLnTx/>
                          <a:uFillTx/>
                          <a:latin typeface="+mn-lt"/>
                          <a:ea typeface="+mn-ea"/>
                          <a:cs typeface="+mn-cs"/>
                        </a:rPr>
                        <a:t>Created SSIS packages and involved in Package Configurations and deployments between Development and QA and Production servers so that various properties like variables, connection managers could be changed when moving the Package from one environment to another.</a:t>
                      </a:r>
                    </a:p>
                    <a:p>
                      <a:pPr marL="0" marR="0" lvl="0"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US" sz="1100" b="1" kern="1200" baseline="0" dirty="0" smtClean="0">
                          <a:solidFill>
                            <a:schemeClr val="tx1"/>
                          </a:solidFill>
                          <a:effectLst/>
                          <a:latin typeface="+mn-lt"/>
                          <a:ea typeface="+mn-ea"/>
                          <a:cs typeface="+mn-cs"/>
                        </a:rPr>
                        <a:t>Client: Wells Fargo</a:t>
                      </a:r>
                      <a:endParaRPr lang="en-US" sz="1100" b="0" baseline="0" dirty="0" smtClean="0">
                        <a:effectLst/>
                        <a:latin typeface="+mn-lt"/>
                        <a:cs typeface="Arial" panose="020B0604020202020204" pitchFamily="34" charset="0"/>
                      </a:endParaRP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The project was about developing a centralized hub for the banking verticals using SSIS as integration.</a:t>
                      </a: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Used Analytic functions, Decode, case statement while writing complex SQL queries and worked on plsql exceptions, </a:t>
                      </a:r>
                      <a:r>
                        <a:rPr kumimoji="0" lang="en-US" sz="1100" b="0" i="0" u="none" strike="noStrike" kern="1200" cap="none" spc="0" normalizeH="0" baseline="0" smtClean="0">
                          <a:ln>
                            <a:noFill/>
                          </a:ln>
                          <a:solidFill>
                            <a:schemeClr val="tx1"/>
                          </a:solidFill>
                          <a:effectLst/>
                          <a:uLnTx/>
                          <a:uFillTx/>
                          <a:latin typeface="+mn-lt"/>
                          <a:ea typeface="+mn-ea"/>
                          <a:cs typeface="+mn-cs"/>
                        </a:rPr>
                        <a:t>dynamic sql</a:t>
                      </a:r>
                      <a:endParaRPr kumimoji="0" lang="en-US" sz="1100" b="0" i="0" u="none" strike="noStrike" kern="1200" cap="none" spc="0" normalizeH="0" baseline="0" dirty="0" smtClean="0">
                        <a:ln>
                          <a:noFill/>
                        </a:ln>
                        <a:solidFill>
                          <a:schemeClr val="tx1"/>
                        </a:solidFill>
                        <a:effectLst/>
                        <a:uLnTx/>
                        <a:uFillTx/>
                        <a:latin typeface="+mn-lt"/>
                        <a:ea typeface="+mn-ea"/>
                        <a:cs typeface="+mn-cs"/>
                      </a:endParaRP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Used various Oracle Index techniques and partitioning concepts on databases to improve the query performance.</a:t>
                      </a: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Created SSIS packages, staged data from different data sources into a SQL Server Database using SQL Server Integration Services.</a:t>
                      </a:r>
                    </a:p>
                    <a:p>
                      <a:pPr marL="0" marR="0" lvl="0" indent="0" algn="l"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US" sz="1100" b="1" kern="1200" baseline="0" dirty="0" smtClean="0">
                          <a:solidFill>
                            <a:schemeClr val="tx1"/>
                          </a:solidFill>
                          <a:effectLst/>
                          <a:latin typeface="+mn-lt"/>
                          <a:ea typeface="+mn-ea"/>
                          <a:cs typeface="+mn-cs"/>
                        </a:rPr>
                        <a:t>Client: XEROX</a:t>
                      </a:r>
                      <a:endParaRPr kumimoji="0" lang="en-US" sz="1100" b="0" i="0" u="none" strike="noStrike" kern="1200" cap="none" spc="0" normalizeH="0" baseline="0" dirty="0" smtClean="0">
                        <a:ln>
                          <a:noFill/>
                        </a:ln>
                        <a:solidFill>
                          <a:schemeClr val="tx1"/>
                        </a:solidFill>
                        <a:effectLst/>
                        <a:uLnTx/>
                        <a:uFillTx/>
                        <a:latin typeface="+mn-lt"/>
                        <a:ea typeface="+mn-ea"/>
                        <a:cs typeface="+mn-cs"/>
                      </a:endParaRP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Developing Mappings /Jobs in Informatica for migration using transformations like Source qualifier, Expression, Lookup, Router, Update Strategy etc. to load the data into target.</a:t>
                      </a: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Involved in Unit Testing and Resolution of various Bottlenecks came across.</a:t>
                      </a: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Performed Tuning of Sessions and Mappings.</a:t>
                      </a:r>
                    </a:p>
                    <a:p>
                      <a:pPr marL="171450" lvl="0" indent="-171450">
                        <a:buFont typeface="Wingdings" panose="05000000000000000000" pitchFamily="2" charset="2"/>
                        <a:buChar char="Ø"/>
                      </a:pPr>
                      <a:r>
                        <a:rPr kumimoji="0" lang="en-US" sz="1100" b="0" i="0" u="none" strike="noStrike" kern="1200" cap="none" spc="0" normalizeH="0" baseline="0" dirty="0" smtClean="0">
                          <a:ln>
                            <a:noFill/>
                          </a:ln>
                          <a:solidFill>
                            <a:schemeClr val="tx1"/>
                          </a:solidFill>
                          <a:effectLst/>
                          <a:uLnTx/>
                          <a:uFillTx/>
                          <a:latin typeface="+mn-lt"/>
                          <a:ea typeface="+mn-ea"/>
                          <a:cs typeface="+mn-cs"/>
                        </a:rPr>
                        <a:t>Used Autosys for scheduling the Informatica workflows</a:t>
                      </a:r>
                    </a:p>
                  </a:txBody>
                  <a:tcPr marL="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29872">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smtClean="0">
                          <a:ln>
                            <a:noFill/>
                          </a:ln>
                          <a:solidFill>
                            <a:schemeClr val="bg1"/>
                          </a:solidFill>
                          <a:effectLst/>
                          <a:latin typeface="+mj-lt"/>
                        </a:rPr>
                        <a:t>Skills/Tools</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0" i="0" u="none" strike="noStrike" cap="none" normalizeH="0" baseline="0" dirty="0" smtClean="0">
                        <a:ln>
                          <a:noFill/>
                        </a:ln>
                        <a:solidFill>
                          <a:srgbClr val="5F5F5F"/>
                        </a:solidFill>
                        <a:effectLst/>
                        <a:latin typeface="+mj-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10000"/>
                        </a:lnSpc>
                        <a:spcBef>
                          <a:spcPts val="300"/>
                        </a:spcBef>
                        <a:spcAft>
                          <a:spcPts val="0"/>
                        </a:spcAft>
                        <a:buClr>
                          <a:srgbClr val="595959"/>
                        </a:buClr>
                        <a:buSzTx/>
                        <a:buFont typeface="Wingdings" panose="05000000000000000000" pitchFamily="2" charset="2"/>
                        <a:buChar char="Ø"/>
                        <a:tabLst/>
                        <a:defRPr/>
                      </a:pPr>
                      <a:r>
                        <a:rPr kumimoji="0" lang="it-IT" sz="1100" b="1" i="0" u="none" strike="noStrike" kern="1200" cap="none" spc="0" normalizeH="0" baseline="0" dirty="0" smtClean="0">
                          <a:ln>
                            <a:noFill/>
                          </a:ln>
                          <a:solidFill>
                            <a:schemeClr val="tx1"/>
                          </a:solidFill>
                          <a:effectLst/>
                          <a:uLnTx/>
                          <a:uFillTx/>
                          <a:latin typeface="+mn-lt"/>
                          <a:ea typeface="+mn-ea"/>
                          <a:cs typeface="+mn-cs"/>
                        </a:rPr>
                        <a:t>Databasess </a:t>
                      </a:r>
                      <a:r>
                        <a:rPr kumimoji="0" lang="it-IT" sz="1100" b="0" i="0" u="none" strike="noStrike" kern="1200" cap="none" spc="0" normalizeH="0" baseline="0" dirty="0" smtClean="0">
                          <a:ln>
                            <a:noFill/>
                          </a:ln>
                          <a:solidFill>
                            <a:schemeClr val="tx1"/>
                          </a:solidFill>
                          <a:effectLst/>
                          <a:uLnTx/>
                          <a:uFillTx/>
                          <a:latin typeface="+mn-lt"/>
                          <a:ea typeface="+mn-ea"/>
                          <a:cs typeface="+mn-cs"/>
                        </a:rPr>
                        <a:t>– Oracle , SQL SERVER ,snowflakes</a:t>
                      </a:r>
                      <a:endParaRPr kumimoji="0" lang="en-US" sz="1100" b="0" i="0" u="none" strike="noStrike" kern="1200" cap="none" spc="0" normalizeH="0" baseline="0" dirty="0" smtClean="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10000"/>
                        </a:lnSpc>
                        <a:spcBef>
                          <a:spcPts val="300"/>
                        </a:spcBef>
                        <a:spcAft>
                          <a:spcPts val="0"/>
                        </a:spcAft>
                        <a:buClr>
                          <a:srgbClr val="595959"/>
                        </a:buClr>
                        <a:buSzTx/>
                        <a:buFont typeface="Wingdings" panose="05000000000000000000" pitchFamily="2" charset="2"/>
                        <a:buChar char="Ø"/>
                        <a:tabLst/>
                        <a:defRPr/>
                      </a:pPr>
                      <a:r>
                        <a:rPr kumimoji="0" lang="en-US" sz="1100" b="1" i="0" u="none" strike="noStrike" kern="1200" cap="none" spc="0" normalizeH="0" baseline="0" dirty="0" smtClean="0">
                          <a:ln>
                            <a:noFill/>
                          </a:ln>
                          <a:solidFill>
                            <a:schemeClr val="tx1"/>
                          </a:solidFill>
                          <a:effectLst/>
                          <a:uLnTx/>
                          <a:uFillTx/>
                          <a:latin typeface="+mn-lt"/>
                          <a:ea typeface="+mn-ea"/>
                          <a:cs typeface="+mn-cs"/>
                        </a:rPr>
                        <a:t>ETL </a:t>
                      </a:r>
                      <a:r>
                        <a:rPr kumimoji="0" lang="en-US" sz="1100" b="0" i="0" u="none" strike="noStrike" kern="1200" cap="none" spc="0" normalizeH="0" baseline="0" dirty="0" smtClean="0">
                          <a:ln>
                            <a:noFill/>
                          </a:ln>
                          <a:solidFill>
                            <a:schemeClr val="tx1"/>
                          </a:solidFill>
                          <a:effectLst/>
                          <a:uLnTx/>
                          <a:uFillTx/>
                          <a:latin typeface="+mn-lt"/>
                          <a:ea typeface="+mn-ea"/>
                          <a:cs typeface="+mn-cs"/>
                        </a:rPr>
                        <a:t>– Informatica , SSIS ,Talend </a:t>
                      </a:r>
                    </a:p>
                    <a:p>
                      <a:pPr marL="171450" marR="0" lvl="0" indent="-171450" algn="l" defTabSz="914400" rtl="0" eaLnBrk="1" fontAlgn="base" latinLnBrk="0" hangingPunct="1">
                        <a:lnSpc>
                          <a:spcPct val="110000"/>
                        </a:lnSpc>
                        <a:spcBef>
                          <a:spcPts val="300"/>
                        </a:spcBef>
                        <a:spcAft>
                          <a:spcPts val="0"/>
                        </a:spcAft>
                        <a:buClr>
                          <a:srgbClr val="595959"/>
                        </a:buClr>
                        <a:buSzTx/>
                        <a:buFont typeface="Wingdings" panose="05000000000000000000" pitchFamily="2" charset="2"/>
                        <a:buChar char="Ø"/>
                        <a:tabLst/>
                        <a:defRPr/>
                      </a:pPr>
                      <a:r>
                        <a:rPr kumimoji="0" lang="en-US" sz="1100" b="1" i="0" u="none" strike="noStrike" kern="1200" cap="none" spc="0" normalizeH="0" baseline="0" dirty="0" smtClean="0">
                          <a:ln>
                            <a:noFill/>
                          </a:ln>
                          <a:solidFill>
                            <a:schemeClr val="tx1"/>
                          </a:solidFill>
                          <a:effectLst/>
                          <a:uLnTx/>
                          <a:uFillTx/>
                          <a:latin typeface="+mn-lt"/>
                          <a:ea typeface="+mn-ea"/>
                          <a:cs typeface="+mn-cs"/>
                        </a:rPr>
                        <a:t>Operating system- </a:t>
                      </a:r>
                      <a:r>
                        <a:rPr kumimoji="0" lang="en-US" sz="1100" b="0" i="0" u="none" strike="noStrike" kern="1200" cap="none" spc="0" normalizeH="0" baseline="0" dirty="0" smtClean="0">
                          <a:ln>
                            <a:noFill/>
                          </a:ln>
                          <a:solidFill>
                            <a:schemeClr val="tx1"/>
                          </a:solidFill>
                          <a:effectLst/>
                          <a:uLnTx/>
                          <a:uFillTx/>
                          <a:latin typeface="+mn-lt"/>
                          <a:ea typeface="+mn-ea"/>
                          <a:cs typeface="+mn-cs"/>
                        </a:rPr>
                        <a:t>Windows , UNIX</a:t>
                      </a:r>
                    </a:p>
                    <a:p>
                      <a:pPr marL="171450" marR="0" lvl="0" indent="-171450" algn="l" defTabSz="914400" rtl="0" eaLnBrk="1" fontAlgn="base" latinLnBrk="0" hangingPunct="1">
                        <a:lnSpc>
                          <a:spcPct val="110000"/>
                        </a:lnSpc>
                        <a:spcBef>
                          <a:spcPts val="300"/>
                        </a:spcBef>
                        <a:spcAft>
                          <a:spcPts val="0"/>
                        </a:spcAft>
                        <a:buClr>
                          <a:srgbClr val="595959"/>
                        </a:buClr>
                        <a:buSzTx/>
                        <a:buFont typeface="Wingdings" panose="05000000000000000000" pitchFamily="2" charset="2"/>
                        <a:buChar char="Ø"/>
                        <a:tabLst/>
                        <a:defRPr/>
                      </a:pPr>
                      <a:r>
                        <a:rPr kumimoji="0" lang="en-US" sz="1100" b="1" i="0" u="none" strike="noStrike" kern="1200" cap="none" spc="0" normalizeH="0" baseline="0" dirty="0" smtClean="0">
                          <a:ln>
                            <a:noFill/>
                          </a:ln>
                          <a:solidFill>
                            <a:schemeClr val="tx1"/>
                          </a:solidFill>
                          <a:effectLst/>
                          <a:uLnTx/>
                          <a:uFillTx/>
                          <a:latin typeface="+mn-lt"/>
                          <a:ea typeface="+mn-ea"/>
                          <a:cs typeface="+mn-cs"/>
                        </a:rPr>
                        <a:t>Programming Languages - </a:t>
                      </a:r>
                      <a:r>
                        <a:rPr kumimoji="0" lang="en-US" sz="1100" b="0" i="0" u="none" strike="noStrike" kern="1200" cap="none" spc="0" normalizeH="0" baseline="0" dirty="0" smtClean="0">
                          <a:ln>
                            <a:noFill/>
                          </a:ln>
                          <a:solidFill>
                            <a:schemeClr val="tx1"/>
                          </a:solidFill>
                          <a:effectLst/>
                          <a:uLnTx/>
                          <a:uFillTx/>
                          <a:latin typeface="+mn-lt"/>
                          <a:ea typeface="+mn-ea"/>
                          <a:cs typeface="+mn-cs"/>
                        </a:rPr>
                        <a:t>SQL,python</a:t>
                      </a:r>
                      <a:endParaRPr kumimoji="0" lang="it-IT" sz="1100" b="0" i="0" u="none" strike="noStrike" kern="1200" cap="none" spc="0" normalizeH="0" baseline="0" dirty="0" smtClean="0">
                        <a:ln>
                          <a:noFill/>
                        </a:ln>
                        <a:solidFill>
                          <a:schemeClr val="tx1"/>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92285">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smtClean="0">
                          <a:ln>
                            <a:noFill/>
                          </a:ln>
                          <a:solidFill>
                            <a:schemeClr val="bg1"/>
                          </a:solidFill>
                          <a:effectLst/>
                          <a:latin typeface="+mj-lt"/>
                        </a:rPr>
                        <a:t>Education</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cap="flat">
                      <a:noFill/>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ts val="0"/>
                        </a:spcBef>
                        <a:spcAft>
                          <a:spcPts val="0"/>
                        </a:spcAft>
                        <a:buClr>
                          <a:srgbClr val="595959"/>
                        </a:buClr>
                        <a:buSzTx/>
                        <a:buFontTx/>
                        <a:buNone/>
                        <a:tabLst/>
                        <a:defRPr/>
                      </a:pPr>
                      <a:endParaRPr kumimoji="0" lang="en-US" sz="1100" b="0" i="0" u="none" strike="noStrike" kern="1200" cap="none" spc="0" normalizeH="0" baseline="0" dirty="0" smtClean="0">
                        <a:ln>
                          <a:noFill/>
                        </a:ln>
                        <a:solidFill>
                          <a:schemeClr val="tx2"/>
                        </a:solidFill>
                        <a:effectLst/>
                        <a:uLnTx/>
                        <a:uFillTx/>
                        <a:latin typeface="+mj-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cap="flat">
                      <a:noFill/>
                    </a:lnB>
                    <a:lnTlToBr>
                      <a:noFill/>
                    </a:lnTlToBr>
                    <a:lnBlToTr>
                      <a:noFill/>
                    </a:lnBlToTr>
                    <a:noFill/>
                  </a:tcPr>
                </a:tc>
                <a:tc>
                  <a:txBody>
                    <a:bodyPr/>
                    <a:lstStyle/>
                    <a:p>
                      <a:pPr marL="171450" marR="0" lvl="0" indent="-171450" algn="l" defTabSz="914400" rtl="0" eaLnBrk="1" fontAlgn="base" latinLnBrk="0" hangingPunct="1">
                        <a:lnSpc>
                          <a:spcPct val="110000"/>
                        </a:lnSpc>
                        <a:spcBef>
                          <a:spcPts val="300"/>
                        </a:spcBef>
                        <a:spcAft>
                          <a:spcPts val="0"/>
                        </a:spcAft>
                        <a:buClrTx/>
                        <a:buSzTx/>
                        <a:buFont typeface="Wingdings" panose="05000000000000000000" pitchFamily="2" charset="2"/>
                        <a:buChar char="Ø"/>
                        <a:tabLst/>
                        <a:defRPr/>
                      </a:pPr>
                      <a:r>
                        <a:rPr kumimoji="0" lang="en-US" sz="1100" b="0" i="0" u="none" strike="noStrike" kern="1200" cap="none" normalizeH="0" baseline="0" dirty="0" smtClean="0">
                          <a:ln>
                            <a:noFill/>
                          </a:ln>
                          <a:solidFill>
                            <a:schemeClr val="tx1"/>
                          </a:solidFill>
                          <a:effectLst/>
                          <a:latin typeface="+mn-lt"/>
                          <a:ea typeface="+mn-ea"/>
                          <a:cs typeface="Arial" charset="0"/>
                        </a:rPr>
                        <a:t>B.Tech (Computer science and engineering)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12416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xpiry_x0020_Date xmlns="b634e2f9-a432-4da8-86bf-deeff8a2b1e6">2020-01-01T08:00:00+00:00</Expiry_x0020_Date>
    <Keywords_x002f_Tags xmlns="b634e2f9-a432-4da8-86bf-deeff8a2b1e6" xsi:nil="true"/>
    <Document_x0020_Title xmlns="b634e2f9-a432-4da8-86bf-deeff8a2b1e6" xsi:nil="true"/>
    <ie841f731921486694d75714db9227f3 xmlns="b634e2f9-a432-4da8-86bf-deeff8a2b1e6">
      <Terms xmlns="http://schemas.microsoft.com/office/infopath/2007/PartnerControls"/>
    </ie841f731921486694d75714db9227f3>
    <e18ac4d47f7340059f4c712a872af288 xmlns="b634e2f9-a432-4da8-86bf-deeff8a2b1e6">
      <Terms xmlns="http://schemas.microsoft.com/office/infopath/2007/PartnerControls"/>
    </e18ac4d47f7340059f4c712a872af288>
    <Publication_x0020_Date xmlns="b634e2f9-a432-4da8-86bf-deeff8a2b1e6" xsi:nil="true"/>
    <KM_x002f_Admin_x0020_Approver xmlns="b634e2f9-a432-4da8-86bf-deeff8a2b1e6">
      <UserInfo>
        <DisplayName/>
        <AccountId xsi:nil="true"/>
        <AccountType/>
      </UserInfo>
    </KM_x002f_Admin_x0020_Approver>
    <Content_x0020_Owner xmlns="b634e2f9-a432-4da8-86bf-deeff8a2b1e6">
      <UserInfo>
        <DisplayName/>
        <AccountId xsi:nil="true"/>
        <AccountType/>
      </UserInfo>
    </Content_x0020_Owner>
    <m16890782f454fb3a8420af4c304ff6b xmlns="b634e2f9-a432-4da8-86bf-deeff8a2b1e6">
      <Terms xmlns="http://schemas.microsoft.com/office/infopath/2007/PartnerControls"/>
    </m16890782f454fb3a8420af4c304ff6b>
    <de98a7e3674243a9ba58020a3ebb801f xmlns="b634e2f9-a432-4da8-86bf-deeff8a2b1e6">
      <Terms xmlns="http://schemas.microsoft.com/office/infopath/2007/PartnerControls"/>
    </de98a7e3674243a9ba58020a3ebb801f>
    <g77d97cebe174cdc9a84b0f33fa63a04 xmlns="b634e2f9-a432-4da8-86bf-deeff8a2b1e6">
      <Terms xmlns="http://schemas.microsoft.com/office/infopath/2007/PartnerControls"/>
    </g77d97cebe174cdc9a84b0f33fa63a04>
    <ie02443cece649378f2b0f9607882083 xmlns="b634e2f9-a432-4da8-86bf-deeff8a2b1e6">
      <Terms xmlns="http://schemas.microsoft.com/office/infopath/2007/PartnerControls"/>
    </ie02443cece649378f2b0f9607882083>
    <h850178386644840a400f74096e9653e xmlns="b634e2f9-a432-4da8-86bf-deeff8a2b1e6">
      <Terms xmlns="http://schemas.microsoft.com/office/infopath/2007/PartnerControls"/>
    </h850178386644840a400f74096e9653e>
    <gea8f0fef2f24cb79aa799ba39a178fd xmlns="b634e2f9-a432-4da8-86bf-deeff8a2b1e6">
      <Terms xmlns="http://schemas.microsoft.com/office/infopath/2007/PartnerControls"/>
    </gea8f0fef2f24cb79aa799ba39a178fd>
    <Abstract xmlns="b634e2f9-a432-4da8-86bf-deeff8a2b1e6" xsi:nil="true"/>
    <mdd77f42ad1a49ea9d1094387372a233 xmlns="b634e2f9-a432-4da8-86bf-deeff8a2b1e6">
      <Terms xmlns="http://schemas.microsoft.com/office/infopath/2007/PartnerControls"/>
    </mdd77f42ad1a49ea9d1094387372a233>
    <pc2eb238b6244370838fe78fcd080d8b xmlns="b634e2f9-a432-4da8-86bf-deeff8a2b1e6">
      <Terms xmlns="http://schemas.microsoft.com/office/infopath/2007/PartnerControls"/>
    </pc2eb238b6244370838fe78fcd080d8b>
    <Risk_x0020_Reviewer xmlns="b634e2f9-a432-4da8-86bf-deeff8a2b1e6">
      <UserInfo>
        <DisplayName/>
        <AccountId xsi:nil="true"/>
        <AccountType/>
      </UserInfo>
    </Risk_x0020_Reviewer>
    <Client_x0020_Name xmlns="b634e2f9-a432-4da8-86bf-deeff8a2b1e6" xsi:nil="true"/>
    <l245df6d8cdf4efda09962bdd617e417 xmlns="b634e2f9-a432-4da8-86bf-deeff8a2b1e6">
      <Terms xmlns="http://schemas.microsoft.com/office/infopath/2007/PartnerControls"/>
    </l245df6d8cdf4efda09962bdd617e417>
    <p331d2763dd54bc0a22a456bfb4718cf xmlns="b634e2f9-a432-4da8-86bf-deeff8a2b1e6">
      <Terms xmlns="http://schemas.microsoft.com/office/infopath/2007/PartnerControls"/>
    </p331d2763dd54bc0a22a456bfb4718cf>
    <TaxCatchAll xmlns="b634e2f9-a432-4da8-86bf-deeff8a2b1e6"/>
    <dd435c4f2dfc4041b49d24fb2be6ae3d xmlns="b634e2f9-a432-4da8-86bf-deeff8a2b1e6">
      <Terms xmlns="http://schemas.microsoft.com/office/infopath/2007/PartnerControls"/>
    </dd435c4f2dfc4041b49d24fb2be6ae3d>
    <n17c0c7e85bf465db608f100ab1662bb xmlns="b634e2f9-a432-4da8-86bf-deeff8a2b1e6">
      <Terms xmlns="http://schemas.microsoft.com/office/infopath/2007/PartnerControls"/>
    </n17c0c7e85bf465db608f100ab1662bb>
    <Risk_x0020_Review_x0020_Date xmlns="b634e2f9-a432-4da8-86bf-deeff8a2b1e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XL Document Content Type" ma:contentTypeID="0x010100B3F1629935171242AEEB9E4033FC14390065800A5CB1F65043ABBED1C69B0F677F" ma:contentTypeVersion="19" ma:contentTypeDescription="EXL Document Content Type is associated with each document library in the Corporate Portal" ma:contentTypeScope="" ma:versionID="c594a77dc1204502f81e5399a72c718e">
  <xsd:schema xmlns:xsd="http://www.w3.org/2001/XMLSchema" xmlns:xs="http://www.w3.org/2001/XMLSchema" xmlns:p="http://schemas.microsoft.com/office/2006/metadata/properties" xmlns:ns2="b634e2f9-a432-4da8-86bf-deeff8a2b1e6" targetNamespace="http://schemas.microsoft.com/office/2006/metadata/properties" ma:root="true" ma:fieldsID="a8e504c5117b34cf5e1954d0599d327f" ns2:_="">
    <xsd:import namespace="b634e2f9-a432-4da8-86bf-deeff8a2b1e6"/>
    <xsd:element name="properties">
      <xsd:complexType>
        <xsd:sequence>
          <xsd:element name="documentManagement">
            <xsd:complexType>
              <xsd:all>
                <xsd:element ref="ns2:Abstract" minOccurs="0"/>
                <xsd:element ref="ns2:l245df6d8cdf4efda09962bdd617e417" minOccurs="0"/>
                <xsd:element ref="ns2:TaxCatchAll" minOccurs="0"/>
                <xsd:element ref="ns2:TaxCatchAllLabel" minOccurs="0"/>
                <xsd:element ref="ns2:ie02443cece649378f2b0f9607882083" minOccurs="0"/>
                <xsd:element ref="ns2:Expiry_x0020_Date"/>
                <xsd:element ref="ns2:p331d2763dd54bc0a22a456bfb4718cf" minOccurs="0"/>
                <xsd:element ref="ns2:mdd77f42ad1a49ea9d1094387372a233" minOccurs="0"/>
                <xsd:element ref="ns2:m16890782f454fb3a8420af4c304ff6b" minOccurs="0"/>
                <xsd:element ref="ns2:Keywords_x002f_Tags" minOccurs="0"/>
                <xsd:element ref="ns2:KM_x002f_Admin_x0020_Approver" minOccurs="0"/>
                <xsd:element ref="ns2:ie841f731921486694d75714db9227f3" minOccurs="0"/>
                <xsd:element ref="ns2:pc2eb238b6244370838fe78fcd080d8b" minOccurs="0"/>
                <xsd:element ref="ns2:Risk_x0020_Reviewer" minOccurs="0"/>
                <xsd:element ref="ns2:e18ac4d47f7340059f4c712a872af288" minOccurs="0"/>
                <xsd:element ref="ns2:dd435c4f2dfc4041b49d24fb2be6ae3d" minOccurs="0"/>
                <xsd:element ref="ns2:h850178386644840a400f74096e9653e" minOccurs="0"/>
                <xsd:element ref="ns2:de98a7e3674243a9ba58020a3ebb801f" minOccurs="0"/>
                <xsd:element ref="ns2:gea8f0fef2f24cb79aa799ba39a178fd" minOccurs="0"/>
                <xsd:element ref="ns2:n17c0c7e85bf465db608f100ab1662bb" minOccurs="0"/>
                <xsd:element ref="ns2:Client_x0020_Name" minOccurs="0"/>
                <xsd:element ref="ns2:Content_x0020_Owner" minOccurs="0"/>
                <xsd:element ref="ns2:Publication_x0020_Date" minOccurs="0"/>
                <xsd:element ref="ns2:Risk_x0020_Review_x0020_Date" minOccurs="0"/>
                <xsd:element ref="ns2:g77d97cebe174cdc9a84b0f33fa63a04" minOccurs="0"/>
                <xsd:element ref="ns2:Document_x0020_Tit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4e2f9-a432-4da8-86bf-deeff8a2b1e6" elementFormDefault="qualified">
    <xsd:import namespace="http://schemas.microsoft.com/office/2006/documentManagement/types"/>
    <xsd:import namespace="http://schemas.microsoft.com/office/infopath/2007/PartnerControls"/>
    <xsd:element name="Abstract" ma:index="8" nillable="true" ma:displayName="Abstract" ma:internalName="Abstract" ma:readOnly="false">
      <xsd:simpleType>
        <xsd:restriction base="dms:Note">
          <xsd:maxLength value="255"/>
        </xsd:restriction>
      </xsd:simpleType>
    </xsd:element>
    <xsd:element name="l245df6d8cdf4efda09962bdd617e417" ma:index="9" nillable="true" ma:taxonomy="true" ma:internalName="l245df6d8cdf4efda09962bdd617e417" ma:taxonomyFieldName="Content_x0020_Categories" ma:displayName="Content Categories" ma:default="" ma:fieldId="{5245df6d-8cdf-4efd-a099-62bdd617e417}" ma:sspId="05e54abf-fa7e-4c3d-902a-6eebfbd92fd9" ma:termSetId="7898d7de-b978-416e-87b7-89dfe458c19f"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5ece01c-bd4a-47fe-92b4-02bc7a43d150}" ma:internalName="TaxCatchAll" ma:showField="CatchAllData" ma:web="b634e2f9-a432-4da8-86bf-deeff8a2b1e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55ece01c-bd4a-47fe-92b4-02bc7a43d150}" ma:internalName="TaxCatchAllLabel" ma:readOnly="true" ma:showField="CatchAllDataLabel" ma:web="b634e2f9-a432-4da8-86bf-deeff8a2b1e6">
      <xsd:complexType>
        <xsd:complexContent>
          <xsd:extension base="dms:MultiChoiceLookup">
            <xsd:sequence>
              <xsd:element name="Value" type="dms:Lookup" maxOccurs="unbounded" minOccurs="0" nillable="true"/>
            </xsd:sequence>
          </xsd:extension>
        </xsd:complexContent>
      </xsd:complexType>
    </xsd:element>
    <xsd:element name="ie02443cece649378f2b0f9607882083" ma:index="13" nillable="true" ma:taxonomy="true" ma:internalName="ie02443cece649378f2b0f9607882083" ma:taxonomyFieldName="Custom_x0020_Content_x0020_Types" ma:displayName="Custom Content Types" ma:default="" ma:fieldId="{2e02443c-ece6-4937-8f2b-0f9607882083}" ma:sspId="05e54abf-fa7e-4c3d-902a-6eebfbd92fd9" ma:termSetId="25de6e73-9983-4659-8df7-a6a24514ff2a" ma:anchorId="00000000-0000-0000-0000-000000000000" ma:open="false" ma:isKeyword="false">
      <xsd:complexType>
        <xsd:sequence>
          <xsd:element ref="pc:Terms" minOccurs="0" maxOccurs="1"/>
        </xsd:sequence>
      </xsd:complexType>
    </xsd:element>
    <xsd:element name="Expiry_x0020_Date" ma:index="15" ma:displayName="Expiry Date" ma:default="2020-01-01T00:00:00Z" ma:format="DateOnly" ma:internalName="Expiry_x0020_Date" ma:readOnly="false">
      <xsd:simpleType>
        <xsd:restriction base="dms:DateTime"/>
      </xsd:simpleType>
    </xsd:element>
    <xsd:element name="p331d2763dd54bc0a22a456bfb4718cf" ma:index="16" nillable="true" ma:taxonomy="true" ma:internalName="p331d2763dd54bc0a22a456bfb4718cf" ma:taxonomyFieldName="Functions1" ma:displayName="Functions" ma:default="" ma:fieldId="{9331d276-3dd5-4bc0-a22a-456bfb4718cf}" ma:sspId="05e54abf-fa7e-4c3d-902a-6eebfbd92fd9" ma:termSetId="f677f92e-dff1-486e-89aa-f9203f7853e6" ma:anchorId="00000000-0000-0000-0000-000000000000" ma:open="false" ma:isKeyword="false">
      <xsd:complexType>
        <xsd:sequence>
          <xsd:element ref="pc:Terms" minOccurs="0" maxOccurs="1"/>
        </xsd:sequence>
      </xsd:complexType>
    </xsd:element>
    <xsd:element name="mdd77f42ad1a49ea9d1094387372a233" ma:index="18" nillable="true" ma:taxonomy="true" ma:internalName="mdd77f42ad1a49ea9d1094387372a233" ma:taxonomyFieldName="Geographic_x0020_Coverage" ma:displayName="Geographic Coverage" ma:default="" ma:fieldId="{6dd77f42-ad1a-49ea-9d10-94387372a233}" ma:sspId="05e54abf-fa7e-4c3d-902a-6eebfbd92fd9" ma:termSetId="132fbf45-7250-4f16-9a5a-ae7cdeb72488" ma:anchorId="00000000-0000-0000-0000-000000000000" ma:open="false" ma:isKeyword="false">
      <xsd:complexType>
        <xsd:sequence>
          <xsd:element ref="pc:Terms" minOccurs="0" maxOccurs="1"/>
        </xsd:sequence>
      </xsd:complexType>
    </xsd:element>
    <xsd:element name="m16890782f454fb3a8420af4c304ff6b" ma:index="20" nillable="true" ma:taxonomy="true" ma:internalName="m16890782f454fb3a8420af4c304ff6b" ma:taxonomyFieldName="Global_x0020_Country_x0020__x002F__x0020_Jurisdiction" ma:displayName="Global Country / Jurisdiction" ma:default="" ma:fieldId="{61689078-2f45-4fb3-a842-0af4c304ff6b}" ma:sspId="05e54abf-fa7e-4c3d-902a-6eebfbd92fd9" ma:termSetId="20a408fa-5fd9-4e06-9a82-43a548a35411" ma:anchorId="00000000-0000-0000-0000-000000000000" ma:open="false" ma:isKeyword="false">
      <xsd:complexType>
        <xsd:sequence>
          <xsd:element ref="pc:Terms" minOccurs="0" maxOccurs="1"/>
        </xsd:sequence>
      </xsd:complexType>
    </xsd:element>
    <xsd:element name="Keywords_x002f_Tags" ma:index="22" nillable="true" ma:displayName="Keywords/Tags" ma:internalName="Keywords_x002F_Tags">
      <xsd:simpleType>
        <xsd:restriction base="dms:Note">
          <xsd:maxLength value="255"/>
        </xsd:restriction>
      </xsd:simpleType>
    </xsd:element>
    <xsd:element name="KM_x002f_Admin_x0020_Approver" ma:index="23" nillable="true" ma:displayName="KM/Admin Approver" ma:hidden="true" ma:list="UserInfo" ma:SharePointGroup="0" ma:internalName="KM_x002F_Admin_x0020_Approv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e841f731921486694d75714db9227f3" ma:index="24" nillable="true" ma:taxonomy="true" ma:internalName="ie841f731921486694d75714db9227f3" ma:taxonomyFieldName="Primary_x0020_Industry" ma:displayName="Primary Industry" ma:default="" ma:fieldId="{2e841f73-1921-4866-94d7-5714db9227f3}" ma:sspId="05e54abf-fa7e-4c3d-902a-6eebfbd92fd9" ma:termSetId="aa405fec-0f2f-4ab6-8906-9c1e00da68ac" ma:anchorId="00000000-0000-0000-0000-000000000000" ma:open="false" ma:isKeyword="false">
      <xsd:complexType>
        <xsd:sequence>
          <xsd:element ref="pc:Terms" minOccurs="0" maxOccurs="1"/>
        </xsd:sequence>
      </xsd:complexType>
    </xsd:element>
    <xsd:element name="pc2eb238b6244370838fe78fcd080d8b" ma:index="26" nillable="true" ma:taxonomy="true" ma:internalName="pc2eb238b6244370838fe78fcd080d8b" ma:taxonomyFieldName="Primary_x0020_Language" ma:displayName="Primary Language" ma:default="" ma:fieldId="{9c2eb238-b624-4370-838f-e78fcd080d8b}" ma:sspId="05e54abf-fa7e-4c3d-902a-6eebfbd92fd9" ma:termSetId="8e5f4a97-8953-4cfa-a49d-f5ae4adc632b" ma:anchorId="00000000-0000-0000-0000-000000000000" ma:open="false" ma:isKeyword="false">
      <xsd:complexType>
        <xsd:sequence>
          <xsd:element ref="pc:Terms" minOccurs="0" maxOccurs="1"/>
        </xsd:sequence>
      </xsd:complexType>
    </xsd:element>
    <xsd:element name="Risk_x0020_Reviewer" ma:index="28" nillable="true" ma:displayName="Risk Reviewer" ma:list="UserInfo" ma:SearchPeopleOnly="false" ma:SharePointGroup="0" ma:internalName="Risk_x0020_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18ac4d47f7340059f4c712a872af288" ma:index="29" nillable="true" ma:taxonomy="true" ma:internalName="e18ac4d47f7340059f4c712a872af288" ma:taxonomyFieldName="Sectors" ma:displayName="Sectors" ma:default="" ma:fieldId="{e18ac4d4-7f73-4005-9f4c-712a872af288}" ma:sspId="05e54abf-fa7e-4c3d-902a-6eebfbd92fd9" ma:termSetId="ddb854a3-4f4c-407d-bd23-432c58b2f99a" ma:anchorId="00000000-0000-0000-0000-000000000000" ma:open="false" ma:isKeyword="false">
      <xsd:complexType>
        <xsd:sequence>
          <xsd:element ref="pc:Terms" minOccurs="0" maxOccurs="1"/>
        </xsd:sequence>
      </xsd:complexType>
    </xsd:element>
    <xsd:element name="dd435c4f2dfc4041b49d24fb2be6ae3d" ma:index="31" nillable="true" ma:taxonomy="true" ma:internalName="dd435c4f2dfc4041b49d24fb2be6ae3d" ma:taxonomyFieldName="Service_x0020__x0028_Line_x0020_of_x0020_Business_x0029_" ma:displayName="Service (Line of Business)" ma:default="" ma:fieldId="{dd435c4f-2dfc-4041-b49d-24fb2be6ae3d}" ma:sspId="05e54abf-fa7e-4c3d-902a-6eebfbd92fd9" ma:termSetId="2c3eafeb-12a2-4107-9abf-e023c55f9e78" ma:anchorId="00000000-0000-0000-0000-000000000000" ma:open="false" ma:isKeyword="false">
      <xsd:complexType>
        <xsd:sequence>
          <xsd:element ref="pc:Terms" minOccurs="0" maxOccurs="1"/>
        </xsd:sequence>
      </xsd:complexType>
    </xsd:element>
    <xsd:element name="h850178386644840a400f74096e9653e" ma:index="33" nillable="true" ma:taxonomy="true" ma:internalName="h850178386644840a400f74096e9653e" ma:taxonomyFieldName="Sub_x0020_Functions1" ma:displayName="Sub Functions" ma:default="" ma:fieldId="{18501783-8664-4840-a400-f74096e9653e}" ma:sspId="05e54abf-fa7e-4c3d-902a-6eebfbd92fd9" ma:termSetId="b96e005a-9ce7-45b8-9aad-af191124cc8f" ma:anchorId="00000000-0000-0000-0000-000000000000" ma:open="false" ma:isKeyword="false">
      <xsd:complexType>
        <xsd:sequence>
          <xsd:element ref="pc:Terms" minOccurs="0" maxOccurs="1"/>
        </xsd:sequence>
      </xsd:complexType>
    </xsd:element>
    <xsd:element name="de98a7e3674243a9ba58020a3ebb801f" ma:index="35" nillable="true" ma:taxonomy="true" ma:internalName="de98a7e3674243a9ba58020a3ebb801f" ma:taxonomyFieldName="Sub_x0020_Sector" ma:displayName="Sub Sector" ma:default="" ma:fieldId="{de98a7e3-6742-43a9-ba58-020a3ebb801f}" ma:sspId="05e54abf-fa7e-4c3d-902a-6eebfbd92fd9" ma:termSetId="a404a73a-8e7d-46ff-9912-a661856a4f34" ma:anchorId="00000000-0000-0000-0000-000000000000" ma:open="false" ma:isKeyword="false">
      <xsd:complexType>
        <xsd:sequence>
          <xsd:element ref="pc:Terms" minOccurs="0" maxOccurs="1"/>
        </xsd:sequence>
      </xsd:complexType>
    </xsd:element>
    <xsd:element name="gea8f0fef2f24cb79aa799ba39a178fd" ma:index="37" nillable="true" ma:taxonomy="true" ma:internalName="gea8f0fef2f24cb79aa799ba39a178fd" ma:taxonomyFieldName="Sub_x0020_Services" ma:displayName="Sub Services" ma:default="" ma:fieldId="{0ea8f0fe-f2f2-4cb7-9aa7-99ba39a178fd}" ma:sspId="05e54abf-fa7e-4c3d-902a-6eebfbd92fd9" ma:termSetId="70e773c5-44f1-464d-8674-8ab4e952286f" ma:anchorId="00000000-0000-0000-0000-000000000000" ma:open="false" ma:isKeyword="false">
      <xsd:complexType>
        <xsd:sequence>
          <xsd:element ref="pc:Terms" minOccurs="0" maxOccurs="1"/>
        </xsd:sequence>
      </xsd:complexType>
    </xsd:element>
    <xsd:element name="n17c0c7e85bf465db608f100ab1662bb" ma:index="39" nillable="true" ma:taxonomy="true" ma:internalName="n17c0c7e85bf465db608f100ab1662bb" ma:taxonomyFieldName="Access_x0020_Type" ma:displayName="Access Type" ma:default="" ma:fieldId="{717c0c7e-85bf-465d-b608-f100ab1662bb}" ma:sspId="05e54abf-fa7e-4c3d-902a-6eebfbd92fd9" ma:termSetId="d5747237-7c17-4ddb-898d-1a755f2c780f" ma:anchorId="00000000-0000-0000-0000-000000000000" ma:open="false" ma:isKeyword="false">
      <xsd:complexType>
        <xsd:sequence>
          <xsd:element ref="pc:Terms" minOccurs="0" maxOccurs="1"/>
        </xsd:sequence>
      </xsd:complexType>
    </xsd:element>
    <xsd:element name="Client_x0020_Name" ma:index="41" nillable="true" ma:displayName="Client Name" ma:internalName="Client_x0020_Name">
      <xsd:simpleType>
        <xsd:restriction base="dms:Text">
          <xsd:maxLength value="255"/>
        </xsd:restriction>
      </xsd:simpleType>
    </xsd:element>
    <xsd:element name="Content_x0020_Owner" ma:index="42" nillable="true" ma:displayName="Content Owner" ma:list="UserInfo" ma:SharePointGroup="0" ma:internalName="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cation_x0020_Date" ma:index="43" nillable="true" ma:displayName="Publication Date" ma:format="DateOnly" ma:internalName="Publication_x0020_Date">
      <xsd:simpleType>
        <xsd:restriction base="dms:DateTime"/>
      </xsd:simpleType>
    </xsd:element>
    <xsd:element name="Risk_x0020_Review_x0020_Date" ma:index="44" nillable="true" ma:displayName="Risk Review Date" ma:format="DateOnly" ma:internalName="Risk_x0020_Review_x0020_Date">
      <xsd:simpleType>
        <xsd:restriction base="dms:DateTime"/>
      </xsd:simpleType>
    </xsd:element>
    <xsd:element name="g77d97cebe174cdc9a84b0f33fa63a04" ma:index="45" nillable="true" ma:taxonomy="true" ma:internalName="g77d97cebe174cdc9a84b0f33fa63a04" ma:taxonomyFieldName="Secondary_x0020_Industry" ma:displayName="Secondary Industry" ma:default="" ma:fieldId="{077d97ce-be17-4cdc-9a84-b0f33fa63a04}" ma:sspId="05e54abf-fa7e-4c3d-902a-6eebfbd92fd9" ma:termSetId="88b523f1-00fa-492a-bb9d-872df9f70ba8" ma:anchorId="00000000-0000-0000-0000-000000000000" ma:open="false" ma:isKeyword="false">
      <xsd:complexType>
        <xsd:sequence>
          <xsd:element ref="pc:Terms" minOccurs="0" maxOccurs="1"/>
        </xsd:sequence>
      </xsd:complexType>
    </xsd:element>
    <xsd:element name="Document_x0020_Title" ma:index="47" nillable="true" ma:displayName="Document Title" ma:hidden="true" ma:internalName="Document_x0020_Title" ma:readOnly="false">
      <xsd:simpleType>
        <xsd:restriction base="dms:Text">
          <xsd:maxLength value="2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27B552-D068-452C-8B63-5CC3AC2EC650}">
  <ds:schemaRefs>
    <ds:schemaRef ds:uri="http://purl.org/dc/dcmitype/"/>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b634e2f9-a432-4da8-86bf-deeff8a2b1e6"/>
  </ds:schemaRefs>
</ds:datastoreItem>
</file>

<file path=customXml/itemProps2.xml><?xml version="1.0" encoding="utf-8"?>
<ds:datastoreItem xmlns:ds="http://schemas.openxmlformats.org/officeDocument/2006/customXml" ds:itemID="{0213BCD7-935E-442F-A37A-EEB12CF0E375}">
  <ds:schemaRefs>
    <ds:schemaRef ds:uri="http://schemas.microsoft.com/sharepoint/v3/contenttype/forms"/>
  </ds:schemaRefs>
</ds:datastoreItem>
</file>

<file path=customXml/itemProps3.xml><?xml version="1.0" encoding="utf-8"?>
<ds:datastoreItem xmlns:ds="http://schemas.openxmlformats.org/officeDocument/2006/customXml" ds:itemID="{CC9F3204-7DD5-430C-AC8A-657AE5A1D0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34e2f9-a432-4da8-86bf-deeff8a2b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12625</TotalTime>
  <Words>403</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EXL Template 2018</dc:title>
  <dc:creator>Microsoft Office User</dc:creator>
  <cp:lastModifiedBy>Leeladhar Annepu</cp:lastModifiedBy>
  <cp:revision>614</cp:revision>
  <dcterms:created xsi:type="dcterms:W3CDTF">2018-04-05T14:10:17Z</dcterms:created>
  <dcterms:modified xsi:type="dcterms:W3CDTF">2019-08-06T08:59:09Z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0x010100B3F1629935171242AEEB9E4033FC14390065800A5CB1F65043ABBED1C69B0F677F</vt:lpwstr>
  </property>
  <property fmtid="{D5CDD505-2E9C-101B-9397-08002B2CF9AE}" pid="3" name="Content Categories">
    <vt:lpwstr/>
  </property>
  <property fmtid="{D5CDD505-2E9C-101B-9397-08002B2CF9AE}" pid="4" name="Geographic Coverage">
    <vt:lpwstr/>
  </property>
  <property fmtid="{D5CDD505-2E9C-101B-9397-08002B2CF9AE}" pid="5" name="Service (Line of Business)">
    <vt:lpwstr/>
  </property>
  <property fmtid="{D5CDD505-2E9C-101B-9397-08002B2CF9AE}" pid="6" name="Access Type">
    <vt:lpwstr/>
  </property>
  <property fmtid="{D5CDD505-2E9C-101B-9397-08002B2CF9AE}" pid="7" name="Sub Functions1">
    <vt:lpwstr/>
  </property>
  <property fmtid="{D5CDD505-2E9C-101B-9397-08002B2CF9AE}" pid="8" name="Functions1">
    <vt:lpwstr/>
  </property>
  <property fmtid="{D5CDD505-2E9C-101B-9397-08002B2CF9AE}" pid="9" name="Global Country / Jurisdiction">
    <vt:lpwstr/>
  </property>
  <property fmtid="{D5CDD505-2E9C-101B-9397-08002B2CF9AE}" pid="10" name="Sectors">
    <vt:lpwstr/>
  </property>
  <property fmtid="{D5CDD505-2E9C-101B-9397-08002B2CF9AE}" pid="11" name="Sub Sector">
    <vt:lpwstr/>
  </property>
  <property fmtid="{D5CDD505-2E9C-101B-9397-08002B2CF9AE}" pid="12" name="Custom Content Types">
    <vt:lpwstr/>
  </property>
  <property fmtid="{D5CDD505-2E9C-101B-9397-08002B2CF9AE}" pid="13" name="Secondary Industry">
    <vt:lpwstr/>
  </property>
  <property fmtid="{D5CDD505-2E9C-101B-9397-08002B2CF9AE}" pid="14" name="Primary Language">
    <vt:lpwstr/>
  </property>
  <property fmtid="{D5CDD505-2E9C-101B-9397-08002B2CF9AE}" pid="15" name="Sub Services">
    <vt:lpwstr/>
  </property>
  <property fmtid="{D5CDD505-2E9C-101B-9397-08002B2CF9AE}" pid="16" name="Primary Industry">
    <vt:lpwstr/>
  </property>
</Properties>
</file>