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8" r:id="rId2"/>
    <p:sldId id="259" r:id="rId3"/>
    <p:sldId id="260" r:id="rId4"/>
    <p:sldId id="267" r:id="rId5"/>
    <p:sldId id="264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9FC61C-780F-E247-B65C-3B06C3540078}">
          <p14:sldIdLst>
            <p14:sldId id="258"/>
            <p14:sldId id="259"/>
            <p14:sldId id="260"/>
            <p14:sldId id="267"/>
            <p14:sldId id="264"/>
            <p14:sldId id="261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7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62E55-2843-475C-B6C5-938EFFF17C9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6559E2-E07C-4074-88E8-12DC9EDF9230}">
      <dgm:prSet/>
      <dgm:spPr/>
      <dgm:t>
        <a:bodyPr/>
        <a:lstStyle/>
        <a:p>
          <a:r>
            <a:rPr lang="en-US" b="0" i="0" dirty="0"/>
            <a:t>Forecasted WTI Crude Oil prices (2023–2025)</a:t>
          </a:r>
          <a:endParaRPr lang="en-US" dirty="0"/>
        </a:p>
      </dgm:t>
    </dgm:pt>
    <dgm:pt modelId="{997C5D82-E6B3-459F-B6ED-E1B1C0259105}" type="parTrans" cxnId="{9CC6FCEE-DCB2-4114-A547-767294581EAD}">
      <dgm:prSet/>
      <dgm:spPr/>
      <dgm:t>
        <a:bodyPr/>
        <a:lstStyle/>
        <a:p>
          <a:endParaRPr lang="en-US"/>
        </a:p>
      </dgm:t>
    </dgm:pt>
    <dgm:pt modelId="{32AFDECB-295A-43C6-B7F3-80EA259B25B6}" type="sibTrans" cxnId="{9CC6FCEE-DCB2-4114-A547-767294581EAD}">
      <dgm:prSet/>
      <dgm:spPr/>
      <dgm:t>
        <a:bodyPr/>
        <a:lstStyle/>
        <a:p>
          <a:endParaRPr lang="en-US"/>
        </a:p>
      </dgm:t>
    </dgm:pt>
    <dgm:pt modelId="{04DADCAD-EB55-47F7-B823-60A04ED1BE92}">
      <dgm:prSet/>
      <dgm:spPr/>
      <dgm:t>
        <a:bodyPr/>
        <a:lstStyle/>
        <a:p>
          <a:r>
            <a:rPr lang="en-US" b="0" i="0"/>
            <a:t>Classical Models ➔ ML ➔ Deep Learning ➔ Transformers</a:t>
          </a:r>
          <a:endParaRPr lang="en-US"/>
        </a:p>
      </dgm:t>
    </dgm:pt>
    <dgm:pt modelId="{05FD9733-CC3C-44D9-B6E3-3F9310912CFA}" type="parTrans" cxnId="{DC4CD04A-8E8F-48C2-8A73-2149AD0BAB46}">
      <dgm:prSet/>
      <dgm:spPr/>
      <dgm:t>
        <a:bodyPr/>
        <a:lstStyle/>
        <a:p>
          <a:endParaRPr lang="en-US"/>
        </a:p>
      </dgm:t>
    </dgm:pt>
    <dgm:pt modelId="{DC75B8FF-6C54-4D66-9757-F86477DF9A05}" type="sibTrans" cxnId="{DC4CD04A-8E8F-48C2-8A73-2149AD0BAB46}">
      <dgm:prSet/>
      <dgm:spPr/>
      <dgm:t>
        <a:bodyPr/>
        <a:lstStyle/>
        <a:p>
          <a:endParaRPr lang="en-US"/>
        </a:p>
      </dgm:t>
    </dgm:pt>
    <dgm:pt modelId="{752C24EB-931E-4315-84DB-65F04A9374DE}">
      <dgm:prSet/>
      <dgm:spPr/>
      <dgm:t>
        <a:bodyPr/>
        <a:lstStyle/>
        <a:p>
          <a:r>
            <a:rPr lang="en-US" b="0" i="0"/>
            <a:t>Compared </a:t>
          </a:r>
          <a:r>
            <a:rPr lang="en-US" b="1" i="0"/>
            <a:t>30-Day</a:t>
          </a:r>
          <a:r>
            <a:rPr lang="en-US" b="0" i="0"/>
            <a:t> and </a:t>
          </a:r>
          <a:r>
            <a:rPr lang="en-US" b="1" i="0"/>
            <a:t>7-Day</a:t>
          </a:r>
          <a:r>
            <a:rPr lang="en-US" b="0" i="0"/>
            <a:t> forecast horizons</a:t>
          </a:r>
          <a:endParaRPr lang="en-US"/>
        </a:p>
      </dgm:t>
    </dgm:pt>
    <dgm:pt modelId="{99F45CC0-10D5-4CD4-8636-DBFF5C3B794D}" type="parTrans" cxnId="{7F76B74D-1778-4139-8D6C-AEEBBD41B2B3}">
      <dgm:prSet/>
      <dgm:spPr/>
      <dgm:t>
        <a:bodyPr/>
        <a:lstStyle/>
        <a:p>
          <a:endParaRPr lang="en-US"/>
        </a:p>
      </dgm:t>
    </dgm:pt>
    <dgm:pt modelId="{D44848DA-5B71-4E61-987C-7212413F2922}" type="sibTrans" cxnId="{7F76B74D-1778-4139-8D6C-AEEBBD41B2B3}">
      <dgm:prSet/>
      <dgm:spPr/>
      <dgm:t>
        <a:bodyPr/>
        <a:lstStyle/>
        <a:p>
          <a:endParaRPr lang="en-US"/>
        </a:p>
      </dgm:t>
    </dgm:pt>
    <dgm:pt modelId="{7A8B7A7D-70BD-4A40-9137-8581ACB81B71}">
      <dgm:prSet/>
      <dgm:spPr/>
      <dgm:t>
        <a:bodyPr/>
        <a:lstStyle/>
        <a:p>
          <a:r>
            <a:rPr lang="en-US" b="0" i="0"/>
            <a:t>Tested </a:t>
          </a:r>
          <a:r>
            <a:rPr lang="en-US" b="1" i="0"/>
            <a:t>Price-only</a:t>
          </a:r>
          <a:r>
            <a:rPr lang="en-US" b="0" i="0"/>
            <a:t> vs </a:t>
          </a:r>
          <a:r>
            <a:rPr lang="en-US" b="1" i="0"/>
            <a:t>Price + News Sentiment</a:t>
          </a:r>
          <a:r>
            <a:rPr lang="en-US" b="0" i="0"/>
            <a:t> features</a:t>
          </a:r>
          <a:endParaRPr lang="en-US"/>
        </a:p>
      </dgm:t>
    </dgm:pt>
    <dgm:pt modelId="{57805545-A325-4E37-AD3D-F8E76D7E7E12}" type="parTrans" cxnId="{FCAF0D16-E767-4C39-86BD-E6569893D838}">
      <dgm:prSet/>
      <dgm:spPr/>
      <dgm:t>
        <a:bodyPr/>
        <a:lstStyle/>
        <a:p>
          <a:endParaRPr lang="en-US"/>
        </a:p>
      </dgm:t>
    </dgm:pt>
    <dgm:pt modelId="{BA58D298-6FE3-4CB2-A216-87FFD841692D}" type="sibTrans" cxnId="{FCAF0D16-E767-4C39-86BD-E6569893D838}">
      <dgm:prSet/>
      <dgm:spPr/>
      <dgm:t>
        <a:bodyPr/>
        <a:lstStyle/>
        <a:p>
          <a:endParaRPr lang="en-US"/>
        </a:p>
      </dgm:t>
    </dgm:pt>
    <dgm:pt modelId="{F309957D-48AE-1841-B8F6-29E80294E686}" type="pres">
      <dgm:prSet presAssocID="{90362E55-2843-475C-B6C5-938EFFF17C9F}" presName="linear" presStyleCnt="0">
        <dgm:presLayoutVars>
          <dgm:animLvl val="lvl"/>
          <dgm:resizeHandles val="exact"/>
        </dgm:presLayoutVars>
      </dgm:prSet>
      <dgm:spPr/>
    </dgm:pt>
    <dgm:pt modelId="{67F06C92-217F-094F-8702-AD845996E4E0}" type="pres">
      <dgm:prSet presAssocID="{2C6559E2-E07C-4074-88E8-12DC9EDF92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29A69E-3EC1-384D-A49B-59FDAAA56AFD}" type="pres">
      <dgm:prSet presAssocID="{32AFDECB-295A-43C6-B7F3-80EA259B25B6}" presName="spacer" presStyleCnt="0"/>
      <dgm:spPr/>
    </dgm:pt>
    <dgm:pt modelId="{5465BA1C-B1D1-8348-B39A-674450BF3B7B}" type="pres">
      <dgm:prSet presAssocID="{04DADCAD-EB55-47F7-B823-60A04ED1BE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E7563E-09DD-1F49-A928-A73EC598EA4C}" type="pres">
      <dgm:prSet presAssocID="{DC75B8FF-6C54-4D66-9757-F86477DF9A05}" presName="spacer" presStyleCnt="0"/>
      <dgm:spPr/>
    </dgm:pt>
    <dgm:pt modelId="{3119D6B0-A2EF-5549-A5C9-2BB2009BC021}" type="pres">
      <dgm:prSet presAssocID="{752C24EB-931E-4315-84DB-65F04A9374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4344D6-3E9F-944D-B86E-66A7B370CA9D}" type="pres">
      <dgm:prSet presAssocID="{D44848DA-5B71-4E61-987C-7212413F2922}" presName="spacer" presStyleCnt="0"/>
      <dgm:spPr/>
    </dgm:pt>
    <dgm:pt modelId="{DED83BC6-F1B6-BC41-8ADE-3C554CCC032A}" type="pres">
      <dgm:prSet presAssocID="{7A8B7A7D-70BD-4A40-9137-8581ACB81B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BF2401-EA81-4442-9797-A70A2751D4F1}" type="presOf" srcId="{752C24EB-931E-4315-84DB-65F04A9374DE}" destId="{3119D6B0-A2EF-5549-A5C9-2BB2009BC021}" srcOrd="0" destOrd="0" presId="urn:microsoft.com/office/officeart/2005/8/layout/vList2"/>
    <dgm:cxn modelId="{FCAF0D16-E767-4C39-86BD-E6569893D838}" srcId="{90362E55-2843-475C-B6C5-938EFFF17C9F}" destId="{7A8B7A7D-70BD-4A40-9137-8581ACB81B71}" srcOrd="3" destOrd="0" parTransId="{57805545-A325-4E37-AD3D-F8E76D7E7E12}" sibTransId="{BA58D298-6FE3-4CB2-A216-87FFD841692D}"/>
    <dgm:cxn modelId="{885B8627-AB87-9045-A4AC-57D4B1B0CB57}" type="presOf" srcId="{2C6559E2-E07C-4074-88E8-12DC9EDF9230}" destId="{67F06C92-217F-094F-8702-AD845996E4E0}" srcOrd="0" destOrd="0" presId="urn:microsoft.com/office/officeart/2005/8/layout/vList2"/>
    <dgm:cxn modelId="{DC4CD04A-8E8F-48C2-8A73-2149AD0BAB46}" srcId="{90362E55-2843-475C-B6C5-938EFFF17C9F}" destId="{04DADCAD-EB55-47F7-B823-60A04ED1BE92}" srcOrd="1" destOrd="0" parTransId="{05FD9733-CC3C-44D9-B6E3-3F9310912CFA}" sibTransId="{DC75B8FF-6C54-4D66-9757-F86477DF9A05}"/>
    <dgm:cxn modelId="{7F76B74D-1778-4139-8D6C-AEEBBD41B2B3}" srcId="{90362E55-2843-475C-B6C5-938EFFF17C9F}" destId="{752C24EB-931E-4315-84DB-65F04A9374DE}" srcOrd="2" destOrd="0" parTransId="{99F45CC0-10D5-4CD4-8636-DBFF5C3B794D}" sibTransId="{D44848DA-5B71-4E61-987C-7212413F2922}"/>
    <dgm:cxn modelId="{803D78BE-FF55-284F-BB3D-77D4E13F4FD2}" type="presOf" srcId="{7A8B7A7D-70BD-4A40-9137-8581ACB81B71}" destId="{DED83BC6-F1B6-BC41-8ADE-3C554CCC032A}" srcOrd="0" destOrd="0" presId="urn:microsoft.com/office/officeart/2005/8/layout/vList2"/>
    <dgm:cxn modelId="{D30BA5CB-6B6D-7944-BFDA-B2BCB565C939}" type="presOf" srcId="{90362E55-2843-475C-B6C5-938EFFF17C9F}" destId="{F309957D-48AE-1841-B8F6-29E80294E686}" srcOrd="0" destOrd="0" presId="urn:microsoft.com/office/officeart/2005/8/layout/vList2"/>
    <dgm:cxn modelId="{9CC6FCEE-DCB2-4114-A547-767294581EAD}" srcId="{90362E55-2843-475C-B6C5-938EFFF17C9F}" destId="{2C6559E2-E07C-4074-88E8-12DC9EDF9230}" srcOrd="0" destOrd="0" parTransId="{997C5D82-E6B3-459F-B6ED-E1B1C0259105}" sibTransId="{32AFDECB-295A-43C6-B7F3-80EA259B25B6}"/>
    <dgm:cxn modelId="{787209FC-DA69-9442-A245-58DD43ADCA15}" type="presOf" srcId="{04DADCAD-EB55-47F7-B823-60A04ED1BE92}" destId="{5465BA1C-B1D1-8348-B39A-674450BF3B7B}" srcOrd="0" destOrd="0" presId="urn:microsoft.com/office/officeart/2005/8/layout/vList2"/>
    <dgm:cxn modelId="{6DA6DD3D-0631-3145-980C-B78A3192FB4A}" type="presParOf" srcId="{F309957D-48AE-1841-B8F6-29E80294E686}" destId="{67F06C92-217F-094F-8702-AD845996E4E0}" srcOrd="0" destOrd="0" presId="urn:microsoft.com/office/officeart/2005/8/layout/vList2"/>
    <dgm:cxn modelId="{D4FC862B-FBDD-A344-897D-F6D6CA6DDC57}" type="presParOf" srcId="{F309957D-48AE-1841-B8F6-29E80294E686}" destId="{C929A69E-3EC1-384D-A49B-59FDAAA56AFD}" srcOrd="1" destOrd="0" presId="urn:microsoft.com/office/officeart/2005/8/layout/vList2"/>
    <dgm:cxn modelId="{224D8A75-E15D-374A-9A54-8419B7EBC22D}" type="presParOf" srcId="{F309957D-48AE-1841-B8F6-29E80294E686}" destId="{5465BA1C-B1D1-8348-B39A-674450BF3B7B}" srcOrd="2" destOrd="0" presId="urn:microsoft.com/office/officeart/2005/8/layout/vList2"/>
    <dgm:cxn modelId="{B7912048-7589-8B49-A12F-E565807B06E9}" type="presParOf" srcId="{F309957D-48AE-1841-B8F6-29E80294E686}" destId="{4BE7563E-09DD-1F49-A928-A73EC598EA4C}" srcOrd="3" destOrd="0" presId="urn:microsoft.com/office/officeart/2005/8/layout/vList2"/>
    <dgm:cxn modelId="{F9F3BA7D-63EB-5244-B0A7-15C048F005EE}" type="presParOf" srcId="{F309957D-48AE-1841-B8F6-29E80294E686}" destId="{3119D6B0-A2EF-5549-A5C9-2BB2009BC021}" srcOrd="4" destOrd="0" presId="urn:microsoft.com/office/officeart/2005/8/layout/vList2"/>
    <dgm:cxn modelId="{2C77E888-A2E2-CE49-AF08-C215168A0FAA}" type="presParOf" srcId="{F309957D-48AE-1841-B8F6-29E80294E686}" destId="{0A4344D6-3E9F-944D-B86E-66A7B370CA9D}" srcOrd="5" destOrd="0" presId="urn:microsoft.com/office/officeart/2005/8/layout/vList2"/>
    <dgm:cxn modelId="{BC1F9CBA-79B3-184C-BED4-ABD44DDFD3EE}" type="presParOf" srcId="{F309957D-48AE-1841-B8F6-29E80294E686}" destId="{DED83BC6-F1B6-BC41-8ADE-3C554CCC03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875FA-BB5D-4072-9991-A385B567AF5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75C39-5B4D-4B61-BBDE-A9697D725C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🔹 </a:t>
          </a:r>
          <a:r>
            <a:rPr lang="en-US" b="1" i="0"/>
            <a:t>Sentiment features hurt short-term (7-day) predictions</a:t>
          </a:r>
          <a:r>
            <a:rPr lang="en-US" b="0" i="0"/>
            <a:t> across all models — especially for XGBoost and Random Forest, where RMSE spiked drastically, indicating that news sentiment introduced noise that overwhelmed meaningful short-term price patterns.</a:t>
          </a:r>
          <a:endParaRPr lang="en-US"/>
        </a:p>
      </dgm:t>
    </dgm:pt>
    <dgm:pt modelId="{A8CAA562-76AC-4673-99E1-9D5C06367B2E}" type="parTrans" cxnId="{87CD2B8B-0C37-4DF2-8BAB-BE086468DA0C}">
      <dgm:prSet/>
      <dgm:spPr/>
      <dgm:t>
        <a:bodyPr/>
        <a:lstStyle/>
        <a:p>
          <a:endParaRPr lang="en-US"/>
        </a:p>
      </dgm:t>
    </dgm:pt>
    <dgm:pt modelId="{0BA658B0-7CA8-45B9-84B3-E0C590E7899A}" type="sibTrans" cxnId="{87CD2B8B-0C37-4DF2-8BAB-BE086468DA0C}">
      <dgm:prSet/>
      <dgm:spPr/>
      <dgm:t>
        <a:bodyPr/>
        <a:lstStyle/>
        <a:p>
          <a:endParaRPr lang="en-US"/>
        </a:p>
      </dgm:t>
    </dgm:pt>
    <dgm:pt modelId="{3B8E4803-D392-4A18-8503-B0AE9ED02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🔹 </a:t>
          </a:r>
          <a:r>
            <a:rPr lang="en-US" b="1" i="0"/>
            <a:t>Transformer was the only model to benefit significantly from sentiment data. </a:t>
          </a:r>
          <a:r>
            <a:rPr lang="en-US" i="0"/>
            <a:t>It</a:t>
          </a:r>
          <a:r>
            <a:rPr lang="en-US" b="1" i="0"/>
            <a:t> </a:t>
          </a:r>
          <a:r>
            <a:rPr lang="en-US" i="0"/>
            <a:t>improved</a:t>
          </a:r>
          <a:r>
            <a:rPr lang="en-US" b="0" i="0"/>
            <a:t> its 30-day RMSE from </a:t>
          </a:r>
          <a:r>
            <a:rPr lang="en-US" b="1" i="0"/>
            <a:t>1.8790 ➔ 1.3795</a:t>
          </a:r>
          <a:r>
            <a:rPr lang="en-US" b="0" i="0"/>
            <a:t>, showing that its global attention mechanism can extract valuable long-term macro signals from news data.</a:t>
          </a:r>
          <a:endParaRPr lang="en-US"/>
        </a:p>
      </dgm:t>
    </dgm:pt>
    <dgm:pt modelId="{852FE31F-CFB2-4303-B488-9C9D862D2298}" type="parTrans" cxnId="{21F28B7B-FC6A-4C33-A1D4-3FD922EE0D67}">
      <dgm:prSet/>
      <dgm:spPr/>
      <dgm:t>
        <a:bodyPr/>
        <a:lstStyle/>
        <a:p>
          <a:endParaRPr lang="en-US"/>
        </a:p>
      </dgm:t>
    </dgm:pt>
    <dgm:pt modelId="{C87F910F-F92C-4800-BB19-73F3F28F7C38}" type="sibTrans" cxnId="{21F28B7B-FC6A-4C33-A1D4-3FD922EE0D67}">
      <dgm:prSet/>
      <dgm:spPr/>
      <dgm:t>
        <a:bodyPr/>
        <a:lstStyle/>
        <a:p>
          <a:endParaRPr lang="en-US"/>
        </a:p>
      </dgm:t>
    </dgm:pt>
    <dgm:pt modelId="{D6B8B805-A061-4A36-9CB0-BFB570B705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🔹 </a:t>
          </a:r>
          <a:r>
            <a:rPr lang="en-US" b="1" i="0"/>
            <a:t>Deep learning models (LSTM variants)</a:t>
          </a:r>
          <a:r>
            <a:rPr lang="en-US" b="0" i="0"/>
            <a:t> showed moderate degradation when sentiment was added, suggesting they were somewhat resilient to noise but unable to extract meaningful signal from sentiment for short horizons.</a:t>
          </a:r>
          <a:endParaRPr lang="en-US"/>
        </a:p>
      </dgm:t>
    </dgm:pt>
    <dgm:pt modelId="{F821044A-01CE-4CCF-B039-CE9B3987D359}" type="parTrans" cxnId="{8EF10FF9-0B23-42E3-B323-7678166125C9}">
      <dgm:prSet/>
      <dgm:spPr/>
      <dgm:t>
        <a:bodyPr/>
        <a:lstStyle/>
        <a:p>
          <a:endParaRPr lang="en-US"/>
        </a:p>
      </dgm:t>
    </dgm:pt>
    <dgm:pt modelId="{E52589F0-ACA7-4ABE-AAD1-77D519929592}" type="sibTrans" cxnId="{8EF10FF9-0B23-42E3-B323-7678166125C9}">
      <dgm:prSet/>
      <dgm:spPr/>
      <dgm:t>
        <a:bodyPr/>
        <a:lstStyle/>
        <a:p>
          <a:endParaRPr lang="en-US"/>
        </a:p>
      </dgm:t>
    </dgm:pt>
    <dgm:pt modelId="{66B9CD54-A85F-4DC0-A46E-198620D760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🔹 Overall, </a:t>
          </a:r>
          <a:r>
            <a:rPr lang="en-US" b="1" i="0"/>
            <a:t>adding news sentiment is only beneficial for long-horizon forecasting with architectures like Transformers</a:t>
          </a:r>
          <a:r>
            <a:rPr lang="en-US" b="0" i="0"/>
            <a:t>; for short-term forecasts, </a:t>
          </a:r>
          <a:r>
            <a:rPr lang="en-US" b="1" i="0"/>
            <a:t>price-only features remain more reliable</a:t>
          </a:r>
          <a:r>
            <a:rPr lang="en-US" b="0" i="0"/>
            <a:t>.</a:t>
          </a:r>
          <a:endParaRPr lang="en-US"/>
        </a:p>
      </dgm:t>
    </dgm:pt>
    <dgm:pt modelId="{AF3F5A62-AEA1-4656-A4E8-BF5E5DF16874}" type="parTrans" cxnId="{8C765185-3960-4A20-8B44-C976061ECA4A}">
      <dgm:prSet/>
      <dgm:spPr/>
      <dgm:t>
        <a:bodyPr/>
        <a:lstStyle/>
        <a:p>
          <a:endParaRPr lang="en-US"/>
        </a:p>
      </dgm:t>
    </dgm:pt>
    <dgm:pt modelId="{BD4E193B-5B35-4110-8B13-6BF38557F9BC}" type="sibTrans" cxnId="{8C765185-3960-4A20-8B44-C976061ECA4A}">
      <dgm:prSet/>
      <dgm:spPr/>
      <dgm:t>
        <a:bodyPr/>
        <a:lstStyle/>
        <a:p>
          <a:endParaRPr lang="en-US"/>
        </a:p>
      </dgm:t>
    </dgm:pt>
    <dgm:pt modelId="{11829DBD-9A66-4D6B-8130-989C4CE2C249}" type="pres">
      <dgm:prSet presAssocID="{5E9875FA-BB5D-4072-9991-A385B567AF5C}" presName="root" presStyleCnt="0">
        <dgm:presLayoutVars>
          <dgm:dir/>
          <dgm:resizeHandles val="exact"/>
        </dgm:presLayoutVars>
      </dgm:prSet>
      <dgm:spPr/>
    </dgm:pt>
    <dgm:pt modelId="{600A138A-D271-4C3C-AE84-78B459882D0E}" type="pres">
      <dgm:prSet presAssocID="{4BC75C39-5B4D-4B61-BBDE-A9697D725C07}" presName="compNode" presStyleCnt="0"/>
      <dgm:spPr/>
    </dgm:pt>
    <dgm:pt modelId="{0D844686-0521-4485-98FA-A6DE3D76C301}" type="pres">
      <dgm:prSet presAssocID="{4BC75C39-5B4D-4B61-BBDE-A9697D725C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43B632F-311D-47D8-8CFD-A6614207A0FE}" type="pres">
      <dgm:prSet presAssocID="{4BC75C39-5B4D-4B61-BBDE-A9697D725C07}" presName="spaceRect" presStyleCnt="0"/>
      <dgm:spPr/>
    </dgm:pt>
    <dgm:pt modelId="{E34D8B98-B1DD-4789-A375-B586AB22606F}" type="pres">
      <dgm:prSet presAssocID="{4BC75C39-5B4D-4B61-BBDE-A9697D725C07}" presName="textRect" presStyleLbl="revTx" presStyleIdx="0" presStyleCnt="4">
        <dgm:presLayoutVars>
          <dgm:chMax val="1"/>
          <dgm:chPref val="1"/>
        </dgm:presLayoutVars>
      </dgm:prSet>
      <dgm:spPr/>
    </dgm:pt>
    <dgm:pt modelId="{BFC3BB4A-C595-46B0-B78B-4363A48D495B}" type="pres">
      <dgm:prSet presAssocID="{0BA658B0-7CA8-45B9-84B3-E0C590E7899A}" presName="sibTrans" presStyleCnt="0"/>
      <dgm:spPr/>
    </dgm:pt>
    <dgm:pt modelId="{1C36B9D3-63EA-4995-87D1-FE3CD31D94CE}" type="pres">
      <dgm:prSet presAssocID="{3B8E4803-D392-4A18-8503-B0AE9ED0255B}" presName="compNode" presStyleCnt="0"/>
      <dgm:spPr/>
    </dgm:pt>
    <dgm:pt modelId="{0C27AF55-36A9-49CB-9F9F-FB3656DC8B8E}" type="pres">
      <dgm:prSet presAssocID="{3B8E4803-D392-4A18-8503-B0AE9ED025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7ADA11A-09D9-4C77-82C3-0FEFD04787EC}" type="pres">
      <dgm:prSet presAssocID="{3B8E4803-D392-4A18-8503-B0AE9ED0255B}" presName="spaceRect" presStyleCnt="0"/>
      <dgm:spPr/>
    </dgm:pt>
    <dgm:pt modelId="{571032A3-3FDE-4604-8331-E793471568F5}" type="pres">
      <dgm:prSet presAssocID="{3B8E4803-D392-4A18-8503-B0AE9ED0255B}" presName="textRect" presStyleLbl="revTx" presStyleIdx="1" presStyleCnt="4">
        <dgm:presLayoutVars>
          <dgm:chMax val="1"/>
          <dgm:chPref val="1"/>
        </dgm:presLayoutVars>
      </dgm:prSet>
      <dgm:spPr/>
    </dgm:pt>
    <dgm:pt modelId="{1884F73A-CE44-465C-9F40-1104D21D3A23}" type="pres">
      <dgm:prSet presAssocID="{C87F910F-F92C-4800-BB19-73F3F28F7C38}" presName="sibTrans" presStyleCnt="0"/>
      <dgm:spPr/>
    </dgm:pt>
    <dgm:pt modelId="{D4780ED3-4432-47D1-8E7D-64C5FB41B3E0}" type="pres">
      <dgm:prSet presAssocID="{D6B8B805-A061-4A36-9CB0-BFB570B7055C}" presName="compNode" presStyleCnt="0"/>
      <dgm:spPr/>
    </dgm:pt>
    <dgm:pt modelId="{03C72F34-67D5-4A3C-920C-6A15ACC84518}" type="pres">
      <dgm:prSet presAssocID="{D6B8B805-A061-4A36-9CB0-BFB570B705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A9EAAE-9F0E-44D0-A7C8-3D730975CA70}" type="pres">
      <dgm:prSet presAssocID="{D6B8B805-A061-4A36-9CB0-BFB570B7055C}" presName="spaceRect" presStyleCnt="0"/>
      <dgm:spPr/>
    </dgm:pt>
    <dgm:pt modelId="{2763154B-A2D3-45AA-9A5F-6BA3EF33075A}" type="pres">
      <dgm:prSet presAssocID="{D6B8B805-A061-4A36-9CB0-BFB570B7055C}" presName="textRect" presStyleLbl="revTx" presStyleIdx="2" presStyleCnt="4">
        <dgm:presLayoutVars>
          <dgm:chMax val="1"/>
          <dgm:chPref val="1"/>
        </dgm:presLayoutVars>
      </dgm:prSet>
      <dgm:spPr/>
    </dgm:pt>
    <dgm:pt modelId="{B4341E74-59C0-4CA1-BCD2-F2EAAC1DC66D}" type="pres">
      <dgm:prSet presAssocID="{E52589F0-ACA7-4ABE-AAD1-77D519929592}" presName="sibTrans" presStyleCnt="0"/>
      <dgm:spPr/>
    </dgm:pt>
    <dgm:pt modelId="{9254CE2B-A478-4802-B715-482B1800DB37}" type="pres">
      <dgm:prSet presAssocID="{66B9CD54-A85F-4DC0-A46E-198620D760F3}" presName="compNode" presStyleCnt="0"/>
      <dgm:spPr/>
    </dgm:pt>
    <dgm:pt modelId="{B49FCED5-8F1A-4FD0-A925-F4E033B388F6}" type="pres">
      <dgm:prSet presAssocID="{66B9CD54-A85F-4DC0-A46E-198620D76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85D20B9B-F949-4246-A4F5-A5C8FC148A40}" type="pres">
      <dgm:prSet presAssocID="{66B9CD54-A85F-4DC0-A46E-198620D760F3}" presName="spaceRect" presStyleCnt="0"/>
      <dgm:spPr/>
    </dgm:pt>
    <dgm:pt modelId="{F24F97BF-9304-4399-AEDE-A621A7B60DCA}" type="pres">
      <dgm:prSet presAssocID="{66B9CD54-A85F-4DC0-A46E-198620D76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055045-6DCA-4966-B831-2F935C5B9E62}" type="presOf" srcId="{D6B8B805-A061-4A36-9CB0-BFB570B7055C}" destId="{2763154B-A2D3-45AA-9A5F-6BA3EF33075A}" srcOrd="0" destOrd="0" presId="urn:microsoft.com/office/officeart/2018/2/layout/IconLabelList"/>
    <dgm:cxn modelId="{04DFB345-FFCE-4C98-820F-EA8E5A06965D}" type="presOf" srcId="{5E9875FA-BB5D-4072-9991-A385B567AF5C}" destId="{11829DBD-9A66-4D6B-8130-989C4CE2C249}" srcOrd="0" destOrd="0" presId="urn:microsoft.com/office/officeart/2018/2/layout/IconLabelList"/>
    <dgm:cxn modelId="{32A57F5B-47EA-4C8C-B02B-16F800E08DE3}" type="presOf" srcId="{4BC75C39-5B4D-4B61-BBDE-A9697D725C07}" destId="{E34D8B98-B1DD-4789-A375-B586AB22606F}" srcOrd="0" destOrd="0" presId="urn:microsoft.com/office/officeart/2018/2/layout/IconLabelList"/>
    <dgm:cxn modelId="{21F28B7B-FC6A-4C33-A1D4-3FD922EE0D67}" srcId="{5E9875FA-BB5D-4072-9991-A385B567AF5C}" destId="{3B8E4803-D392-4A18-8503-B0AE9ED0255B}" srcOrd="1" destOrd="0" parTransId="{852FE31F-CFB2-4303-B488-9C9D862D2298}" sibTransId="{C87F910F-F92C-4800-BB19-73F3F28F7C38}"/>
    <dgm:cxn modelId="{8C765185-3960-4A20-8B44-C976061ECA4A}" srcId="{5E9875FA-BB5D-4072-9991-A385B567AF5C}" destId="{66B9CD54-A85F-4DC0-A46E-198620D760F3}" srcOrd="3" destOrd="0" parTransId="{AF3F5A62-AEA1-4656-A4E8-BF5E5DF16874}" sibTransId="{BD4E193B-5B35-4110-8B13-6BF38557F9BC}"/>
    <dgm:cxn modelId="{87CD2B8B-0C37-4DF2-8BAB-BE086468DA0C}" srcId="{5E9875FA-BB5D-4072-9991-A385B567AF5C}" destId="{4BC75C39-5B4D-4B61-BBDE-A9697D725C07}" srcOrd="0" destOrd="0" parTransId="{A8CAA562-76AC-4673-99E1-9D5C06367B2E}" sibTransId="{0BA658B0-7CA8-45B9-84B3-E0C590E7899A}"/>
    <dgm:cxn modelId="{DFD72DC6-79F9-42DB-B657-6513EECF9E57}" type="presOf" srcId="{3B8E4803-D392-4A18-8503-B0AE9ED0255B}" destId="{571032A3-3FDE-4604-8331-E793471568F5}" srcOrd="0" destOrd="0" presId="urn:microsoft.com/office/officeart/2018/2/layout/IconLabelList"/>
    <dgm:cxn modelId="{BC5701CD-93A7-409B-976D-9DC3A2D0EFB5}" type="presOf" srcId="{66B9CD54-A85F-4DC0-A46E-198620D760F3}" destId="{F24F97BF-9304-4399-AEDE-A621A7B60DCA}" srcOrd="0" destOrd="0" presId="urn:microsoft.com/office/officeart/2018/2/layout/IconLabelList"/>
    <dgm:cxn modelId="{8EF10FF9-0B23-42E3-B323-7678166125C9}" srcId="{5E9875FA-BB5D-4072-9991-A385B567AF5C}" destId="{D6B8B805-A061-4A36-9CB0-BFB570B7055C}" srcOrd="2" destOrd="0" parTransId="{F821044A-01CE-4CCF-B039-CE9B3987D359}" sibTransId="{E52589F0-ACA7-4ABE-AAD1-77D519929592}"/>
    <dgm:cxn modelId="{2101BABD-F67B-44FE-8A41-F41199A68331}" type="presParOf" srcId="{11829DBD-9A66-4D6B-8130-989C4CE2C249}" destId="{600A138A-D271-4C3C-AE84-78B459882D0E}" srcOrd="0" destOrd="0" presId="urn:microsoft.com/office/officeart/2018/2/layout/IconLabelList"/>
    <dgm:cxn modelId="{BECB1C92-01B0-4F64-9EFC-77F1E346ACC7}" type="presParOf" srcId="{600A138A-D271-4C3C-AE84-78B459882D0E}" destId="{0D844686-0521-4485-98FA-A6DE3D76C301}" srcOrd="0" destOrd="0" presId="urn:microsoft.com/office/officeart/2018/2/layout/IconLabelList"/>
    <dgm:cxn modelId="{1CFBD028-6EE5-49D6-87FA-51C9C632F0C6}" type="presParOf" srcId="{600A138A-D271-4C3C-AE84-78B459882D0E}" destId="{543B632F-311D-47D8-8CFD-A6614207A0FE}" srcOrd="1" destOrd="0" presId="urn:microsoft.com/office/officeart/2018/2/layout/IconLabelList"/>
    <dgm:cxn modelId="{B32B5493-DA08-4D24-AF50-EB64E5FAEDD9}" type="presParOf" srcId="{600A138A-D271-4C3C-AE84-78B459882D0E}" destId="{E34D8B98-B1DD-4789-A375-B586AB22606F}" srcOrd="2" destOrd="0" presId="urn:microsoft.com/office/officeart/2018/2/layout/IconLabelList"/>
    <dgm:cxn modelId="{3941C5AB-2422-44A9-9306-B13F4BF7D9F2}" type="presParOf" srcId="{11829DBD-9A66-4D6B-8130-989C4CE2C249}" destId="{BFC3BB4A-C595-46B0-B78B-4363A48D495B}" srcOrd="1" destOrd="0" presId="urn:microsoft.com/office/officeart/2018/2/layout/IconLabelList"/>
    <dgm:cxn modelId="{9202DE12-AC3A-4FF7-8016-26AB95B59169}" type="presParOf" srcId="{11829DBD-9A66-4D6B-8130-989C4CE2C249}" destId="{1C36B9D3-63EA-4995-87D1-FE3CD31D94CE}" srcOrd="2" destOrd="0" presId="urn:microsoft.com/office/officeart/2018/2/layout/IconLabelList"/>
    <dgm:cxn modelId="{734B1162-E8C2-4847-B829-459C46523E89}" type="presParOf" srcId="{1C36B9D3-63EA-4995-87D1-FE3CD31D94CE}" destId="{0C27AF55-36A9-49CB-9F9F-FB3656DC8B8E}" srcOrd="0" destOrd="0" presId="urn:microsoft.com/office/officeart/2018/2/layout/IconLabelList"/>
    <dgm:cxn modelId="{A56DF9EE-346F-44BA-A9E8-5CFF7269C93C}" type="presParOf" srcId="{1C36B9D3-63EA-4995-87D1-FE3CD31D94CE}" destId="{17ADA11A-09D9-4C77-82C3-0FEFD04787EC}" srcOrd="1" destOrd="0" presId="urn:microsoft.com/office/officeart/2018/2/layout/IconLabelList"/>
    <dgm:cxn modelId="{366FBA48-3DFE-4B89-99E3-0E7DAF26724A}" type="presParOf" srcId="{1C36B9D3-63EA-4995-87D1-FE3CD31D94CE}" destId="{571032A3-3FDE-4604-8331-E793471568F5}" srcOrd="2" destOrd="0" presId="urn:microsoft.com/office/officeart/2018/2/layout/IconLabelList"/>
    <dgm:cxn modelId="{9B80575C-2380-41D1-B32E-95BB345679BE}" type="presParOf" srcId="{11829DBD-9A66-4D6B-8130-989C4CE2C249}" destId="{1884F73A-CE44-465C-9F40-1104D21D3A23}" srcOrd="3" destOrd="0" presId="urn:microsoft.com/office/officeart/2018/2/layout/IconLabelList"/>
    <dgm:cxn modelId="{EE71A62F-4844-4034-B222-C06119A50406}" type="presParOf" srcId="{11829DBD-9A66-4D6B-8130-989C4CE2C249}" destId="{D4780ED3-4432-47D1-8E7D-64C5FB41B3E0}" srcOrd="4" destOrd="0" presId="urn:microsoft.com/office/officeart/2018/2/layout/IconLabelList"/>
    <dgm:cxn modelId="{8ACB3681-2275-4E16-AA13-84F08D86C436}" type="presParOf" srcId="{D4780ED3-4432-47D1-8E7D-64C5FB41B3E0}" destId="{03C72F34-67D5-4A3C-920C-6A15ACC84518}" srcOrd="0" destOrd="0" presId="urn:microsoft.com/office/officeart/2018/2/layout/IconLabelList"/>
    <dgm:cxn modelId="{D2621683-B13F-413D-9FA2-6AC853DB255B}" type="presParOf" srcId="{D4780ED3-4432-47D1-8E7D-64C5FB41B3E0}" destId="{A3A9EAAE-9F0E-44D0-A7C8-3D730975CA70}" srcOrd="1" destOrd="0" presId="urn:microsoft.com/office/officeart/2018/2/layout/IconLabelList"/>
    <dgm:cxn modelId="{8B91FF85-C512-413B-982A-5D65E051E2E8}" type="presParOf" srcId="{D4780ED3-4432-47D1-8E7D-64C5FB41B3E0}" destId="{2763154B-A2D3-45AA-9A5F-6BA3EF33075A}" srcOrd="2" destOrd="0" presId="urn:microsoft.com/office/officeart/2018/2/layout/IconLabelList"/>
    <dgm:cxn modelId="{AEECBFC2-125C-4E62-BC16-81EFB8674C27}" type="presParOf" srcId="{11829DBD-9A66-4D6B-8130-989C4CE2C249}" destId="{B4341E74-59C0-4CA1-BCD2-F2EAAC1DC66D}" srcOrd="5" destOrd="0" presId="urn:microsoft.com/office/officeart/2018/2/layout/IconLabelList"/>
    <dgm:cxn modelId="{6CBECD35-2188-4E04-BDA5-3527803354DB}" type="presParOf" srcId="{11829DBD-9A66-4D6B-8130-989C4CE2C249}" destId="{9254CE2B-A478-4802-B715-482B1800DB37}" srcOrd="6" destOrd="0" presId="urn:microsoft.com/office/officeart/2018/2/layout/IconLabelList"/>
    <dgm:cxn modelId="{9AC6AFA4-2A10-4BB0-83D2-72AC4BA85EE2}" type="presParOf" srcId="{9254CE2B-A478-4802-B715-482B1800DB37}" destId="{B49FCED5-8F1A-4FD0-A925-F4E033B388F6}" srcOrd="0" destOrd="0" presId="urn:microsoft.com/office/officeart/2018/2/layout/IconLabelList"/>
    <dgm:cxn modelId="{D23C2D0D-273E-4454-9AF9-87DAC903CAB0}" type="presParOf" srcId="{9254CE2B-A478-4802-B715-482B1800DB37}" destId="{85D20B9B-F949-4246-A4F5-A5C8FC148A40}" srcOrd="1" destOrd="0" presId="urn:microsoft.com/office/officeart/2018/2/layout/IconLabelList"/>
    <dgm:cxn modelId="{E3092FCD-D9F7-4D90-BC5B-F574BC757F6B}" type="presParOf" srcId="{9254CE2B-A478-4802-B715-482B1800DB37}" destId="{F24F97BF-9304-4399-AEDE-A621A7B60D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D7792B-0281-4871-B060-1B881B1407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EB21CB-47B9-4FE0-AE9F-6AD408DD7573}">
      <dgm:prSet/>
      <dgm:spPr/>
      <dgm:t>
        <a:bodyPr/>
        <a:lstStyle/>
        <a:p>
          <a:r>
            <a:rPr lang="en-US" b="0" i="0"/>
            <a:t>🔹 </a:t>
          </a:r>
          <a:r>
            <a:rPr lang="en-US" b="1" i="0"/>
            <a:t>Best Performer for Long-Term Forecasting (30 Days)</a:t>
          </a:r>
          <a:r>
            <a:rPr lang="en-US" b="0" i="0"/>
            <a:t>: The Transformer consistently delivered the lowest RMSE and MAE in 30-day price-only forecasting, outperforming all classical ML and deep learning models.</a:t>
          </a:r>
          <a:endParaRPr lang="en-US"/>
        </a:p>
      </dgm:t>
    </dgm:pt>
    <dgm:pt modelId="{0C07A2D2-E2D6-4003-BE2B-C2AA1C3591D2}" type="parTrans" cxnId="{95532C77-4EE4-4BD9-9B12-45333C8D00BD}">
      <dgm:prSet/>
      <dgm:spPr/>
      <dgm:t>
        <a:bodyPr/>
        <a:lstStyle/>
        <a:p>
          <a:endParaRPr lang="en-US"/>
        </a:p>
      </dgm:t>
    </dgm:pt>
    <dgm:pt modelId="{E8F23736-E2D5-4FF1-865D-C2C8747630B3}" type="sibTrans" cxnId="{95532C77-4EE4-4BD9-9B12-45333C8D00BD}">
      <dgm:prSet/>
      <dgm:spPr/>
      <dgm:t>
        <a:bodyPr/>
        <a:lstStyle/>
        <a:p>
          <a:endParaRPr lang="en-US"/>
        </a:p>
      </dgm:t>
    </dgm:pt>
    <dgm:pt modelId="{F3D85C4C-875F-401A-9C34-0885889CEE69}">
      <dgm:prSet/>
      <dgm:spPr/>
      <dgm:t>
        <a:bodyPr/>
        <a:lstStyle/>
        <a:p>
          <a:r>
            <a:rPr lang="en-US" b="0" i="0"/>
            <a:t>🔹 </a:t>
          </a:r>
          <a:r>
            <a:rPr lang="en-US" b="1" i="0"/>
            <a:t>Significantly Improved with Sentiment Features</a:t>
          </a:r>
          <a:r>
            <a:rPr lang="en-US" b="0" i="0"/>
            <a:t>: Unlike other models, the Transformer showed a clear boost when sentiment features were added — RMSE dropped from </a:t>
          </a:r>
          <a:r>
            <a:rPr lang="en-US" b="1" i="0"/>
            <a:t>1.8790 ➔ 1.3795</a:t>
          </a:r>
          <a:r>
            <a:rPr lang="en-US" b="0" i="0"/>
            <a:t>, proving its strength in integrating unstructured signals like news.</a:t>
          </a:r>
          <a:endParaRPr lang="en-US"/>
        </a:p>
      </dgm:t>
    </dgm:pt>
    <dgm:pt modelId="{F48487C3-9699-4720-B6E7-EF86B4408A5F}" type="parTrans" cxnId="{45F87031-7BD2-4723-A391-4442F2539763}">
      <dgm:prSet/>
      <dgm:spPr/>
      <dgm:t>
        <a:bodyPr/>
        <a:lstStyle/>
        <a:p>
          <a:endParaRPr lang="en-US"/>
        </a:p>
      </dgm:t>
    </dgm:pt>
    <dgm:pt modelId="{FE673A13-61D1-4E25-BC72-0869C9994990}" type="sibTrans" cxnId="{45F87031-7BD2-4723-A391-4442F2539763}">
      <dgm:prSet/>
      <dgm:spPr/>
      <dgm:t>
        <a:bodyPr/>
        <a:lstStyle/>
        <a:p>
          <a:endParaRPr lang="en-US"/>
        </a:p>
      </dgm:t>
    </dgm:pt>
    <dgm:pt modelId="{FD0FE70B-545E-4777-84DC-8CFF917CED28}">
      <dgm:prSet/>
      <dgm:spPr/>
      <dgm:t>
        <a:bodyPr/>
        <a:lstStyle/>
        <a:p>
          <a:r>
            <a:rPr lang="en-US" b="0" i="0"/>
            <a:t>🔹 </a:t>
          </a:r>
          <a:r>
            <a:rPr lang="en-US" b="1" i="0"/>
            <a:t>Robust to Noisy Data in Long Horizons</a:t>
          </a:r>
          <a:r>
            <a:rPr lang="en-US" b="0" i="0"/>
            <a:t>: While other models overfit or degrade with noisy sentiment inputs, the Transformer's attention mechanism enabled it to focus on </a:t>
          </a:r>
          <a:r>
            <a:rPr lang="en-US" b="1" i="0"/>
            <a:t>relevant long-range signals</a:t>
          </a:r>
          <a:r>
            <a:rPr lang="en-US" b="0" i="0"/>
            <a:t> and ignore short-term noise, especially useful for capturing macroeconomic trends.</a:t>
          </a:r>
          <a:endParaRPr lang="en-US"/>
        </a:p>
      </dgm:t>
    </dgm:pt>
    <dgm:pt modelId="{6176DB86-3A16-4FDB-BF1F-2C3D752221C4}" type="parTrans" cxnId="{221D10E1-14DC-44B0-8679-C922D530D394}">
      <dgm:prSet/>
      <dgm:spPr/>
      <dgm:t>
        <a:bodyPr/>
        <a:lstStyle/>
        <a:p>
          <a:endParaRPr lang="en-US"/>
        </a:p>
      </dgm:t>
    </dgm:pt>
    <dgm:pt modelId="{9A784B9D-145D-4A2D-83A9-175AEA4A1294}" type="sibTrans" cxnId="{221D10E1-14DC-44B0-8679-C922D530D394}">
      <dgm:prSet/>
      <dgm:spPr/>
      <dgm:t>
        <a:bodyPr/>
        <a:lstStyle/>
        <a:p>
          <a:endParaRPr lang="en-US"/>
        </a:p>
      </dgm:t>
    </dgm:pt>
    <dgm:pt modelId="{6E811CC4-72E4-45FB-8EDC-F3BB0E93DEF2}">
      <dgm:prSet/>
      <dgm:spPr/>
      <dgm:t>
        <a:bodyPr/>
        <a:lstStyle/>
        <a:p>
          <a:r>
            <a:rPr lang="en-US" b="0" i="0"/>
            <a:t>🔹 </a:t>
          </a:r>
          <a:r>
            <a:rPr lang="en-US" b="1" i="0"/>
            <a:t>Less Effective for Short-Term Forecasting (7 Days)</a:t>
          </a:r>
          <a:r>
            <a:rPr lang="en-US" b="0" i="0"/>
            <a:t>: For short horizons, the Transformer underperformed compared to Random Forest and LSTM. Its strength in modeling long-term dependencies becomes a drawback when only recent, local trends matter.</a:t>
          </a:r>
          <a:endParaRPr lang="en-US"/>
        </a:p>
      </dgm:t>
    </dgm:pt>
    <dgm:pt modelId="{4261A07D-F455-4F8E-A613-B3C85E11B217}" type="parTrans" cxnId="{7703658E-7221-4C84-989F-1996CE4D035B}">
      <dgm:prSet/>
      <dgm:spPr/>
      <dgm:t>
        <a:bodyPr/>
        <a:lstStyle/>
        <a:p>
          <a:endParaRPr lang="en-US"/>
        </a:p>
      </dgm:t>
    </dgm:pt>
    <dgm:pt modelId="{2AD09CB9-9F2D-46EC-B242-0E7357C9216B}" type="sibTrans" cxnId="{7703658E-7221-4C84-989F-1996CE4D035B}">
      <dgm:prSet/>
      <dgm:spPr/>
      <dgm:t>
        <a:bodyPr/>
        <a:lstStyle/>
        <a:p>
          <a:endParaRPr lang="en-US"/>
        </a:p>
      </dgm:t>
    </dgm:pt>
    <dgm:pt modelId="{30E8AE75-6E76-4EFA-B08B-1F7AE4CB17D1}" type="pres">
      <dgm:prSet presAssocID="{7ED7792B-0281-4871-B060-1B881B14072C}" presName="root" presStyleCnt="0">
        <dgm:presLayoutVars>
          <dgm:dir/>
          <dgm:resizeHandles val="exact"/>
        </dgm:presLayoutVars>
      </dgm:prSet>
      <dgm:spPr/>
    </dgm:pt>
    <dgm:pt modelId="{EA9EA7D5-86ED-489C-9C07-FFBD2657A166}" type="pres">
      <dgm:prSet presAssocID="{3BEB21CB-47B9-4FE0-AE9F-6AD408DD7573}" presName="compNode" presStyleCnt="0"/>
      <dgm:spPr/>
    </dgm:pt>
    <dgm:pt modelId="{FBEDA77D-9545-40A0-957C-CDFA6D349C3C}" type="pres">
      <dgm:prSet presAssocID="{3BEB21CB-47B9-4FE0-AE9F-6AD408DD7573}" presName="bgRect" presStyleLbl="bgShp" presStyleIdx="0" presStyleCnt="4"/>
      <dgm:spPr/>
    </dgm:pt>
    <dgm:pt modelId="{FF2F8C77-2C2E-469F-89A2-135DA88220F7}" type="pres">
      <dgm:prSet presAssocID="{3BEB21CB-47B9-4FE0-AE9F-6AD408DD75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DFB6FEB-58A9-420C-8A07-B17F4AB881B6}" type="pres">
      <dgm:prSet presAssocID="{3BEB21CB-47B9-4FE0-AE9F-6AD408DD7573}" presName="spaceRect" presStyleCnt="0"/>
      <dgm:spPr/>
    </dgm:pt>
    <dgm:pt modelId="{9FC71693-3148-4927-A5B8-98C1D62F65E9}" type="pres">
      <dgm:prSet presAssocID="{3BEB21CB-47B9-4FE0-AE9F-6AD408DD7573}" presName="parTx" presStyleLbl="revTx" presStyleIdx="0" presStyleCnt="4">
        <dgm:presLayoutVars>
          <dgm:chMax val="0"/>
          <dgm:chPref val="0"/>
        </dgm:presLayoutVars>
      </dgm:prSet>
      <dgm:spPr/>
    </dgm:pt>
    <dgm:pt modelId="{5E411E35-8111-4740-A8FD-DE88DD9670FF}" type="pres">
      <dgm:prSet presAssocID="{E8F23736-E2D5-4FF1-865D-C2C8747630B3}" presName="sibTrans" presStyleCnt="0"/>
      <dgm:spPr/>
    </dgm:pt>
    <dgm:pt modelId="{C0F3AA10-CE50-417E-8994-1FE879B90ABE}" type="pres">
      <dgm:prSet presAssocID="{F3D85C4C-875F-401A-9C34-0885889CEE69}" presName="compNode" presStyleCnt="0"/>
      <dgm:spPr/>
    </dgm:pt>
    <dgm:pt modelId="{BC0D6452-B40C-497D-8E35-4D6454D19F09}" type="pres">
      <dgm:prSet presAssocID="{F3D85C4C-875F-401A-9C34-0885889CEE69}" presName="bgRect" presStyleLbl="bgShp" presStyleIdx="1" presStyleCnt="4"/>
      <dgm:spPr/>
    </dgm:pt>
    <dgm:pt modelId="{FABA5895-5A8E-4479-A8EE-72C37B879FD2}" type="pres">
      <dgm:prSet presAssocID="{F3D85C4C-875F-401A-9C34-0885889CEE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B75BFCE8-E5AD-4733-9446-3D6D5B54AC65}" type="pres">
      <dgm:prSet presAssocID="{F3D85C4C-875F-401A-9C34-0885889CEE69}" presName="spaceRect" presStyleCnt="0"/>
      <dgm:spPr/>
    </dgm:pt>
    <dgm:pt modelId="{88827E9D-EC1A-4B95-8DDA-10F71AE9A2F0}" type="pres">
      <dgm:prSet presAssocID="{F3D85C4C-875F-401A-9C34-0885889CEE69}" presName="parTx" presStyleLbl="revTx" presStyleIdx="1" presStyleCnt="4">
        <dgm:presLayoutVars>
          <dgm:chMax val="0"/>
          <dgm:chPref val="0"/>
        </dgm:presLayoutVars>
      </dgm:prSet>
      <dgm:spPr/>
    </dgm:pt>
    <dgm:pt modelId="{309FBC7F-5FCB-4C5B-BA43-36E4EB15087B}" type="pres">
      <dgm:prSet presAssocID="{FE673A13-61D1-4E25-BC72-0869C9994990}" presName="sibTrans" presStyleCnt="0"/>
      <dgm:spPr/>
    </dgm:pt>
    <dgm:pt modelId="{AB314A8C-A077-46E6-8613-14E6C742196C}" type="pres">
      <dgm:prSet presAssocID="{FD0FE70B-545E-4777-84DC-8CFF917CED28}" presName="compNode" presStyleCnt="0"/>
      <dgm:spPr/>
    </dgm:pt>
    <dgm:pt modelId="{6BCFB9B9-8C6D-4CD2-8677-ADFABB89A45E}" type="pres">
      <dgm:prSet presAssocID="{FD0FE70B-545E-4777-84DC-8CFF917CED28}" presName="bgRect" presStyleLbl="bgShp" presStyleIdx="2" presStyleCnt="4"/>
      <dgm:spPr/>
    </dgm:pt>
    <dgm:pt modelId="{6C1E98DD-D5F6-4752-926F-C47CE2C454BF}" type="pres">
      <dgm:prSet presAssocID="{FD0FE70B-545E-4777-84DC-8CFF917CED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F75EB54-7F45-4165-98CF-7A25B727C713}" type="pres">
      <dgm:prSet presAssocID="{FD0FE70B-545E-4777-84DC-8CFF917CED28}" presName="spaceRect" presStyleCnt="0"/>
      <dgm:spPr/>
    </dgm:pt>
    <dgm:pt modelId="{3C8D69C5-215C-456E-B1B1-E2D32F156983}" type="pres">
      <dgm:prSet presAssocID="{FD0FE70B-545E-4777-84DC-8CFF917CED28}" presName="parTx" presStyleLbl="revTx" presStyleIdx="2" presStyleCnt="4">
        <dgm:presLayoutVars>
          <dgm:chMax val="0"/>
          <dgm:chPref val="0"/>
        </dgm:presLayoutVars>
      </dgm:prSet>
      <dgm:spPr/>
    </dgm:pt>
    <dgm:pt modelId="{0D437E34-1400-4C15-8E6E-3927376A8E0D}" type="pres">
      <dgm:prSet presAssocID="{9A784B9D-145D-4A2D-83A9-175AEA4A1294}" presName="sibTrans" presStyleCnt="0"/>
      <dgm:spPr/>
    </dgm:pt>
    <dgm:pt modelId="{50355807-E4AB-4E7B-BE76-B91583BDFC80}" type="pres">
      <dgm:prSet presAssocID="{6E811CC4-72E4-45FB-8EDC-F3BB0E93DEF2}" presName="compNode" presStyleCnt="0"/>
      <dgm:spPr/>
    </dgm:pt>
    <dgm:pt modelId="{1D753924-F2E6-4C4C-9244-E0B3CC8A1686}" type="pres">
      <dgm:prSet presAssocID="{6E811CC4-72E4-45FB-8EDC-F3BB0E93DEF2}" presName="bgRect" presStyleLbl="bgShp" presStyleIdx="3" presStyleCnt="4"/>
      <dgm:spPr/>
    </dgm:pt>
    <dgm:pt modelId="{865A3066-877B-468E-A5E2-589C8C746FB8}" type="pres">
      <dgm:prSet presAssocID="{6E811CC4-72E4-45FB-8EDC-F3BB0E93DE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46823EA-45FD-4F2F-9831-157210FCA1A9}" type="pres">
      <dgm:prSet presAssocID="{6E811CC4-72E4-45FB-8EDC-F3BB0E93DEF2}" presName="spaceRect" presStyleCnt="0"/>
      <dgm:spPr/>
    </dgm:pt>
    <dgm:pt modelId="{E97D38EE-432D-40A3-B49B-EA7E431857CE}" type="pres">
      <dgm:prSet presAssocID="{6E811CC4-72E4-45FB-8EDC-F3BB0E93DE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AC6818-22CC-49A9-B53A-3232889A2976}" type="presOf" srcId="{F3D85C4C-875F-401A-9C34-0885889CEE69}" destId="{88827E9D-EC1A-4B95-8DDA-10F71AE9A2F0}" srcOrd="0" destOrd="0" presId="urn:microsoft.com/office/officeart/2018/2/layout/IconVerticalSolidList"/>
    <dgm:cxn modelId="{45F87031-7BD2-4723-A391-4442F2539763}" srcId="{7ED7792B-0281-4871-B060-1B881B14072C}" destId="{F3D85C4C-875F-401A-9C34-0885889CEE69}" srcOrd="1" destOrd="0" parTransId="{F48487C3-9699-4720-B6E7-EF86B4408A5F}" sibTransId="{FE673A13-61D1-4E25-BC72-0869C9994990}"/>
    <dgm:cxn modelId="{AE83F567-AA48-4F61-9308-13FB09EFBA6D}" type="presOf" srcId="{6E811CC4-72E4-45FB-8EDC-F3BB0E93DEF2}" destId="{E97D38EE-432D-40A3-B49B-EA7E431857CE}" srcOrd="0" destOrd="0" presId="urn:microsoft.com/office/officeart/2018/2/layout/IconVerticalSolidList"/>
    <dgm:cxn modelId="{5362D171-49E6-4C1F-9299-D56F13CA6D70}" type="presOf" srcId="{7ED7792B-0281-4871-B060-1B881B14072C}" destId="{30E8AE75-6E76-4EFA-B08B-1F7AE4CB17D1}" srcOrd="0" destOrd="0" presId="urn:microsoft.com/office/officeart/2018/2/layout/IconVerticalSolidList"/>
    <dgm:cxn modelId="{95532C77-4EE4-4BD9-9B12-45333C8D00BD}" srcId="{7ED7792B-0281-4871-B060-1B881B14072C}" destId="{3BEB21CB-47B9-4FE0-AE9F-6AD408DD7573}" srcOrd="0" destOrd="0" parTransId="{0C07A2D2-E2D6-4003-BE2B-C2AA1C3591D2}" sibTransId="{E8F23736-E2D5-4FF1-865D-C2C8747630B3}"/>
    <dgm:cxn modelId="{7703658E-7221-4C84-989F-1996CE4D035B}" srcId="{7ED7792B-0281-4871-B060-1B881B14072C}" destId="{6E811CC4-72E4-45FB-8EDC-F3BB0E93DEF2}" srcOrd="3" destOrd="0" parTransId="{4261A07D-F455-4F8E-A613-B3C85E11B217}" sibTransId="{2AD09CB9-9F2D-46EC-B242-0E7357C9216B}"/>
    <dgm:cxn modelId="{6571F9B5-39CA-437C-9F9A-95E1DDB69C46}" type="presOf" srcId="{3BEB21CB-47B9-4FE0-AE9F-6AD408DD7573}" destId="{9FC71693-3148-4927-A5B8-98C1D62F65E9}" srcOrd="0" destOrd="0" presId="urn:microsoft.com/office/officeart/2018/2/layout/IconVerticalSolidList"/>
    <dgm:cxn modelId="{13D832DA-42E8-4EF1-B527-D475080B7974}" type="presOf" srcId="{FD0FE70B-545E-4777-84DC-8CFF917CED28}" destId="{3C8D69C5-215C-456E-B1B1-E2D32F156983}" srcOrd="0" destOrd="0" presId="urn:microsoft.com/office/officeart/2018/2/layout/IconVerticalSolidList"/>
    <dgm:cxn modelId="{221D10E1-14DC-44B0-8679-C922D530D394}" srcId="{7ED7792B-0281-4871-B060-1B881B14072C}" destId="{FD0FE70B-545E-4777-84DC-8CFF917CED28}" srcOrd="2" destOrd="0" parTransId="{6176DB86-3A16-4FDB-BF1F-2C3D752221C4}" sibTransId="{9A784B9D-145D-4A2D-83A9-175AEA4A1294}"/>
    <dgm:cxn modelId="{79BC48CA-7424-400F-882F-666C0CCF9E05}" type="presParOf" srcId="{30E8AE75-6E76-4EFA-B08B-1F7AE4CB17D1}" destId="{EA9EA7D5-86ED-489C-9C07-FFBD2657A166}" srcOrd="0" destOrd="0" presId="urn:microsoft.com/office/officeart/2018/2/layout/IconVerticalSolidList"/>
    <dgm:cxn modelId="{CB8D4CDA-F53F-4DD3-8922-3AF49E9FB3BE}" type="presParOf" srcId="{EA9EA7D5-86ED-489C-9C07-FFBD2657A166}" destId="{FBEDA77D-9545-40A0-957C-CDFA6D349C3C}" srcOrd="0" destOrd="0" presId="urn:microsoft.com/office/officeart/2018/2/layout/IconVerticalSolidList"/>
    <dgm:cxn modelId="{97EA2DDF-7BA4-410C-AF7F-3C621D6D9E6C}" type="presParOf" srcId="{EA9EA7D5-86ED-489C-9C07-FFBD2657A166}" destId="{FF2F8C77-2C2E-469F-89A2-135DA88220F7}" srcOrd="1" destOrd="0" presId="urn:microsoft.com/office/officeart/2018/2/layout/IconVerticalSolidList"/>
    <dgm:cxn modelId="{715BD95E-23AD-4053-9A64-64C05DFC1775}" type="presParOf" srcId="{EA9EA7D5-86ED-489C-9C07-FFBD2657A166}" destId="{0DFB6FEB-58A9-420C-8A07-B17F4AB881B6}" srcOrd="2" destOrd="0" presId="urn:microsoft.com/office/officeart/2018/2/layout/IconVerticalSolidList"/>
    <dgm:cxn modelId="{3B924F9E-BA51-4A52-8866-FEC169CBFF0B}" type="presParOf" srcId="{EA9EA7D5-86ED-489C-9C07-FFBD2657A166}" destId="{9FC71693-3148-4927-A5B8-98C1D62F65E9}" srcOrd="3" destOrd="0" presId="urn:microsoft.com/office/officeart/2018/2/layout/IconVerticalSolidList"/>
    <dgm:cxn modelId="{43496698-3290-4E1C-A6A1-935333E339B9}" type="presParOf" srcId="{30E8AE75-6E76-4EFA-B08B-1F7AE4CB17D1}" destId="{5E411E35-8111-4740-A8FD-DE88DD9670FF}" srcOrd="1" destOrd="0" presId="urn:microsoft.com/office/officeart/2018/2/layout/IconVerticalSolidList"/>
    <dgm:cxn modelId="{FF5AE681-7766-452E-9E21-1DE0DDA6B8F4}" type="presParOf" srcId="{30E8AE75-6E76-4EFA-B08B-1F7AE4CB17D1}" destId="{C0F3AA10-CE50-417E-8994-1FE879B90ABE}" srcOrd="2" destOrd="0" presId="urn:microsoft.com/office/officeart/2018/2/layout/IconVerticalSolidList"/>
    <dgm:cxn modelId="{8D73248C-CDE4-4390-B9A9-8EFB753B550C}" type="presParOf" srcId="{C0F3AA10-CE50-417E-8994-1FE879B90ABE}" destId="{BC0D6452-B40C-497D-8E35-4D6454D19F09}" srcOrd="0" destOrd="0" presId="urn:microsoft.com/office/officeart/2018/2/layout/IconVerticalSolidList"/>
    <dgm:cxn modelId="{9A7565CE-E87A-458A-9C34-7B3624EF9CD8}" type="presParOf" srcId="{C0F3AA10-CE50-417E-8994-1FE879B90ABE}" destId="{FABA5895-5A8E-4479-A8EE-72C37B879FD2}" srcOrd="1" destOrd="0" presId="urn:microsoft.com/office/officeart/2018/2/layout/IconVerticalSolidList"/>
    <dgm:cxn modelId="{22780F07-DA84-4D58-9826-9848CB81415F}" type="presParOf" srcId="{C0F3AA10-CE50-417E-8994-1FE879B90ABE}" destId="{B75BFCE8-E5AD-4733-9446-3D6D5B54AC65}" srcOrd="2" destOrd="0" presId="urn:microsoft.com/office/officeart/2018/2/layout/IconVerticalSolidList"/>
    <dgm:cxn modelId="{C1CBCFFE-CE31-4753-BB40-BFA411A3A920}" type="presParOf" srcId="{C0F3AA10-CE50-417E-8994-1FE879B90ABE}" destId="{88827E9D-EC1A-4B95-8DDA-10F71AE9A2F0}" srcOrd="3" destOrd="0" presId="urn:microsoft.com/office/officeart/2018/2/layout/IconVerticalSolidList"/>
    <dgm:cxn modelId="{6689CCAD-5D98-40E3-88FD-5FD1FDF3480A}" type="presParOf" srcId="{30E8AE75-6E76-4EFA-B08B-1F7AE4CB17D1}" destId="{309FBC7F-5FCB-4C5B-BA43-36E4EB15087B}" srcOrd="3" destOrd="0" presId="urn:microsoft.com/office/officeart/2018/2/layout/IconVerticalSolidList"/>
    <dgm:cxn modelId="{8ADAC83D-CF26-415E-AE5F-8B79A44FDCBB}" type="presParOf" srcId="{30E8AE75-6E76-4EFA-B08B-1F7AE4CB17D1}" destId="{AB314A8C-A077-46E6-8613-14E6C742196C}" srcOrd="4" destOrd="0" presId="urn:microsoft.com/office/officeart/2018/2/layout/IconVerticalSolidList"/>
    <dgm:cxn modelId="{9B3AF979-B45F-4C50-BF41-3E35C82B121F}" type="presParOf" srcId="{AB314A8C-A077-46E6-8613-14E6C742196C}" destId="{6BCFB9B9-8C6D-4CD2-8677-ADFABB89A45E}" srcOrd="0" destOrd="0" presId="urn:microsoft.com/office/officeart/2018/2/layout/IconVerticalSolidList"/>
    <dgm:cxn modelId="{BB1C958F-BDC4-44CF-8C85-7ED6CF217AEC}" type="presParOf" srcId="{AB314A8C-A077-46E6-8613-14E6C742196C}" destId="{6C1E98DD-D5F6-4752-926F-C47CE2C454BF}" srcOrd="1" destOrd="0" presId="urn:microsoft.com/office/officeart/2018/2/layout/IconVerticalSolidList"/>
    <dgm:cxn modelId="{24ED7841-522F-4011-A11B-2A246C0867A0}" type="presParOf" srcId="{AB314A8C-A077-46E6-8613-14E6C742196C}" destId="{1F75EB54-7F45-4165-98CF-7A25B727C713}" srcOrd="2" destOrd="0" presId="urn:microsoft.com/office/officeart/2018/2/layout/IconVerticalSolidList"/>
    <dgm:cxn modelId="{6E315B94-9313-432A-8B01-C149FD7F8F3D}" type="presParOf" srcId="{AB314A8C-A077-46E6-8613-14E6C742196C}" destId="{3C8D69C5-215C-456E-B1B1-E2D32F156983}" srcOrd="3" destOrd="0" presId="urn:microsoft.com/office/officeart/2018/2/layout/IconVerticalSolidList"/>
    <dgm:cxn modelId="{8C043120-35EB-48FC-A3D0-706221482A3E}" type="presParOf" srcId="{30E8AE75-6E76-4EFA-B08B-1F7AE4CB17D1}" destId="{0D437E34-1400-4C15-8E6E-3927376A8E0D}" srcOrd="5" destOrd="0" presId="urn:microsoft.com/office/officeart/2018/2/layout/IconVerticalSolidList"/>
    <dgm:cxn modelId="{6E6A9854-E9F1-48B6-8FCF-D971EC59BCD0}" type="presParOf" srcId="{30E8AE75-6E76-4EFA-B08B-1F7AE4CB17D1}" destId="{50355807-E4AB-4E7B-BE76-B91583BDFC80}" srcOrd="6" destOrd="0" presId="urn:microsoft.com/office/officeart/2018/2/layout/IconVerticalSolidList"/>
    <dgm:cxn modelId="{F13C0670-B2C7-4EB1-BCF7-51B622990FA7}" type="presParOf" srcId="{50355807-E4AB-4E7B-BE76-B91583BDFC80}" destId="{1D753924-F2E6-4C4C-9244-E0B3CC8A1686}" srcOrd="0" destOrd="0" presId="urn:microsoft.com/office/officeart/2018/2/layout/IconVerticalSolidList"/>
    <dgm:cxn modelId="{A67BB4CD-D592-4FBA-82F2-449292C874C5}" type="presParOf" srcId="{50355807-E4AB-4E7B-BE76-B91583BDFC80}" destId="{865A3066-877B-468E-A5E2-589C8C746FB8}" srcOrd="1" destOrd="0" presId="urn:microsoft.com/office/officeart/2018/2/layout/IconVerticalSolidList"/>
    <dgm:cxn modelId="{B2217F13-CC18-46B6-87DC-915971E98A05}" type="presParOf" srcId="{50355807-E4AB-4E7B-BE76-B91583BDFC80}" destId="{B46823EA-45FD-4F2F-9831-157210FCA1A9}" srcOrd="2" destOrd="0" presId="urn:microsoft.com/office/officeart/2018/2/layout/IconVerticalSolidList"/>
    <dgm:cxn modelId="{513BDCBA-AE45-41D4-BF24-3DC6F69DCE26}" type="presParOf" srcId="{50355807-E4AB-4E7B-BE76-B91583BDFC80}" destId="{E97D38EE-432D-40A3-B49B-EA7E431857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F4EBAC-3A22-4F5E-82DD-BBF1748CA9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B8E46B-F5F1-4E69-BCD0-0A31ABD4795D}">
      <dgm:prSet/>
      <dgm:spPr/>
      <dgm:t>
        <a:bodyPr/>
        <a:lstStyle/>
        <a:p>
          <a:r>
            <a:rPr lang="en-US" b="0" i="0"/>
            <a:t>🔥 Deep learning (LSTM, Transformer) outperformed classical models</a:t>
          </a:r>
          <a:endParaRPr lang="en-US"/>
        </a:p>
      </dgm:t>
    </dgm:pt>
    <dgm:pt modelId="{4D9F5B84-EBED-4CB3-8633-2BFA3E40C86C}" type="parTrans" cxnId="{19B38EB0-A701-43AF-87C2-BE202F747047}">
      <dgm:prSet/>
      <dgm:spPr/>
      <dgm:t>
        <a:bodyPr/>
        <a:lstStyle/>
        <a:p>
          <a:endParaRPr lang="en-US"/>
        </a:p>
      </dgm:t>
    </dgm:pt>
    <dgm:pt modelId="{3FED7C8D-735E-4D07-95BE-C375054949CD}" type="sibTrans" cxnId="{19B38EB0-A701-43AF-87C2-BE202F747047}">
      <dgm:prSet/>
      <dgm:spPr/>
      <dgm:t>
        <a:bodyPr/>
        <a:lstStyle/>
        <a:p>
          <a:endParaRPr lang="en-US"/>
        </a:p>
      </dgm:t>
    </dgm:pt>
    <dgm:pt modelId="{A73557D2-9DE0-4DA7-B083-597341853B5F}">
      <dgm:prSet/>
      <dgm:spPr/>
      <dgm:t>
        <a:bodyPr/>
        <a:lstStyle/>
        <a:p>
          <a:r>
            <a:rPr lang="en-US" b="0" i="0" dirty="0"/>
            <a:t>📈 News sentiment boosted 30-day forecasting accuracy for Transformer and degraded others</a:t>
          </a:r>
          <a:endParaRPr lang="en-US" dirty="0"/>
        </a:p>
      </dgm:t>
    </dgm:pt>
    <dgm:pt modelId="{8214371D-0307-4F1E-BAE5-BF4017F2C7AB}" type="parTrans" cxnId="{9DA6B4FB-7876-43E8-B180-2598CECB815B}">
      <dgm:prSet/>
      <dgm:spPr/>
      <dgm:t>
        <a:bodyPr/>
        <a:lstStyle/>
        <a:p>
          <a:endParaRPr lang="en-US"/>
        </a:p>
      </dgm:t>
    </dgm:pt>
    <dgm:pt modelId="{7646A2B3-F46C-403B-8B94-0AE9B3FDFBA9}" type="sibTrans" cxnId="{9DA6B4FB-7876-43E8-B180-2598CECB815B}">
      <dgm:prSet/>
      <dgm:spPr/>
      <dgm:t>
        <a:bodyPr/>
        <a:lstStyle/>
        <a:p>
          <a:endParaRPr lang="en-US"/>
        </a:p>
      </dgm:t>
    </dgm:pt>
    <dgm:pt modelId="{A76B2378-9C13-4FEF-9CFD-55277E52142D}">
      <dgm:prSet/>
      <dgm:spPr/>
      <dgm:t>
        <a:bodyPr/>
        <a:lstStyle/>
        <a:p>
          <a:r>
            <a:rPr lang="en-US" b="0" i="0" dirty="0"/>
            <a:t>⚠️ News hurt 7-day short-term predictions for all algorithm except Transformer</a:t>
          </a:r>
          <a:endParaRPr lang="en-US" dirty="0"/>
        </a:p>
      </dgm:t>
    </dgm:pt>
    <dgm:pt modelId="{557F7105-B7D1-4839-995F-95FA03BB7FA5}" type="parTrans" cxnId="{25326628-4172-41C7-BA8D-8811656BD625}">
      <dgm:prSet/>
      <dgm:spPr/>
      <dgm:t>
        <a:bodyPr/>
        <a:lstStyle/>
        <a:p>
          <a:endParaRPr lang="en-US"/>
        </a:p>
      </dgm:t>
    </dgm:pt>
    <dgm:pt modelId="{B80A17DE-7624-4A69-A374-82A9C13795CA}" type="sibTrans" cxnId="{25326628-4172-41C7-BA8D-8811656BD625}">
      <dgm:prSet/>
      <dgm:spPr/>
      <dgm:t>
        <a:bodyPr/>
        <a:lstStyle/>
        <a:p>
          <a:endParaRPr lang="en-US"/>
        </a:p>
      </dgm:t>
    </dgm:pt>
    <dgm:pt modelId="{595F8B02-40B3-4553-B465-6DB23DEEA69B}">
      <dgm:prSet/>
      <dgm:spPr/>
      <dgm:t>
        <a:bodyPr/>
        <a:lstStyle/>
        <a:p>
          <a:r>
            <a:rPr lang="en-US" b="0" i="0"/>
            <a:t>🤖 AI predicts </a:t>
          </a:r>
          <a:r>
            <a:rPr lang="en-US" b="1" i="0"/>
            <a:t>market reactions</a:t>
          </a:r>
          <a:r>
            <a:rPr lang="en-US" b="0" i="0"/>
            <a:t>, not unknown future events</a:t>
          </a:r>
          <a:endParaRPr lang="en-US"/>
        </a:p>
      </dgm:t>
    </dgm:pt>
    <dgm:pt modelId="{4E27D6A1-FB56-4294-916F-2E28F7BB14FC}" type="parTrans" cxnId="{13B0B11B-DE46-49EF-B8AB-3B05BCABB008}">
      <dgm:prSet/>
      <dgm:spPr/>
      <dgm:t>
        <a:bodyPr/>
        <a:lstStyle/>
        <a:p>
          <a:endParaRPr lang="en-US"/>
        </a:p>
      </dgm:t>
    </dgm:pt>
    <dgm:pt modelId="{F78F45DA-F62B-4E0D-899C-3F44C7EE4D24}" type="sibTrans" cxnId="{13B0B11B-DE46-49EF-B8AB-3B05BCABB008}">
      <dgm:prSet/>
      <dgm:spPr/>
      <dgm:t>
        <a:bodyPr/>
        <a:lstStyle/>
        <a:p>
          <a:endParaRPr lang="en-US"/>
        </a:p>
      </dgm:t>
    </dgm:pt>
    <dgm:pt modelId="{C8045EA8-AB2E-4571-BB7F-FC67C8F616B3}">
      <dgm:prSet/>
      <dgm:spPr/>
      <dgm:t>
        <a:bodyPr/>
        <a:lstStyle/>
        <a:p>
          <a:r>
            <a:rPr lang="en-US" b="0" i="0" dirty="0"/>
            <a:t>🧠 Short-term forecasting is </a:t>
          </a:r>
          <a:r>
            <a:rPr lang="en-US" b="1" i="0" dirty="0"/>
            <a:t>easier</a:t>
          </a:r>
          <a:r>
            <a:rPr lang="en-US" b="0" i="0" dirty="0"/>
            <a:t> than long-term prediction when ML Algorithms are used</a:t>
          </a:r>
          <a:endParaRPr lang="en-US" dirty="0"/>
        </a:p>
      </dgm:t>
    </dgm:pt>
    <dgm:pt modelId="{CD142439-E24B-4FED-8D8C-E6B0283DE783}" type="parTrans" cxnId="{402228C6-C712-4208-AE6D-D2DEBF47C969}">
      <dgm:prSet/>
      <dgm:spPr/>
      <dgm:t>
        <a:bodyPr/>
        <a:lstStyle/>
        <a:p>
          <a:endParaRPr lang="en-US"/>
        </a:p>
      </dgm:t>
    </dgm:pt>
    <dgm:pt modelId="{54FC7D33-F92B-4E8F-8F9B-4AF88A58FB5A}" type="sibTrans" cxnId="{402228C6-C712-4208-AE6D-D2DEBF47C969}">
      <dgm:prSet/>
      <dgm:spPr/>
      <dgm:t>
        <a:bodyPr/>
        <a:lstStyle/>
        <a:p>
          <a:endParaRPr lang="en-US"/>
        </a:p>
      </dgm:t>
    </dgm:pt>
    <dgm:pt modelId="{F6DD3C26-3246-4142-9E87-90B8C67F423B}" type="pres">
      <dgm:prSet presAssocID="{B1F4EBAC-3A22-4F5E-82DD-BBF1748CA9C0}" presName="root" presStyleCnt="0">
        <dgm:presLayoutVars>
          <dgm:dir/>
          <dgm:resizeHandles val="exact"/>
        </dgm:presLayoutVars>
      </dgm:prSet>
      <dgm:spPr/>
    </dgm:pt>
    <dgm:pt modelId="{E522F8A1-99EB-448A-8636-D1E04B24FBF6}" type="pres">
      <dgm:prSet presAssocID="{56B8E46B-F5F1-4E69-BCD0-0A31ABD4795D}" presName="compNode" presStyleCnt="0"/>
      <dgm:spPr/>
    </dgm:pt>
    <dgm:pt modelId="{BD00C5AE-D742-4A57-B755-929B40FAD626}" type="pres">
      <dgm:prSet presAssocID="{56B8E46B-F5F1-4E69-BCD0-0A31ABD4795D}" presName="bgRect" presStyleLbl="bgShp" presStyleIdx="0" presStyleCnt="5"/>
      <dgm:spPr/>
    </dgm:pt>
    <dgm:pt modelId="{BD441F47-1F89-4EC0-833B-D5498BB83D26}" type="pres">
      <dgm:prSet presAssocID="{56B8E46B-F5F1-4E69-BCD0-0A31ABD4795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94780EF-9F24-48E1-93C0-483468000E35}" type="pres">
      <dgm:prSet presAssocID="{56B8E46B-F5F1-4E69-BCD0-0A31ABD4795D}" presName="spaceRect" presStyleCnt="0"/>
      <dgm:spPr/>
    </dgm:pt>
    <dgm:pt modelId="{D2F952CB-9B44-43C2-9500-6B13BDF7FE58}" type="pres">
      <dgm:prSet presAssocID="{56B8E46B-F5F1-4E69-BCD0-0A31ABD4795D}" presName="parTx" presStyleLbl="revTx" presStyleIdx="0" presStyleCnt="5">
        <dgm:presLayoutVars>
          <dgm:chMax val="0"/>
          <dgm:chPref val="0"/>
        </dgm:presLayoutVars>
      </dgm:prSet>
      <dgm:spPr/>
    </dgm:pt>
    <dgm:pt modelId="{B4D9A9E2-4C4C-4EA4-B20D-DDED5813B2DF}" type="pres">
      <dgm:prSet presAssocID="{3FED7C8D-735E-4D07-95BE-C375054949CD}" presName="sibTrans" presStyleCnt="0"/>
      <dgm:spPr/>
    </dgm:pt>
    <dgm:pt modelId="{B38AC936-1C69-4457-9B76-7D46E7675D93}" type="pres">
      <dgm:prSet presAssocID="{A73557D2-9DE0-4DA7-B083-597341853B5F}" presName="compNode" presStyleCnt="0"/>
      <dgm:spPr/>
    </dgm:pt>
    <dgm:pt modelId="{897A7B68-0452-4355-A566-2ACCA751B9BD}" type="pres">
      <dgm:prSet presAssocID="{A73557D2-9DE0-4DA7-B083-597341853B5F}" presName="bgRect" presStyleLbl="bgShp" presStyleIdx="1" presStyleCnt="5"/>
      <dgm:spPr/>
    </dgm:pt>
    <dgm:pt modelId="{A4B1660C-C795-463D-8077-2317D681A5C9}" type="pres">
      <dgm:prSet presAssocID="{A73557D2-9DE0-4DA7-B083-597341853B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61F6E5F-580D-4438-98E1-87A1144551F1}" type="pres">
      <dgm:prSet presAssocID="{A73557D2-9DE0-4DA7-B083-597341853B5F}" presName="spaceRect" presStyleCnt="0"/>
      <dgm:spPr/>
    </dgm:pt>
    <dgm:pt modelId="{2335E380-BE59-4FF9-B2BE-B66B309A6EE7}" type="pres">
      <dgm:prSet presAssocID="{A73557D2-9DE0-4DA7-B083-597341853B5F}" presName="parTx" presStyleLbl="revTx" presStyleIdx="1" presStyleCnt="5">
        <dgm:presLayoutVars>
          <dgm:chMax val="0"/>
          <dgm:chPref val="0"/>
        </dgm:presLayoutVars>
      </dgm:prSet>
      <dgm:spPr/>
    </dgm:pt>
    <dgm:pt modelId="{EB2C8A76-4944-47E1-9549-3ABFF0F99214}" type="pres">
      <dgm:prSet presAssocID="{7646A2B3-F46C-403B-8B94-0AE9B3FDFBA9}" presName="sibTrans" presStyleCnt="0"/>
      <dgm:spPr/>
    </dgm:pt>
    <dgm:pt modelId="{BEA9A003-1102-4E39-B6C6-423367CF600D}" type="pres">
      <dgm:prSet presAssocID="{A76B2378-9C13-4FEF-9CFD-55277E52142D}" presName="compNode" presStyleCnt="0"/>
      <dgm:spPr/>
    </dgm:pt>
    <dgm:pt modelId="{9E1F1CDE-E2B1-4DAD-84EA-968D6AD0143C}" type="pres">
      <dgm:prSet presAssocID="{A76B2378-9C13-4FEF-9CFD-55277E52142D}" presName="bgRect" presStyleLbl="bgShp" presStyleIdx="2" presStyleCnt="5"/>
      <dgm:spPr/>
    </dgm:pt>
    <dgm:pt modelId="{D891D15E-C212-4AE1-B2A8-BA52C8F21523}" type="pres">
      <dgm:prSet presAssocID="{A76B2378-9C13-4FEF-9CFD-55277E5214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215F214-1C13-4300-B049-43CEB591FC35}" type="pres">
      <dgm:prSet presAssocID="{A76B2378-9C13-4FEF-9CFD-55277E52142D}" presName="spaceRect" presStyleCnt="0"/>
      <dgm:spPr/>
    </dgm:pt>
    <dgm:pt modelId="{26A5A932-3DB8-440C-B35F-46FD17E4B78C}" type="pres">
      <dgm:prSet presAssocID="{A76B2378-9C13-4FEF-9CFD-55277E52142D}" presName="parTx" presStyleLbl="revTx" presStyleIdx="2" presStyleCnt="5">
        <dgm:presLayoutVars>
          <dgm:chMax val="0"/>
          <dgm:chPref val="0"/>
        </dgm:presLayoutVars>
      </dgm:prSet>
      <dgm:spPr/>
    </dgm:pt>
    <dgm:pt modelId="{D7A1D3F5-A19C-4E97-8F84-E662A94532AA}" type="pres">
      <dgm:prSet presAssocID="{B80A17DE-7624-4A69-A374-82A9C13795CA}" presName="sibTrans" presStyleCnt="0"/>
      <dgm:spPr/>
    </dgm:pt>
    <dgm:pt modelId="{AFE8468F-CF9C-4A1B-B7B0-ADD1419E5EA9}" type="pres">
      <dgm:prSet presAssocID="{595F8B02-40B3-4553-B465-6DB23DEEA69B}" presName="compNode" presStyleCnt="0"/>
      <dgm:spPr/>
    </dgm:pt>
    <dgm:pt modelId="{B5B3CDFA-40D2-4B4B-BF0E-BD389ED790C4}" type="pres">
      <dgm:prSet presAssocID="{595F8B02-40B3-4553-B465-6DB23DEEA69B}" presName="bgRect" presStyleLbl="bgShp" presStyleIdx="3" presStyleCnt="5"/>
      <dgm:spPr/>
    </dgm:pt>
    <dgm:pt modelId="{D42D1C90-73C6-40DB-878E-C39EF73AFC06}" type="pres">
      <dgm:prSet presAssocID="{595F8B02-40B3-4553-B465-6DB23DEEA69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A4DE90A-66D7-44A3-AD41-64FE4AEC8230}" type="pres">
      <dgm:prSet presAssocID="{595F8B02-40B3-4553-B465-6DB23DEEA69B}" presName="spaceRect" presStyleCnt="0"/>
      <dgm:spPr/>
    </dgm:pt>
    <dgm:pt modelId="{4A3BD8EA-43C7-4037-A889-FDDEBCEC9548}" type="pres">
      <dgm:prSet presAssocID="{595F8B02-40B3-4553-B465-6DB23DEEA69B}" presName="parTx" presStyleLbl="revTx" presStyleIdx="3" presStyleCnt="5">
        <dgm:presLayoutVars>
          <dgm:chMax val="0"/>
          <dgm:chPref val="0"/>
        </dgm:presLayoutVars>
      </dgm:prSet>
      <dgm:spPr/>
    </dgm:pt>
    <dgm:pt modelId="{E8CE47C0-B79B-4F80-AACE-9D1B585F9B58}" type="pres">
      <dgm:prSet presAssocID="{F78F45DA-F62B-4E0D-899C-3F44C7EE4D24}" presName="sibTrans" presStyleCnt="0"/>
      <dgm:spPr/>
    </dgm:pt>
    <dgm:pt modelId="{A6AA809F-F765-4581-B8A7-59708B4DD7A3}" type="pres">
      <dgm:prSet presAssocID="{C8045EA8-AB2E-4571-BB7F-FC67C8F616B3}" presName="compNode" presStyleCnt="0"/>
      <dgm:spPr/>
    </dgm:pt>
    <dgm:pt modelId="{9D98FFF9-61C8-4B40-8C38-14E7C0E9613D}" type="pres">
      <dgm:prSet presAssocID="{C8045EA8-AB2E-4571-BB7F-FC67C8F616B3}" presName="bgRect" presStyleLbl="bgShp" presStyleIdx="4" presStyleCnt="5"/>
      <dgm:spPr/>
    </dgm:pt>
    <dgm:pt modelId="{51E90551-0AA0-41A6-818D-0BE4EE6298C0}" type="pres">
      <dgm:prSet presAssocID="{C8045EA8-AB2E-4571-BB7F-FC67C8F616B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76BE9E-0832-41BC-821F-90774030B92D}" type="pres">
      <dgm:prSet presAssocID="{C8045EA8-AB2E-4571-BB7F-FC67C8F616B3}" presName="spaceRect" presStyleCnt="0"/>
      <dgm:spPr/>
    </dgm:pt>
    <dgm:pt modelId="{616E1E96-11B1-49B0-9B05-D2E982B3E748}" type="pres">
      <dgm:prSet presAssocID="{C8045EA8-AB2E-4571-BB7F-FC67C8F616B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A51318-593A-4EFA-B421-7F7135CD68DD}" type="presOf" srcId="{C8045EA8-AB2E-4571-BB7F-FC67C8F616B3}" destId="{616E1E96-11B1-49B0-9B05-D2E982B3E748}" srcOrd="0" destOrd="0" presId="urn:microsoft.com/office/officeart/2018/2/layout/IconVerticalSolidList"/>
    <dgm:cxn modelId="{13B0B11B-DE46-49EF-B8AB-3B05BCABB008}" srcId="{B1F4EBAC-3A22-4F5E-82DD-BBF1748CA9C0}" destId="{595F8B02-40B3-4553-B465-6DB23DEEA69B}" srcOrd="3" destOrd="0" parTransId="{4E27D6A1-FB56-4294-916F-2E28F7BB14FC}" sibTransId="{F78F45DA-F62B-4E0D-899C-3F44C7EE4D24}"/>
    <dgm:cxn modelId="{25326628-4172-41C7-BA8D-8811656BD625}" srcId="{B1F4EBAC-3A22-4F5E-82DD-BBF1748CA9C0}" destId="{A76B2378-9C13-4FEF-9CFD-55277E52142D}" srcOrd="2" destOrd="0" parTransId="{557F7105-B7D1-4839-995F-95FA03BB7FA5}" sibTransId="{B80A17DE-7624-4A69-A374-82A9C13795CA}"/>
    <dgm:cxn modelId="{B1779D43-0ED6-427D-82B6-59A2C8E46F18}" type="presOf" srcId="{B1F4EBAC-3A22-4F5E-82DD-BBF1748CA9C0}" destId="{F6DD3C26-3246-4142-9E87-90B8C67F423B}" srcOrd="0" destOrd="0" presId="urn:microsoft.com/office/officeart/2018/2/layout/IconVerticalSolidList"/>
    <dgm:cxn modelId="{31E0995A-BB5D-4A29-9FCC-4A9CF52461AC}" type="presOf" srcId="{56B8E46B-F5F1-4E69-BCD0-0A31ABD4795D}" destId="{D2F952CB-9B44-43C2-9500-6B13BDF7FE58}" srcOrd="0" destOrd="0" presId="urn:microsoft.com/office/officeart/2018/2/layout/IconVerticalSolidList"/>
    <dgm:cxn modelId="{19B38EB0-A701-43AF-87C2-BE202F747047}" srcId="{B1F4EBAC-3A22-4F5E-82DD-BBF1748CA9C0}" destId="{56B8E46B-F5F1-4E69-BCD0-0A31ABD4795D}" srcOrd="0" destOrd="0" parTransId="{4D9F5B84-EBED-4CB3-8633-2BFA3E40C86C}" sibTransId="{3FED7C8D-735E-4D07-95BE-C375054949CD}"/>
    <dgm:cxn modelId="{73264DBE-3D8B-4C81-85C8-8D04688F4717}" type="presOf" srcId="{595F8B02-40B3-4553-B465-6DB23DEEA69B}" destId="{4A3BD8EA-43C7-4037-A889-FDDEBCEC9548}" srcOrd="0" destOrd="0" presId="urn:microsoft.com/office/officeart/2018/2/layout/IconVerticalSolidList"/>
    <dgm:cxn modelId="{402228C6-C712-4208-AE6D-D2DEBF47C969}" srcId="{B1F4EBAC-3A22-4F5E-82DD-BBF1748CA9C0}" destId="{C8045EA8-AB2E-4571-BB7F-FC67C8F616B3}" srcOrd="4" destOrd="0" parTransId="{CD142439-E24B-4FED-8D8C-E6B0283DE783}" sibTransId="{54FC7D33-F92B-4E8F-8F9B-4AF88A58FB5A}"/>
    <dgm:cxn modelId="{F452D8DE-32F1-4DFF-84AF-24BFD8B551C1}" type="presOf" srcId="{A73557D2-9DE0-4DA7-B083-597341853B5F}" destId="{2335E380-BE59-4FF9-B2BE-B66B309A6EE7}" srcOrd="0" destOrd="0" presId="urn:microsoft.com/office/officeart/2018/2/layout/IconVerticalSolidList"/>
    <dgm:cxn modelId="{6AD6F2E2-F1AF-4671-B8BD-F80D590DC980}" type="presOf" srcId="{A76B2378-9C13-4FEF-9CFD-55277E52142D}" destId="{26A5A932-3DB8-440C-B35F-46FD17E4B78C}" srcOrd="0" destOrd="0" presId="urn:microsoft.com/office/officeart/2018/2/layout/IconVerticalSolidList"/>
    <dgm:cxn modelId="{9DA6B4FB-7876-43E8-B180-2598CECB815B}" srcId="{B1F4EBAC-3A22-4F5E-82DD-BBF1748CA9C0}" destId="{A73557D2-9DE0-4DA7-B083-597341853B5F}" srcOrd="1" destOrd="0" parTransId="{8214371D-0307-4F1E-BAE5-BF4017F2C7AB}" sibTransId="{7646A2B3-F46C-403B-8B94-0AE9B3FDFBA9}"/>
    <dgm:cxn modelId="{C4D20ADE-3374-44A4-A99A-C376B35C63C8}" type="presParOf" srcId="{F6DD3C26-3246-4142-9E87-90B8C67F423B}" destId="{E522F8A1-99EB-448A-8636-D1E04B24FBF6}" srcOrd="0" destOrd="0" presId="urn:microsoft.com/office/officeart/2018/2/layout/IconVerticalSolidList"/>
    <dgm:cxn modelId="{BE2A6EF8-8EFE-429C-8F4B-54B9419B7527}" type="presParOf" srcId="{E522F8A1-99EB-448A-8636-D1E04B24FBF6}" destId="{BD00C5AE-D742-4A57-B755-929B40FAD626}" srcOrd="0" destOrd="0" presId="urn:microsoft.com/office/officeart/2018/2/layout/IconVerticalSolidList"/>
    <dgm:cxn modelId="{83EF7771-6419-46D9-95D8-D7FF92D55091}" type="presParOf" srcId="{E522F8A1-99EB-448A-8636-D1E04B24FBF6}" destId="{BD441F47-1F89-4EC0-833B-D5498BB83D26}" srcOrd="1" destOrd="0" presId="urn:microsoft.com/office/officeart/2018/2/layout/IconVerticalSolidList"/>
    <dgm:cxn modelId="{4D794A5E-1264-4EE5-A0C5-D7D99D8747CD}" type="presParOf" srcId="{E522F8A1-99EB-448A-8636-D1E04B24FBF6}" destId="{B94780EF-9F24-48E1-93C0-483468000E35}" srcOrd="2" destOrd="0" presId="urn:microsoft.com/office/officeart/2018/2/layout/IconVerticalSolidList"/>
    <dgm:cxn modelId="{3D70E11B-29FF-48C7-A39A-350D91A2595E}" type="presParOf" srcId="{E522F8A1-99EB-448A-8636-D1E04B24FBF6}" destId="{D2F952CB-9B44-43C2-9500-6B13BDF7FE58}" srcOrd="3" destOrd="0" presId="urn:microsoft.com/office/officeart/2018/2/layout/IconVerticalSolidList"/>
    <dgm:cxn modelId="{0D727475-A396-4750-AB18-D64273F9F37A}" type="presParOf" srcId="{F6DD3C26-3246-4142-9E87-90B8C67F423B}" destId="{B4D9A9E2-4C4C-4EA4-B20D-DDED5813B2DF}" srcOrd="1" destOrd="0" presId="urn:microsoft.com/office/officeart/2018/2/layout/IconVerticalSolidList"/>
    <dgm:cxn modelId="{5D6674C0-76E5-480B-B826-6BEE4950C0F5}" type="presParOf" srcId="{F6DD3C26-3246-4142-9E87-90B8C67F423B}" destId="{B38AC936-1C69-4457-9B76-7D46E7675D93}" srcOrd="2" destOrd="0" presId="urn:microsoft.com/office/officeart/2018/2/layout/IconVerticalSolidList"/>
    <dgm:cxn modelId="{C78AE0A2-A37A-41EC-9756-5350EAF4028A}" type="presParOf" srcId="{B38AC936-1C69-4457-9B76-7D46E7675D93}" destId="{897A7B68-0452-4355-A566-2ACCA751B9BD}" srcOrd="0" destOrd="0" presId="urn:microsoft.com/office/officeart/2018/2/layout/IconVerticalSolidList"/>
    <dgm:cxn modelId="{58A7AAD5-2EB6-41F0-ACE6-5C538D915CF3}" type="presParOf" srcId="{B38AC936-1C69-4457-9B76-7D46E7675D93}" destId="{A4B1660C-C795-463D-8077-2317D681A5C9}" srcOrd="1" destOrd="0" presId="urn:microsoft.com/office/officeart/2018/2/layout/IconVerticalSolidList"/>
    <dgm:cxn modelId="{B64B95E4-C2DA-4591-9117-37455A27EC68}" type="presParOf" srcId="{B38AC936-1C69-4457-9B76-7D46E7675D93}" destId="{C61F6E5F-580D-4438-98E1-87A1144551F1}" srcOrd="2" destOrd="0" presId="urn:microsoft.com/office/officeart/2018/2/layout/IconVerticalSolidList"/>
    <dgm:cxn modelId="{09CC4F9D-79D4-4070-9C12-A88C715DA12D}" type="presParOf" srcId="{B38AC936-1C69-4457-9B76-7D46E7675D93}" destId="{2335E380-BE59-4FF9-B2BE-B66B309A6EE7}" srcOrd="3" destOrd="0" presId="urn:microsoft.com/office/officeart/2018/2/layout/IconVerticalSolidList"/>
    <dgm:cxn modelId="{CF2044F5-EEDE-4C5C-8D87-4F4E93647CBD}" type="presParOf" srcId="{F6DD3C26-3246-4142-9E87-90B8C67F423B}" destId="{EB2C8A76-4944-47E1-9549-3ABFF0F99214}" srcOrd="3" destOrd="0" presId="urn:microsoft.com/office/officeart/2018/2/layout/IconVerticalSolidList"/>
    <dgm:cxn modelId="{D98881F5-5C57-4E74-98EA-BC400C9DDA23}" type="presParOf" srcId="{F6DD3C26-3246-4142-9E87-90B8C67F423B}" destId="{BEA9A003-1102-4E39-B6C6-423367CF600D}" srcOrd="4" destOrd="0" presId="urn:microsoft.com/office/officeart/2018/2/layout/IconVerticalSolidList"/>
    <dgm:cxn modelId="{C7E345F7-F7A7-4961-B4DC-C732EE970C0E}" type="presParOf" srcId="{BEA9A003-1102-4E39-B6C6-423367CF600D}" destId="{9E1F1CDE-E2B1-4DAD-84EA-968D6AD0143C}" srcOrd="0" destOrd="0" presId="urn:microsoft.com/office/officeart/2018/2/layout/IconVerticalSolidList"/>
    <dgm:cxn modelId="{2D7F37D9-705D-45AD-8BDF-6C4D3152C208}" type="presParOf" srcId="{BEA9A003-1102-4E39-B6C6-423367CF600D}" destId="{D891D15E-C212-4AE1-B2A8-BA52C8F21523}" srcOrd="1" destOrd="0" presId="urn:microsoft.com/office/officeart/2018/2/layout/IconVerticalSolidList"/>
    <dgm:cxn modelId="{2BE8D994-E1C5-4126-85A4-20533B94C4F3}" type="presParOf" srcId="{BEA9A003-1102-4E39-B6C6-423367CF600D}" destId="{C215F214-1C13-4300-B049-43CEB591FC35}" srcOrd="2" destOrd="0" presId="urn:microsoft.com/office/officeart/2018/2/layout/IconVerticalSolidList"/>
    <dgm:cxn modelId="{B4D2DAA7-7105-429F-A472-F5043BF219C9}" type="presParOf" srcId="{BEA9A003-1102-4E39-B6C6-423367CF600D}" destId="{26A5A932-3DB8-440C-B35F-46FD17E4B78C}" srcOrd="3" destOrd="0" presId="urn:microsoft.com/office/officeart/2018/2/layout/IconVerticalSolidList"/>
    <dgm:cxn modelId="{005EB8C6-CD43-42F1-9A74-2643574C754C}" type="presParOf" srcId="{F6DD3C26-3246-4142-9E87-90B8C67F423B}" destId="{D7A1D3F5-A19C-4E97-8F84-E662A94532AA}" srcOrd="5" destOrd="0" presId="urn:microsoft.com/office/officeart/2018/2/layout/IconVerticalSolidList"/>
    <dgm:cxn modelId="{AD1FB2DE-9769-404D-A138-B16D0BB8E233}" type="presParOf" srcId="{F6DD3C26-3246-4142-9E87-90B8C67F423B}" destId="{AFE8468F-CF9C-4A1B-B7B0-ADD1419E5EA9}" srcOrd="6" destOrd="0" presId="urn:microsoft.com/office/officeart/2018/2/layout/IconVerticalSolidList"/>
    <dgm:cxn modelId="{7FC19794-443C-412D-854D-A83402E74F6B}" type="presParOf" srcId="{AFE8468F-CF9C-4A1B-B7B0-ADD1419E5EA9}" destId="{B5B3CDFA-40D2-4B4B-BF0E-BD389ED790C4}" srcOrd="0" destOrd="0" presId="urn:microsoft.com/office/officeart/2018/2/layout/IconVerticalSolidList"/>
    <dgm:cxn modelId="{B3CF711D-F738-4F28-9E92-B764425BA282}" type="presParOf" srcId="{AFE8468F-CF9C-4A1B-B7B0-ADD1419E5EA9}" destId="{D42D1C90-73C6-40DB-878E-C39EF73AFC06}" srcOrd="1" destOrd="0" presId="urn:microsoft.com/office/officeart/2018/2/layout/IconVerticalSolidList"/>
    <dgm:cxn modelId="{2C13D0B4-A537-4347-B429-D25A1B33A15E}" type="presParOf" srcId="{AFE8468F-CF9C-4A1B-B7B0-ADD1419E5EA9}" destId="{BA4DE90A-66D7-44A3-AD41-64FE4AEC8230}" srcOrd="2" destOrd="0" presId="urn:microsoft.com/office/officeart/2018/2/layout/IconVerticalSolidList"/>
    <dgm:cxn modelId="{730B7D7E-565A-4DC5-91CD-91D8624C8029}" type="presParOf" srcId="{AFE8468F-CF9C-4A1B-B7B0-ADD1419E5EA9}" destId="{4A3BD8EA-43C7-4037-A889-FDDEBCEC9548}" srcOrd="3" destOrd="0" presId="urn:microsoft.com/office/officeart/2018/2/layout/IconVerticalSolidList"/>
    <dgm:cxn modelId="{C6930E4F-8192-4F35-95B4-54FB2A27B24B}" type="presParOf" srcId="{F6DD3C26-3246-4142-9E87-90B8C67F423B}" destId="{E8CE47C0-B79B-4F80-AACE-9D1B585F9B58}" srcOrd="7" destOrd="0" presId="urn:microsoft.com/office/officeart/2018/2/layout/IconVerticalSolidList"/>
    <dgm:cxn modelId="{559E49CA-79FB-4B3C-BF38-3ECD2D601417}" type="presParOf" srcId="{F6DD3C26-3246-4142-9E87-90B8C67F423B}" destId="{A6AA809F-F765-4581-B8A7-59708B4DD7A3}" srcOrd="8" destOrd="0" presId="urn:microsoft.com/office/officeart/2018/2/layout/IconVerticalSolidList"/>
    <dgm:cxn modelId="{7AE6327B-9BD1-4675-84B9-5F9843BD8998}" type="presParOf" srcId="{A6AA809F-F765-4581-B8A7-59708B4DD7A3}" destId="{9D98FFF9-61C8-4B40-8C38-14E7C0E9613D}" srcOrd="0" destOrd="0" presId="urn:microsoft.com/office/officeart/2018/2/layout/IconVerticalSolidList"/>
    <dgm:cxn modelId="{C3D78729-BCAA-4073-B569-8806664E5D0B}" type="presParOf" srcId="{A6AA809F-F765-4581-B8A7-59708B4DD7A3}" destId="{51E90551-0AA0-41A6-818D-0BE4EE6298C0}" srcOrd="1" destOrd="0" presId="urn:microsoft.com/office/officeart/2018/2/layout/IconVerticalSolidList"/>
    <dgm:cxn modelId="{C936B113-0B9A-4098-9078-14DEC9EF6B5C}" type="presParOf" srcId="{A6AA809F-F765-4581-B8A7-59708B4DD7A3}" destId="{4376BE9E-0832-41BC-821F-90774030B92D}" srcOrd="2" destOrd="0" presId="urn:microsoft.com/office/officeart/2018/2/layout/IconVerticalSolidList"/>
    <dgm:cxn modelId="{4AD95495-7BDC-4313-95DD-1A1A7D7E0E6B}" type="presParOf" srcId="{A6AA809F-F765-4581-B8A7-59708B4DD7A3}" destId="{616E1E96-11B1-49B0-9B05-D2E982B3E7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FF08B2-840A-4AB5-A497-D07B6255778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98B764-96E9-49EB-BF48-53CE2E7DD3E5}">
      <dgm:prSet/>
      <dgm:spPr/>
      <dgm:t>
        <a:bodyPr/>
        <a:lstStyle/>
        <a:p>
          <a:r>
            <a:rPr lang="en-US" b="0" i="0"/>
            <a:t>Classical models alone are </a:t>
          </a:r>
          <a:r>
            <a:rPr lang="en-US" b="1" i="0"/>
            <a:t>no longer enough</a:t>
          </a:r>
          <a:r>
            <a:rPr lang="en-US" b="0" i="0"/>
            <a:t> 📉</a:t>
          </a:r>
          <a:endParaRPr lang="en-US"/>
        </a:p>
      </dgm:t>
    </dgm:pt>
    <dgm:pt modelId="{9882DE8A-129B-4CE7-8DF6-28AB3B8D5B09}" type="parTrans" cxnId="{C6BB94BD-1424-482F-8C73-53442EB14BA2}">
      <dgm:prSet/>
      <dgm:spPr/>
      <dgm:t>
        <a:bodyPr/>
        <a:lstStyle/>
        <a:p>
          <a:endParaRPr lang="en-US"/>
        </a:p>
      </dgm:t>
    </dgm:pt>
    <dgm:pt modelId="{6BAEAFAA-C6B8-40D5-B863-C9A3315F2906}" type="sibTrans" cxnId="{C6BB94BD-1424-482F-8C73-53442EB14BA2}">
      <dgm:prSet/>
      <dgm:spPr/>
      <dgm:t>
        <a:bodyPr/>
        <a:lstStyle/>
        <a:p>
          <a:endParaRPr lang="en-US"/>
        </a:p>
      </dgm:t>
    </dgm:pt>
    <dgm:pt modelId="{34CC29BF-4099-4F40-BE25-2023317FCFAD}">
      <dgm:prSet/>
      <dgm:spPr/>
      <dgm:t>
        <a:bodyPr/>
        <a:lstStyle/>
        <a:p>
          <a:r>
            <a:rPr lang="en-US" b="0" i="0"/>
            <a:t>AI + External Data (like news) = </a:t>
          </a:r>
          <a:r>
            <a:rPr lang="en-US" b="1" i="0"/>
            <a:t> new potential</a:t>
          </a:r>
          <a:r>
            <a:rPr lang="en-US" b="0" i="0"/>
            <a:t> 🚀</a:t>
          </a:r>
          <a:endParaRPr lang="en-US"/>
        </a:p>
      </dgm:t>
    </dgm:pt>
    <dgm:pt modelId="{4193A673-B0F2-435F-B2B5-BF32FF1E84DB}" type="parTrans" cxnId="{2FF1492F-2E75-409A-A89A-ED32C80FCD4E}">
      <dgm:prSet/>
      <dgm:spPr/>
      <dgm:t>
        <a:bodyPr/>
        <a:lstStyle/>
        <a:p>
          <a:endParaRPr lang="en-US"/>
        </a:p>
      </dgm:t>
    </dgm:pt>
    <dgm:pt modelId="{90879256-D44E-4D3B-88B7-B97D152D2431}" type="sibTrans" cxnId="{2FF1492F-2E75-409A-A89A-ED32C80FCD4E}">
      <dgm:prSet/>
      <dgm:spPr/>
      <dgm:t>
        <a:bodyPr/>
        <a:lstStyle/>
        <a:p>
          <a:endParaRPr lang="en-US"/>
        </a:p>
      </dgm:t>
    </dgm:pt>
    <dgm:pt modelId="{47AABDFB-F92E-4E3E-A593-8296F962455A}">
      <dgm:prSet/>
      <dgm:spPr/>
      <dgm:t>
        <a:bodyPr/>
        <a:lstStyle/>
        <a:p>
          <a:r>
            <a:rPr lang="en-US" b="0" i="0"/>
            <a:t>But understanding </a:t>
          </a:r>
          <a:r>
            <a:rPr lang="en-US" b="1" i="0"/>
            <a:t>context</a:t>
          </a:r>
          <a:r>
            <a:rPr lang="en-US" b="0" i="0"/>
            <a:t> and </a:t>
          </a:r>
          <a:r>
            <a:rPr lang="en-US" b="1" i="0"/>
            <a:t>market behavior</a:t>
          </a:r>
          <a:r>
            <a:rPr lang="en-US" b="0" i="0"/>
            <a:t> is still critical 🧠</a:t>
          </a:r>
          <a:endParaRPr lang="en-US"/>
        </a:p>
      </dgm:t>
    </dgm:pt>
    <dgm:pt modelId="{C566EB76-0A5D-46FE-A49D-F3838C6A0E2E}" type="parTrans" cxnId="{155BF855-09AA-4804-BD5A-406A5D86B9AF}">
      <dgm:prSet/>
      <dgm:spPr/>
      <dgm:t>
        <a:bodyPr/>
        <a:lstStyle/>
        <a:p>
          <a:endParaRPr lang="en-US"/>
        </a:p>
      </dgm:t>
    </dgm:pt>
    <dgm:pt modelId="{4E5D3EEB-2E45-4813-9F00-2A72E2A8772B}" type="sibTrans" cxnId="{155BF855-09AA-4804-BD5A-406A5D86B9AF}">
      <dgm:prSet/>
      <dgm:spPr/>
      <dgm:t>
        <a:bodyPr/>
        <a:lstStyle/>
        <a:p>
          <a:endParaRPr lang="en-US"/>
        </a:p>
      </dgm:t>
    </dgm:pt>
    <dgm:pt modelId="{B7CC7036-D8F0-43E7-8A04-DA44089122CF}">
      <dgm:prSet/>
      <dgm:spPr/>
      <dgm:t>
        <a:bodyPr/>
        <a:lstStyle/>
        <a:p>
          <a:r>
            <a:rPr lang="en-US" b="0" i="0"/>
            <a:t>Curious to explore more? Let’s connect! 🤝</a:t>
          </a:r>
          <a:endParaRPr lang="en-US"/>
        </a:p>
      </dgm:t>
    </dgm:pt>
    <dgm:pt modelId="{709EC4D3-AE3B-4CE8-AAA8-31D2B74E93AB}" type="parTrans" cxnId="{2D2F9C40-CB37-4CEC-8562-8950160BD752}">
      <dgm:prSet/>
      <dgm:spPr/>
      <dgm:t>
        <a:bodyPr/>
        <a:lstStyle/>
        <a:p>
          <a:endParaRPr lang="en-US"/>
        </a:p>
      </dgm:t>
    </dgm:pt>
    <dgm:pt modelId="{BBB0EF43-86BA-4EAB-BCCE-A35E135C2673}" type="sibTrans" cxnId="{2D2F9C40-CB37-4CEC-8562-8950160BD752}">
      <dgm:prSet/>
      <dgm:spPr/>
      <dgm:t>
        <a:bodyPr/>
        <a:lstStyle/>
        <a:p>
          <a:endParaRPr lang="en-US"/>
        </a:p>
      </dgm:t>
    </dgm:pt>
    <dgm:pt modelId="{6552E426-B1D0-1F4D-990D-A432BE24BAD9}" type="pres">
      <dgm:prSet presAssocID="{DEFF08B2-840A-4AB5-A497-D07B6255778F}" presName="vert0" presStyleCnt="0">
        <dgm:presLayoutVars>
          <dgm:dir/>
          <dgm:animOne val="branch"/>
          <dgm:animLvl val="lvl"/>
        </dgm:presLayoutVars>
      </dgm:prSet>
      <dgm:spPr/>
    </dgm:pt>
    <dgm:pt modelId="{5578839C-75A4-2341-97D3-3D08EC882A48}" type="pres">
      <dgm:prSet presAssocID="{DA98B764-96E9-49EB-BF48-53CE2E7DD3E5}" presName="thickLine" presStyleLbl="alignNode1" presStyleIdx="0" presStyleCnt="4"/>
      <dgm:spPr/>
    </dgm:pt>
    <dgm:pt modelId="{73BE273B-7345-8C4E-84D0-E4324BB7CE3C}" type="pres">
      <dgm:prSet presAssocID="{DA98B764-96E9-49EB-BF48-53CE2E7DD3E5}" presName="horz1" presStyleCnt="0"/>
      <dgm:spPr/>
    </dgm:pt>
    <dgm:pt modelId="{CE7E3CD1-16C6-224F-9C3F-B29E4E1AE45D}" type="pres">
      <dgm:prSet presAssocID="{DA98B764-96E9-49EB-BF48-53CE2E7DD3E5}" presName="tx1" presStyleLbl="revTx" presStyleIdx="0" presStyleCnt="4"/>
      <dgm:spPr/>
    </dgm:pt>
    <dgm:pt modelId="{7A893435-9AA3-214C-90D9-BEE19E49D95E}" type="pres">
      <dgm:prSet presAssocID="{DA98B764-96E9-49EB-BF48-53CE2E7DD3E5}" presName="vert1" presStyleCnt="0"/>
      <dgm:spPr/>
    </dgm:pt>
    <dgm:pt modelId="{B2CFC527-D0E7-5F47-B50E-32C893D3F3EF}" type="pres">
      <dgm:prSet presAssocID="{34CC29BF-4099-4F40-BE25-2023317FCFAD}" presName="thickLine" presStyleLbl="alignNode1" presStyleIdx="1" presStyleCnt="4"/>
      <dgm:spPr/>
    </dgm:pt>
    <dgm:pt modelId="{7F245CBC-C3D9-8243-9730-30E75BE005C5}" type="pres">
      <dgm:prSet presAssocID="{34CC29BF-4099-4F40-BE25-2023317FCFAD}" presName="horz1" presStyleCnt="0"/>
      <dgm:spPr/>
    </dgm:pt>
    <dgm:pt modelId="{456147FE-E5CD-1B44-A8AE-A2504826DCB7}" type="pres">
      <dgm:prSet presAssocID="{34CC29BF-4099-4F40-BE25-2023317FCFAD}" presName="tx1" presStyleLbl="revTx" presStyleIdx="1" presStyleCnt="4"/>
      <dgm:spPr/>
    </dgm:pt>
    <dgm:pt modelId="{93A95B7A-D257-DB41-BEAB-97DE12D67064}" type="pres">
      <dgm:prSet presAssocID="{34CC29BF-4099-4F40-BE25-2023317FCFAD}" presName="vert1" presStyleCnt="0"/>
      <dgm:spPr/>
    </dgm:pt>
    <dgm:pt modelId="{2CE1119E-F6ED-F44C-AB11-2F1C1FDDE271}" type="pres">
      <dgm:prSet presAssocID="{47AABDFB-F92E-4E3E-A593-8296F962455A}" presName="thickLine" presStyleLbl="alignNode1" presStyleIdx="2" presStyleCnt="4"/>
      <dgm:spPr/>
    </dgm:pt>
    <dgm:pt modelId="{B3729EBD-03CC-3B4D-B3C3-DB2C97FE21E5}" type="pres">
      <dgm:prSet presAssocID="{47AABDFB-F92E-4E3E-A593-8296F962455A}" presName="horz1" presStyleCnt="0"/>
      <dgm:spPr/>
    </dgm:pt>
    <dgm:pt modelId="{5F94CD07-7FE5-8F4C-AF01-91587FE0E2ED}" type="pres">
      <dgm:prSet presAssocID="{47AABDFB-F92E-4E3E-A593-8296F962455A}" presName="tx1" presStyleLbl="revTx" presStyleIdx="2" presStyleCnt="4"/>
      <dgm:spPr/>
    </dgm:pt>
    <dgm:pt modelId="{3E3E17C3-E06F-8E46-875F-EF1881F6CCF6}" type="pres">
      <dgm:prSet presAssocID="{47AABDFB-F92E-4E3E-A593-8296F962455A}" presName="vert1" presStyleCnt="0"/>
      <dgm:spPr/>
    </dgm:pt>
    <dgm:pt modelId="{4C480FFB-B108-8342-9418-DFCEA4881F2F}" type="pres">
      <dgm:prSet presAssocID="{B7CC7036-D8F0-43E7-8A04-DA44089122CF}" presName="thickLine" presStyleLbl="alignNode1" presStyleIdx="3" presStyleCnt="4"/>
      <dgm:spPr/>
    </dgm:pt>
    <dgm:pt modelId="{58278FD6-9CDE-ED41-B2CA-45CA86509435}" type="pres">
      <dgm:prSet presAssocID="{B7CC7036-D8F0-43E7-8A04-DA44089122CF}" presName="horz1" presStyleCnt="0"/>
      <dgm:spPr/>
    </dgm:pt>
    <dgm:pt modelId="{79D6EB75-D573-7A4E-A526-B1C5054448BE}" type="pres">
      <dgm:prSet presAssocID="{B7CC7036-D8F0-43E7-8A04-DA44089122CF}" presName="tx1" presStyleLbl="revTx" presStyleIdx="3" presStyleCnt="4"/>
      <dgm:spPr/>
    </dgm:pt>
    <dgm:pt modelId="{CF13296E-17A4-EC4F-9A08-9F0D2DE30B78}" type="pres">
      <dgm:prSet presAssocID="{B7CC7036-D8F0-43E7-8A04-DA44089122CF}" presName="vert1" presStyleCnt="0"/>
      <dgm:spPr/>
    </dgm:pt>
  </dgm:ptLst>
  <dgm:cxnLst>
    <dgm:cxn modelId="{446E112C-7577-5C4F-AD31-05698BCA49C3}" type="presOf" srcId="{47AABDFB-F92E-4E3E-A593-8296F962455A}" destId="{5F94CD07-7FE5-8F4C-AF01-91587FE0E2ED}" srcOrd="0" destOrd="0" presId="urn:microsoft.com/office/officeart/2008/layout/LinedList"/>
    <dgm:cxn modelId="{2FF1492F-2E75-409A-A89A-ED32C80FCD4E}" srcId="{DEFF08B2-840A-4AB5-A497-D07B6255778F}" destId="{34CC29BF-4099-4F40-BE25-2023317FCFAD}" srcOrd="1" destOrd="0" parTransId="{4193A673-B0F2-435F-B2B5-BF32FF1E84DB}" sibTransId="{90879256-D44E-4D3B-88B7-B97D152D2431}"/>
    <dgm:cxn modelId="{2D2F9C40-CB37-4CEC-8562-8950160BD752}" srcId="{DEFF08B2-840A-4AB5-A497-D07B6255778F}" destId="{B7CC7036-D8F0-43E7-8A04-DA44089122CF}" srcOrd="3" destOrd="0" parTransId="{709EC4D3-AE3B-4CE8-AAA8-31D2B74E93AB}" sibTransId="{BBB0EF43-86BA-4EAB-BCCE-A35E135C2673}"/>
    <dgm:cxn modelId="{155BF855-09AA-4804-BD5A-406A5D86B9AF}" srcId="{DEFF08B2-840A-4AB5-A497-D07B6255778F}" destId="{47AABDFB-F92E-4E3E-A593-8296F962455A}" srcOrd="2" destOrd="0" parTransId="{C566EB76-0A5D-46FE-A49D-F3838C6A0E2E}" sibTransId="{4E5D3EEB-2E45-4813-9F00-2A72E2A8772B}"/>
    <dgm:cxn modelId="{31957EB6-C808-2741-9954-8E39A42522B7}" type="presOf" srcId="{B7CC7036-D8F0-43E7-8A04-DA44089122CF}" destId="{79D6EB75-D573-7A4E-A526-B1C5054448BE}" srcOrd="0" destOrd="0" presId="urn:microsoft.com/office/officeart/2008/layout/LinedList"/>
    <dgm:cxn modelId="{C6BB94BD-1424-482F-8C73-53442EB14BA2}" srcId="{DEFF08B2-840A-4AB5-A497-D07B6255778F}" destId="{DA98B764-96E9-49EB-BF48-53CE2E7DD3E5}" srcOrd="0" destOrd="0" parTransId="{9882DE8A-129B-4CE7-8DF6-28AB3B8D5B09}" sibTransId="{6BAEAFAA-C6B8-40D5-B863-C9A3315F2906}"/>
    <dgm:cxn modelId="{A66DE9D8-E7D2-624E-9405-E006739A075A}" type="presOf" srcId="{DEFF08B2-840A-4AB5-A497-D07B6255778F}" destId="{6552E426-B1D0-1F4D-990D-A432BE24BAD9}" srcOrd="0" destOrd="0" presId="urn:microsoft.com/office/officeart/2008/layout/LinedList"/>
    <dgm:cxn modelId="{3FE216E4-FBE9-5140-8CF2-CA821707407D}" type="presOf" srcId="{34CC29BF-4099-4F40-BE25-2023317FCFAD}" destId="{456147FE-E5CD-1B44-A8AE-A2504826DCB7}" srcOrd="0" destOrd="0" presId="urn:microsoft.com/office/officeart/2008/layout/LinedList"/>
    <dgm:cxn modelId="{9F424CE9-1824-7D48-9933-A2D8CCF6B0AE}" type="presOf" srcId="{DA98B764-96E9-49EB-BF48-53CE2E7DD3E5}" destId="{CE7E3CD1-16C6-224F-9C3F-B29E4E1AE45D}" srcOrd="0" destOrd="0" presId="urn:microsoft.com/office/officeart/2008/layout/LinedList"/>
    <dgm:cxn modelId="{FF5E79F8-4721-6942-8E83-21EC3EC551BD}" type="presParOf" srcId="{6552E426-B1D0-1F4D-990D-A432BE24BAD9}" destId="{5578839C-75A4-2341-97D3-3D08EC882A48}" srcOrd="0" destOrd="0" presId="urn:microsoft.com/office/officeart/2008/layout/LinedList"/>
    <dgm:cxn modelId="{EE072376-025F-5C49-974A-DE127FF7EAB5}" type="presParOf" srcId="{6552E426-B1D0-1F4D-990D-A432BE24BAD9}" destId="{73BE273B-7345-8C4E-84D0-E4324BB7CE3C}" srcOrd="1" destOrd="0" presId="urn:microsoft.com/office/officeart/2008/layout/LinedList"/>
    <dgm:cxn modelId="{DBBBA771-035A-854E-A0B6-AB2C0BF92F70}" type="presParOf" srcId="{73BE273B-7345-8C4E-84D0-E4324BB7CE3C}" destId="{CE7E3CD1-16C6-224F-9C3F-B29E4E1AE45D}" srcOrd="0" destOrd="0" presId="urn:microsoft.com/office/officeart/2008/layout/LinedList"/>
    <dgm:cxn modelId="{F2598594-C8FC-074A-BFBF-3266913BB5B3}" type="presParOf" srcId="{73BE273B-7345-8C4E-84D0-E4324BB7CE3C}" destId="{7A893435-9AA3-214C-90D9-BEE19E49D95E}" srcOrd="1" destOrd="0" presId="urn:microsoft.com/office/officeart/2008/layout/LinedList"/>
    <dgm:cxn modelId="{C3400C8D-F903-4F4A-B377-556DB0E2A6E0}" type="presParOf" srcId="{6552E426-B1D0-1F4D-990D-A432BE24BAD9}" destId="{B2CFC527-D0E7-5F47-B50E-32C893D3F3EF}" srcOrd="2" destOrd="0" presId="urn:microsoft.com/office/officeart/2008/layout/LinedList"/>
    <dgm:cxn modelId="{4CFF7A6C-F8B0-BA4A-B500-8AD0DD18ACC8}" type="presParOf" srcId="{6552E426-B1D0-1F4D-990D-A432BE24BAD9}" destId="{7F245CBC-C3D9-8243-9730-30E75BE005C5}" srcOrd="3" destOrd="0" presId="urn:microsoft.com/office/officeart/2008/layout/LinedList"/>
    <dgm:cxn modelId="{CF100DF4-8FC9-8B46-BC59-AAAAD9D63E0B}" type="presParOf" srcId="{7F245CBC-C3D9-8243-9730-30E75BE005C5}" destId="{456147FE-E5CD-1B44-A8AE-A2504826DCB7}" srcOrd="0" destOrd="0" presId="urn:microsoft.com/office/officeart/2008/layout/LinedList"/>
    <dgm:cxn modelId="{6E64525B-1DE2-C64B-8A3F-99A0E7F82910}" type="presParOf" srcId="{7F245CBC-C3D9-8243-9730-30E75BE005C5}" destId="{93A95B7A-D257-DB41-BEAB-97DE12D67064}" srcOrd="1" destOrd="0" presId="urn:microsoft.com/office/officeart/2008/layout/LinedList"/>
    <dgm:cxn modelId="{FBA0642E-21EB-9F41-B5E8-37ED1A158353}" type="presParOf" srcId="{6552E426-B1D0-1F4D-990D-A432BE24BAD9}" destId="{2CE1119E-F6ED-F44C-AB11-2F1C1FDDE271}" srcOrd="4" destOrd="0" presId="urn:microsoft.com/office/officeart/2008/layout/LinedList"/>
    <dgm:cxn modelId="{71787A4D-3890-184D-90FB-FD7208FC5737}" type="presParOf" srcId="{6552E426-B1D0-1F4D-990D-A432BE24BAD9}" destId="{B3729EBD-03CC-3B4D-B3C3-DB2C97FE21E5}" srcOrd="5" destOrd="0" presId="urn:microsoft.com/office/officeart/2008/layout/LinedList"/>
    <dgm:cxn modelId="{45918A2E-4A1A-6C44-AC0C-8F288A36FE55}" type="presParOf" srcId="{B3729EBD-03CC-3B4D-B3C3-DB2C97FE21E5}" destId="{5F94CD07-7FE5-8F4C-AF01-91587FE0E2ED}" srcOrd="0" destOrd="0" presId="urn:microsoft.com/office/officeart/2008/layout/LinedList"/>
    <dgm:cxn modelId="{1DB8942B-30C0-1C47-9935-2671BBAAA42D}" type="presParOf" srcId="{B3729EBD-03CC-3B4D-B3C3-DB2C97FE21E5}" destId="{3E3E17C3-E06F-8E46-875F-EF1881F6CCF6}" srcOrd="1" destOrd="0" presId="urn:microsoft.com/office/officeart/2008/layout/LinedList"/>
    <dgm:cxn modelId="{37B08065-8C68-E948-9380-326BBEC92207}" type="presParOf" srcId="{6552E426-B1D0-1F4D-990D-A432BE24BAD9}" destId="{4C480FFB-B108-8342-9418-DFCEA4881F2F}" srcOrd="6" destOrd="0" presId="urn:microsoft.com/office/officeart/2008/layout/LinedList"/>
    <dgm:cxn modelId="{53FE1166-6D93-F64F-9706-135D14CD83C9}" type="presParOf" srcId="{6552E426-B1D0-1F4D-990D-A432BE24BAD9}" destId="{58278FD6-9CDE-ED41-B2CA-45CA86509435}" srcOrd="7" destOrd="0" presId="urn:microsoft.com/office/officeart/2008/layout/LinedList"/>
    <dgm:cxn modelId="{EBE29E51-0CA8-1F4C-9F2E-4C923FF52446}" type="presParOf" srcId="{58278FD6-9CDE-ED41-B2CA-45CA86509435}" destId="{79D6EB75-D573-7A4E-A526-B1C5054448BE}" srcOrd="0" destOrd="0" presId="urn:microsoft.com/office/officeart/2008/layout/LinedList"/>
    <dgm:cxn modelId="{1C8818F8-814C-604B-BFEB-53BA086A18F8}" type="presParOf" srcId="{58278FD6-9CDE-ED41-B2CA-45CA86509435}" destId="{CF13296E-17A4-EC4F-9A08-9F0D2DE30B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06C92-217F-094F-8702-AD845996E4E0}">
      <dsp:nvSpPr>
        <dsp:cNvPr id="0" name=""/>
        <dsp:cNvSpPr/>
      </dsp:nvSpPr>
      <dsp:spPr>
        <a:xfrm>
          <a:off x="0" y="429859"/>
          <a:ext cx="10335350" cy="739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Forecasted WTI Crude Oil prices (2023–2025)</a:t>
          </a:r>
          <a:endParaRPr lang="en-US" sz="2900" kern="1200" dirty="0"/>
        </a:p>
      </dsp:txBody>
      <dsp:txXfrm>
        <a:off x="36077" y="465936"/>
        <a:ext cx="10263196" cy="666883"/>
      </dsp:txXfrm>
    </dsp:sp>
    <dsp:sp modelId="{5465BA1C-B1D1-8348-B39A-674450BF3B7B}">
      <dsp:nvSpPr>
        <dsp:cNvPr id="0" name=""/>
        <dsp:cNvSpPr/>
      </dsp:nvSpPr>
      <dsp:spPr>
        <a:xfrm>
          <a:off x="0" y="1252417"/>
          <a:ext cx="10335350" cy="739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Classical Models ➔ ML ➔ Deep Learning ➔ Transformers</a:t>
          </a:r>
          <a:endParaRPr lang="en-US" sz="2900" kern="1200"/>
        </a:p>
      </dsp:txBody>
      <dsp:txXfrm>
        <a:off x="36077" y="1288494"/>
        <a:ext cx="10263196" cy="666883"/>
      </dsp:txXfrm>
    </dsp:sp>
    <dsp:sp modelId="{3119D6B0-A2EF-5549-A5C9-2BB2009BC021}">
      <dsp:nvSpPr>
        <dsp:cNvPr id="0" name=""/>
        <dsp:cNvSpPr/>
      </dsp:nvSpPr>
      <dsp:spPr>
        <a:xfrm>
          <a:off x="0" y="2074975"/>
          <a:ext cx="10335350" cy="739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Compared </a:t>
          </a:r>
          <a:r>
            <a:rPr lang="en-US" sz="2900" b="1" i="0" kern="1200"/>
            <a:t>30-Day</a:t>
          </a:r>
          <a:r>
            <a:rPr lang="en-US" sz="2900" b="0" i="0" kern="1200"/>
            <a:t> and </a:t>
          </a:r>
          <a:r>
            <a:rPr lang="en-US" sz="2900" b="1" i="0" kern="1200"/>
            <a:t>7-Day</a:t>
          </a:r>
          <a:r>
            <a:rPr lang="en-US" sz="2900" b="0" i="0" kern="1200"/>
            <a:t> forecast horizons</a:t>
          </a:r>
          <a:endParaRPr lang="en-US" sz="2900" kern="1200"/>
        </a:p>
      </dsp:txBody>
      <dsp:txXfrm>
        <a:off x="36077" y="2111052"/>
        <a:ext cx="10263196" cy="666883"/>
      </dsp:txXfrm>
    </dsp:sp>
    <dsp:sp modelId="{DED83BC6-F1B6-BC41-8ADE-3C554CCC032A}">
      <dsp:nvSpPr>
        <dsp:cNvPr id="0" name=""/>
        <dsp:cNvSpPr/>
      </dsp:nvSpPr>
      <dsp:spPr>
        <a:xfrm>
          <a:off x="0" y="2897533"/>
          <a:ext cx="10335350" cy="7390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Tested </a:t>
          </a:r>
          <a:r>
            <a:rPr lang="en-US" sz="2900" b="1" i="0" kern="1200"/>
            <a:t>Price-only</a:t>
          </a:r>
          <a:r>
            <a:rPr lang="en-US" sz="2900" b="0" i="0" kern="1200"/>
            <a:t> vs </a:t>
          </a:r>
          <a:r>
            <a:rPr lang="en-US" sz="2900" b="1" i="0" kern="1200"/>
            <a:t>Price + News Sentiment</a:t>
          </a:r>
          <a:r>
            <a:rPr lang="en-US" sz="2900" b="0" i="0" kern="1200"/>
            <a:t> features</a:t>
          </a:r>
          <a:endParaRPr lang="en-US" sz="2900" kern="1200"/>
        </a:p>
      </dsp:txBody>
      <dsp:txXfrm>
        <a:off x="36077" y="2933610"/>
        <a:ext cx="10263196" cy="666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44686-0521-4485-98FA-A6DE3D76C301}">
      <dsp:nvSpPr>
        <dsp:cNvPr id="0" name=""/>
        <dsp:cNvSpPr/>
      </dsp:nvSpPr>
      <dsp:spPr>
        <a:xfrm>
          <a:off x="2663652" y="262908"/>
          <a:ext cx="753837" cy="753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8B98-B1DD-4789-A375-B586AB22606F}">
      <dsp:nvSpPr>
        <dsp:cNvPr id="0" name=""/>
        <dsp:cNvSpPr/>
      </dsp:nvSpPr>
      <dsp:spPr>
        <a:xfrm>
          <a:off x="2202973" y="1497393"/>
          <a:ext cx="1675195" cy="1968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🔹 </a:t>
          </a:r>
          <a:r>
            <a:rPr lang="en-US" sz="1100" b="1" i="0" kern="1200"/>
            <a:t>Sentiment features hurt short-term (7-day) predictions</a:t>
          </a:r>
          <a:r>
            <a:rPr lang="en-US" sz="1100" b="0" i="0" kern="1200"/>
            <a:t> across all models — especially for XGBoost and Random Forest, where RMSE spiked drastically, indicating that news sentiment introduced noise that overwhelmed meaningful short-term price patterns.</a:t>
          </a:r>
          <a:endParaRPr lang="en-US" sz="1100" kern="1200"/>
        </a:p>
      </dsp:txBody>
      <dsp:txXfrm>
        <a:off x="2202973" y="1497393"/>
        <a:ext cx="1675195" cy="1968354"/>
      </dsp:txXfrm>
    </dsp:sp>
    <dsp:sp modelId="{0C27AF55-36A9-49CB-9F9F-FB3656DC8B8E}">
      <dsp:nvSpPr>
        <dsp:cNvPr id="0" name=""/>
        <dsp:cNvSpPr/>
      </dsp:nvSpPr>
      <dsp:spPr>
        <a:xfrm>
          <a:off x="4632006" y="262908"/>
          <a:ext cx="753837" cy="753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032A3-3FDE-4604-8331-E793471568F5}">
      <dsp:nvSpPr>
        <dsp:cNvPr id="0" name=""/>
        <dsp:cNvSpPr/>
      </dsp:nvSpPr>
      <dsp:spPr>
        <a:xfrm>
          <a:off x="4171328" y="1497393"/>
          <a:ext cx="1675195" cy="1968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🔹 </a:t>
          </a:r>
          <a:r>
            <a:rPr lang="en-US" sz="1100" b="1" i="0" kern="1200"/>
            <a:t>Transformer was the only model to benefit significantly from sentiment data. </a:t>
          </a:r>
          <a:r>
            <a:rPr lang="en-US" sz="1100" i="0" kern="1200"/>
            <a:t>It</a:t>
          </a:r>
          <a:r>
            <a:rPr lang="en-US" sz="1100" b="1" i="0" kern="1200"/>
            <a:t> </a:t>
          </a:r>
          <a:r>
            <a:rPr lang="en-US" sz="1100" i="0" kern="1200"/>
            <a:t>improved</a:t>
          </a:r>
          <a:r>
            <a:rPr lang="en-US" sz="1100" b="0" i="0" kern="1200"/>
            <a:t> its 30-day RMSE from </a:t>
          </a:r>
          <a:r>
            <a:rPr lang="en-US" sz="1100" b="1" i="0" kern="1200"/>
            <a:t>1.8790 ➔ 1.3795</a:t>
          </a:r>
          <a:r>
            <a:rPr lang="en-US" sz="1100" b="0" i="0" kern="1200"/>
            <a:t>, showing that its global attention mechanism can extract valuable long-term macro signals from news data.</a:t>
          </a:r>
          <a:endParaRPr lang="en-US" sz="1100" kern="1200"/>
        </a:p>
      </dsp:txBody>
      <dsp:txXfrm>
        <a:off x="4171328" y="1497393"/>
        <a:ext cx="1675195" cy="1968354"/>
      </dsp:txXfrm>
    </dsp:sp>
    <dsp:sp modelId="{03C72F34-67D5-4A3C-920C-6A15ACC84518}">
      <dsp:nvSpPr>
        <dsp:cNvPr id="0" name=""/>
        <dsp:cNvSpPr/>
      </dsp:nvSpPr>
      <dsp:spPr>
        <a:xfrm>
          <a:off x="6600361" y="262908"/>
          <a:ext cx="753837" cy="753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3154B-A2D3-45AA-9A5F-6BA3EF33075A}">
      <dsp:nvSpPr>
        <dsp:cNvPr id="0" name=""/>
        <dsp:cNvSpPr/>
      </dsp:nvSpPr>
      <dsp:spPr>
        <a:xfrm>
          <a:off x="6139682" y="1497393"/>
          <a:ext cx="1675195" cy="1968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🔹 </a:t>
          </a:r>
          <a:r>
            <a:rPr lang="en-US" sz="1100" b="1" i="0" kern="1200"/>
            <a:t>Deep learning models (LSTM variants)</a:t>
          </a:r>
          <a:r>
            <a:rPr lang="en-US" sz="1100" b="0" i="0" kern="1200"/>
            <a:t> showed moderate degradation when sentiment was added, suggesting they were somewhat resilient to noise but unable to extract meaningful signal from sentiment for short horizons.</a:t>
          </a:r>
          <a:endParaRPr lang="en-US" sz="1100" kern="1200"/>
        </a:p>
      </dsp:txBody>
      <dsp:txXfrm>
        <a:off x="6139682" y="1497393"/>
        <a:ext cx="1675195" cy="1968354"/>
      </dsp:txXfrm>
    </dsp:sp>
    <dsp:sp modelId="{B49FCED5-8F1A-4FD0-A925-F4E033B388F6}">
      <dsp:nvSpPr>
        <dsp:cNvPr id="0" name=""/>
        <dsp:cNvSpPr/>
      </dsp:nvSpPr>
      <dsp:spPr>
        <a:xfrm>
          <a:off x="8568715" y="262908"/>
          <a:ext cx="753837" cy="753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F97BF-9304-4399-AEDE-A621A7B60DCA}">
      <dsp:nvSpPr>
        <dsp:cNvPr id="0" name=""/>
        <dsp:cNvSpPr/>
      </dsp:nvSpPr>
      <dsp:spPr>
        <a:xfrm>
          <a:off x="8108037" y="1497393"/>
          <a:ext cx="1675195" cy="1968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🔹 Overall, </a:t>
          </a:r>
          <a:r>
            <a:rPr lang="en-US" sz="1100" b="1" i="0" kern="1200"/>
            <a:t>adding news sentiment is only beneficial for long-horizon forecasting with architectures like Transformers</a:t>
          </a:r>
          <a:r>
            <a:rPr lang="en-US" sz="1100" b="0" i="0" kern="1200"/>
            <a:t>; for short-term forecasts, </a:t>
          </a:r>
          <a:r>
            <a:rPr lang="en-US" sz="1100" b="1" i="0" kern="1200"/>
            <a:t>price-only features remain more reliable</a:t>
          </a:r>
          <a:r>
            <a:rPr lang="en-US" sz="1100" b="0" i="0" kern="1200"/>
            <a:t>.</a:t>
          </a:r>
          <a:endParaRPr lang="en-US" sz="1100" kern="1200"/>
        </a:p>
      </dsp:txBody>
      <dsp:txXfrm>
        <a:off x="8108037" y="1497393"/>
        <a:ext cx="1675195" cy="1968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DA77D-9545-40A0-957C-CDFA6D349C3C}">
      <dsp:nvSpPr>
        <dsp:cNvPr id="0" name=""/>
        <dsp:cNvSpPr/>
      </dsp:nvSpPr>
      <dsp:spPr>
        <a:xfrm>
          <a:off x="0" y="5224"/>
          <a:ext cx="6949440" cy="1144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F8C77-2C2E-469F-89A2-135DA88220F7}">
      <dsp:nvSpPr>
        <dsp:cNvPr id="0" name=""/>
        <dsp:cNvSpPr/>
      </dsp:nvSpPr>
      <dsp:spPr>
        <a:xfrm>
          <a:off x="346213" y="262739"/>
          <a:ext cx="630094" cy="629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71693-3148-4927-A5B8-98C1D62F65E9}">
      <dsp:nvSpPr>
        <dsp:cNvPr id="0" name=""/>
        <dsp:cNvSpPr/>
      </dsp:nvSpPr>
      <dsp:spPr>
        <a:xfrm>
          <a:off x="1322521" y="5224"/>
          <a:ext cx="5586860" cy="1216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98" tIns="128698" rIns="128698" bIns="12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🔹 </a:t>
          </a:r>
          <a:r>
            <a:rPr lang="en-US" sz="1400" b="1" i="0" kern="1200"/>
            <a:t>Best Performer for Long-Term Forecasting (30 Days)</a:t>
          </a:r>
          <a:r>
            <a:rPr lang="en-US" sz="1400" b="0" i="0" kern="1200"/>
            <a:t>: The Transformer consistently delivered the lowest RMSE and MAE in 30-day price-only forecasting, outperforming all classical ML and deep learning models.</a:t>
          </a:r>
          <a:endParaRPr lang="en-US" sz="1400" kern="1200"/>
        </a:p>
      </dsp:txBody>
      <dsp:txXfrm>
        <a:off x="1322521" y="5224"/>
        <a:ext cx="5586860" cy="1216039"/>
      </dsp:txXfrm>
    </dsp:sp>
    <dsp:sp modelId="{BC0D6452-B40C-497D-8E35-4D6454D19F09}">
      <dsp:nvSpPr>
        <dsp:cNvPr id="0" name=""/>
        <dsp:cNvSpPr/>
      </dsp:nvSpPr>
      <dsp:spPr>
        <a:xfrm>
          <a:off x="0" y="1525274"/>
          <a:ext cx="6949440" cy="1144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A5895-5A8E-4479-A8EE-72C37B879FD2}">
      <dsp:nvSpPr>
        <dsp:cNvPr id="0" name=""/>
        <dsp:cNvSpPr/>
      </dsp:nvSpPr>
      <dsp:spPr>
        <a:xfrm>
          <a:off x="346213" y="1782788"/>
          <a:ext cx="630094" cy="629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27E9D-EC1A-4B95-8DDA-10F71AE9A2F0}">
      <dsp:nvSpPr>
        <dsp:cNvPr id="0" name=""/>
        <dsp:cNvSpPr/>
      </dsp:nvSpPr>
      <dsp:spPr>
        <a:xfrm>
          <a:off x="1322521" y="1525274"/>
          <a:ext cx="5586860" cy="1216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98" tIns="128698" rIns="128698" bIns="12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🔹 </a:t>
          </a:r>
          <a:r>
            <a:rPr lang="en-US" sz="1400" b="1" i="0" kern="1200"/>
            <a:t>Significantly Improved with Sentiment Features</a:t>
          </a:r>
          <a:r>
            <a:rPr lang="en-US" sz="1400" b="0" i="0" kern="1200"/>
            <a:t>: Unlike other models, the Transformer showed a clear boost when sentiment features were added — RMSE dropped from </a:t>
          </a:r>
          <a:r>
            <a:rPr lang="en-US" sz="1400" b="1" i="0" kern="1200"/>
            <a:t>1.8790 ➔ 1.3795</a:t>
          </a:r>
          <a:r>
            <a:rPr lang="en-US" sz="1400" b="0" i="0" kern="1200"/>
            <a:t>, proving its strength in integrating unstructured signals like news.</a:t>
          </a:r>
          <a:endParaRPr lang="en-US" sz="1400" kern="1200"/>
        </a:p>
      </dsp:txBody>
      <dsp:txXfrm>
        <a:off x="1322521" y="1525274"/>
        <a:ext cx="5586860" cy="1216039"/>
      </dsp:txXfrm>
    </dsp:sp>
    <dsp:sp modelId="{6BCFB9B9-8C6D-4CD2-8677-ADFABB89A45E}">
      <dsp:nvSpPr>
        <dsp:cNvPr id="0" name=""/>
        <dsp:cNvSpPr/>
      </dsp:nvSpPr>
      <dsp:spPr>
        <a:xfrm>
          <a:off x="0" y="3045323"/>
          <a:ext cx="6949440" cy="1144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E98DD-D5F6-4752-926F-C47CE2C454BF}">
      <dsp:nvSpPr>
        <dsp:cNvPr id="0" name=""/>
        <dsp:cNvSpPr/>
      </dsp:nvSpPr>
      <dsp:spPr>
        <a:xfrm>
          <a:off x="346213" y="3302838"/>
          <a:ext cx="630094" cy="629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D69C5-215C-456E-B1B1-E2D32F156983}">
      <dsp:nvSpPr>
        <dsp:cNvPr id="0" name=""/>
        <dsp:cNvSpPr/>
      </dsp:nvSpPr>
      <dsp:spPr>
        <a:xfrm>
          <a:off x="1322521" y="3045323"/>
          <a:ext cx="5586860" cy="1216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98" tIns="128698" rIns="128698" bIns="12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🔹 </a:t>
          </a:r>
          <a:r>
            <a:rPr lang="en-US" sz="1400" b="1" i="0" kern="1200"/>
            <a:t>Robust to Noisy Data in Long Horizons</a:t>
          </a:r>
          <a:r>
            <a:rPr lang="en-US" sz="1400" b="0" i="0" kern="1200"/>
            <a:t>: While other models overfit or degrade with noisy sentiment inputs, the Transformer's attention mechanism enabled it to focus on </a:t>
          </a:r>
          <a:r>
            <a:rPr lang="en-US" sz="1400" b="1" i="0" kern="1200"/>
            <a:t>relevant long-range signals</a:t>
          </a:r>
          <a:r>
            <a:rPr lang="en-US" sz="1400" b="0" i="0" kern="1200"/>
            <a:t> and ignore short-term noise, especially useful for capturing macroeconomic trends.</a:t>
          </a:r>
          <a:endParaRPr lang="en-US" sz="1400" kern="1200"/>
        </a:p>
      </dsp:txBody>
      <dsp:txXfrm>
        <a:off x="1322521" y="3045323"/>
        <a:ext cx="5586860" cy="1216039"/>
      </dsp:txXfrm>
    </dsp:sp>
    <dsp:sp modelId="{1D753924-F2E6-4C4C-9244-E0B3CC8A1686}">
      <dsp:nvSpPr>
        <dsp:cNvPr id="0" name=""/>
        <dsp:cNvSpPr/>
      </dsp:nvSpPr>
      <dsp:spPr>
        <a:xfrm>
          <a:off x="0" y="4565373"/>
          <a:ext cx="6949440" cy="1144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A3066-877B-468E-A5E2-589C8C746FB8}">
      <dsp:nvSpPr>
        <dsp:cNvPr id="0" name=""/>
        <dsp:cNvSpPr/>
      </dsp:nvSpPr>
      <dsp:spPr>
        <a:xfrm>
          <a:off x="346213" y="4822887"/>
          <a:ext cx="630094" cy="6294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D38EE-432D-40A3-B49B-EA7E431857CE}">
      <dsp:nvSpPr>
        <dsp:cNvPr id="0" name=""/>
        <dsp:cNvSpPr/>
      </dsp:nvSpPr>
      <dsp:spPr>
        <a:xfrm>
          <a:off x="1322521" y="4565373"/>
          <a:ext cx="5586860" cy="1216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98" tIns="128698" rIns="128698" bIns="1286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🔹 </a:t>
          </a:r>
          <a:r>
            <a:rPr lang="en-US" sz="1400" b="1" i="0" kern="1200"/>
            <a:t>Less Effective for Short-Term Forecasting (7 Days)</a:t>
          </a:r>
          <a:r>
            <a:rPr lang="en-US" sz="1400" b="0" i="0" kern="1200"/>
            <a:t>: For short horizons, the Transformer underperformed compared to Random Forest and LSTM. Its strength in modeling long-term dependencies becomes a drawback when only recent, local trends matter.</a:t>
          </a:r>
          <a:endParaRPr lang="en-US" sz="1400" kern="1200"/>
        </a:p>
      </dsp:txBody>
      <dsp:txXfrm>
        <a:off x="1322521" y="4565373"/>
        <a:ext cx="5586860" cy="1216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0C5AE-D742-4A57-B755-929B40FAD626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41F47-1F89-4EC0-833B-D5498BB83D26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952CB-9B44-43C2-9500-6B13BDF7FE58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🔥 Deep learning (LSTM, Transformer) outperformed classical models</a:t>
          </a:r>
          <a:endParaRPr lang="en-US" sz="1900" kern="1200"/>
        </a:p>
      </dsp:txBody>
      <dsp:txXfrm>
        <a:off x="1112187" y="4520"/>
        <a:ext cx="5837252" cy="962932"/>
      </dsp:txXfrm>
    </dsp:sp>
    <dsp:sp modelId="{897A7B68-0452-4355-A566-2ACCA751B9BD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1660C-C795-463D-8077-2317D681A5C9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5E380-BE59-4FF9-B2BE-B66B309A6EE7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📈 News sentiment boosted 30-day forecasting accuracy for Transformer and degraded others</a:t>
          </a:r>
          <a:endParaRPr lang="en-US" sz="1900" kern="1200" dirty="0"/>
        </a:p>
      </dsp:txBody>
      <dsp:txXfrm>
        <a:off x="1112187" y="1208186"/>
        <a:ext cx="5837252" cy="962932"/>
      </dsp:txXfrm>
    </dsp:sp>
    <dsp:sp modelId="{9E1F1CDE-E2B1-4DAD-84EA-968D6AD0143C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1D15E-C212-4AE1-B2A8-BA52C8F21523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5A932-3DB8-440C-B35F-46FD17E4B78C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⚠️ News hurt 7-day short-term predictions for all algorithm except Transformer</a:t>
          </a:r>
          <a:endParaRPr lang="en-US" sz="1900" kern="1200" dirty="0"/>
        </a:p>
      </dsp:txBody>
      <dsp:txXfrm>
        <a:off x="1112187" y="2411852"/>
        <a:ext cx="5837252" cy="962932"/>
      </dsp:txXfrm>
    </dsp:sp>
    <dsp:sp modelId="{B5B3CDFA-40D2-4B4B-BF0E-BD389ED790C4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D1C90-73C6-40DB-878E-C39EF73AFC06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D8EA-43C7-4037-A889-FDDEBCEC9548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🤖 AI predicts </a:t>
          </a:r>
          <a:r>
            <a:rPr lang="en-US" sz="1900" b="1" i="0" kern="1200"/>
            <a:t>market reactions</a:t>
          </a:r>
          <a:r>
            <a:rPr lang="en-US" sz="1900" b="0" i="0" kern="1200"/>
            <a:t>, not unknown future events</a:t>
          </a:r>
          <a:endParaRPr lang="en-US" sz="1900" kern="1200"/>
        </a:p>
      </dsp:txBody>
      <dsp:txXfrm>
        <a:off x="1112187" y="3615518"/>
        <a:ext cx="5837252" cy="962932"/>
      </dsp:txXfrm>
    </dsp:sp>
    <dsp:sp modelId="{9D98FFF9-61C8-4B40-8C38-14E7C0E9613D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90551-0AA0-41A6-818D-0BE4EE6298C0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E1E96-11B1-49B0-9B05-D2E982B3E748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🧠 Short-term forecasting is </a:t>
          </a:r>
          <a:r>
            <a:rPr lang="en-US" sz="1900" b="1" i="0" kern="1200" dirty="0"/>
            <a:t>easier</a:t>
          </a:r>
          <a:r>
            <a:rPr lang="en-US" sz="1900" b="0" i="0" kern="1200" dirty="0"/>
            <a:t> than long-term prediction when ML Algorithms are used</a:t>
          </a:r>
          <a:endParaRPr lang="en-US" sz="1900" kern="1200" dirty="0"/>
        </a:p>
      </dsp:txBody>
      <dsp:txXfrm>
        <a:off x="1112187" y="4819184"/>
        <a:ext cx="5837252" cy="9629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8839C-75A4-2341-97D3-3D08EC882A48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E3CD1-16C6-224F-9C3F-B29E4E1AE45D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Classical models alone are </a:t>
          </a:r>
          <a:r>
            <a:rPr lang="en-US" sz="2900" b="1" i="0" kern="1200"/>
            <a:t>no longer enough</a:t>
          </a:r>
          <a:r>
            <a:rPr lang="en-US" sz="2900" b="0" i="0" kern="1200"/>
            <a:t> 📉</a:t>
          </a:r>
          <a:endParaRPr lang="en-US" sz="2900" kern="1200"/>
        </a:p>
      </dsp:txBody>
      <dsp:txXfrm>
        <a:off x="0" y="0"/>
        <a:ext cx="6949440" cy="1446659"/>
      </dsp:txXfrm>
    </dsp:sp>
    <dsp:sp modelId="{B2CFC527-D0E7-5F47-B50E-32C893D3F3EF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147FE-E5CD-1B44-A8AE-A2504826DCB7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AI + External Data (like news) = </a:t>
          </a:r>
          <a:r>
            <a:rPr lang="en-US" sz="2900" b="1" i="0" kern="1200"/>
            <a:t> new potential</a:t>
          </a:r>
          <a:r>
            <a:rPr lang="en-US" sz="2900" b="0" i="0" kern="1200"/>
            <a:t> 🚀</a:t>
          </a:r>
          <a:endParaRPr lang="en-US" sz="2900" kern="1200"/>
        </a:p>
      </dsp:txBody>
      <dsp:txXfrm>
        <a:off x="0" y="1446659"/>
        <a:ext cx="6949440" cy="1446659"/>
      </dsp:txXfrm>
    </dsp:sp>
    <dsp:sp modelId="{2CE1119E-F6ED-F44C-AB11-2F1C1FDDE271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CD07-7FE5-8F4C-AF01-91587FE0E2ED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But understanding </a:t>
          </a:r>
          <a:r>
            <a:rPr lang="en-US" sz="2900" b="1" i="0" kern="1200"/>
            <a:t>context</a:t>
          </a:r>
          <a:r>
            <a:rPr lang="en-US" sz="2900" b="0" i="0" kern="1200"/>
            <a:t> and </a:t>
          </a:r>
          <a:r>
            <a:rPr lang="en-US" sz="2900" b="1" i="0" kern="1200"/>
            <a:t>market behavior</a:t>
          </a:r>
          <a:r>
            <a:rPr lang="en-US" sz="2900" b="0" i="0" kern="1200"/>
            <a:t> is still critical 🧠</a:t>
          </a:r>
          <a:endParaRPr lang="en-US" sz="2900" kern="1200"/>
        </a:p>
      </dsp:txBody>
      <dsp:txXfrm>
        <a:off x="0" y="2893318"/>
        <a:ext cx="6949440" cy="1446659"/>
      </dsp:txXfrm>
    </dsp:sp>
    <dsp:sp modelId="{4C480FFB-B108-8342-9418-DFCEA4881F2F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6EB75-D573-7A4E-A526-B1C5054448BE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Curious to explore more? Let’s connect! 🤝</a:t>
          </a:r>
          <a:endParaRPr lang="en-US" sz="2900" kern="1200"/>
        </a:p>
      </dsp:txBody>
      <dsp:txXfrm>
        <a:off x="0" y="4339978"/>
        <a:ext cx="6949440" cy="1446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232C-F707-7F48-9817-B4093399685A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5718-1920-B247-BEB8-E0174D2C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C5718-1920-B247-BEB8-E0174D2C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5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0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FD0B3-E8B3-DD8D-333F-D1329767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b="1" i="0" u="none" strike="noStrike">
                <a:effectLst/>
              </a:rPr>
              <a:t>Can AI Transform Time Series Forecasting?</a:t>
            </a:r>
            <a:r>
              <a:rPr lang="en-US" b="0" i="0" u="none" strike="noStrike">
                <a:effectLst/>
                <a:latin typeface="-webkit-standard"/>
              </a:rPr>
              <a:t> 🤔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DB22C3-93D5-EAC1-1479-13FD204C3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47947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2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AB70D-78AD-A155-C9D4-B720E796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b="0" i="0" u="none" strike="noStrike">
                <a:effectLst/>
                <a:latin typeface="-webkit-standard"/>
              </a:rPr>
              <a:t>Models Compared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9A7EC2-0F76-05A4-B040-9E43F3F99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03213"/>
              </p:ext>
            </p:extLst>
          </p:nvPr>
        </p:nvGraphicFramePr>
        <p:xfrm>
          <a:off x="930876" y="2820732"/>
          <a:ext cx="10335351" cy="250058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93032">
                  <a:extLst>
                    <a:ext uri="{9D8B030D-6E8A-4147-A177-3AD203B41FA5}">
                      <a16:colId xmlns:a16="http://schemas.microsoft.com/office/drawing/2014/main" val="2230514100"/>
                    </a:ext>
                  </a:extLst>
                </a:gridCol>
                <a:gridCol w="2602003">
                  <a:extLst>
                    <a:ext uri="{9D8B030D-6E8A-4147-A177-3AD203B41FA5}">
                      <a16:colId xmlns:a16="http://schemas.microsoft.com/office/drawing/2014/main" val="1161873032"/>
                    </a:ext>
                  </a:extLst>
                </a:gridCol>
                <a:gridCol w="4340316">
                  <a:extLst>
                    <a:ext uri="{9D8B030D-6E8A-4147-A177-3AD203B41FA5}">
                      <a16:colId xmlns:a16="http://schemas.microsoft.com/office/drawing/2014/main" val="1366085252"/>
                    </a:ext>
                  </a:extLst>
                </a:gridCol>
              </a:tblGrid>
              <a:tr h="887517">
                <a:tc>
                  <a:txBody>
                    <a:bodyPr/>
                    <a:lstStyle/>
                    <a:p>
                      <a:r>
                        <a:rPr lang="en-US" sz="2900" b="1" cap="none" spc="0">
                          <a:solidFill>
                            <a:schemeClr val="bg1"/>
                          </a:solidFill>
                        </a:rPr>
                        <a:t>Classical Models</a:t>
                      </a:r>
                    </a:p>
                  </a:txBody>
                  <a:tcPr marL="131252" marR="93752" marT="187503" marB="18750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 cap="none" spc="0">
                          <a:solidFill>
                            <a:schemeClr val="bg1"/>
                          </a:solidFill>
                        </a:rPr>
                        <a:t>ML Models</a:t>
                      </a:r>
                    </a:p>
                  </a:txBody>
                  <a:tcPr marL="131252" marR="93752" marT="187503" marB="18750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 cap="none" spc="0">
                          <a:solidFill>
                            <a:schemeClr val="bg1"/>
                          </a:solidFill>
                        </a:rPr>
                        <a:t>Deep Learning Models</a:t>
                      </a:r>
                    </a:p>
                  </a:txBody>
                  <a:tcPr marL="131252" marR="93752" marT="187503" marB="18750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87001"/>
                  </a:ext>
                </a:extLst>
              </a:tr>
              <a:tr h="806532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ARIMA</a:t>
                      </a:r>
                    </a:p>
                  </a:txBody>
                  <a:tcPr marL="131252" marR="93752" marT="169020" marB="187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31252" marR="93752" marT="169020" marB="187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LSTM</a:t>
                      </a:r>
                    </a:p>
                  </a:txBody>
                  <a:tcPr marL="131252" marR="93752" marT="169020" marB="187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9305"/>
                  </a:ext>
                </a:extLst>
              </a:tr>
              <a:tr h="806532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Prophet</a:t>
                      </a:r>
                    </a:p>
                  </a:txBody>
                  <a:tcPr marL="131252" marR="93752" marT="169020" marB="187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 marL="131252" marR="93752" marT="169020" marB="187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Transformer</a:t>
                      </a:r>
                    </a:p>
                  </a:txBody>
                  <a:tcPr marL="131252" marR="93752" marT="169020" marB="1875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16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1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B234C-06E7-D377-1C69-4971F195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96" y="65509"/>
            <a:ext cx="11601123" cy="51739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/>
              <a:t>Features include only price data 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766BB-404B-28AC-A2D5-197D50435EBB}"/>
              </a:ext>
            </a:extLst>
          </p:cNvPr>
          <p:cNvSpPr txBox="1"/>
          <p:nvPr/>
        </p:nvSpPr>
        <p:spPr>
          <a:xfrm>
            <a:off x="101019" y="3818424"/>
            <a:ext cx="11090565" cy="29740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500" b="1" i="0" u="none" strike="noStrike" dirty="0">
                <a:effectLst/>
              </a:rPr>
              <a:t>RMSE</a:t>
            </a:r>
            <a:r>
              <a:rPr lang="en-US" sz="1500" b="0" i="0" u="none" strike="noStrike" dirty="0">
                <a:effectLst/>
              </a:rPr>
              <a:t> shows how big your worst mistakes are.                                        </a:t>
            </a:r>
            <a:r>
              <a:rPr lang="en-US" sz="1500" b="1" i="0" u="none" strike="noStrike" dirty="0">
                <a:effectLst/>
              </a:rPr>
              <a:t>MAE</a:t>
            </a:r>
            <a:r>
              <a:rPr lang="en-US" sz="1500" b="0" i="0" u="none" strike="noStrike" dirty="0">
                <a:effectLst/>
              </a:rPr>
              <a:t> shows how much you’re wrong on average.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500" b="0" i="0" u="none" strike="noStrike" dirty="0">
                <a:effectLst/>
              </a:rPr>
              <a:t>MAE 1.54 </a:t>
            </a:r>
            <a:r>
              <a:rPr lang="en-US" sz="1500" dirty="0"/>
              <a:t>for Transformer means that on average, Transformer was off by $1.54 while predicting Crude Oil Price.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500" dirty="0"/>
              <a:t>RMSE 1.87 for Transformer means that the worst mistake made by the model was off by $1.84 from the original Price.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500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🔹 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ML models (Random Forest,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</a:rPr>
              <a:t>XGBoost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 improved the most on 7-day forecasts because short-term price patterns are dominated by recent lags and technical indicators, which these models capture very efficiently.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🔹 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Deep learning models (LSTM, 2-layer LSTM)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 also improved on 7-day forecasts but not as dramatically, since they focus on learning sequential memory, which becomes more valuable in longer-term trends rather than short bursts.</a:t>
            </a:r>
          </a:p>
          <a:p>
            <a:pPr algn="l"/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🔹 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Transformers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 performed slightly worse on 7-day forecasts because their global attention mechanism, designed for capturing long-range dependencies, becomes unnecessary and even harmful when the prediction target is purely local and short-term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5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D924FB-DCDE-9827-5C5D-754E5061B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90908"/>
              </p:ext>
            </p:extLst>
          </p:nvPr>
        </p:nvGraphicFramePr>
        <p:xfrm>
          <a:off x="-1" y="648410"/>
          <a:ext cx="5510152" cy="310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397">
                  <a:extLst>
                    <a:ext uri="{9D8B030D-6E8A-4147-A177-3AD203B41FA5}">
                      <a16:colId xmlns:a16="http://schemas.microsoft.com/office/drawing/2014/main" val="855297522"/>
                    </a:ext>
                  </a:extLst>
                </a:gridCol>
                <a:gridCol w="1306172">
                  <a:extLst>
                    <a:ext uri="{9D8B030D-6E8A-4147-A177-3AD203B41FA5}">
                      <a16:colId xmlns:a16="http://schemas.microsoft.com/office/drawing/2014/main" val="3752841482"/>
                    </a:ext>
                  </a:extLst>
                </a:gridCol>
                <a:gridCol w="808583">
                  <a:extLst>
                    <a:ext uri="{9D8B030D-6E8A-4147-A177-3AD203B41FA5}">
                      <a16:colId xmlns:a16="http://schemas.microsoft.com/office/drawing/2014/main" val="332386225"/>
                    </a:ext>
                  </a:extLst>
                </a:gridCol>
              </a:tblGrid>
              <a:tr h="388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30 Days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0579"/>
                  </a:ext>
                </a:extLst>
              </a:tr>
              <a:tr h="38806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Prophet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94121"/>
                  </a:ext>
                </a:extLst>
              </a:tr>
              <a:tr h="388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04948"/>
                  </a:ext>
                </a:extLst>
              </a:tr>
              <a:tr h="38806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66904"/>
                  </a:ext>
                </a:extLst>
              </a:tr>
              <a:tr h="38806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88586"/>
                  </a:ext>
                </a:extLst>
              </a:tr>
              <a:tr h="38806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41327"/>
                  </a:ext>
                </a:extLst>
              </a:tr>
              <a:tr h="38806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2-Layer 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09746"/>
                  </a:ext>
                </a:extLst>
              </a:tr>
              <a:tr h="38806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877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396CCB-2A7F-0FD2-5C04-0A1B4AC2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77983"/>
              </p:ext>
            </p:extLst>
          </p:nvPr>
        </p:nvGraphicFramePr>
        <p:xfrm>
          <a:off x="6096000" y="648410"/>
          <a:ext cx="5688319" cy="310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85">
                  <a:extLst>
                    <a:ext uri="{9D8B030D-6E8A-4147-A177-3AD203B41FA5}">
                      <a16:colId xmlns:a16="http://schemas.microsoft.com/office/drawing/2014/main" val="855297522"/>
                    </a:ext>
                  </a:extLst>
                </a:gridCol>
                <a:gridCol w="1348406">
                  <a:extLst>
                    <a:ext uri="{9D8B030D-6E8A-4147-A177-3AD203B41FA5}">
                      <a16:colId xmlns:a16="http://schemas.microsoft.com/office/drawing/2014/main" val="3752841482"/>
                    </a:ext>
                  </a:extLst>
                </a:gridCol>
                <a:gridCol w="834728">
                  <a:extLst>
                    <a:ext uri="{9D8B030D-6E8A-4147-A177-3AD203B41FA5}">
                      <a16:colId xmlns:a16="http://schemas.microsoft.com/office/drawing/2014/main" val="332386225"/>
                    </a:ext>
                  </a:extLst>
                </a:gridCol>
              </a:tblGrid>
              <a:tr h="391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7 Days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0579"/>
                  </a:ext>
                </a:extLst>
              </a:tr>
              <a:tr h="3912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Prophet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94121"/>
                  </a:ext>
                </a:extLst>
              </a:tr>
              <a:tr h="391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04948"/>
                  </a:ext>
                </a:extLst>
              </a:tr>
              <a:tr h="365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66904"/>
                  </a:ext>
                </a:extLst>
              </a:tr>
              <a:tr h="3912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88586"/>
                  </a:ext>
                </a:extLst>
              </a:tr>
              <a:tr h="3912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2-Layer 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41327"/>
                  </a:ext>
                </a:extLst>
              </a:tr>
              <a:tr h="3912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09746"/>
                  </a:ext>
                </a:extLst>
              </a:tr>
              <a:tr h="3912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87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0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A8D637-8794-562F-4FEC-89A26A03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868"/>
            <a:ext cx="6357938" cy="2895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490F9F-8F01-8461-1880-8B78A27A6637}"/>
              </a:ext>
            </a:extLst>
          </p:cNvPr>
          <p:cNvSpPr txBox="1"/>
          <p:nvPr/>
        </p:nvSpPr>
        <p:spPr>
          <a:xfrm>
            <a:off x="4486275" y="142875"/>
            <a:ext cx="358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Days Prediction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A5EBC7-9567-1B0D-1DC3-DB9F5A53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9" y="434153"/>
            <a:ext cx="5834062" cy="3211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C22389-70AC-1896-60D3-36059236E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1"/>
            <a:ext cx="6357938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C8933-A71B-6304-16DF-2B340D1F2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57" y="3429000"/>
            <a:ext cx="5834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71FB5C-B719-EB8D-E006-171F45A8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17629"/>
            <a:ext cx="5426764" cy="2713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C778F9-D59D-1FAE-8574-9CAA7118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38" y="1400176"/>
            <a:ext cx="5674416" cy="35147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3247E-AE8A-7854-C9E7-A89064C65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58" y="3787340"/>
            <a:ext cx="5426764" cy="272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013F0B-E47B-73DC-1A35-61F65185C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24" y="1373647"/>
            <a:ext cx="5862926" cy="3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9E8E30-0C82-899B-E36C-82E119AF5C78}"/>
              </a:ext>
            </a:extLst>
          </p:cNvPr>
          <p:cNvSpPr txBox="1">
            <a:spLocks/>
          </p:cNvSpPr>
          <p:nvPr/>
        </p:nvSpPr>
        <p:spPr>
          <a:xfrm>
            <a:off x="536447" y="91440"/>
            <a:ext cx="10653578" cy="888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latin typeface="-webkit-standard"/>
              </a:rPr>
              <a:t>7-Day prediction Performance</a:t>
            </a:r>
            <a:endParaRPr lang="en-US" dirty="0"/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B35B6129-1D07-9EFD-E284-5592A0E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19F168-3F8C-523C-2121-40C638D1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96" y="65509"/>
            <a:ext cx="11601123" cy="51739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/>
              <a:t>Features include price and news sentiment data 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8736A-8831-656A-B201-2224B2676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92426"/>
              </p:ext>
            </p:extLst>
          </p:nvPr>
        </p:nvGraphicFramePr>
        <p:xfrm>
          <a:off x="-1" y="648410"/>
          <a:ext cx="5510152" cy="205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397">
                  <a:extLst>
                    <a:ext uri="{9D8B030D-6E8A-4147-A177-3AD203B41FA5}">
                      <a16:colId xmlns:a16="http://schemas.microsoft.com/office/drawing/2014/main" val="855297522"/>
                    </a:ext>
                  </a:extLst>
                </a:gridCol>
                <a:gridCol w="1306172">
                  <a:extLst>
                    <a:ext uri="{9D8B030D-6E8A-4147-A177-3AD203B41FA5}">
                      <a16:colId xmlns:a16="http://schemas.microsoft.com/office/drawing/2014/main" val="3752841482"/>
                    </a:ext>
                  </a:extLst>
                </a:gridCol>
                <a:gridCol w="808583">
                  <a:extLst>
                    <a:ext uri="{9D8B030D-6E8A-4147-A177-3AD203B41FA5}">
                      <a16:colId xmlns:a16="http://schemas.microsoft.com/office/drawing/2014/main" val="332386225"/>
                    </a:ext>
                  </a:extLst>
                </a:gridCol>
              </a:tblGrid>
              <a:tr h="410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30 Days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0579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 + News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6690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News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88586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+ 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41327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</a:t>
                      </a:r>
                      <a:r>
                        <a:rPr lang="en-US" dirty="0"/>
                        <a:t> +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877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EEF1A1-BD01-83A7-14A1-7C025C57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33309"/>
              </p:ext>
            </p:extLst>
          </p:nvPr>
        </p:nvGraphicFramePr>
        <p:xfrm>
          <a:off x="6094122" y="648410"/>
          <a:ext cx="5510152" cy="205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397">
                  <a:extLst>
                    <a:ext uri="{9D8B030D-6E8A-4147-A177-3AD203B41FA5}">
                      <a16:colId xmlns:a16="http://schemas.microsoft.com/office/drawing/2014/main" val="855297522"/>
                    </a:ext>
                  </a:extLst>
                </a:gridCol>
                <a:gridCol w="1306172">
                  <a:extLst>
                    <a:ext uri="{9D8B030D-6E8A-4147-A177-3AD203B41FA5}">
                      <a16:colId xmlns:a16="http://schemas.microsoft.com/office/drawing/2014/main" val="3752841482"/>
                    </a:ext>
                  </a:extLst>
                </a:gridCol>
                <a:gridCol w="808583">
                  <a:extLst>
                    <a:ext uri="{9D8B030D-6E8A-4147-A177-3AD203B41FA5}">
                      <a16:colId xmlns:a16="http://schemas.microsoft.com/office/drawing/2014/main" val="332386225"/>
                    </a:ext>
                  </a:extLst>
                </a:gridCol>
              </a:tblGrid>
              <a:tr h="410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7 Days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0579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News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6690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+ 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88586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 + 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41327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</a:t>
                      </a:r>
                      <a:r>
                        <a:rPr lang="en-US" dirty="0"/>
                        <a:t> +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87742"/>
                  </a:ext>
                </a:extLst>
              </a:tr>
            </a:tbl>
          </a:graphicData>
        </a:graphic>
      </p:graphicFrame>
      <p:graphicFrame>
        <p:nvGraphicFramePr>
          <p:cNvPr id="11" name="TextBox 5">
            <a:extLst>
              <a:ext uri="{FF2B5EF4-FFF2-40B4-BE49-F238E27FC236}">
                <a16:creationId xmlns:a16="http://schemas.microsoft.com/office/drawing/2014/main" id="{C4D5D02C-C7FE-C54A-E524-5DB868E0CDDE}"/>
              </a:ext>
            </a:extLst>
          </p:cNvPr>
          <p:cNvGraphicFramePr/>
          <p:nvPr/>
        </p:nvGraphicFramePr>
        <p:xfrm>
          <a:off x="101019" y="3063834"/>
          <a:ext cx="11986206" cy="372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34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B1FA2-02B8-6221-0C0E-A8704CDB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Takeaways about Transformers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116CC658-9D7E-96E6-B306-5821E6C6A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56635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82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D81AB-8C7E-AA7D-7AD4-D9D7A3C5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effectLst/>
                <a:latin typeface="-webkit-standard"/>
              </a:rPr>
              <a:t>What I Learned from the Results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96ECF6-652C-C799-A2A0-8ED5E02AC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2525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94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4F060-5327-455E-1054-0F8E6F31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100" b="1" i="0" u="none" strike="noStrike">
                <a:effectLst/>
              </a:rPr>
              <a:t>Is AI the Future of Time Series Forecasting?</a:t>
            </a:r>
            <a:r>
              <a:rPr lang="en-US" sz="3100" b="0" i="0" u="none" strike="noStrike">
                <a:effectLst/>
                <a:latin typeface="-webkit-standard"/>
              </a:rPr>
              <a:t> 🚀</a:t>
            </a:r>
            <a:endParaRPr lang="en-US" sz="3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E6955-549A-8958-1E91-364B9D2F4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91996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39690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772</Words>
  <Application>Microsoft Macintosh PowerPoint</Application>
  <PresentationFormat>Widescreen</PresentationFormat>
  <Paragraphs>127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-webkit-standard</vt:lpstr>
      <vt:lpstr>Aptos</vt:lpstr>
      <vt:lpstr>Arial</vt:lpstr>
      <vt:lpstr>Neue Haas Grotesk Text Pro</vt:lpstr>
      <vt:lpstr>VanillaVTI</vt:lpstr>
      <vt:lpstr>Can AI Transform Time Series Forecasting? 🤔</vt:lpstr>
      <vt:lpstr>Models Compared</vt:lpstr>
      <vt:lpstr>Features include only price data </vt:lpstr>
      <vt:lpstr>PowerPoint Presentation</vt:lpstr>
      <vt:lpstr>PowerPoint Presentation</vt:lpstr>
      <vt:lpstr>Features include price and news sentiment data </vt:lpstr>
      <vt:lpstr>Key Takeaways about Transformers</vt:lpstr>
      <vt:lpstr>What I Learned from the Results</vt:lpstr>
      <vt:lpstr>Is AI the Future of Time Series Forecasting? 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Kumar [student]</dc:creator>
  <cp:lastModifiedBy>Sumit Kumar [student]</cp:lastModifiedBy>
  <cp:revision>3</cp:revision>
  <dcterms:created xsi:type="dcterms:W3CDTF">2025-04-27T19:42:40Z</dcterms:created>
  <dcterms:modified xsi:type="dcterms:W3CDTF">2025-04-29T19:08:36Z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5cc670-d7c5-4a29-b4fe-6ff77de08631_Enabled">
    <vt:lpwstr>true</vt:lpwstr>
  </property>
  <property fmtid="{D5CDD505-2E9C-101B-9397-08002B2CF9AE}" pid="3" name="MSIP_Label_7d5cc670-d7c5-4a29-b4fe-6ff77de08631_SetDate">
    <vt:lpwstr>2025-04-27T20:31:13Z</vt:lpwstr>
  </property>
  <property fmtid="{D5CDD505-2E9C-101B-9397-08002B2CF9AE}" pid="4" name="MSIP_Label_7d5cc670-d7c5-4a29-b4fe-6ff77de08631_Method">
    <vt:lpwstr>Standard</vt:lpwstr>
  </property>
  <property fmtid="{D5CDD505-2E9C-101B-9397-08002B2CF9AE}" pid="5" name="MSIP_Label_7d5cc670-d7c5-4a29-b4fe-6ff77de08631_Name">
    <vt:lpwstr>Internal</vt:lpwstr>
  </property>
  <property fmtid="{D5CDD505-2E9C-101B-9397-08002B2CF9AE}" pid="6" name="MSIP_Label_7d5cc670-d7c5-4a29-b4fe-6ff77de08631_SiteId">
    <vt:lpwstr>04c70eb4-8f26-4807-9934-e02e89266ad0</vt:lpwstr>
  </property>
  <property fmtid="{D5CDD505-2E9C-101B-9397-08002B2CF9AE}" pid="7" name="MSIP_Label_7d5cc670-d7c5-4a29-b4fe-6ff77de08631_ActionId">
    <vt:lpwstr>a78e0262-c224-4c09-b208-ff88a0fae49b</vt:lpwstr>
  </property>
  <property fmtid="{D5CDD505-2E9C-101B-9397-08002B2CF9AE}" pid="8" name="MSIP_Label_7d5cc670-d7c5-4a29-b4fe-6ff77de08631_ContentBits">
    <vt:lpwstr>0</vt:lpwstr>
  </property>
  <property fmtid="{D5CDD505-2E9C-101B-9397-08002B2CF9AE}" pid="9" name="MSIP_Label_7d5cc670-d7c5-4a29-b4fe-6ff77de08631_Tag">
    <vt:lpwstr>50, 3, 0, 1</vt:lpwstr>
  </property>
</Properties>
</file>