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4" r:id="rId6"/>
    <p:sldId id="273" r:id="rId7"/>
    <p:sldId id="263" r:id="rId8"/>
    <p:sldId id="262" r:id="rId9"/>
    <p:sldId id="261" r:id="rId10"/>
    <p:sldId id="260" r:id="rId11"/>
    <p:sldId id="271" r:id="rId12"/>
    <p:sldId id="259" r:id="rId13"/>
    <p:sldId id="266" r:id="rId14"/>
    <p:sldId id="270" r:id="rId15"/>
    <p:sldId id="269" r:id="rId16"/>
    <p:sldId id="268" r:id="rId17"/>
    <p:sldId id="272" r:id="rId18"/>
    <p:sldId id="267" r:id="rId19"/>
    <p:sldId id="276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7A82E-4E33-4EF8-9A21-26325304B5C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4ADAD-3346-42E5-ABA2-F27D841B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ADAD-3346-42E5-ABA2-F27D841BF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ADAD-3346-42E5-ABA2-F27D841BF6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3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4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7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4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209355/DeepLearning-NowPublishing-Vol7-SIG-039.pdf" TargetMode="External"/><Relationship Id="rId2" Type="http://schemas.openxmlformats.org/officeDocument/2006/relationships/hyperlink" Target="https://www.technologyreview.com/s/513696/deep-lear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19200"/>
            <a:ext cx="5917679" cy="2872380"/>
          </a:xfrm>
        </p:spPr>
        <p:txBody>
          <a:bodyPr/>
          <a:lstStyle/>
          <a:p>
            <a:r>
              <a:rPr lang="en-US" sz="3600" dirty="0" smtClean="0"/>
              <a:t>Deep Learning: Methods and Applications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343400"/>
            <a:ext cx="5917679" cy="8614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Leeladhar </a:t>
            </a:r>
            <a:r>
              <a:rPr lang="en-US" dirty="0" err="1" smtClean="0">
                <a:solidFill>
                  <a:srgbClr val="00B0F0"/>
                </a:solidFill>
              </a:rPr>
              <a:t>MuNNANGI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mleeladharreddy@gmail.com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212818" cy="8962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Untagged data (Unsupervised data)</a:t>
            </a:r>
            <a:endParaRPr lang="en-US" sz="2800" dirty="0"/>
          </a:p>
        </p:txBody>
      </p:sp>
      <p:pic>
        <p:nvPicPr>
          <p:cNvPr id="3074" name="Picture 2" descr="https://static.pexels.com/photos/1654/fashion-person-woman-gir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1963057" cy="130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2528" y="403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pic>
        <p:nvPicPr>
          <p:cNvPr id="3076" name="Picture 4" descr="http://img.autobytel.com/car-reviews/autobytel/125922-8-of-the-best-hybrid-sports-cars-for-2015/8-of-the-Best-Hybrid-Sports-Cars-for-20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2436585"/>
            <a:ext cx="2130425" cy="130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43600" y="403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pic>
        <p:nvPicPr>
          <p:cNvPr id="3078" name="Picture 6" descr="http://pets.thenest.com/DM-Resize/photos.demandstudios.com/getty/article/103/128/57443324.jpg?w=600&amp;h=600&amp;keep_ratio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99819"/>
            <a:ext cx="1883358" cy="131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62528" y="61037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pic>
        <p:nvPicPr>
          <p:cNvPr id="3080" name="Picture 8" descr="http://blogs.reuters.com/faithworld/files/2013/10/cricke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8" y="4701242"/>
            <a:ext cx="2130425" cy="12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3600" y="61037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906430" cy="709865"/>
          </a:xfrm>
        </p:spPr>
        <p:txBody>
          <a:bodyPr/>
          <a:lstStyle/>
          <a:p>
            <a:r>
              <a:rPr lang="en-US" dirty="0"/>
              <a:t>Deep networks for unsupervised or generative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Deep belief network (DBN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Boltzmann machine (BM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Restricted Boltzmann machine (RBM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Deep neural network (DNN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Deep </a:t>
            </a:r>
            <a:r>
              <a:rPr lang="en-US" dirty="0" err="1" smtClean="0"/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Tagged Data (</a:t>
            </a:r>
            <a:r>
              <a:rPr lang="en-US" sz="2800" dirty="0" err="1" smtClean="0"/>
              <a:t>Supervisied</a:t>
            </a:r>
            <a:r>
              <a:rPr lang="en-US" sz="2800" dirty="0" smtClean="0"/>
              <a:t> Data)</a:t>
            </a:r>
            <a:endParaRPr lang="en-US" sz="2800" dirty="0"/>
          </a:p>
        </p:txBody>
      </p:sp>
      <p:pic>
        <p:nvPicPr>
          <p:cNvPr id="4098" name="Picture 2" descr="https://img1.etsystatic.com/037/0/8724753/il_fullxfull.631297105_4an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3ui957tjb5bqd.cloudfront.net/images/screenshots/products/27/279/279920/coffee-mug-mockup-cm-1-f.jpg?14192458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642" y="2438400"/>
            <a:ext cx="2286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sourpussclothing.com/media/catalog/product/cache/1/image/9df78eab33525d08d6e5fb8d27136e95/a/t/atomic_diner_coffee_mug_gol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95800"/>
            <a:ext cx="2133601" cy="16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img0.etsystatic.com/038/1/8331303/il_340x270.556390842_aaw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4495800"/>
            <a:ext cx="2171700" cy="17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2143" y="396072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Mug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9250" y="620858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Mug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3265" y="620858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Mug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8215" y="38862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Mug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deep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5306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Hybrid deep Networks:</a:t>
            </a:r>
            <a:r>
              <a:rPr lang="en-US" dirty="0" smtClean="0"/>
              <a:t> The </a:t>
            </a:r>
            <a:r>
              <a:rPr lang="en-US" dirty="0"/>
              <a:t>term “hybrid” for this third category refers to the deep architecture that either comprises or makes use of both generative and discriminative model components.</a:t>
            </a:r>
          </a:p>
        </p:txBody>
      </p:sp>
    </p:spTree>
    <p:extLst>
      <p:ext uri="{BB962C8B-B14F-4D97-AF65-F5344CB8AC3E}">
        <p14:creationId xmlns:p14="http://schemas.microsoft.com/office/powerpoint/2010/main" val="5379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Deep Learning</a:t>
            </a:r>
            <a:endParaRPr lang="en-US" dirty="0"/>
          </a:p>
        </p:txBody>
      </p:sp>
      <p:pic>
        <p:nvPicPr>
          <p:cNvPr id="5122" name="Picture 2" descr="https://lh6.ggpht.com/3w6uS0JImJ6UdDPmqQHV1BkT8T1BxQ239wFfVh8SXik-3lFFf8_EZoX1Lm3qHCuXmWFz=w3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39938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www.iconarchive.com/download/i75813/martz90/circle/camera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iconarchive.com/download/i83637/pelfusion/long-shadow-media/Camera-2.ico"/>
          <p:cNvSpPr>
            <a:spLocks noChangeAspect="1" noChangeArrowheads="1"/>
          </p:cNvSpPr>
          <p:nvPr/>
        </p:nvSpPr>
        <p:spPr bwMode="auto">
          <a:xfrm>
            <a:off x="307974" y="7937"/>
            <a:ext cx="2359025" cy="23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66970"/>
            <a:ext cx="2057400" cy="2057400"/>
          </a:xfrm>
          <a:prstGeom prst="rect">
            <a:avLst/>
          </a:prstGeom>
        </p:spPr>
      </p:pic>
      <p:pic>
        <p:nvPicPr>
          <p:cNvPr id="5130" name="Picture 10" descr="http://a.dryicons.com/images/icon_sets/colorful_stickers_part_6_icons_set/png/256x256/key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764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3815" y="4879850"/>
            <a:ext cx="183910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Speech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48798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48798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26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36618" cy="353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Image recognition involves two core tasks</a:t>
            </a:r>
            <a:r>
              <a:rPr lang="en-US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Image classification: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In</a:t>
            </a:r>
            <a:r>
              <a:rPr lang="en-US" b="1" dirty="0" smtClean="0"/>
              <a:t> </a:t>
            </a:r>
            <a:r>
              <a:rPr lang="en-US" dirty="0"/>
              <a:t>image classification, the computer is taught to recognize object categories, such as “person,” “cat,” “dog,” or “bike</a:t>
            </a:r>
            <a:r>
              <a:rPr lang="en-US" dirty="0" smtClean="0"/>
              <a:t>,”.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Object detection: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Computer </a:t>
            </a:r>
            <a:r>
              <a:rPr lang="en-US" dirty="0"/>
              <a:t>needs to provide the precise positions of the objects in the image</a:t>
            </a:r>
          </a:p>
        </p:txBody>
      </p:sp>
    </p:spTree>
    <p:extLst>
      <p:ext uri="{BB962C8B-B14F-4D97-AF65-F5344CB8AC3E}">
        <p14:creationId xmlns:p14="http://schemas.microsoft.com/office/powerpoint/2010/main" val="34052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patial </a:t>
            </a:r>
            <a:r>
              <a:rPr lang="en-US" dirty="0"/>
              <a:t>P</a:t>
            </a:r>
            <a:r>
              <a:rPr lang="en-US" dirty="0" smtClean="0"/>
              <a:t>yramid </a:t>
            </a:r>
            <a:r>
              <a:rPr lang="en-US" dirty="0"/>
              <a:t>P</a:t>
            </a:r>
            <a:r>
              <a:rPr lang="en-US" dirty="0" smtClean="0"/>
              <a:t>ooling </a:t>
            </a:r>
            <a:r>
              <a:rPr lang="en-US" dirty="0"/>
              <a:t>(SPP)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89018" cy="353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owerful </a:t>
            </a:r>
            <a:r>
              <a:rPr lang="en-US" dirty="0"/>
              <a:t>new network structure  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aggregation is achieved deeper in the network. 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omputed </a:t>
            </a:r>
            <a:r>
              <a:rPr lang="en-US" dirty="0"/>
              <a:t>once on the image but still can produce </a:t>
            </a:r>
            <a:r>
              <a:rPr lang="en-US" dirty="0" smtClean="0"/>
              <a:t>descriptors(objects) </a:t>
            </a:r>
            <a:r>
              <a:rPr lang="en-US" dirty="0"/>
              <a:t>for thousands of </a:t>
            </a:r>
            <a:r>
              <a:rPr lang="en-US" dirty="0" smtClean="0"/>
              <a:t>regions.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Pyramid Pooling (SPP)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438400"/>
            <a:ext cx="54101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Actively building </a:t>
            </a:r>
            <a:r>
              <a:rPr lang="en-US" dirty="0" err="1"/>
              <a:t>TensorFlow</a:t>
            </a:r>
            <a:r>
              <a:rPr lang="en-US" dirty="0"/>
              <a:t>, our next-generation of training </a:t>
            </a:r>
            <a:r>
              <a:rPr lang="en-US" dirty="0" smtClean="0"/>
              <a:t>and inference </a:t>
            </a:r>
            <a:r>
              <a:rPr lang="en-US" dirty="0"/>
              <a:t>software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Deep Learning is implemented by Google, Microsoft, Facebook so 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Google Brain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https://www.technologyreview.com/s/513696/deep-learning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research.microsoft.com/pubs/209355/DeepLearning-NowPublishing-Vol7-SIG-039.pdf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67937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Are</a:t>
            </a:r>
            <a:r>
              <a:rPr lang="en-US" dirty="0"/>
              <a:t> </a:t>
            </a:r>
            <a:r>
              <a:rPr lang="en-US" dirty="0" smtClean="0"/>
              <a:t>Present day Computers really Intelligent ?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Do we really need Deep Learning ?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How can we build more Intelligent Computer Systems ?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	</a:t>
            </a:r>
          </a:p>
          <a:p>
            <a:pPr marL="2257600" lvl="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b="1" dirty="0" smtClean="0"/>
              <a:t>        	</a:t>
            </a:r>
            <a:r>
              <a:rPr lang="en-US" sz="18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702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530600"/>
          </a:xfrm>
        </p:spPr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Queries Please 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1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media.licdn.com/mpr/mpr/p/8/005/09e/1ee/207113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64" y="2489200"/>
            <a:ext cx="7577836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880954" y="2590800"/>
            <a:ext cx="3636980" cy="3759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General Approach</a:t>
            </a:r>
          </a:p>
          <a:p>
            <a:r>
              <a:rPr lang="en-US" dirty="0" smtClean="0"/>
              <a:t>Programming a computer for every task 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Cannot write algorithms to each task we want to accomplish separately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590800"/>
            <a:ext cx="3636980" cy="3530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Artificial Intelligence</a:t>
            </a:r>
          </a:p>
          <a:p>
            <a:r>
              <a:rPr lang="en-US" dirty="0" smtClean="0"/>
              <a:t>Generate Understanding from raw data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Need </a:t>
            </a:r>
            <a:r>
              <a:rPr lang="en-US" dirty="0"/>
              <a:t>to write general algorithms that learn from observations</a:t>
            </a:r>
          </a:p>
        </p:txBody>
      </p:sp>
    </p:spTree>
    <p:extLst>
      <p:ext uri="{BB962C8B-B14F-4D97-AF65-F5344CB8AC3E}">
        <p14:creationId xmlns:p14="http://schemas.microsoft.com/office/powerpoint/2010/main" val="20570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u="sng" dirty="0" smtClean="0"/>
              <a:t>Deep Learning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class of machine learning techniques that exploit many layers of non-linear information processing for supervised or unsupervised feature extraction and transformation, and for pattern analysis and classification.</a:t>
            </a:r>
          </a:p>
        </p:txBody>
      </p:sp>
      <p:pic>
        <p:nvPicPr>
          <p:cNvPr id="2050" name="Picture 2" descr="http://cdn.shopify.com/s/files/1/0280/5674/files/google-deepmind-artificial-intelligence_grande.jpg?17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45" y="4572000"/>
            <a:ext cx="2855492" cy="190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Deep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2286000"/>
            <a:ext cx="6248399" cy="42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908018" cy="353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Two generations of deep learning software systems: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1st </a:t>
            </a:r>
            <a:r>
              <a:rPr lang="en-US" dirty="0"/>
              <a:t>generation: </a:t>
            </a:r>
            <a:r>
              <a:rPr lang="en-US" dirty="0" err="1" smtClean="0"/>
              <a:t>DistBelief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2nd </a:t>
            </a:r>
            <a:r>
              <a:rPr lang="en-US" dirty="0"/>
              <a:t>generation: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78" y="4254500"/>
            <a:ext cx="2333625" cy="1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Plenty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Text</a:t>
            </a:r>
            <a:r>
              <a:rPr lang="en-US" dirty="0"/>
              <a:t>: trillions of words of English + other languages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Visual</a:t>
            </a:r>
            <a:r>
              <a:rPr lang="en-US" dirty="0"/>
              <a:t>: billions of images and videos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Audio</a:t>
            </a:r>
            <a:r>
              <a:rPr lang="en-US" dirty="0"/>
              <a:t>: thousands of hours of speech per day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User </a:t>
            </a:r>
            <a:r>
              <a:rPr lang="fr-FR" b="1" dirty="0" err="1"/>
              <a:t>activity</a:t>
            </a:r>
            <a:r>
              <a:rPr lang="fr-FR" dirty="0"/>
              <a:t>: </a:t>
            </a:r>
            <a:r>
              <a:rPr lang="fr-FR" dirty="0" err="1"/>
              <a:t>queries</a:t>
            </a:r>
            <a:r>
              <a:rPr lang="fr-FR" dirty="0"/>
              <a:t>, </a:t>
            </a:r>
            <a:r>
              <a:rPr lang="fr-FR" dirty="0" err="1"/>
              <a:t>result</a:t>
            </a:r>
            <a:r>
              <a:rPr lang="fr-FR" dirty="0"/>
              <a:t> page clicks,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requests</a:t>
            </a:r>
            <a:r>
              <a:rPr lang="fr-FR" dirty="0"/>
              <a:t>, etc.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Knowledge </a:t>
            </a:r>
            <a:r>
              <a:rPr lang="en-US" b="1" dirty="0"/>
              <a:t>graph</a:t>
            </a:r>
            <a:r>
              <a:rPr lang="en-US" dirty="0"/>
              <a:t>: billions of labelled relation triples</a:t>
            </a:r>
          </a:p>
        </p:txBody>
      </p:sp>
    </p:spTree>
    <p:extLst>
      <p:ext uri="{BB962C8B-B14F-4D97-AF65-F5344CB8AC3E}">
        <p14:creationId xmlns:p14="http://schemas.microsoft.com/office/powerpoint/2010/main" val="16298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Problems = 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41418" cy="353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Nice property: same general approach works for </a:t>
            </a:r>
            <a:r>
              <a:rPr lang="en-US" dirty="0" smtClean="0"/>
              <a:t>many problems/domains.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More Data + Bigger Model = Better </a:t>
            </a:r>
            <a:r>
              <a:rPr lang="en-US" b="1" dirty="0" smtClean="0"/>
              <a:t>Results</a:t>
            </a:r>
          </a:p>
          <a:p>
            <a:pPr marL="0" indent="0" algn="ctr"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Many problems have virtually limitless data, so only issue </a:t>
            </a:r>
            <a:r>
              <a:rPr lang="en-US" dirty="0" smtClean="0"/>
              <a:t>is how </a:t>
            </a:r>
            <a:r>
              <a:rPr lang="en-US" dirty="0"/>
              <a:t>big a model we can train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8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Deep networks for unsupervised or generative </a:t>
            </a:r>
            <a:r>
              <a:rPr lang="en-US" dirty="0" smtClean="0"/>
              <a:t>learning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Deep networks for supervised </a:t>
            </a:r>
            <a:r>
              <a:rPr lang="en-US" dirty="0" smtClean="0"/>
              <a:t>learning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Hybrid deep networks</a:t>
            </a:r>
          </a:p>
        </p:txBody>
      </p:sp>
    </p:spTree>
    <p:extLst>
      <p:ext uri="{BB962C8B-B14F-4D97-AF65-F5344CB8AC3E}">
        <p14:creationId xmlns:p14="http://schemas.microsoft.com/office/powerpoint/2010/main" val="13228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8097</TotalTime>
  <Words>453</Words>
  <Application>Microsoft Office PowerPoint</Application>
  <PresentationFormat>On-screen Show (4:3)</PresentationFormat>
  <Paragraphs>87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Deep Learning: Methods and Applications</vt:lpstr>
      <vt:lpstr>Deep Learning</vt:lpstr>
      <vt:lpstr>Deep Learning</vt:lpstr>
      <vt:lpstr>Deep Learning</vt:lpstr>
      <vt:lpstr>History of Deep Learning</vt:lpstr>
      <vt:lpstr>Deep Learning</vt:lpstr>
      <vt:lpstr>Plenty of Data</vt:lpstr>
      <vt:lpstr>Many Problems = One Solution</vt:lpstr>
      <vt:lpstr>Classes of Deep Learning</vt:lpstr>
      <vt:lpstr>Untagged data (Unsupervised data)</vt:lpstr>
      <vt:lpstr>Deep networks for unsupervised or generative learning</vt:lpstr>
      <vt:lpstr>Tagged Data (Supervisied Data)</vt:lpstr>
      <vt:lpstr>Hybrid deep networks</vt:lpstr>
      <vt:lpstr>Applications of Deep Learning</vt:lpstr>
      <vt:lpstr>Image Recognition</vt:lpstr>
      <vt:lpstr>Spatial Pyramid Pooling (SPP)</vt:lpstr>
      <vt:lpstr>Spatial Pyramid Pooling (SPP)</vt:lpstr>
      <vt:lpstr>Current Work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Deep Learning</dc:title>
  <dc:creator>Leeladhar Reddy</dc:creator>
  <cp:lastModifiedBy>Leeladhar Reddy</cp:lastModifiedBy>
  <cp:revision>30</cp:revision>
  <dcterms:created xsi:type="dcterms:W3CDTF">2006-08-16T00:00:00Z</dcterms:created>
  <dcterms:modified xsi:type="dcterms:W3CDTF">2016-02-16T22:04:45Z</dcterms:modified>
</cp:coreProperties>
</file>