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6.jpg" ContentType="image/jpg"/>
  <Override PartName="/ppt/media/image8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1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7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8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8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41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27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0597" y="1217167"/>
            <a:ext cx="416280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4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2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6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2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667B84-2168-4B71-8CCD-B14D547C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2247266"/>
            <a:ext cx="54864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Bookman Old Style" panose="02050604050505020204" pitchFamily="18" charset="0"/>
              </a:rPr>
              <a:t>Python </a:t>
            </a:r>
            <a:r>
              <a:rPr lang="en-US" sz="4000" spc="-5" dirty="0">
                <a:latin typeface="Bookman Old Style" panose="02050604050505020204" pitchFamily="18" charset="0"/>
              </a:rPr>
              <a:t>Inter-Process Communication</a:t>
            </a:r>
            <a:endParaRPr sz="4000" spc="-5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A8B47-24BE-4620-90C2-B62CA2FA3652}"/>
              </a:ext>
            </a:extLst>
          </p:cNvPr>
          <p:cNvSpPr txBox="1"/>
          <p:nvPr/>
        </p:nvSpPr>
        <p:spPr>
          <a:xfrm>
            <a:off x="3200400" y="3762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R. Naga Leela Krishna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95640" y="2566797"/>
            <a:ext cx="2781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Single Thread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698" y="4724527"/>
            <a:ext cx="4643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took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52.810 CPU 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seconds.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4393" y="3276600"/>
            <a:ext cx="5706364" cy="1947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0021EB4-0CCD-407C-9424-1DA489E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99" y="5481447"/>
            <a:ext cx="6343672" cy="7098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 program took 52.810 CPU seconds.</a:t>
            </a: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2533716"/>
            <a:ext cx="5222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Most 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time, it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was</a:t>
            </a:r>
            <a:r>
              <a:rPr sz="2400" spc="-1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executing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isPrime,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sum_primes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functions.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3124" y="3810000"/>
            <a:ext cx="4357751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89911" y="2367775"/>
            <a:ext cx="27222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 Threads</a:t>
            </a:r>
            <a:r>
              <a:rPr sz="2400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117" y="4951930"/>
            <a:ext cx="588543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took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59.337 CPU  seconds. This is more than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what it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took the single version of the same  program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!</a:t>
            </a:r>
          </a:p>
        </p:txBody>
      </p:sp>
      <p:sp>
        <p:nvSpPr>
          <p:cNvPr id="6" name="object 6"/>
          <p:cNvSpPr/>
          <p:nvPr/>
        </p:nvSpPr>
        <p:spPr>
          <a:xfrm>
            <a:off x="1698117" y="2884333"/>
            <a:ext cx="5885433" cy="1920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801" y="2514600"/>
            <a:ext cx="5954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Most 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time was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used by a</a:t>
            </a:r>
            <a:r>
              <a:rPr sz="2400" spc="-9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built-in  method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acquire</a:t>
            </a:r>
            <a:r>
              <a:rPr sz="2400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2678874" y="3733800"/>
            <a:ext cx="3786251" cy="221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1438" y="2821644"/>
            <a:ext cx="3751199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Wait ! Built-in method ? Threading  acquire method was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not in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</a:t>
            </a:r>
            <a:r>
              <a:rPr sz="2400" spc="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</a:rPr>
              <a:t>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2439417"/>
            <a:ext cx="4213479" cy="4186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2527" y="2800743"/>
            <a:ext cx="5648325" cy="84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Built-in acquire ! This must be the  GIL.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processes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698" y="5151246"/>
            <a:ext cx="5565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Took only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11.968 seconds. ~ 5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times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faster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527" y="4086565"/>
            <a:ext cx="6562090" cy="225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720" y="2387149"/>
            <a:ext cx="575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Most 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time was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spent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</a:t>
            </a:r>
            <a:r>
              <a:rPr sz="2400" spc="-10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waiting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for other processes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finish.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9174" y="3713931"/>
            <a:ext cx="3714750" cy="221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89406" y="2667000"/>
            <a:ext cx="6251575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0299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So, How does multiprocessing  module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solve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problem</a:t>
            </a:r>
            <a:r>
              <a:rPr sz="2400" spc="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?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It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uses subprocesses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instead</a:t>
            </a:r>
            <a:r>
              <a:rPr sz="2400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</a:t>
            </a: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thread.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  <a:tab pos="595058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Th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e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refore,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all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ow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programmer</a:t>
            </a:r>
            <a:r>
              <a:rPr sz="2400" dirty="0">
                <a:latin typeface="Book Antiqua" panose="02040602050305030304" pitchFamily="18" charset="0"/>
                <a:cs typeface="Arial"/>
              </a:rPr>
              <a:t>	to  fully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leverage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multiple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processors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on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given</a:t>
            </a:r>
            <a:r>
              <a:rPr sz="2400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machine.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5805" y="2667000"/>
            <a:ext cx="7692390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067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Differences between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threading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/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multiprocessing syntax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? Almost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the</a:t>
            </a:r>
            <a:r>
              <a:rPr sz="2400" spc="-6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same.</a:t>
            </a:r>
          </a:p>
          <a:p>
            <a:pPr marL="469265" lvl="1">
              <a:lnSpc>
                <a:spcPct val="100000"/>
              </a:lnSpc>
              <a:spcBef>
                <a:spcPts val="595"/>
              </a:spcBef>
              <a:tabLst>
                <a:tab pos="75692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Threading</a:t>
            </a:r>
            <a:r>
              <a:rPr sz="2400" b="1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Thread(target=do_work,args=(work_queue,))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580"/>
              </a:spcBef>
              <a:tabLst>
                <a:tab pos="756920" algn="l"/>
              </a:tabLst>
            </a:pPr>
            <a:r>
              <a:rPr sz="2400" b="1" dirty="0">
                <a:latin typeface="Book Antiqua" panose="02040602050305030304" pitchFamily="18" charset="0"/>
                <a:cs typeface="Arial"/>
              </a:rPr>
              <a:t>Multiprocessing: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Process(target=do_work,args=(</a:t>
            </a:r>
            <a:r>
              <a:rPr sz="2400" spc="-5" dirty="0" err="1">
                <a:latin typeface="Book Antiqua" panose="02040602050305030304" pitchFamily="18" charset="0"/>
                <a:cs typeface="Arial"/>
              </a:rPr>
              <a:t>work_queue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,))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1095989"/>
            <a:ext cx="50612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Multiprocessing</a:t>
            </a:r>
            <a:r>
              <a:rPr spc="-25" dirty="0"/>
              <a:t> </a:t>
            </a:r>
            <a:r>
              <a:rPr spc="-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075" y="2362200"/>
            <a:ext cx="7848600" cy="338874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Remember</a:t>
            </a:r>
            <a:r>
              <a:rPr sz="2400" spc="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Processes share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nothing.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marR="307340" lvl="1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Processes communicate over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inter-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communication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channel</a:t>
            </a:r>
            <a:r>
              <a:rPr sz="2400" spc="-5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.</a:t>
            </a:r>
          </a:p>
          <a:p>
            <a:pPr marL="355600" marR="5080" indent="-343535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This was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not an issue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with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Threading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module.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marR="12382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Python developers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had to find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way  for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processes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to communicate and  share date. Otherwise, The module  will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not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as efficient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as it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is.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8919" y="1066800"/>
            <a:ext cx="319036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2667000"/>
            <a:ext cx="7883207" cy="3236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4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n w="0"/>
                <a:latin typeface="Book Antiqua" panose="02040602050305030304" pitchFamily="18" charset="0"/>
                <a:cs typeface="Arial"/>
              </a:rPr>
              <a:t>Thread : </a:t>
            </a: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is a thread of execution in a  program. Aka, lightweight process.</a:t>
            </a:r>
          </a:p>
          <a:p>
            <a:pPr marL="355600" marR="8750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n w="0"/>
                <a:latin typeface="Book Antiqua" panose="02040602050305030304" pitchFamily="18" charset="0"/>
                <a:cs typeface="Arial"/>
              </a:rPr>
              <a:t>Process : </a:t>
            </a: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is an instance of a  computer program that is being  executed.</a:t>
            </a: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Thread share the memory and state  of the parent, process share nothing.</a:t>
            </a:r>
          </a:p>
          <a:p>
            <a:pPr marL="355600" marR="6985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Process use inter-process  communication to communicate,  thread do not.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5777" y="4814473"/>
            <a:ext cx="1022044" cy="98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91353" y="3367720"/>
            <a:ext cx="3790152" cy="2414492"/>
            <a:chOff x="2571750" y="2286000"/>
            <a:chExt cx="4724528" cy="2853749"/>
          </a:xfrm>
        </p:grpSpPr>
        <p:sp>
          <p:nvSpPr>
            <p:cNvPr id="4" name="object 4"/>
            <p:cNvSpPr/>
            <p:nvPr/>
          </p:nvSpPr>
          <p:spPr>
            <a:xfrm>
              <a:off x="6027815" y="4101026"/>
              <a:ext cx="1268463" cy="1038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71750" y="2286000"/>
              <a:ext cx="3929379" cy="2500630"/>
            </a:xfrm>
            <a:custGeom>
              <a:avLst/>
              <a:gdLst/>
              <a:ahLst/>
              <a:cxnLst/>
              <a:rect l="l" t="t" r="r" b="b"/>
              <a:pathLst>
                <a:path w="3929379" h="2500629">
                  <a:moveTo>
                    <a:pt x="1964563" y="0"/>
                  </a:moveTo>
                  <a:lnTo>
                    <a:pt x="1905591" y="552"/>
                  </a:lnTo>
                  <a:lnTo>
                    <a:pt x="1847050" y="2199"/>
                  </a:lnTo>
                  <a:lnTo>
                    <a:pt x="1788966" y="4925"/>
                  </a:lnTo>
                  <a:lnTo>
                    <a:pt x="1731362" y="8716"/>
                  </a:lnTo>
                  <a:lnTo>
                    <a:pt x="1674262" y="13554"/>
                  </a:lnTo>
                  <a:lnTo>
                    <a:pt x="1617692" y="19425"/>
                  </a:lnTo>
                  <a:lnTo>
                    <a:pt x="1561674" y="26313"/>
                  </a:lnTo>
                  <a:lnTo>
                    <a:pt x="1506234" y="34204"/>
                  </a:lnTo>
                  <a:lnTo>
                    <a:pt x="1451396" y="43080"/>
                  </a:lnTo>
                  <a:lnTo>
                    <a:pt x="1397184" y="52928"/>
                  </a:lnTo>
                  <a:lnTo>
                    <a:pt x="1343623" y="63731"/>
                  </a:lnTo>
                  <a:lnTo>
                    <a:pt x="1290736" y="75474"/>
                  </a:lnTo>
                  <a:lnTo>
                    <a:pt x="1238549" y="88142"/>
                  </a:lnTo>
                  <a:lnTo>
                    <a:pt x="1187085" y="101718"/>
                  </a:lnTo>
                  <a:lnTo>
                    <a:pt x="1136368" y="116189"/>
                  </a:lnTo>
                  <a:lnTo>
                    <a:pt x="1086424" y="131537"/>
                  </a:lnTo>
                  <a:lnTo>
                    <a:pt x="1037276" y="147748"/>
                  </a:lnTo>
                  <a:lnTo>
                    <a:pt x="988949" y="164806"/>
                  </a:lnTo>
                  <a:lnTo>
                    <a:pt x="941467" y="182696"/>
                  </a:lnTo>
                  <a:lnTo>
                    <a:pt x="894854" y="201403"/>
                  </a:lnTo>
                  <a:lnTo>
                    <a:pt x="849135" y="220910"/>
                  </a:lnTo>
                  <a:lnTo>
                    <a:pt x="804333" y="241202"/>
                  </a:lnTo>
                  <a:lnTo>
                    <a:pt x="760474" y="262264"/>
                  </a:lnTo>
                  <a:lnTo>
                    <a:pt x="717582" y="284081"/>
                  </a:lnTo>
                  <a:lnTo>
                    <a:pt x="675680" y="306636"/>
                  </a:lnTo>
                  <a:lnTo>
                    <a:pt x="634794" y="329915"/>
                  </a:lnTo>
                  <a:lnTo>
                    <a:pt x="594947" y="353902"/>
                  </a:lnTo>
                  <a:lnTo>
                    <a:pt x="556164" y="378582"/>
                  </a:lnTo>
                  <a:lnTo>
                    <a:pt x="518469" y="403938"/>
                  </a:lnTo>
                  <a:lnTo>
                    <a:pt x="481886" y="429956"/>
                  </a:lnTo>
                  <a:lnTo>
                    <a:pt x="446441" y="456621"/>
                  </a:lnTo>
                  <a:lnTo>
                    <a:pt x="412156" y="483916"/>
                  </a:lnTo>
                  <a:lnTo>
                    <a:pt x="379057" y="511826"/>
                  </a:lnTo>
                  <a:lnTo>
                    <a:pt x="347167" y="540336"/>
                  </a:lnTo>
                  <a:lnTo>
                    <a:pt x="316512" y="569430"/>
                  </a:lnTo>
                  <a:lnTo>
                    <a:pt x="287115" y="599093"/>
                  </a:lnTo>
                  <a:lnTo>
                    <a:pt x="259001" y="629309"/>
                  </a:lnTo>
                  <a:lnTo>
                    <a:pt x="232193" y="660063"/>
                  </a:lnTo>
                  <a:lnTo>
                    <a:pt x="206717" y="691339"/>
                  </a:lnTo>
                  <a:lnTo>
                    <a:pt x="182597" y="723123"/>
                  </a:lnTo>
                  <a:lnTo>
                    <a:pt x="159856" y="755398"/>
                  </a:lnTo>
                  <a:lnTo>
                    <a:pt x="138520" y="788149"/>
                  </a:lnTo>
                  <a:lnTo>
                    <a:pt x="118613" y="821360"/>
                  </a:lnTo>
                  <a:lnTo>
                    <a:pt x="100158" y="855016"/>
                  </a:lnTo>
                  <a:lnTo>
                    <a:pt x="67704" y="923603"/>
                  </a:lnTo>
                  <a:lnTo>
                    <a:pt x="41354" y="993783"/>
                  </a:lnTo>
                  <a:lnTo>
                    <a:pt x="21301" y="1065435"/>
                  </a:lnTo>
                  <a:lnTo>
                    <a:pt x="7741" y="1138434"/>
                  </a:lnTo>
                  <a:lnTo>
                    <a:pt x="868" y="1212656"/>
                  </a:lnTo>
                  <a:lnTo>
                    <a:pt x="0" y="1250188"/>
                  </a:lnTo>
                  <a:lnTo>
                    <a:pt x="868" y="1287712"/>
                  </a:lnTo>
                  <a:lnTo>
                    <a:pt x="7741" y="1361923"/>
                  </a:lnTo>
                  <a:lnTo>
                    <a:pt x="21301" y="1434911"/>
                  </a:lnTo>
                  <a:lnTo>
                    <a:pt x="41354" y="1506555"/>
                  </a:lnTo>
                  <a:lnTo>
                    <a:pt x="67704" y="1576729"/>
                  </a:lnTo>
                  <a:lnTo>
                    <a:pt x="100158" y="1645310"/>
                  </a:lnTo>
                  <a:lnTo>
                    <a:pt x="118613" y="1678964"/>
                  </a:lnTo>
                  <a:lnTo>
                    <a:pt x="138520" y="1712174"/>
                  </a:lnTo>
                  <a:lnTo>
                    <a:pt x="159856" y="1744923"/>
                  </a:lnTo>
                  <a:lnTo>
                    <a:pt x="182597" y="1777197"/>
                  </a:lnTo>
                  <a:lnTo>
                    <a:pt x="206717" y="1808980"/>
                  </a:lnTo>
                  <a:lnTo>
                    <a:pt x="232193" y="1840256"/>
                  </a:lnTo>
                  <a:lnTo>
                    <a:pt x="259001" y="1871010"/>
                  </a:lnTo>
                  <a:lnTo>
                    <a:pt x="287115" y="1901226"/>
                  </a:lnTo>
                  <a:lnTo>
                    <a:pt x="316512" y="1930889"/>
                  </a:lnTo>
                  <a:lnTo>
                    <a:pt x="347167" y="1959984"/>
                  </a:lnTo>
                  <a:lnTo>
                    <a:pt x="379057" y="1988494"/>
                  </a:lnTo>
                  <a:lnTo>
                    <a:pt x="412156" y="2016405"/>
                  </a:lnTo>
                  <a:lnTo>
                    <a:pt x="446441" y="2043701"/>
                  </a:lnTo>
                  <a:lnTo>
                    <a:pt x="481886" y="2070367"/>
                  </a:lnTo>
                  <a:lnTo>
                    <a:pt x="518469" y="2096387"/>
                  </a:lnTo>
                  <a:lnTo>
                    <a:pt x="556164" y="2121745"/>
                  </a:lnTo>
                  <a:lnTo>
                    <a:pt x="594947" y="2146426"/>
                  </a:lnTo>
                  <a:lnTo>
                    <a:pt x="634794" y="2170415"/>
                  </a:lnTo>
                  <a:lnTo>
                    <a:pt x="675680" y="2193696"/>
                  </a:lnTo>
                  <a:lnTo>
                    <a:pt x="717582" y="2216253"/>
                  </a:lnTo>
                  <a:lnTo>
                    <a:pt x="760474" y="2238072"/>
                  </a:lnTo>
                  <a:lnTo>
                    <a:pt x="804333" y="2259136"/>
                  </a:lnTo>
                  <a:lnTo>
                    <a:pt x="849135" y="2279431"/>
                  </a:lnTo>
                  <a:lnTo>
                    <a:pt x="894854" y="2298940"/>
                  </a:lnTo>
                  <a:lnTo>
                    <a:pt x="941467" y="2317649"/>
                  </a:lnTo>
                  <a:lnTo>
                    <a:pt x="988949" y="2335541"/>
                  </a:lnTo>
                  <a:lnTo>
                    <a:pt x="1037276" y="2352602"/>
                  </a:lnTo>
                  <a:lnTo>
                    <a:pt x="1086424" y="2368815"/>
                  </a:lnTo>
                  <a:lnTo>
                    <a:pt x="1136368" y="2384166"/>
                  </a:lnTo>
                  <a:lnTo>
                    <a:pt x="1187085" y="2398638"/>
                  </a:lnTo>
                  <a:lnTo>
                    <a:pt x="1238549" y="2412217"/>
                  </a:lnTo>
                  <a:lnTo>
                    <a:pt x="1290736" y="2424887"/>
                  </a:lnTo>
                  <a:lnTo>
                    <a:pt x="1343623" y="2436632"/>
                  </a:lnTo>
                  <a:lnTo>
                    <a:pt x="1397184" y="2447437"/>
                  </a:lnTo>
                  <a:lnTo>
                    <a:pt x="1451396" y="2457286"/>
                  </a:lnTo>
                  <a:lnTo>
                    <a:pt x="1506234" y="2466164"/>
                  </a:lnTo>
                  <a:lnTo>
                    <a:pt x="1561674" y="2474056"/>
                  </a:lnTo>
                  <a:lnTo>
                    <a:pt x="1617692" y="2480946"/>
                  </a:lnTo>
                  <a:lnTo>
                    <a:pt x="1674262" y="2486818"/>
                  </a:lnTo>
                  <a:lnTo>
                    <a:pt x="1731362" y="2491658"/>
                  </a:lnTo>
                  <a:lnTo>
                    <a:pt x="1788966" y="2495448"/>
                  </a:lnTo>
                  <a:lnTo>
                    <a:pt x="1847050" y="2498175"/>
                  </a:lnTo>
                  <a:lnTo>
                    <a:pt x="1905591" y="2499823"/>
                  </a:lnTo>
                  <a:lnTo>
                    <a:pt x="1964563" y="2500376"/>
                  </a:lnTo>
                  <a:lnTo>
                    <a:pt x="2023534" y="2499823"/>
                  </a:lnTo>
                  <a:lnTo>
                    <a:pt x="2082075" y="2498175"/>
                  </a:lnTo>
                  <a:lnTo>
                    <a:pt x="2140159" y="2495448"/>
                  </a:lnTo>
                  <a:lnTo>
                    <a:pt x="2197763" y="2491658"/>
                  </a:lnTo>
                  <a:lnTo>
                    <a:pt x="2254863" y="2486818"/>
                  </a:lnTo>
                  <a:lnTo>
                    <a:pt x="2311433" y="2480946"/>
                  </a:lnTo>
                  <a:lnTo>
                    <a:pt x="2367451" y="2474056"/>
                  </a:lnTo>
                  <a:lnTo>
                    <a:pt x="2422891" y="2466164"/>
                  </a:lnTo>
                  <a:lnTo>
                    <a:pt x="2477729" y="2457286"/>
                  </a:lnTo>
                  <a:lnTo>
                    <a:pt x="2531941" y="2447437"/>
                  </a:lnTo>
                  <a:lnTo>
                    <a:pt x="2585502" y="2436632"/>
                  </a:lnTo>
                  <a:lnTo>
                    <a:pt x="2638389" y="2424887"/>
                  </a:lnTo>
                  <a:lnTo>
                    <a:pt x="2690576" y="2412217"/>
                  </a:lnTo>
                  <a:lnTo>
                    <a:pt x="2742040" y="2398638"/>
                  </a:lnTo>
                  <a:lnTo>
                    <a:pt x="2792757" y="2384166"/>
                  </a:lnTo>
                  <a:lnTo>
                    <a:pt x="2842701" y="2368815"/>
                  </a:lnTo>
                  <a:lnTo>
                    <a:pt x="2891849" y="2352602"/>
                  </a:lnTo>
                  <a:lnTo>
                    <a:pt x="2940176" y="2335541"/>
                  </a:lnTo>
                  <a:lnTo>
                    <a:pt x="2987658" y="2317649"/>
                  </a:lnTo>
                  <a:lnTo>
                    <a:pt x="3034271" y="2298940"/>
                  </a:lnTo>
                  <a:lnTo>
                    <a:pt x="3079990" y="2279431"/>
                  </a:lnTo>
                  <a:lnTo>
                    <a:pt x="3124792" y="2259136"/>
                  </a:lnTo>
                  <a:lnTo>
                    <a:pt x="3168651" y="2238072"/>
                  </a:lnTo>
                  <a:lnTo>
                    <a:pt x="3211543" y="2216253"/>
                  </a:lnTo>
                  <a:lnTo>
                    <a:pt x="3253445" y="2193696"/>
                  </a:lnTo>
                  <a:lnTo>
                    <a:pt x="3294331" y="2170415"/>
                  </a:lnTo>
                  <a:lnTo>
                    <a:pt x="3334178" y="2146426"/>
                  </a:lnTo>
                  <a:lnTo>
                    <a:pt x="3372961" y="2121745"/>
                  </a:lnTo>
                  <a:lnTo>
                    <a:pt x="3410656" y="2096387"/>
                  </a:lnTo>
                  <a:lnTo>
                    <a:pt x="3447239" y="2070367"/>
                  </a:lnTo>
                  <a:lnTo>
                    <a:pt x="3482684" y="2043701"/>
                  </a:lnTo>
                  <a:lnTo>
                    <a:pt x="3516969" y="2016405"/>
                  </a:lnTo>
                  <a:lnTo>
                    <a:pt x="3550068" y="1988494"/>
                  </a:lnTo>
                  <a:lnTo>
                    <a:pt x="3581958" y="1959984"/>
                  </a:lnTo>
                  <a:lnTo>
                    <a:pt x="3612613" y="1930889"/>
                  </a:lnTo>
                  <a:lnTo>
                    <a:pt x="3642010" y="1901226"/>
                  </a:lnTo>
                  <a:lnTo>
                    <a:pt x="3670124" y="1871010"/>
                  </a:lnTo>
                  <a:lnTo>
                    <a:pt x="3696932" y="1840256"/>
                  </a:lnTo>
                  <a:lnTo>
                    <a:pt x="3722408" y="1808980"/>
                  </a:lnTo>
                  <a:lnTo>
                    <a:pt x="3746528" y="1777197"/>
                  </a:lnTo>
                  <a:lnTo>
                    <a:pt x="3769269" y="1744923"/>
                  </a:lnTo>
                  <a:lnTo>
                    <a:pt x="3790605" y="1712174"/>
                  </a:lnTo>
                  <a:lnTo>
                    <a:pt x="3810512" y="1678964"/>
                  </a:lnTo>
                  <a:lnTo>
                    <a:pt x="3828967" y="1645310"/>
                  </a:lnTo>
                  <a:lnTo>
                    <a:pt x="3861421" y="1576729"/>
                  </a:lnTo>
                  <a:lnTo>
                    <a:pt x="3887771" y="1506555"/>
                  </a:lnTo>
                  <a:lnTo>
                    <a:pt x="3907824" y="1434911"/>
                  </a:lnTo>
                  <a:lnTo>
                    <a:pt x="3921384" y="1361923"/>
                  </a:lnTo>
                  <a:lnTo>
                    <a:pt x="3928257" y="1287712"/>
                  </a:lnTo>
                  <a:lnTo>
                    <a:pt x="3929126" y="1250188"/>
                  </a:lnTo>
                  <a:lnTo>
                    <a:pt x="3928257" y="1212656"/>
                  </a:lnTo>
                  <a:lnTo>
                    <a:pt x="3921384" y="1138434"/>
                  </a:lnTo>
                  <a:lnTo>
                    <a:pt x="3907824" y="1065435"/>
                  </a:lnTo>
                  <a:lnTo>
                    <a:pt x="3887771" y="993783"/>
                  </a:lnTo>
                  <a:lnTo>
                    <a:pt x="3861421" y="923603"/>
                  </a:lnTo>
                  <a:lnTo>
                    <a:pt x="3828967" y="855016"/>
                  </a:lnTo>
                  <a:lnTo>
                    <a:pt x="3810512" y="821360"/>
                  </a:lnTo>
                  <a:lnTo>
                    <a:pt x="3790605" y="788149"/>
                  </a:lnTo>
                  <a:lnTo>
                    <a:pt x="3769269" y="755398"/>
                  </a:lnTo>
                  <a:lnTo>
                    <a:pt x="3746528" y="723123"/>
                  </a:lnTo>
                  <a:lnTo>
                    <a:pt x="3722408" y="691339"/>
                  </a:lnTo>
                  <a:lnTo>
                    <a:pt x="3696932" y="660063"/>
                  </a:lnTo>
                  <a:lnTo>
                    <a:pt x="3670124" y="629309"/>
                  </a:lnTo>
                  <a:lnTo>
                    <a:pt x="3642010" y="599093"/>
                  </a:lnTo>
                  <a:lnTo>
                    <a:pt x="3612613" y="569430"/>
                  </a:lnTo>
                  <a:lnTo>
                    <a:pt x="3581958" y="540336"/>
                  </a:lnTo>
                  <a:lnTo>
                    <a:pt x="3550068" y="511826"/>
                  </a:lnTo>
                  <a:lnTo>
                    <a:pt x="3516969" y="483916"/>
                  </a:lnTo>
                  <a:lnTo>
                    <a:pt x="3482684" y="456621"/>
                  </a:lnTo>
                  <a:lnTo>
                    <a:pt x="3447239" y="429956"/>
                  </a:lnTo>
                  <a:lnTo>
                    <a:pt x="3410656" y="403938"/>
                  </a:lnTo>
                  <a:lnTo>
                    <a:pt x="3372961" y="378582"/>
                  </a:lnTo>
                  <a:lnTo>
                    <a:pt x="3334178" y="353902"/>
                  </a:lnTo>
                  <a:lnTo>
                    <a:pt x="3294331" y="329915"/>
                  </a:lnTo>
                  <a:lnTo>
                    <a:pt x="3253445" y="306636"/>
                  </a:lnTo>
                  <a:lnTo>
                    <a:pt x="3211543" y="284081"/>
                  </a:lnTo>
                  <a:lnTo>
                    <a:pt x="3168651" y="262264"/>
                  </a:lnTo>
                  <a:lnTo>
                    <a:pt x="3124792" y="241202"/>
                  </a:lnTo>
                  <a:lnTo>
                    <a:pt x="3079990" y="220910"/>
                  </a:lnTo>
                  <a:lnTo>
                    <a:pt x="3034271" y="201403"/>
                  </a:lnTo>
                  <a:lnTo>
                    <a:pt x="2987658" y="182696"/>
                  </a:lnTo>
                  <a:lnTo>
                    <a:pt x="2940176" y="164806"/>
                  </a:lnTo>
                  <a:lnTo>
                    <a:pt x="2891849" y="147748"/>
                  </a:lnTo>
                  <a:lnTo>
                    <a:pt x="2842701" y="131537"/>
                  </a:lnTo>
                  <a:lnTo>
                    <a:pt x="2792757" y="116189"/>
                  </a:lnTo>
                  <a:lnTo>
                    <a:pt x="2742040" y="101718"/>
                  </a:lnTo>
                  <a:lnTo>
                    <a:pt x="2690576" y="88142"/>
                  </a:lnTo>
                  <a:lnTo>
                    <a:pt x="2638389" y="75474"/>
                  </a:lnTo>
                  <a:lnTo>
                    <a:pt x="2585502" y="63731"/>
                  </a:lnTo>
                  <a:lnTo>
                    <a:pt x="2531941" y="52928"/>
                  </a:lnTo>
                  <a:lnTo>
                    <a:pt x="2477729" y="43080"/>
                  </a:lnTo>
                  <a:lnTo>
                    <a:pt x="2422891" y="34204"/>
                  </a:lnTo>
                  <a:lnTo>
                    <a:pt x="2367451" y="26313"/>
                  </a:lnTo>
                  <a:lnTo>
                    <a:pt x="2311433" y="19425"/>
                  </a:lnTo>
                  <a:lnTo>
                    <a:pt x="2254863" y="13554"/>
                  </a:lnTo>
                  <a:lnTo>
                    <a:pt x="2197763" y="8716"/>
                  </a:lnTo>
                  <a:lnTo>
                    <a:pt x="2140159" y="4925"/>
                  </a:lnTo>
                  <a:lnTo>
                    <a:pt x="2082075" y="2199"/>
                  </a:lnTo>
                  <a:lnTo>
                    <a:pt x="2023534" y="552"/>
                  </a:lnTo>
                  <a:lnTo>
                    <a:pt x="1964563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9027" y="2289556"/>
              <a:ext cx="3398789" cy="22268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87090" y="2515488"/>
              <a:ext cx="3303270" cy="2000885"/>
            </a:xfrm>
            <a:custGeom>
              <a:avLst/>
              <a:gdLst/>
              <a:ahLst/>
              <a:cxnLst/>
              <a:rect l="l" t="t" r="r" b="b"/>
              <a:pathLst>
                <a:path w="3303270" h="2000885">
                  <a:moveTo>
                    <a:pt x="1651381" y="0"/>
                  </a:moveTo>
                  <a:lnTo>
                    <a:pt x="1592154" y="631"/>
                  </a:lnTo>
                  <a:lnTo>
                    <a:pt x="1533451" y="2511"/>
                  </a:lnTo>
                  <a:lnTo>
                    <a:pt x="1475308" y="5618"/>
                  </a:lnTo>
                  <a:lnTo>
                    <a:pt x="1417759" y="9932"/>
                  </a:lnTo>
                  <a:lnTo>
                    <a:pt x="1360839" y="15431"/>
                  </a:lnTo>
                  <a:lnTo>
                    <a:pt x="1304583" y="22094"/>
                  </a:lnTo>
                  <a:lnTo>
                    <a:pt x="1249026" y="29899"/>
                  </a:lnTo>
                  <a:lnTo>
                    <a:pt x="1194203" y="38827"/>
                  </a:lnTo>
                  <a:lnTo>
                    <a:pt x="1140149" y="48855"/>
                  </a:lnTo>
                  <a:lnTo>
                    <a:pt x="1086899" y="59962"/>
                  </a:lnTo>
                  <a:lnTo>
                    <a:pt x="1034488" y="72128"/>
                  </a:lnTo>
                  <a:lnTo>
                    <a:pt x="982950" y="85330"/>
                  </a:lnTo>
                  <a:lnTo>
                    <a:pt x="932321" y="99549"/>
                  </a:lnTo>
                  <a:lnTo>
                    <a:pt x="882636" y="114762"/>
                  </a:lnTo>
                  <a:lnTo>
                    <a:pt x="833929" y="130949"/>
                  </a:lnTo>
                  <a:lnTo>
                    <a:pt x="786236" y="148088"/>
                  </a:lnTo>
                  <a:lnTo>
                    <a:pt x="739591" y="166159"/>
                  </a:lnTo>
                  <a:lnTo>
                    <a:pt x="694029" y="185140"/>
                  </a:lnTo>
                  <a:lnTo>
                    <a:pt x="649586" y="205010"/>
                  </a:lnTo>
                  <a:lnTo>
                    <a:pt x="606296" y="225748"/>
                  </a:lnTo>
                  <a:lnTo>
                    <a:pt x="564194" y="247332"/>
                  </a:lnTo>
                  <a:lnTo>
                    <a:pt x="523316" y="269742"/>
                  </a:lnTo>
                  <a:lnTo>
                    <a:pt x="483695" y="292957"/>
                  </a:lnTo>
                  <a:lnTo>
                    <a:pt x="445367" y="316954"/>
                  </a:lnTo>
                  <a:lnTo>
                    <a:pt x="408367" y="341714"/>
                  </a:lnTo>
                  <a:lnTo>
                    <a:pt x="372730" y="367215"/>
                  </a:lnTo>
                  <a:lnTo>
                    <a:pt x="338491" y="393435"/>
                  </a:lnTo>
                  <a:lnTo>
                    <a:pt x="305685" y="420355"/>
                  </a:lnTo>
                  <a:lnTo>
                    <a:pt x="274346" y="447951"/>
                  </a:lnTo>
                  <a:lnTo>
                    <a:pt x="244510" y="476204"/>
                  </a:lnTo>
                  <a:lnTo>
                    <a:pt x="216212" y="505092"/>
                  </a:lnTo>
                  <a:lnTo>
                    <a:pt x="189486" y="534594"/>
                  </a:lnTo>
                  <a:lnTo>
                    <a:pt x="164367" y="564689"/>
                  </a:lnTo>
                  <a:lnTo>
                    <a:pt x="140891" y="595356"/>
                  </a:lnTo>
                  <a:lnTo>
                    <a:pt x="99005" y="658320"/>
                  </a:lnTo>
                  <a:lnTo>
                    <a:pt x="64109" y="723317"/>
                  </a:lnTo>
                  <a:lnTo>
                    <a:pt x="36480" y="790178"/>
                  </a:lnTo>
                  <a:lnTo>
                    <a:pt x="16399" y="858734"/>
                  </a:lnTo>
                  <a:lnTo>
                    <a:pt x="4146" y="928814"/>
                  </a:lnTo>
                  <a:lnTo>
                    <a:pt x="0" y="1000251"/>
                  </a:lnTo>
                  <a:lnTo>
                    <a:pt x="1042" y="1036137"/>
                  </a:lnTo>
                  <a:lnTo>
                    <a:pt x="9277" y="1106932"/>
                  </a:lnTo>
                  <a:lnTo>
                    <a:pt x="25479" y="1176285"/>
                  </a:lnTo>
                  <a:lnTo>
                    <a:pt x="49368" y="1244027"/>
                  </a:lnTo>
                  <a:lnTo>
                    <a:pt x="80666" y="1309989"/>
                  </a:lnTo>
                  <a:lnTo>
                    <a:pt x="119092" y="1374001"/>
                  </a:lnTo>
                  <a:lnTo>
                    <a:pt x="164367" y="1435894"/>
                  </a:lnTo>
                  <a:lnTo>
                    <a:pt x="189486" y="1465993"/>
                  </a:lnTo>
                  <a:lnTo>
                    <a:pt x="216212" y="1495499"/>
                  </a:lnTo>
                  <a:lnTo>
                    <a:pt x="244510" y="1524391"/>
                  </a:lnTo>
                  <a:lnTo>
                    <a:pt x="274346" y="1552647"/>
                  </a:lnTo>
                  <a:lnTo>
                    <a:pt x="305685" y="1580247"/>
                  </a:lnTo>
                  <a:lnTo>
                    <a:pt x="338491" y="1607169"/>
                  </a:lnTo>
                  <a:lnTo>
                    <a:pt x="372730" y="1633392"/>
                  </a:lnTo>
                  <a:lnTo>
                    <a:pt x="408367" y="1658895"/>
                  </a:lnTo>
                  <a:lnTo>
                    <a:pt x="445367" y="1683658"/>
                  </a:lnTo>
                  <a:lnTo>
                    <a:pt x="483695" y="1707657"/>
                  </a:lnTo>
                  <a:lnTo>
                    <a:pt x="523316" y="1730874"/>
                  </a:lnTo>
                  <a:lnTo>
                    <a:pt x="564194" y="1753286"/>
                  </a:lnTo>
                  <a:lnTo>
                    <a:pt x="606296" y="1774872"/>
                  </a:lnTo>
                  <a:lnTo>
                    <a:pt x="649586" y="1795611"/>
                  </a:lnTo>
                  <a:lnTo>
                    <a:pt x="694029" y="1815482"/>
                  </a:lnTo>
                  <a:lnTo>
                    <a:pt x="739591" y="1834464"/>
                  </a:lnTo>
                  <a:lnTo>
                    <a:pt x="786236" y="1852536"/>
                  </a:lnTo>
                  <a:lnTo>
                    <a:pt x="833929" y="1869677"/>
                  </a:lnTo>
                  <a:lnTo>
                    <a:pt x="882636" y="1885864"/>
                  </a:lnTo>
                  <a:lnTo>
                    <a:pt x="932321" y="1901078"/>
                  </a:lnTo>
                  <a:lnTo>
                    <a:pt x="982950" y="1915298"/>
                  </a:lnTo>
                  <a:lnTo>
                    <a:pt x="1034488" y="1928501"/>
                  </a:lnTo>
                  <a:lnTo>
                    <a:pt x="1086899" y="1940667"/>
                  </a:lnTo>
                  <a:lnTo>
                    <a:pt x="1140149" y="1951774"/>
                  </a:lnTo>
                  <a:lnTo>
                    <a:pt x="1194203" y="1961803"/>
                  </a:lnTo>
                  <a:lnTo>
                    <a:pt x="1249026" y="1970730"/>
                  </a:lnTo>
                  <a:lnTo>
                    <a:pt x="1304583" y="1978536"/>
                  </a:lnTo>
                  <a:lnTo>
                    <a:pt x="1360839" y="1985199"/>
                  </a:lnTo>
                  <a:lnTo>
                    <a:pt x="1417759" y="1990698"/>
                  </a:lnTo>
                  <a:lnTo>
                    <a:pt x="1475308" y="1995012"/>
                  </a:lnTo>
                  <a:lnTo>
                    <a:pt x="1533451" y="1998119"/>
                  </a:lnTo>
                  <a:lnTo>
                    <a:pt x="1592154" y="1999999"/>
                  </a:lnTo>
                  <a:lnTo>
                    <a:pt x="1651381" y="2000631"/>
                  </a:lnTo>
                  <a:lnTo>
                    <a:pt x="1710615" y="1999999"/>
                  </a:lnTo>
                  <a:lnTo>
                    <a:pt x="1769325" y="1998119"/>
                  </a:lnTo>
                  <a:lnTo>
                    <a:pt x="1827475" y="1995012"/>
                  </a:lnTo>
                  <a:lnTo>
                    <a:pt x="1885030" y="1990698"/>
                  </a:lnTo>
                  <a:lnTo>
                    <a:pt x="1941955" y="1985199"/>
                  </a:lnTo>
                  <a:lnTo>
                    <a:pt x="1998216" y="1978536"/>
                  </a:lnTo>
                  <a:lnTo>
                    <a:pt x="2053777" y="1970730"/>
                  </a:lnTo>
                  <a:lnTo>
                    <a:pt x="2108603" y="1961803"/>
                  </a:lnTo>
                  <a:lnTo>
                    <a:pt x="2162660" y="1951774"/>
                  </a:lnTo>
                  <a:lnTo>
                    <a:pt x="2215913" y="1940667"/>
                  </a:lnTo>
                  <a:lnTo>
                    <a:pt x="2268326" y="1928501"/>
                  </a:lnTo>
                  <a:lnTo>
                    <a:pt x="2319865" y="1915298"/>
                  </a:lnTo>
                  <a:lnTo>
                    <a:pt x="2370495" y="1901078"/>
                  </a:lnTo>
                  <a:lnTo>
                    <a:pt x="2420181" y="1885864"/>
                  </a:lnTo>
                  <a:lnTo>
                    <a:pt x="2468888" y="1869677"/>
                  </a:lnTo>
                  <a:lnTo>
                    <a:pt x="2516581" y="1852536"/>
                  </a:lnTo>
                  <a:lnTo>
                    <a:pt x="2563226" y="1834464"/>
                  </a:lnTo>
                  <a:lnTo>
                    <a:pt x="2608787" y="1815482"/>
                  </a:lnTo>
                  <a:lnTo>
                    <a:pt x="2653229" y="1795611"/>
                  </a:lnTo>
                  <a:lnTo>
                    <a:pt x="2696518" y="1774872"/>
                  </a:lnTo>
                  <a:lnTo>
                    <a:pt x="2738618" y="1753286"/>
                  </a:lnTo>
                  <a:lnTo>
                    <a:pt x="2779495" y="1730874"/>
                  </a:lnTo>
                  <a:lnTo>
                    <a:pt x="2819114" y="1707657"/>
                  </a:lnTo>
                  <a:lnTo>
                    <a:pt x="2857439" y="1683658"/>
                  </a:lnTo>
                  <a:lnTo>
                    <a:pt x="2894437" y="1658895"/>
                  </a:lnTo>
                  <a:lnTo>
                    <a:pt x="2930071" y="1633392"/>
                  </a:lnTo>
                  <a:lnTo>
                    <a:pt x="2964308" y="1607169"/>
                  </a:lnTo>
                  <a:lnTo>
                    <a:pt x="2997112" y="1580247"/>
                  </a:lnTo>
                  <a:lnTo>
                    <a:pt x="3028448" y="1552647"/>
                  </a:lnTo>
                  <a:lnTo>
                    <a:pt x="3058281" y="1524391"/>
                  </a:lnTo>
                  <a:lnTo>
                    <a:pt x="3086577" y="1495499"/>
                  </a:lnTo>
                  <a:lnTo>
                    <a:pt x="3113300" y="1465993"/>
                  </a:lnTo>
                  <a:lnTo>
                    <a:pt x="3138416" y="1435894"/>
                  </a:lnTo>
                  <a:lnTo>
                    <a:pt x="3161889" y="1405223"/>
                  </a:lnTo>
                  <a:lnTo>
                    <a:pt x="3203770" y="1342249"/>
                  </a:lnTo>
                  <a:lnTo>
                    <a:pt x="3238662" y="1277241"/>
                  </a:lnTo>
                  <a:lnTo>
                    <a:pt x="3266286" y="1210368"/>
                  </a:lnTo>
                  <a:lnTo>
                    <a:pt x="3286364" y="1141800"/>
                  </a:lnTo>
                  <a:lnTo>
                    <a:pt x="3298616" y="1071704"/>
                  </a:lnTo>
                  <a:lnTo>
                    <a:pt x="3302761" y="1000251"/>
                  </a:lnTo>
                  <a:lnTo>
                    <a:pt x="3301719" y="964374"/>
                  </a:lnTo>
                  <a:lnTo>
                    <a:pt x="3293486" y="893594"/>
                  </a:lnTo>
                  <a:lnTo>
                    <a:pt x="3277286" y="824255"/>
                  </a:lnTo>
                  <a:lnTo>
                    <a:pt x="3253400" y="756525"/>
                  </a:lnTo>
                  <a:lnTo>
                    <a:pt x="3222107" y="690575"/>
                  </a:lnTo>
                  <a:lnTo>
                    <a:pt x="3183686" y="626573"/>
                  </a:lnTo>
                  <a:lnTo>
                    <a:pt x="3138416" y="564689"/>
                  </a:lnTo>
                  <a:lnTo>
                    <a:pt x="3113300" y="534594"/>
                  </a:lnTo>
                  <a:lnTo>
                    <a:pt x="3086577" y="505092"/>
                  </a:lnTo>
                  <a:lnTo>
                    <a:pt x="3058281" y="476204"/>
                  </a:lnTo>
                  <a:lnTo>
                    <a:pt x="3028448" y="447951"/>
                  </a:lnTo>
                  <a:lnTo>
                    <a:pt x="2997112" y="420355"/>
                  </a:lnTo>
                  <a:lnTo>
                    <a:pt x="2964308" y="393435"/>
                  </a:lnTo>
                  <a:lnTo>
                    <a:pt x="2930071" y="367215"/>
                  </a:lnTo>
                  <a:lnTo>
                    <a:pt x="2894437" y="341714"/>
                  </a:lnTo>
                  <a:lnTo>
                    <a:pt x="2857439" y="316954"/>
                  </a:lnTo>
                  <a:lnTo>
                    <a:pt x="2819114" y="292957"/>
                  </a:lnTo>
                  <a:lnTo>
                    <a:pt x="2779495" y="269742"/>
                  </a:lnTo>
                  <a:lnTo>
                    <a:pt x="2738618" y="247332"/>
                  </a:lnTo>
                  <a:lnTo>
                    <a:pt x="2696518" y="225748"/>
                  </a:lnTo>
                  <a:lnTo>
                    <a:pt x="2653229" y="205010"/>
                  </a:lnTo>
                  <a:lnTo>
                    <a:pt x="2608787" y="185140"/>
                  </a:lnTo>
                  <a:lnTo>
                    <a:pt x="2563226" y="166159"/>
                  </a:lnTo>
                  <a:lnTo>
                    <a:pt x="2516581" y="148088"/>
                  </a:lnTo>
                  <a:lnTo>
                    <a:pt x="2468888" y="130949"/>
                  </a:lnTo>
                  <a:lnTo>
                    <a:pt x="2420181" y="114762"/>
                  </a:lnTo>
                  <a:lnTo>
                    <a:pt x="2370495" y="99549"/>
                  </a:lnTo>
                  <a:lnTo>
                    <a:pt x="2319865" y="85330"/>
                  </a:lnTo>
                  <a:lnTo>
                    <a:pt x="2268326" y="72128"/>
                  </a:lnTo>
                  <a:lnTo>
                    <a:pt x="2215913" y="59962"/>
                  </a:lnTo>
                  <a:lnTo>
                    <a:pt x="2162660" y="48855"/>
                  </a:lnTo>
                  <a:lnTo>
                    <a:pt x="2108603" y="38827"/>
                  </a:lnTo>
                  <a:lnTo>
                    <a:pt x="2053777" y="29899"/>
                  </a:lnTo>
                  <a:lnTo>
                    <a:pt x="1998216" y="22094"/>
                  </a:lnTo>
                  <a:lnTo>
                    <a:pt x="1941955" y="15431"/>
                  </a:lnTo>
                  <a:lnTo>
                    <a:pt x="1885030" y="9932"/>
                  </a:lnTo>
                  <a:lnTo>
                    <a:pt x="1827475" y="5618"/>
                  </a:lnTo>
                  <a:lnTo>
                    <a:pt x="1769325" y="2511"/>
                  </a:lnTo>
                  <a:lnTo>
                    <a:pt x="1710615" y="631"/>
                  </a:lnTo>
                  <a:lnTo>
                    <a:pt x="1651381" y="0"/>
                  </a:lnTo>
                  <a:close/>
                </a:path>
              </a:pathLst>
            </a:custGeom>
            <a:solidFill>
              <a:srgbClr val="517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2068" y="2757660"/>
              <a:ext cx="2669666" cy="13140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17367" y="4006212"/>
            <a:ext cx="2326858" cy="6133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8790" marR="5080" indent="-466725">
              <a:lnSpc>
                <a:spcPct val="100800"/>
              </a:lnSpc>
              <a:spcBef>
                <a:spcPts val="85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Communication  channels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014" y="5265432"/>
            <a:ext cx="1589430" cy="1410336"/>
            <a:chOff x="428599" y="5067300"/>
            <a:chExt cx="1800860" cy="1576705"/>
          </a:xfrm>
        </p:grpSpPr>
        <p:sp>
          <p:nvSpPr>
            <p:cNvPr id="11" name="object 11"/>
            <p:cNvSpPr/>
            <p:nvPr/>
          </p:nvSpPr>
          <p:spPr>
            <a:xfrm>
              <a:off x="428599" y="5067300"/>
              <a:ext cx="1800860" cy="1576705"/>
            </a:xfrm>
            <a:custGeom>
              <a:avLst/>
              <a:gdLst/>
              <a:ahLst/>
              <a:cxnLst/>
              <a:rect l="l" t="t" r="r" b="b"/>
              <a:pathLst>
                <a:path w="1800860" h="1576704">
                  <a:moveTo>
                    <a:pt x="900074" y="0"/>
                  </a:moveTo>
                  <a:lnTo>
                    <a:pt x="849000" y="1247"/>
                  </a:lnTo>
                  <a:lnTo>
                    <a:pt x="798674" y="4947"/>
                  </a:lnTo>
                  <a:lnTo>
                    <a:pt x="749171" y="11031"/>
                  </a:lnTo>
                  <a:lnTo>
                    <a:pt x="700567" y="19433"/>
                  </a:lnTo>
                  <a:lnTo>
                    <a:pt x="652938" y="30087"/>
                  </a:lnTo>
                  <a:lnTo>
                    <a:pt x="606360" y="42926"/>
                  </a:lnTo>
                  <a:lnTo>
                    <a:pt x="560910" y="57884"/>
                  </a:lnTo>
                  <a:lnTo>
                    <a:pt x="516663" y="74894"/>
                  </a:lnTo>
                  <a:lnTo>
                    <a:pt x="473695" y="93889"/>
                  </a:lnTo>
                  <a:lnTo>
                    <a:pt x="432082" y="114803"/>
                  </a:lnTo>
                  <a:lnTo>
                    <a:pt x="391900" y="137569"/>
                  </a:lnTo>
                  <a:lnTo>
                    <a:pt x="353226" y="162121"/>
                  </a:lnTo>
                  <a:lnTo>
                    <a:pt x="316135" y="188392"/>
                  </a:lnTo>
                  <a:lnTo>
                    <a:pt x="280703" y="216315"/>
                  </a:lnTo>
                  <a:lnTo>
                    <a:pt x="247006" y="245825"/>
                  </a:lnTo>
                  <a:lnTo>
                    <a:pt x="215120" y="276854"/>
                  </a:lnTo>
                  <a:lnTo>
                    <a:pt x="185121" y="309336"/>
                  </a:lnTo>
                  <a:lnTo>
                    <a:pt x="157086" y="343204"/>
                  </a:lnTo>
                  <a:lnTo>
                    <a:pt x="131089" y="378392"/>
                  </a:lnTo>
                  <a:lnTo>
                    <a:pt x="107208" y="414833"/>
                  </a:lnTo>
                  <a:lnTo>
                    <a:pt x="85518" y="452461"/>
                  </a:lnTo>
                  <a:lnTo>
                    <a:pt x="66096" y="491209"/>
                  </a:lnTo>
                  <a:lnTo>
                    <a:pt x="49016" y="531010"/>
                  </a:lnTo>
                  <a:lnTo>
                    <a:pt x="34355" y="571798"/>
                  </a:lnTo>
                  <a:lnTo>
                    <a:pt x="22190" y="613507"/>
                  </a:lnTo>
                  <a:lnTo>
                    <a:pt x="12596" y="656069"/>
                  </a:lnTo>
                  <a:lnTo>
                    <a:pt x="5648" y="699418"/>
                  </a:lnTo>
                  <a:lnTo>
                    <a:pt x="1424" y="743488"/>
                  </a:lnTo>
                  <a:lnTo>
                    <a:pt x="0" y="788212"/>
                  </a:lnTo>
                  <a:lnTo>
                    <a:pt x="1424" y="832940"/>
                  </a:lnTo>
                  <a:lnTo>
                    <a:pt x="5648" y="877013"/>
                  </a:lnTo>
                  <a:lnTo>
                    <a:pt x="12596" y="920365"/>
                  </a:lnTo>
                  <a:lnTo>
                    <a:pt x="22190" y="962929"/>
                  </a:lnTo>
                  <a:lnTo>
                    <a:pt x="34355" y="1004639"/>
                  </a:lnTo>
                  <a:lnTo>
                    <a:pt x="49016" y="1045428"/>
                  </a:lnTo>
                  <a:lnTo>
                    <a:pt x="66096" y="1085230"/>
                  </a:lnTo>
                  <a:lnTo>
                    <a:pt x="85518" y="1123978"/>
                  </a:lnTo>
                  <a:lnTo>
                    <a:pt x="107208" y="1161605"/>
                  </a:lnTo>
                  <a:lnTo>
                    <a:pt x="131089" y="1198046"/>
                  </a:lnTo>
                  <a:lnTo>
                    <a:pt x="157086" y="1233233"/>
                  </a:lnTo>
                  <a:lnTo>
                    <a:pt x="185121" y="1267100"/>
                  </a:lnTo>
                  <a:lnTo>
                    <a:pt x="215120" y="1299581"/>
                  </a:lnTo>
                  <a:lnTo>
                    <a:pt x="247006" y="1330608"/>
                  </a:lnTo>
                  <a:lnTo>
                    <a:pt x="280703" y="1360116"/>
                  </a:lnTo>
                  <a:lnTo>
                    <a:pt x="316135" y="1388038"/>
                  </a:lnTo>
                  <a:lnTo>
                    <a:pt x="353226" y="1414307"/>
                  </a:lnTo>
                  <a:lnTo>
                    <a:pt x="391900" y="1438857"/>
                  </a:lnTo>
                  <a:lnTo>
                    <a:pt x="432082" y="1461622"/>
                  </a:lnTo>
                  <a:lnTo>
                    <a:pt x="473695" y="1482534"/>
                  </a:lnTo>
                  <a:lnTo>
                    <a:pt x="516663" y="1501527"/>
                  </a:lnTo>
                  <a:lnTo>
                    <a:pt x="560910" y="1518535"/>
                  </a:lnTo>
                  <a:lnTo>
                    <a:pt x="606360" y="1533491"/>
                  </a:lnTo>
                  <a:lnTo>
                    <a:pt x="652938" y="1546329"/>
                  </a:lnTo>
                  <a:lnTo>
                    <a:pt x="700567" y="1556981"/>
                  </a:lnTo>
                  <a:lnTo>
                    <a:pt x="749171" y="1565383"/>
                  </a:lnTo>
                  <a:lnTo>
                    <a:pt x="798674" y="1571466"/>
                  </a:lnTo>
                  <a:lnTo>
                    <a:pt x="849000" y="1575165"/>
                  </a:lnTo>
                  <a:lnTo>
                    <a:pt x="900074" y="1576412"/>
                  </a:lnTo>
                  <a:lnTo>
                    <a:pt x="951160" y="1575165"/>
                  </a:lnTo>
                  <a:lnTo>
                    <a:pt x="1001498" y="1571466"/>
                  </a:lnTo>
                  <a:lnTo>
                    <a:pt x="1051012" y="1565383"/>
                  </a:lnTo>
                  <a:lnTo>
                    <a:pt x="1099625" y="1556981"/>
                  </a:lnTo>
                  <a:lnTo>
                    <a:pt x="1147263" y="1546329"/>
                  </a:lnTo>
                  <a:lnTo>
                    <a:pt x="1193848" y="1533491"/>
                  </a:lnTo>
                  <a:lnTo>
                    <a:pt x="1239306" y="1518535"/>
                  </a:lnTo>
                  <a:lnTo>
                    <a:pt x="1283559" y="1501527"/>
                  </a:lnTo>
                  <a:lnTo>
                    <a:pt x="1326532" y="1482534"/>
                  </a:lnTo>
                  <a:lnTo>
                    <a:pt x="1368150" y="1461622"/>
                  </a:lnTo>
                  <a:lnTo>
                    <a:pt x="1408336" y="1438857"/>
                  </a:lnTo>
                  <a:lnTo>
                    <a:pt x="1447014" y="1414307"/>
                  </a:lnTo>
                  <a:lnTo>
                    <a:pt x="1484108" y="1388038"/>
                  </a:lnTo>
                  <a:lnTo>
                    <a:pt x="1519543" y="1360116"/>
                  </a:lnTo>
                  <a:lnTo>
                    <a:pt x="1553242" y="1330608"/>
                  </a:lnTo>
                  <a:lnTo>
                    <a:pt x="1585129" y="1299581"/>
                  </a:lnTo>
                  <a:lnTo>
                    <a:pt x="1615129" y="1267100"/>
                  </a:lnTo>
                  <a:lnTo>
                    <a:pt x="1643165" y="1233233"/>
                  </a:lnTo>
                  <a:lnTo>
                    <a:pt x="1669162" y="1198046"/>
                  </a:lnTo>
                  <a:lnTo>
                    <a:pt x="1693043" y="1161605"/>
                  </a:lnTo>
                  <a:lnTo>
                    <a:pt x="1714733" y="1123978"/>
                  </a:lnTo>
                  <a:lnTo>
                    <a:pt x="1734156" y="1085230"/>
                  </a:lnTo>
                  <a:lnTo>
                    <a:pt x="1751235" y="1045428"/>
                  </a:lnTo>
                  <a:lnTo>
                    <a:pt x="1765895" y="1004639"/>
                  </a:lnTo>
                  <a:lnTo>
                    <a:pt x="1778061" y="962929"/>
                  </a:lnTo>
                  <a:lnTo>
                    <a:pt x="1787654" y="920365"/>
                  </a:lnTo>
                  <a:lnTo>
                    <a:pt x="1794601" y="877013"/>
                  </a:lnTo>
                  <a:lnTo>
                    <a:pt x="1798825" y="832940"/>
                  </a:lnTo>
                  <a:lnTo>
                    <a:pt x="1800250" y="788212"/>
                  </a:lnTo>
                  <a:lnTo>
                    <a:pt x="1798825" y="743488"/>
                  </a:lnTo>
                  <a:lnTo>
                    <a:pt x="1794601" y="699418"/>
                  </a:lnTo>
                  <a:lnTo>
                    <a:pt x="1787654" y="656069"/>
                  </a:lnTo>
                  <a:lnTo>
                    <a:pt x="1778061" y="613507"/>
                  </a:lnTo>
                  <a:lnTo>
                    <a:pt x="1765895" y="571798"/>
                  </a:lnTo>
                  <a:lnTo>
                    <a:pt x="1751235" y="531010"/>
                  </a:lnTo>
                  <a:lnTo>
                    <a:pt x="1734156" y="491209"/>
                  </a:lnTo>
                  <a:lnTo>
                    <a:pt x="1714733" y="452461"/>
                  </a:lnTo>
                  <a:lnTo>
                    <a:pt x="1693043" y="414833"/>
                  </a:lnTo>
                  <a:lnTo>
                    <a:pt x="1669162" y="378392"/>
                  </a:lnTo>
                  <a:lnTo>
                    <a:pt x="1643165" y="343204"/>
                  </a:lnTo>
                  <a:lnTo>
                    <a:pt x="1615129" y="309336"/>
                  </a:lnTo>
                  <a:lnTo>
                    <a:pt x="1585129" y="276854"/>
                  </a:lnTo>
                  <a:lnTo>
                    <a:pt x="1553242" y="245825"/>
                  </a:lnTo>
                  <a:lnTo>
                    <a:pt x="1519543" y="216315"/>
                  </a:lnTo>
                  <a:lnTo>
                    <a:pt x="1484108" y="188392"/>
                  </a:lnTo>
                  <a:lnTo>
                    <a:pt x="1447014" y="162121"/>
                  </a:lnTo>
                  <a:lnTo>
                    <a:pt x="1408336" y="137569"/>
                  </a:lnTo>
                  <a:lnTo>
                    <a:pt x="1368150" y="114803"/>
                  </a:lnTo>
                  <a:lnTo>
                    <a:pt x="1326532" y="93889"/>
                  </a:lnTo>
                  <a:lnTo>
                    <a:pt x="1283559" y="74894"/>
                  </a:lnTo>
                  <a:lnTo>
                    <a:pt x="1239306" y="57884"/>
                  </a:lnTo>
                  <a:lnTo>
                    <a:pt x="1193848" y="42926"/>
                  </a:lnTo>
                  <a:lnTo>
                    <a:pt x="1147263" y="30087"/>
                  </a:lnTo>
                  <a:lnTo>
                    <a:pt x="1099625" y="19433"/>
                  </a:lnTo>
                  <a:lnTo>
                    <a:pt x="1051012" y="11031"/>
                  </a:lnTo>
                  <a:lnTo>
                    <a:pt x="1001498" y="4947"/>
                  </a:lnTo>
                  <a:lnTo>
                    <a:pt x="951160" y="1247"/>
                  </a:lnTo>
                  <a:lnTo>
                    <a:pt x="90007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850" y="5069586"/>
              <a:ext cx="1754441" cy="1535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062" y="5210175"/>
              <a:ext cx="1513205" cy="1267460"/>
            </a:xfrm>
            <a:custGeom>
              <a:avLst/>
              <a:gdLst/>
              <a:ahLst/>
              <a:cxnLst/>
              <a:rect l="l" t="t" r="r" b="b"/>
              <a:pathLst>
                <a:path w="1513205" h="1267460">
                  <a:moveTo>
                    <a:pt x="756500" y="0"/>
                  </a:moveTo>
                  <a:lnTo>
                    <a:pt x="704703" y="1461"/>
                  </a:lnTo>
                  <a:lnTo>
                    <a:pt x="653842" y="5782"/>
                  </a:lnTo>
                  <a:lnTo>
                    <a:pt x="604032" y="12868"/>
                  </a:lnTo>
                  <a:lnTo>
                    <a:pt x="555383" y="22626"/>
                  </a:lnTo>
                  <a:lnTo>
                    <a:pt x="508010" y="34960"/>
                  </a:lnTo>
                  <a:lnTo>
                    <a:pt x="462025" y="49777"/>
                  </a:lnTo>
                  <a:lnTo>
                    <a:pt x="417540" y="66982"/>
                  </a:lnTo>
                  <a:lnTo>
                    <a:pt x="374668" y="86480"/>
                  </a:lnTo>
                  <a:lnTo>
                    <a:pt x="333522" y="108178"/>
                  </a:lnTo>
                  <a:lnTo>
                    <a:pt x="294214" y="131982"/>
                  </a:lnTo>
                  <a:lnTo>
                    <a:pt x="256857" y="157795"/>
                  </a:lnTo>
                  <a:lnTo>
                    <a:pt x="221564" y="185526"/>
                  </a:lnTo>
                  <a:lnTo>
                    <a:pt x="188446" y="215078"/>
                  </a:lnTo>
                  <a:lnTo>
                    <a:pt x="157618" y="246359"/>
                  </a:lnTo>
                  <a:lnTo>
                    <a:pt x="129191" y="279272"/>
                  </a:lnTo>
                  <a:lnTo>
                    <a:pt x="103278" y="313725"/>
                  </a:lnTo>
                  <a:lnTo>
                    <a:pt x="79992" y="349623"/>
                  </a:lnTo>
                  <a:lnTo>
                    <a:pt x="59445" y="386871"/>
                  </a:lnTo>
                  <a:lnTo>
                    <a:pt x="41751" y="425375"/>
                  </a:lnTo>
                  <a:lnTo>
                    <a:pt x="27021" y="465041"/>
                  </a:lnTo>
                  <a:lnTo>
                    <a:pt x="15368" y="505775"/>
                  </a:lnTo>
                  <a:lnTo>
                    <a:pt x="6905" y="547482"/>
                  </a:lnTo>
                  <a:lnTo>
                    <a:pt x="1745" y="590067"/>
                  </a:lnTo>
                  <a:lnTo>
                    <a:pt x="0" y="633437"/>
                  </a:lnTo>
                  <a:lnTo>
                    <a:pt x="1745" y="676804"/>
                  </a:lnTo>
                  <a:lnTo>
                    <a:pt x="6905" y="719387"/>
                  </a:lnTo>
                  <a:lnTo>
                    <a:pt x="15368" y="761091"/>
                  </a:lnTo>
                  <a:lnTo>
                    <a:pt x="27021" y="801823"/>
                  </a:lnTo>
                  <a:lnTo>
                    <a:pt x="41751" y="841487"/>
                  </a:lnTo>
                  <a:lnTo>
                    <a:pt x="59445" y="879989"/>
                  </a:lnTo>
                  <a:lnTo>
                    <a:pt x="79992" y="917236"/>
                  </a:lnTo>
                  <a:lnTo>
                    <a:pt x="103278" y="953132"/>
                  </a:lnTo>
                  <a:lnTo>
                    <a:pt x="129191" y="987583"/>
                  </a:lnTo>
                  <a:lnTo>
                    <a:pt x="157618" y="1020496"/>
                  </a:lnTo>
                  <a:lnTo>
                    <a:pt x="188446" y="1051775"/>
                  </a:lnTo>
                  <a:lnTo>
                    <a:pt x="221564" y="1081327"/>
                  </a:lnTo>
                  <a:lnTo>
                    <a:pt x="256857" y="1109056"/>
                  </a:lnTo>
                  <a:lnTo>
                    <a:pt x="294214" y="1134870"/>
                  </a:lnTo>
                  <a:lnTo>
                    <a:pt x="333522" y="1158672"/>
                  </a:lnTo>
                  <a:lnTo>
                    <a:pt x="374668" y="1180370"/>
                  </a:lnTo>
                  <a:lnTo>
                    <a:pt x="417540" y="1199868"/>
                  </a:lnTo>
                  <a:lnTo>
                    <a:pt x="462025" y="1217073"/>
                  </a:lnTo>
                  <a:lnTo>
                    <a:pt x="508010" y="1231889"/>
                  </a:lnTo>
                  <a:lnTo>
                    <a:pt x="555383" y="1244224"/>
                  </a:lnTo>
                  <a:lnTo>
                    <a:pt x="604032" y="1253981"/>
                  </a:lnTo>
                  <a:lnTo>
                    <a:pt x="653842" y="1261068"/>
                  </a:lnTo>
                  <a:lnTo>
                    <a:pt x="704703" y="1265389"/>
                  </a:lnTo>
                  <a:lnTo>
                    <a:pt x="756500" y="1266850"/>
                  </a:lnTo>
                  <a:lnTo>
                    <a:pt x="808283" y="1265389"/>
                  </a:lnTo>
                  <a:lnTo>
                    <a:pt x="859130" y="1261068"/>
                  </a:lnTo>
                  <a:lnTo>
                    <a:pt x="908929" y="1253981"/>
                  </a:lnTo>
                  <a:lnTo>
                    <a:pt x="957567" y="1244224"/>
                  </a:lnTo>
                  <a:lnTo>
                    <a:pt x="1004931" y="1231889"/>
                  </a:lnTo>
                  <a:lnTo>
                    <a:pt x="1050908" y="1217073"/>
                  </a:lnTo>
                  <a:lnTo>
                    <a:pt x="1095387" y="1199868"/>
                  </a:lnTo>
                  <a:lnTo>
                    <a:pt x="1138253" y="1180370"/>
                  </a:lnTo>
                  <a:lnTo>
                    <a:pt x="1179395" y="1158672"/>
                  </a:lnTo>
                  <a:lnTo>
                    <a:pt x="1218699" y="1134870"/>
                  </a:lnTo>
                  <a:lnTo>
                    <a:pt x="1256054" y="1109056"/>
                  </a:lnTo>
                  <a:lnTo>
                    <a:pt x="1291345" y="1081327"/>
                  </a:lnTo>
                  <a:lnTo>
                    <a:pt x="1324461" y="1051775"/>
                  </a:lnTo>
                  <a:lnTo>
                    <a:pt x="1355289" y="1020496"/>
                  </a:lnTo>
                  <a:lnTo>
                    <a:pt x="1383715" y="987583"/>
                  </a:lnTo>
                  <a:lnTo>
                    <a:pt x="1409628" y="953132"/>
                  </a:lnTo>
                  <a:lnTo>
                    <a:pt x="1432915" y="917236"/>
                  </a:lnTo>
                  <a:lnTo>
                    <a:pt x="1453463" y="879989"/>
                  </a:lnTo>
                  <a:lnTo>
                    <a:pt x="1471158" y="841487"/>
                  </a:lnTo>
                  <a:lnTo>
                    <a:pt x="1485889" y="801823"/>
                  </a:lnTo>
                  <a:lnTo>
                    <a:pt x="1497543" y="761091"/>
                  </a:lnTo>
                  <a:lnTo>
                    <a:pt x="1506006" y="719387"/>
                  </a:lnTo>
                  <a:lnTo>
                    <a:pt x="1511167" y="676804"/>
                  </a:lnTo>
                  <a:lnTo>
                    <a:pt x="1512912" y="633437"/>
                  </a:lnTo>
                  <a:lnTo>
                    <a:pt x="1511167" y="590067"/>
                  </a:lnTo>
                  <a:lnTo>
                    <a:pt x="1506006" y="547482"/>
                  </a:lnTo>
                  <a:lnTo>
                    <a:pt x="1497543" y="505775"/>
                  </a:lnTo>
                  <a:lnTo>
                    <a:pt x="1485889" y="465041"/>
                  </a:lnTo>
                  <a:lnTo>
                    <a:pt x="1471158" y="425375"/>
                  </a:lnTo>
                  <a:lnTo>
                    <a:pt x="1453463" y="386871"/>
                  </a:lnTo>
                  <a:lnTo>
                    <a:pt x="1432915" y="349623"/>
                  </a:lnTo>
                  <a:lnTo>
                    <a:pt x="1409628" y="313725"/>
                  </a:lnTo>
                  <a:lnTo>
                    <a:pt x="1383715" y="279272"/>
                  </a:lnTo>
                  <a:lnTo>
                    <a:pt x="1355289" y="246359"/>
                  </a:lnTo>
                  <a:lnTo>
                    <a:pt x="1324461" y="215078"/>
                  </a:lnTo>
                  <a:lnTo>
                    <a:pt x="1291345" y="185526"/>
                  </a:lnTo>
                  <a:lnTo>
                    <a:pt x="1256054" y="157795"/>
                  </a:lnTo>
                  <a:lnTo>
                    <a:pt x="1218699" y="131982"/>
                  </a:lnTo>
                  <a:lnTo>
                    <a:pt x="1179395" y="108178"/>
                  </a:lnTo>
                  <a:lnTo>
                    <a:pt x="1138253" y="86480"/>
                  </a:lnTo>
                  <a:lnTo>
                    <a:pt x="1095387" y="66982"/>
                  </a:lnTo>
                  <a:lnTo>
                    <a:pt x="1050908" y="49777"/>
                  </a:lnTo>
                  <a:lnTo>
                    <a:pt x="1004931" y="34960"/>
                  </a:lnTo>
                  <a:lnTo>
                    <a:pt x="957567" y="22626"/>
                  </a:lnTo>
                  <a:lnTo>
                    <a:pt x="908929" y="12868"/>
                  </a:lnTo>
                  <a:lnTo>
                    <a:pt x="859130" y="5782"/>
                  </a:lnTo>
                  <a:lnTo>
                    <a:pt x="808283" y="1461"/>
                  </a:lnTo>
                  <a:lnTo>
                    <a:pt x="756500" y="0"/>
                  </a:lnTo>
                  <a:close/>
                </a:path>
              </a:pathLst>
            </a:custGeom>
            <a:solidFill>
              <a:srgbClr val="5BB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349" y="5245100"/>
              <a:ext cx="1223924" cy="828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3591" y="5755449"/>
            <a:ext cx="892125" cy="3000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8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50" b="1" spc="10" dirty="0">
                <a:solidFill>
                  <a:srgbClr val="FFFFFF"/>
                </a:solidFill>
                <a:latin typeface="Arial"/>
                <a:cs typeface="Arial"/>
              </a:rPr>
              <a:t>eues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86626" y="5119987"/>
            <a:ext cx="1643025" cy="1458740"/>
            <a:chOff x="6786626" y="5138801"/>
            <a:chExt cx="1800225" cy="1576705"/>
          </a:xfrm>
        </p:grpSpPr>
        <p:sp>
          <p:nvSpPr>
            <p:cNvPr id="17" name="object 17"/>
            <p:cNvSpPr/>
            <p:nvPr/>
          </p:nvSpPr>
          <p:spPr>
            <a:xfrm>
              <a:off x="6786626" y="5138801"/>
              <a:ext cx="1800225" cy="1576705"/>
            </a:xfrm>
            <a:custGeom>
              <a:avLst/>
              <a:gdLst/>
              <a:ahLst/>
              <a:cxnLst/>
              <a:rect l="l" t="t" r="r" b="b"/>
              <a:pathLst>
                <a:path w="1800225" h="1576704">
                  <a:moveTo>
                    <a:pt x="900049" y="0"/>
                  </a:moveTo>
                  <a:lnTo>
                    <a:pt x="848975" y="1247"/>
                  </a:lnTo>
                  <a:lnTo>
                    <a:pt x="798649" y="4945"/>
                  </a:lnTo>
                  <a:lnTo>
                    <a:pt x="749146" y="11027"/>
                  </a:lnTo>
                  <a:lnTo>
                    <a:pt x="700543" y="19427"/>
                  </a:lnTo>
                  <a:lnTo>
                    <a:pt x="652915" y="30077"/>
                  </a:lnTo>
                  <a:lnTo>
                    <a:pt x="606338" y="42913"/>
                  </a:lnTo>
                  <a:lnTo>
                    <a:pt x="560888" y="57866"/>
                  </a:lnTo>
                  <a:lnTo>
                    <a:pt x="516642" y="74871"/>
                  </a:lnTo>
                  <a:lnTo>
                    <a:pt x="473675" y="93861"/>
                  </a:lnTo>
                  <a:lnTo>
                    <a:pt x="432064" y="114770"/>
                  </a:lnTo>
                  <a:lnTo>
                    <a:pt x="391883" y="137531"/>
                  </a:lnTo>
                  <a:lnTo>
                    <a:pt x="353210" y="162078"/>
                  </a:lnTo>
                  <a:lnTo>
                    <a:pt x="316120" y="188344"/>
                  </a:lnTo>
                  <a:lnTo>
                    <a:pt x="280689" y="216262"/>
                  </a:lnTo>
                  <a:lnTo>
                    <a:pt x="246994" y="245767"/>
                  </a:lnTo>
                  <a:lnTo>
                    <a:pt x="215109" y="276791"/>
                  </a:lnTo>
                  <a:lnTo>
                    <a:pt x="185112" y="309269"/>
                  </a:lnTo>
                  <a:lnTo>
                    <a:pt x="157078" y="343133"/>
                  </a:lnTo>
                  <a:lnTo>
                    <a:pt x="131083" y="378318"/>
                  </a:lnTo>
                  <a:lnTo>
                    <a:pt x="107203" y="414756"/>
                  </a:lnTo>
                  <a:lnTo>
                    <a:pt x="85514" y="452382"/>
                  </a:lnTo>
                  <a:lnTo>
                    <a:pt x="66092" y="491128"/>
                  </a:lnTo>
                  <a:lnTo>
                    <a:pt x="49013" y="530929"/>
                  </a:lnTo>
                  <a:lnTo>
                    <a:pt x="34353" y="571717"/>
                  </a:lnTo>
                  <a:lnTo>
                    <a:pt x="22189" y="613427"/>
                  </a:lnTo>
                  <a:lnTo>
                    <a:pt x="12595" y="655991"/>
                  </a:lnTo>
                  <a:lnTo>
                    <a:pt x="5648" y="699344"/>
                  </a:lnTo>
                  <a:lnTo>
                    <a:pt x="1424" y="743419"/>
                  </a:lnTo>
                  <a:lnTo>
                    <a:pt x="0" y="788149"/>
                  </a:lnTo>
                  <a:lnTo>
                    <a:pt x="1424" y="832877"/>
                  </a:lnTo>
                  <a:lnTo>
                    <a:pt x="5648" y="876950"/>
                  </a:lnTo>
                  <a:lnTo>
                    <a:pt x="12595" y="920301"/>
                  </a:lnTo>
                  <a:lnTo>
                    <a:pt x="22189" y="962866"/>
                  </a:lnTo>
                  <a:lnTo>
                    <a:pt x="34353" y="1004576"/>
                  </a:lnTo>
                  <a:lnTo>
                    <a:pt x="49013" y="1045365"/>
                  </a:lnTo>
                  <a:lnTo>
                    <a:pt x="66092" y="1085166"/>
                  </a:lnTo>
                  <a:lnTo>
                    <a:pt x="85514" y="1123914"/>
                  </a:lnTo>
                  <a:lnTo>
                    <a:pt x="107203" y="1161542"/>
                  </a:lnTo>
                  <a:lnTo>
                    <a:pt x="131083" y="1197982"/>
                  </a:lnTo>
                  <a:lnTo>
                    <a:pt x="157078" y="1233170"/>
                  </a:lnTo>
                  <a:lnTo>
                    <a:pt x="185112" y="1267037"/>
                  </a:lnTo>
                  <a:lnTo>
                    <a:pt x="215109" y="1299517"/>
                  </a:lnTo>
                  <a:lnTo>
                    <a:pt x="246994" y="1330545"/>
                  </a:lnTo>
                  <a:lnTo>
                    <a:pt x="280689" y="1360053"/>
                  </a:lnTo>
                  <a:lnTo>
                    <a:pt x="316120" y="1387975"/>
                  </a:lnTo>
                  <a:lnTo>
                    <a:pt x="353210" y="1414244"/>
                  </a:lnTo>
                  <a:lnTo>
                    <a:pt x="391883" y="1438794"/>
                  </a:lnTo>
                  <a:lnTo>
                    <a:pt x="432064" y="1461558"/>
                  </a:lnTo>
                  <a:lnTo>
                    <a:pt x="473675" y="1482470"/>
                  </a:lnTo>
                  <a:lnTo>
                    <a:pt x="516642" y="1501464"/>
                  </a:lnTo>
                  <a:lnTo>
                    <a:pt x="560888" y="1518471"/>
                  </a:lnTo>
                  <a:lnTo>
                    <a:pt x="606338" y="1533427"/>
                  </a:lnTo>
                  <a:lnTo>
                    <a:pt x="652915" y="1546265"/>
                  </a:lnTo>
                  <a:lnTo>
                    <a:pt x="700543" y="1556918"/>
                  </a:lnTo>
                  <a:lnTo>
                    <a:pt x="749146" y="1565319"/>
                  </a:lnTo>
                  <a:lnTo>
                    <a:pt x="798649" y="1571402"/>
                  </a:lnTo>
                  <a:lnTo>
                    <a:pt x="848975" y="1575101"/>
                  </a:lnTo>
                  <a:lnTo>
                    <a:pt x="900049" y="1576349"/>
                  </a:lnTo>
                  <a:lnTo>
                    <a:pt x="951122" y="1575101"/>
                  </a:lnTo>
                  <a:lnTo>
                    <a:pt x="1001450" y="1571402"/>
                  </a:lnTo>
                  <a:lnTo>
                    <a:pt x="1050955" y="1565319"/>
                  </a:lnTo>
                  <a:lnTo>
                    <a:pt x="1099561" y="1556918"/>
                  </a:lnTo>
                  <a:lnTo>
                    <a:pt x="1147192" y="1546265"/>
                  </a:lnTo>
                  <a:lnTo>
                    <a:pt x="1193773" y="1533427"/>
                  </a:lnTo>
                  <a:lnTo>
                    <a:pt x="1239227" y="1518471"/>
                  </a:lnTo>
                  <a:lnTo>
                    <a:pt x="1283478" y="1501464"/>
                  </a:lnTo>
                  <a:lnTo>
                    <a:pt x="1326451" y="1482470"/>
                  </a:lnTo>
                  <a:lnTo>
                    <a:pt x="1368068" y="1461558"/>
                  </a:lnTo>
                  <a:lnTo>
                    <a:pt x="1408255" y="1438794"/>
                  </a:lnTo>
                  <a:lnTo>
                    <a:pt x="1446934" y="1414244"/>
                  </a:lnTo>
                  <a:lnTo>
                    <a:pt x="1484031" y="1387975"/>
                  </a:lnTo>
                  <a:lnTo>
                    <a:pt x="1519468" y="1360053"/>
                  </a:lnTo>
                  <a:lnTo>
                    <a:pt x="1553170" y="1330545"/>
                  </a:lnTo>
                  <a:lnTo>
                    <a:pt x="1585061" y="1299517"/>
                  </a:lnTo>
                  <a:lnTo>
                    <a:pt x="1615065" y="1267037"/>
                  </a:lnTo>
                  <a:lnTo>
                    <a:pt x="1643105" y="1233170"/>
                  </a:lnTo>
                  <a:lnTo>
                    <a:pt x="1669107" y="1197982"/>
                  </a:lnTo>
                  <a:lnTo>
                    <a:pt x="1692992" y="1161542"/>
                  </a:lnTo>
                  <a:lnTo>
                    <a:pt x="1714687" y="1123914"/>
                  </a:lnTo>
                  <a:lnTo>
                    <a:pt x="1734114" y="1085166"/>
                  </a:lnTo>
                  <a:lnTo>
                    <a:pt x="1751197" y="1045365"/>
                  </a:lnTo>
                  <a:lnTo>
                    <a:pt x="1765861" y="1004576"/>
                  </a:lnTo>
                  <a:lnTo>
                    <a:pt x="1778029" y="962866"/>
                  </a:lnTo>
                  <a:lnTo>
                    <a:pt x="1787625" y="920301"/>
                  </a:lnTo>
                  <a:lnTo>
                    <a:pt x="1794574" y="876950"/>
                  </a:lnTo>
                  <a:lnTo>
                    <a:pt x="1798799" y="832877"/>
                  </a:lnTo>
                  <a:lnTo>
                    <a:pt x="1800225" y="788149"/>
                  </a:lnTo>
                  <a:lnTo>
                    <a:pt x="1798799" y="743419"/>
                  </a:lnTo>
                  <a:lnTo>
                    <a:pt x="1794574" y="699344"/>
                  </a:lnTo>
                  <a:lnTo>
                    <a:pt x="1787625" y="655991"/>
                  </a:lnTo>
                  <a:lnTo>
                    <a:pt x="1778029" y="613427"/>
                  </a:lnTo>
                  <a:lnTo>
                    <a:pt x="1765861" y="571717"/>
                  </a:lnTo>
                  <a:lnTo>
                    <a:pt x="1751197" y="530929"/>
                  </a:lnTo>
                  <a:lnTo>
                    <a:pt x="1734114" y="491128"/>
                  </a:lnTo>
                  <a:lnTo>
                    <a:pt x="1714687" y="452382"/>
                  </a:lnTo>
                  <a:lnTo>
                    <a:pt x="1692992" y="414756"/>
                  </a:lnTo>
                  <a:lnTo>
                    <a:pt x="1669107" y="378318"/>
                  </a:lnTo>
                  <a:lnTo>
                    <a:pt x="1643105" y="343133"/>
                  </a:lnTo>
                  <a:lnTo>
                    <a:pt x="1615065" y="309269"/>
                  </a:lnTo>
                  <a:lnTo>
                    <a:pt x="1585061" y="276791"/>
                  </a:lnTo>
                  <a:lnTo>
                    <a:pt x="1553170" y="245767"/>
                  </a:lnTo>
                  <a:lnTo>
                    <a:pt x="1519468" y="216262"/>
                  </a:lnTo>
                  <a:lnTo>
                    <a:pt x="1484031" y="188344"/>
                  </a:lnTo>
                  <a:lnTo>
                    <a:pt x="1446934" y="162078"/>
                  </a:lnTo>
                  <a:lnTo>
                    <a:pt x="1408255" y="137531"/>
                  </a:lnTo>
                  <a:lnTo>
                    <a:pt x="1368068" y="114770"/>
                  </a:lnTo>
                  <a:lnTo>
                    <a:pt x="1326451" y="93861"/>
                  </a:lnTo>
                  <a:lnTo>
                    <a:pt x="1283478" y="74871"/>
                  </a:lnTo>
                  <a:lnTo>
                    <a:pt x="1239227" y="57866"/>
                  </a:lnTo>
                  <a:lnTo>
                    <a:pt x="1193773" y="42913"/>
                  </a:lnTo>
                  <a:lnTo>
                    <a:pt x="1147192" y="30077"/>
                  </a:lnTo>
                  <a:lnTo>
                    <a:pt x="1099561" y="19427"/>
                  </a:lnTo>
                  <a:lnTo>
                    <a:pt x="1050955" y="11027"/>
                  </a:lnTo>
                  <a:lnTo>
                    <a:pt x="1001450" y="4945"/>
                  </a:lnTo>
                  <a:lnTo>
                    <a:pt x="951122" y="1247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3677" y="5141722"/>
              <a:ext cx="1755394" cy="15358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9501" y="5283200"/>
              <a:ext cx="1513205" cy="1256030"/>
            </a:xfrm>
            <a:custGeom>
              <a:avLst/>
              <a:gdLst/>
              <a:ahLst/>
              <a:cxnLst/>
              <a:rect l="l" t="t" r="r" b="b"/>
              <a:pathLst>
                <a:path w="1513204" h="1256029">
                  <a:moveTo>
                    <a:pt x="756411" y="0"/>
                  </a:moveTo>
                  <a:lnTo>
                    <a:pt x="704614" y="1448"/>
                  </a:lnTo>
                  <a:lnTo>
                    <a:pt x="653755" y="5733"/>
                  </a:lnTo>
                  <a:lnTo>
                    <a:pt x="603946" y="12759"/>
                  </a:lnTo>
                  <a:lnTo>
                    <a:pt x="555301" y="22433"/>
                  </a:lnTo>
                  <a:lnTo>
                    <a:pt x="507931" y="34661"/>
                  </a:lnTo>
                  <a:lnTo>
                    <a:pt x="461950" y="49351"/>
                  </a:lnTo>
                  <a:lnTo>
                    <a:pt x="417469" y="66408"/>
                  </a:lnTo>
                  <a:lnTo>
                    <a:pt x="374602" y="85738"/>
                  </a:lnTo>
                  <a:lnTo>
                    <a:pt x="333461" y="107249"/>
                  </a:lnTo>
                  <a:lnTo>
                    <a:pt x="294158" y="130846"/>
                  </a:lnTo>
                  <a:lnTo>
                    <a:pt x="256807" y="156436"/>
                  </a:lnTo>
                  <a:lnTo>
                    <a:pt x="221519" y="183926"/>
                  </a:lnTo>
                  <a:lnTo>
                    <a:pt x="188407" y="213221"/>
                  </a:lnTo>
                  <a:lnTo>
                    <a:pt x="157584" y="244228"/>
                  </a:lnTo>
                  <a:lnTo>
                    <a:pt x="129162" y="276854"/>
                  </a:lnTo>
                  <a:lnTo>
                    <a:pt x="103255" y="311005"/>
                  </a:lnTo>
                  <a:lnTo>
                    <a:pt x="79973" y="346587"/>
                  </a:lnTo>
                  <a:lnTo>
                    <a:pt x="59431" y="383506"/>
                  </a:lnTo>
                  <a:lnTo>
                    <a:pt x="41740" y="421670"/>
                  </a:lnTo>
                  <a:lnTo>
                    <a:pt x="27014" y="460985"/>
                  </a:lnTo>
                  <a:lnTo>
                    <a:pt x="15364" y="501356"/>
                  </a:lnTo>
                  <a:lnTo>
                    <a:pt x="6903" y="542690"/>
                  </a:lnTo>
                  <a:lnTo>
                    <a:pt x="1744" y="584894"/>
                  </a:lnTo>
                  <a:lnTo>
                    <a:pt x="0" y="627888"/>
                  </a:lnTo>
                  <a:lnTo>
                    <a:pt x="1745" y="670874"/>
                  </a:lnTo>
                  <a:lnTo>
                    <a:pt x="6905" y="713082"/>
                  </a:lnTo>
                  <a:lnTo>
                    <a:pt x="15366" y="754420"/>
                  </a:lnTo>
                  <a:lnTo>
                    <a:pt x="27016" y="794794"/>
                  </a:lnTo>
                  <a:lnTo>
                    <a:pt x="41743" y="834109"/>
                  </a:lnTo>
                  <a:lnTo>
                    <a:pt x="59434" y="872273"/>
                  </a:lnTo>
                  <a:lnTo>
                    <a:pt x="79976" y="909193"/>
                  </a:lnTo>
                  <a:lnTo>
                    <a:pt x="103258" y="944774"/>
                  </a:lnTo>
                  <a:lnTo>
                    <a:pt x="129165" y="978923"/>
                  </a:lnTo>
                  <a:lnTo>
                    <a:pt x="157587" y="1011546"/>
                  </a:lnTo>
                  <a:lnTo>
                    <a:pt x="188409" y="1042551"/>
                  </a:lnTo>
                  <a:lnTo>
                    <a:pt x="221521" y="1071843"/>
                  </a:lnTo>
                  <a:lnTo>
                    <a:pt x="256808" y="1099329"/>
                  </a:lnTo>
                  <a:lnTo>
                    <a:pt x="294160" y="1124916"/>
                  </a:lnTo>
                  <a:lnTo>
                    <a:pt x="333462" y="1148509"/>
                  </a:lnTo>
                  <a:lnTo>
                    <a:pt x="374603" y="1170017"/>
                  </a:lnTo>
                  <a:lnTo>
                    <a:pt x="417470" y="1189344"/>
                  </a:lnTo>
                  <a:lnTo>
                    <a:pt x="461950" y="1206397"/>
                  </a:lnTo>
                  <a:lnTo>
                    <a:pt x="507931" y="1221084"/>
                  </a:lnTo>
                  <a:lnTo>
                    <a:pt x="555301" y="1233310"/>
                  </a:lnTo>
                  <a:lnTo>
                    <a:pt x="603946" y="1242982"/>
                  </a:lnTo>
                  <a:lnTo>
                    <a:pt x="653755" y="1250006"/>
                  </a:lnTo>
                  <a:lnTo>
                    <a:pt x="704614" y="1254289"/>
                  </a:lnTo>
                  <a:lnTo>
                    <a:pt x="756411" y="1255737"/>
                  </a:lnTo>
                  <a:lnTo>
                    <a:pt x="808194" y="1254289"/>
                  </a:lnTo>
                  <a:lnTo>
                    <a:pt x="859041" y="1250006"/>
                  </a:lnTo>
                  <a:lnTo>
                    <a:pt x="908840" y="1242982"/>
                  </a:lnTo>
                  <a:lnTo>
                    <a:pt x="957477" y="1233310"/>
                  </a:lnTo>
                  <a:lnTo>
                    <a:pt x="1004842" y="1221084"/>
                  </a:lnTo>
                  <a:lnTo>
                    <a:pt x="1050819" y="1206397"/>
                  </a:lnTo>
                  <a:lnTo>
                    <a:pt x="1095298" y="1189343"/>
                  </a:lnTo>
                  <a:lnTo>
                    <a:pt x="1138164" y="1170016"/>
                  </a:lnTo>
                  <a:lnTo>
                    <a:pt x="1179306" y="1148509"/>
                  </a:lnTo>
                  <a:lnTo>
                    <a:pt x="1218611" y="1124915"/>
                  </a:lnTo>
                  <a:lnTo>
                    <a:pt x="1255966" y="1099328"/>
                  </a:lnTo>
                  <a:lnTo>
                    <a:pt x="1291257" y="1071841"/>
                  </a:lnTo>
                  <a:lnTo>
                    <a:pt x="1324374" y="1042549"/>
                  </a:lnTo>
                  <a:lnTo>
                    <a:pt x="1355201" y="1011544"/>
                  </a:lnTo>
                  <a:lnTo>
                    <a:pt x="1383628" y="978920"/>
                  </a:lnTo>
                  <a:lnTo>
                    <a:pt x="1409542" y="944770"/>
                  </a:lnTo>
                  <a:lnTo>
                    <a:pt x="1432828" y="909188"/>
                  </a:lnTo>
                  <a:lnTo>
                    <a:pt x="1453376" y="872268"/>
                  </a:lnTo>
                  <a:lnTo>
                    <a:pt x="1471071" y="834103"/>
                  </a:lnTo>
                  <a:lnTo>
                    <a:pt x="1485802" y="794786"/>
                  </a:lnTo>
                  <a:lnTo>
                    <a:pt x="1497455" y="754412"/>
                  </a:lnTo>
                  <a:lnTo>
                    <a:pt x="1505918" y="713072"/>
                  </a:lnTo>
                  <a:lnTo>
                    <a:pt x="1511078" y="670862"/>
                  </a:lnTo>
                  <a:lnTo>
                    <a:pt x="1512823" y="627888"/>
                  </a:lnTo>
                  <a:lnTo>
                    <a:pt x="1511078" y="584894"/>
                  </a:lnTo>
                  <a:lnTo>
                    <a:pt x="1505917" y="542690"/>
                  </a:lnTo>
                  <a:lnTo>
                    <a:pt x="1497453" y="501356"/>
                  </a:lnTo>
                  <a:lnTo>
                    <a:pt x="1485800" y="460985"/>
                  </a:lnTo>
                  <a:lnTo>
                    <a:pt x="1471069" y="421670"/>
                  </a:lnTo>
                  <a:lnTo>
                    <a:pt x="1453373" y="383506"/>
                  </a:lnTo>
                  <a:lnTo>
                    <a:pt x="1432826" y="346587"/>
                  </a:lnTo>
                  <a:lnTo>
                    <a:pt x="1409539" y="311005"/>
                  </a:lnTo>
                  <a:lnTo>
                    <a:pt x="1383626" y="276854"/>
                  </a:lnTo>
                  <a:lnTo>
                    <a:pt x="1355199" y="244228"/>
                  </a:lnTo>
                  <a:lnTo>
                    <a:pt x="1324372" y="213221"/>
                  </a:lnTo>
                  <a:lnTo>
                    <a:pt x="1291256" y="183926"/>
                  </a:lnTo>
                  <a:lnTo>
                    <a:pt x="1255964" y="156436"/>
                  </a:lnTo>
                  <a:lnTo>
                    <a:pt x="1218610" y="130846"/>
                  </a:lnTo>
                  <a:lnTo>
                    <a:pt x="1179305" y="107249"/>
                  </a:lnTo>
                  <a:lnTo>
                    <a:pt x="1138164" y="85738"/>
                  </a:lnTo>
                  <a:lnTo>
                    <a:pt x="1095297" y="66408"/>
                  </a:lnTo>
                  <a:lnTo>
                    <a:pt x="1050819" y="49351"/>
                  </a:lnTo>
                  <a:lnTo>
                    <a:pt x="1004841" y="34661"/>
                  </a:lnTo>
                  <a:lnTo>
                    <a:pt x="957477" y="22433"/>
                  </a:lnTo>
                  <a:lnTo>
                    <a:pt x="908840" y="12759"/>
                  </a:lnTo>
                  <a:lnTo>
                    <a:pt x="859041" y="5733"/>
                  </a:lnTo>
                  <a:lnTo>
                    <a:pt x="808194" y="1448"/>
                  </a:lnTo>
                  <a:lnTo>
                    <a:pt x="756411" y="0"/>
                  </a:lnTo>
                  <a:close/>
                </a:path>
              </a:pathLst>
            </a:custGeom>
            <a:solidFill>
              <a:srgbClr val="121D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2376" y="5321300"/>
              <a:ext cx="1223899" cy="828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18464" y="5659450"/>
            <a:ext cx="6584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18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50" b="1" spc="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961642" y="766657"/>
            <a:ext cx="593852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cs typeface="Arial"/>
              </a:rPr>
              <a:t>Exchange Object between</a:t>
            </a:r>
            <a:r>
              <a:rPr b="0" spc="50" dirty="0">
                <a:cs typeface="Arial"/>
              </a:rPr>
              <a:t> </a:t>
            </a:r>
            <a:r>
              <a:rPr b="0" spc="-5" dirty="0">
                <a:cs typeface="Arial"/>
              </a:rPr>
              <a:t>Processes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1778" y="2290899"/>
            <a:ext cx="793141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Multiprocessing module has two  communication channels</a:t>
            </a:r>
            <a:r>
              <a:rPr sz="2400" spc="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2133600"/>
            <a:ext cx="7217283" cy="426847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85"/>
              </a:spcBef>
              <a:tabLst>
                <a:tab pos="355600" algn="l"/>
                <a:tab pos="356235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Queues</a:t>
            </a:r>
            <a:r>
              <a:rPr sz="2400" b="1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Returns a process shared</a:t>
            </a:r>
            <a:r>
              <a:rPr sz="2400" spc="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queue.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Any pickle-able object can</a:t>
            </a:r>
            <a:r>
              <a:rPr sz="2400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pass</a:t>
            </a:r>
          </a:p>
          <a:p>
            <a:pPr marL="756285">
              <a:lnSpc>
                <a:spcPct val="100000"/>
              </a:lnSpc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through</a:t>
            </a:r>
            <a:r>
              <a:rPr sz="2400" spc="-4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it.</a:t>
            </a: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Thread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and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safe</a:t>
            </a:r>
            <a:r>
              <a:rPr lang="en-IN" sz="2400" spc="-5" dirty="0">
                <a:latin typeface="Book Antiqua" panose="02040602050305030304" pitchFamily="18" charset="0"/>
                <a:cs typeface="Arial"/>
              </a:rPr>
              <a:t>.</a:t>
            </a:r>
            <a:endParaRPr lang="en-IN" sz="2400" dirty="0">
              <a:latin typeface="Book Antiqua" panose="02040602050305030304" pitchFamily="18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660"/>
              </a:spcBef>
              <a:tabLst>
                <a:tab pos="355600" algn="l"/>
                <a:tab pos="356235" algn="l"/>
              </a:tabLst>
            </a:pPr>
            <a:r>
              <a:rPr lang="en-IN" sz="2400" b="1" spc="-5" dirty="0">
                <a:latin typeface="Book Antiqua" panose="02040602050305030304" pitchFamily="18" charset="0"/>
                <a:cs typeface="Arial"/>
              </a:rPr>
              <a:t>Pipes</a:t>
            </a:r>
            <a:r>
              <a:rPr lang="en-IN" sz="2400" b="1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lang="en-IN" sz="2400" b="1" dirty="0">
                <a:latin typeface="Book Antiqua" panose="02040602050305030304" pitchFamily="18" charset="0"/>
                <a:cs typeface="Arial"/>
              </a:rPr>
              <a:t>:</a:t>
            </a:r>
          </a:p>
          <a:p>
            <a:pPr marL="812165" marR="8890" lvl="1" indent="-342900">
              <a:lnSpc>
                <a:spcPct val="1000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Returns a pair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connection objects  connect by a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pipe.</a:t>
            </a:r>
          </a:p>
          <a:p>
            <a:pPr marL="812165" marR="5080" lvl="1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Every object has send/recv methods  that are used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communication  between</a:t>
            </a:r>
            <a:r>
              <a:rPr sz="2400" spc="-5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processes.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06842" y="2553092"/>
            <a:ext cx="6330315" cy="407611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90"/>
              </a:spcBef>
              <a:tabLst>
                <a:tab pos="75692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Queues simple example</a:t>
            </a:r>
            <a:r>
              <a:rPr sz="2400" b="1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program creates two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queues</a:t>
            </a:r>
            <a:r>
              <a:rPr sz="2400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:</a:t>
            </a:r>
          </a:p>
          <a:p>
            <a:pPr marL="1612900" lvl="3" indent="-229235">
              <a:lnSpc>
                <a:spcPct val="100000"/>
              </a:lnSpc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Tasks : queue that has range of</a:t>
            </a:r>
            <a:r>
              <a:rPr sz="2400" spc="-18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int.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Results : queue that is empty. It is used</a:t>
            </a:r>
            <a:r>
              <a:rPr sz="2400" spc="-2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</a:t>
            </a:r>
          </a:p>
          <a:p>
            <a:pPr marL="1612900">
              <a:lnSpc>
                <a:spcPct val="100000"/>
              </a:lnSpc>
            </a:pPr>
            <a:r>
              <a:rPr sz="2400" dirty="0">
                <a:latin typeface="Book Antiqua" panose="02040602050305030304" pitchFamily="18" charset="0"/>
                <a:cs typeface="Arial"/>
              </a:rPr>
              <a:t>store</a:t>
            </a:r>
            <a:r>
              <a:rPr sz="2400" spc="-4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results.</a:t>
            </a:r>
          </a:p>
          <a:p>
            <a:pPr marL="1155700" marR="15367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Then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creates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 workers, each worker  get a data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number,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from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shared  queue, multiply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by 2 and store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in  the result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queue.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86618"/>
            <a:ext cx="593852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Book Antiqua" panose="02040602050305030304" pitchFamily="18" charset="0"/>
                <a:cs typeface="Arial"/>
              </a:rPr>
              <a:t>Exchange Object between</a:t>
            </a:r>
            <a:r>
              <a:rPr b="0" spc="50" dirty="0">
                <a:latin typeface="Book Antiqua" panose="02040602050305030304" pitchFamily="18" charset="0"/>
                <a:cs typeface="Arial"/>
              </a:rPr>
              <a:t> </a:t>
            </a:r>
            <a:r>
              <a:rPr b="0" spc="-5" dirty="0">
                <a:latin typeface="Book Antiqua" panose="02040602050305030304" pitchFamily="18" charset="0"/>
                <a:cs typeface="Arial"/>
              </a:rPr>
              <a:t>Processes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71070" y="2743200"/>
            <a:ext cx="6345260" cy="292964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21945" indent="-285750">
              <a:spcBef>
                <a:spcPts val="78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2400" b="1" spc="-5" dirty="0">
                <a:solidFill>
                  <a:schemeClr val="tx1"/>
                </a:solidFill>
                <a:latin typeface="Book Antiqua" panose="02040602050305030304" pitchFamily="18" charset="0"/>
              </a:rPr>
              <a:t>Observation</a:t>
            </a:r>
            <a:r>
              <a:rPr sz="2400" b="1" spc="-1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</a:p>
          <a:p>
            <a:pPr marL="835660" marR="5080" lvl="1" indent="-342900">
              <a:lnSpc>
                <a:spcPct val="1000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Result is not in order even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if our  </a:t>
            </a: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tasks’ queue </a:t>
            </a:r>
            <a:r>
              <a:rPr sz="2400" spc="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was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in </a:t>
            </a: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order. This</a:t>
            </a:r>
            <a:r>
              <a:rPr sz="2400" spc="-9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is  </a:t>
            </a: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because the program run in 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parallel.</a:t>
            </a:r>
          </a:p>
          <a:p>
            <a:pPr marL="835660" marR="39370" lvl="1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Queue.get() </a:t>
            </a: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return the data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to</a:t>
            </a:r>
            <a:r>
              <a:rPr sz="2400" spc="-6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the 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worker and delete</a:t>
            </a:r>
            <a:r>
              <a:rPr sz="2400" spc="-75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Book Antiqua" panose="02040602050305030304" pitchFamily="18" charset="0"/>
                <a:cs typeface="Arial"/>
              </a:rPr>
              <a:t>it.</a:t>
            </a:r>
          </a:p>
          <a:p>
            <a:pPr marL="321945" indent="-285750"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sz="2400" b="1" spc="-5" dirty="0">
                <a:solidFill>
                  <a:schemeClr val="tx1"/>
                </a:solidFill>
                <a:latin typeface="Book Antiqua" panose="02040602050305030304" pitchFamily="18" charset="0"/>
              </a:rPr>
              <a:t>Part of the </a:t>
            </a:r>
            <a:r>
              <a:rPr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output</a:t>
            </a:r>
            <a:r>
              <a:rPr sz="2400" b="1" spc="-5" dirty="0">
                <a:solidFill>
                  <a:schemeClr val="tx1"/>
                </a:solidFill>
                <a:latin typeface="Book Antiqua" panose="02040602050305030304" pitchFamily="18" charset="0"/>
              </a:rPr>
              <a:t> :</a:t>
            </a:r>
          </a:p>
        </p:txBody>
      </p:sp>
      <p:sp>
        <p:nvSpPr>
          <p:cNvPr id="4" name="object 4"/>
          <p:cNvSpPr/>
          <p:nvPr/>
        </p:nvSpPr>
        <p:spPr>
          <a:xfrm>
            <a:off x="6260718" y="2973582"/>
            <a:ext cx="276225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682372" y="5842486"/>
            <a:ext cx="937894" cy="4639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6360">
              <a:lnSpc>
                <a:spcPct val="101099"/>
              </a:lnSpc>
              <a:spcBef>
                <a:spcPts val="95"/>
              </a:spcBef>
            </a:pP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06002" y="702886"/>
            <a:ext cx="485679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0" marR="5080" indent="-95885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cs typeface="Arial"/>
              </a:rPr>
              <a:t>Sharing </a:t>
            </a:r>
            <a:r>
              <a:rPr b="0" dirty="0">
                <a:cs typeface="Arial"/>
              </a:rPr>
              <a:t>state</a:t>
            </a:r>
            <a:r>
              <a:rPr b="0" spc="-50" dirty="0">
                <a:cs typeface="Arial"/>
              </a:rPr>
              <a:t> </a:t>
            </a:r>
            <a:r>
              <a:rPr b="0" spc="-5" dirty="0">
                <a:cs typeface="Arial"/>
              </a:rPr>
              <a:t>between  </a:t>
            </a:r>
            <a:r>
              <a:rPr b="0" dirty="0">
                <a:cs typeface="Arial"/>
              </a:rPr>
              <a:t>processes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23734" y="2781554"/>
            <a:ext cx="6553466" cy="227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Multiprocessing module has two  ways to share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state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between  processes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:</a:t>
            </a:r>
            <a:endParaRPr lang="en-US" sz="2400" dirty="0">
              <a:latin typeface="Book Antiqua" panose="02040602050305030304" pitchFamily="18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endParaRPr lang="en-IN" sz="2400" dirty="0">
              <a:latin typeface="Book Antiqua" panose="02040602050305030304" pitchFamily="18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Book Antiqua" panose="02040602050305030304" pitchFamily="18" charset="0"/>
                <a:cs typeface="Arial"/>
              </a:rPr>
              <a:t>Shared data:</a:t>
            </a:r>
          </a:p>
          <a:p>
            <a:pPr marL="812800" marR="5080" lvl="1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Book Antiqua" panose="02040602050305030304" pitchFamily="18" charset="0"/>
                <a:cs typeface="Arial"/>
              </a:rPr>
              <a:t>1. Shared memory</a:t>
            </a:r>
          </a:p>
          <a:p>
            <a:pPr marL="812800" marR="5080" lvl="1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Book Antiqua" panose="02040602050305030304" pitchFamily="18" charset="0"/>
                <a:cs typeface="Arial"/>
              </a:rPr>
              <a:t>2. Server process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590800"/>
            <a:ext cx="7145021" cy="378372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Shared memory</a:t>
            </a:r>
            <a:r>
              <a:rPr sz="2400" b="1" spc="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469265" marR="60960" lvl="1">
              <a:lnSpc>
                <a:spcPct val="100000"/>
              </a:lnSpc>
              <a:spcBef>
                <a:spcPts val="590"/>
              </a:spcBef>
              <a:tabLst>
                <a:tab pos="756920" algn="l"/>
              </a:tabLst>
            </a:pPr>
            <a:r>
              <a:rPr sz="2400" spc="-10" dirty="0">
                <a:latin typeface="Book Antiqua" panose="02040602050305030304" pitchFamily="18" charset="0"/>
                <a:cs typeface="Arial"/>
              </a:rPr>
              <a:t>Python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provide 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two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ways for</a:t>
            </a:r>
            <a:r>
              <a:rPr sz="2400" spc="-4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 data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be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stored in a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shared  memory</a:t>
            </a:r>
            <a:r>
              <a:rPr sz="2400" b="1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map: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Value</a:t>
            </a:r>
            <a:r>
              <a:rPr sz="2400" b="1" spc="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:</a:t>
            </a:r>
          </a:p>
          <a:p>
            <a:pPr marL="1726565" lvl="3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The return value is a</a:t>
            </a:r>
            <a:r>
              <a:rPr sz="2400" spc="-114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synchronized</a:t>
            </a:r>
          </a:p>
          <a:p>
            <a:pPr marL="1612900">
              <a:lnSpc>
                <a:spcPct val="100000"/>
              </a:lnSpc>
            </a:pPr>
            <a:r>
              <a:rPr lang="en-US" sz="2400" dirty="0">
                <a:latin typeface="Book Antiqua" panose="02040602050305030304" pitchFamily="18" charset="0"/>
                <a:cs typeface="Arial"/>
              </a:rPr>
              <a:t>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wrapper for the</a:t>
            </a:r>
            <a:r>
              <a:rPr sz="2400" spc="-9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object.</a:t>
            </a: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b="1" dirty="0">
                <a:latin typeface="Book Antiqua" panose="02040602050305030304" pitchFamily="18" charset="0"/>
                <a:cs typeface="Arial"/>
              </a:rPr>
              <a:t>Array</a:t>
            </a:r>
            <a:r>
              <a:rPr sz="2400" b="1" spc="-2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:</a:t>
            </a:r>
          </a:p>
          <a:p>
            <a:pPr marL="1727200" marR="5080" lvl="3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lang="en-US" sz="2400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The return value is a</a:t>
            </a:r>
            <a:r>
              <a:rPr sz="2400" spc="-1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synchronized  wrapper for the</a:t>
            </a:r>
            <a:r>
              <a:rPr sz="2400" spc="-9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array.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209800"/>
            <a:ext cx="7848600" cy="370678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Server</a:t>
            </a:r>
            <a:r>
              <a:rPr sz="2400" b="1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process: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469265" marR="225425" lvl="1">
              <a:lnSpc>
                <a:spcPct val="100000"/>
              </a:lnSpc>
              <a:spcBef>
                <a:spcPts val="590"/>
              </a:spcBef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Manager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object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control a server  process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holds python</a:t>
            </a:r>
            <a:r>
              <a:rPr sz="2400" spc="-4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objects  and allow other process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manipulate</a:t>
            </a:r>
            <a:r>
              <a:rPr sz="2400" spc="-3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them.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What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is Manager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?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727200" marR="927735" lvl="3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Controls server process</a:t>
            </a:r>
            <a:r>
              <a:rPr sz="2400" spc="-16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which  manages shared</a:t>
            </a:r>
            <a:r>
              <a:rPr sz="2400" spc="-10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object.</a:t>
            </a:r>
          </a:p>
          <a:p>
            <a:pPr marL="1727200" marR="5080" lvl="3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It make sure the shared object get  updated in all processes when</a:t>
            </a:r>
            <a:r>
              <a:rPr sz="2400" spc="-1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anyone  modifies</a:t>
            </a:r>
            <a:r>
              <a:rPr sz="2400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895600"/>
            <a:ext cx="7696200" cy="275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21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Lets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see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an example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of </a:t>
            </a:r>
            <a:r>
              <a:rPr sz="2400" spc="-70" dirty="0">
                <a:latin typeface="Book Antiqua" panose="02040602050305030304" pitchFamily="18" charset="0"/>
                <a:cs typeface="Arial"/>
              </a:rPr>
              <a:t>sharing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state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between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processes</a:t>
            </a:r>
            <a:r>
              <a:rPr sz="2400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:</a:t>
            </a:r>
          </a:p>
          <a:p>
            <a:pPr marL="756285" marR="67945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 create a Manager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list,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share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 between 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number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  workers,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every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worker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update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an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index.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After all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workers finish,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new</a:t>
            </a:r>
            <a:r>
              <a:rPr sz="2400" spc="-9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  is printed to</a:t>
            </a:r>
            <a:r>
              <a:rPr sz="2400" spc="-6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stdout.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2514600"/>
            <a:ext cx="55302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Server process simple example</a:t>
            </a:r>
            <a:r>
              <a:rPr sz="2400" spc="4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6258" y="3544291"/>
            <a:ext cx="5530216" cy="309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951" y="2148842"/>
            <a:ext cx="8279449" cy="256031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Observation</a:t>
            </a:r>
            <a:r>
              <a:rPr sz="2400" b="1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756285" marR="124460" lvl="1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We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did not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have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worry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about  synchronizing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access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the  list. 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manager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took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care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</a:t>
            </a:r>
            <a:r>
              <a:rPr sz="2400" spc="-9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that.</a:t>
            </a: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FFFF"/>
              </a:buClr>
              <a:buFont typeface="Arial"/>
              <a:buChar char="–"/>
              <a:tabLst>
                <a:tab pos="838200" algn="l"/>
                <a:tab pos="838835" algn="l"/>
              </a:tabLst>
            </a:pPr>
            <a:r>
              <a:rPr sz="2400" dirty="0">
                <a:latin typeface="Book Antiqua" panose="02040602050305030304" pitchFamily="18" charset="0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all processes see the same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 and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act on one shared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list.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Result when n = 10000</a:t>
            </a:r>
            <a:r>
              <a:rPr sz="2400" spc="3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1737" y="5010031"/>
            <a:ext cx="4200525" cy="157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13970" y="4160479"/>
            <a:ext cx="2366010" cy="1880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+mj-lt"/>
                <a:cs typeface="Arial"/>
              </a:rPr>
              <a:t>Thread</a:t>
            </a:r>
            <a:endParaRPr sz="2400" dirty="0">
              <a:latin typeface="+mj-lt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2220"/>
              </a:spcBef>
            </a:pPr>
            <a:r>
              <a:rPr sz="2400" b="1" spc="-5" dirty="0">
                <a:latin typeface="+mj-lt"/>
                <a:cs typeface="Arial"/>
              </a:rPr>
              <a:t>Threading</a:t>
            </a:r>
            <a:endParaRPr sz="24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+mj-lt"/>
                <a:cs typeface="Arial"/>
              </a:rPr>
              <a:t>Mu</a:t>
            </a:r>
            <a:r>
              <a:rPr sz="2400" b="1" spc="5" dirty="0">
                <a:latin typeface="+mj-lt"/>
                <a:cs typeface="Arial"/>
              </a:rPr>
              <a:t>l</a:t>
            </a:r>
            <a:r>
              <a:rPr sz="2400" b="1" dirty="0">
                <a:latin typeface="+mj-lt"/>
                <a:cs typeface="Arial"/>
              </a:rPr>
              <a:t>t</a:t>
            </a:r>
            <a:r>
              <a:rPr sz="2400" b="1" spc="5" dirty="0">
                <a:latin typeface="+mj-lt"/>
                <a:cs typeface="Arial"/>
              </a:rPr>
              <a:t>i</a:t>
            </a:r>
            <a:r>
              <a:rPr sz="2400" b="1" spc="-5" dirty="0">
                <a:latin typeface="+mj-lt"/>
                <a:cs typeface="Arial"/>
              </a:rPr>
              <a:t>process</a:t>
            </a:r>
            <a:r>
              <a:rPr sz="2400" b="1" dirty="0">
                <a:latin typeface="+mj-lt"/>
                <a:cs typeface="Arial"/>
              </a:rPr>
              <a:t>ing</a:t>
            </a:r>
            <a:endParaRPr sz="2400" dirty="0">
              <a:latin typeface="+mj-lt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81600" y="4160479"/>
            <a:ext cx="3240405" cy="2052955"/>
            <a:chOff x="3597275" y="2886075"/>
            <a:chExt cx="3240405" cy="2052955"/>
          </a:xfrm>
        </p:grpSpPr>
        <p:sp>
          <p:nvSpPr>
            <p:cNvPr id="9" name="object 9"/>
            <p:cNvSpPr/>
            <p:nvPr/>
          </p:nvSpPr>
          <p:spPr>
            <a:xfrm>
              <a:off x="4408423" y="2886075"/>
              <a:ext cx="1617980" cy="738505"/>
            </a:xfrm>
            <a:custGeom>
              <a:avLst/>
              <a:gdLst/>
              <a:ahLst/>
              <a:cxnLst/>
              <a:rect l="l" t="t" r="r" b="b"/>
              <a:pathLst>
                <a:path w="1617979" h="738504">
                  <a:moveTo>
                    <a:pt x="1419225" y="0"/>
                  </a:moveTo>
                  <a:lnTo>
                    <a:pt x="198500" y="0"/>
                  </a:lnTo>
                  <a:lnTo>
                    <a:pt x="152995" y="5243"/>
                  </a:lnTo>
                  <a:lnTo>
                    <a:pt x="111217" y="20177"/>
                  </a:lnTo>
                  <a:lnTo>
                    <a:pt x="74360" y="43607"/>
                  </a:lnTo>
                  <a:lnTo>
                    <a:pt x="43617" y="74336"/>
                  </a:lnTo>
                  <a:lnTo>
                    <a:pt x="20180" y="111171"/>
                  </a:lnTo>
                  <a:lnTo>
                    <a:pt x="5244" y="152915"/>
                  </a:lnTo>
                  <a:lnTo>
                    <a:pt x="0" y="198374"/>
                  </a:lnTo>
                  <a:lnTo>
                    <a:pt x="0" y="539750"/>
                  </a:lnTo>
                  <a:lnTo>
                    <a:pt x="5244" y="585255"/>
                  </a:lnTo>
                  <a:lnTo>
                    <a:pt x="20180" y="627033"/>
                  </a:lnTo>
                  <a:lnTo>
                    <a:pt x="43617" y="663890"/>
                  </a:lnTo>
                  <a:lnTo>
                    <a:pt x="74360" y="694633"/>
                  </a:lnTo>
                  <a:lnTo>
                    <a:pt x="111217" y="718070"/>
                  </a:lnTo>
                  <a:lnTo>
                    <a:pt x="152995" y="733006"/>
                  </a:lnTo>
                  <a:lnTo>
                    <a:pt x="198500" y="738251"/>
                  </a:lnTo>
                  <a:lnTo>
                    <a:pt x="1419225" y="738251"/>
                  </a:lnTo>
                  <a:lnTo>
                    <a:pt x="1464730" y="733006"/>
                  </a:lnTo>
                  <a:lnTo>
                    <a:pt x="1506508" y="718070"/>
                  </a:lnTo>
                  <a:lnTo>
                    <a:pt x="1543365" y="694633"/>
                  </a:lnTo>
                  <a:lnTo>
                    <a:pt x="1574108" y="663890"/>
                  </a:lnTo>
                  <a:lnTo>
                    <a:pt x="1597545" y="627033"/>
                  </a:lnTo>
                  <a:lnTo>
                    <a:pt x="1612481" y="585255"/>
                  </a:lnTo>
                  <a:lnTo>
                    <a:pt x="1617726" y="539750"/>
                  </a:lnTo>
                  <a:lnTo>
                    <a:pt x="1617726" y="198374"/>
                  </a:lnTo>
                  <a:lnTo>
                    <a:pt x="1612481" y="152915"/>
                  </a:lnTo>
                  <a:lnTo>
                    <a:pt x="1597545" y="111171"/>
                  </a:lnTo>
                  <a:lnTo>
                    <a:pt x="1574108" y="74336"/>
                  </a:lnTo>
                  <a:lnTo>
                    <a:pt x="1543365" y="43607"/>
                  </a:lnTo>
                  <a:lnTo>
                    <a:pt x="1506508" y="20177"/>
                  </a:lnTo>
                  <a:lnTo>
                    <a:pt x="1464730" y="5243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517E9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2024" y="3459226"/>
              <a:ext cx="2430780" cy="821055"/>
            </a:xfrm>
            <a:custGeom>
              <a:avLst/>
              <a:gdLst/>
              <a:ahLst/>
              <a:cxnLst/>
              <a:rect l="l" t="t" r="r" b="b"/>
              <a:pathLst>
                <a:path w="2430779" h="821054">
                  <a:moveTo>
                    <a:pt x="2178050" y="0"/>
                  </a:moveTo>
                  <a:lnTo>
                    <a:pt x="252475" y="0"/>
                  </a:lnTo>
                  <a:lnTo>
                    <a:pt x="207091" y="4063"/>
                  </a:lnTo>
                  <a:lnTo>
                    <a:pt x="164375" y="15778"/>
                  </a:lnTo>
                  <a:lnTo>
                    <a:pt x="125043" y="34435"/>
                  </a:lnTo>
                  <a:lnTo>
                    <a:pt x="89805" y="59323"/>
                  </a:lnTo>
                  <a:lnTo>
                    <a:pt x="59376" y="89731"/>
                  </a:lnTo>
                  <a:lnTo>
                    <a:pt x="34468" y="124949"/>
                  </a:lnTo>
                  <a:lnTo>
                    <a:pt x="15794" y="164265"/>
                  </a:lnTo>
                  <a:lnTo>
                    <a:pt x="4067" y="206968"/>
                  </a:lnTo>
                  <a:lnTo>
                    <a:pt x="0" y="252349"/>
                  </a:lnTo>
                  <a:lnTo>
                    <a:pt x="0" y="568198"/>
                  </a:lnTo>
                  <a:lnTo>
                    <a:pt x="4067" y="613582"/>
                  </a:lnTo>
                  <a:lnTo>
                    <a:pt x="15794" y="656298"/>
                  </a:lnTo>
                  <a:lnTo>
                    <a:pt x="34468" y="695630"/>
                  </a:lnTo>
                  <a:lnTo>
                    <a:pt x="59376" y="730868"/>
                  </a:lnTo>
                  <a:lnTo>
                    <a:pt x="89805" y="761297"/>
                  </a:lnTo>
                  <a:lnTo>
                    <a:pt x="125043" y="786205"/>
                  </a:lnTo>
                  <a:lnTo>
                    <a:pt x="164375" y="804879"/>
                  </a:lnTo>
                  <a:lnTo>
                    <a:pt x="207091" y="816606"/>
                  </a:lnTo>
                  <a:lnTo>
                    <a:pt x="252475" y="820674"/>
                  </a:lnTo>
                  <a:lnTo>
                    <a:pt x="2178050" y="820674"/>
                  </a:lnTo>
                  <a:lnTo>
                    <a:pt x="2223434" y="816606"/>
                  </a:lnTo>
                  <a:lnTo>
                    <a:pt x="2266150" y="804879"/>
                  </a:lnTo>
                  <a:lnTo>
                    <a:pt x="2305482" y="786205"/>
                  </a:lnTo>
                  <a:lnTo>
                    <a:pt x="2340720" y="761297"/>
                  </a:lnTo>
                  <a:lnTo>
                    <a:pt x="2371149" y="730868"/>
                  </a:lnTo>
                  <a:lnTo>
                    <a:pt x="2396057" y="695630"/>
                  </a:lnTo>
                  <a:lnTo>
                    <a:pt x="2414731" y="656298"/>
                  </a:lnTo>
                  <a:lnTo>
                    <a:pt x="2426458" y="613582"/>
                  </a:lnTo>
                  <a:lnTo>
                    <a:pt x="2430526" y="568198"/>
                  </a:lnTo>
                  <a:lnTo>
                    <a:pt x="2430526" y="252349"/>
                  </a:lnTo>
                  <a:lnTo>
                    <a:pt x="2426458" y="206968"/>
                  </a:lnTo>
                  <a:lnTo>
                    <a:pt x="2414731" y="164265"/>
                  </a:lnTo>
                  <a:lnTo>
                    <a:pt x="2396057" y="124949"/>
                  </a:lnTo>
                  <a:lnTo>
                    <a:pt x="2371149" y="89731"/>
                  </a:lnTo>
                  <a:lnTo>
                    <a:pt x="2340720" y="59323"/>
                  </a:lnTo>
                  <a:lnTo>
                    <a:pt x="2305482" y="34435"/>
                  </a:lnTo>
                  <a:lnTo>
                    <a:pt x="2266150" y="15778"/>
                  </a:lnTo>
                  <a:lnTo>
                    <a:pt x="2223434" y="4063"/>
                  </a:lnTo>
                  <a:lnTo>
                    <a:pt x="2178050" y="0"/>
                  </a:lnTo>
                  <a:close/>
                </a:path>
              </a:pathLst>
            </a:custGeom>
            <a:solidFill>
              <a:srgbClr val="5BB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7275" y="4116324"/>
              <a:ext cx="3240405" cy="822325"/>
            </a:xfrm>
            <a:custGeom>
              <a:avLst/>
              <a:gdLst/>
              <a:ahLst/>
              <a:cxnLst/>
              <a:rect l="l" t="t" r="r" b="b"/>
              <a:pathLst>
                <a:path w="3240404" h="822325">
                  <a:moveTo>
                    <a:pt x="3006725" y="0"/>
                  </a:moveTo>
                  <a:lnTo>
                    <a:pt x="233299" y="126"/>
                  </a:lnTo>
                  <a:lnTo>
                    <a:pt x="186301" y="4864"/>
                  </a:lnTo>
                  <a:lnTo>
                    <a:pt x="142517" y="18452"/>
                  </a:lnTo>
                  <a:lnTo>
                    <a:pt x="102889" y="39955"/>
                  </a:lnTo>
                  <a:lnTo>
                    <a:pt x="68357" y="68437"/>
                  </a:lnTo>
                  <a:lnTo>
                    <a:pt x="39862" y="102961"/>
                  </a:lnTo>
                  <a:lnTo>
                    <a:pt x="18343" y="142591"/>
                  </a:lnTo>
                  <a:lnTo>
                    <a:pt x="4742" y="186391"/>
                  </a:lnTo>
                  <a:lnTo>
                    <a:pt x="0" y="233425"/>
                  </a:lnTo>
                  <a:lnTo>
                    <a:pt x="0" y="589026"/>
                  </a:lnTo>
                  <a:lnTo>
                    <a:pt x="4742" y="636060"/>
                  </a:lnTo>
                  <a:lnTo>
                    <a:pt x="18343" y="679860"/>
                  </a:lnTo>
                  <a:lnTo>
                    <a:pt x="39862" y="719490"/>
                  </a:lnTo>
                  <a:lnTo>
                    <a:pt x="68357" y="754014"/>
                  </a:lnTo>
                  <a:lnTo>
                    <a:pt x="102889" y="782496"/>
                  </a:lnTo>
                  <a:lnTo>
                    <a:pt x="142517" y="803999"/>
                  </a:lnTo>
                  <a:lnTo>
                    <a:pt x="186301" y="817587"/>
                  </a:lnTo>
                  <a:lnTo>
                    <a:pt x="233299" y="822325"/>
                  </a:lnTo>
                  <a:lnTo>
                    <a:pt x="3006725" y="822325"/>
                  </a:lnTo>
                  <a:lnTo>
                    <a:pt x="3053759" y="817587"/>
                  </a:lnTo>
                  <a:lnTo>
                    <a:pt x="3097559" y="803999"/>
                  </a:lnTo>
                  <a:lnTo>
                    <a:pt x="3137189" y="782496"/>
                  </a:lnTo>
                  <a:lnTo>
                    <a:pt x="3171713" y="754014"/>
                  </a:lnTo>
                  <a:lnTo>
                    <a:pt x="3200195" y="719490"/>
                  </a:lnTo>
                  <a:lnTo>
                    <a:pt x="3221698" y="679860"/>
                  </a:lnTo>
                  <a:lnTo>
                    <a:pt x="3235286" y="636060"/>
                  </a:lnTo>
                  <a:lnTo>
                    <a:pt x="3240024" y="589026"/>
                  </a:lnTo>
                  <a:lnTo>
                    <a:pt x="3240024" y="233425"/>
                  </a:lnTo>
                  <a:lnTo>
                    <a:pt x="3235286" y="186386"/>
                  </a:lnTo>
                  <a:lnTo>
                    <a:pt x="3221698" y="142571"/>
                  </a:lnTo>
                  <a:lnTo>
                    <a:pt x="3200195" y="102920"/>
                  </a:lnTo>
                  <a:lnTo>
                    <a:pt x="3171713" y="68373"/>
                  </a:lnTo>
                  <a:lnTo>
                    <a:pt x="3137189" y="39868"/>
                  </a:lnTo>
                  <a:lnTo>
                    <a:pt x="3097559" y="18345"/>
                  </a:lnTo>
                  <a:lnTo>
                    <a:pt x="3053759" y="4742"/>
                  </a:lnTo>
                  <a:lnTo>
                    <a:pt x="3006725" y="0"/>
                  </a:lnTo>
                  <a:close/>
                </a:path>
              </a:pathLst>
            </a:custGeom>
            <a:solidFill>
              <a:srgbClr val="375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5149" y="4138549"/>
              <a:ext cx="3216275" cy="463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4248" y="3471926"/>
              <a:ext cx="2384425" cy="4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5950" y="2892425"/>
              <a:ext cx="1584325" cy="371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056255" y="981497"/>
            <a:ext cx="42506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 Concurrency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75017" y="2857498"/>
            <a:ext cx="739396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Python has three</a:t>
            </a:r>
            <a:r>
              <a:rPr sz="2400" spc="-4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concurrency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modules</a:t>
            </a:r>
            <a:r>
              <a:rPr sz="240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958" y="2490938"/>
            <a:ext cx="7997483" cy="33002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Multiprocessors module has a Pool  class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dirty="0">
                <a:latin typeface="Book Antiqua" panose="02040602050305030304" pitchFamily="18" charset="0"/>
                <a:cs typeface="Arial"/>
              </a:rPr>
              <a:t>Distribute the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work</a:t>
            </a:r>
            <a:r>
              <a:rPr sz="2400" spc="-9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between</a:t>
            </a:r>
          </a:p>
          <a:p>
            <a:pPr marL="756285">
              <a:lnSpc>
                <a:spcPct val="100000"/>
              </a:lnSpc>
            </a:pPr>
            <a:r>
              <a:rPr lang="en-US" sz="2400" dirty="0">
                <a:latin typeface="Book Antiqua" panose="02040602050305030304" pitchFamily="18" charset="0"/>
                <a:cs typeface="Arial"/>
              </a:rPr>
              <a:t>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worker.</a:t>
            </a: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Collect the return value as a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list.</a:t>
            </a:r>
          </a:p>
          <a:p>
            <a:pPr marL="355600" marR="5969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You do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not have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to worry about  managing queue ,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processes,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shared date/stats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yourself.</a:t>
            </a:r>
          </a:p>
          <a:p>
            <a:pPr marL="355600" marR="28130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It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makes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easy to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implement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quick/simple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concurrent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7900" y="1066800"/>
            <a:ext cx="5181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Pool of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worker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895600"/>
            <a:ext cx="44958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Program reads list of words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from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 file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and returns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of list where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every list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contains a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word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and its  length.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7588" y="3124200"/>
            <a:ext cx="3515233" cy="314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725" y="2267243"/>
            <a:ext cx="7388831" cy="21140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Observation</a:t>
            </a:r>
            <a:r>
              <a:rPr sz="2400" b="1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Book Antiqua" panose="02040602050305030304" pitchFamily="18" charset="0"/>
                <a:cs typeface="Arial"/>
              </a:rPr>
              <a:t>– 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we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did not do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any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work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beside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telling 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how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many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workers 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we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want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</a:t>
            </a:r>
            <a:r>
              <a:rPr sz="2400" spc="-18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pool.</a:t>
            </a:r>
          </a:p>
          <a:p>
            <a:pPr marL="355600" indent="-342900" algn="just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400" b="1" spc="-5" dirty="0">
                <a:latin typeface="Book Antiqua" panose="02040602050305030304" pitchFamily="18" charset="0"/>
                <a:cs typeface="Arial"/>
              </a:rPr>
              <a:t>Part of the </a:t>
            </a:r>
            <a:r>
              <a:rPr sz="2400" b="1" dirty="0">
                <a:latin typeface="Book Antiqua" panose="02040602050305030304" pitchFamily="18" charset="0"/>
                <a:cs typeface="Arial"/>
              </a:rPr>
              <a:t>result</a:t>
            </a:r>
            <a:r>
              <a:rPr sz="2400" b="1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b="1" spc="-5" dirty="0">
                <a:latin typeface="Book Antiqua" panose="02040602050305030304" pitchFamily="18" charset="0"/>
                <a:cs typeface="Arial"/>
              </a:rPr>
              <a:t>:</a:t>
            </a:r>
            <a:endParaRPr sz="2400" b="1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269" y="5393537"/>
            <a:ext cx="5239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 can not be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than this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648200"/>
            <a:ext cx="6582283" cy="183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656" y="3070849"/>
            <a:ext cx="7307580" cy="2687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41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Recall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Manager in  multiprocessing module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controls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server process that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manages a  share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object.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That server can be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accessed  remotely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and 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shared object</a:t>
            </a:r>
            <a:r>
              <a:rPr sz="2400" spc="-4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can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distributed to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many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clients.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Whenever a client update the  shared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object,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every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other client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will see the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change.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0" y="1099877"/>
            <a:ext cx="413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Distributed</a:t>
            </a:r>
            <a:r>
              <a:rPr spc="-10" dirty="0"/>
              <a:t> </a:t>
            </a:r>
            <a:r>
              <a:rPr spc="-5" dirty="0"/>
              <a:t>concurrency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209800"/>
            <a:ext cx="7159753" cy="431464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To create 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server</a:t>
            </a:r>
            <a:r>
              <a:rPr sz="2400" spc="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marR="1316990" lvl="1" indent="-342900" algn="just">
              <a:lnSpc>
                <a:spcPct val="100000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Create a class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inherit  BaseManager</a:t>
            </a:r>
            <a:r>
              <a:rPr sz="2400" spc="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class.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marR="5080" lvl="1" indent="-342900" algn="just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Call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class method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“register” to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assign a name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what 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you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want</a:t>
            </a:r>
            <a:r>
              <a:rPr sz="2400" spc="-8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share.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marR="614045" lvl="1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Define the address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which</a:t>
            </a:r>
            <a:r>
              <a:rPr sz="2400" spc="-7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your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server </a:t>
            </a:r>
            <a:r>
              <a:rPr sz="2400" spc="5" dirty="0">
                <a:latin typeface="Book Antiqua" panose="02040602050305030304" pitchFamily="18" charset="0"/>
                <a:cs typeface="Arial"/>
              </a:rPr>
              <a:t>will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be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listening</a:t>
            </a:r>
            <a:r>
              <a:rPr sz="2400" spc="-114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on.</a:t>
            </a:r>
          </a:p>
          <a:p>
            <a:pPr marL="812165" marR="388620" lvl="1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latin typeface="Book Antiqua" panose="02040602050305030304" pitchFamily="18" charset="0"/>
                <a:cs typeface="Arial"/>
              </a:rPr>
              <a:t>	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Call the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function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get_server</a:t>
            </a:r>
            <a:r>
              <a:rPr sz="2400" spc="-4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and  serve_forever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run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</a:t>
            </a:r>
            <a:r>
              <a:rPr sz="240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server.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To create the client</a:t>
            </a:r>
            <a:r>
              <a:rPr sz="2400" spc="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: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048000"/>
            <a:ext cx="4538472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Register the name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object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that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server is sharing.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Connect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 the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server</a:t>
            </a:r>
            <a:r>
              <a:rPr sz="2400" spc="-1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address.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812165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Call the name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shared</a:t>
            </a:r>
            <a:r>
              <a:rPr sz="2400" spc="-3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object.</a:t>
            </a:r>
          </a:p>
        </p:txBody>
      </p:sp>
      <p:sp>
        <p:nvSpPr>
          <p:cNvPr id="5" name="object 5"/>
          <p:cNvSpPr/>
          <p:nvPr/>
        </p:nvSpPr>
        <p:spPr>
          <a:xfrm>
            <a:off x="5585803" y="3200400"/>
            <a:ext cx="3119754" cy="2984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667000"/>
            <a:ext cx="6995479" cy="2687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35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Multiprocessing module is a  powerful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addition to python.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it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solved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the 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GIL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problem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and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introduced easy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way to</a:t>
            </a:r>
            <a:r>
              <a:rPr sz="2400" spc="-4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achieve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true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parallelism.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Implementing a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concurrent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program is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not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easy, but with the  way this module works, I think it  makes the programmer job much 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easier.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1377" y="1066800"/>
            <a:ext cx="258826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clu</a:t>
            </a:r>
            <a:r>
              <a:rPr dirty="0"/>
              <a:t>s</a:t>
            </a:r>
            <a:r>
              <a:rPr spc="-5" dirty="0"/>
              <a:t>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837" y="3276600"/>
            <a:ext cx="5941695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74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spc="-10" dirty="0">
                <a:latin typeface="Book Antiqua" panose="02040602050305030304" pitchFamily="18" charset="0"/>
                <a:cs typeface="Arial"/>
              </a:rPr>
              <a:t>https://docs.python.org/3/library/ipc.html</a:t>
            </a:r>
            <a:r>
              <a:rPr sz="2400" spc="-10" dirty="0">
                <a:latin typeface="Book Antiqua" panose="02040602050305030304" pitchFamily="18" charset="0"/>
                <a:cs typeface="Arial"/>
              </a:rPr>
              <a:t>with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Python”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by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Norman Matloff  and </a:t>
            </a:r>
            <a:r>
              <a:rPr sz="2400" spc="-5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</a:rPr>
              <a:t>Francis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Hsu, University of  California,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Davis.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0417" y="990600"/>
            <a:ext cx="29631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D125DA-B7EB-426C-8309-9F423F2F9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3EFFB-7E88-4420-897F-FB8FB17A1158}"/>
              </a:ext>
            </a:extLst>
          </p:cNvPr>
          <p:cNvSpPr txBox="1"/>
          <p:nvPr/>
        </p:nvSpPr>
        <p:spPr>
          <a:xfrm>
            <a:off x="3048000" y="2967335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05000" y="2590800"/>
            <a:ext cx="5760720" cy="3795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299720" algn="l"/>
              </a:tabLst>
            </a:pPr>
            <a:r>
              <a:rPr sz="2400" b="1" dirty="0">
                <a:ln w="0"/>
                <a:latin typeface="Book Antiqua" panose="02040602050305030304" pitchFamily="18" charset="0"/>
                <a:cs typeface="Arial"/>
              </a:rPr>
              <a:t>Thread :</a:t>
            </a:r>
            <a:endParaRPr lang="en-IN" sz="2400" b="1" dirty="0">
              <a:ln w="0"/>
              <a:latin typeface="Book Antiqua" panose="02040602050305030304" pitchFamily="18" charset="0"/>
              <a:cs typeface="Arial"/>
            </a:endParaRPr>
          </a:p>
          <a:p>
            <a:pPr marL="0" marR="311150" lvl="1">
              <a:lnSpc>
                <a:spcPct val="100000"/>
              </a:lnSpc>
              <a:spcBef>
                <a:spcPts val="575"/>
              </a:spcBef>
              <a:tabLst>
                <a:tab pos="698500" algn="l"/>
              </a:tabLst>
            </a:pPr>
            <a:r>
              <a:rPr lang="en-US" sz="2400" dirty="0">
                <a:ln w="0"/>
                <a:latin typeface="Book Antiqua" panose="02040602050305030304" pitchFamily="18" charset="0"/>
                <a:cs typeface="Arial"/>
              </a:rPr>
              <a:t>	</a:t>
            </a:r>
            <a:r>
              <a:rPr lang="en-IN" sz="2400" dirty="0">
                <a:ln w="0"/>
                <a:latin typeface="Book Antiqua" panose="02040602050305030304" pitchFamily="18" charset="0"/>
                <a:cs typeface="Arial"/>
              </a:rPr>
              <a:t>Provides low-level primitives for 	working with multiple threads.</a:t>
            </a:r>
            <a:endParaRPr lang="en-US" sz="2400" dirty="0">
              <a:ln w="0"/>
              <a:latin typeface="Book Antiqua" panose="02040602050305030304" pitchFamily="18" charset="0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lang="en-US" sz="2400" dirty="0">
                <a:ln w="0"/>
                <a:latin typeface="Book Antiqua" panose="02040602050305030304" pitchFamily="18" charset="0"/>
                <a:cs typeface="Arial"/>
              </a:rPr>
              <a:t>Python first implementation of thread,  it is old.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Not included in Python 3000 .</a:t>
            </a:r>
          </a:p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299720" algn="l"/>
              </a:tabLst>
            </a:pPr>
            <a:r>
              <a:rPr sz="2400" b="1" dirty="0">
                <a:ln w="0"/>
                <a:latin typeface="Book Antiqua" panose="02040602050305030304" pitchFamily="18" charset="0"/>
                <a:cs typeface="Arial"/>
              </a:rPr>
              <a:t>Threading :</a:t>
            </a: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Construct higher-level threading</a:t>
            </a:r>
          </a:p>
          <a:p>
            <a:pPr marL="698500">
              <a:lnSpc>
                <a:spcPct val="100000"/>
              </a:lnSpc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interface on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top of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thread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module.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4765" y="1143000"/>
            <a:ext cx="470776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Multiprocessing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85052" y="2743200"/>
            <a:ext cx="5469890" cy="297966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29972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Multiprocessing :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Supports spawning process.</a:t>
            </a: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Offer local and remote concurrency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New in python 2.6.</a:t>
            </a:r>
          </a:p>
          <a:p>
            <a:pPr marL="698500" marR="360045" lvl="1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Solves the issue in the threading  module.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2590800"/>
            <a:ext cx="7281863" cy="370678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3562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Why new module?</a:t>
            </a:r>
          </a:p>
          <a:p>
            <a:pPr marL="756285" marR="272415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Python Global Interpreter Lock, GIL,  limitation prevents a true parallelism  in multi processors machines.</a:t>
            </a: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What is GIL ?</a:t>
            </a:r>
          </a:p>
          <a:p>
            <a:pPr marL="1612900" marR="5080" lvl="3" indent="-228600">
              <a:lnSpc>
                <a:spcPct val="100000"/>
              </a:lnSpc>
              <a:spcBef>
                <a:spcPts val="484"/>
              </a:spcBef>
              <a:buClr>
                <a:srgbClr val="FFFFFF"/>
              </a:buClr>
              <a:buFont typeface="Arial"/>
              <a:buChar char="–"/>
              <a:tabLst>
                <a:tab pos="1681480" algn="l"/>
                <a:tab pos="1682114" algn="l"/>
              </a:tabLst>
            </a:pPr>
            <a:r>
              <a:rPr sz="2400" dirty="0">
                <a:ln w="0"/>
                <a:latin typeface="Book Antiqua" panose="02040602050305030304" pitchFamily="18" charset="0"/>
              </a:rPr>
              <a:t>	</a:t>
            </a: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Lock which must be acquired for a thread  to enter the interpreter‟s space.</a:t>
            </a:r>
          </a:p>
          <a:p>
            <a:pPr marL="1612900" marR="456565" lvl="3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Lock assures that only one thread  executes in the cPython VM at a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2900" y="2590800"/>
            <a:ext cx="8458200" cy="36285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How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GIL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works</a:t>
            </a:r>
            <a:r>
              <a:rPr sz="2400" spc="-2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?</a:t>
            </a:r>
            <a:endParaRPr sz="2400" dirty="0">
              <a:latin typeface="Book Antiqua" panose="02040602050305030304" pitchFamily="18" charset="0"/>
              <a:cs typeface="Arial"/>
            </a:endParaRPr>
          </a:p>
          <a:p>
            <a:pPr marL="1612900" marR="33020" lvl="1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It controls the transfer of control between  threads. Python interpreter determine</a:t>
            </a:r>
            <a:r>
              <a:rPr sz="2400" spc="-19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how 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long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a </a:t>
            </a:r>
            <a:r>
              <a:rPr sz="2400" spc="-150" dirty="0">
                <a:latin typeface="Book Antiqua" panose="02040602050305030304" pitchFamily="18" charset="0"/>
                <a:cs typeface="Arial"/>
              </a:rPr>
              <a:t>thread‟s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turn runs,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NOT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the  hardware</a:t>
            </a:r>
            <a:r>
              <a:rPr sz="2400" spc="-6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timer.</a:t>
            </a:r>
          </a:p>
          <a:p>
            <a:pPr marL="1612900" marR="5080" lvl="1" indent="-228600">
              <a:lnSpc>
                <a:spcPct val="100000"/>
              </a:lnSpc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sz="2400" dirty="0">
                <a:latin typeface="Book Antiqua" panose="02040602050305030304" pitchFamily="18" charset="0"/>
                <a:cs typeface="Arial"/>
              </a:rPr>
              <a:t>Python uses the OS threads as a base</a:t>
            </a:r>
            <a:r>
              <a:rPr sz="2400" spc="-200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but  python itself control the transfer of control  between</a:t>
            </a:r>
            <a:r>
              <a:rPr sz="2400" spc="-4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threads.</a:t>
            </a:r>
          </a:p>
          <a:p>
            <a:pPr marL="355600" marR="31115" indent="-343535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Book Antiqua" panose="02040602050305030304" pitchFamily="18" charset="0"/>
                <a:cs typeface="Arial"/>
              </a:rPr>
              <a:t>For the above </a:t>
            </a:r>
            <a:r>
              <a:rPr sz="2400" dirty="0">
                <a:latin typeface="Book Antiqua" panose="02040602050305030304" pitchFamily="18" charset="0"/>
                <a:cs typeface="Arial"/>
              </a:rPr>
              <a:t>reason, true parallelism </a:t>
            </a:r>
            <a:r>
              <a:rPr lang="en-US" sz="2400" dirty="0">
                <a:latin typeface="Book Antiqua" panose="02040602050305030304" pitchFamily="18" charset="0"/>
                <a:cs typeface="Arial"/>
              </a:rPr>
              <a:t>won’t</a:t>
            </a:r>
            <a:r>
              <a:rPr sz="2400" spc="-375" dirty="0">
                <a:latin typeface="Book Antiqua" panose="02040602050305030304" pitchFamily="18" charset="0"/>
                <a:cs typeface="Arial"/>
              </a:rPr>
              <a:t> </a:t>
            </a:r>
            <a:r>
              <a:rPr sz="2400" spc="-5" dirty="0">
                <a:latin typeface="Book Antiqua" panose="02040602050305030304" pitchFamily="18" charset="0"/>
                <a:cs typeface="Arial"/>
              </a:rPr>
              <a:t>occur with Threading module.</a:t>
            </a:r>
            <a:endParaRPr sz="2400" dirty="0">
              <a:latin typeface="Book Antiqua" panose="020406020503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00200" y="2819400"/>
            <a:ext cx="632206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“Nevertheless, you„re right the GIL is  not as bad as you would initially think:  you just have to undo the  brainwashing you got from Windows  and Java proponents who seem to  consider threads as the only way to</a:t>
            </a:r>
            <a:r>
              <a:rPr lang="en-US" sz="2400" dirty="0">
                <a:ln w="0"/>
                <a:latin typeface="Book Antiqua" panose="02040602050305030304" pitchFamily="18" charset="0"/>
                <a:cs typeface="Arial"/>
              </a:rPr>
              <a:t> </a:t>
            </a: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approach </a:t>
            </a:r>
            <a:r>
              <a:rPr sz="2400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</a:rPr>
              <a:t>concurrent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activities “,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Guido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van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Rossum.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2438400"/>
            <a:ext cx="7239000" cy="3515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n w="0"/>
              <a:latin typeface="Book Antiqua" panose="02040602050305030304" pitchFamily="18" charset="0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39757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Lets see the problem in action. I  analyzed the code that was written by  Jesse Noller in depth.</a:t>
            </a:r>
            <a:endParaRPr lang="en-US" sz="2400" dirty="0">
              <a:ln w="0"/>
              <a:latin typeface="Book Antiqua" panose="02040602050305030304" pitchFamily="18" charset="0"/>
              <a:cs typeface="Arial"/>
            </a:endParaRPr>
          </a:p>
          <a:p>
            <a:pPr marL="12065" marR="5080">
              <a:lnSpc>
                <a:spcPct val="100000"/>
              </a:lnSpc>
              <a:tabLst>
                <a:tab pos="355600" algn="l"/>
                <a:tab pos="356235" algn="l"/>
                <a:tab pos="39757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	</a:t>
            </a:r>
            <a:endParaRPr lang="en-US" sz="2400" dirty="0">
              <a:ln w="0"/>
              <a:latin typeface="Book Antiqua" panose="02040602050305030304" pitchFamily="18" charset="0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3975735" algn="l"/>
              </a:tabLst>
            </a:pP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I used cProfile  and pstats modules to gain an idea of  how the code was handled by Python.</a:t>
            </a:r>
          </a:p>
          <a:p>
            <a:pPr marL="355600" marR="123189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400" dirty="0">
              <a:ln w="0"/>
              <a:latin typeface="Book Antiqua" panose="02040602050305030304" pitchFamily="18" charset="0"/>
              <a:cs typeface="Arial"/>
            </a:endParaRPr>
          </a:p>
          <a:p>
            <a:pPr marL="355600" marR="123189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 err="1">
                <a:ln w="0"/>
                <a:latin typeface="Book Antiqua" panose="02040602050305030304" pitchFamily="18" charset="0"/>
                <a:cs typeface="Arial"/>
              </a:rPr>
              <a:t>I‟m</a:t>
            </a:r>
            <a:r>
              <a:rPr sz="2400" dirty="0">
                <a:ln w="0"/>
                <a:latin typeface="Book Antiqua" panose="02040602050305030304" pitchFamily="18" charset="0"/>
                <a:cs typeface="Arial"/>
              </a:rPr>
              <a:t> testing the program in Quad-Core  machine, 8 CPU‟s.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C92290D-0F66-42F3-944C-1765790C5000}"/>
              </a:ext>
            </a:extLst>
          </p:cNvPr>
          <p:cNvSpPr txBox="1">
            <a:spLocks/>
          </p:cNvSpPr>
          <p:nvPr/>
        </p:nvSpPr>
        <p:spPr>
          <a:xfrm>
            <a:off x="914400" y="990600"/>
            <a:ext cx="669943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34060">
              <a:spcBef>
                <a:spcPts val="95"/>
              </a:spcBef>
            </a:pPr>
            <a:r>
              <a:rPr lang="en-IN" spc="-5"/>
              <a:t>Multiprocessing VS</a:t>
            </a:r>
            <a:r>
              <a:rPr lang="en-IN" spc="-10"/>
              <a:t> </a:t>
            </a:r>
            <a:r>
              <a:rPr lang="en-IN" spc="-5"/>
              <a:t>Threading</a:t>
            </a:r>
            <a:endParaRPr lang="en-IN"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1367</Words>
  <Application>Microsoft Office PowerPoint</Application>
  <PresentationFormat>On-screen Show (4:3)</PresentationFormat>
  <Paragraphs>152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Book Antiqua</vt:lpstr>
      <vt:lpstr>Bookman Old Style</vt:lpstr>
      <vt:lpstr>Century Gothic</vt:lpstr>
      <vt:lpstr>Wingdings</vt:lpstr>
      <vt:lpstr>Wingdings 3</vt:lpstr>
      <vt:lpstr>Ion Boardroom</vt:lpstr>
      <vt:lpstr>Python Inter-Process Communication</vt:lpstr>
      <vt:lpstr>Introduction</vt:lpstr>
      <vt:lpstr> Concurrency</vt:lpstr>
      <vt:lpstr>PowerPoint Presentation</vt:lpstr>
      <vt:lpstr>Multiprocessing</vt:lpstr>
      <vt:lpstr>PowerPoint Presentation</vt:lpstr>
      <vt:lpstr>PowerPoint Presentation</vt:lpstr>
      <vt:lpstr>PowerPoint Presentation</vt:lpstr>
      <vt:lpstr>PowerPoint Presentation</vt:lpstr>
      <vt:lpstr>The program took 52.810 CPU seconds.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Multiprocessing Module</vt:lpstr>
      <vt:lpstr>Exchange Object between Processes</vt:lpstr>
      <vt:lpstr>PowerPoint Presentation</vt:lpstr>
      <vt:lpstr>PowerPoint Presentation</vt:lpstr>
      <vt:lpstr>Exchange Object between Processes</vt:lpstr>
      <vt:lpstr>Sharing state between 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Pool of worker</vt:lpstr>
      <vt:lpstr>PowerPoint Presentation</vt:lpstr>
      <vt:lpstr>PowerPoint Presentation</vt:lpstr>
      <vt:lpstr>Distributed concurrency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Inter-Process Communication</dc:title>
  <cp:lastModifiedBy>Leela Krishna</cp:lastModifiedBy>
  <cp:revision>8</cp:revision>
  <dcterms:created xsi:type="dcterms:W3CDTF">2021-07-02T14:08:47Z</dcterms:created>
  <dcterms:modified xsi:type="dcterms:W3CDTF">2021-07-02T15:16:23Z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2021-07-02T00:00:00Z</vt:filetime>
  </property>
</Properties>
</file>