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feesa Kouser" userId="e7f36600426743ed" providerId="LiveId" clId="{9F09C5A3-084F-484B-ABE1-07FAEF314BCC}"/>
    <pc:docChg chg="modSld">
      <pc:chgData name="Nafeesa Kouser" userId="e7f36600426743ed" providerId="LiveId" clId="{9F09C5A3-084F-484B-ABE1-07FAEF314BCC}" dt="2021-05-27T16:49:56" v="1" actId="1076"/>
      <pc:docMkLst>
        <pc:docMk/>
      </pc:docMkLst>
      <pc:sldChg chg="modSp mod">
        <pc:chgData name="Nafeesa Kouser" userId="e7f36600426743ed" providerId="LiveId" clId="{9F09C5A3-084F-484B-ABE1-07FAEF314BCC}" dt="2021-05-27T16:47:22.160" v="0" actId="1038"/>
        <pc:sldMkLst>
          <pc:docMk/>
          <pc:sldMk cId="4012891389" sldId="261"/>
        </pc:sldMkLst>
        <pc:spChg chg="mod">
          <ac:chgData name="Nafeesa Kouser" userId="e7f36600426743ed" providerId="LiveId" clId="{9F09C5A3-084F-484B-ABE1-07FAEF314BCC}" dt="2021-05-27T16:47:22.160" v="0" actId="1038"/>
          <ac:spMkLst>
            <pc:docMk/>
            <pc:sldMk cId="4012891389" sldId="261"/>
            <ac:spMk id="3" creationId="{584A42B8-7975-4E5C-8713-765B65BA5AD5}"/>
          </ac:spMkLst>
        </pc:spChg>
      </pc:sldChg>
      <pc:sldChg chg="modSp mod">
        <pc:chgData name="Nafeesa Kouser" userId="e7f36600426743ed" providerId="LiveId" clId="{9F09C5A3-084F-484B-ABE1-07FAEF314BCC}" dt="2021-05-27T16:49:56" v="1" actId="1076"/>
        <pc:sldMkLst>
          <pc:docMk/>
          <pc:sldMk cId="844347898" sldId="266"/>
        </pc:sldMkLst>
        <pc:spChg chg="mod">
          <ac:chgData name="Nafeesa Kouser" userId="e7f36600426743ed" providerId="LiveId" clId="{9F09C5A3-084F-484B-ABE1-07FAEF314BCC}" dt="2021-05-27T16:49:56" v="1" actId="1076"/>
          <ac:spMkLst>
            <pc:docMk/>
            <pc:sldMk cId="844347898" sldId="266"/>
            <ac:spMk id="3" creationId="{A12FDA0A-97DE-410D-BDAD-2FEBCCF790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D1221-26E2-4213-A455-1FA8E853012E}" type="datetimeFigureOut">
              <a:rPr lang="en-US" smtClean="0"/>
              <a:t>27-May-21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EFD70-567B-40F0-8595-9A17862354B0}" type="slidenum">
              <a:rPr lang="en-US" smtClean="0"/>
              <a:t>‹#›</a:t>
            </a:fld>
            <a:endParaRPr lang="en-US"/>
          </a:p>
        </p:txBody>
      </p:sp>
    </p:spTree>
    <p:extLst>
      <p:ext uri="{BB962C8B-B14F-4D97-AF65-F5344CB8AC3E}">
        <p14:creationId xmlns:p14="http://schemas.microsoft.com/office/powerpoint/2010/main" val="115584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27-May-21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716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957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150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4861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408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397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6214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4207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69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594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633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195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888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710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239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266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801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27-May-21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427902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BA2E3D1-7D57-4949-B684-66EB0F61509D}"/>
              </a:ext>
            </a:extLst>
          </p:cNvPr>
          <p:cNvSpPr/>
          <p:nvPr/>
        </p:nvSpPr>
        <p:spPr>
          <a:xfrm>
            <a:off x="2068285" y="1237670"/>
            <a:ext cx="9100458" cy="4382660"/>
          </a:xfrm>
          <a:prstGeom prst="roundRect">
            <a:avLst/>
          </a:prstGeom>
          <a:solidFill>
            <a:schemeClr val="accent3">
              <a:lumMod val="40000"/>
              <a:lumOff val="6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79D7C-D630-4DCC-BF6D-878CFF45D43E}"/>
              </a:ext>
            </a:extLst>
          </p:cNvPr>
          <p:cNvSpPr>
            <a:spLocks noGrp="1"/>
          </p:cNvSpPr>
          <p:nvPr>
            <p:ph type="ctrTitle"/>
          </p:nvPr>
        </p:nvSpPr>
        <p:spPr>
          <a:xfrm>
            <a:off x="3077031" y="1256137"/>
            <a:ext cx="7135566" cy="2656971"/>
          </a:xfrm>
        </p:spPr>
        <p:txBody>
          <a:bodyPr>
            <a:normAutofit/>
          </a:bodyPr>
          <a:lstStyle/>
          <a:p>
            <a:pPr algn="ctr"/>
            <a:r>
              <a:rPr lang="en-US" sz="7200" b="1" dirty="0">
                <a:solidFill>
                  <a:schemeClr val="bg1">
                    <a:lumMod val="65000"/>
                    <a:lumOff val="35000"/>
                  </a:schemeClr>
                </a:solidFill>
                <a:latin typeface="Aldhabi" panose="01000000000000000000" pitchFamily="2" charset="-78"/>
                <a:cs typeface="Aldhabi" panose="01000000000000000000" pitchFamily="2" charset="-78"/>
              </a:rPr>
              <a:t>SIGNAL PROCESSING</a:t>
            </a:r>
            <a:br>
              <a:rPr lang="en-US" sz="7200" b="1" dirty="0">
                <a:solidFill>
                  <a:schemeClr val="bg1">
                    <a:lumMod val="65000"/>
                    <a:lumOff val="35000"/>
                  </a:schemeClr>
                </a:solidFill>
                <a:latin typeface="Aldhabi" panose="01000000000000000000" pitchFamily="2" charset="-78"/>
                <a:cs typeface="Aldhabi" panose="01000000000000000000" pitchFamily="2" charset="-78"/>
              </a:rPr>
            </a:br>
            <a:r>
              <a:rPr lang="en-US" sz="7200" b="1" dirty="0">
                <a:solidFill>
                  <a:schemeClr val="bg1">
                    <a:lumMod val="65000"/>
                    <a:lumOff val="35000"/>
                  </a:schemeClr>
                </a:solidFill>
                <a:latin typeface="Aldhabi" panose="01000000000000000000" pitchFamily="2" charset="-78"/>
                <a:cs typeface="Aldhabi" panose="01000000000000000000" pitchFamily="2" charset="-78"/>
              </a:rPr>
              <a:t> TECHNIQUES</a:t>
            </a:r>
          </a:p>
        </p:txBody>
      </p:sp>
      <p:sp>
        <p:nvSpPr>
          <p:cNvPr id="6" name="TextBox 5">
            <a:extLst>
              <a:ext uri="{FF2B5EF4-FFF2-40B4-BE49-F238E27FC236}">
                <a16:creationId xmlns:a16="http://schemas.microsoft.com/office/drawing/2014/main" id="{C85A575E-2527-45E0-99A5-ECC7D112E58F}"/>
              </a:ext>
            </a:extLst>
          </p:cNvPr>
          <p:cNvSpPr txBox="1"/>
          <p:nvPr/>
        </p:nvSpPr>
        <p:spPr>
          <a:xfrm>
            <a:off x="3763617" y="4240696"/>
            <a:ext cx="5777948" cy="523220"/>
          </a:xfrm>
          <a:prstGeom prst="rect">
            <a:avLst/>
          </a:prstGeom>
          <a:noFill/>
        </p:spPr>
        <p:txBody>
          <a:bodyPr wrap="square" rtlCol="0">
            <a:spAutoFit/>
          </a:bodyPr>
          <a:lstStyle/>
          <a:p>
            <a:pPr algn="ctr"/>
            <a:r>
              <a:rPr lang="en-US" sz="2800" dirty="0">
                <a:solidFill>
                  <a:schemeClr val="bg1">
                    <a:lumMod val="75000"/>
                    <a:lumOff val="25000"/>
                  </a:schemeClr>
                </a:solidFill>
              </a:rPr>
              <a:t>R. Naga Leela Krishna</a:t>
            </a:r>
          </a:p>
        </p:txBody>
      </p:sp>
    </p:spTree>
    <p:extLst>
      <p:ext uri="{BB962C8B-B14F-4D97-AF65-F5344CB8AC3E}">
        <p14:creationId xmlns:p14="http://schemas.microsoft.com/office/powerpoint/2010/main" val="58154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B4F0A-7BC2-4EDB-8C8C-2D3520BF0CC0}"/>
              </a:ext>
            </a:extLst>
          </p:cNvPr>
          <p:cNvSpPr txBox="1"/>
          <p:nvPr/>
        </p:nvSpPr>
        <p:spPr>
          <a:xfrm>
            <a:off x="1391483" y="1152938"/>
            <a:ext cx="6612835" cy="646331"/>
          </a:xfrm>
          <a:prstGeom prst="rect">
            <a:avLst/>
          </a:prstGeom>
          <a:noFill/>
        </p:spPr>
        <p:txBody>
          <a:bodyPr wrap="square" rtlCol="0">
            <a:spAutoFit/>
          </a:bodyPr>
          <a:lstStyle/>
          <a:p>
            <a:r>
              <a:rPr lang="en-US" sz="3600" dirty="0">
                <a:latin typeface="+mj-lt"/>
              </a:rPr>
              <a:t>What is </a:t>
            </a:r>
            <a:r>
              <a:rPr lang="en-US" sz="3600" b="0" i="0" dirty="0">
                <a:effectLst/>
                <a:latin typeface="+mj-lt"/>
              </a:rPr>
              <a:t>Hilbert Huang Transform?</a:t>
            </a:r>
          </a:p>
        </p:txBody>
      </p:sp>
      <p:sp>
        <p:nvSpPr>
          <p:cNvPr id="3" name="TextBox 2">
            <a:extLst>
              <a:ext uri="{FF2B5EF4-FFF2-40B4-BE49-F238E27FC236}">
                <a16:creationId xmlns:a16="http://schemas.microsoft.com/office/drawing/2014/main" id="{FB4CCCB7-EB9B-41BE-9E65-CB8A7CB2FEC6}"/>
              </a:ext>
            </a:extLst>
          </p:cNvPr>
          <p:cNvSpPr txBox="1"/>
          <p:nvPr/>
        </p:nvSpPr>
        <p:spPr>
          <a:xfrm>
            <a:off x="1298710" y="2040833"/>
            <a:ext cx="9700593" cy="4154984"/>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rPr>
              <a:t>Hilbert–Huang transform (HHT) is a new signal processing technique that is applicable for nonstationary and nonlinear signals.</a:t>
            </a:r>
          </a:p>
          <a:p>
            <a:pPr marL="285750" indent="-285750">
              <a:buFont typeface="Arial" panose="020B0604020202020204" pitchFamily="34" charset="0"/>
              <a:buChar char="•"/>
            </a:pPr>
            <a:r>
              <a:rPr lang="en-US" sz="2400" b="0" i="0" dirty="0">
                <a:effectLst/>
              </a:rPr>
              <a:t>It is a combination of two methodologies [86], namely, empirical mode decomposition (EMD) and Hilbert transform (HT). In the first step, the input signal will be decomposed into different components by using EMD, which are termed as intrinsic mode functions (IMFs). In the second step, the Hilbert spectrum is obtained by performing the HT over the IMFs. </a:t>
            </a:r>
          </a:p>
          <a:p>
            <a:pPr marL="285750" indent="-285750">
              <a:buFont typeface="Arial" panose="020B0604020202020204" pitchFamily="34" charset="0"/>
              <a:buChar char="•"/>
            </a:pPr>
            <a:r>
              <a:rPr lang="en-US" sz="2400" b="0" i="0" dirty="0">
                <a:effectLst/>
              </a:rPr>
              <a:t>This technique is used to obtain the minimum-phase response from a spectral analysis. It is also u</a:t>
            </a:r>
            <a:r>
              <a:rPr lang="en-US" sz="2400" dirty="0"/>
              <a:t>sed to enhance the time-frequency analysis of microtremor measurements</a:t>
            </a:r>
            <a:endParaRPr lang="en-US" sz="2400" b="0" i="0" dirty="0">
              <a:effectLst/>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1340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3460F-F419-4C27-B9CD-630E1E4A5C80}"/>
              </a:ext>
            </a:extLst>
          </p:cNvPr>
          <p:cNvSpPr txBox="1"/>
          <p:nvPr/>
        </p:nvSpPr>
        <p:spPr>
          <a:xfrm>
            <a:off x="1364973" y="1192699"/>
            <a:ext cx="7407966" cy="646331"/>
          </a:xfrm>
          <a:prstGeom prst="rect">
            <a:avLst/>
          </a:prstGeom>
          <a:noFill/>
        </p:spPr>
        <p:txBody>
          <a:bodyPr wrap="square" rtlCol="0">
            <a:spAutoFit/>
          </a:bodyPr>
          <a:lstStyle/>
          <a:p>
            <a:r>
              <a:rPr lang="en-US" sz="3600" dirty="0">
                <a:latin typeface="+mj-lt"/>
              </a:rPr>
              <a:t>What is Gabor Transform?</a:t>
            </a:r>
          </a:p>
        </p:txBody>
      </p:sp>
      <p:sp>
        <p:nvSpPr>
          <p:cNvPr id="3" name="TextBox 2">
            <a:extLst>
              <a:ext uri="{FF2B5EF4-FFF2-40B4-BE49-F238E27FC236}">
                <a16:creationId xmlns:a16="http://schemas.microsoft.com/office/drawing/2014/main" id="{A12FDA0A-97DE-410D-BDAD-2FEBCCF7903E}"/>
              </a:ext>
            </a:extLst>
          </p:cNvPr>
          <p:cNvSpPr txBox="1"/>
          <p:nvPr/>
        </p:nvSpPr>
        <p:spPr>
          <a:xfrm>
            <a:off x="711830" y="2094788"/>
            <a:ext cx="9462053" cy="3416320"/>
          </a:xfrm>
          <a:prstGeom prst="rect">
            <a:avLst/>
          </a:prstGeom>
          <a:noFill/>
        </p:spPr>
        <p:txBody>
          <a:bodyPr wrap="square" rtlCol="0">
            <a:spAutoFit/>
          </a:bodyPr>
          <a:lstStyle/>
          <a:p>
            <a:pPr marL="342900" indent="-342900">
              <a:buFont typeface="Arial" panose="020B0604020202020204" pitchFamily="34" charset="0"/>
              <a:buChar char="•"/>
            </a:pPr>
            <a:r>
              <a:rPr lang="en-US" sz="2400" i="0" dirty="0">
                <a:effectLst/>
              </a:rPr>
              <a:t>Gabor transform (GT) is one of the time frequency distribution (TFD) technique and good in distinguishing the harmonic and inter-harmonic signals in power distribution system. </a:t>
            </a:r>
          </a:p>
          <a:p>
            <a:pPr marL="342900" indent="-342900">
              <a:buFont typeface="Arial" panose="020B0604020202020204" pitchFamily="34" charset="0"/>
              <a:buChar char="•"/>
            </a:pPr>
            <a:r>
              <a:rPr lang="en-US" sz="2400" i="0" dirty="0">
                <a:effectLst/>
              </a:rPr>
              <a:t>The GT is the windowed Fourier transform and the representation of a signal in a jointly time-frequency domain. The harmonic signals are analyzed and represented in time frequency representation (TFR).</a:t>
            </a:r>
          </a:p>
          <a:p>
            <a:pPr marL="342900" indent="-342900">
              <a:buFont typeface="Arial" panose="020B0604020202020204" pitchFamily="34" charset="0"/>
              <a:buChar char="•"/>
            </a:pPr>
            <a:r>
              <a:rPr lang="en-US" sz="2400" i="0" dirty="0">
                <a:effectLst/>
              </a:rPr>
              <a:t>The Gabor transform allows quantitative estimation of the non-stationarity of the electromyographic signal in the low-frequency region with the maxim permissible time–frequency resolution.</a:t>
            </a:r>
            <a:endParaRPr lang="en-US" sz="2400" dirty="0"/>
          </a:p>
        </p:txBody>
      </p:sp>
    </p:spTree>
    <p:extLst>
      <p:ext uri="{BB962C8B-B14F-4D97-AF65-F5344CB8AC3E}">
        <p14:creationId xmlns:p14="http://schemas.microsoft.com/office/powerpoint/2010/main" val="84434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AEF42A-774E-456D-B0F7-E5B76D60A87D}"/>
              </a:ext>
            </a:extLst>
          </p:cNvPr>
          <p:cNvPicPr>
            <a:picLocks noChangeAspect="1"/>
          </p:cNvPicPr>
          <p:nvPr/>
        </p:nvPicPr>
        <p:blipFill>
          <a:blip r:embed="rId2"/>
          <a:stretch>
            <a:fillRect/>
          </a:stretch>
        </p:blipFill>
        <p:spPr>
          <a:xfrm>
            <a:off x="2761346" y="2372139"/>
            <a:ext cx="6833228" cy="2398644"/>
          </a:xfrm>
          <a:prstGeom prst="rect">
            <a:avLst/>
          </a:prstGeom>
        </p:spPr>
      </p:pic>
      <p:sp>
        <p:nvSpPr>
          <p:cNvPr id="3" name="TextBox 2">
            <a:extLst>
              <a:ext uri="{FF2B5EF4-FFF2-40B4-BE49-F238E27FC236}">
                <a16:creationId xmlns:a16="http://schemas.microsoft.com/office/drawing/2014/main" id="{1C8A2503-4624-4C85-8906-EA68D361F234}"/>
              </a:ext>
            </a:extLst>
          </p:cNvPr>
          <p:cNvSpPr txBox="1"/>
          <p:nvPr/>
        </p:nvSpPr>
        <p:spPr>
          <a:xfrm>
            <a:off x="2761346" y="2813538"/>
            <a:ext cx="6471139" cy="1323439"/>
          </a:xfrm>
          <a:prstGeom prst="rect">
            <a:avLst/>
          </a:prstGeom>
          <a:noFill/>
        </p:spPr>
        <p:txBody>
          <a:bodyPr wrap="square" rtlCol="0">
            <a:spAutoFit/>
          </a:bodyPr>
          <a:lstStyle/>
          <a:p>
            <a:pPr algn="ctr"/>
            <a:r>
              <a:rPr lang="en-US" sz="8000" dirty="0">
                <a:solidFill>
                  <a:schemeClr val="bg1">
                    <a:lumMod val="75000"/>
                    <a:lumOff val="25000"/>
                  </a:schemeClr>
                </a:solidFill>
                <a:latin typeface="Aldhabi" panose="01000000000000000000" pitchFamily="2" charset="-78"/>
                <a:cs typeface="Aldhabi" panose="01000000000000000000" pitchFamily="2" charset="-78"/>
              </a:rPr>
              <a:t>THANK YOU</a:t>
            </a:r>
          </a:p>
        </p:txBody>
      </p:sp>
    </p:spTree>
    <p:extLst>
      <p:ext uri="{BB962C8B-B14F-4D97-AF65-F5344CB8AC3E}">
        <p14:creationId xmlns:p14="http://schemas.microsoft.com/office/powerpoint/2010/main" val="330400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26CC6-4A66-4396-9EC5-D03F6AF45911}"/>
              </a:ext>
            </a:extLst>
          </p:cNvPr>
          <p:cNvSpPr txBox="1"/>
          <p:nvPr/>
        </p:nvSpPr>
        <p:spPr>
          <a:xfrm>
            <a:off x="1722782" y="2650433"/>
            <a:ext cx="8627166"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accent5">
                    <a:lumMod val="20000"/>
                    <a:lumOff val="80000"/>
                  </a:schemeClr>
                </a:solidFill>
                <a:effectLst/>
              </a:rPr>
              <a:t>Digital Signal Processing is an important branch of Electronics and Telecommunication engineering that deals with the improvisation of reliability and accuracy of the digital communication by employing multiple techniques.</a:t>
            </a:r>
          </a:p>
          <a:p>
            <a:pPr marL="342900" indent="-342900">
              <a:buFont typeface="Arial" panose="020B0604020202020204" pitchFamily="34" charset="0"/>
              <a:buChar char="•"/>
            </a:pPr>
            <a:r>
              <a:rPr lang="en-US" sz="2400" b="0" i="0" dirty="0">
                <a:solidFill>
                  <a:schemeClr val="accent5">
                    <a:lumMod val="20000"/>
                    <a:lumOff val="80000"/>
                  </a:schemeClr>
                </a:solidFill>
                <a:effectLst/>
              </a:rPr>
              <a:t>Digital Signal Processors (DSP) take real-world signals like voice, audio, video, temperature, pressure, or position that have been digitized and then mathematically manipulate them.</a:t>
            </a:r>
            <a:endParaRPr lang="en-IN" sz="2400" dirty="0">
              <a:solidFill>
                <a:schemeClr val="accent5">
                  <a:lumMod val="20000"/>
                  <a:lumOff val="80000"/>
                </a:schemeClr>
              </a:solidFill>
            </a:endParaRPr>
          </a:p>
          <a:p>
            <a:pPr marL="342900" indent="-342900">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E9CBA7B0-95F6-47B1-8759-482AF865F447}"/>
              </a:ext>
            </a:extLst>
          </p:cNvPr>
          <p:cNvSpPr txBox="1"/>
          <p:nvPr/>
        </p:nvSpPr>
        <p:spPr>
          <a:xfrm>
            <a:off x="1802294" y="1550505"/>
            <a:ext cx="7924800" cy="646331"/>
          </a:xfrm>
          <a:prstGeom prst="rect">
            <a:avLst/>
          </a:prstGeom>
          <a:noFill/>
        </p:spPr>
        <p:txBody>
          <a:bodyPr wrap="square" rtlCol="0">
            <a:spAutoFit/>
          </a:bodyPr>
          <a:lstStyle/>
          <a:p>
            <a:r>
              <a:rPr lang="en-US" sz="3600" dirty="0">
                <a:latin typeface="+mj-lt"/>
              </a:rPr>
              <a:t>What is Digital Signal Processing?</a:t>
            </a:r>
          </a:p>
        </p:txBody>
      </p:sp>
    </p:spTree>
    <p:extLst>
      <p:ext uri="{BB962C8B-B14F-4D97-AF65-F5344CB8AC3E}">
        <p14:creationId xmlns:p14="http://schemas.microsoft.com/office/powerpoint/2010/main" val="327539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269F2-D26F-4C9D-A9FE-FE05F33912A9}"/>
              </a:ext>
            </a:extLst>
          </p:cNvPr>
          <p:cNvSpPr txBox="1"/>
          <p:nvPr/>
        </p:nvSpPr>
        <p:spPr>
          <a:xfrm>
            <a:off x="2080589" y="2703446"/>
            <a:ext cx="626827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Speech processing , speech technology</a:t>
            </a:r>
          </a:p>
          <a:p>
            <a:pPr marL="342900" indent="-342900">
              <a:buFont typeface="Arial" panose="020B0604020202020204" pitchFamily="34" charset="0"/>
              <a:buChar char="•"/>
            </a:pPr>
            <a:r>
              <a:rPr lang="en-US" sz="2400" dirty="0"/>
              <a:t>Image processing</a:t>
            </a:r>
          </a:p>
          <a:p>
            <a:pPr marL="342900" indent="-342900">
              <a:buFont typeface="Arial" panose="020B0604020202020204" pitchFamily="34" charset="0"/>
              <a:buChar char="•"/>
            </a:pPr>
            <a:r>
              <a:rPr lang="en-US" sz="2400" dirty="0"/>
              <a:t>Medical or biometric Image processing</a:t>
            </a:r>
          </a:p>
          <a:p>
            <a:pPr marL="342900" indent="-342900">
              <a:buFont typeface="Arial" panose="020B0604020202020204" pitchFamily="34" charset="0"/>
              <a:buChar char="•"/>
            </a:pPr>
            <a:r>
              <a:rPr lang="en-US" sz="2400" dirty="0"/>
              <a:t>Mobile communication, Telecommunication</a:t>
            </a:r>
          </a:p>
          <a:p>
            <a:pPr marL="342900" indent="-342900">
              <a:buFont typeface="Arial" panose="020B0604020202020204" pitchFamily="34" charset="0"/>
              <a:buChar char="•"/>
            </a:pPr>
            <a:r>
              <a:rPr lang="en-US" sz="2400" dirty="0"/>
              <a:t>SONAR, RADAR</a:t>
            </a:r>
          </a:p>
          <a:p>
            <a:pPr marL="342900" indent="-342900">
              <a:buFont typeface="Arial" panose="020B0604020202020204" pitchFamily="34" charset="0"/>
              <a:buChar char="•"/>
            </a:pPr>
            <a:r>
              <a:rPr lang="en-US" sz="2400" dirty="0"/>
              <a:t>Voice over IP (VoIP), Automated voice</a:t>
            </a:r>
            <a:endParaRPr lang="en-IN" sz="2400" dirty="0"/>
          </a:p>
        </p:txBody>
      </p:sp>
      <p:sp>
        <p:nvSpPr>
          <p:cNvPr id="3" name="TextBox 2">
            <a:extLst>
              <a:ext uri="{FF2B5EF4-FFF2-40B4-BE49-F238E27FC236}">
                <a16:creationId xmlns:a16="http://schemas.microsoft.com/office/drawing/2014/main" id="{5B774799-BCE6-45ED-B8EC-F2545320BE2E}"/>
              </a:ext>
            </a:extLst>
          </p:cNvPr>
          <p:cNvSpPr txBox="1"/>
          <p:nvPr/>
        </p:nvSpPr>
        <p:spPr>
          <a:xfrm>
            <a:off x="1868558" y="1630020"/>
            <a:ext cx="9051235" cy="646331"/>
          </a:xfrm>
          <a:prstGeom prst="rect">
            <a:avLst/>
          </a:prstGeom>
          <a:noFill/>
        </p:spPr>
        <p:txBody>
          <a:bodyPr wrap="square" rtlCol="0">
            <a:spAutoFit/>
          </a:bodyPr>
          <a:lstStyle/>
          <a:p>
            <a:r>
              <a:rPr lang="en-US" sz="3600" dirty="0">
                <a:latin typeface="+mj-lt"/>
              </a:rPr>
              <a:t>What are applications of Signal Processing?</a:t>
            </a:r>
          </a:p>
        </p:txBody>
      </p:sp>
    </p:spTree>
    <p:extLst>
      <p:ext uri="{BB962C8B-B14F-4D97-AF65-F5344CB8AC3E}">
        <p14:creationId xmlns:p14="http://schemas.microsoft.com/office/powerpoint/2010/main" val="101380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E906D-B28E-429F-91A0-D23E3CE4CC0B}"/>
              </a:ext>
            </a:extLst>
          </p:cNvPr>
          <p:cNvSpPr txBox="1"/>
          <p:nvPr/>
        </p:nvSpPr>
        <p:spPr>
          <a:xfrm>
            <a:off x="1338470" y="2504660"/>
            <a:ext cx="8799443" cy="230832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effectLst/>
              </a:rPr>
              <a:t>Signal processing techniques can be used to improve transmission, storage efficiency and subjective quality and to also emphasize or detect components of interest in a measured signal.</a:t>
            </a:r>
          </a:p>
          <a:p>
            <a:pPr marL="342900" indent="-342900">
              <a:buFont typeface="Arial" panose="020B0604020202020204" pitchFamily="34" charset="0"/>
              <a:buChar char="•"/>
            </a:pPr>
            <a:r>
              <a:rPr lang="en-US" sz="2400" b="0" i="0" dirty="0">
                <a:effectLst/>
              </a:rPr>
              <a:t>Various signal processing techniques are used for the feature extraction such as </a:t>
            </a:r>
            <a:r>
              <a:rPr lang="en-US" sz="2400" b="0" i="0" strike="noStrike" dirty="0">
                <a:effectLst/>
              </a:rPr>
              <a:t>Fourier transform</a:t>
            </a:r>
            <a:r>
              <a:rPr lang="en-US" sz="2400" b="0" i="0" dirty="0">
                <a:effectLst/>
              </a:rPr>
              <a:t>, wavelet transform, S-transform, </a:t>
            </a:r>
            <a:r>
              <a:rPr lang="en-US" sz="2400" b="0" i="0" strike="noStrike" dirty="0">
                <a:effectLst/>
              </a:rPr>
              <a:t>Hilbert transform</a:t>
            </a:r>
            <a:r>
              <a:rPr lang="en-US" sz="2400" b="0" i="0" dirty="0">
                <a:effectLst/>
              </a:rPr>
              <a:t>, Gabor transform and their hybrids.</a:t>
            </a:r>
            <a:endParaRPr lang="en-US" sz="2400" dirty="0"/>
          </a:p>
        </p:txBody>
      </p:sp>
      <p:sp>
        <p:nvSpPr>
          <p:cNvPr id="3" name="TextBox 2">
            <a:extLst>
              <a:ext uri="{FF2B5EF4-FFF2-40B4-BE49-F238E27FC236}">
                <a16:creationId xmlns:a16="http://schemas.microsoft.com/office/drawing/2014/main" id="{03984E7B-91CC-4C11-BCEF-8C7991D00C1C}"/>
              </a:ext>
            </a:extLst>
          </p:cNvPr>
          <p:cNvSpPr txBox="1"/>
          <p:nvPr/>
        </p:nvSpPr>
        <p:spPr>
          <a:xfrm>
            <a:off x="1550504" y="1537251"/>
            <a:ext cx="8799443" cy="646331"/>
          </a:xfrm>
          <a:prstGeom prst="rect">
            <a:avLst/>
          </a:prstGeom>
          <a:noFill/>
        </p:spPr>
        <p:txBody>
          <a:bodyPr wrap="square" rtlCol="0">
            <a:spAutoFit/>
          </a:bodyPr>
          <a:lstStyle/>
          <a:p>
            <a:r>
              <a:rPr lang="en-US" sz="3600" dirty="0">
                <a:latin typeface="+mj-lt"/>
              </a:rPr>
              <a:t>Why are Signal Processing Techniques used?</a:t>
            </a:r>
          </a:p>
        </p:txBody>
      </p:sp>
    </p:spTree>
    <p:extLst>
      <p:ext uri="{BB962C8B-B14F-4D97-AF65-F5344CB8AC3E}">
        <p14:creationId xmlns:p14="http://schemas.microsoft.com/office/powerpoint/2010/main" val="254655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EA7E8-7117-448F-A719-8082A485EE58}"/>
              </a:ext>
            </a:extLst>
          </p:cNvPr>
          <p:cNvSpPr txBox="1"/>
          <p:nvPr/>
        </p:nvSpPr>
        <p:spPr>
          <a:xfrm>
            <a:off x="1404735" y="1286478"/>
            <a:ext cx="9276521" cy="646331"/>
          </a:xfrm>
          <a:prstGeom prst="rect">
            <a:avLst/>
          </a:prstGeom>
          <a:noFill/>
        </p:spPr>
        <p:txBody>
          <a:bodyPr wrap="square" rtlCol="0">
            <a:spAutoFit/>
          </a:bodyPr>
          <a:lstStyle/>
          <a:p>
            <a:r>
              <a:rPr lang="en-US" sz="3600" dirty="0">
                <a:latin typeface="+mj-lt"/>
              </a:rPr>
              <a:t>What are various Signal Processing Techniques?</a:t>
            </a:r>
          </a:p>
        </p:txBody>
      </p:sp>
      <p:pic>
        <p:nvPicPr>
          <p:cNvPr id="4" name="Picture 3" descr="Diagram&#10;&#10;Description automatically generated">
            <a:extLst>
              <a:ext uri="{FF2B5EF4-FFF2-40B4-BE49-F238E27FC236}">
                <a16:creationId xmlns:a16="http://schemas.microsoft.com/office/drawing/2014/main" id="{837179B0-A189-4162-866F-F3E7CDDA643C}"/>
              </a:ext>
            </a:extLst>
          </p:cNvPr>
          <p:cNvPicPr>
            <a:picLocks noChangeAspect="1"/>
          </p:cNvPicPr>
          <p:nvPr/>
        </p:nvPicPr>
        <p:blipFill>
          <a:blip r:embed="rId2"/>
          <a:stretch>
            <a:fillRect/>
          </a:stretch>
        </p:blipFill>
        <p:spPr>
          <a:xfrm>
            <a:off x="1660909" y="2381203"/>
            <a:ext cx="8764172" cy="3470954"/>
          </a:xfrm>
          <a:prstGeom prst="rect">
            <a:avLst/>
          </a:prstGeom>
          <a:effectLst>
            <a:outerShdw blurRad="50800" dist="38100" sx="67000" sy="67000" algn="l" rotWithShape="0">
              <a:prstClr val="black">
                <a:alpha val="63000"/>
              </a:prstClr>
            </a:outerShdw>
            <a:reflection blurRad="6350" stA="10000" endPos="32000" dist="101600" dir="5400000" sy="-100000" algn="bl" rotWithShape="0"/>
            <a:softEdge rad="25400"/>
          </a:effectLst>
        </p:spPr>
      </p:pic>
    </p:spTree>
    <p:extLst>
      <p:ext uri="{BB962C8B-B14F-4D97-AF65-F5344CB8AC3E}">
        <p14:creationId xmlns:p14="http://schemas.microsoft.com/office/powerpoint/2010/main" val="206981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089FB0-E627-4073-84CD-BD3DEEBD39A1}"/>
              </a:ext>
            </a:extLst>
          </p:cNvPr>
          <p:cNvSpPr txBox="1"/>
          <p:nvPr/>
        </p:nvSpPr>
        <p:spPr>
          <a:xfrm>
            <a:off x="1378224" y="1139687"/>
            <a:ext cx="6851374" cy="646331"/>
          </a:xfrm>
          <a:prstGeom prst="rect">
            <a:avLst/>
          </a:prstGeom>
          <a:noFill/>
        </p:spPr>
        <p:txBody>
          <a:bodyPr wrap="square" rtlCol="0">
            <a:spAutoFit/>
          </a:bodyPr>
          <a:lstStyle/>
          <a:p>
            <a:r>
              <a:rPr lang="en-US" sz="3600" dirty="0">
                <a:latin typeface="+mj-lt"/>
              </a:rPr>
              <a:t>What is Fourier Transform?</a:t>
            </a:r>
          </a:p>
        </p:txBody>
      </p:sp>
      <p:sp>
        <p:nvSpPr>
          <p:cNvPr id="3" name="TextBox 2">
            <a:extLst>
              <a:ext uri="{FF2B5EF4-FFF2-40B4-BE49-F238E27FC236}">
                <a16:creationId xmlns:a16="http://schemas.microsoft.com/office/drawing/2014/main" id="{584A42B8-7975-4E5C-8713-765B65BA5AD5}"/>
              </a:ext>
            </a:extLst>
          </p:cNvPr>
          <p:cNvSpPr txBox="1"/>
          <p:nvPr/>
        </p:nvSpPr>
        <p:spPr>
          <a:xfrm>
            <a:off x="1360241" y="2146852"/>
            <a:ext cx="963433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Fourier transform is one of the most commonly used methods of signal analysis. It is simply a mathematical transformation that changes a signal from a time domain representation to a frequency domain representation thereby allowing one to observe and analyze its frequency content.</a:t>
            </a:r>
          </a:p>
          <a:p>
            <a:pPr marL="285750" indent="-285750">
              <a:buFont typeface="Arial" panose="020B0604020202020204" pitchFamily="34" charset="0"/>
              <a:buChar char="•"/>
            </a:pPr>
            <a:r>
              <a:rPr lang="en-US" sz="2400" dirty="0"/>
              <a:t> This technique has proven to have application in many other unrelated disciplines including the analysis of electromagnetic signals. Fourier's Theorem essentially states that the frequency content of any signal can be described as the sum of a specific set of sine waves. </a:t>
            </a:r>
          </a:p>
          <a:p>
            <a:pPr marL="285750" indent="-285750">
              <a:buFont typeface="Arial" panose="020B0604020202020204" pitchFamily="34" charset="0"/>
              <a:buChar char="•"/>
            </a:pPr>
            <a:r>
              <a:rPr lang="en-US" sz="2400" dirty="0"/>
              <a:t>A time signal can be represented in the Fourier (frequency) domain in three possible ways, namely the Continuous Fourier Transform (CFT), the Fourier Series (FS) and the Discrete Fourier Transform (DFT).</a:t>
            </a:r>
          </a:p>
        </p:txBody>
      </p:sp>
    </p:spTree>
    <p:extLst>
      <p:ext uri="{BB962C8B-B14F-4D97-AF65-F5344CB8AC3E}">
        <p14:creationId xmlns:p14="http://schemas.microsoft.com/office/powerpoint/2010/main" val="401289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826C51-3B50-4F03-B214-F2ACE2988EDC}"/>
              </a:ext>
            </a:extLst>
          </p:cNvPr>
          <p:cNvSpPr txBox="1"/>
          <p:nvPr/>
        </p:nvSpPr>
        <p:spPr>
          <a:xfrm>
            <a:off x="1484246" y="1126438"/>
            <a:ext cx="6612834" cy="646331"/>
          </a:xfrm>
          <a:prstGeom prst="rect">
            <a:avLst/>
          </a:prstGeom>
          <a:noFill/>
        </p:spPr>
        <p:txBody>
          <a:bodyPr wrap="square" rtlCol="0">
            <a:spAutoFit/>
          </a:bodyPr>
          <a:lstStyle/>
          <a:p>
            <a:r>
              <a:rPr lang="en-US" sz="3600" dirty="0">
                <a:latin typeface="+mj-lt"/>
              </a:rPr>
              <a:t>What is Kalman Filter?</a:t>
            </a:r>
          </a:p>
        </p:txBody>
      </p:sp>
      <p:sp>
        <p:nvSpPr>
          <p:cNvPr id="3" name="TextBox 2">
            <a:extLst>
              <a:ext uri="{FF2B5EF4-FFF2-40B4-BE49-F238E27FC236}">
                <a16:creationId xmlns:a16="http://schemas.microsoft.com/office/drawing/2014/main" id="{A83F1177-1EE4-49C1-A1B5-CCC1267A7487}"/>
              </a:ext>
            </a:extLst>
          </p:cNvPr>
          <p:cNvSpPr txBox="1"/>
          <p:nvPr/>
        </p:nvSpPr>
        <p:spPr>
          <a:xfrm>
            <a:off x="1245704" y="1961323"/>
            <a:ext cx="10058401" cy="4524315"/>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rPr>
              <a:t>Kalman filtering, also known as linear quadratic estimation (LQE), is an algorithm that uses a series of measurements observed over time, containing statistical noise and other inaccuracies, and produces estimates of unknown variables that tend to be more accurate than those based on a single measurement alone, by estimating a joint probability distribution over the variables for each timeframe.</a:t>
            </a:r>
          </a:p>
          <a:p>
            <a:pPr marL="285750" indent="-285750">
              <a:buFont typeface="Arial" panose="020B0604020202020204" pitchFamily="34" charset="0"/>
              <a:buChar char="•"/>
            </a:pPr>
            <a:r>
              <a:rPr lang="en-US" sz="2400" b="0" i="0" dirty="0">
                <a:effectLst/>
              </a:rPr>
              <a:t>The Kalman filter keeps track of the estimated state of the system and the variance or uncertainty of the estimate. The estimate is updated using a state transition model and measurements.</a:t>
            </a:r>
            <a:endParaRPr lang="en-US" sz="2400" dirty="0"/>
          </a:p>
          <a:p>
            <a:pPr marL="285750" indent="-285750">
              <a:buFont typeface="Arial" panose="020B0604020202020204" pitchFamily="34" charset="0"/>
              <a:buChar char="•"/>
            </a:pPr>
            <a:r>
              <a:rPr lang="en-US" sz="2400" b="0" i="0" dirty="0">
                <a:effectLst/>
              </a:rPr>
              <a:t>The Kalman filter has numerous applications in technology. A common application is for guidance, navigation, and control of vehicles, particularly aircraft and spacecraft.</a:t>
            </a:r>
            <a:endParaRPr lang="en-US" sz="2400" dirty="0"/>
          </a:p>
        </p:txBody>
      </p:sp>
    </p:spTree>
    <p:extLst>
      <p:ext uri="{BB962C8B-B14F-4D97-AF65-F5344CB8AC3E}">
        <p14:creationId xmlns:p14="http://schemas.microsoft.com/office/powerpoint/2010/main" val="249398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D4F2F7-1951-4591-A1C3-223071AEFAD5}"/>
              </a:ext>
            </a:extLst>
          </p:cNvPr>
          <p:cNvSpPr txBox="1"/>
          <p:nvPr/>
        </p:nvSpPr>
        <p:spPr>
          <a:xfrm>
            <a:off x="1378226" y="1073426"/>
            <a:ext cx="7553740" cy="646331"/>
          </a:xfrm>
          <a:prstGeom prst="rect">
            <a:avLst/>
          </a:prstGeom>
          <a:noFill/>
        </p:spPr>
        <p:txBody>
          <a:bodyPr wrap="square" rtlCol="0">
            <a:spAutoFit/>
          </a:bodyPr>
          <a:lstStyle/>
          <a:p>
            <a:r>
              <a:rPr lang="en-US" sz="3600" dirty="0">
                <a:latin typeface="+mj-lt"/>
              </a:rPr>
              <a:t>What is Wavelet Transform?</a:t>
            </a:r>
          </a:p>
        </p:txBody>
      </p:sp>
      <p:sp>
        <p:nvSpPr>
          <p:cNvPr id="3" name="TextBox 2">
            <a:extLst>
              <a:ext uri="{FF2B5EF4-FFF2-40B4-BE49-F238E27FC236}">
                <a16:creationId xmlns:a16="http://schemas.microsoft.com/office/drawing/2014/main" id="{FBFD0914-5D6C-4687-8A7F-8E8B26F8EAFB}"/>
              </a:ext>
            </a:extLst>
          </p:cNvPr>
          <p:cNvSpPr txBox="1"/>
          <p:nvPr/>
        </p:nvSpPr>
        <p:spPr>
          <a:xfrm>
            <a:off x="1378226" y="2001078"/>
            <a:ext cx="895847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wavelet transform is a tool that cuts up data, functions or operators into different frequency components with a resolution matched to its scale.</a:t>
            </a:r>
          </a:p>
          <a:p>
            <a:pPr marL="285750" indent="-285750">
              <a:buFont typeface="Arial" panose="020B0604020202020204" pitchFamily="34" charset="0"/>
              <a:buChar char="•"/>
            </a:pPr>
            <a:r>
              <a:rPr lang="en-US" sz="2400" dirty="0"/>
              <a:t>In signal analysis, the wavelet transform allows to study the time history in terms of its frequency content.</a:t>
            </a:r>
          </a:p>
          <a:p>
            <a:pPr marL="285750" indent="-285750">
              <a:buFont typeface="Arial" panose="020B0604020202020204" pitchFamily="34" charset="0"/>
              <a:buChar char="•"/>
            </a:pPr>
            <a:r>
              <a:rPr lang="en-US" sz="2400" i="0" dirty="0">
                <a:effectLst/>
              </a:rPr>
              <a:t>Wavelet transform can extract local spectral and temporal information simultaneously. A practical application of the Wavelet Transform is analyzing ECG signals which contain periodic transient signals of interest.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2151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68354-C689-42B9-BE39-230E2830F8BD}"/>
              </a:ext>
            </a:extLst>
          </p:cNvPr>
          <p:cNvSpPr txBox="1"/>
          <p:nvPr/>
        </p:nvSpPr>
        <p:spPr>
          <a:xfrm>
            <a:off x="1417985" y="1179443"/>
            <a:ext cx="7977809" cy="646331"/>
          </a:xfrm>
          <a:prstGeom prst="rect">
            <a:avLst/>
          </a:prstGeom>
          <a:noFill/>
        </p:spPr>
        <p:txBody>
          <a:bodyPr wrap="square" rtlCol="0">
            <a:spAutoFit/>
          </a:bodyPr>
          <a:lstStyle/>
          <a:p>
            <a:r>
              <a:rPr lang="en-US" sz="3600" dirty="0">
                <a:latin typeface="+mj-lt"/>
              </a:rPr>
              <a:t>What is S-Transform?</a:t>
            </a:r>
          </a:p>
        </p:txBody>
      </p:sp>
      <p:sp>
        <p:nvSpPr>
          <p:cNvPr id="3" name="TextBox 2">
            <a:extLst>
              <a:ext uri="{FF2B5EF4-FFF2-40B4-BE49-F238E27FC236}">
                <a16:creationId xmlns:a16="http://schemas.microsoft.com/office/drawing/2014/main" id="{EDFFAF73-8E26-433F-8C5D-D16275781E07}"/>
              </a:ext>
            </a:extLst>
          </p:cNvPr>
          <p:cNvSpPr txBox="1"/>
          <p:nvPr/>
        </p:nvSpPr>
        <p:spPr>
          <a:xfrm>
            <a:off x="1391480" y="2054084"/>
            <a:ext cx="9369287" cy="4154984"/>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rPr>
              <a:t>The S-transform (ST) is a time-frequency representation known for its local spectral phase properties. A key feature of the S- transform is that it uniquely combines a frequency dependent resolution of the time-frequency space with absolutely referenced local phase in- formation. </a:t>
            </a:r>
          </a:p>
          <a:p>
            <a:pPr marL="285750" indent="-285750">
              <a:buFont typeface="Arial" panose="020B0604020202020204" pitchFamily="34" charset="0"/>
              <a:buChar char="•"/>
            </a:pPr>
            <a:r>
              <a:rPr lang="en-US" sz="2400" b="0" i="0" dirty="0">
                <a:effectLst/>
              </a:rPr>
              <a:t>It also exhibits a frequency invariant amplitude response, in contrast to the wavelet transform. This manuscript outlines the derivation of the S-transform and gives a detailed description of the implementation of the algorithms. </a:t>
            </a:r>
            <a:endParaRPr lang="en-US" sz="2400" dirty="0"/>
          </a:p>
          <a:p>
            <a:pPr marL="285750" indent="-285750">
              <a:buFont typeface="Arial" panose="020B0604020202020204" pitchFamily="34" charset="0"/>
              <a:buChar char="•"/>
            </a:pPr>
            <a:r>
              <a:rPr lang="en-US" sz="2400" b="0" i="1" dirty="0">
                <a:effectLst/>
              </a:rPr>
              <a:t>S</a:t>
            </a:r>
            <a:r>
              <a:rPr lang="en-US" sz="2400" b="0" i="0" dirty="0">
                <a:effectLst/>
              </a:rPr>
              <a:t> transform has been proven to be able to identify a few types of disturbances, like voltage sag, voltage swell, momentary interruption, and oscillatory transients.</a:t>
            </a:r>
            <a:endParaRPr lang="en-US" sz="2400" dirty="0"/>
          </a:p>
        </p:txBody>
      </p:sp>
    </p:spTree>
    <p:extLst>
      <p:ext uri="{BB962C8B-B14F-4D97-AF65-F5344CB8AC3E}">
        <p14:creationId xmlns:p14="http://schemas.microsoft.com/office/powerpoint/2010/main" val="834906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204</TotalTime>
  <Words>868</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Aldhabi</vt:lpstr>
      <vt:lpstr>Arial</vt:lpstr>
      <vt:lpstr>Calibri</vt:lpstr>
      <vt:lpstr>Tw Cen MT</vt:lpstr>
      <vt:lpstr>Circuit</vt:lpstr>
      <vt:lpstr>SIGNAL PROCESSING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TECHNIQUES</dc:title>
  <dc:creator>Nafeesa Kouser</dc:creator>
  <cp:lastModifiedBy>Nafeesa Kouser</cp:lastModifiedBy>
  <cp:revision>12</cp:revision>
  <dcterms:created xsi:type="dcterms:W3CDTF">2021-05-26T05:05:15Z</dcterms:created>
  <dcterms:modified xsi:type="dcterms:W3CDTF">2021-05-27T16:50:22Z</dcterms:modified>
</cp:coreProperties>
</file>