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F02747-7695-4F5A-A7D8-1FF9E6A55225}">
  <a:tblStyle styleId="{36F02747-7695-4F5A-A7D8-1FF9E6A55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98"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ed8c5e9d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d8c5e9d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ed8c5e9d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ed8c5e9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ed8c5e9d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ed8c5e9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d200692b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200692b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d8c5e9d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d8c5e9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Land cover classfication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a:t>Using deep learning</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19" name="Google Shape;119;p23"/>
          <p:cNvPicPr preferRelativeResize="0"/>
          <p:nvPr/>
        </p:nvPicPr>
        <p:blipFill rotWithShape="1">
          <a:blip r:embed="rId3">
            <a:alphaModFix/>
          </a:blip>
          <a:srcRect l="4026" r="4036"/>
          <a:stretch/>
        </p:blipFill>
        <p:spPr>
          <a:xfrm>
            <a:off x="311699" y="1118500"/>
            <a:ext cx="3137601" cy="2367776"/>
          </a:xfrm>
          <a:prstGeom prst="rect">
            <a:avLst/>
          </a:prstGeom>
          <a:noFill/>
          <a:ln>
            <a:noFill/>
          </a:ln>
        </p:spPr>
      </p:pic>
      <p:sp>
        <p:nvSpPr>
          <p:cNvPr id="120" name="Google Shape;120;p23"/>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Figure.3.Represents accuracy plot of the  DenseNet model with attention mechanism. The model achieved 93 percent validation accuracy and 95 percent training accuracy</a:t>
            </a:r>
            <a:endParaRPr sz="1800">
              <a:solidFill>
                <a:schemeClr val="dk2"/>
              </a:solidFill>
            </a:endParaRPr>
          </a:p>
        </p:txBody>
      </p:sp>
      <p:sp>
        <p:nvSpPr>
          <p:cNvPr id="121" name="Google Shape;121;p23"/>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Figure.3. DenseNet with attention model performance</a:t>
            </a:r>
            <a:endParaRPr sz="1300" i="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27" name="Google Shape;127;p24"/>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Figure.4.Represents Confusion matrix plot of the  DenseNet model.</a:t>
            </a:r>
            <a:endParaRPr sz="1800">
              <a:solidFill>
                <a:schemeClr val="dk2"/>
              </a:solidFill>
            </a:endParaRPr>
          </a:p>
        </p:txBody>
      </p:sp>
      <p:sp>
        <p:nvSpPr>
          <p:cNvPr id="128" name="Google Shape;128;p24"/>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Figure.4. Confusion matrix for DenseNet model</a:t>
            </a:r>
            <a:endParaRPr sz="1300" i="1">
              <a:solidFill>
                <a:schemeClr val="dk2"/>
              </a:solidFill>
            </a:endParaRPr>
          </a:p>
        </p:txBody>
      </p:sp>
      <p:pic>
        <p:nvPicPr>
          <p:cNvPr id="129" name="Google Shape;129;p24"/>
          <p:cNvPicPr preferRelativeResize="0"/>
          <p:nvPr/>
        </p:nvPicPr>
        <p:blipFill>
          <a:blip r:embed="rId3">
            <a:alphaModFix/>
          </a:blip>
          <a:stretch>
            <a:fillRect/>
          </a:stretch>
        </p:blipFill>
        <p:spPr>
          <a:xfrm>
            <a:off x="152400" y="1170125"/>
            <a:ext cx="2787100" cy="250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5"/>
          <p:cNvPicPr preferRelativeResize="0"/>
          <p:nvPr/>
        </p:nvPicPr>
        <p:blipFill>
          <a:blip r:embed="rId3">
            <a:alphaModFix/>
          </a:blip>
          <a:stretch>
            <a:fillRect/>
          </a:stretch>
        </p:blipFill>
        <p:spPr>
          <a:xfrm>
            <a:off x="2804575" y="1184908"/>
            <a:ext cx="1862100" cy="2214225"/>
          </a:xfrm>
          <a:prstGeom prst="rect">
            <a:avLst/>
          </a:prstGeom>
          <a:noFill/>
          <a:ln>
            <a:noFill/>
          </a:ln>
        </p:spPr>
      </p:pic>
      <p:pic>
        <p:nvPicPr>
          <p:cNvPr id="137" name="Google Shape;137;p25"/>
          <p:cNvPicPr preferRelativeResize="0"/>
          <p:nvPr/>
        </p:nvPicPr>
        <p:blipFill>
          <a:blip r:embed="rId4">
            <a:alphaModFix/>
          </a:blip>
          <a:stretch>
            <a:fillRect/>
          </a:stretch>
        </p:blipFill>
        <p:spPr>
          <a:xfrm>
            <a:off x="385075" y="1213325"/>
            <a:ext cx="2128350" cy="2157400"/>
          </a:xfrm>
          <a:prstGeom prst="rect">
            <a:avLst/>
          </a:prstGeom>
          <a:noFill/>
          <a:ln>
            <a:noFill/>
          </a:ln>
        </p:spPr>
      </p:pic>
      <p:pic>
        <p:nvPicPr>
          <p:cNvPr id="138" name="Google Shape;138;p25"/>
          <p:cNvPicPr preferRelativeResize="0"/>
          <p:nvPr/>
        </p:nvPicPr>
        <p:blipFill>
          <a:blip r:embed="rId5">
            <a:alphaModFix/>
          </a:blip>
          <a:stretch>
            <a:fillRect/>
          </a:stretch>
        </p:blipFill>
        <p:spPr>
          <a:xfrm>
            <a:off x="5128723" y="1397652"/>
            <a:ext cx="1767324" cy="1788750"/>
          </a:xfrm>
          <a:prstGeom prst="rect">
            <a:avLst/>
          </a:prstGeom>
          <a:noFill/>
          <a:ln>
            <a:noFill/>
          </a:ln>
        </p:spPr>
      </p:pic>
      <p:sp>
        <p:nvSpPr>
          <p:cNvPr id="139" name="Google Shape;139;p25"/>
          <p:cNvSpPr txBox="1"/>
          <p:nvPr/>
        </p:nvSpPr>
        <p:spPr>
          <a:xfrm>
            <a:off x="1980800" y="3482250"/>
            <a:ext cx="34011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chemeClr val="dk2"/>
                </a:solidFill>
              </a:rPr>
              <a:t>Figure.3.Sample predictions</a:t>
            </a:r>
            <a:endParaRPr sz="1100" i="1">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[1] Alynne Almeida Affonso, Silvia Sayuri Mandai, Tatiana Pineda Portella, Jose Alberto Quintanilha, and Carlos Henrique ´ Grohmann. Tracking land use and land cover changes in the volta grande do xingu(parA - brazil) between 2000 and 2017 ´ through three pixel-based classification methods. In IGARSS 2022 - 2022 IEEE International Geoscience and Remote Sensing Symposium, pages 5630–5633, 2022. </a:t>
            </a:r>
            <a:endParaRPr/>
          </a:p>
          <a:p>
            <a:pPr marL="0" lvl="0" indent="0" algn="l" rtl="0">
              <a:spcBef>
                <a:spcPts val="1200"/>
              </a:spcBef>
              <a:spcAft>
                <a:spcPts val="0"/>
              </a:spcAft>
              <a:buNone/>
            </a:pPr>
            <a:r>
              <a:rPr lang="en-GB"/>
              <a:t>[2] Rakesh Kumar Appala and Vidhya Lakshmi Sivakumar. An evaluation of performance of change detection of land use/land cover in hyderabad city using artificial neural network and mahalanobis classification to improve accuracy. In 2023 International Conference on Artificial Intelligence and Knowledge Discovery in Concurrent Engineering (ICECONF), pages 1–6, 2023. </a:t>
            </a:r>
            <a:endParaRPr/>
          </a:p>
          <a:p>
            <a:pPr marL="0" lvl="0" indent="0" algn="l" rtl="0">
              <a:spcBef>
                <a:spcPts val="1200"/>
              </a:spcBef>
              <a:spcAft>
                <a:spcPts val="1200"/>
              </a:spcAft>
              <a:buNone/>
            </a:pPr>
            <a:r>
              <a:rPr lang="en-GB"/>
              <a:t>[3] Rajeswari Harini Bikkasani, Dhanya M, and Veena S V. Analysis of long-term changes for land use and land cover using machine learning: A case study. In 2023 2nd International Conference on Applied Artificial Intelligence and Computing (ICAAIC), pages 542–546,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Group member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Leela prasad kalla  - 700747785 </a:t>
            </a:r>
          </a:p>
          <a:p>
            <a:pPr marL="0" lvl="0" indent="0" algn="l" rtl="0">
              <a:spcBef>
                <a:spcPts val="0"/>
              </a:spcBef>
              <a:spcAft>
                <a:spcPts val="1200"/>
              </a:spcAft>
              <a:buNone/>
            </a:pPr>
            <a:r>
              <a:rPr lang="en-IN" dirty="0" err="1"/>
              <a:t>Mohith</a:t>
            </a:r>
            <a:r>
              <a:rPr lang="en-IN" dirty="0"/>
              <a:t> </a:t>
            </a:r>
            <a:r>
              <a:rPr lang="en-IN" dirty="0" err="1"/>
              <a:t>duggirala</a:t>
            </a:r>
            <a:r>
              <a:rPr lang="en-IN" dirty="0"/>
              <a:t>     - 700756712</a:t>
            </a:r>
          </a:p>
          <a:p>
            <a:pPr marL="0" lvl="0" indent="0" algn="l" rtl="0">
              <a:spcBef>
                <a:spcPts val="0"/>
              </a:spcBef>
              <a:spcAft>
                <a:spcPts val="1200"/>
              </a:spcAft>
              <a:buNone/>
            </a:pPr>
            <a:r>
              <a:rPr lang="en-IN" dirty="0"/>
              <a:t>Sai </a:t>
            </a:r>
            <a:r>
              <a:rPr lang="en-IN" dirty="0" err="1"/>
              <a:t>kiran</a:t>
            </a:r>
            <a:r>
              <a:rPr lang="en-IN" dirty="0"/>
              <a:t> </a:t>
            </a:r>
            <a:r>
              <a:rPr lang="en-IN" dirty="0" err="1"/>
              <a:t>palakurla</a:t>
            </a:r>
            <a:r>
              <a:rPr lang="en-IN" dirty="0"/>
              <a:t>   - 700757133</a:t>
            </a:r>
          </a:p>
          <a:p>
            <a:pPr marL="0" lvl="0" indent="0" algn="l" rtl="0">
              <a:spcBef>
                <a:spcPts val="0"/>
              </a:spcBef>
              <a:spcAft>
                <a:spcPts val="1200"/>
              </a:spcAft>
              <a:buNone/>
            </a:pPr>
            <a:r>
              <a:rPr lang="en-IN" dirty="0" err="1"/>
              <a:t>Sushmitha</a:t>
            </a:r>
            <a:r>
              <a:rPr lang="en-IN" dirty="0"/>
              <a:t> </a:t>
            </a:r>
            <a:r>
              <a:rPr lang="en-IN" dirty="0" err="1"/>
              <a:t>chelledi</a:t>
            </a:r>
            <a:r>
              <a:rPr lang="en-IN" dirty="0"/>
              <a:t>   - 700744167</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0"/>
              </a:spcAft>
              <a:buClr>
                <a:schemeClr val="dk1"/>
              </a:buClr>
              <a:buSzPct val="61111"/>
              <a:buFont typeface="Arial"/>
              <a:buNone/>
            </a:pPr>
            <a:r>
              <a:rPr lang="en-GB"/>
              <a:t>The project is motivated by three key factors: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1. Hydrological regulation:</a:t>
            </a:r>
            <a:endParaRPr/>
          </a:p>
          <a:p>
            <a:pPr marL="0" lvl="0" indent="0" algn="l" rtl="0">
              <a:spcBef>
                <a:spcPts val="1200"/>
              </a:spcBef>
              <a:spcAft>
                <a:spcPts val="0"/>
              </a:spcAft>
              <a:buClr>
                <a:schemeClr val="dk1"/>
              </a:buClr>
              <a:buSzPct val="61111"/>
              <a:buFont typeface="Arial"/>
              <a:buNone/>
            </a:pPr>
            <a:r>
              <a:rPr lang="en-GB"/>
              <a:t>Land cover, like forests, grasslands, or cities, influences how water moves on Earth. It affects evaporation (water turning into vapor), transpiration (plants releasing water vapor), infiltration (water soaking into the ground), and runoff (water flowing over the surface). This information is important to stakeholders and sectors. For example, Disaster management agencies rely on this  information to assess natural disasters, such as floods, landslides, and droughts.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2. Understanding carbon emissions is crucial for addressing climate change and advancing sustainable development, as activities such as deforestation, urbanization, and agricultural expansion can release stored carbon into the atmosphere. By examining land cover types, valuable insights into carbon emissions can be obtained.</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3. Land cover provides insights into ecosystems, including the availability of food and shelter for humans.</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61111"/>
              <a:buFont typeface="Arial"/>
              <a:buNone/>
            </a:pPr>
            <a:r>
              <a:rPr lang="en-GB"/>
              <a:t>The main objectives of this project are:</a:t>
            </a:r>
            <a:endParaRPr/>
          </a:p>
          <a:p>
            <a:pPr marL="0" lvl="0" indent="0" algn="l" rtl="0">
              <a:spcBef>
                <a:spcPts val="1200"/>
              </a:spcBef>
              <a:spcAft>
                <a:spcPts val="0"/>
              </a:spcAft>
              <a:buClr>
                <a:schemeClr val="dk1"/>
              </a:buClr>
              <a:buSzPct val="61111"/>
              <a:buFont typeface="Arial"/>
              <a:buNone/>
            </a:pPr>
            <a:r>
              <a:rPr lang="en-GB"/>
              <a:t> 1. Comparative Analysis of Models: Conduct a comprehensive comparative analysis of different deep learning models, including ResNet, DenseNet, and attention mechanism. Evaluate their performance in terms of accuracy, precision, recall, and F1 score.</a:t>
            </a:r>
            <a:endParaRPr/>
          </a:p>
          <a:p>
            <a:pPr marL="0" lvl="0" indent="0" algn="l" rtl="0">
              <a:spcBef>
                <a:spcPts val="1200"/>
              </a:spcBef>
              <a:spcAft>
                <a:spcPts val="0"/>
              </a:spcAft>
              <a:buClr>
                <a:schemeClr val="dk1"/>
              </a:buClr>
              <a:buSzPct val="61111"/>
              <a:buFont typeface="Arial"/>
              <a:buNone/>
            </a:pPr>
            <a:r>
              <a:rPr lang="en-GB"/>
              <a:t> 2. Utilization of Transfer Learning: Implementing transfer learning techniques to fine-tune them to the specific requirements of the study.</a:t>
            </a:r>
            <a:endParaRPr/>
          </a:p>
          <a:p>
            <a:pPr marL="0" lvl="0" indent="0" algn="l" rtl="0">
              <a:spcBef>
                <a:spcPts val="1200"/>
              </a:spcBef>
              <a:spcAft>
                <a:spcPts val="0"/>
              </a:spcAft>
              <a:buClr>
                <a:schemeClr val="dk1"/>
              </a:buClr>
              <a:buSzPct val="61111"/>
              <a:buFont typeface="Arial"/>
              <a:buNone/>
            </a:pPr>
            <a:r>
              <a:rPr lang="en-GB"/>
              <a:t>3. Performance Evaluation: Assess the performance of ResNet, DenseNet, and attention mechanism models quantitatively and qualitatively. Analyze metrics such as accuracy, precision, recall, and F1-score to determine the effectiveness of each model variant</a:t>
            </a:r>
            <a:endParaRPr/>
          </a:p>
          <a:p>
            <a:pPr marL="0" lvl="0" indent="0" algn="l" rtl="0">
              <a:spcBef>
                <a:spcPts val="1200"/>
              </a:spcBef>
              <a:spcAft>
                <a:spcPts val="0"/>
              </a:spcAft>
              <a:buClr>
                <a:schemeClr val="dk1"/>
              </a:buClr>
              <a:buSzPct val="61111"/>
              <a:buFont typeface="Arial"/>
              <a:buNone/>
            </a:pPr>
            <a:r>
              <a:rPr lang="en-GB"/>
              <a:t>results.</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Related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a:bodyPr>
          <a:lstStyle/>
          <a:p>
            <a:pPr marL="0" lvl="0" indent="0" algn="l" rtl="0">
              <a:spcBef>
                <a:spcPts val="0"/>
              </a:spcBef>
              <a:spcAft>
                <a:spcPts val="0"/>
              </a:spcAft>
              <a:buClr>
                <a:schemeClr val="dk1"/>
              </a:buClr>
              <a:buSzPct val="61111"/>
              <a:buFont typeface="Arial"/>
              <a:buNone/>
            </a:pPr>
            <a:r>
              <a:rPr lang="en-GB"/>
              <a:t>This study proposes urban land cover classification using features from segments' objects, deep learning, and spatial associations. Deep features extracted from segments are obtained through a convolutional neural network and spatial association features are captured using a graph convolutional neural network. Classification is performed using the random forest algorithm. Results show that pixel-based methods are outperformed by segment-based methods [1].</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This paper proposes the three different CNN architectures on high-resolution satellite images for Land Cover and Land Use classification.The three architectures include fully trained model, fine tuned model and pre-trained model. The pre-trained models used in this task are AlexNet and GoogLeNet. The experiment analysis is performed on two kinds of datasets one is Brazilian Coffee Scenes and the other one is UC Merced Land Use. The experimental analysis shows that pre-trained models outperformed the remaining models [2].</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The previous models worked on classification of land cover and predicting the land usage. In this paper a novel approach is proposed to detect the changes of land cover. To implement this NAIP ( National Agriculture Imagery Program) dataset is collected. The methodology is that between the two timestamps changes are quantified. To measure the changes the spatial transitions and area affected are calculated [3].</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Land cover refers to the physical coverage of the Earth's surface, such as snow, water bodies, and forests. Additionally, it extends to the classification of how the land is utilized, including categories such as wildlife habitats, urban areas, and agricultural zones. In the agricultural sector, a prevalent use case involves evaluating land quality, examining soil nutrient characteristics, and determining land availability. The significance of automatic land cover classification and area calculation has grown, driven by its applications across various sectors.</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Despite the presence of class balance within the accessible dataset, current systems encounter difficulties in capturing complex patterns associated with different land cover types. Furthermore, real-time applications face challenges due to the temporal dynamics of land covers, including changes in weather conditions. Another issue is that the models exhibit limitations in the generalisation of how different areas interpret and define land cover types in various regions.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We propose a comprehensive comparative analysis of models,  RensNet and DenseNet, alongside attention mechanism models such as transformers. Our approach involves implementing these models through the utilisation of transfer learning techniques, allowing for the fine-tuning of the models to the specific requirements of our study. </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03" name="Google Shape;103;p21"/>
          <p:cNvPicPr preferRelativeResize="0"/>
          <p:nvPr/>
        </p:nvPicPr>
        <p:blipFill>
          <a:blip r:embed="rId3">
            <a:alphaModFix/>
          </a:blip>
          <a:stretch>
            <a:fillRect/>
          </a:stretch>
        </p:blipFill>
        <p:spPr>
          <a:xfrm>
            <a:off x="311699" y="1118500"/>
            <a:ext cx="3137599" cy="2367775"/>
          </a:xfrm>
          <a:prstGeom prst="rect">
            <a:avLst/>
          </a:prstGeom>
          <a:noFill/>
          <a:ln>
            <a:noFill/>
          </a:ln>
        </p:spPr>
      </p:pic>
      <p:sp>
        <p:nvSpPr>
          <p:cNvPr id="104" name="Google Shape;104;p21"/>
          <p:cNvSpPr txBox="1"/>
          <p:nvPr/>
        </p:nvSpPr>
        <p:spPr>
          <a:xfrm>
            <a:off x="4598200" y="1199650"/>
            <a:ext cx="2556600" cy="14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Figure.1.Represents accuracy plot of the model. The model achieved 85 percent validation accuracy and 75 percent training accuracy</a:t>
            </a:r>
            <a:endParaRPr sz="1800">
              <a:solidFill>
                <a:schemeClr val="dk2"/>
              </a:solidFill>
            </a:endParaRPr>
          </a:p>
        </p:txBody>
      </p:sp>
      <p:sp>
        <p:nvSpPr>
          <p:cNvPr id="105" name="Google Shape;105;p21"/>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Figure.1. ResNet50 model performance</a:t>
            </a:r>
            <a:endParaRPr sz="1300" i="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pic>
        <p:nvPicPr>
          <p:cNvPr id="111" name="Google Shape;111;p22"/>
          <p:cNvPicPr preferRelativeResize="0"/>
          <p:nvPr/>
        </p:nvPicPr>
        <p:blipFill rotWithShape="1">
          <a:blip r:embed="rId3">
            <a:alphaModFix/>
          </a:blip>
          <a:srcRect l="9" r="9"/>
          <a:stretch/>
        </p:blipFill>
        <p:spPr>
          <a:xfrm>
            <a:off x="311699" y="1118500"/>
            <a:ext cx="3137600" cy="2367776"/>
          </a:xfrm>
          <a:prstGeom prst="rect">
            <a:avLst/>
          </a:prstGeom>
          <a:noFill/>
          <a:ln>
            <a:noFill/>
          </a:ln>
        </p:spPr>
      </p:pic>
      <p:sp>
        <p:nvSpPr>
          <p:cNvPr id="112" name="Google Shape;112;p22"/>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Figure.2.Represents accuracy plot of the  DenseNet model. The model achieved 97 percent validation accuracy and 98 percent training accuracy</a:t>
            </a:r>
            <a:endParaRPr sz="1800">
              <a:solidFill>
                <a:schemeClr val="dk2"/>
              </a:solidFill>
            </a:endParaRPr>
          </a:p>
        </p:txBody>
      </p:sp>
      <p:sp>
        <p:nvSpPr>
          <p:cNvPr id="113" name="Google Shape;113;p22"/>
          <p:cNvSpPr txBox="1"/>
          <p:nvPr/>
        </p:nvSpPr>
        <p:spPr>
          <a:xfrm>
            <a:off x="489500" y="3626800"/>
            <a:ext cx="3294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i="1">
                <a:solidFill>
                  <a:schemeClr val="dk2"/>
                </a:solidFill>
              </a:rPr>
              <a:t>Figure.2. DenseNet model performance</a:t>
            </a:r>
            <a:endParaRPr sz="1300" i="1">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1087</Words>
  <Application>Microsoft Office PowerPoint</Application>
  <PresentationFormat>On-screen Show (16:9)</PresentationFormat>
  <Paragraphs>52</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Land cover classfication</vt:lpstr>
      <vt:lpstr>Group member Information</vt:lpstr>
      <vt:lpstr>Motivation</vt:lpstr>
      <vt:lpstr>Objectives</vt:lpstr>
      <vt:lpstr>Related work  </vt:lpstr>
      <vt:lpstr>Problem Statement</vt:lpstr>
      <vt:lpstr>Proposed Solution</vt:lpstr>
      <vt:lpstr>Results/Simulations</vt:lpstr>
      <vt:lpstr>Results/Simulations</vt:lpstr>
      <vt:lpstr>Results/Simulations</vt:lpstr>
      <vt:lpstr>Results/Simulations</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cover classfication</dc:title>
  <dc:creator>leelaprasad kalla</dc:creator>
  <cp:lastModifiedBy>leelaprasad kalla</cp:lastModifiedBy>
  <cp:revision>2</cp:revision>
  <dcterms:modified xsi:type="dcterms:W3CDTF">2024-04-18T04:13:02Z</dcterms:modified>
</cp:coreProperties>
</file>