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8"/>
  </p:notesMasterIdLst>
  <p:sldIdLst>
    <p:sldId id="34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5" r:id="rId67"/>
    <p:sldId id="326" r:id="rId68"/>
    <p:sldId id="327" r:id="rId69"/>
    <p:sldId id="328" r:id="rId70"/>
    <p:sldId id="329" r:id="rId71"/>
    <p:sldId id="330" r:id="rId72"/>
    <p:sldId id="331" r:id="rId73"/>
    <p:sldId id="332" r:id="rId74"/>
    <p:sldId id="333" r:id="rId75"/>
    <p:sldId id="334" r:id="rId76"/>
    <p:sldId id="335" r:id="rId77"/>
    <p:sldId id="336" r:id="rId78"/>
    <p:sldId id="337" r:id="rId79"/>
    <p:sldId id="338" r:id="rId80"/>
    <p:sldId id="339" r:id="rId81"/>
    <p:sldId id="340" r:id="rId82"/>
    <p:sldId id="341" r:id="rId83"/>
    <p:sldId id="342" r:id="rId84"/>
    <p:sldId id="345" r:id="rId85"/>
    <p:sldId id="343" r:id="rId86"/>
    <p:sldId id="344" r:id="rId8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56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A4444B-ACCA-43CF-A2DC-02CA7BBA97B2}" type="datetimeFigureOut">
              <a:rPr lang="en-US" smtClean="0"/>
              <a:t>12/17/2018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4BF455-0A7B-4A9F-8C27-40923451E33B}" type="slidenum">
              <a:rPr lang="en-US" smtClean="0"/>
              <a:t>‹#›</a:t>
            </a:fld>
            <a:endParaRPr lang="en-US"/>
          </a:p>
        </p:txBody>
      </p:sp>
    </p:spTree>
    <p:extLst>
      <p:ext uri="{BB962C8B-B14F-4D97-AF65-F5344CB8AC3E}">
        <p14:creationId xmlns:p14="http://schemas.microsoft.com/office/powerpoint/2010/main" val="2091799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 name="Slide Number Placeholder 3"/>
          <p:cNvSpPr>
            <a:spLocks noGrp="1"/>
          </p:cNvSpPr>
          <p:nvPr>
            <p:ph type="sldNum" sz="quarter" idx="5"/>
          </p:nvPr>
        </p:nvSpPr>
        <p:spPr/>
        <p:txBody>
          <a:bodyPr/>
          <a:lstStyle/>
          <a:p>
            <a:pPr>
              <a:defRPr/>
            </a:pPr>
            <a:fld id="{C237239D-5B27-4D9A-ABF2-996F0C992768}" type="slidenum">
              <a:rPr lang="en-GB" smtClean="0"/>
              <a:pPr>
                <a:defRPr/>
              </a:pPr>
              <a:t>2</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a:ln/>
        </p:spPr>
      </p:sp>
      <p:sp>
        <p:nvSpPr>
          <p:cNvPr id="1187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There other main features of a database system are centralized data management, data independence, and systems integration.</a:t>
            </a:r>
          </a:p>
          <a:p>
            <a:endParaRPr lang="en-US"/>
          </a:p>
        </p:txBody>
      </p:sp>
      <p:sp>
        <p:nvSpPr>
          <p:cNvPr id="4" name="Slide Number Placeholder 3"/>
          <p:cNvSpPr>
            <a:spLocks noGrp="1"/>
          </p:cNvSpPr>
          <p:nvPr>
            <p:ph type="sldNum" sz="quarter" idx="5"/>
          </p:nvPr>
        </p:nvSpPr>
        <p:spPr/>
        <p:txBody>
          <a:bodyPr/>
          <a:lstStyle/>
          <a:p>
            <a:pPr>
              <a:defRPr/>
            </a:pPr>
            <a:fld id="{66DDD261-C461-4D56-ADC2-760B89815D0B}" type="slidenum">
              <a:rPr lang="en-GB" smtClean="0"/>
              <a:pPr>
                <a:defRPr/>
              </a:pPr>
              <a:t>11</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a:xfrm>
            <a:off x="1143000" y="685800"/>
            <a:ext cx="4572000" cy="3429000"/>
          </a:xfrm>
          <a:noFill/>
          <a:ln w="12700"/>
        </p:spPr>
      </p:sp>
      <p:sp>
        <p:nvSpPr>
          <p:cNvPr id="119811" name="Notes Placeholder 2"/>
          <p:cNvSpPr>
            <a:spLocks noGrp="1"/>
          </p:cNvSpPr>
          <p:nvPr>
            <p:ph type="body" idx="1"/>
          </p:nvPr>
        </p:nvSpPr>
        <p:spPr>
          <a:xfrm>
            <a:off x="608911" y="4291277"/>
            <a:ext cx="5955244" cy="411436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A database management system is a complex piece of software that usually consists of a number of modules. The DBMS may be considered as an agent that allows communication between the various types of users with the physical database and the operating system without the users being aware of every detail of how it is done. To enable the DBMS to fulfill its tasks, the database management system must maintain information about the data itself that is stored in the system. This information would normally include what data is stored, how it is stored, who has access to what parts of it and so on. The information (data) about the data in a database is called the </a:t>
            </a:r>
            <a:r>
              <a:rPr lang="en-US" i="1"/>
              <a:t>metadata</a:t>
            </a:r>
            <a:r>
              <a:rPr lang="en-US"/>
              <a:t>. In addition to information listed above, some information regarding the use of a database is often collected to monitor the system's performance. This metadata helps management in maintaining an effective and efficient database system. </a:t>
            </a:r>
          </a:p>
          <a:p>
            <a:pPr eaLnBrk="1" hangingPunct="1"/>
            <a:r>
              <a:rPr kumimoji="1" lang="en-US" b="1"/>
              <a:t>Three broad classes of users:</a:t>
            </a:r>
            <a:endParaRPr kumimoji="1" lang="en-US"/>
          </a:p>
          <a:p>
            <a:pPr eaLnBrk="1" hangingPunct="1"/>
            <a:r>
              <a:rPr kumimoji="1" lang="en-US" b="1"/>
              <a:t>Application programmers:</a:t>
            </a:r>
            <a:r>
              <a:rPr kumimoji="1" lang="en-US"/>
              <a:t> Responsible for writing application programs that use the database</a:t>
            </a:r>
          </a:p>
          <a:p>
            <a:pPr eaLnBrk="1" hangingPunct="1"/>
            <a:r>
              <a:rPr kumimoji="1" lang="en-US" b="1"/>
              <a:t>End users:</a:t>
            </a:r>
            <a:r>
              <a:rPr kumimoji="1" lang="en-US"/>
              <a:t> Interact with the system from workstations or terminals. A given end user can access the database via one of the applications, or can use an interface provided as an integral part of the database system software (such interfaces are also supported by means of applications, of course, but those applications are built-in, not user-written, e.g., query language processor)</a:t>
            </a:r>
          </a:p>
          <a:p>
            <a:pPr eaLnBrk="1" hangingPunct="1"/>
            <a:r>
              <a:rPr kumimoji="1" lang="en-US" b="1"/>
              <a:t>Database Administrator (DBA):</a:t>
            </a:r>
            <a:r>
              <a:rPr kumimoji="1" lang="en-US"/>
              <a:t> Creates the actual database and implements technical controls needed to enforce various policy decisions. The DBA is also responsible for ensuring that the system operates with adequate performance and for providing a variety of other related technical services.</a:t>
            </a:r>
          </a:p>
        </p:txBody>
      </p:sp>
      <p:sp>
        <p:nvSpPr>
          <p:cNvPr id="43012" name="Slide Number Placeholder 3"/>
          <p:cNvSpPr>
            <a:spLocks noGrp="1"/>
          </p:cNvSpPr>
          <p:nvPr>
            <p:ph type="sldNum" sz="quarter" idx="5"/>
          </p:nvPr>
        </p:nvSpPr>
        <p:spPr/>
        <p:txBody>
          <a:bodyPr/>
          <a:lstStyle/>
          <a:p>
            <a:pPr>
              <a:defRPr/>
            </a:pPr>
            <a:fld id="{39CAE503-9888-4FB7-855F-20CDF95E5B26}" type="slidenum">
              <a:rPr lang="en-US" smtClean="0"/>
              <a:pPr>
                <a:defRPr/>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A72887F-55E1-4724-B396-61300D16931A}" type="slidenum">
              <a:rPr lang="en-GB" smtClean="0"/>
              <a:pPr eaLnBrk="1" hangingPunct="1"/>
              <a:t>13</a:t>
            </a:fld>
            <a:endParaRPr lang="en-GB"/>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xfrm>
            <a:off x="695431" y="4291276"/>
            <a:ext cx="5486727" cy="440385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DBMS provides facilities for:</a:t>
            </a:r>
          </a:p>
          <a:p>
            <a:pPr lvl="1" eaLnBrk="1" hangingPunct="1">
              <a:buFontTx/>
              <a:buChar char="•"/>
            </a:pPr>
            <a:r>
              <a:rPr kumimoji="1" lang="en-US"/>
              <a:t>describing the database, when a database is being set up </a:t>
            </a:r>
          </a:p>
          <a:p>
            <a:pPr lvl="1" eaLnBrk="1" hangingPunct="1">
              <a:buFontTx/>
              <a:buChar char="•"/>
            </a:pPr>
            <a:r>
              <a:rPr kumimoji="1" lang="en-US"/>
              <a:t>authorization specification and checking </a:t>
            </a:r>
          </a:p>
          <a:p>
            <a:pPr lvl="1" eaLnBrk="1" hangingPunct="1">
              <a:buFontTx/>
              <a:buChar char="•"/>
            </a:pPr>
            <a:r>
              <a:rPr kumimoji="1" lang="en-US"/>
              <a:t>access path selection </a:t>
            </a:r>
          </a:p>
          <a:p>
            <a:pPr lvl="1" eaLnBrk="1" hangingPunct="1">
              <a:buFontTx/>
              <a:buChar char="•"/>
            </a:pPr>
            <a:r>
              <a:rPr kumimoji="1" lang="en-US"/>
              <a:t>concurrency control </a:t>
            </a:r>
          </a:p>
          <a:p>
            <a:pPr lvl="1" eaLnBrk="1" hangingPunct="1">
              <a:buFontTx/>
              <a:buChar char="•"/>
            </a:pPr>
            <a:r>
              <a:rPr kumimoji="1" lang="en-US"/>
              <a:t>logging and recovery </a:t>
            </a:r>
            <a:endParaRPr lang="en-US"/>
          </a:p>
          <a:p>
            <a:pPr eaLnBrk="1" hangingPunct="1"/>
            <a:r>
              <a:rPr lang="en-US"/>
              <a:t>To provide all the above facilities, a DBMS often has a system architecture as shown in the figure. The main components of the DBMS are: </a:t>
            </a:r>
          </a:p>
          <a:p>
            <a:pPr eaLnBrk="1" hangingPunct="1"/>
            <a:r>
              <a:rPr lang="en-US"/>
              <a:t>A </a:t>
            </a:r>
            <a:r>
              <a:rPr lang="en-US" b="1"/>
              <a:t>Query Language</a:t>
            </a:r>
            <a:r>
              <a:rPr lang="en-US"/>
              <a:t> and a Data Description Language (DDL) to provide users the access to the database. </a:t>
            </a:r>
          </a:p>
          <a:p>
            <a:pPr eaLnBrk="1" hangingPunct="1"/>
            <a:r>
              <a:rPr kumimoji="1" lang="en-US" b="1"/>
              <a:t>Query processor</a:t>
            </a:r>
            <a:r>
              <a:rPr kumimoji="1" lang="en-US"/>
              <a:t> - translates statements in a query language (or DML) into low-level instructions that the DB manager understands.</a:t>
            </a:r>
          </a:p>
          <a:p>
            <a:pPr eaLnBrk="1" hangingPunct="1"/>
            <a:r>
              <a:rPr kumimoji="1" lang="en-US" b="1"/>
              <a:t>Database manager</a:t>
            </a:r>
            <a:r>
              <a:rPr kumimoji="1" lang="en-US"/>
              <a:t>  - provides interface between the low level data stored in the database and the application programs and queries submitted to the system.</a:t>
            </a:r>
          </a:p>
          <a:p>
            <a:pPr eaLnBrk="1" hangingPunct="1"/>
            <a:r>
              <a:rPr kumimoji="1" lang="en-US" b="1"/>
              <a:t>File manager</a:t>
            </a:r>
            <a:r>
              <a:rPr kumimoji="1" lang="en-US"/>
              <a:t> - manages the allocation of space on disk storage and the data structures used to represent information stored on the disk:</a:t>
            </a:r>
          </a:p>
          <a:p>
            <a:pPr lvl="1" eaLnBrk="1" hangingPunct="1">
              <a:buFontTx/>
              <a:buChar char="•"/>
            </a:pPr>
            <a:r>
              <a:rPr lang="en-US"/>
              <a:t>The physical database </a:t>
            </a:r>
          </a:p>
          <a:p>
            <a:pPr lvl="1" eaLnBrk="1" hangingPunct="1">
              <a:buFontTx/>
              <a:buChar char="•"/>
            </a:pPr>
            <a:r>
              <a:rPr lang="en-US"/>
              <a:t>The metadata </a:t>
            </a:r>
          </a:p>
          <a:p>
            <a:pPr eaLnBrk="1" hangingPunct="1"/>
            <a:r>
              <a:rPr lang="en-US"/>
              <a:t>The above listing of DBMS components is not exhaustive, and also includes some very important components like concurrency controller and recovery manager. These components have not been shown (to keep the architecture relatively simple).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a:ln/>
        </p:spPr>
      </p:sp>
      <p:sp>
        <p:nvSpPr>
          <p:cNvPr id="1218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Database change over time as information is inserted and deleted. The collection of information stored in the database at a particular moment is called an instance of the database. The overall design of the database is called the database schema. A DBMS provides a mapping and conversion between these schemas speedily and correctly.</a:t>
            </a:r>
            <a:endParaRPr lang="en-US">
              <a:cs typeface="Arial" charset="0"/>
            </a:endParaRPr>
          </a:p>
        </p:txBody>
      </p:sp>
      <p:sp>
        <p:nvSpPr>
          <p:cNvPr id="4" name="Slide Number Placeholder 3"/>
          <p:cNvSpPr>
            <a:spLocks noGrp="1"/>
          </p:cNvSpPr>
          <p:nvPr>
            <p:ph type="sldNum" sz="quarter" idx="5"/>
          </p:nvPr>
        </p:nvSpPr>
        <p:spPr/>
        <p:txBody>
          <a:bodyPr/>
          <a:lstStyle/>
          <a:p>
            <a:pPr>
              <a:defRPr/>
            </a:pPr>
            <a:fld id="{252666BC-265A-4D0D-BEF3-E937E25675BA}" type="slidenum">
              <a:rPr lang="en-GB" smtClean="0"/>
              <a:pPr>
                <a:defRPr/>
              </a:pPr>
              <a:t>14</a:t>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a:ln/>
        </p:spPr>
      </p:sp>
      <p:sp>
        <p:nvSpPr>
          <p:cNvPr id="1228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The external level gives the user’s view of the database. This level describes that part of the database that is relevant to each user. The external level consists of a number of different external views of the database. Each user has a view of the ‘real world’ represented in a form that is familiar for that user. The external view includes only those entities, attributes and relationships in the ‘real world’ that the user is interested.</a:t>
            </a:r>
          </a:p>
          <a:p>
            <a:r>
              <a:rPr lang="en-US"/>
              <a:t>The conceptual level gives the community view of the database. This level describes what data is stored in the database and the relationships among the data. This level contains the logical structure of the entire database. It represents all entities, their attributes and their relationships, the constraints on the data, security and integrity information.</a:t>
            </a:r>
          </a:p>
          <a:p>
            <a:endParaRPr lang="en-US"/>
          </a:p>
          <a:p>
            <a:r>
              <a:rPr lang="en-US"/>
              <a:t>The internal level gives the physical representation of the database on the computer. This level describes how the data is stored in the database. It covers the data structures and file organizations used to store data on storage devices.</a:t>
            </a:r>
          </a:p>
        </p:txBody>
      </p:sp>
      <p:sp>
        <p:nvSpPr>
          <p:cNvPr id="4" name="Slide Number Placeholder 3"/>
          <p:cNvSpPr>
            <a:spLocks noGrp="1"/>
          </p:cNvSpPr>
          <p:nvPr>
            <p:ph type="sldNum" sz="quarter" idx="5"/>
          </p:nvPr>
        </p:nvSpPr>
        <p:spPr/>
        <p:txBody>
          <a:bodyPr/>
          <a:lstStyle/>
          <a:p>
            <a:pPr>
              <a:defRPr/>
            </a:pPr>
            <a:fld id="{0BDFCE6E-B0AB-4C15-8D93-486BB6FA82A0}" type="slidenum">
              <a:rPr lang="en-GB" smtClean="0"/>
              <a:pPr>
                <a:defRPr/>
              </a:pPr>
              <a:t>15</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11E2AE9-B1F1-4590-AB3B-6278D6C39951}" type="slidenum">
              <a:rPr lang="en-GB" smtClean="0"/>
              <a:pPr eaLnBrk="1" hangingPunct="1"/>
              <a:t>16</a:t>
            </a:fld>
            <a:endParaRPr lang="en-GB"/>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en-US" b="1"/>
              <a:t>Three important characteristics of the database approach are:</a:t>
            </a:r>
            <a:endParaRPr kumimoji="1" lang="en-US"/>
          </a:p>
          <a:p>
            <a:pPr eaLnBrk="1" hangingPunct="1"/>
            <a:r>
              <a:rPr kumimoji="1" lang="en-US"/>
              <a:t>(a) Insulation of programs and data (program-data and program-operation independence).</a:t>
            </a:r>
          </a:p>
          <a:p>
            <a:pPr eaLnBrk="1" hangingPunct="1"/>
            <a:r>
              <a:rPr kumimoji="1" lang="en-US"/>
              <a:t>(b) Support of multiple user views.</a:t>
            </a:r>
          </a:p>
          <a:p>
            <a:pPr eaLnBrk="1" hangingPunct="1"/>
            <a:r>
              <a:rPr kumimoji="1" lang="en-US"/>
              <a:t>(c) Use of a catalog to store database description.</a:t>
            </a:r>
          </a:p>
          <a:p>
            <a:pPr eaLnBrk="1" hangingPunct="1"/>
            <a:r>
              <a:rPr kumimoji="1" lang="en-US"/>
              <a:t>The three schema architecture was proposed to achieve these characteristic.</a:t>
            </a:r>
          </a:p>
          <a:p>
            <a:pPr eaLnBrk="1" hangingPunct="1"/>
            <a:endParaRPr kumimoji="1" lang="en-US" b="1"/>
          </a:p>
          <a:p>
            <a:pPr eaLnBrk="1" hangingPunct="1"/>
            <a:r>
              <a:rPr kumimoji="1" lang="en-US" b="1"/>
              <a:t>The Three levels of architecture:</a:t>
            </a:r>
            <a:endParaRPr kumimoji="1" lang="en-US"/>
          </a:p>
          <a:p>
            <a:pPr eaLnBrk="1" hangingPunct="1"/>
            <a:r>
              <a:rPr kumimoji="1" lang="en-US"/>
              <a:t>The goal of the three schema architecture is to separate the user applications and the physical database.</a:t>
            </a:r>
          </a:p>
          <a:p>
            <a:pPr eaLnBrk="1" hangingPunct="1"/>
            <a:r>
              <a:rPr kumimoji="1" lang="en-US"/>
              <a:t>The internal level is the one closest to the physical storage, i.e., it is the one concerned with the way data is physically stored</a:t>
            </a:r>
          </a:p>
          <a:p>
            <a:pPr eaLnBrk="1" hangingPunct="1"/>
            <a:r>
              <a:rPr kumimoji="1" lang="en-US"/>
              <a:t>The external level is the one closest to the user, i.e., it is the one concerned with the way data is viewed by individual users</a:t>
            </a:r>
          </a:p>
          <a:p>
            <a:pPr eaLnBrk="1" hangingPunct="1"/>
            <a:r>
              <a:rPr kumimoji="1" lang="en-US"/>
              <a:t>The conceptual level is a level of indirection between the other two</a:t>
            </a:r>
          </a:p>
          <a:p>
            <a:pPr eaLnBrk="1" hangingPunct="1"/>
            <a:r>
              <a:rPr kumimoji="1" lang="en-US"/>
              <a:t>There will be many distinct external views, each consisting of a more or less abstract representation of some portion of the total database, and there will be one conceptual view, consisting of a similarly abstract representation of the database in its entirety. Likewise there will be precisely one internal view, representing the total Database as physically stored.</a:t>
            </a:r>
          </a:p>
          <a:p>
            <a:endParaRPr kumimoji="1" lang="en-US" sz="24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a:ln/>
        </p:spPr>
      </p:sp>
      <p:sp>
        <p:nvSpPr>
          <p:cNvPr id="1249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 </a:t>
            </a:r>
          </a:p>
        </p:txBody>
      </p:sp>
      <p:sp>
        <p:nvSpPr>
          <p:cNvPr id="4" name="Slide Number Placeholder 3"/>
          <p:cNvSpPr>
            <a:spLocks noGrp="1"/>
          </p:cNvSpPr>
          <p:nvPr>
            <p:ph type="sldNum" sz="quarter" idx="5"/>
          </p:nvPr>
        </p:nvSpPr>
        <p:spPr/>
        <p:txBody>
          <a:bodyPr/>
          <a:lstStyle/>
          <a:p>
            <a:pPr>
              <a:defRPr/>
            </a:pPr>
            <a:fld id="{3AF6EC91-6BC8-45E0-862A-39958071C624}" type="slidenum">
              <a:rPr lang="en-GB" smtClean="0"/>
              <a:pPr>
                <a:defRPr/>
              </a:pPr>
              <a:t>17</a:t>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EFCF173-82DD-42A9-BAA7-9D366A95E7AB}" type="slidenum">
              <a:rPr lang="en-GB" smtClean="0"/>
              <a:pPr eaLnBrk="1" hangingPunct="1"/>
              <a:t>18</a:t>
            </a:fld>
            <a:endParaRPr lang="en-GB"/>
          </a:p>
        </p:txBody>
      </p:sp>
      <p:sp>
        <p:nvSpPr>
          <p:cNvPr id="125955" name="Rectangle 2"/>
          <p:cNvSpPr>
            <a:spLocks noGrp="1" noRot="1" noChangeAspect="1" noChangeArrowheads="1" noTextEdit="1"/>
          </p:cNvSpPr>
          <p:nvPr>
            <p:ph type="sldImg"/>
          </p:nvPr>
        </p:nvSpPr>
        <p:spPr>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a:ln/>
        </p:spPr>
      </p:sp>
      <p:sp>
        <p:nvSpPr>
          <p:cNvPr id="1269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Hierarchical model is the oldest of the database models, and unlike the other data models, does not have a well documented history of its conception and initial release. It is derived from the Information Management Systems (IMS) of IBM in the 1950's and 60's</a:t>
            </a:r>
          </a:p>
        </p:txBody>
      </p:sp>
      <p:sp>
        <p:nvSpPr>
          <p:cNvPr id="4" name="Slide Number Placeholder 3"/>
          <p:cNvSpPr>
            <a:spLocks noGrp="1"/>
          </p:cNvSpPr>
          <p:nvPr>
            <p:ph type="sldNum" sz="quarter" idx="5"/>
          </p:nvPr>
        </p:nvSpPr>
        <p:spPr/>
        <p:txBody>
          <a:bodyPr/>
          <a:lstStyle/>
          <a:p>
            <a:pPr>
              <a:defRPr/>
            </a:pPr>
            <a:fld id="{1ECCA895-40F5-4A7E-9815-DFDCB09D5B39}" type="slidenum">
              <a:rPr lang="en-GB" smtClean="0"/>
              <a:pPr>
                <a:defRPr/>
              </a:pPr>
              <a:t>19</a:t>
            </a:fld>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5CF0BF3-0533-4F86-A5BE-867CA7FE4AEC}" type="slidenum">
              <a:rPr lang="en-GB" smtClean="0"/>
              <a:pPr eaLnBrk="1" hangingPunct="1"/>
              <a:t>20</a:t>
            </a:fld>
            <a:endParaRPr lang="en-GB"/>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a:p>
            <a:endParaRPr kumimoji="1"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1105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 name="Slide Number Placeholder 3"/>
          <p:cNvSpPr>
            <a:spLocks noGrp="1"/>
          </p:cNvSpPr>
          <p:nvPr>
            <p:ph type="sldNum" sz="quarter" idx="5"/>
          </p:nvPr>
        </p:nvSpPr>
        <p:spPr/>
        <p:txBody>
          <a:bodyPr/>
          <a:lstStyle/>
          <a:p>
            <a:pPr>
              <a:defRPr/>
            </a:pPr>
            <a:fld id="{68362EEF-B17A-4C43-AD1A-03FC2BAF73C0}" type="slidenum">
              <a:rPr lang="en-GB" smtClean="0"/>
              <a:pPr>
                <a:defRPr/>
              </a:pPr>
              <a:t>3</a:t>
            </a:fld>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a:ln/>
        </p:spPr>
      </p:sp>
      <p:sp>
        <p:nvSpPr>
          <p:cNvPr id="1290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rgbClr val="0070C0"/>
              </a:buClr>
            </a:pPr>
            <a:r>
              <a:rPr lang="en-US"/>
              <a:t>The Network database model was first introduced in 1971 by CODASYL Data Base Task Group  It is called the Network Model because it represents the data it contains in the form of a network of records and sets which are related to each other, forming a network of link</a:t>
            </a:r>
          </a:p>
        </p:txBody>
      </p:sp>
      <p:sp>
        <p:nvSpPr>
          <p:cNvPr id="4" name="Slide Number Placeholder 3"/>
          <p:cNvSpPr>
            <a:spLocks noGrp="1"/>
          </p:cNvSpPr>
          <p:nvPr>
            <p:ph type="sldNum" sz="quarter" idx="5"/>
          </p:nvPr>
        </p:nvSpPr>
        <p:spPr/>
        <p:txBody>
          <a:bodyPr/>
          <a:lstStyle/>
          <a:p>
            <a:pPr>
              <a:defRPr/>
            </a:pPr>
            <a:fld id="{8BC5C38C-9E52-4A98-8F84-AD4F21FFB725}" type="slidenum">
              <a:rPr lang="en-GB" smtClean="0"/>
              <a:pPr>
                <a:defRPr/>
              </a:pPr>
              <a:t>21</a:t>
            </a:fld>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a:ln/>
        </p:spPr>
      </p:sp>
      <p:sp>
        <p:nvSpPr>
          <p:cNvPr id="1300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The network model is not commonly used today to design database systems, however, there are a few instances of it being used by companies as part of a legacy system. Because it represents data in a format closer to the way in which it stores it than the other models, it can be faster than relational systems. Unfortunately, this increase in speed is at the cost of its adaptability.</a:t>
            </a:r>
          </a:p>
        </p:txBody>
      </p:sp>
      <p:sp>
        <p:nvSpPr>
          <p:cNvPr id="4" name="Slide Number Placeholder 3"/>
          <p:cNvSpPr>
            <a:spLocks noGrp="1"/>
          </p:cNvSpPr>
          <p:nvPr>
            <p:ph type="sldNum" sz="quarter" idx="5"/>
          </p:nvPr>
        </p:nvSpPr>
        <p:spPr/>
        <p:txBody>
          <a:bodyPr/>
          <a:lstStyle/>
          <a:p>
            <a:pPr>
              <a:defRPr/>
            </a:pPr>
            <a:fld id="{E6A1B3A0-EA5D-4D53-BAFF-2DF71FFA46DB}" type="slidenum">
              <a:rPr lang="en-GB" smtClean="0"/>
              <a:pPr>
                <a:defRPr/>
              </a:pPr>
              <a:t>22</a:t>
            </a:fld>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a:ln/>
        </p:spPr>
      </p:sp>
      <p:sp>
        <p:nvSpPr>
          <p:cNvPr id="131075" name="Notes Placeholder 2"/>
          <p:cNvSpPr>
            <a:spLocks noGrp="1"/>
          </p:cNvSpPr>
          <p:nvPr>
            <p:ph type="body" idx="1"/>
          </p:nvPr>
        </p:nvSpPr>
        <p:spPr>
          <a:xfrm>
            <a:off x="687270" y="4221096"/>
            <a:ext cx="5486726" cy="418454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r>
              <a:rPr lang="en-US" b="1"/>
              <a:t>ADVANTAGES:</a:t>
            </a:r>
            <a:br>
              <a:rPr lang="en-US" b="1"/>
            </a:br>
            <a:r>
              <a:rPr lang="en-US"/>
              <a:t>Provide very efficient "High-speed" retrieval</a:t>
            </a:r>
          </a:p>
          <a:p>
            <a:pPr algn="l"/>
            <a:r>
              <a:rPr lang="en-US" b="1"/>
              <a:t>Simplicity:</a:t>
            </a:r>
            <a:endParaRPr lang="en-US"/>
          </a:p>
          <a:p>
            <a:pPr algn="l"/>
            <a:r>
              <a:rPr lang="en-US"/>
              <a:t>The network model is conceptually simple and easy to design.</a:t>
            </a:r>
          </a:p>
          <a:p>
            <a:pPr algn="l"/>
            <a:r>
              <a:rPr lang="en-US" b="1"/>
              <a:t>Ability to handle more relationship types:</a:t>
            </a:r>
            <a:endParaRPr lang="en-US"/>
          </a:p>
          <a:p>
            <a:r>
              <a:rPr lang="en-US"/>
              <a:t>The network model can handle the one-to-many and many-to-many relationships.</a:t>
            </a:r>
          </a:p>
          <a:p>
            <a:r>
              <a:rPr lang="en-US" b="1"/>
              <a:t>Ease of data access:</a:t>
            </a:r>
            <a:endParaRPr lang="en-US"/>
          </a:p>
          <a:p>
            <a:r>
              <a:rPr lang="en-US"/>
              <a:t>In the network database terminology, a relationship is a set. Each set comprises of two types of records.- an owner record and a member record, In a network model an application can access an owner record and all the member records within a set.</a:t>
            </a:r>
            <a:r>
              <a:rPr lang="en-US" b="1"/>
              <a:t>Data Integrity</a:t>
            </a:r>
            <a:endParaRPr lang="en-US"/>
          </a:p>
          <a:p>
            <a:r>
              <a:rPr lang="en-US"/>
              <a:t>In a network model, no member can exist without an owner. A user must therefore first define the owner record and then the member record. This ensures the integrity.</a:t>
            </a:r>
          </a:p>
          <a:p>
            <a:r>
              <a:rPr lang="en-US" b="1"/>
              <a:t>Data Independence:</a:t>
            </a:r>
            <a:endParaRPr lang="en-US"/>
          </a:p>
          <a:p>
            <a:r>
              <a:rPr lang="en-US"/>
              <a:t>The network model draws a clear line of demarcation between programs and the complex physical storage details. The application programs work independently of the data. Any changes made in the data characteristics do not affect the application program. </a:t>
            </a:r>
            <a:br>
              <a:rPr lang="en-US"/>
            </a:br>
            <a:endParaRPr lang="en-US"/>
          </a:p>
          <a:p>
            <a:pPr algn="l"/>
            <a:endParaRPr lang="en-US" b="1"/>
          </a:p>
        </p:txBody>
      </p:sp>
      <p:sp>
        <p:nvSpPr>
          <p:cNvPr id="4" name="Slide Number Placeholder 3"/>
          <p:cNvSpPr>
            <a:spLocks noGrp="1"/>
          </p:cNvSpPr>
          <p:nvPr>
            <p:ph type="sldNum" sz="quarter" idx="5"/>
          </p:nvPr>
        </p:nvSpPr>
        <p:spPr/>
        <p:txBody>
          <a:bodyPr/>
          <a:lstStyle/>
          <a:p>
            <a:pPr>
              <a:defRPr/>
            </a:pPr>
            <a:fld id="{915A7F3A-418B-495C-B323-C981207CD53D}" type="slidenum">
              <a:rPr lang="en-GB" smtClean="0"/>
              <a:pPr>
                <a:defRPr/>
              </a:pPr>
              <a:t>23</a:t>
            </a:fld>
            <a:endParaRPr lang="en-GB"/>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a:ln/>
        </p:spPr>
      </p:sp>
      <p:sp>
        <p:nvSpPr>
          <p:cNvPr id="1320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r>
              <a:rPr lang="en-US" b="1"/>
              <a:t>DISADVANTAGES</a:t>
            </a:r>
            <a:br>
              <a:rPr lang="en-US"/>
            </a:br>
            <a:endParaRPr lang="en-US"/>
          </a:p>
          <a:p>
            <a:pPr algn="l"/>
            <a:r>
              <a:rPr lang="en-US" b="1"/>
              <a:t>System complexity:</a:t>
            </a:r>
            <a:endParaRPr lang="en-US"/>
          </a:p>
          <a:p>
            <a:r>
              <a:rPr lang="en-US"/>
              <a:t>In a network model, data are accessed one record at a time. This males it essential for the database designers, administrators, and programmers to be familiar with the internal data structures to gain access to the data. Therefore, a user friendly database management system cannot be created using the network model</a:t>
            </a:r>
          </a:p>
          <a:p>
            <a:r>
              <a:rPr lang="en-US" b="1"/>
              <a:t>Lack of Structural independence.</a:t>
            </a:r>
            <a:endParaRPr lang="en-US"/>
          </a:p>
          <a:p>
            <a:r>
              <a:rPr lang="en-US"/>
              <a:t>Making structural modifications to the database is very difficult in the network database model as the data access method is navigational. Any changes made to the database structure require the application programs to be modified before they can access data. Though the network model achieves data independence, it still fails to achieve structural independence.</a:t>
            </a:r>
          </a:p>
          <a:p>
            <a:endParaRPr lang="en-US"/>
          </a:p>
          <a:p>
            <a:endParaRPr lang="en-US"/>
          </a:p>
        </p:txBody>
      </p:sp>
      <p:sp>
        <p:nvSpPr>
          <p:cNvPr id="4" name="Slide Number Placeholder 3"/>
          <p:cNvSpPr>
            <a:spLocks noGrp="1"/>
          </p:cNvSpPr>
          <p:nvPr>
            <p:ph type="sldNum" sz="quarter" idx="5"/>
          </p:nvPr>
        </p:nvSpPr>
        <p:spPr/>
        <p:txBody>
          <a:bodyPr/>
          <a:lstStyle/>
          <a:p>
            <a:pPr>
              <a:defRPr/>
            </a:pPr>
            <a:fld id="{CCAE9C1C-DCE4-46B5-96E3-1927468F47A0}" type="slidenum">
              <a:rPr lang="en-GB" smtClean="0"/>
              <a:pPr>
                <a:defRPr/>
              </a:pPr>
              <a:t>24</a:t>
            </a:fld>
            <a:endParaRPr lang="en-GB"/>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a:ln/>
        </p:spPr>
      </p:sp>
      <p:sp>
        <p:nvSpPr>
          <p:cNvPr id="1331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en-US"/>
              <a:t>The Relational Model is the data model which is based on the relational algebra of mathematics. It was first outlined in a paper published by  E F . Codd in 1970. It is used by the majority of business community today.</a:t>
            </a:r>
          </a:p>
          <a:p>
            <a:endParaRPr lang="en-US"/>
          </a:p>
        </p:txBody>
      </p:sp>
      <p:sp>
        <p:nvSpPr>
          <p:cNvPr id="4" name="Slide Number Placeholder 3"/>
          <p:cNvSpPr>
            <a:spLocks noGrp="1"/>
          </p:cNvSpPr>
          <p:nvPr>
            <p:ph type="sldNum" sz="quarter" idx="5"/>
          </p:nvPr>
        </p:nvSpPr>
        <p:spPr/>
        <p:txBody>
          <a:bodyPr/>
          <a:lstStyle/>
          <a:p>
            <a:pPr>
              <a:defRPr/>
            </a:pPr>
            <a:fld id="{5D04516A-AD8F-49FE-BC69-568DAF1D7066}" type="slidenum">
              <a:rPr lang="en-GB" smtClean="0"/>
              <a:pPr>
                <a:defRPr/>
              </a:pPr>
              <a:t>25</a:t>
            </a:fld>
            <a:endParaRPr lang="en-GB"/>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a:ln/>
        </p:spPr>
      </p:sp>
      <p:sp>
        <p:nvSpPr>
          <p:cNvPr id="134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 name="Slide Number Placeholder 3"/>
          <p:cNvSpPr>
            <a:spLocks noGrp="1"/>
          </p:cNvSpPr>
          <p:nvPr>
            <p:ph type="sldNum" sz="quarter" idx="5"/>
          </p:nvPr>
        </p:nvSpPr>
        <p:spPr/>
        <p:txBody>
          <a:bodyPr/>
          <a:lstStyle/>
          <a:p>
            <a:pPr>
              <a:defRPr/>
            </a:pPr>
            <a:fld id="{DBC4EA81-140A-42C8-8128-3299F954A525}" type="slidenum">
              <a:rPr lang="en-GB" smtClean="0"/>
              <a:pPr>
                <a:defRPr/>
              </a:pPr>
              <a:t>26</a:t>
            </a:fld>
            <a:endParaRPr lang="en-GB"/>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C661173-21DF-4510-8238-9961E8A2AF7D}" type="slidenum">
              <a:rPr lang="en-GB" smtClean="0"/>
              <a:pPr eaLnBrk="1" hangingPunct="1"/>
              <a:t>27</a:t>
            </a:fld>
            <a:endParaRPr lang="en-GB"/>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7C6E402-55E7-4BE6-8892-5A6AFE859E1C}" type="slidenum">
              <a:rPr lang="en-GB" smtClean="0"/>
              <a:pPr eaLnBrk="1" hangingPunct="1"/>
              <a:t>28</a:t>
            </a:fld>
            <a:endParaRPr lang="en-GB"/>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endParaRPr lang="en-US">
              <a:solidFill>
                <a:srgbClr val="000000"/>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a:ln/>
        </p:spPr>
      </p:sp>
      <p:sp>
        <p:nvSpPr>
          <p:cNvPr id="1382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endParaRPr kumimoji="1" lang="en-US" sz="2400"/>
          </a:p>
          <a:p>
            <a:endParaRPr lang="en-US"/>
          </a:p>
        </p:txBody>
      </p:sp>
      <p:sp>
        <p:nvSpPr>
          <p:cNvPr id="4" name="Slide Number Placeholder 3"/>
          <p:cNvSpPr>
            <a:spLocks noGrp="1"/>
          </p:cNvSpPr>
          <p:nvPr>
            <p:ph type="sldNum" sz="quarter" idx="5"/>
          </p:nvPr>
        </p:nvSpPr>
        <p:spPr/>
        <p:txBody>
          <a:bodyPr/>
          <a:lstStyle/>
          <a:p>
            <a:pPr>
              <a:defRPr/>
            </a:pPr>
            <a:fld id="{34E9A528-2BC3-4C63-946B-FB471C0986F8}" type="slidenum">
              <a:rPr lang="en-GB" smtClean="0"/>
              <a:pPr>
                <a:defRPr/>
              </a:pPr>
              <a:t>29</a:t>
            </a:fld>
            <a:endParaRPr lang="en-GB"/>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a:ln/>
        </p:spPr>
      </p:sp>
      <p:sp>
        <p:nvSpPr>
          <p:cNvPr id="1392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endParaRPr kumimoji="1" lang="en-US" sz="2400"/>
          </a:p>
          <a:p>
            <a:endParaRPr lang="en-US"/>
          </a:p>
        </p:txBody>
      </p:sp>
      <p:sp>
        <p:nvSpPr>
          <p:cNvPr id="4" name="Slide Number Placeholder 3"/>
          <p:cNvSpPr>
            <a:spLocks noGrp="1"/>
          </p:cNvSpPr>
          <p:nvPr>
            <p:ph type="sldNum" sz="quarter" idx="5"/>
          </p:nvPr>
        </p:nvSpPr>
        <p:spPr/>
        <p:txBody>
          <a:bodyPr/>
          <a:lstStyle/>
          <a:p>
            <a:pPr>
              <a:defRPr/>
            </a:pPr>
            <a:fld id="{1EF28E0E-78B7-4E16-801B-4B72CAD5F709}" type="slidenum">
              <a:rPr lang="en-GB" smtClean="0"/>
              <a:pPr>
                <a:defRPr/>
              </a:pPr>
              <a:t>30</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ln/>
        </p:spPr>
      </p:sp>
      <p:sp>
        <p:nvSpPr>
          <p:cNvPr id="1116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The basic type of database used  earlier was  the traditional database which has data in the form of text and numbers. But with the advancement in the Computer and Communication Technology we have new types of databases. Though we have  different databases for various applications, it is important to get to the basics of the database concepts.</a:t>
            </a:r>
          </a:p>
        </p:txBody>
      </p:sp>
      <p:sp>
        <p:nvSpPr>
          <p:cNvPr id="4" name="Slide Number Placeholder 3"/>
          <p:cNvSpPr>
            <a:spLocks noGrp="1"/>
          </p:cNvSpPr>
          <p:nvPr>
            <p:ph type="sldNum" sz="quarter" idx="5"/>
          </p:nvPr>
        </p:nvSpPr>
        <p:spPr/>
        <p:txBody>
          <a:bodyPr/>
          <a:lstStyle/>
          <a:p>
            <a:pPr>
              <a:defRPr/>
            </a:pPr>
            <a:fld id="{329AF340-6AEC-461F-B7BF-2CB70983C66C}" type="slidenum">
              <a:rPr lang="en-GB" smtClean="0"/>
              <a:pPr>
                <a:defRPr/>
              </a:pPr>
              <a:t>4</a:t>
            </a:fld>
            <a:endParaRPr lang="en-GB"/>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a:ln/>
        </p:spPr>
      </p:sp>
      <p:sp>
        <p:nvSpPr>
          <p:cNvPr id="1402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endParaRPr kumimoji="1" lang="en-US" sz="2400"/>
          </a:p>
          <a:p>
            <a:endParaRPr lang="en-US"/>
          </a:p>
        </p:txBody>
      </p:sp>
      <p:sp>
        <p:nvSpPr>
          <p:cNvPr id="4" name="Slide Number Placeholder 3"/>
          <p:cNvSpPr>
            <a:spLocks noGrp="1"/>
          </p:cNvSpPr>
          <p:nvPr>
            <p:ph type="sldNum" sz="quarter" idx="5"/>
          </p:nvPr>
        </p:nvSpPr>
        <p:spPr/>
        <p:txBody>
          <a:bodyPr/>
          <a:lstStyle/>
          <a:p>
            <a:pPr>
              <a:defRPr/>
            </a:pPr>
            <a:fld id="{FFD0B862-6115-474E-82B8-B5D2ABC73510}" type="slidenum">
              <a:rPr lang="en-GB" smtClean="0"/>
              <a:pPr>
                <a:defRPr/>
              </a:pPr>
              <a:t>31</a:t>
            </a:fld>
            <a:endParaRPr lang="en-GB"/>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p:cNvSpPr>
            <a:spLocks noGrp="1" noRot="1" noChangeAspect="1" noTextEdit="1"/>
          </p:cNvSpPr>
          <p:nvPr>
            <p:ph type="sldImg"/>
          </p:nvPr>
        </p:nvSpPr>
        <p:spPr>
          <a:ln/>
        </p:spPr>
      </p:sp>
      <p:sp>
        <p:nvSpPr>
          <p:cNvPr id="1413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endParaRPr kumimoji="1" lang="en-US" sz="2400"/>
          </a:p>
          <a:p>
            <a:endParaRPr lang="en-US"/>
          </a:p>
        </p:txBody>
      </p:sp>
      <p:sp>
        <p:nvSpPr>
          <p:cNvPr id="4" name="Slide Number Placeholder 3"/>
          <p:cNvSpPr>
            <a:spLocks noGrp="1"/>
          </p:cNvSpPr>
          <p:nvPr>
            <p:ph type="sldNum" sz="quarter" idx="5"/>
          </p:nvPr>
        </p:nvSpPr>
        <p:spPr/>
        <p:txBody>
          <a:bodyPr/>
          <a:lstStyle/>
          <a:p>
            <a:pPr>
              <a:defRPr/>
            </a:pPr>
            <a:fld id="{EE4D7932-C9CE-48DD-8149-3A86FB8BFC49}" type="slidenum">
              <a:rPr lang="en-GB" smtClean="0"/>
              <a:pPr>
                <a:defRPr/>
              </a:pPr>
              <a:t>32</a:t>
            </a:fld>
            <a:endParaRPr lang="en-GB"/>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a:ln/>
        </p:spPr>
      </p:sp>
      <p:sp>
        <p:nvSpPr>
          <p:cNvPr id="1423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endParaRPr kumimoji="1" lang="en-US" sz="2400"/>
          </a:p>
          <a:p>
            <a:endParaRPr lang="en-US"/>
          </a:p>
        </p:txBody>
      </p:sp>
      <p:sp>
        <p:nvSpPr>
          <p:cNvPr id="4" name="Slide Number Placeholder 3"/>
          <p:cNvSpPr>
            <a:spLocks noGrp="1"/>
          </p:cNvSpPr>
          <p:nvPr>
            <p:ph type="sldNum" sz="quarter" idx="5"/>
          </p:nvPr>
        </p:nvSpPr>
        <p:spPr/>
        <p:txBody>
          <a:bodyPr/>
          <a:lstStyle/>
          <a:p>
            <a:pPr>
              <a:defRPr/>
            </a:pPr>
            <a:fld id="{A9C22E66-11A7-447D-AF27-7A1FF75F4546}" type="slidenum">
              <a:rPr lang="en-GB" smtClean="0"/>
              <a:pPr>
                <a:defRPr/>
              </a:pPr>
              <a:t>33</a:t>
            </a:fld>
            <a:endParaRPr lang="en-GB"/>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p:cNvSpPr>
            <a:spLocks noGrp="1" noRot="1" noChangeAspect="1" noTextEdit="1"/>
          </p:cNvSpPr>
          <p:nvPr>
            <p:ph type="sldImg"/>
          </p:nvPr>
        </p:nvSpPr>
        <p:spPr>
          <a:ln/>
        </p:spPr>
      </p:sp>
      <p:sp>
        <p:nvSpPr>
          <p:cNvPr id="1433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endParaRPr kumimoji="1" lang="en-US" sz="2400"/>
          </a:p>
          <a:p>
            <a:endParaRPr lang="en-US"/>
          </a:p>
        </p:txBody>
      </p:sp>
      <p:sp>
        <p:nvSpPr>
          <p:cNvPr id="4" name="Slide Number Placeholder 3"/>
          <p:cNvSpPr>
            <a:spLocks noGrp="1"/>
          </p:cNvSpPr>
          <p:nvPr>
            <p:ph type="sldNum" sz="quarter" idx="5"/>
          </p:nvPr>
        </p:nvSpPr>
        <p:spPr/>
        <p:txBody>
          <a:bodyPr/>
          <a:lstStyle/>
          <a:p>
            <a:pPr>
              <a:defRPr/>
            </a:pPr>
            <a:fld id="{99219C63-109D-4806-8D8A-981B4B18123F}" type="slidenum">
              <a:rPr lang="en-GB" smtClean="0"/>
              <a:pPr>
                <a:defRPr/>
              </a:pPr>
              <a:t>34</a:t>
            </a:fld>
            <a:endParaRPr lang="en-GB"/>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99C9F2C-989B-4D4B-866A-9DA1579E8026}" type="slidenum">
              <a:rPr lang="en-GB" smtClean="0"/>
              <a:pPr eaLnBrk="1" hangingPunct="1"/>
              <a:t>35</a:t>
            </a:fld>
            <a:endParaRPr lang="en-GB"/>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en-US" b="1"/>
              <a:t>Domain :</a:t>
            </a:r>
            <a:endParaRPr kumimoji="1" lang="en-US"/>
          </a:p>
          <a:p>
            <a:pPr eaLnBrk="1" hangingPunct="1"/>
            <a:r>
              <a:rPr kumimoji="1" lang="en-US"/>
              <a:t>An attribute of an entity set has a particular value. The set of possible values that a given attribute can have is called its domain. </a:t>
            </a:r>
          </a:p>
          <a:p>
            <a:pPr eaLnBrk="1" hangingPunct="1"/>
            <a:r>
              <a:rPr kumimoji="1" lang="en-US"/>
              <a:t>For example, the set of values that the attribute EMPLOYEE.id can assume is a positive integer of 5 digits.</a:t>
            </a:r>
          </a:p>
          <a:p>
            <a:pPr eaLnBrk="1" hangingPunct="1"/>
            <a:endParaRPr kumimoji="1" lang="en-US"/>
          </a:p>
          <a:p>
            <a:pPr eaLnBrk="1" hangingPunct="1"/>
            <a:r>
              <a:rPr kumimoji="1" lang="en-US" b="1"/>
              <a:t>Primary Key :</a:t>
            </a:r>
            <a:endParaRPr kumimoji="1" lang="en-US"/>
          </a:p>
          <a:p>
            <a:pPr eaLnBrk="1" hangingPunct="1"/>
            <a:r>
              <a:rPr kumimoji="1" lang="en-US"/>
              <a:t>A unique identifier for the table (a column or a column combination with the property that at any given time no two rows of the table contain the same value in that column or column combination).</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C08493C-9D27-4584-8F01-CBDEE8A5CA7D}" type="slidenum">
              <a:rPr lang="en-GB" smtClean="0"/>
              <a:pPr eaLnBrk="1" hangingPunct="1"/>
              <a:t>36</a:t>
            </a:fld>
            <a:endParaRPr lang="en-GB"/>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en-US" b="1"/>
              <a:t>Key:</a:t>
            </a:r>
            <a:r>
              <a:rPr kumimoji="1" lang="en-US"/>
              <a:t> An attribute or set of attributes whose values uniquely identify each entity  in an entity set is called a key for that entity set.</a:t>
            </a:r>
          </a:p>
          <a:p>
            <a:pPr eaLnBrk="1" hangingPunct="1"/>
            <a:r>
              <a:rPr kumimoji="1" lang="en-US" b="1"/>
              <a:t>Super Key:</a:t>
            </a:r>
            <a:r>
              <a:rPr kumimoji="1" lang="en-US"/>
              <a:t> If we add additional attributes to a key, the resulting combination would still uniquely identify an instance of the entity set. Such augmented keys are called super keys. </a:t>
            </a:r>
          </a:p>
          <a:p>
            <a:pPr eaLnBrk="1" hangingPunct="1"/>
            <a:r>
              <a:rPr kumimoji="1" lang="en-US" b="1"/>
              <a:t>Primary key: </a:t>
            </a:r>
            <a:r>
              <a:rPr kumimoji="1" lang="en-US"/>
              <a:t>It is a minimum super key.</a:t>
            </a:r>
          </a:p>
          <a:p>
            <a:pPr eaLnBrk="1" hangingPunct="1"/>
            <a:r>
              <a:rPr kumimoji="1" lang="en-US" b="1"/>
              <a:t>Candidate Keys : </a:t>
            </a:r>
            <a:r>
              <a:rPr kumimoji="1" lang="en-US"/>
              <a:t>There may be two or more attributes or combinations of attributes that uniquely identify an instance of an entity set. These attributes or combinations of attributes are called candidate keys.</a:t>
            </a:r>
          </a:p>
          <a:p>
            <a:pPr eaLnBrk="1" hangingPunct="1"/>
            <a:r>
              <a:rPr kumimoji="1" lang="en-US"/>
              <a:t>In such a case we must decide which of the candidate keys will be used as the primary key. The remaining candidate keys would be considered </a:t>
            </a:r>
            <a:r>
              <a:rPr kumimoji="1" lang="en-US" b="1"/>
              <a:t>alternate keys</a:t>
            </a:r>
            <a:r>
              <a:rPr kumimoji="1" lang="en-US"/>
              <a:t>.</a:t>
            </a:r>
          </a:p>
          <a:p>
            <a:pPr eaLnBrk="1" hangingPunct="1"/>
            <a:r>
              <a:rPr kumimoji="1" lang="en-US" b="1"/>
              <a:t>Secondary Key: </a:t>
            </a:r>
            <a:r>
              <a:rPr kumimoji="1" lang="en-US"/>
              <a:t>A secondary key is an attribute or combination of attributes that may not be a candidate key but that classifies the entity set on a particular characteristic.</a:t>
            </a:r>
          </a:p>
          <a:p>
            <a:pPr eaLnBrk="1" hangingPunct="1"/>
            <a:r>
              <a:rPr kumimoji="1" lang="en-US"/>
              <a:t>A case in point is the entity set EMPLOYEE having the attribute department, which identifies by its value all instances EMPLOYEE who belong to a given department.</a:t>
            </a:r>
          </a:p>
          <a:p>
            <a:pPr eaLnBrk="1" hangingPunct="1"/>
            <a:endParaRPr kumimoji="1" lang="en-US"/>
          </a:p>
          <a:p>
            <a:pPr eaLnBrk="1" hangingPunct="1"/>
            <a:r>
              <a:rPr kumimoji="1" lang="en-US"/>
              <a:t>Any key consisting of a single attribute is called a </a:t>
            </a:r>
            <a:r>
              <a:rPr kumimoji="1" lang="en-US" b="1"/>
              <a:t>simple key</a:t>
            </a:r>
            <a:r>
              <a:rPr kumimoji="1" lang="en-US"/>
              <a:t> while that consisting of a combination of attributes is called a </a:t>
            </a:r>
            <a:r>
              <a:rPr kumimoji="1" lang="en-US" b="1"/>
              <a:t>composite key</a:t>
            </a:r>
            <a:r>
              <a:rPr kumimoji="1" lang="en-US"/>
              <a:t>.</a:t>
            </a:r>
          </a:p>
          <a:p>
            <a:pPr eaLnBrk="1" hangingPunct="1"/>
            <a:endParaRPr kumimoji="1" lang="en-US"/>
          </a:p>
          <a:p>
            <a:pPr eaLnBrk="1" hangingPunct="1"/>
            <a:endParaRPr kumimoji="1"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FD7C378-DF4B-45DB-8544-2316479F65F4}" type="slidenum">
              <a:rPr lang="en-GB" smtClean="0"/>
              <a:pPr eaLnBrk="1" hangingPunct="1"/>
              <a:t>37</a:t>
            </a:fld>
            <a:endParaRPr lang="en-GB"/>
          </a:p>
        </p:txBody>
      </p:sp>
      <p:sp>
        <p:nvSpPr>
          <p:cNvPr id="146435"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Lst>
        </p:spPr>
        <p:txBody>
          <a:bodyPr/>
          <a:lstStyle/>
          <a:p>
            <a:pPr eaLnBrk="1" hangingPunct="1">
              <a:defRPr/>
            </a:pPr>
            <a:r>
              <a:rPr kumimoji="1" lang="en-US" sz="1050" b="1"/>
              <a:t>A set of fields is a key for a relation if :</a:t>
            </a:r>
            <a:endParaRPr kumimoji="1" lang="en-US" sz="1050"/>
          </a:p>
          <a:p>
            <a:pPr eaLnBrk="1" hangingPunct="1">
              <a:defRPr/>
            </a:pPr>
            <a:r>
              <a:rPr kumimoji="1" lang="en-US" sz="1050"/>
              <a:t>1. No two distinct tuples can have same values in all key fields, and </a:t>
            </a:r>
          </a:p>
          <a:p>
            <a:pPr eaLnBrk="1" hangingPunct="1">
              <a:defRPr/>
            </a:pPr>
            <a:r>
              <a:rPr kumimoji="1" lang="en-US" sz="1050"/>
              <a:t>2. This is not true for any subset of the key.</a:t>
            </a:r>
          </a:p>
          <a:p>
            <a:pPr eaLnBrk="1" hangingPunct="1">
              <a:defRPr/>
            </a:pPr>
            <a:endParaRPr kumimoji="1" lang="en-US" sz="1050"/>
          </a:p>
          <a:p>
            <a:pPr eaLnBrk="1" hangingPunct="1">
              <a:defRPr/>
            </a:pPr>
            <a:r>
              <a:rPr kumimoji="1" lang="en-US" sz="1050"/>
              <a:t>If there’s &gt;1 key for a relation, one of the keys is chosen (by DBA) to be the primary key . Eg. sid is a key for Students. (What about name ?) The set {sid, gpa} is a superkey.</a:t>
            </a:r>
          </a:p>
          <a:p>
            <a:pPr eaLnBrk="1" hangingPunct="1">
              <a:defRPr/>
            </a:pPr>
            <a:r>
              <a:rPr kumimoji="1" lang="en-US" sz="1050"/>
              <a:t>Possibly many candidate keys (specified using UNIQUE), one of which is chosen as the primary key .</a:t>
            </a:r>
          </a:p>
          <a:p>
            <a:pPr eaLnBrk="1" hangingPunct="1">
              <a:defRPr/>
            </a:pPr>
            <a:r>
              <a:rPr kumimoji="1" lang="en-US" sz="1050"/>
              <a:t>Foreign key: Set of fields in one relation that is used to `refer’ to a tuple in another relation. (Must correspond to primary key of the second relation.) Like a `logical pointer’.</a:t>
            </a:r>
          </a:p>
          <a:p>
            <a:pPr eaLnBrk="1" hangingPunct="1">
              <a:defRPr/>
            </a:pPr>
            <a:r>
              <a:rPr kumimoji="1" lang="en-US" sz="1050"/>
              <a:t>Eg. sid is a foreign key referring to Students:</a:t>
            </a:r>
          </a:p>
          <a:p>
            <a:pPr eaLnBrk="1" hangingPunct="1">
              <a:defRPr/>
            </a:pPr>
            <a:r>
              <a:rPr kumimoji="1" lang="en-US" sz="1050"/>
              <a:t>– Enrolled (sid: string, cid: string, grade: string)– If all foreign key constraints are enforced, referential integrity is achieved, ie., no dangling references.</a:t>
            </a:r>
          </a:p>
          <a:p>
            <a:pPr eaLnBrk="1" hangingPunct="1">
              <a:defRPr/>
            </a:pPr>
            <a:endParaRPr kumimoji="1" lang="en-US" sz="1050" b="1"/>
          </a:p>
          <a:p>
            <a:pPr eaLnBrk="1" hangingPunct="1">
              <a:defRPr/>
            </a:pPr>
            <a:r>
              <a:rPr kumimoji="1" lang="en-US" sz="1050" b="1"/>
              <a:t>Enforcing Referential Integrity</a:t>
            </a:r>
            <a:endParaRPr kumimoji="1" lang="en-US" sz="1050"/>
          </a:p>
          <a:p>
            <a:pPr eaLnBrk="1" hangingPunct="1">
              <a:defRPr/>
            </a:pPr>
            <a:r>
              <a:rPr kumimoji="1" lang="en-US" sz="1050"/>
              <a:t>Consider Students and Enrolled; sid in Enrolled is a foreign key that references Students. What should be done if an Enrolled tuple with a non-existent student id is inserted? (Reject it!)</a:t>
            </a:r>
          </a:p>
          <a:p>
            <a:pPr eaLnBrk="1" hangingPunct="1">
              <a:defRPr/>
            </a:pPr>
            <a:r>
              <a:rPr kumimoji="1" lang="en-US" sz="1050"/>
              <a:t>What should be done if a Students tuple is deleted?</a:t>
            </a:r>
          </a:p>
          <a:p>
            <a:pPr eaLnBrk="1" hangingPunct="1">
              <a:defRPr/>
            </a:pPr>
            <a:r>
              <a:rPr kumimoji="1" lang="en-US" sz="1050"/>
              <a:t>– Also delete all Enrolled tuples that refer to it. </a:t>
            </a:r>
          </a:p>
          <a:p>
            <a:pPr eaLnBrk="1" hangingPunct="1">
              <a:defRPr/>
            </a:pPr>
            <a:r>
              <a:rPr kumimoji="1" lang="en-US" sz="1050"/>
              <a:t>– Disallow deletion of a Students tuple that is referred to. </a:t>
            </a:r>
          </a:p>
          <a:p>
            <a:pPr eaLnBrk="1" hangingPunct="1">
              <a:defRPr/>
            </a:pPr>
            <a:r>
              <a:rPr kumimoji="1" lang="en-US" sz="1050"/>
              <a:t>– Set sid in Enrolled tuples that refer to it to a default sid  </a:t>
            </a:r>
          </a:p>
          <a:p>
            <a:pPr eaLnBrk="1" hangingPunct="1">
              <a:defRPr/>
            </a:pPr>
            <a:r>
              <a:rPr kumimoji="1" lang="en-US" sz="1050"/>
              <a:t>– (In SQL, also: Set sid in Enrolled tuples that refer to it to a special value null, denoting `unknown’ or `inapplicable’) Similar if primary key of Students tuple is updated.</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92FFD39-87A2-430A-A48F-1E25E4D3161F}" type="slidenum">
              <a:rPr lang="en-GB" smtClean="0"/>
              <a:pPr eaLnBrk="1" hangingPunct="1"/>
              <a:t>38</a:t>
            </a:fld>
            <a:endParaRPr lang="en-GB"/>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6BD3A00-32C0-47DE-9425-633ACE9B4E42}" type="slidenum">
              <a:rPr lang="en-GB" smtClean="0"/>
              <a:pPr eaLnBrk="1" hangingPunct="1"/>
              <a:t>39</a:t>
            </a:fld>
            <a:endParaRPr lang="en-GB"/>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p:cNvSpPr>
            <a:spLocks noGrp="1" noRot="1" noChangeAspect="1" noTextEdit="1"/>
          </p:cNvSpPr>
          <p:nvPr>
            <p:ph type="sldImg"/>
          </p:nvPr>
        </p:nvSpPr>
        <p:spPr>
          <a:ln/>
        </p:spPr>
      </p:sp>
      <p:sp>
        <p:nvSpPr>
          <p:cNvPr id="1505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 name="Slide Number Placeholder 3"/>
          <p:cNvSpPr>
            <a:spLocks noGrp="1"/>
          </p:cNvSpPr>
          <p:nvPr>
            <p:ph type="sldNum" sz="quarter" idx="5"/>
          </p:nvPr>
        </p:nvSpPr>
        <p:spPr/>
        <p:txBody>
          <a:bodyPr/>
          <a:lstStyle/>
          <a:p>
            <a:pPr>
              <a:defRPr/>
            </a:pPr>
            <a:fld id="{67255957-BA80-426B-BB4A-C642CE9ACCFB}" type="slidenum">
              <a:rPr lang="en-GB" smtClean="0"/>
              <a:pPr>
                <a:defRPr/>
              </a:pPr>
              <a:t>40</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ln/>
        </p:spPr>
      </p:sp>
      <p:sp>
        <p:nvSpPr>
          <p:cNvPr id="1126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Earlier organizations were storing data as part of File Systems which is a collection of application programs that perform services for the end users (e.g. reports).In such cases each program defines and manages its own data. </a:t>
            </a:r>
          </a:p>
        </p:txBody>
      </p:sp>
      <p:sp>
        <p:nvSpPr>
          <p:cNvPr id="4" name="Slide Number Placeholder 3"/>
          <p:cNvSpPr>
            <a:spLocks noGrp="1"/>
          </p:cNvSpPr>
          <p:nvPr>
            <p:ph type="sldNum" sz="quarter" idx="5"/>
          </p:nvPr>
        </p:nvSpPr>
        <p:spPr/>
        <p:txBody>
          <a:bodyPr/>
          <a:lstStyle/>
          <a:p>
            <a:pPr>
              <a:defRPr/>
            </a:pPr>
            <a:fld id="{742A8630-FDDA-4BEE-AB1C-541B845908A9}" type="slidenum">
              <a:rPr lang="en-GB" smtClean="0"/>
              <a:pPr>
                <a:defRPr/>
              </a:pPr>
              <a:t>5</a:t>
            </a:fld>
            <a:endParaRPr lang="en-GB"/>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B8F1826-EDC7-405E-9880-6B35F762E888}" type="slidenum">
              <a:rPr lang="en-GB" smtClean="0"/>
              <a:pPr eaLnBrk="1" hangingPunct="1"/>
              <a:t>41</a:t>
            </a:fld>
            <a:endParaRPr lang="en-GB"/>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kumimoji="1" lang="en-US"/>
              <a:t>The database design can be</a:t>
            </a:r>
            <a:r>
              <a:rPr kumimoji="1" lang="en-US" b="1"/>
              <a:t> </a:t>
            </a:r>
            <a:r>
              <a:rPr kumimoji="1" lang="en-US"/>
              <a:t>divided into following steps:</a:t>
            </a:r>
          </a:p>
          <a:p>
            <a:pPr eaLnBrk="1" hangingPunct="1">
              <a:spcBef>
                <a:spcPct val="0"/>
              </a:spcBef>
            </a:pPr>
            <a:r>
              <a:rPr kumimoji="1" lang="en-US" b="1"/>
              <a:t>Requirement Analysis:</a:t>
            </a:r>
            <a:r>
              <a:rPr kumimoji="1" lang="en-US"/>
              <a:t> First of all, we should be clear about what the users want from database, what data to be stored, and operations to be performed.</a:t>
            </a:r>
          </a:p>
          <a:p>
            <a:pPr eaLnBrk="1" hangingPunct="1">
              <a:spcBef>
                <a:spcPct val="0"/>
              </a:spcBef>
            </a:pPr>
            <a:r>
              <a:rPr kumimoji="1" lang="en-US" b="1"/>
              <a:t>Conceptual Design: </a:t>
            </a:r>
            <a:r>
              <a:rPr kumimoji="1" lang="en-US"/>
              <a:t>The information gathered in the requirements analysis step is used to develop a high level description of the data to be stored in the database. In this step we have to address the following:</a:t>
            </a:r>
          </a:p>
          <a:p>
            <a:pPr lvl="1" eaLnBrk="1" hangingPunct="1">
              <a:spcBef>
                <a:spcPct val="0"/>
              </a:spcBef>
              <a:buFontTx/>
              <a:buChar char="•"/>
            </a:pPr>
            <a:r>
              <a:rPr kumimoji="1" lang="en-US"/>
              <a:t>What are the entities and relationships in the enterprise?</a:t>
            </a:r>
          </a:p>
          <a:p>
            <a:pPr lvl="1" eaLnBrk="1" hangingPunct="1">
              <a:spcBef>
                <a:spcPct val="0"/>
              </a:spcBef>
              <a:buFontTx/>
              <a:buChar char="•"/>
            </a:pPr>
            <a:r>
              <a:rPr kumimoji="1" lang="en-US"/>
              <a:t>What information about these entities and relationships should we store in the database?</a:t>
            </a:r>
          </a:p>
          <a:p>
            <a:pPr lvl="1" eaLnBrk="1" hangingPunct="1">
              <a:spcBef>
                <a:spcPct val="0"/>
              </a:spcBef>
              <a:buFontTx/>
              <a:buChar char="•"/>
            </a:pPr>
            <a:r>
              <a:rPr kumimoji="1" lang="en-US"/>
              <a:t>What are the integrity constraints or business rules that hold?</a:t>
            </a:r>
          </a:p>
          <a:p>
            <a:pPr eaLnBrk="1" hangingPunct="1">
              <a:spcBef>
                <a:spcPct val="0"/>
              </a:spcBef>
            </a:pPr>
            <a:r>
              <a:rPr kumimoji="1" lang="en-US"/>
              <a:t>This step is often carried out using the ER model, or a similar high-level model. A database `schema’ in the ER Model can be represented pictorially (ER diagrams ).</a:t>
            </a:r>
          </a:p>
          <a:p>
            <a:pPr eaLnBrk="1" hangingPunct="1">
              <a:spcBef>
                <a:spcPct val="0"/>
              </a:spcBef>
            </a:pPr>
            <a:r>
              <a:rPr kumimoji="1" lang="en-US" b="1"/>
              <a:t>Logical Database Design:</a:t>
            </a:r>
            <a:r>
              <a:rPr kumimoji="1" lang="en-US"/>
              <a:t> We must choose a DBMS to implement our database design, and convert the conceptual database design into a database schema in the data model of the chosen DBMS. For example, we can map an ER diagram into a relational database schema.</a:t>
            </a:r>
          </a:p>
          <a:p>
            <a:pPr eaLnBrk="1" hangingPunct="1">
              <a:spcBef>
                <a:spcPct val="0"/>
              </a:spcBef>
            </a:pPr>
            <a:r>
              <a:rPr kumimoji="1" lang="en-US" b="1"/>
              <a:t>Normalization: </a:t>
            </a:r>
            <a:r>
              <a:rPr kumimoji="1" lang="en-US"/>
              <a:t>Check relational schema for redundancies and related anomalies.</a:t>
            </a:r>
          </a:p>
          <a:p>
            <a:pPr eaLnBrk="1" hangingPunct="1">
              <a:spcBef>
                <a:spcPct val="0"/>
              </a:spcBef>
            </a:pPr>
            <a:r>
              <a:rPr kumimoji="1" lang="en-US" b="1"/>
              <a:t>Physical Database Design:</a:t>
            </a:r>
            <a:r>
              <a:rPr kumimoji="1" lang="en-US"/>
              <a:t> Consider typical workloads and further refine the database design.</a:t>
            </a:r>
          </a:p>
          <a:p>
            <a:pPr eaLnBrk="1" hangingPunct="1"/>
            <a:endParaRPr kumimoji="1" lang="en-US"/>
          </a:p>
          <a:p>
            <a:pPr eaLnBrk="1" hangingPunct="1"/>
            <a:endParaRPr lang="en-GB"/>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A96D725-945F-481B-B049-E859F8EBF280}" type="slidenum">
              <a:rPr lang="en-GB" smtClean="0"/>
              <a:pPr eaLnBrk="1" hangingPunct="1"/>
              <a:t>42</a:t>
            </a:fld>
            <a:endParaRPr lang="en-GB"/>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eaLnBrk="1" hangingPunct="1"/>
            <a:r>
              <a:rPr lang="en-US" b="1"/>
              <a:t>E R Modeling</a:t>
            </a:r>
            <a:r>
              <a:rPr lang="en-US"/>
              <a:t>: A Design based on Conceptual Schema Design is Entity Relation Based Design / Modeling. </a:t>
            </a:r>
          </a:p>
          <a:p>
            <a:pPr marL="190500" indent="-190500" eaLnBrk="1" hangingPunct="1"/>
            <a:endParaRPr lang="en-US"/>
          </a:p>
          <a:p>
            <a:pPr marL="190500" indent="-190500" eaLnBrk="1" hangingPunct="1"/>
            <a:r>
              <a:rPr lang="en-US"/>
              <a:t>Relational Calculus is broadly classified into:</a:t>
            </a:r>
          </a:p>
          <a:p>
            <a:pPr marL="190500" indent="-190500" eaLnBrk="1" hangingPunct="1">
              <a:buFontTx/>
              <a:buAutoNum type="arabicPeriod"/>
            </a:pPr>
            <a:r>
              <a:rPr lang="en-US" b="1"/>
              <a:t>Predicate Calculus</a:t>
            </a:r>
            <a:r>
              <a:rPr lang="en-US"/>
              <a:t>: Based on Tuple based or Row based Design. Many of the concepts of SQL come under the category.</a:t>
            </a:r>
          </a:p>
          <a:p>
            <a:pPr marL="190500" indent="-190500" eaLnBrk="1" hangingPunct="1">
              <a:buFontTx/>
              <a:buAutoNum type="arabicPeriod"/>
            </a:pPr>
            <a:r>
              <a:rPr lang="en-US" b="1"/>
              <a:t>Domain Related Calculus</a:t>
            </a:r>
            <a:r>
              <a:rPr lang="en-US"/>
              <a:t> :Retrieval based on Values given by attributes and expressions. RQBE ( Relational Query By Examples) is an example of the category.</a:t>
            </a:r>
          </a:p>
          <a:p>
            <a:pPr marL="190500" indent="-190500" eaLnBrk="1" hangingPunct="1"/>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marL="228600" indent="-228600" eaLnBrk="1" hangingPunct="1">
              <a:defRPr/>
            </a:pPr>
            <a:r>
              <a:rPr lang="en-US" dirty="0"/>
              <a:t>The Basic Design Phases is divided into different phases:</a:t>
            </a:r>
          </a:p>
          <a:p>
            <a:pPr marL="228600" indent="-228600" eaLnBrk="1" hangingPunct="1">
              <a:defRPr/>
            </a:pPr>
            <a:endParaRPr lang="en-US" dirty="0"/>
          </a:p>
          <a:p>
            <a:pPr marL="228600" indent="-228600" eaLnBrk="1" hangingPunct="1">
              <a:buFontTx/>
              <a:buAutoNum type="arabicPeriod"/>
              <a:defRPr/>
            </a:pPr>
            <a:r>
              <a:rPr lang="en-US" dirty="0"/>
              <a:t>Requirement Collection &amp; Analysis: The Database Designers Interview Prospective Database users to understand and Document their Data requirements. The result of this step is concisely written set of users requirements. This concept of user defined operations that will be applied to the database and they include both retrievals and updates in soft ware design.</a:t>
            </a:r>
          </a:p>
          <a:p>
            <a:pPr marL="228600" indent="-228600" eaLnBrk="1" hangingPunct="1">
              <a:defRPr/>
            </a:pPr>
            <a:endParaRPr lang="en-US" dirty="0"/>
          </a:p>
          <a:p>
            <a:pPr marL="228600" indent="-228600" eaLnBrk="1" hangingPunct="1">
              <a:defRPr/>
            </a:pPr>
            <a:r>
              <a:rPr lang="en-US" dirty="0"/>
              <a:t>2. Conceptual Design: It is a concise description of the data requirements of the users and include detailed descriptions of the entity types , relationships and constraints and they are expressed using the concepts provided by the high level data model.</a:t>
            </a:r>
          </a:p>
          <a:p>
            <a:pPr marL="228600" indent="-228600" eaLnBrk="1" hangingPunct="1">
              <a:defRPr/>
            </a:pPr>
            <a:endParaRPr lang="en-US" dirty="0"/>
          </a:p>
          <a:p>
            <a:pPr marL="228600" indent="-228600" eaLnBrk="1" hangingPunct="1">
              <a:defRPr/>
            </a:pPr>
            <a:r>
              <a:rPr lang="en-US" dirty="0"/>
              <a:t>3. Logical Design: Identification of Data Model Mapping is done here. RDBMS / DBMS / Object Model</a:t>
            </a:r>
          </a:p>
          <a:p>
            <a:pPr marL="228600" indent="-228600" eaLnBrk="1" hangingPunct="1">
              <a:defRPr/>
            </a:pPr>
            <a:endParaRPr lang="en-US" dirty="0"/>
          </a:p>
          <a:p>
            <a:pPr marL="228600" indent="-228600" eaLnBrk="1" hangingPunct="1">
              <a:defRPr/>
            </a:pPr>
            <a:r>
              <a:rPr lang="en-US" dirty="0"/>
              <a:t>4. Physical Design: The Internal storage structures / access paths and file organizations for the database files are specified. These Activities and application programs are designed and implemented as database transactions corresponding to the high level specifications. </a:t>
            </a:r>
          </a:p>
          <a:p>
            <a:pPr marL="228600" indent="-228600" eaLnBrk="1" hangingPunct="1">
              <a:defRPr/>
            </a:pPr>
            <a:endParaRPr lang="en-US" dirty="0"/>
          </a:p>
          <a:p>
            <a:pPr>
              <a:defRPr/>
            </a:pPr>
            <a:endParaRPr lang="en-GB" dirty="0"/>
          </a:p>
        </p:txBody>
      </p:sp>
      <p:sp>
        <p:nvSpPr>
          <p:cNvPr id="4" name="Slide Number Placeholder 3"/>
          <p:cNvSpPr>
            <a:spLocks noGrp="1"/>
          </p:cNvSpPr>
          <p:nvPr>
            <p:ph type="sldNum" sz="quarter" idx="5"/>
          </p:nvPr>
        </p:nvSpPr>
        <p:spPr/>
        <p:txBody>
          <a:bodyPr/>
          <a:lstStyle/>
          <a:p>
            <a:pPr>
              <a:defRPr/>
            </a:pPr>
            <a:fld id="{2685DD35-0BE7-4869-B03F-32EC018911E0}" type="slidenum">
              <a:rPr lang="en-GB" smtClean="0"/>
              <a:pPr>
                <a:defRPr/>
              </a:pPr>
              <a:t>43</a:t>
            </a:fld>
            <a:endParaRPr lang="en-GB"/>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45A3CE60-EF01-4665-85F0-06F6C5666002}" type="slidenum">
              <a:rPr lang="en-GB" smtClean="0"/>
              <a:pPr eaLnBrk="1" hangingPunct="1"/>
              <a:t>44</a:t>
            </a:fld>
            <a:endParaRPr lang="en-GB"/>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en-US" b="1"/>
              <a:t>Entity:</a:t>
            </a:r>
            <a:endParaRPr kumimoji="1" lang="en-US"/>
          </a:p>
          <a:p>
            <a:pPr eaLnBrk="1" hangingPunct="1">
              <a:spcBef>
                <a:spcPct val="0"/>
              </a:spcBef>
            </a:pPr>
            <a:r>
              <a:rPr kumimoji="1" lang="en-US"/>
              <a:t>An Entity is a thing that exists and is distinguishable.</a:t>
            </a:r>
          </a:p>
          <a:p>
            <a:pPr eaLnBrk="1" hangingPunct="1">
              <a:spcBef>
                <a:spcPct val="0"/>
              </a:spcBef>
            </a:pPr>
            <a:r>
              <a:rPr kumimoji="1" lang="en-US"/>
              <a:t>For example, each chair is an entity. So is each person and each automobile.</a:t>
            </a:r>
          </a:p>
          <a:p>
            <a:pPr eaLnBrk="1" hangingPunct="1">
              <a:spcBef>
                <a:spcPct val="0"/>
              </a:spcBef>
            </a:pPr>
            <a:r>
              <a:rPr kumimoji="1" lang="en-US"/>
              <a:t>Entities can have concrete existence or constitute ideas or concepts. </a:t>
            </a:r>
          </a:p>
          <a:p>
            <a:pPr eaLnBrk="1" hangingPunct="1">
              <a:spcBef>
                <a:spcPct val="0"/>
              </a:spcBef>
            </a:pPr>
            <a:r>
              <a:rPr kumimoji="1" lang="en-US"/>
              <a:t>Concepts like love and hate are entities.</a:t>
            </a:r>
          </a:p>
          <a:p>
            <a:pPr eaLnBrk="1" hangingPunct="1"/>
            <a:r>
              <a:rPr kumimoji="1" lang="en-US" b="1"/>
              <a:t>Entity  Set:</a:t>
            </a:r>
            <a:endParaRPr kumimoji="1" lang="en-US"/>
          </a:p>
          <a:p>
            <a:pPr eaLnBrk="1" hangingPunct="1"/>
            <a:r>
              <a:rPr kumimoji="1" lang="en-US"/>
              <a:t>A group of similar entities forms an entity set.</a:t>
            </a:r>
          </a:p>
          <a:p>
            <a:pPr eaLnBrk="1" hangingPunct="1"/>
            <a:r>
              <a:rPr kumimoji="1" lang="en-US"/>
              <a:t>Examples of entity sets are:</a:t>
            </a:r>
          </a:p>
          <a:p>
            <a:pPr eaLnBrk="1" hangingPunct="1"/>
            <a:r>
              <a:rPr kumimoji="1" lang="en-US"/>
              <a:t>    1.   All Persons</a:t>
            </a:r>
          </a:p>
          <a:p>
            <a:pPr eaLnBrk="1" hangingPunct="1"/>
            <a:r>
              <a:rPr kumimoji="1" lang="en-US"/>
              <a:t>    2.   All Automobiles</a:t>
            </a:r>
          </a:p>
          <a:p>
            <a:pPr eaLnBrk="1" hangingPunct="1"/>
            <a:r>
              <a:rPr kumimoji="1" lang="en-US"/>
              <a:t>    3.   All Emotions</a:t>
            </a:r>
          </a:p>
          <a:p>
            <a:pPr eaLnBrk="1" hangingPunct="1"/>
            <a:r>
              <a:rPr kumimoji="1" lang="en-US" b="1"/>
              <a:t>Attributes:</a:t>
            </a:r>
          </a:p>
          <a:p>
            <a:pPr eaLnBrk="1" hangingPunct="1"/>
            <a:r>
              <a:rPr kumimoji="1" lang="en-US"/>
              <a:t>Attributes are the properties that characterize an entity set.</a:t>
            </a:r>
          </a:p>
          <a:p>
            <a:pPr eaLnBrk="1" hangingPunct="1"/>
            <a:r>
              <a:rPr kumimoji="1" lang="en-US"/>
              <a:t>For example, employees of an organization are modeled by the entity set  EMPLOYEE. We must include in the model the properties of the employees that may be useful to the organization. Some of these properties are name, address, skill etc.</a:t>
            </a:r>
          </a:p>
          <a:p>
            <a:pPr eaLnBrk="1" hangingPunct="1"/>
            <a:r>
              <a:rPr kumimoji="1" lang="en-US" b="1"/>
              <a:t>Relationship:</a:t>
            </a:r>
            <a:r>
              <a:rPr kumimoji="1" lang="en-US"/>
              <a:t> It is an association between two or more entities. For example, we may have the relationship that an employee works in a department.</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p:cNvSpPr>
            <a:spLocks noGrp="1" noRot="1" noChangeAspect="1" noTextEdit="1"/>
          </p:cNvSpPr>
          <p:nvPr>
            <p:ph type="sldImg"/>
          </p:nvPr>
        </p:nvSpPr>
        <p:spPr>
          <a:ln/>
        </p:spPr>
      </p:sp>
      <p:sp>
        <p:nvSpPr>
          <p:cNvPr id="1556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These are the basic type of notations that we use  generally while drawing ER diagrams </a:t>
            </a:r>
          </a:p>
          <a:p>
            <a:r>
              <a:rPr lang="en-US"/>
              <a:t>There are two types of entities one is regular and another is weak </a:t>
            </a:r>
          </a:p>
          <a:p>
            <a:endParaRPr lang="en-US"/>
          </a:p>
          <a:p>
            <a:r>
              <a:rPr lang="en-US"/>
              <a:t>A weak entity is that which depends only on some other entity for its existence  </a:t>
            </a:r>
          </a:p>
          <a:p>
            <a:endParaRPr lang="en-US"/>
          </a:p>
          <a:p>
            <a:endParaRPr lang="en-US"/>
          </a:p>
        </p:txBody>
      </p:sp>
      <p:sp>
        <p:nvSpPr>
          <p:cNvPr id="4" name="Slide Number Placeholder 3"/>
          <p:cNvSpPr>
            <a:spLocks noGrp="1"/>
          </p:cNvSpPr>
          <p:nvPr>
            <p:ph type="sldNum" sz="quarter" idx="5"/>
          </p:nvPr>
        </p:nvSpPr>
        <p:spPr/>
        <p:txBody>
          <a:bodyPr/>
          <a:lstStyle/>
          <a:p>
            <a:pPr>
              <a:defRPr/>
            </a:pPr>
            <a:fld id="{712E29DD-BCBA-485C-A1F6-F2033B7A142F}" type="slidenum">
              <a:rPr lang="en-GB" smtClean="0"/>
              <a:pPr>
                <a:defRPr/>
              </a:pPr>
              <a:t>45</a:t>
            </a:fld>
            <a:endParaRPr lang="en-GB"/>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p:cNvSpPr>
            <a:spLocks noGrp="1" noRot="1" noChangeAspect="1" noTextEdit="1"/>
          </p:cNvSpPr>
          <p:nvPr>
            <p:ph type="sldImg"/>
          </p:nvPr>
        </p:nvSpPr>
        <p:spPr>
          <a:ln/>
        </p:spPr>
      </p:sp>
      <p:sp>
        <p:nvSpPr>
          <p:cNvPr id="128003" name="Notes Placeholder 2"/>
          <p:cNvSpPr>
            <a:spLocks noGrp="1"/>
          </p:cNvSpPr>
          <p:nvPr>
            <p:ph type="body" idx="1"/>
          </p:nvPr>
        </p:nvSpPr>
        <p:spPr>
          <a:ln/>
          <a:extLst/>
        </p:spPr>
        <p:txBody>
          <a:bodyPr/>
          <a:lstStyle/>
          <a:p>
            <a:pPr>
              <a:defRPr/>
            </a:pPr>
            <a:r>
              <a:rPr lang="en-US" b="1" dirty="0"/>
              <a:t>Entity</a:t>
            </a:r>
            <a:r>
              <a:rPr lang="en-US" dirty="0"/>
              <a:t>: Entity is a real world object distinguishable from other objects. It could be an object, place, person, concept or activity about which an enterprise records data. To qualify some thing as entity its should have:</a:t>
            </a:r>
          </a:p>
          <a:p>
            <a:pPr marL="171450" indent="-171450">
              <a:buFont typeface="Arial" pitchFamily="34" charset="0"/>
              <a:buChar char="•"/>
              <a:defRPr/>
            </a:pPr>
            <a:r>
              <a:rPr lang="en-US" dirty="0"/>
              <a:t>Have independent existence</a:t>
            </a:r>
          </a:p>
          <a:p>
            <a:pPr marL="171450" indent="-171450">
              <a:buFont typeface="Arial" pitchFamily="34" charset="0"/>
              <a:buChar char="•"/>
              <a:defRPr/>
            </a:pPr>
            <a:r>
              <a:rPr lang="en-US" dirty="0"/>
              <a:t>Be of interest to us.</a:t>
            </a:r>
          </a:p>
          <a:p>
            <a:pPr>
              <a:defRPr/>
            </a:pPr>
            <a:endParaRPr lang="en-US" dirty="0"/>
          </a:p>
          <a:p>
            <a:pPr>
              <a:defRPr/>
            </a:pPr>
            <a:r>
              <a:rPr lang="en-US" dirty="0"/>
              <a:t>Also,</a:t>
            </a:r>
          </a:p>
          <a:p>
            <a:pPr marL="171450" indent="-171450">
              <a:buFont typeface="Arial" pitchFamily="34" charset="0"/>
              <a:buChar char="•"/>
              <a:defRPr/>
            </a:pPr>
            <a:r>
              <a:rPr lang="en-US" dirty="0"/>
              <a:t>Entity is a set of attributes</a:t>
            </a:r>
          </a:p>
          <a:p>
            <a:pPr marL="171450" indent="-171450">
              <a:buFont typeface="Arial" pitchFamily="34" charset="0"/>
              <a:buChar char="•"/>
              <a:defRPr/>
            </a:pPr>
            <a:r>
              <a:rPr lang="en-US" dirty="0"/>
              <a:t>Entity is a collection of similar entities.  Example: All employees </a:t>
            </a:r>
          </a:p>
          <a:p>
            <a:pPr marL="171450" indent="-171450">
              <a:buFont typeface="Arial" pitchFamily="34" charset="0"/>
              <a:buChar char="•"/>
              <a:defRPr/>
            </a:pPr>
            <a:r>
              <a:rPr lang="en-US" dirty="0"/>
              <a:t>Entity are all entities in an entity set that have a same set of attributes</a:t>
            </a:r>
          </a:p>
          <a:p>
            <a:pPr marL="171450" indent="-171450">
              <a:buFont typeface="Arial" pitchFamily="34" charset="0"/>
              <a:buChar char="•"/>
              <a:defRPr/>
            </a:pPr>
            <a:r>
              <a:rPr lang="en-US" dirty="0"/>
              <a:t>Each entity set has a key</a:t>
            </a:r>
          </a:p>
          <a:p>
            <a:pPr marL="171450" indent="-171450">
              <a:buFont typeface="Arial" pitchFamily="34" charset="0"/>
              <a:buChar char="•"/>
              <a:defRPr/>
            </a:pPr>
            <a:r>
              <a:rPr lang="en-US" dirty="0"/>
              <a:t>Each attribute has a domain</a:t>
            </a:r>
          </a:p>
          <a:p>
            <a:pPr marL="171450" indent="-171450">
              <a:buFont typeface="Arial" pitchFamily="34" charset="0"/>
              <a:buChar char="•"/>
              <a:defRPr/>
            </a:pPr>
            <a:r>
              <a:rPr lang="en-US" dirty="0"/>
              <a:t>Entity can be mapped to a relation easily</a:t>
            </a:r>
          </a:p>
          <a:p>
            <a:pPr>
              <a:defRPr/>
            </a:pPr>
            <a:endParaRPr lang="en-US" dirty="0"/>
          </a:p>
          <a:p>
            <a:pPr>
              <a:defRPr/>
            </a:pPr>
            <a:endParaRPr lang="en-US" dirty="0"/>
          </a:p>
          <a:p>
            <a:pPr>
              <a:defRPr/>
            </a:pPr>
            <a:endParaRPr lang="en-US" dirty="0"/>
          </a:p>
          <a:p>
            <a:pPr>
              <a:defRPr/>
            </a:pPr>
            <a:r>
              <a:rPr lang="en-US" dirty="0"/>
              <a:t> </a:t>
            </a:r>
          </a:p>
          <a:p>
            <a:pPr>
              <a:defRPr/>
            </a:pPr>
            <a:endParaRPr lang="en-US" dirty="0"/>
          </a:p>
        </p:txBody>
      </p:sp>
      <p:sp>
        <p:nvSpPr>
          <p:cNvPr id="4" name="Slide Number Placeholder 3"/>
          <p:cNvSpPr>
            <a:spLocks noGrp="1"/>
          </p:cNvSpPr>
          <p:nvPr>
            <p:ph type="sldNum" sz="quarter" idx="5"/>
          </p:nvPr>
        </p:nvSpPr>
        <p:spPr/>
        <p:txBody>
          <a:bodyPr/>
          <a:lstStyle/>
          <a:p>
            <a:pPr>
              <a:defRPr/>
            </a:pPr>
            <a:fld id="{7E38C47D-64E3-4059-AB0E-8769AB99ACE6}" type="slidenum">
              <a:rPr lang="en-GB" smtClean="0"/>
              <a:pPr>
                <a:defRPr/>
              </a:pPr>
              <a:t>46</a:t>
            </a:fld>
            <a:endParaRPr lang="en-GB"/>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p:cNvSpPr>
            <a:spLocks noGrp="1" noRot="1" noChangeAspect="1" noTextEdit="1"/>
          </p:cNvSpPr>
          <p:nvPr>
            <p:ph type="sldImg"/>
          </p:nvPr>
        </p:nvSpPr>
        <p:spPr>
          <a:ln/>
        </p:spPr>
      </p:sp>
      <p:sp>
        <p:nvSpPr>
          <p:cNvPr id="157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A relationship is defined as an association among entities.</a:t>
            </a:r>
          </a:p>
          <a:p>
            <a:r>
              <a:rPr lang="en-US"/>
              <a:t>There are 4 types of relationships</a:t>
            </a:r>
          </a:p>
          <a:p>
            <a:r>
              <a:rPr lang="en-US"/>
              <a:t>One to one </a:t>
            </a:r>
          </a:p>
          <a:p>
            <a:r>
              <a:rPr lang="en-US"/>
              <a:t>One to many</a:t>
            </a:r>
          </a:p>
          <a:p>
            <a:r>
              <a:rPr lang="en-US"/>
              <a:t>Many to one </a:t>
            </a:r>
          </a:p>
          <a:p>
            <a:r>
              <a:rPr lang="en-US"/>
              <a:t>Many to many</a:t>
            </a:r>
          </a:p>
          <a:p>
            <a:endParaRPr lang="en-US"/>
          </a:p>
          <a:p>
            <a:endParaRPr lang="en-US"/>
          </a:p>
          <a:p>
            <a:r>
              <a:rPr lang="en-US"/>
              <a:t> </a:t>
            </a:r>
          </a:p>
          <a:p>
            <a:r>
              <a:rPr lang="en-US"/>
              <a:t> </a:t>
            </a:r>
          </a:p>
          <a:p>
            <a:endParaRPr lang="en-US"/>
          </a:p>
        </p:txBody>
      </p:sp>
      <p:sp>
        <p:nvSpPr>
          <p:cNvPr id="4" name="Slide Number Placeholder 3"/>
          <p:cNvSpPr>
            <a:spLocks noGrp="1"/>
          </p:cNvSpPr>
          <p:nvPr>
            <p:ph type="sldNum" sz="quarter" idx="5"/>
          </p:nvPr>
        </p:nvSpPr>
        <p:spPr/>
        <p:txBody>
          <a:bodyPr/>
          <a:lstStyle/>
          <a:p>
            <a:pPr>
              <a:defRPr/>
            </a:pPr>
            <a:fld id="{B9E38E3F-5D44-4317-93A7-53F136FF33C5}" type="slidenum">
              <a:rPr lang="en-GB" smtClean="0"/>
              <a:pPr>
                <a:defRPr/>
              </a:pPr>
              <a:t>47</a:t>
            </a:fld>
            <a:endParaRPr lang="en-GB"/>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p:cNvSpPr>
            <a:spLocks noGrp="1" noRot="1" noChangeAspect="1" noTextEdit="1"/>
          </p:cNvSpPr>
          <p:nvPr>
            <p:ph type="sldImg"/>
          </p:nvPr>
        </p:nvSpPr>
        <p:spPr>
          <a:ln/>
        </p:spPr>
      </p:sp>
      <p:sp>
        <p:nvSpPr>
          <p:cNvPr id="158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The above diagram shows one employee reports to another employee.</a:t>
            </a:r>
          </a:p>
          <a:p>
            <a:r>
              <a:rPr lang="en-US"/>
              <a:t>When ever we have such kind of relation in a ER diagram we cannot put two entities of a same type.</a:t>
            </a:r>
          </a:p>
          <a:p>
            <a:endParaRPr lang="en-US"/>
          </a:p>
          <a:p>
            <a:r>
              <a:rPr lang="en-US"/>
              <a:t>A relationship can also have a attribute</a:t>
            </a:r>
          </a:p>
          <a:p>
            <a:endParaRPr lang="en-US"/>
          </a:p>
          <a:p>
            <a:r>
              <a:rPr lang="en-US"/>
              <a:t>Which indicates that the relationship is unique by the combination of empno and deptno</a:t>
            </a:r>
          </a:p>
          <a:p>
            <a:endParaRPr lang="en-US"/>
          </a:p>
          <a:p>
            <a:endParaRPr lang="en-US"/>
          </a:p>
        </p:txBody>
      </p:sp>
      <p:sp>
        <p:nvSpPr>
          <p:cNvPr id="4" name="Slide Number Placeholder 3"/>
          <p:cNvSpPr>
            <a:spLocks noGrp="1"/>
          </p:cNvSpPr>
          <p:nvPr>
            <p:ph type="sldNum" sz="quarter" idx="5"/>
          </p:nvPr>
        </p:nvSpPr>
        <p:spPr/>
        <p:txBody>
          <a:bodyPr/>
          <a:lstStyle/>
          <a:p>
            <a:pPr>
              <a:defRPr/>
            </a:pPr>
            <a:fld id="{EC6087F6-3C05-426E-845B-741695DAB2CB}" type="slidenum">
              <a:rPr lang="en-GB" smtClean="0"/>
              <a:pPr>
                <a:defRPr/>
              </a:pPr>
              <a:t>48</a:t>
            </a:fld>
            <a:endParaRPr lang="en-GB"/>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p:cNvSpPr>
            <a:spLocks noGrp="1" noRot="1" noChangeAspect="1" noTextEdit="1"/>
          </p:cNvSpPr>
          <p:nvPr>
            <p:ph type="sldImg"/>
          </p:nvPr>
        </p:nvSpPr>
        <p:spPr>
          <a:ln/>
        </p:spPr>
      </p:sp>
      <p:sp>
        <p:nvSpPr>
          <p:cNvPr id="1597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en-US"/>
              <a:t>A key constraint between an entity set S and a relationship set restricts instances of the relationship set by requiring that each entity of S participate in at most one relationship.</a:t>
            </a:r>
          </a:p>
          <a:p>
            <a:pPr eaLnBrk="1" hangingPunct="1"/>
            <a:r>
              <a:rPr kumimoji="1" lang="en-US"/>
              <a:t>Consider Manages: Each dept has at most one manager, according to the key constraint on ‘Manages’ relationship (In contrast, Works_In relationship of earlier slide shows that an employee can work in many departments and a dept can have many employees). The arrow from Department to Manages indicates that each Department entity appears in at most one Manages relationship in any allowable instance of Manages. Thus given a Department entity, we can uniquely determine the Manages relationship in which it appears.</a:t>
            </a:r>
          </a:p>
          <a:p>
            <a:pPr eaLnBrk="1" hangingPunct="1"/>
            <a:r>
              <a:rPr kumimoji="1" lang="en-US" b="1"/>
              <a:t>Translating ER Diagrams with  Key Constraints:</a:t>
            </a:r>
            <a:endParaRPr kumimoji="1" lang="en-US"/>
          </a:p>
          <a:p>
            <a:pPr eaLnBrk="1" hangingPunct="1"/>
            <a:r>
              <a:rPr kumimoji="1" lang="en-US"/>
              <a:t>Map relationship to a table: Note that did is the key now!</a:t>
            </a:r>
          </a:p>
          <a:p>
            <a:pPr eaLnBrk="1" hangingPunct="1"/>
            <a:r>
              <a:rPr kumimoji="1" lang="en-US"/>
              <a:t>– Separate tables for Employees and Departments.</a:t>
            </a:r>
          </a:p>
          <a:p>
            <a:pPr eaLnBrk="1" hangingPunct="1"/>
            <a:r>
              <a:rPr kumimoji="1" lang="en-US"/>
              <a:t>Since each department has a unique manager, we could  instead combine Manages and Departments.</a:t>
            </a:r>
          </a:p>
          <a:p>
            <a:pPr eaLnBrk="1" hangingPunct="1"/>
            <a:r>
              <a:rPr kumimoji="1" lang="en-US" u="sng"/>
              <a:t>Manages table without Key constraint:</a:t>
            </a:r>
          </a:p>
          <a:p>
            <a:pPr eaLnBrk="1" hangingPunct="1"/>
            <a:r>
              <a:rPr kumimoji="1" lang="en-US"/>
              <a:t>CREATE TABLE Manages(</a:t>
            </a:r>
          </a:p>
          <a:p>
            <a:pPr eaLnBrk="1" hangingPunct="1"/>
            <a:r>
              <a:rPr kumimoji="1" lang="en-US"/>
              <a:t>ssn CHAR( 11), did INTEGER, since DATE, PRIMARY KEY (did), FOREIGN KEY (ssn) </a:t>
            </a:r>
          </a:p>
          <a:p>
            <a:pPr eaLnBrk="1" hangingPunct="1"/>
            <a:r>
              <a:rPr kumimoji="1" lang="en-US"/>
              <a:t>REFERENCES Employees, FOREIGN KEY (did)  REFERENCES Departments)</a:t>
            </a:r>
          </a:p>
          <a:p>
            <a:pPr algn="l"/>
            <a:endParaRPr kumimoji="1" lang="en-US"/>
          </a:p>
          <a:p>
            <a:endParaRPr lang="en-US"/>
          </a:p>
        </p:txBody>
      </p:sp>
      <p:sp>
        <p:nvSpPr>
          <p:cNvPr id="4" name="Slide Number Placeholder 3"/>
          <p:cNvSpPr>
            <a:spLocks noGrp="1"/>
          </p:cNvSpPr>
          <p:nvPr>
            <p:ph type="sldNum" sz="quarter" idx="5"/>
          </p:nvPr>
        </p:nvSpPr>
        <p:spPr/>
        <p:txBody>
          <a:bodyPr/>
          <a:lstStyle/>
          <a:p>
            <a:pPr>
              <a:defRPr/>
            </a:pPr>
            <a:fld id="{146A4C76-4826-4E62-A380-4DEF9D7052BD}" type="slidenum">
              <a:rPr lang="en-GB" smtClean="0"/>
              <a:pPr>
                <a:defRPr/>
              </a:pPr>
              <a:t>49</a:t>
            </a:fld>
            <a:endParaRPr lang="en-GB"/>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a:ln/>
        </p:spPr>
      </p:sp>
      <p:sp>
        <p:nvSpPr>
          <p:cNvPr id="160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a:t>Ternary Relationship:</a:t>
            </a:r>
            <a:r>
              <a:rPr lang="en-US"/>
              <a:t> A relationship set involving three entity sets is known as a ternary Relationship. </a:t>
            </a:r>
          </a:p>
          <a:p>
            <a:pPr eaLnBrk="1" hangingPunct="1"/>
            <a:endParaRPr lang="en-US"/>
          </a:p>
          <a:p>
            <a:pPr eaLnBrk="1" hangingPunct="1"/>
            <a:r>
              <a:rPr lang="en-US"/>
              <a:t>Eg. Works_in relationship involving Employee, Department and Location Entity sets.</a:t>
            </a:r>
          </a:p>
          <a:p>
            <a:pPr eaLnBrk="1" hangingPunct="1"/>
            <a:endParaRPr lang="en-US"/>
          </a:p>
          <a:p>
            <a:pPr eaLnBrk="1" hangingPunct="1"/>
            <a:r>
              <a:rPr lang="en-US"/>
              <a:t>In the above slide, we show a ternary relationship with a key constraint. The key constraint indicates that each employee works in at most one department, and at a single location. Notice that each department can be associated with several employees and locations, and each location can be associated with several departments and employees; however, each employee is associated with a single  department, and location. </a:t>
            </a:r>
          </a:p>
          <a:p>
            <a:pPr eaLnBrk="1" hangingPunct="1"/>
            <a:endParaRPr lang="en-US"/>
          </a:p>
          <a:p>
            <a:endParaRPr lang="en-US"/>
          </a:p>
        </p:txBody>
      </p:sp>
      <p:sp>
        <p:nvSpPr>
          <p:cNvPr id="4" name="Slide Number Placeholder 3"/>
          <p:cNvSpPr>
            <a:spLocks noGrp="1"/>
          </p:cNvSpPr>
          <p:nvPr>
            <p:ph type="sldNum" sz="quarter" idx="5"/>
          </p:nvPr>
        </p:nvSpPr>
        <p:spPr/>
        <p:txBody>
          <a:bodyPr/>
          <a:lstStyle/>
          <a:p>
            <a:pPr>
              <a:defRPr/>
            </a:pPr>
            <a:fld id="{1296E1A3-A01B-40FF-AB55-0D1228309AD1}" type="slidenum">
              <a:rPr lang="en-GB" smtClean="0"/>
              <a:pPr>
                <a:defRPr/>
              </a:pPr>
              <a:t>50</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ln/>
        </p:spPr>
      </p:sp>
      <p:sp>
        <p:nvSpPr>
          <p:cNvPr id="1136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 name="Slide Number Placeholder 3"/>
          <p:cNvSpPr>
            <a:spLocks noGrp="1"/>
          </p:cNvSpPr>
          <p:nvPr>
            <p:ph type="sldNum" sz="quarter" idx="5"/>
          </p:nvPr>
        </p:nvSpPr>
        <p:spPr/>
        <p:txBody>
          <a:bodyPr/>
          <a:lstStyle/>
          <a:p>
            <a:pPr>
              <a:defRPr/>
            </a:pPr>
            <a:fld id="{FBF79DDD-A7A0-47A0-99EB-C5597FBD3E3F}" type="slidenum">
              <a:rPr lang="en-GB" smtClean="0"/>
              <a:pPr>
                <a:defRPr/>
              </a:pPr>
              <a:t>6</a:t>
            </a:fld>
            <a:endParaRPr lang="en-GB"/>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p:cNvSpPr>
            <a:spLocks noGrp="1" noRot="1" noChangeAspect="1" noTextEdit="1"/>
          </p:cNvSpPr>
          <p:nvPr>
            <p:ph type="sldImg"/>
          </p:nvPr>
        </p:nvSpPr>
        <p:spPr>
          <a:ln/>
        </p:spPr>
      </p:sp>
      <p:sp>
        <p:nvSpPr>
          <p:cNvPr id="1617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en-US"/>
              <a:t>The key constraint on Manages tells us that a Department has at most one Manager (indicated by arrow). Let us now ask: Does every department have a manager? If so, this is a participation constraint: the participation of Departments in Manages is said to be total (vs. partial). The total participation is indicated by a dark line between entity and relationship. A participation that is not total is said to be partial. Eg. participation of Employee in Manages is partial. The participation constraint specifies whether the existence of an entity depends on its being related to another entity via the relationship type. </a:t>
            </a:r>
          </a:p>
          <a:p>
            <a:pPr eaLnBrk="1" hangingPunct="1"/>
            <a:r>
              <a:rPr kumimoji="1" lang="en-US"/>
              <a:t>A participation constraint between an entity set S and a relationship set restricts instances of the relationship set by requiring that each entity of S participate in at least one relationship.</a:t>
            </a:r>
          </a:p>
          <a:p>
            <a:pPr eaLnBrk="1" hangingPunct="1"/>
            <a:r>
              <a:rPr kumimoji="1" lang="en-US"/>
              <a:t>Every did value in Department table must appear in a row of the Manages table (with a non- null ssn value!). </a:t>
            </a:r>
          </a:p>
          <a:p>
            <a:pPr eaLnBrk="1" hangingPunct="1"/>
            <a:r>
              <a:rPr kumimoji="1" lang="en-US"/>
              <a:t>Similarly, every ssn value in Employee table must appear in a row of the Works_in table.</a:t>
            </a:r>
          </a:p>
          <a:p>
            <a:pPr eaLnBrk="1" hangingPunct="1"/>
            <a:r>
              <a:rPr kumimoji="1" lang="en-US" b="1"/>
              <a:t>Participation Constraints in SQL: </a:t>
            </a:r>
            <a:r>
              <a:rPr kumimoji="1" lang="en-US"/>
              <a:t>We can capture participation constraints involving one entity set in a binary relationship, but little else (without resorting to CHECK constraints).</a:t>
            </a:r>
          </a:p>
          <a:p>
            <a:pPr eaLnBrk="1" hangingPunct="1"/>
            <a:r>
              <a:rPr kumimoji="1" lang="en-US"/>
              <a:t>CREATE TABLE Dept_ Mgr(</a:t>
            </a:r>
          </a:p>
          <a:p>
            <a:pPr eaLnBrk="1" hangingPunct="1"/>
            <a:r>
              <a:rPr kumimoji="1" lang="en-US"/>
              <a:t>did INTEGER, dname CHAR( 20), budget REAL,</a:t>
            </a:r>
          </a:p>
          <a:p>
            <a:pPr eaLnBrk="1" hangingPunct="1"/>
            <a:r>
              <a:rPr kumimoji="1" lang="en-US"/>
              <a:t>ssn CHAR( 11) NOT NULL, since DATE,</a:t>
            </a:r>
          </a:p>
          <a:p>
            <a:pPr eaLnBrk="1" hangingPunct="1"/>
            <a:r>
              <a:rPr kumimoji="1" lang="en-US"/>
              <a:t>PRIMARY KEY (did), FOREIGN KEY (ssn) REFERENCES Employees,</a:t>
            </a:r>
          </a:p>
          <a:p>
            <a:pPr eaLnBrk="1" hangingPunct="1"/>
            <a:r>
              <a:rPr kumimoji="1" lang="en-US"/>
              <a:t>ON DELETE NO ACTION )</a:t>
            </a:r>
          </a:p>
          <a:p>
            <a:pPr algn="l"/>
            <a:endParaRPr kumimoji="1" lang="en-US"/>
          </a:p>
          <a:p>
            <a:endParaRPr lang="en-US"/>
          </a:p>
        </p:txBody>
      </p:sp>
      <p:sp>
        <p:nvSpPr>
          <p:cNvPr id="4" name="Slide Number Placeholder 3"/>
          <p:cNvSpPr>
            <a:spLocks noGrp="1"/>
          </p:cNvSpPr>
          <p:nvPr>
            <p:ph type="sldNum" sz="quarter" idx="5"/>
          </p:nvPr>
        </p:nvSpPr>
        <p:spPr/>
        <p:txBody>
          <a:bodyPr/>
          <a:lstStyle/>
          <a:p>
            <a:pPr>
              <a:defRPr/>
            </a:pPr>
            <a:fld id="{D813572D-D2B0-462B-93D5-CC446471AD03}" type="slidenum">
              <a:rPr lang="en-GB" smtClean="0"/>
              <a:pPr>
                <a:defRPr/>
              </a:pPr>
              <a:t>51</a:t>
            </a:fld>
            <a:endParaRPr lang="en-GB"/>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lide Image Placeholder 1"/>
          <p:cNvSpPr>
            <a:spLocks noGrp="1" noRot="1" noChangeAspect="1" noTextEdit="1"/>
          </p:cNvSpPr>
          <p:nvPr>
            <p:ph type="sldImg"/>
          </p:nvPr>
        </p:nvSpPr>
        <p:spPr>
          <a:ln/>
        </p:spPr>
      </p:sp>
      <p:sp>
        <p:nvSpPr>
          <p:cNvPr id="162819" name="Notes Placeholder 2"/>
          <p:cNvSpPr>
            <a:spLocks noGrp="1"/>
          </p:cNvSpPr>
          <p:nvPr>
            <p:ph type="body" idx="1"/>
          </p:nvPr>
        </p:nvSpPr>
        <p:spPr>
          <a:xfrm>
            <a:off x="695432" y="4589546"/>
            <a:ext cx="5632016" cy="411436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en-US"/>
              <a:t>A weak entity’s existence is dependent on another (owner) entity. Hence a weak entity will not have it’s own key. It can be identified uniquely only by considering the primary key of it’s owner entity.</a:t>
            </a:r>
          </a:p>
          <a:p>
            <a:pPr eaLnBrk="1" hangingPunct="1"/>
            <a:r>
              <a:rPr kumimoji="1" lang="en-US"/>
              <a:t>– Owner entity set and weak entity set must participate in a one-to-many relationship set (1 owner, many weak entities).</a:t>
            </a:r>
          </a:p>
          <a:p>
            <a:pPr eaLnBrk="1" hangingPunct="1"/>
            <a:r>
              <a:rPr kumimoji="1" lang="en-US"/>
              <a:t>– Weak entity set must have </a:t>
            </a:r>
            <a:r>
              <a:rPr kumimoji="1" lang="en-US" u="sng"/>
              <a:t>total participation</a:t>
            </a:r>
            <a:r>
              <a:rPr kumimoji="1" lang="en-US"/>
              <a:t> in this identifying relationship set.</a:t>
            </a:r>
          </a:p>
          <a:p>
            <a:pPr eaLnBrk="1" hangingPunct="1"/>
            <a:r>
              <a:rPr kumimoji="1" lang="en-US" b="1"/>
              <a:t>Translating Weak Entity Sets:</a:t>
            </a:r>
            <a:endParaRPr kumimoji="1" lang="en-US"/>
          </a:p>
          <a:p>
            <a:pPr eaLnBrk="1" hangingPunct="1"/>
            <a:r>
              <a:rPr kumimoji="1" lang="en-US"/>
              <a:t>Weak entity set and identifying relationship set are translated into a single table.</a:t>
            </a:r>
          </a:p>
          <a:p>
            <a:pPr eaLnBrk="1" hangingPunct="1"/>
            <a:r>
              <a:rPr kumimoji="1" lang="en-US"/>
              <a:t>– When the owner entity is deleted, all owned weak entities must also be deleted.</a:t>
            </a:r>
          </a:p>
          <a:p>
            <a:pPr eaLnBrk="1" hangingPunct="1"/>
            <a:r>
              <a:rPr kumimoji="1" lang="en-US"/>
              <a:t>Eg. If the employee quits, any policy owned by the employee is terminated. All the relevant policy and dependent information is also deleted from the database.</a:t>
            </a:r>
          </a:p>
          <a:p>
            <a:pPr eaLnBrk="1" hangingPunct="1"/>
            <a:r>
              <a:rPr kumimoji="1" lang="en-US"/>
              <a:t>To indicate that Dependent is a weak entity and policy is its identifying relationship, we draw both with dark lines.</a:t>
            </a:r>
          </a:p>
          <a:p>
            <a:pPr eaLnBrk="1" hangingPunct="1"/>
            <a:endParaRPr kumimoji="1" lang="en-US"/>
          </a:p>
          <a:p>
            <a:pPr eaLnBrk="1" hangingPunct="1"/>
            <a:r>
              <a:rPr kumimoji="1" lang="en-US"/>
              <a:t>CREATE TABLE Dep_ Policy (</a:t>
            </a:r>
          </a:p>
          <a:p>
            <a:pPr eaLnBrk="1" hangingPunct="1"/>
            <a:r>
              <a:rPr kumimoji="1" lang="en-US"/>
              <a:t>pname CHAR( 20), age INTEGER, cost REAL,</a:t>
            </a:r>
          </a:p>
          <a:p>
            <a:pPr eaLnBrk="1" hangingPunct="1"/>
            <a:r>
              <a:rPr kumimoji="1" lang="en-US"/>
              <a:t>ssn CHAR( 11) NOT NULL,</a:t>
            </a:r>
          </a:p>
          <a:p>
            <a:pPr eaLnBrk="1" hangingPunct="1"/>
            <a:r>
              <a:rPr kumimoji="1" lang="en-US"/>
              <a:t>PRIMARY KEY (pname, ssn),</a:t>
            </a:r>
          </a:p>
          <a:p>
            <a:pPr eaLnBrk="1" hangingPunct="1"/>
            <a:r>
              <a:rPr kumimoji="1" lang="en-US"/>
              <a:t>FOREIGN KEY (ssn) REFERENCES Employees,</a:t>
            </a:r>
          </a:p>
          <a:p>
            <a:pPr eaLnBrk="1" hangingPunct="1"/>
            <a:r>
              <a:rPr kumimoji="1" lang="en-US"/>
              <a:t>ON DELETE CASCADE )</a:t>
            </a:r>
          </a:p>
          <a:p>
            <a:endParaRPr lang="en-US"/>
          </a:p>
        </p:txBody>
      </p:sp>
      <p:sp>
        <p:nvSpPr>
          <p:cNvPr id="4" name="Slide Number Placeholder 3"/>
          <p:cNvSpPr>
            <a:spLocks noGrp="1"/>
          </p:cNvSpPr>
          <p:nvPr>
            <p:ph type="sldNum" sz="quarter" idx="5"/>
          </p:nvPr>
        </p:nvSpPr>
        <p:spPr/>
        <p:txBody>
          <a:bodyPr/>
          <a:lstStyle/>
          <a:p>
            <a:pPr>
              <a:defRPr/>
            </a:pPr>
            <a:fld id="{FAA1AE00-D753-489E-89C8-F7A6722FF275}" type="slidenum">
              <a:rPr lang="en-GB" smtClean="0"/>
              <a:pPr>
                <a:defRPr/>
              </a:pPr>
              <a:t>52</a:t>
            </a:fld>
            <a:endParaRPr lang="en-GB"/>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Image Placeholder 1"/>
          <p:cNvSpPr>
            <a:spLocks noGrp="1" noRot="1" noChangeAspect="1" noTextEdit="1"/>
          </p:cNvSpPr>
          <p:nvPr>
            <p:ph type="sldImg"/>
          </p:nvPr>
        </p:nvSpPr>
        <p:spPr>
          <a:ln/>
        </p:spPr>
      </p:sp>
      <p:sp>
        <p:nvSpPr>
          <p:cNvPr id="163843" name="Notes Placeholder 2"/>
          <p:cNvSpPr>
            <a:spLocks noGrp="1"/>
          </p:cNvSpPr>
          <p:nvPr>
            <p:ph type="body" idx="1"/>
          </p:nvPr>
        </p:nvSpPr>
        <p:spPr>
          <a:xfrm>
            <a:off x="695431" y="4361458"/>
            <a:ext cx="5486727" cy="456176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en-US" sz="1100"/>
              <a:t>As in C++, or other Programming Languages, attributes are inherited.</a:t>
            </a:r>
          </a:p>
          <a:p>
            <a:pPr eaLnBrk="1" hangingPunct="1"/>
            <a:r>
              <a:rPr kumimoji="1" lang="en-US" sz="1100"/>
              <a:t>If we declare A ISA B, every A entity is also considered to be a B.</a:t>
            </a:r>
          </a:p>
          <a:p>
            <a:pPr eaLnBrk="1" hangingPunct="1"/>
            <a:r>
              <a:rPr kumimoji="1" lang="en-US" sz="1100"/>
              <a:t>entity. (Query answers should reflect this: unlike C++!)</a:t>
            </a:r>
          </a:p>
          <a:p>
            <a:pPr eaLnBrk="1" hangingPunct="1"/>
            <a:r>
              <a:rPr kumimoji="1" lang="en-US" sz="1100" b="1"/>
              <a:t>Overlap constraints :</a:t>
            </a:r>
            <a:r>
              <a:rPr kumimoji="1" lang="en-US" sz="1100"/>
              <a:t> Can Joe be an Hourly_ Emp as well as a Contract_ Emp entity? ( Allowed/ disallowed )</a:t>
            </a:r>
          </a:p>
          <a:p>
            <a:pPr eaLnBrk="1" hangingPunct="1"/>
            <a:r>
              <a:rPr kumimoji="1" lang="en-US" sz="1100" b="1"/>
              <a:t>Covering constraints :</a:t>
            </a:r>
            <a:r>
              <a:rPr kumimoji="1" lang="en-US" sz="1100"/>
              <a:t> Does every Employee entity also have to be an Hourly_ Emp or a Contract_ Emp entity? (Yes/ no)</a:t>
            </a:r>
          </a:p>
          <a:p>
            <a:pPr eaLnBrk="1" hangingPunct="1"/>
            <a:r>
              <a:rPr kumimoji="1" lang="en-US" sz="1100" u="sng"/>
              <a:t>Reasons for using ISA :</a:t>
            </a:r>
            <a:endParaRPr kumimoji="1" lang="en-US" sz="1100"/>
          </a:p>
          <a:p>
            <a:pPr eaLnBrk="1" hangingPunct="1"/>
            <a:r>
              <a:rPr kumimoji="1" lang="en-US" sz="1100"/>
              <a:t>– To add descriptive attributes specific to a subclass .</a:t>
            </a:r>
          </a:p>
          <a:p>
            <a:pPr eaLnBrk="1" hangingPunct="1"/>
            <a:r>
              <a:rPr kumimoji="1" lang="en-US" sz="1100"/>
              <a:t>– To identify entities that participate in a relationship</a:t>
            </a:r>
          </a:p>
          <a:p>
            <a:pPr eaLnBrk="1" hangingPunct="1"/>
            <a:r>
              <a:rPr kumimoji="1" lang="en-US" sz="1100" b="1" u="sng"/>
              <a:t>Translating ISA Hierarchies to Relations:</a:t>
            </a:r>
            <a:endParaRPr kumimoji="1" lang="en-US" sz="1100" b="1"/>
          </a:p>
          <a:p>
            <a:pPr eaLnBrk="1" hangingPunct="1"/>
            <a:r>
              <a:rPr kumimoji="1" lang="en-US" sz="1100"/>
              <a:t> </a:t>
            </a:r>
            <a:r>
              <a:rPr kumimoji="1" lang="en-US" sz="1100" u="sng"/>
              <a:t>General approach:</a:t>
            </a:r>
            <a:endParaRPr kumimoji="1" lang="en-US" sz="1100"/>
          </a:p>
          <a:p>
            <a:pPr eaLnBrk="1" hangingPunct="1"/>
            <a:r>
              <a:rPr kumimoji="1" lang="en-US" sz="1100"/>
              <a:t>– 3 relations: Employee, Hourly_ Emp and Contract_ Emp.</a:t>
            </a:r>
          </a:p>
          <a:p>
            <a:pPr eaLnBrk="1" hangingPunct="1"/>
            <a:r>
              <a:rPr kumimoji="1" lang="en-US" sz="1100"/>
              <a:t>Hourly_ Emp : Every employee is recorded in Employee. </a:t>
            </a:r>
          </a:p>
          <a:p>
            <a:pPr eaLnBrk="1" hangingPunct="1"/>
            <a:r>
              <a:rPr kumimoji="1" lang="en-US" sz="1100"/>
              <a:t>For hourly emps, extra info recorded in</a:t>
            </a:r>
          </a:p>
          <a:p>
            <a:pPr eaLnBrk="1" hangingPunct="1"/>
            <a:r>
              <a:rPr kumimoji="1" lang="en-US" sz="1100"/>
              <a:t>Hourly_ Emp ( hourly_ wages, hours_ worked, ssn) ; </a:t>
            </a:r>
          </a:p>
          <a:p>
            <a:pPr eaLnBrk="1" hangingPunct="1"/>
            <a:r>
              <a:rPr kumimoji="1" lang="en-US" sz="1100"/>
              <a:t>must delete Hourly_ Emps tuple if referenced Employees tuple is deleted).</a:t>
            </a:r>
          </a:p>
          <a:p>
            <a:pPr eaLnBrk="1" hangingPunct="1"/>
            <a:r>
              <a:rPr kumimoji="1" lang="en-US" sz="1100"/>
              <a:t>Queries involving all employees easy, those involving just Hourly_ Emp require a join to get some attributes.</a:t>
            </a:r>
          </a:p>
          <a:p>
            <a:pPr eaLnBrk="1" hangingPunct="1"/>
            <a:r>
              <a:rPr kumimoji="1" lang="en-US" sz="1100" u="sng"/>
              <a:t>Alternative:</a:t>
            </a:r>
            <a:r>
              <a:rPr kumimoji="1" lang="en-US" sz="1100"/>
              <a:t> Just Hourly_ Emp and Contract_ Emp.</a:t>
            </a:r>
          </a:p>
          <a:p>
            <a:pPr eaLnBrk="1" hangingPunct="1"/>
            <a:r>
              <a:rPr kumimoji="1" lang="en-US" sz="1100"/>
              <a:t>– Hourly_ Emp : ssn, name, lot, hourly_ wages, hours_ worked.</a:t>
            </a:r>
          </a:p>
          <a:p>
            <a:pPr eaLnBrk="1" hangingPunct="1"/>
            <a:r>
              <a:rPr kumimoji="1" lang="en-US" sz="1100"/>
              <a:t>– Contract_ Emp : ssn, name, lot, contractid.</a:t>
            </a:r>
          </a:p>
          <a:p>
            <a:pPr eaLnBrk="1" hangingPunct="1"/>
            <a:r>
              <a:rPr kumimoji="1" lang="en-US" sz="1100"/>
              <a:t>– Each employee must be in one of these two subclasses</a:t>
            </a:r>
            <a:endParaRPr lang="en-US" sz="1100"/>
          </a:p>
        </p:txBody>
      </p:sp>
      <p:sp>
        <p:nvSpPr>
          <p:cNvPr id="4" name="Slide Number Placeholder 3"/>
          <p:cNvSpPr>
            <a:spLocks noGrp="1"/>
          </p:cNvSpPr>
          <p:nvPr>
            <p:ph type="sldNum" sz="quarter" idx="5"/>
          </p:nvPr>
        </p:nvSpPr>
        <p:spPr/>
        <p:txBody>
          <a:bodyPr/>
          <a:lstStyle/>
          <a:p>
            <a:pPr>
              <a:defRPr/>
            </a:pPr>
            <a:fld id="{CE895313-BB4C-4C32-8934-CB110175AC2E}" type="slidenum">
              <a:rPr lang="en-GB" smtClean="0"/>
              <a:pPr>
                <a:defRPr/>
              </a:pPr>
              <a:t>53</a:t>
            </a:fld>
            <a:endParaRPr lang="en-GB"/>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p:cNvSpPr>
            <a:spLocks noGrp="1" noRot="1" noChangeAspect="1" noTextEdit="1"/>
          </p:cNvSpPr>
          <p:nvPr>
            <p:ph type="sldImg"/>
          </p:nvPr>
        </p:nvSpPr>
        <p:spPr>
          <a:ln/>
        </p:spPr>
      </p:sp>
      <p:sp>
        <p:nvSpPr>
          <p:cNvPr id="164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 name="Slide Number Placeholder 3"/>
          <p:cNvSpPr>
            <a:spLocks noGrp="1"/>
          </p:cNvSpPr>
          <p:nvPr>
            <p:ph type="sldNum" sz="quarter" idx="5"/>
          </p:nvPr>
        </p:nvSpPr>
        <p:spPr/>
        <p:txBody>
          <a:bodyPr/>
          <a:lstStyle/>
          <a:p>
            <a:pPr>
              <a:defRPr/>
            </a:pPr>
            <a:fld id="{5A51A333-EFA9-419B-A762-BD121095DD32}" type="slidenum">
              <a:rPr lang="en-GB" smtClean="0"/>
              <a:pPr>
                <a:defRPr/>
              </a:pPr>
              <a:t>54</a:t>
            </a:fld>
            <a:endParaRPr lang="en-GB"/>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Image Placeholder 1"/>
          <p:cNvSpPr>
            <a:spLocks noGrp="1" noRot="1" noChangeAspect="1" noTextEdit="1"/>
          </p:cNvSpPr>
          <p:nvPr>
            <p:ph type="sldImg"/>
          </p:nvPr>
        </p:nvSpPr>
        <p:spPr>
          <a:ln/>
        </p:spPr>
      </p:sp>
      <p:sp>
        <p:nvSpPr>
          <p:cNvPr id="165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en-US"/>
              <a:t>Similar to the problem of wanting to record several addresses for an employee: we want to record several values of the descriptive attributes for each instance of this relationship.</a:t>
            </a:r>
          </a:p>
          <a:p>
            <a:pPr eaLnBrk="1" hangingPunct="1"/>
            <a:r>
              <a:rPr kumimoji="1" lang="en-US"/>
              <a:t>Consider that an employee works in a given department over more than one period. This possibility is ruled out by the ER diagram’s semantics of previous slide. The problem is that we want to record several values for descriptive attributes for each instance of Works_in relationship. We can address this problem by introducing an entity set called Duration, with attributes </a:t>
            </a:r>
            <a:r>
              <a:rPr kumimoji="1" lang="en-US" i="1"/>
              <a:t>from</a:t>
            </a:r>
            <a:r>
              <a:rPr kumimoji="1" lang="en-US"/>
              <a:t> and </a:t>
            </a:r>
            <a:r>
              <a:rPr kumimoji="1" lang="en-US" i="1"/>
              <a:t>to</a:t>
            </a:r>
            <a:r>
              <a:rPr kumimoji="1" lang="en-US"/>
              <a:t>.</a:t>
            </a:r>
          </a:p>
          <a:p>
            <a:endParaRPr lang="en-US"/>
          </a:p>
        </p:txBody>
      </p:sp>
      <p:sp>
        <p:nvSpPr>
          <p:cNvPr id="4" name="Slide Number Placeholder 3"/>
          <p:cNvSpPr>
            <a:spLocks noGrp="1"/>
          </p:cNvSpPr>
          <p:nvPr>
            <p:ph type="sldNum" sz="quarter" idx="5"/>
          </p:nvPr>
        </p:nvSpPr>
        <p:spPr/>
        <p:txBody>
          <a:bodyPr/>
          <a:lstStyle/>
          <a:p>
            <a:pPr>
              <a:defRPr/>
            </a:pPr>
            <a:fld id="{B5B9A790-B4F3-41C9-98AB-1D8448DF2088}" type="slidenum">
              <a:rPr lang="en-GB" smtClean="0"/>
              <a:pPr>
                <a:defRPr/>
              </a:pPr>
              <a:t>55</a:t>
            </a:fld>
            <a:endParaRPr lang="en-GB"/>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Slide Image Placeholder 1"/>
          <p:cNvSpPr>
            <a:spLocks noGrp="1" noRot="1" noChangeAspect="1" noTextEdit="1"/>
          </p:cNvSpPr>
          <p:nvPr>
            <p:ph type="sldImg"/>
          </p:nvPr>
        </p:nvSpPr>
        <p:spPr>
          <a:ln/>
        </p:spPr>
      </p:sp>
      <p:sp>
        <p:nvSpPr>
          <p:cNvPr id="166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en-US"/>
              <a:t>ER diagram OK if a manager gets a separate discretionary budget for each dept. What if a manager gets a discretionary budget that covers all managed depts?</a:t>
            </a:r>
          </a:p>
          <a:p>
            <a:pPr eaLnBrk="1" hangingPunct="1"/>
            <a:r>
              <a:rPr kumimoji="1" lang="en-US"/>
              <a:t>– Redundancy of dbudget, which is stored for each dept managed by the manager.</a:t>
            </a:r>
          </a:p>
          <a:p>
            <a:pPr eaLnBrk="1" hangingPunct="1"/>
            <a:r>
              <a:rPr kumimoji="1" lang="en-US"/>
              <a:t>– Misleading: suggests dbudget tied to managed dept.</a:t>
            </a:r>
          </a:p>
          <a:p>
            <a:endParaRPr lang="en-US"/>
          </a:p>
        </p:txBody>
      </p:sp>
      <p:sp>
        <p:nvSpPr>
          <p:cNvPr id="4" name="Slide Number Placeholder 3"/>
          <p:cNvSpPr>
            <a:spLocks noGrp="1"/>
          </p:cNvSpPr>
          <p:nvPr>
            <p:ph type="sldNum" sz="quarter" idx="5"/>
          </p:nvPr>
        </p:nvSpPr>
        <p:spPr/>
        <p:txBody>
          <a:bodyPr/>
          <a:lstStyle/>
          <a:p>
            <a:pPr>
              <a:defRPr/>
            </a:pPr>
            <a:fld id="{D82DDE27-69A3-4B69-9BC1-A784AADD895D}" type="slidenum">
              <a:rPr lang="en-GB" smtClean="0"/>
              <a:pPr>
                <a:defRPr/>
              </a:pPr>
              <a:t>56</a:t>
            </a:fld>
            <a:endParaRPr lang="en-GB"/>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p:cNvSpPr>
            <a:spLocks noGrp="1" noRot="1" noChangeAspect="1" noTextEdit="1"/>
          </p:cNvSpPr>
          <p:nvPr>
            <p:ph type="sldImg"/>
          </p:nvPr>
        </p:nvSpPr>
        <p:spPr>
          <a:ln/>
        </p:spPr>
      </p:sp>
      <p:sp>
        <p:nvSpPr>
          <p:cNvPr id="167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en-US"/>
              <a:t>One of the possible designs to resolve the two issues of the previous ER diagram:</a:t>
            </a:r>
          </a:p>
          <a:p>
            <a:pPr eaLnBrk="1" hangingPunct="1"/>
            <a:r>
              <a:rPr kumimoji="1" lang="en-US"/>
              <a:t>We model the appointment as an entity set, say Mgr_appt, and use a ternary relationship, say manages, to relate a manager, an appointment, and a department. The dbudget is now associated with the appointment of the employee as manager of a group of departments. The details of an appointment (such as the discretionary budget) are not repeated for each department that is included in the appointment now, although there is still one Manages relationship instance per such Department.</a:t>
            </a:r>
          </a:p>
          <a:p>
            <a:pPr algn="l"/>
            <a:endParaRPr kumimoji="1" lang="en-US"/>
          </a:p>
          <a:p>
            <a:endParaRPr lang="en-US"/>
          </a:p>
        </p:txBody>
      </p:sp>
      <p:sp>
        <p:nvSpPr>
          <p:cNvPr id="4" name="Slide Number Placeholder 3"/>
          <p:cNvSpPr>
            <a:spLocks noGrp="1"/>
          </p:cNvSpPr>
          <p:nvPr>
            <p:ph type="sldNum" sz="quarter" idx="5"/>
          </p:nvPr>
        </p:nvSpPr>
        <p:spPr/>
        <p:txBody>
          <a:bodyPr/>
          <a:lstStyle/>
          <a:p>
            <a:pPr>
              <a:defRPr/>
            </a:pPr>
            <a:fld id="{4585E67A-C698-41A0-AA56-7E03A2642509}" type="slidenum">
              <a:rPr lang="en-GB" smtClean="0"/>
              <a:pPr>
                <a:defRPr/>
              </a:pPr>
              <a:t>57</a:t>
            </a:fld>
            <a:endParaRPr lang="en-GB"/>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Slide Image Placeholder 1"/>
          <p:cNvSpPr>
            <a:spLocks noGrp="1" noRot="1" noChangeAspect="1" noTextEdit="1"/>
          </p:cNvSpPr>
          <p:nvPr>
            <p:ph type="sldImg"/>
          </p:nvPr>
        </p:nvSpPr>
        <p:spPr>
          <a:ln/>
        </p:spPr>
      </p:sp>
      <p:sp>
        <p:nvSpPr>
          <p:cNvPr id="168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en-US"/>
              <a:t>Above figure models a situation in which an employee can own several policies, each policy can be owned by several employees, and each dependent can be covered by several policies.</a:t>
            </a:r>
            <a:endParaRPr kumimoji="1" lang="en-US" b="1"/>
          </a:p>
          <a:p>
            <a:pPr eaLnBrk="1" hangingPunct="1"/>
            <a:r>
              <a:rPr kumimoji="1" lang="en-US"/>
              <a:t>Suppose we have following constraint:</a:t>
            </a:r>
          </a:p>
          <a:p>
            <a:pPr eaLnBrk="1" hangingPunct="1"/>
            <a:r>
              <a:rPr kumimoji="1" lang="en-US"/>
              <a:t>Each policy is owned by just 1 employee.</a:t>
            </a:r>
          </a:p>
          <a:p>
            <a:pPr eaLnBrk="1" hangingPunct="1"/>
            <a:r>
              <a:rPr kumimoji="1" lang="en-US"/>
              <a:t>– Key constraint on Policy would mean policy can only cover 1 dependent!</a:t>
            </a:r>
            <a:endParaRPr lang="en-US"/>
          </a:p>
        </p:txBody>
      </p:sp>
      <p:sp>
        <p:nvSpPr>
          <p:cNvPr id="4" name="Slide Number Placeholder 3"/>
          <p:cNvSpPr>
            <a:spLocks noGrp="1"/>
          </p:cNvSpPr>
          <p:nvPr>
            <p:ph type="sldNum" sz="quarter" idx="5"/>
          </p:nvPr>
        </p:nvSpPr>
        <p:spPr/>
        <p:txBody>
          <a:bodyPr/>
          <a:lstStyle/>
          <a:p>
            <a:pPr>
              <a:defRPr/>
            </a:pPr>
            <a:fld id="{FE00E762-5E83-400D-9D7A-173AFEEE291B}" type="slidenum">
              <a:rPr lang="en-GB" smtClean="0"/>
              <a:pPr>
                <a:defRPr/>
              </a:pPr>
              <a:t>58</a:t>
            </a:fld>
            <a:endParaRPr lang="en-GB"/>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eaLnBrk="1" hangingPunct="1">
              <a:defRPr/>
            </a:pPr>
            <a:r>
              <a:rPr kumimoji="1" lang="en-US" dirty="0"/>
              <a:t>The key constraints allow us to combine Purchaser with Policy and Beneficiary with Dependent.</a:t>
            </a:r>
          </a:p>
          <a:p>
            <a:pPr eaLnBrk="1" hangingPunct="1">
              <a:defRPr/>
            </a:pPr>
            <a:r>
              <a:rPr kumimoji="1" lang="en-US" dirty="0"/>
              <a:t>Participation constraints lead to NOT NULL constraints.</a:t>
            </a:r>
          </a:p>
          <a:p>
            <a:pPr eaLnBrk="1" hangingPunct="1">
              <a:defRPr/>
            </a:pPr>
            <a:endParaRPr kumimoji="1" lang="en-US" dirty="0"/>
          </a:p>
          <a:p>
            <a:pPr eaLnBrk="1" hangingPunct="1">
              <a:defRPr/>
            </a:pPr>
            <a:r>
              <a:rPr kumimoji="1" lang="en-US" dirty="0"/>
              <a:t>CREATE TABLE Policy (</a:t>
            </a:r>
          </a:p>
          <a:p>
            <a:pPr eaLnBrk="1" hangingPunct="1">
              <a:defRPr/>
            </a:pPr>
            <a:r>
              <a:rPr kumimoji="1" lang="en-US" dirty="0" err="1"/>
              <a:t>policyid</a:t>
            </a:r>
            <a:r>
              <a:rPr kumimoji="1" lang="en-US" dirty="0"/>
              <a:t> INTEGER,</a:t>
            </a:r>
          </a:p>
          <a:p>
            <a:pPr eaLnBrk="1" hangingPunct="1">
              <a:defRPr/>
            </a:pPr>
            <a:r>
              <a:rPr kumimoji="1" lang="en-US" dirty="0"/>
              <a:t>cost REAL,</a:t>
            </a:r>
          </a:p>
          <a:p>
            <a:pPr eaLnBrk="1" hangingPunct="1">
              <a:defRPr/>
            </a:pPr>
            <a:r>
              <a:rPr kumimoji="1" lang="en-US" dirty="0" err="1"/>
              <a:t>ssn</a:t>
            </a:r>
            <a:r>
              <a:rPr kumimoji="1" lang="en-US" dirty="0"/>
              <a:t> CHAR( 11) NOT NULL,</a:t>
            </a:r>
          </a:p>
          <a:p>
            <a:pPr eaLnBrk="1" hangingPunct="1">
              <a:defRPr/>
            </a:pPr>
            <a:r>
              <a:rPr kumimoji="1" lang="en-US" dirty="0"/>
              <a:t>PRIMARY KEY (</a:t>
            </a:r>
            <a:r>
              <a:rPr kumimoji="1" lang="en-US" dirty="0" err="1"/>
              <a:t>policyid</a:t>
            </a:r>
            <a:r>
              <a:rPr kumimoji="1" lang="en-US" dirty="0"/>
              <a:t>),</a:t>
            </a:r>
          </a:p>
          <a:p>
            <a:pPr eaLnBrk="1" hangingPunct="1">
              <a:defRPr/>
            </a:pPr>
            <a:r>
              <a:rPr kumimoji="1" lang="en-US" dirty="0"/>
              <a:t>FOREIGN KEY (</a:t>
            </a:r>
            <a:r>
              <a:rPr kumimoji="1" lang="en-US" dirty="0" err="1"/>
              <a:t>ssn</a:t>
            </a:r>
            <a:r>
              <a:rPr kumimoji="1" lang="en-US" dirty="0"/>
              <a:t>) REFERENCES Employee,</a:t>
            </a:r>
          </a:p>
          <a:p>
            <a:pPr eaLnBrk="1" hangingPunct="1">
              <a:defRPr/>
            </a:pPr>
            <a:r>
              <a:rPr kumimoji="1" lang="en-US" dirty="0"/>
              <a:t>ON DELETE CASCADE )</a:t>
            </a:r>
          </a:p>
          <a:p>
            <a:pPr eaLnBrk="1" hangingPunct="1">
              <a:defRPr/>
            </a:pPr>
            <a:endParaRPr kumimoji="1" lang="en-US" dirty="0"/>
          </a:p>
          <a:p>
            <a:pPr eaLnBrk="1" hangingPunct="1">
              <a:defRPr/>
            </a:pPr>
            <a:r>
              <a:rPr kumimoji="1" lang="en-US" dirty="0"/>
              <a:t>CREATE TABLE Dependent (</a:t>
            </a:r>
          </a:p>
          <a:p>
            <a:pPr eaLnBrk="1" hangingPunct="1">
              <a:defRPr/>
            </a:pPr>
            <a:r>
              <a:rPr kumimoji="1" lang="en-US" dirty="0" err="1"/>
              <a:t>pname</a:t>
            </a:r>
            <a:r>
              <a:rPr kumimoji="1" lang="en-US" dirty="0"/>
              <a:t> CHAR( 20),</a:t>
            </a:r>
          </a:p>
          <a:p>
            <a:pPr eaLnBrk="1" hangingPunct="1">
              <a:defRPr/>
            </a:pPr>
            <a:r>
              <a:rPr kumimoji="1" lang="en-US" dirty="0"/>
              <a:t>age INTEGER,</a:t>
            </a:r>
          </a:p>
          <a:p>
            <a:pPr eaLnBrk="1" hangingPunct="1">
              <a:defRPr/>
            </a:pPr>
            <a:r>
              <a:rPr kumimoji="1" lang="en-US" dirty="0" err="1"/>
              <a:t>policyid</a:t>
            </a:r>
            <a:r>
              <a:rPr kumimoji="1" lang="en-US" dirty="0"/>
              <a:t> INTEGER,</a:t>
            </a:r>
          </a:p>
          <a:p>
            <a:pPr eaLnBrk="1" hangingPunct="1">
              <a:defRPr/>
            </a:pPr>
            <a:r>
              <a:rPr kumimoji="1" lang="en-US" dirty="0"/>
              <a:t>PRIMARY KEY (</a:t>
            </a:r>
            <a:r>
              <a:rPr kumimoji="1" lang="en-US" dirty="0" err="1"/>
              <a:t>pname</a:t>
            </a:r>
            <a:r>
              <a:rPr kumimoji="1" lang="en-US" dirty="0"/>
              <a:t>, </a:t>
            </a:r>
            <a:r>
              <a:rPr kumimoji="1" lang="en-US" dirty="0" err="1"/>
              <a:t>policyid</a:t>
            </a:r>
            <a:r>
              <a:rPr kumimoji="1" lang="en-US" dirty="0"/>
              <a:t>),</a:t>
            </a:r>
          </a:p>
          <a:p>
            <a:pPr eaLnBrk="1" hangingPunct="1">
              <a:defRPr/>
            </a:pPr>
            <a:r>
              <a:rPr kumimoji="1" lang="en-US" dirty="0"/>
              <a:t>FOREIGN KEY (</a:t>
            </a:r>
            <a:r>
              <a:rPr kumimoji="1" lang="en-US" dirty="0" err="1"/>
              <a:t>policyid</a:t>
            </a:r>
            <a:r>
              <a:rPr kumimoji="1" lang="en-US" dirty="0"/>
              <a:t>) REFERENCES Policy,</a:t>
            </a:r>
          </a:p>
          <a:p>
            <a:pPr eaLnBrk="1" hangingPunct="1">
              <a:defRPr/>
            </a:pPr>
            <a:r>
              <a:rPr kumimoji="1" lang="en-US" dirty="0"/>
              <a:t>ON DELETE CASCADE )</a:t>
            </a:r>
          </a:p>
          <a:p>
            <a:pPr>
              <a:defRPr/>
            </a:pPr>
            <a:endParaRPr lang="en-US" dirty="0"/>
          </a:p>
        </p:txBody>
      </p:sp>
      <p:sp>
        <p:nvSpPr>
          <p:cNvPr id="4" name="Slide Number Placeholder 3"/>
          <p:cNvSpPr>
            <a:spLocks noGrp="1"/>
          </p:cNvSpPr>
          <p:nvPr>
            <p:ph type="sldNum" sz="quarter" idx="5"/>
          </p:nvPr>
        </p:nvSpPr>
        <p:spPr/>
        <p:txBody>
          <a:bodyPr/>
          <a:lstStyle/>
          <a:p>
            <a:pPr>
              <a:defRPr/>
            </a:pPr>
            <a:fld id="{6D5C84EA-A6CB-492A-ADB6-635905334614}" type="slidenum">
              <a:rPr lang="en-GB" smtClean="0"/>
              <a:pPr>
                <a:defRPr/>
              </a:pPr>
              <a:t>59</a:t>
            </a:fld>
            <a:endParaRPr lang="en-GB"/>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p:cNvSpPr>
            <a:spLocks noGrp="1" noRot="1" noChangeAspect="1" noTextEdit="1"/>
          </p:cNvSpPr>
          <p:nvPr>
            <p:ph type="sldImg"/>
          </p:nvPr>
        </p:nvSpPr>
        <p:spPr>
          <a:ln/>
        </p:spPr>
      </p:sp>
      <p:sp>
        <p:nvSpPr>
          <p:cNvPr id="171011" name="Notes Placeholder 2"/>
          <p:cNvSpPr>
            <a:spLocks noGrp="1"/>
          </p:cNvSpPr>
          <p:nvPr>
            <p:ph type="body" idx="1"/>
          </p:nvPr>
        </p:nvSpPr>
        <p:spPr>
          <a:xfrm>
            <a:off x="695431" y="4361458"/>
            <a:ext cx="5486727" cy="411436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en-US" b="1"/>
              <a:t>Constraints in the ER Model:</a:t>
            </a:r>
          </a:p>
          <a:p>
            <a:pPr eaLnBrk="1" hangingPunct="1"/>
            <a:r>
              <a:rPr kumimoji="1" lang="en-US"/>
              <a:t>– A lot of data semantics can (and should) be captured.</a:t>
            </a:r>
          </a:p>
          <a:p>
            <a:pPr eaLnBrk="1" hangingPunct="1"/>
            <a:r>
              <a:rPr kumimoji="1" lang="en-US"/>
              <a:t>– But some constraints cannot be captured in ER diagrams.</a:t>
            </a:r>
          </a:p>
          <a:p>
            <a:pPr eaLnBrk="1" hangingPunct="1"/>
            <a:r>
              <a:rPr kumimoji="1" lang="en-US"/>
              <a:t> Need for further refining the schema:</a:t>
            </a:r>
          </a:p>
          <a:p>
            <a:pPr eaLnBrk="1" hangingPunct="1"/>
            <a:r>
              <a:rPr kumimoji="1" lang="en-US"/>
              <a:t>– Relational schema obtained from ER diagram is a good first step. But ER design subjective &amp; can’t express certain constraints; so this relational schema may need refinement.</a:t>
            </a:r>
          </a:p>
          <a:p>
            <a:pPr eaLnBrk="1" hangingPunct="1"/>
            <a:endParaRPr kumimoji="1" lang="en-US"/>
          </a:p>
          <a:p>
            <a:pPr eaLnBrk="1" hangingPunct="1"/>
            <a:r>
              <a:rPr kumimoji="1" lang="en-US" b="1"/>
              <a:t>Functional dependencies:</a:t>
            </a:r>
            <a:endParaRPr kumimoji="1" lang="en-US"/>
          </a:p>
          <a:p>
            <a:pPr eaLnBrk="1" hangingPunct="1"/>
            <a:r>
              <a:rPr kumimoji="1" lang="en-US"/>
              <a:t>– e. g., A dept can’t order two distinct parts from the same supplier .</a:t>
            </a:r>
          </a:p>
          <a:p>
            <a:pPr eaLnBrk="1" hangingPunct="1"/>
            <a:r>
              <a:rPr kumimoji="1" lang="en-US"/>
              <a:t>Can’t express this wrt ternary Contracts relationship.</a:t>
            </a:r>
          </a:p>
          <a:p>
            <a:pPr eaLnBrk="1" hangingPunct="1"/>
            <a:r>
              <a:rPr kumimoji="1" lang="en-US"/>
              <a:t>– Normalization refines ER design by considering FDs.</a:t>
            </a:r>
          </a:p>
          <a:p>
            <a:pPr eaLnBrk="1" hangingPunct="1"/>
            <a:endParaRPr kumimoji="1" lang="en-US"/>
          </a:p>
          <a:p>
            <a:pPr eaLnBrk="1" hangingPunct="1"/>
            <a:r>
              <a:rPr kumimoji="1" lang="en-US" b="1"/>
              <a:t>Inclusion dependencies:</a:t>
            </a:r>
            <a:endParaRPr kumimoji="1" lang="en-US"/>
          </a:p>
          <a:p>
            <a:pPr eaLnBrk="1" hangingPunct="1"/>
            <a:r>
              <a:rPr kumimoji="1" lang="en-US"/>
              <a:t>– Special case: Foreign keys (ER model can express these).</a:t>
            </a:r>
          </a:p>
          <a:p>
            <a:pPr eaLnBrk="1" hangingPunct="1"/>
            <a:r>
              <a:rPr kumimoji="1" lang="en-US"/>
              <a:t>– e. g., At least 1 person must report to each manager. (Set of ssn values in Manages must be subset of supervisor_ ssn values in Reports_ To.) Foreign key? Expressible in ER model?</a:t>
            </a:r>
          </a:p>
          <a:p>
            <a:pPr eaLnBrk="1" hangingPunct="1"/>
            <a:r>
              <a:rPr kumimoji="1" lang="en-US" b="1"/>
              <a:t>General constraints:</a:t>
            </a:r>
            <a:endParaRPr kumimoji="1" lang="en-US"/>
          </a:p>
          <a:p>
            <a:pPr eaLnBrk="1" hangingPunct="1"/>
            <a:r>
              <a:rPr kumimoji="1" lang="en-US"/>
              <a:t>– e. g., Manager’s discretionary budget less than 10% of the combined budget of all departments he or she manages.</a:t>
            </a:r>
          </a:p>
          <a:p>
            <a:endParaRPr lang="en-US"/>
          </a:p>
        </p:txBody>
      </p:sp>
      <p:sp>
        <p:nvSpPr>
          <p:cNvPr id="4" name="Slide Number Placeholder 3"/>
          <p:cNvSpPr>
            <a:spLocks noGrp="1"/>
          </p:cNvSpPr>
          <p:nvPr>
            <p:ph type="sldNum" sz="quarter" idx="5"/>
          </p:nvPr>
        </p:nvSpPr>
        <p:spPr/>
        <p:txBody>
          <a:bodyPr/>
          <a:lstStyle/>
          <a:p>
            <a:pPr>
              <a:defRPr/>
            </a:pPr>
            <a:fld id="{3C5A2CFC-00E6-47D3-B837-70BFC584BDC2}" type="slidenum">
              <a:rPr lang="en-GB" smtClean="0"/>
              <a:pPr>
                <a:defRPr/>
              </a:pPr>
              <a:t>60</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a:ln/>
        </p:spPr>
      </p:sp>
      <p:sp>
        <p:nvSpPr>
          <p:cNvPr id="1146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 name="Slide Number Placeholder 3"/>
          <p:cNvSpPr>
            <a:spLocks noGrp="1"/>
          </p:cNvSpPr>
          <p:nvPr>
            <p:ph type="sldNum" sz="quarter" idx="5"/>
          </p:nvPr>
        </p:nvSpPr>
        <p:spPr/>
        <p:txBody>
          <a:bodyPr/>
          <a:lstStyle/>
          <a:p>
            <a:pPr>
              <a:defRPr/>
            </a:pPr>
            <a:fld id="{26C50907-122B-43EE-89E6-0C1B91746370}" type="slidenum">
              <a:rPr lang="en-GB" smtClean="0"/>
              <a:pPr>
                <a:defRPr/>
              </a:pPr>
              <a:t>7</a:t>
            </a:fld>
            <a:endParaRPr lang="en-GB"/>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Slide Image Placeholder 1"/>
          <p:cNvSpPr>
            <a:spLocks noGrp="1" noRot="1" noChangeAspect="1" noTextEdit="1"/>
          </p:cNvSpPr>
          <p:nvPr>
            <p:ph type="sldImg"/>
          </p:nvPr>
        </p:nvSpPr>
        <p:spPr>
          <a:ln/>
        </p:spPr>
      </p:sp>
      <p:sp>
        <p:nvSpPr>
          <p:cNvPr id="172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 name="Slide Number Placeholder 3"/>
          <p:cNvSpPr>
            <a:spLocks noGrp="1"/>
          </p:cNvSpPr>
          <p:nvPr>
            <p:ph type="sldNum" sz="quarter" idx="5"/>
          </p:nvPr>
        </p:nvSpPr>
        <p:spPr/>
        <p:txBody>
          <a:bodyPr/>
          <a:lstStyle/>
          <a:p>
            <a:pPr>
              <a:defRPr/>
            </a:pPr>
            <a:fld id="{0359ABE0-6687-4948-992B-97178CB61B40}" type="slidenum">
              <a:rPr lang="en-GB" smtClean="0"/>
              <a:pPr>
                <a:defRPr/>
              </a:pPr>
              <a:t>61</a:t>
            </a:fld>
            <a:endParaRPr lang="en-GB"/>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Slide Image Placeholder 1"/>
          <p:cNvSpPr>
            <a:spLocks noGrp="1" noRot="1" noChangeAspect="1" noTextEdit="1"/>
          </p:cNvSpPr>
          <p:nvPr>
            <p:ph type="sldImg"/>
          </p:nvPr>
        </p:nvSpPr>
        <p:spPr>
          <a:ln/>
        </p:spPr>
      </p:sp>
      <p:sp>
        <p:nvSpPr>
          <p:cNvPr id="173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You could see, Empno and Deptno has been added to represent uniqueness to the tables.</a:t>
            </a:r>
          </a:p>
          <a:p>
            <a:r>
              <a:rPr lang="en-US"/>
              <a:t>Relationship is referenced with Deptno fom department table is added to employees table.</a:t>
            </a:r>
          </a:p>
        </p:txBody>
      </p:sp>
      <p:sp>
        <p:nvSpPr>
          <p:cNvPr id="4" name="Slide Number Placeholder 3"/>
          <p:cNvSpPr>
            <a:spLocks noGrp="1"/>
          </p:cNvSpPr>
          <p:nvPr>
            <p:ph type="sldNum" sz="quarter" idx="5"/>
          </p:nvPr>
        </p:nvSpPr>
        <p:spPr/>
        <p:txBody>
          <a:bodyPr/>
          <a:lstStyle/>
          <a:p>
            <a:pPr>
              <a:defRPr/>
            </a:pPr>
            <a:fld id="{FE15A84F-F5E3-4CA9-A90D-51CC01B67D11}" type="slidenum">
              <a:rPr lang="en-GB" smtClean="0"/>
              <a:pPr>
                <a:defRPr/>
              </a:pPr>
              <a:t>62</a:t>
            </a:fld>
            <a:endParaRPr lang="en-GB"/>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Slide Image Placeholder 1"/>
          <p:cNvSpPr>
            <a:spLocks noGrp="1" noRot="1" noChangeAspect="1" noTextEdit="1"/>
          </p:cNvSpPr>
          <p:nvPr>
            <p:ph type="sldImg"/>
          </p:nvPr>
        </p:nvSpPr>
        <p:spPr>
          <a:ln/>
        </p:spPr>
      </p:sp>
      <p:sp>
        <p:nvSpPr>
          <p:cNvPr id="174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 name="Slide Number Placeholder 3"/>
          <p:cNvSpPr>
            <a:spLocks noGrp="1"/>
          </p:cNvSpPr>
          <p:nvPr>
            <p:ph type="sldNum" sz="quarter" idx="5"/>
          </p:nvPr>
        </p:nvSpPr>
        <p:spPr/>
        <p:txBody>
          <a:bodyPr/>
          <a:lstStyle/>
          <a:p>
            <a:pPr>
              <a:defRPr/>
            </a:pPr>
            <a:fld id="{CE604EBC-8D06-484D-9375-3CC885717F0F}" type="slidenum">
              <a:rPr lang="en-GB" smtClean="0"/>
              <a:pPr>
                <a:defRPr/>
              </a:pPr>
              <a:t>63</a:t>
            </a:fld>
            <a:endParaRPr lang="en-GB"/>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Slide Image Placeholder 1"/>
          <p:cNvSpPr>
            <a:spLocks noGrp="1" noRot="1" noChangeAspect="1" noTextEdit="1"/>
          </p:cNvSpPr>
          <p:nvPr>
            <p:ph type="sldImg"/>
          </p:nvPr>
        </p:nvSpPr>
        <p:spPr>
          <a:ln/>
        </p:spPr>
      </p:sp>
      <p:sp>
        <p:nvSpPr>
          <p:cNvPr id="175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 name="Slide Number Placeholder 3"/>
          <p:cNvSpPr>
            <a:spLocks noGrp="1"/>
          </p:cNvSpPr>
          <p:nvPr>
            <p:ph type="sldNum" sz="quarter" idx="5"/>
          </p:nvPr>
        </p:nvSpPr>
        <p:spPr/>
        <p:txBody>
          <a:bodyPr/>
          <a:lstStyle/>
          <a:p>
            <a:pPr>
              <a:defRPr/>
            </a:pPr>
            <a:fld id="{7CD06C9D-CA2D-4C9D-8101-5CB5AC9B5C5D}" type="slidenum">
              <a:rPr lang="en-GB" smtClean="0"/>
              <a:pPr>
                <a:defRPr/>
              </a:pPr>
              <a:t>64</a:t>
            </a:fld>
            <a:endParaRPr lang="en-GB"/>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Slide Image Placeholder 1"/>
          <p:cNvSpPr>
            <a:spLocks noGrp="1" noRot="1" noChangeAspect="1" noTextEdit="1"/>
          </p:cNvSpPr>
          <p:nvPr>
            <p:ph type="sldImg"/>
          </p:nvPr>
        </p:nvSpPr>
        <p:spPr>
          <a:ln/>
        </p:spPr>
      </p:sp>
      <p:sp>
        <p:nvSpPr>
          <p:cNvPr id="176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 name="Slide Number Placeholder 3"/>
          <p:cNvSpPr>
            <a:spLocks noGrp="1"/>
          </p:cNvSpPr>
          <p:nvPr>
            <p:ph type="sldNum" sz="quarter" idx="5"/>
          </p:nvPr>
        </p:nvSpPr>
        <p:spPr/>
        <p:txBody>
          <a:bodyPr/>
          <a:lstStyle/>
          <a:p>
            <a:pPr>
              <a:defRPr/>
            </a:pPr>
            <a:fld id="{2B48244F-9DDA-42E3-A38F-F87A8858C024}" type="slidenum">
              <a:rPr lang="en-GB" smtClean="0"/>
              <a:pPr>
                <a:defRPr/>
              </a:pPr>
              <a:t>65</a:t>
            </a:fld>
            <a:endParaRPr lang="en-GB"/>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Slide Image Placeholder 1"/>
          <p:cNvSpPr>
            <a:spLocks noGrp="1" noRot="1" noChangeAspect="1" noTextEdit="1"/>
          </p:cNvSpPr>
          <p:nvPr>
            <p:ph type="sldImg"/>
          </p:nvPr>
        </p:nvSpPr>
        <p:spPr>
          <a:ln/>
        </p:spPr>
      </p:sp>
      <p:sp>
        <p:nvSpPr>
          <p:cNvPr id="178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 name="Slide Number Placeholder 3"/>
          <p:cNvSpPr>
            <a:spLocks noGrp="1"/>
          </p:cNvSpPr>
          <p:nvPr>
            <p:ph type="sldNum" sz="quarter" idx="5"/>
          </p:nvPr>
        </p:nvSpPr>
        <p:spPr/>
        <p:txBody>
          <a:bodyPr/>
          <a:lstStyle/>
          <a:p>
            <a:pPr>
              <a:defRPr/>
            </a:pPr>
            <a:fld id="{400204E7-4D68-48C5-A042-58C2A694C323}" type="slidenum">
              <a:rPr lang="en-GB" smtClean="0"/>
              <a:pPr>
                <a:defRPr/>
              </a:pPr>
              <a:t>66</a:t>
            </a:fld>
            <a:endParaRPr lang="en-GB"/>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a:ln/>
        </p:spPr>
      </p:sp>
      <p:sp>
        <p:nvSpPr>
          <p:cNvPr id="179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Normalization is a step by step process which  will break the data in to small tables and where the insert, update and delete anomalies will be avoided.</a:t>
            </a:r>
          </a:p>
          <a:p>
            <a:endParaRPr lang="en-US"/>
          </a:p>
          <a:p>
            <a:r>
              <a:rPr lang="en-US"/>
              <a:t>There are different steps of normalizations</a:t>
            </a:r>
          </a:p>
          <a:p>
            <a:r>
              <a:rPr lang="en-US"/>
              <a:t>Such as</a:t>
            </a:r>
          </a:p>
          <a:p>
            <a:r>
              <a:rPr lang="en-US"/>
              <a:t>First normal form</a:t>
            </a:r>
          </a:p>
          <a:p>
            <a:r>
              <a:rPr lang="en-US"/>
              <a:t>2</a:t>
            </a:r>
            <a:r>
              <a:rPr lang="en-US" baseline="30000"/>
              <a:t>nd</a:t>
            </a:r>
            <a:r>
              <a:rPr lang="en-US"/>
              <a:t> normal form</a:t>
            </a:r>
          </a:p>
          <a:p>
            <a:r>
              <a:rPr lang="en-US"/>
              <a:t>3</a:t>
            </a:r>
            <a:r>
              <a:rPr lang="en-US" baseline="30000"/>
              <a:t>rd</a:t>
            </a:r>
            <a:r>
              <a:rPr lang="en-US"/>
              <a:t> normal form</a:t>
            </a:r>
          </a:p>
          <a:p>
            <a:endParaRPr lang="en-US"/>
          </a:p>
          <a:p>
            <a:endParaRPr lang="en-US"/>
          </a:p>
          <a:p>
            <a:endParaRPr lang="en-US"/>
          </a:p>
        </p:txBody>
      </p:sp>
      <p:sp>
        <p:nvSpPr>
          <p:cNvPr id="4" name="Slide Number Placeholder 3"/>
          <p:cNvSpPr>
            <a:spLocks noGrp="1"/>
          </p:cNvSpPr>
          <p:nvPr>
            <p:ph type="sldNum" sz="quarter" idx="5"/>
          </p:nvPr>
        </p:nvSpPr>
        <p:spPr/>
        <p:txBody>
          <a:bodyPr/>
          <a:lstStyle/>
          <a:p>
            <a:pPr>
              <a:defRPr/>
            </a:pPr>
            <a:fld id="{D1BCCD4C-7311-4E32-86A0-B613FDC9E3C8}" type="slidenum">
              <a:rPr lang="en-GB" smtClean="0"/>
              <a:pPr>
                <a:defRPr/>
              </a:pPr>
              <a:t>67</a:t>
            </a:fld>
            <a:endParaRPr lang="en-GB"/>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Slide Image Placeholder 1"/>
          <p:cNvSpPr>
            <a:spLocks noGrp="1" noRot="1" noChangeAspect="1" noTextEdit="1"/>
          </p:cNvSpPr>
          <p:nvPr>
            <p:ph type="sldImg"/>
          </p:nvPr>
        </p:nvSpPr>
        <p:spPr>
          <a:ln/>
        </p:spPr>
      </p:sp>
      <p:sp>
        <p:nvSpPr>
          <p:cNvPr id="180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 name="Slide Number Placeholder 3"/>
          <p:cNvSpPr>
            <a:spLocks noGrp="1"/>
          </p:cNvSpPr>
          <p:nvPr>
            <p:ph type="sldNum" sz="quarter" idx="5"/>
          </p:nvPr>
        </p:nvSpPr>
        <p:spPr/>
        <p:txBody>
          <a:bodyPr/>
          <a:lstStyle/>
          <a:p>
            <a:pPr>
              <a:defRPr/>
            </a:pPr>
            <a:fld id="{C37C2194-C6F6-44D3-BB94-947856F284FF}" type="slidenum">
              <a:rPr lang="en-GB" smtClean="0"/>
              <a:pPr>
                <a:defRPr/>
              </a:pPr>
              <a:t>68</a:t>
            </a:fld>
            <a:endParaRPr lang="en-GB"/>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p:cNvSpPr>
            <a:spLocks noGrp="1" noRot="1" noChangeAspect="1" noTextEdit="1"/>
          </p:cNvSpPr>
          <p:nvPr>
            <p:ph type="sldImg"/>
          </p:nvPr>
        </p:nvSpPr>
        <p:spPr>
          <a:ln/>
        </p:spPr>
      </p:sp>
      <p:sp>
        <p:nvSpPr>
          <p:cNvPr id="181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We need to ask whether our data base needs any further refinement. If needed then we need to know at present in which form we are so that we can understand what the next task we need to do for further refinement.</a:t>
            </a:r>
          </a:p>
          <a:p>
            <a:endParaRPr lang="en-US"/>
          </a:p>
          <a:p>
            <a:r>
              <a:rPr lang="en-US"/>
              <a:t>All the problems related the database are categorized  and solved in different normal forms which acts like filters in each level.</a:t>
            </a:r>
          </a:p>
          <a:p>
            <a:r>
              <a:rPr lang="en-US"/>
              <a:t>We understand the state of the database only after finding in which normal form the database is.</a:t>
            </a:r>
          </a:p>
          <a:p>
            <a:r>
              <a:rPr lang="en-US"/>
              <a:t>Being a database designer it is our responsibility to make sure that all the operations related to database are done with loose of any data and either the redundant actions are not preformed due to redundancy in the database.</a:t>
            </a:r>
          </a:p>
          <a:p>
            <a:endParaRPr lang="en-US"/>
          </a:p>
          <a:p>
            <a:r>
              <a:rPr lang="en-US"/>
              <a:t>  </a:t>
            </a:r>
          </a:p>
          <a:p>
            <a:endParaRPr lang="en-US"/>
          </a:p>
          <a:p>
            <a:endParaRPr lang="en-US"/>
          </a:p>
          <a:p>
            <a:endParaRPr lang="en-US"/>
          </a:p>
          <a:p>
            <a:endParaRPr lang="en-US"/>
          </a:p>
          <a:p>
            <a:endParaRPr lang="en-US"/>
          </a:p>
          <a:p>
            <a:endParaRPr lang="en-US"/>
          </a:p>
          <a:p>
            <a:endParaRPr lang="en-US"/>
          </a:p>
          <a:p>
            <a:endParaRPr lang="en-US"/>
          </a:p>
        </p:txBody>
      </p:sp>
      <p:sp>
        <p:nvSpPr>
          <p:cNvPr id="4" name="Slide Number Placeholder 3"/>
          <p:cNvSpPr>
            <a:spLocks noGrp="1"/>
          </p:cNvSpPr>
          <p:nvPr>
            <p:ph type="sldNum" sz="quarter" idx="5"/>
          </p:nvPr>
        </p:nvSpPr>
        <p:spPr/>
        <p:txBody>
          <a:bodyPr/>
          <a:lstStyle/>
          <a:p>
            <a:pPr>
              <a:defRPr/>
            </a:pPr>
            <a:fld id="{B952AADF-AA34-4C9F-B5B2-105C0B8BF966}" type="slidenum">
              <a:rPr lang="en-GB" smtClean="0"/>
              <a:pPr>
                <a:defRPr/>
              </a:pPr>
              <a:t>69</a:t>
            </a:fld>
            <a:endParaRPr lang="en-GB"/>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Slide Image Placeholder 1"/>
          <p:cNvSpPr>
            <a:spLocks noGrp="1" noRot="1" noChangeAspect="1" noTextEdit="1"/>
          </p:cNvSpPr>
          <p:nvPr>
            <p:ph type="sldImg"/>
          </p:nvPr>
        </p:nvSpPr>
        <p:spPr>
          <a:ln/>
        </p:spPr>
      </p:sp>
      <p:sp>
        <p:nvSpPr>
          <p:cNvPr id="182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 name="Slide Number Placeholder 3"/>
          <p:cNvSpPr>
            <a:spLocks noGrp="1"/>
          </p:cNvSpPr>
          <p:nvPr>
            <p:ph type="sldNum" sz="quarter" idx="5"/>
          </p:nvPr>
        </p:nvSpPr>
        <p:spPr/>
        <p:txBody>
          <a:bodyPr/>
          <a:lstStyle/>
          <a:p>
            <a:pPr>
              <a:defRPr/>
            </a:pPr>
            <a:fld id="{F92E702C-6DBB-4F56-948E-E87068EDB0AE}" type="slidenum">
              <a:rPr lang="en-GB" smtClean="0"/>
              <a:pPr>
                <a:defRPr/>
              </a:pPr>
              <a:t>70</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92500"/>
          </a:bodyPr>
          <a:lstStyle/>
          <a:p>
            <a:pPr eaLnBrk="1" hangingPunct="1">
              <a:defRPr/>
            </a:pPr>
            <a:r>
              <a:rPr kumimoji="1" lang="en-US" dirty="0"/>
              <a:t>Modern day Computer-based Information Systems (IS) are capable of serving a variety of complex tasks in a coordinated manner. Such systems handle large volumes of data, multiple users and several applications for activities occurring in a central and/ or distributed environment. </a:t>
            </a:r>
          </a:p>
          <a:p>
            <a:pPr eaLnBrk="1" hangingPunct="1">
              <a:defRPr/>
            </a:pPr>
            <a:endParaRPr kumimoji="1" lang="en-US" dirty="0"/>
          </a:p>
          <a:p>
            <a:pPr eaLnBrk="1" hangingPunct="1">
              <a:defRPr/>
            </a:pPr>
            <a:r>
              <a:rPr kumimoji="1" lang="en-US" dirty="0"/>
              <a:t>The heart of an IS </a:t>
            </a:r>
            <a:r>
              <a:rPr kumimoji="1" lang="en-US" dirty="0" err="1"/>
              <a:t>is</a:t>
            </a:r>
            <a:r>
              <a:rPr kumimoji="1" lang="en-US" dirty="0"/>
              <a:t> </a:t>
            </a:r>
            <a:r>
              <a:rPr kumimoji="1" lang="en-US" b="1" dirty="0"/>
              <a:t>Database Management</a:t>
            </a:r>
            <a:r>
              <a:rPr kumimoji="1" lang="en-US" dirty="0"/>
              <a:t>. This is because most IS have to handle massive amounts of data. This core module of an IS </a:t>
            </a:r>
            <a:r>
              <a:rPr kumimoji="1" lang="en-US" dirty="0" err="1"/>
              <a:t>is</a:t>
            </a:r>
            <a:r>
              <a:rPr kumimoji="1" lang="en-US" dirty="0"/>
              <a:t> called as </a:t>
            </a:r>
            <a:r>
              <a:rPr kumimoji="1" lang="en-US" b="1" dirty="0"/>
              <a:t>Database Management System (DBMS)</a:t>
            </a:r>
            <a:r>
              <a:rPr kumimoji="1" lang="en-US" dirty="0"/>
              <a:t>. A DBMS provides for storage, retrieval and </a:t>
            </a:r>
            <a:r>
              <a:rPr kumimoji="1" lang="en-US" dirty="0" err="1"/>
              <a:t>updation</a:t>
            </a:r>
            <a:r>
              <a:rPr kumimoji="1" lang="en-US" dirty="0"/>
              <a:t> of data in an organized manner.</a:t>
            </a:r>
          </a:p>
          <a:p>
            <a:pPr eaLnBrk="1" hangingPunct="1">
              <a:defRPr/>
            </a:pPr>
            <a:endParaRPr kumimoji="1" lang="en-US" b="1" dirty="0"/>
          </a:p>
          <a:p>
            <a:pPr eaLnBrk="1" hangingPunct="1">
              <a:defRPr/>
            </a:pPr>
            <a:r>
              <a:rPr kumimoji="1" lang="en-US" b="1" dirty="0"/>
              <a:t>An Example: </a:t>
            </a:r>
            <a:r>
              <a:rPr kumimoji="1" lang="en-US" dirty="0"/>
              <a:t>Consider the situation in a library. Here, we have </a:t>
            </a:r>
            <a:r>
              <a:rPr kumimoji="1" lang="en-US" b="1" dirty="0"/>
              <a:t>data</a:t>
            </a:r>
            <a:r>
              <a:rPr kumimoji="1" lang="en-US" dirty="0"/>
              <a:t> corresponding to </a:t>
            </a:r>
            <a:r>
              <a:rPr kumimoji="1" lang="en-US" i="1" dirty="0"/>
              <a:t>books, authors, suppliers, borrowers</a:t>
            </a:r>
            <a:r>
              <a:rPr kumimoji="1" lang="en-US" dirty="0"/>
              <a:t>, etc. The total volume of data stored and handled in a library may be quite large. The Library DBMS may require several </a:t>
            </a:r>
            <a:r>
              <a:rPr kumimoji="1" lang="en-US" b="1" dirty="0"/>
              <a:t>operations </a:t>
            </a:r>
            <a:r>
              <a:rPr kumimoji="1" lang="en-US" dirty="0"/>
              <a:t>such as </a:t>
            </a:r>
            <a:r>
              <a:rPr kumimoji="1" lang="en-US" i="1" dirty="0"/>
              <a:t>issue, return</a:t>
            </a:r>
            <a:r>
              <a:rPr kumimoji="1" lang="en-US" dirty="0"/>
              <a:t> or </a:t>
            </a:r>
            <a:r>
              <a:rPr kumimoji="1" lang="en-US" i="1" dirty="0"/>
              <a:t>purchase</a:t>
            </a:r>
            <a:r>
              <a:rPr kumimoji="1" lang="en-US" dirty="0"/>
              <a:t> of books; handle </a:t>
            </a:r>
            <a:r>
              <a:rPr kumimoji="1" lang="en-US" b="1" dirty="0"/>
              <a:t>queries</a:t>
            </a:r>
            <a:r>
              <a:rPr kumimoji="1" lang="en-US" dirty="0"/>
              <a:t> relating to </a:t>
            </a:r>
            <a:r>
              <a:rPr kumimoji="1" lang="en-US" i="1" dirty="0"/>
              <a:t>book information, borrowing information</a:t>
            </a:r>
            <a:r>
              <a:rPr kumimoji="1" lang="en-US" dirty="0"/>
              <a:t>, etc. Moreover, there are different types of </a:t>
            </a:r>
            <a:r>
              <a:rPr kumimoji="1" lang="en-US" b="1" dirty="0"/>
              <a:t>users</a:t>
            </a:r>
            <a:r>
              <a:rPr kumimoji="1" lang="en-US" dirty="0"/>
              <a:t> who operate various stages or activities. For example, a </a:t>
            </a:r>
            <a:r>
              <a:rPr kumimoji="1" lang="en-US" i="1" dirty="0"/>
              <a:t>borrower</a:t>
            </a:r>
            <a:r>
              <a:rPr kumimoji="1" lang="en-US" dirty="0"/>
              <a:t> may merely view certain information, whereas an </a:t>
            </a:r>
            <a:r>
              <a:rPr kumimoji="1" lang="en-US" i="1" dirty="0"/>
              <a:t>issuer</a:t>
            </a:r>
            <a:r>
              <a:rPr kumimoji="1" lang="en-US" dirty="0"/>
              <a:t> may be allowed to update the status of a book during issue or return. The </a:t>
            </a:r>
            <a:r>
              <a:rPr kumimoji="1" lang="en-US" i="1" dirty="0"/>
              <a:t>Library staff</a:t>
            </a:r>
            <a:r>
              <a:rPr kumimoji="1" lang="en-US" dirty="0"/>
              <a:t> may on the other hand add new books, their supplier, price and other information to the database. Each user category has a different </a:t>
            </a:r>
            <a:r>
              <a:rPr kumimoji="1" lang="en-US" b="1" dirty="0"/>
              <a:t>access right</a:t>
            </a:r>
            <a:r>
              <a:rPr kumimoji="1" lang="en-US" dirty="0"/>
              <a:t> on both the data as well as the processing capabilities. Multiple users may concurrently operate the Library DBMS performing several tasks at the same time. They may even try to access the same data simultaneously. It is the job of a DBMS to handle the data and its processing in an integrated, coordinated and consistent manner. Finally, the Library DBMS must have mechanisms to handle system failure (e.g., failure of power, disk crash, etc.) so that the database can be recovered to a consistent state.</a:t>
            </a:r>
            <a:endParaRPr lang="en-US" dirty="0"/>
          </a:p>
        </p:txBody>
      </p:sp>
      <p:sp>
        <p:nvSpPr>
          <p:cNvPr id="4" name="Slide Number Placeholder 3"/>
          <p:cNvSpPr>
            <a:spLocks noGrp="1"/>
          </p:cNvSpPr>
          <p:nvPr>
            <p:ph type="sldNum" sz="quarter" idx="5"/>
          </p:nvPr>
        </p:nvSpPr>
        <p:spPr/>
        <p:txBody>
          <a:bodyPr/>
          <a:lstStyle/>
          <a:p>
            <a:pPr>
              <a:defRPr/>
            </a:pPr>
            <a:fld id="{A688A9CF-1162-427D-9285-BD50BAA59F67}" type="slidenum">
              <a:rPr lang="en-GB" smtClean="0"/>
              <a:pPr>
                <a:defRPr/>
              </a:pPr>
              <a:t>8</a:t>
            </a:fld>
            <a:endParaRPr lang="en-GB"/>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Slide Image Placeholder 1"/>
          <p:cNvSpPr>
            <a:spLocks noGrp="1" noRot="1" noChangeAspect="1" noTextEdit="1"/>
          </p:cNvSpPr>
          <p:nvPr>
            <p:ph type="sldImg"/>
          </p:nvPr>
        </p:nvSpPr>
        <p:spPr>
          <a:ln/>
        </p:spPr>
      </p:sp>
      <p:sp>
        <p:nvSpPr>
          <p:cNvPr id="183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 name="Slide Number Placeholder 3"/>
          <p:cNvSpPr>
            <a:spLocks noGrp="1"/>
          </p:cNvSpPr>
          <p:nvPr>
            <p:ph type="sldNum" sz="quarter" idx="5"/>
          </p:nvPr>
        </p:nvSpPr>
        <p:spPr/>
        <p:txBody>
          <a:bodyPr/>
          <a:lstStyle/>
          <a:p>
            <a:pPr>
              <a:defRPr/>
            </a:pPr>
            <a:fld id="{847EFEBA-70EA-4A48-BC60-8FE95DA4C795}" type="slidenum">
              <a:rPr lang="en-GB" smtClean="0"/>
              <a:pPr>
                <a:defRPr/>
              </a:pPr>
              <a:t>71</a:t>
            </a:fld>
            <a:endParaRPr lang="en-GB"/>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Slide Image Placeholder 1"/>
          <p:cNvSpPr>
            <a:spLocks noGrp="1" noRot="1" noChangeAspect="1" noTextEdit="1"/>
          </p:cNvSpPr>
          <p:nvPr>
            <p:ph type="sldImg"/>
          </p:nvPr>
        </p:nvSpPr>
        <p:spPr>
          <a:ln/>
        </p:spPr>
      </p:sp>
      <p:sp>
        <p:nvSpPr>
          <p:cNvPr id="184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 name="Slide Number Placeholder 3"/>
          <p:cNvSpPr>
            <a:spLocks noGrp="1"/>
          </p:cNvSpPr>
          <p:nvPr>
            <p:ph type="sldNum" sz="quarter" idx="5"/>
          </p:nvPr>
        </p:nvSpPr>
        <p:spPr/>
        <p:txBody>
          <a:bodyPr/>
          <a:lstStyle/>
          <a:p>
            <a:pPr>
              <a:defRPr/>
            </a:pPr>
            <a:fld id="{0A24E5F6-6E9A-43ED-8811-7FCA9B381274}" type="slidenum">
              <a:rPr lang="en-GB" smtClean="0"/>
              <a:pPr>
                <a:defRPr/>
              </a:pPr>
              <a:t>72</a:t>
            </a:fld>
            <a:endParaRPr lang="en-GB"/>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Slide Image Placeholder 1"/>
          <p:cNvSpPr>
            <a:spLocks noGrp="1" noRot="1" noChangeAspect="1" noTextEdit="1"/>
          </p:cNvSpPr>
          <p:nvPr>
            <p:ph type="sldImg"/>
          </p:nvPr>
        </p:nvSpPr>
        <p:spPr>
          <a:ln/>
        </p:spPr>
      </p:sp>
      <p:sp>
        <p:nvSpPr>
          <p:cNvPr id="185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 name="Slide Number Placeholder 3"/>
          <p:cNvSpPr>
            <a:spLocks noGrp="1"/>
          </p:cNvSpPr>
          <p:nvPr>
            <p:ph type="sldNum" sz="quarter" idx="5"/>
          </p:nvPr>
        </p:nvSpPr>
        <p:spPr/>
        <p:txBody>
          <a:bodyPr/>
          <a:lstStyle/>
          <a:p>
            <a:pPr>
              <a:defRPr/>
            </a:pPr>
            <a:fld id="{EED7E73A-AC92-4E6D-BFA3-621E3B7F2223}" type="slidenum">
              <a:rPr lang="en-GB" smtClean="0"/>
              <a:pPr>
                <a:defRPr/>
              </a:pPr>
              <a:t>73</a:t>
            </a:fld>
            <a:endParaRPr lang="en-GB"/>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Slide Image Placeholder 1"/>
          <p:cNvSpPr>
            <a:spLocks noGrp="1" noRot="1" noChangeAspect="1" noTextEdit="1"/>
          </p:cNvSpPr>
          <p:nvPr>
            <p:ph type="sldImg"/>
          </p:nvPr>
        </p:nvSpPr>
        <p:spPr>
          <a:ln/>
        </p:spPr>
      </p:sp>
      <p:sp>
        <p:nvSpPr>
          <p:cNvPr id="186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 name="Slide Number Placeholder 3"/>
          <p:cNvSpPr>
            <a:spLocks noGrp="1"/>
          </p:cNvSpPr>
          <p:nvPr>
            <p:ph type="sldNum" sz="quarter" idx="5"/>
          </p:nvPr>
        </p:nvSpPr>
        <p:spPr/>
        <p:txBody>
          <a:bodyPr/>
          <a:lstStyle/>
          <a:p>
            <a:pPr>
              <a:defRPr/>
            </a:pPr>
            <a:fld id="{166B9A69-5CC9-43C7-B6D8-D55C526053CB}" type="slidenum">
              <a:rPr lang="en-GB" smtClean="0"/>
              <a:pPr>
                <a:defRPr/>
              </a:pPr>
              <a:t>74</a:t>
            </a:fld>
            <a:endParaRPr lang="en-GB"/>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Slide Image Placeholder 1"/>
          <p:cNvSpPr>
            <a:spLocks noGrp="1" noRot="1" noChangeAspect="1" noTextEdit="1"/>
          </p:cNvSpPr>
          <p:nvPr>
            <p:ph type="sldImg"/>
          </p:nvPr>
        </p:nvSpPr>
        <p:spPr>
          <a:ln/>
        </p:spPr>
      </p:sp>
      <p:sp>
        <p:nvSpPr>
          <p:cNvPr id="187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 name="Slide Number Placeholder 3"/>
          <p:cNvSpPr>
            <a:spLocks noGrp="1"/>
          </p:cNvSpPr>
          <p:nvPr>
            <p:ph type="sldNum" sz="quarter" idx="5"/>
          </p:nvPr>
        </p:nvSpPr>
        <p:spPr/>
        <p:txBody>
          <a:bodyPr/>
          <a:lstStyle/>
          <a:p>
            <a:pPr>
              <a:defRPr/>
            </a:pPr>
            <a:fld id="{4CF410B0-E67E-4A28-A7B8-3593255A446D}" type="slidenum">
              <a:rPr lang="en-GB" smtClean="0"/>
              <a:pPr>
                <a:defRPr/>
              </a:pPr>
              <a:t>75</a:t>
            </a:fld>
            <a:endParaRPr lang="en-GB"/>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Slide Image Placeholder 1"/>
          <p:cNvSpPr>
            <a:spLocks noGrp="1" noRot="1" noChangeAspect="1" noTextEdit="1"/>
          </p:cNvSpPr>
          <p:nvPr>
            <p:ph type="sldImg"/>
          </p:nvPr>
        </p:nvSpPr>
        <p:spPr>
          <a:ln/>
        </p:spPr>
      </p:sp>
      <p:sp>
        <p:nvSpPr>
          <p:cNvPr id="188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 name="Slide Number Placeholder 3"/>
          <p:cNvSpPr>
            <a:spLocks noGrp="1"/>
          </p:cNvSpPr>
          <p:nvPr>
            <p:ph type="sldNum" sz="quarter" idx="5"/>
          </p:nvPr>
        </p:nvSpPr>
        <p:spPr/>
        <p:txBody>
          <a:bodyPr/>
          <a:lstStyle/>
          <a:p>
            <a:pPr>
              <a:defRPr/>
            </a:pPr>
            <a:fld id="{7A7DC0AF-7C94-4171-A59A-6A51596FE7CF}" type="slidenum">
              <a:rPr lang="en-GB" smtClean="0"/>
              <a:pPr>
                <a:defRPr/>
              </a:pPr>
              <a:t>76</a:t>
            </a:fld>
            <a:endParaRPr lang="en-GB"/>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47699187-B62F-48AD-87D6-0F062B491CF3}" type="slidenum">
              <a:rPr lang="en-GB" smtClean="0"/>
              <a:pPr eaLnBrk="1" hangingPunct="1"/>
              <a:t>77</a:t>
            </a:fld>
            <a:endParaRPr lang="en-GB"/>
          </a:p>
        </p:txBody>
      </p:sp>
      <p:sp>
        <p:nvSpPr>
          <p:cNvPr id="189443" name="Rectangle 2"/>
          <p:cNvSpPr>
            <a:spLocks noGrp="1" noRot="1" noChangeAspect="1" noChangeArrowheads="1" noTextEdit="1"/>
          </p:cNvSpPr>
          <p:nvPr>
            <p:ph type="sldImg"/>
          </p:nvPr>
        </p:nvSpPr>
        <p:spPr>
          <a:ln/>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r>
              <a:rPr lang="en-US" dirty="0"/>
              <a:t>Transform a table of unnormalised data into first normal form (1NF). </a:t>
            </a:r>
          </a:p>
          <a:p>
            <a:pPr>
              <a:defRPr/>
            </a:pPr>
            <a:endParaRPr lang="en-US" dirty="0"/>
          </a:p>
          <a:p>
            <a:pPr>
              <a:defRPr/>
            </a:pPr>
            <a:r>
              <a:rPr lang="en-US" dirty="0"/>
              <a:t>The process is as follows: Identify repeating attributes.</a:t>
            </a:r>
          </a:p>
          <a:p>
            <a:pPr marL="228600" indent="-228600">
              <a:buFont typeface="+mj-lt"/>
              <a:buAutoNum type="arabicPeriod"/>
              <a:defRPr/>
            </a:pPr>
            <a:r>
              <a:rPr lang="en-US" dirty="0"/>
              <a:t>Remove these repeating attributes to a new table together with a </a:t>
            </a:r>
            <a:r>
              <a:rPr lang="en-US" b="1" dirty="0"/>
              <a:t>copy</a:t>
            </a:r>
            <a:r>
              <a:rPr lang="en-US" dirty="0"/>
              <a:t> of the key from the UNF table.</a:t>
            </a:r>
          </a:p>
          <a:p>
            <a:pPr marL="228600" indent="-228600">
              <a:buFont typeface="+mj-lt"/>
              <a:buAutoNum type="arabicPeriod"/>
              <a:defRPr/>
            </a:pPr>
            <a:r>
              <a:rPr lang="en-US" dirty="0"/>
              <a:t>Assign a key to the new table (and underline it). The key from the original unnormalised table </a:t>
            </a:r>
            <a:r>
              <a:rPr lang="en-US" b="1" dirty="0"/>
              <a:t>always</a:t>
            </a:r>
            <a:r>
              <a:rPr lang="en-US" dirty="0"/>
              <a:t> becomes </a:t>
            </a:r>
            <a:r>
              <a:rPr lang="en-US" b="1" dirty="0"/>
              <a:t>part</a:t>
            </a:r>
            <a:r>
              <a:rPr lang="en-US" dirty="0"/>
              <a:t> of the key of the new table. A </a:t>
            </a:r>
            <a:r>
              <a:rPr lang="en-US" b="1" dirty="0"/>
              <a:t>compound key</a:t>
            </a:r>
            <a:r>
              <a:rPr lang="en-US" dirty="0"/>
              <a:t> is created. The value for this key must be unique for each entity occurrence</a:t>
            </a:r>
          </a:p>
          <a:p>
            <a:pPr marL="228600" indent="-228600">
              <a:buFont typeface="+mj-lt"/>
              <a:buAutoNum type="arabicPeriod"/>
              <a:defRPr/>
            </a:pPr>
            <a:endParaRPr lang="en-US" dirty="0"/>
          </a:p>
        </p:txBody>
      </p:sp>
      <p:sp>
        <p:nvSpPr>
          <p:cNvPr id="4" name="Slide Number Placeholder 3"/>
          <p:cNvSpPr>
            <a:spLocks noGrp="1"/>
          </p:cNvSpPr>
          <p:nvPr>
            <p:ph type="sldNum" sz="quarter" idx="5"/>
          </p:nvPr>
        </p:nvSpPr>
        <p:spPr/>
        <p:txBody>
          <a:bodyPr/>
          <a:lstStyle/>
          <a:p>
            <a:pPr>
              <a:defRPr/>
            </a:pPr>
            <a:fld id="{0068E1B0-4CE9-44E7-9309-83E482586508}" type="slidenum">
              <a:rPr lang="en-GB" smtClean="0"/>
              <a:pPr>
                <a:defRPr/>
              </a:pPr>
              <a:t>78</a:t>
            </a:fld>
            <a:endParaRPr lang="en-GB"/>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Slide Image Placeholder 1"/>
          <p:cNvSpPr>
            <a:spLocks noGrp="1" noRot="1" noChangeAspect="1" noTextEdit="1"/>
          </p:cNvSpPr>
          <p:nvPr>
            <p:ph type="sldImg"/>
          </p:nvPr>
        </p:nvSpPr>
        <p:spPr>
          <a:ln/>
        </p:spPr>
      </p:sp>
      <p:sp>
        <p:nvSpPr>
          <p:cNvPr id="191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a:p>
            <a:endParaRPr lang="en-US"/>
          </a:p>
        </p:txBody>
      </p:sp>
      <p:sp>
        <p:nvSpPr>
          <p:cNvPr id="4" name="Slide Number Placeholder 3"/>
          <p:cNvSpPr>
            <a:spLocks noGrp="1"/>
          </p:cNvSpPr>
          <p:nvPr>
            <p:ph type="sldNum" sz="quarter" idx="5"/>
          </p:nvPr>
        </p:nvSpPr>
        <p:spPr/>
        <p:txBody>
          <a:bodyPr/>
          <a:lstStyle/>
          <a:p>
            <a:pPr>
              <a:defRPr/>
            </a:pPr>
            <a:fld id="{0858B5DE-1A7C-4967-B882-5DE2086C1710}" type="slidenum">
              <a:rPr lang="en-GB" smtClean="0"/>
              <a:pPr>
                <a:defRPr/>
              </a:pPr>
              <a:t>79</a:t>
            </a:fld>
            <a:endParaRPr lang="en-GB"/>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Slide Image Placeholder 1"/>
          <p:cNvSpPr>
            <a:spLocks noGrp="1" noRot="1" noChangeAspect="1" noTextEdit="1"/>
          </p:cNvSpPr>
          <p:nvPr>
            <p:ph type="sldImg"/>
          </p:nvPr>
        </p:nvSpPr>
        <p:spPr>
          <a:ln/>
        </p:spPr>
      </p:sp>
      <p:sp>
        <p:nvSpPr>
          <p:cNvPr id="164867" name="Notes Placeholder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dirty="0"/>
              <a:t>Transform 1NF data into second normal form (2NF). Remove any -key attributes (partial Dependencies) that only depend on part of the table key to a new table</a:t>
            </a:r>
          </a:p>
          <a:p>
            <a:pPr>
              <a:defRPr/>
            </a:pPr>
            <a:r>
              <a:rPr lang="en-US" dirty="0"/>
              <a:t>The process is as follows:</a:t>
            </a:r>
          </a:p>
          <a:p>
            <a:pPr marL="457200" indent="-457200">
              <a:buFont typeface="+mj-lt"/>
              <a:buAutoNum type="arabicPeriod"/>
              <a:defRPr/>
            </a:pPr>
            <a:r>
              <a:rPr lang="en-US" dirty="0"/>
              <a:t>Take each non-key attribute in turn and ask the question: is this attribute dependent on one part of the key?</a:t>
            </a:r>
          </a:p>
          <a:p>
            <a:pPr marL="457200" indent="-457200">
              <a:buFont typeface="+mj-lt"/>
              <a:buAutoNum type="arabicPeriod"/>
              <a:defRPr/>
            </a:pPr>
            <a:r>
              <a:rPr lang="en-US" dirty="0"/>
              <a:t>If yes, remove the attribute to a new table with a copy of the part of the key it is dependent upon. The key it is dependent upon becomes the key in the new table. Underline the key in this new table.</a:t>
            </a:r>
          </a:p>
          <a:p>
            <a:pPr marL="457200" indent="-457200">
              <a:buFont typeface="+mj-lt"/>
              <a:buAutoNum type="arabicPeriod"/>
              <a:defRPr/>
            </a:pPr>
            <a:r>
              <a:rPr lang="en-US" dirty="0"/>
              <a:t>If no, check against other part of the key and repeat above process</a:t>
            </a:r>
          </a:p>
          <a:p>
            <a:pPr marL="457200" indent="-457200">
              <a:buFont typeface="+mj-lt"/>
              <a:buAutoNum type="arabicPeriod"/>
              <a:defRPr/>
            </a:pPr>
            <a:r>
              <a:rPr lang="en-US" dirty="0"/>
              <a:t>If still no, </a:t>
            </a:r>
            <a:r>
              <a:rPr lang="en-US" dirty="0" err="1"/>
              <a:t>ie</a:t>
            </a:r>
            <a:r>
              <a:rPr lang="en-US" dirty="0"/>
              <a:t>: not dependent on either part of the key, keep attribute in current table</a:t>
            </a:r>
          </a:p>
          <a:p>
            <a:pPr>
              <a:defRPr/>
            </a:pPr>
            <a:endParaRPr lang="en-US" dirty="0"/>
          </a:p>
        </p:txBody>
      </p:sp>
      <p:sp>
        <p:nvSpPr>
          <p:cNvPr id="4" name="Slide Number Placeholder 3"/>
          <p:cNvSpPr>
            <a:spLocks noGrp="1"/>
          </p:cNvSpPr>
          <p:nvPr>
            <p:ph type="sldNum" sz="quarter" idx="5"/>
          </p:nvPr>
        </p:nvSpPr>
        <p:spPr/>
        <p:txBody>
          <a:bodyPr/>
          <a:lstStyle/>
          <a:p>
            <a:pPr>
              <a:defRPr/>
            </a:pPr>
            <a:fld id="{B1DAC2E2-8943-4FDF-B7AB-DC0BAA448C06}" type="slidenum">
              <a:rPr lang="en-GB" smtClean="0"/>
              <a:pPr>
                <a:defRPr/>
              </a:pPr>
              <a:t>80</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en-US"/>
              <a:t>A database management system (DBMS) is a collection of programs that facilitates the process of defining, constructing and manipulating databases.</a:t>
            </a:r>
          </a:p>
          <a:p>
            <a:pPr eaLnBrk="1" hangingPunct="1"/>
            <a:r>
              <a:rPr kumimoji="1" lang="en-US"/>
              <a:t>Defining a database involves specifying the types of data to be stored in the database.</a:t>
            </a:r>
          </a:p>
          <a:p>
            <a:pPr eaLnBrk="1" hangingPunct="1"/>
            <a:r>
              <a:rPr kumimoji="1" lang="en-US"/>
              <a:t>Constructing the database is the process of storing the data.</a:t>
            </a:r>
          </a:p>
          <a:p>
            <a:pPr eaLnBrk="1" hangingPunct="1"/>
            <a:r>
              <a:rPr kumimoji="1" lang="en-US"/>
              <a:t>Manipulating  a database includes querying the database, updating the database and generating reports from the data.</a:t>
            </a:r>
          </a:p>
          <a:p>
            <a:pPr eaLnBrk="1" hangingPunct="1"/>
            <a:endParaRPr kumimoji="1" lang="en-US"/>
          </a:p>
          <a:p>
            <a:pPr eaLnBrk="1" hangingPunct="1"/>
            <a:r>
              <a:rPr kumimoji="1" lang="en-US" b="1"/>
              <a:t>A DBMS does the following:</a:t>
            </a:r>
            <a:endParaRPr kumimoji="1" lang="en-US"/>
          </a:p>
          <a:p>
            <a:pPr eaLnBrk="1" hangingPunct="1">
              <a:buFontTx/>
              <a:buChar char="•"/>
            </a:pPr>
            <a:r>
              <a:rPr kumimoji="1" lang="en-US"/>
              <a:t>  Adding new, empty files to the database</a:t>
            </a:r>
          </a:p>
          <a:p>
            <a:pPr eaLnBrk="1" hangingPunct="1">
              <a:buFontTx/>
              <a:buChar char="•"/>
            </a:pPr>
            <a:r>
              <a:rPr kumimoji="1" lang="en-US"/>
              <a:t>  Inserting new data into existing files</a:t>
            </a:r>
          </a:p>
          <a:p>
            <a:pPr eaLnBrk="1" hangingPunct="1">
              <a:buFontTx/>
              <a:buChar char="•"/>
            </a:pPr>
            <a:r>
              <a:rPr kumimoji="1" lang="en-US"/>
              <a:t>  Retrieving data from existing files</a:t>
            </a:r>
          </a:p>
          <a:p>
            <a:pPr eaLnBrk="1" hangingPunct="1">
              <a:buFontTx/>
              <a:buChar char="•"/>
            </a:pPr>
            <a:r>
              <a:rPr kumimoji="1" lang="en-US"/>
              <a:t>  Updating data in existing files</a:t>
            </a:r>
          </a:p>
          <a:p>
            <a:pPr eaLnBrk="1" hangingPunct="1">
              <a:buFontTx/>
              <a:buChar char="•"/>
            </a:pPr>
            <a:r>
              <a:rPr kumimoji="1" lang="en-US"/>
              <a:t>  Deleting data from existing files</a:t>
            </a:r>
          </a:p>
          <a:p>
            <a:pPr eaLnBrk="1" hangingPunct="1">
              <a:buFontTx/>
              <a:buChar char="•"/>
            </a:pPr>
            <a:r>
              <a:rPr kumimoji="1" lang="en-US"/>
              <a:t>  Removing existing files, empty or otherwise, from the database</a:t>
            </a:r>
          </a:p>
          <a:p>
            <a:pPr algn="l">
              <a:buFontTx/>
              <a:buChar char="•"/>
            </a:pPr>
            <a:endParaRPr kumimoji="1" lang="en-US"/>
          </a:p>
          <a:p>
            <a:endParaRPr lang="en-US"/>
          </a:p>
        </p:txBody>
      </p:sp>
      <p:sp>
        <p:nvSpPr>
          <p:cNvPr id="4" name="Slide Number Placeholder 3"/>
          <p:cNvSpPr>
            <a:spLocks noGrp="1"/>
          </p:cNvSpPr>
          <p:nvPr>
            <p:ph type="sldNum" sz="quarter" idx="5"/>
          </p:nvPr>
        </p:nvSpPr>
        <p:spPr/>
        <p:txBody>
          <a:bodyPr/>
          <a:lstStyle/>
          <a:p>
            <a:pPr>
              <a:defRPr/>
            </a:pPr>
            <a:fld id="{60BBBBC6-DA6A-45B8-9A80-087EFB4AAE5A}" type="slidenum">
              <a:rPr lang="en-GB" smtClean="0"/>
              <a:pPr>
                <a:defRPr/>
              </a:pPr>
              <a:t>9</a:t>
            </a:fld>
            <a:endParaRPr lang="en-GB"/>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Slide Image Placeholder 1"/>
          <p:cNvSpPr>
            <a:spLocks noGrp="1" noRot="1" noChangeAspect="1" noTextEdit="1"/>
          </p:cNvSpPr>
          <p:nvPr>
            <p:ph type="sldImg"/>
          </p:nvPr>
        </p:nvSpPr>
        <p:spPr>
          <a:ln/>
        </p:spPr>
      </p:sp>
      <p:sp>
        <p:nvSpPr>
          <p:cNvPr id="193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 name="Slide Number Placeholder 3"/>
          <p:cNvSpPr>
            <a:spLocks noGrp="1"/>
          </p:cNvSpPr>
          <p:nvPr>
            <p:ph type="sldNum" sz="quarter" idx="5"/>
          </p:nvPr>
        </p:nvSpPr>
        <p:spPr/>
        <p:txBody>
          <a:bodyPr/>
          <a:lstStyle/>
          <a:p>
            <a:pPr>
              <a:defRPr/>
            </a:pPr>
            <a:fld id="{605D4171-05AC-46BE-9CA9-174E06EC58D9}" type="slidenum">
              <a:rPr lang="en-GB" smtClean="0"/>
              <a:pPr>
                <a:defRPr/>
              </a:pPr>
              <a:t>81</a:t>
            </a:fld>
            <a:endParaRPr lang="en-GB"/>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Slide Image Placeholder 1"/>
          <p:cNvSpPr>
            <a:spLocks noGrp="1" noRot="1" noChangeAspect="1" noTextEdit="1"/>
          </p:cNvSpPr>
          <p:nvPr>
            <p:ph type="sldImg"/>
          </p:nvPr>
        </p:nvSpPr>
        <p:spPr>
          <a:ln/>
        </p:spPr>
      </p:sp>
      <p:sp>
        <p:nvSpPr>
          <p:cNvPr id="194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 name="Slide Number Placeholder 3"/>
          <p:cNvSpPr>
            <a:spLocks noGrp="1"/>
          </p:cNvSpPr>
          <p:nvPr>
            <p:ph type="sldNum" sz="quarter" idx="5"/>
          </p:nvPr>
        </p:nvSpPr>
        <p:spPr/>
        <p:txBody>
          <a:bodyPr/>
          <a:lstStyle/>
          <a:p>
            <a:pPr>
              <a:defRPr/>
            </a:pPr>
            <a:fld id="{AE4EC960-0954-43FE-B503-E28F300AAE78}" type="slidenum">
              <a:rPr lang="en-GB" smtClean="0"/>
              <a:pPr>
                <a:defRPr/>
              </a:pPr>
              <a:t>82</a:t>
            </a:fld>
            <a:endParaRPr lang="en-GB"/>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Slide Image Placeholder 1"/>
          <p:cNvSpPr>
            <a:spLocks noGrp="1" noRot="1" noChangeAspect="1" noTextEdit="1"/>
          </p:cNvSpPr>
          <p:nvPr>
            <p:ph type="sldImg"/>
          </p:nvPr>
        </p:nvSpPr>
        <p:spPr>
          <a:ln/>
        </p:spPr>
      </p:sp>
      <p:sp>
        <p:nvSpPr>
          <p:cNvPr id="195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 name="Slide Number Placeholder 3"/>
          <p:cNvSpPr>
            <a:spLocks noGrp="1"/>
          </p:cNvSpPr>
          <p:nvPr>
            <p:ph type="sldNum" sz="quarter" idx="5"/>
          </p:nvPr>
        </p:nvSpPr>
        <p:spPr/>
        <p:txBody>
          <a:bodyPr/>
          <a:lstStyle/>
          <a:p>
            <a:pPr>
              <a:defRPr/>
            </a:pPr>
            <a:fld id="{7C7D02C1-67E4-4F27-80E7-2FF20FCCA25D}" type="slidenum">
              <a:rPr lang="en-GB" smtClean="0"/>
              <a:pPr>
                <a:defRPr/>
              </a:pPr>
              <a:t>83</a:t>
            </a:fld>
            <a:endParaRPr lang="en-GB"/>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2E0B46F-3659-43B1-AC96-3D72E1FBB161}" type="slidenum">
              <a:rPr lang="en-GB" smtClean="0"/>
              <a:pPr eaLnBrk="1" hangingPunct="1"/>
              <a:t>85</a:t>
            </a:fld>
            <a:endParaRPr lang="en-GB"/>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en-US" sz="100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Slide Image Placeholder 1"/>
          <p:cNvSpPr>
            <a:spLocks noGrp="1" noRot="1" noChangeAspect="1" noTextEdit="1"/>
          </p:cNvSpPr>
          <p:nvPr>
            <p:ph type="sldImg"/>
          </p:nvPr>
        </p:nvSpPr>
        <p:spPr>
          <a:ln/>
        </p:spPr>
      </p:sp>
      <p:sp>
        <p:nvSpPr>
          <p:cNvPr id="197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 name="Slide Number Placeholder 3"/>
          <p:cNvSpPr>
            <a:spLocks noGrp="1"/>
          </p:cNvSpPr>
          <p:nvPr>
            <p:ph type="sldNum" sz="quarter" idx="5"/>
          </p:nvPr>
        </p:nvSpPr>
        <p:spPr/>
        <p:txBody>
          <a:bodyPr/>
          <a:lstStyle/>
          <a:p>
            <a:pPr>
              <a:defRPr/>
            </a:pPr>
            <a:fld id="{AB75350F-84A4-4918-9E64-B2599CBB6143}" type="slidenum">
              <a:rPr lang="en-GB" smtClean="0"/>
              <a:pPr>
                <a:defRPr/>
              </a:pPr>
              <a:t>86</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a:ln/>
        </p:spPr>
      </p:sp>
      <p:sp>
        <p:nvSpPr>
          <p:cNvPr id="1177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 name="Slide Number Placeholder 3"/>
          <p:cNvSpPr>
            <a:spLocks noGrp="1"/>
          </p:cNvSpPr>
          <p:nvPr>
            <p:ph type="sldNum" sz="quarter" idx="5"/>
          </p:nvPr>
        </p:nvSpPr>
        <p:spPr/>
        <p:txBody>
          <a:bodyPr/>
          <a:lstStyle/>
          <a:p>
            <a:pPr>
              <a:defRPr/>
            </a:pPr>
            <a:fld id="{557B60D1-9CEE-466C-B82A-1C484AC4C0A8}" type="slidenum">
              <a:rPr lang="en-GB" smtClean="0"/>
              <a:pPr>
                <a:defRPr/>
              </a:pPr>
              <a:t>10</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Agenda slide">
    <p:spTree>
      <p:nvGrpSpPr>
        <p:cNvPr id="1" name=""/>
        <p:cNvGrpSpPr/>
        <p:nvPr/>
      </p:nvGrpSpPr>
      <p:grpSpPr>
        <a:xfrm>
          <a:off x="0" y="0"/>
          <a:ext cx="0" cy="0"/>
          <a:chOff x="0" y="0"/>
          <a:chExt cx="0" cy="0"/>
        </a:xfrm>
      </p:grpSpPr>
      <p:sp>
        <p:nvSpPr>
          <p:cNvPr id="16" name="Title 1"/>
          <p:cNvSpPr>
            <a:spLocks noGrp="1"/>
          </p:cNvSpPr>
          <p:nvPr>
            <p:ph type="ctrTitle"/>
          </p:nvPr>
        </p:nvSpPr>
        <p:spPr>
          <a:xfrm>
            <a:off x="460375" y="145522"/>
            <a:ext cx="8189776" cy="554400"/>
          </a:xfrm>
        </p:spPr>
        <p:txBody>
          <a:bodyPr/>
          <a:lstStyle>
            <a:lvl1pPr>
              <a:defRPr/>
            </a:lvl1pPr>
          </a:lstStyle>
          <a:p>
            <a:r>
              <a:rPr lang="en-US"/>
              <a:t>Click to edit Master title style</a:t>
            </a:r>
            <a:endParaRPr lang="en-IN" dirty="0"/>
          </a:p>
        </p:txBody>
      </p:sp>
      <p:sp>
        <p:nvSpPr>
          <p:cNvPr id="17" name="Text Placeholder 38"/>
          <p:cNvSpPr>
            <a:spLocks noGrp="1"/>
          </p:cNvSpPr>
          <p:nvPr>
            <p:ph type="body" sz="quarter" idx="10"/>
          </p:nvPr>
        </p:nvSpPr>
        <p:spPr>
          <a:xfrm>
            <a:off x="1005339" y="1350509"/>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18" name="Text Placeholder 38"/>
          <p:cNvSpPr>
            <a:spLocks noGrp="1"/>
          </p:cNvSpPr>
          <p:nvPr>
            <p:ph type="body" sz="quarter" idx="11"/>
          </p:nvPr>
        </p:nvSpPr>
        <p:spPr>
          <a:xfrm>
            <a:off x="1005339" y="2380789"/>
            <a:ext cx="7557748" cy="652462"/>
          </a:xfrm>
        </p:spPr>
        <p:txBody>
          <a:bodyPr>
            <a:normAutofit/>
          </a:bodyPr>
          <a:lstStyle>
            <a:lvl1pPr marL="0" indent="0">
              <a:buNone/>
              <a:tabLst/>
              <a:defRPr sz="2800" b="1">
                <a:solidFill>
                  <a:srgbClr val="595959"/>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24" name="Text Placeholder 38"/>
          <p:cNvSpPr>
            <a:spLocks noGrp="1"/>
          </p:cNvSpPr>
          <p:nvPr>
            <p:ph type="body" sz="quarter" idx="12"/>
          </p:nvPr>
        </p:nvSpPr>
        <p:spPr>
          <a:xfrm>
            <a:off x="1005339" y="3403153"/>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38"/>
          <p:cNvSpPr>
            <a:spLocks noGrp="1"/>
          </p:cNvSpPr>
          <p:nvPr>
            <p:ph type="body" sz="quarter" idx="13"/>
          </p:nvPr>
        </p:nvSpPr>
        <p:spPr>
          <a:xfrm>
            <a:off x="1005339" y="446203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38"/>
          <p:cNvSpPr>
            <a:spLocks noGrp="1"/>
          </p:cNvSpPr>
          <p:nvPr>
            <p:ph type="body" sz="quarter" idx="14"/>
          </p:nvPr>
        </p:nvSpPr>
        <p:spPr>
          <a:xfrm>
            <a:off x="1005339" y="550412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28" name="Text Placeholder 38"/>
          <p:cNvSpPr>
            <a:spLocks noGrp="1"/>
          </p:cNvSpPr>
          <p:nvPr>
            <p:ph type="body" sz="quarter" idx="15"/>
          </p:nvPr>
        </p:nvSpPr>
        <p:spPr>
          <a:xfrm>
            <a:off x="460375" y="1345746"/>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29" name="Text Placeholder 38"/>
          <p:cNvSpPr>
            <a:spLocks noGrp="1"/>
          </p:cNvSpPr>
          <p:nvPr>
            <p:ph type="body" sz="quarter" idx="16"/>
          </p:nvPr>
        </p:nvSpPr>
        <p:spPr>
          <a:xfrm>
            <a:off x="460375" y="2384085"/>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30" name="Text Placeholder 38"/>
          <p:cNvSpPr>
            <a:spLocks noGrp="1"/>
          </p:cNvSpPr>
          <p:nvPr>
            <p:ph type="body" sz="quarter" idx="17"/>
          </p:nvPr>
        </p:nvSpPr>
        <p:spPr>
          <a:xfrm>
            <a:off x="460375" y="3422424"/>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32" name="Text Placeholder 38"/>
          <p:cNvSpPr>
            <a:spLocks noGrp="1"/>
          </p:cNvSpPr>
          <p:nvPr>
            <p:ph type="body" sz="quarter" idx="18"/>
          </p:nvPr>
        </p:nvSpPr>
        <p:spPr>
          <a:xfrm>
            <a:off x="460375" y="4460763"/>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33" name="Text Placeholder 38"/>
          <p:cNvSpPr>
            <a:spLocks noGrp="1"/>
          </p:cNvSpPr>
          <p:nvPr>
            <p:ph type="body" sz="quarter" idx="19"/>
          </p:nvPr>
        </p:nvSpPr>
        <p:spPr>
          <a:xfrm>
            <a:off x="460375" y="5499100"/>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a:t>Click to edit Master text styles</a:t>
            </a:r>
          </a:p>
        </p:txBody>
      </p:sp>
    </p:spTree>
    <p:extLst>
      <p:ext uri="{BB962C8B-B14F-4D97-AF65-F5344CB8AC3E}">
        <p14:creationId xmlns:p14="http://schemas.microsoft.com/office/powerpoint/2010/main" val="217317241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Content slide">
    <p:spTree>
      <p:nvGrpSpPr>
        <p:cNvPr id="1" name=""/>
        <p:cNvGrpSpPr/>
        <p:nvPr/>
      </p:nvGrpSpPr>
      <p:grpSpPr>
        <a:xfrm>
          <a:off x="0" y="0"/>
          <a:ext cx="0" cy="0"/>
          <a:chOff x="0" y="0"/>
          <a:chExt cx="0" cy="0"/>
        </a:xfrm>
      </p:grpSpPr>
      <p:sp>
        <p:nvSpPr>
          <p:cNvPr id="5" name="Text Placeholder 14"/>
          <p:cNvSpPr>
            <a:spLocks noGrp="1"/>
          </p:cNvSpPr>
          <p:nvPr>
            <p:ph type="body" sz="quarter" idx="11"/>
          </p:nvPr>
        </p:nvSpPr>
        <p:spPr>
          <a:xfrm>
            <a:off x="460376" y="145140"/>
            <a:ext cx="8229600" cy="553998"/>
          </a:xfrm>
          <a:noFill/>
          <a:ln w="9525">
            <a:noFill/>
            <a:miter lim="800000"/>
            <a:headEnd/>
            <a:tailEnd/>
          </a:ln>
        </p:spPr>
        <p:txBody>
          <a:bodyPr rtlCol="0">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a:t>Click to edit Master text styles</a:t>
            </a:r>
          </a:p>
        </p:txBody>
      </p:sp>
      <p:sp>
        <p:nvSpPr>
          <p:cNvPr id="7" name="Text Placeholder 5"/>
          <p:cNvSpPr>
            <a:spLocks noGrp="1"/>
          </p:cNvSpPr>
          <p:nvPr>
            <p:ph type="body" sz="quarter" idx="16"/>
          </p:nvPr>
        </p:nvSpPr>
        <p:spPr>
          <a:xfrm>
            <a:off x="457200" y="1360488"/>
            <a:ext cx="8240713" cy="4473575"/>
          </a:xfrm>
        </p:spPr>
        <p:txBody>
          <a:bodyPr/>
          <a:lstStyle>
            <a:lvl1pPr>
              <a:buClr>
                <a:srgbClr val="0070C0"/>
              </a:buClr>
              <a:defRPr sz="2200">
                <a:solidFill>
                  <a:srgbClr val="595959"/>
                </a:solidFill>
              </a:defRPr>
            </a:lvl1pPr>
            <a:lvl2pPr>
              <a:buClr>
                <a:srgbClr val="0070C0"/>
              </a:buClr>
              <a:buFont typeface="Arial" pitchFamily="34" charset="0"/>
              <a:buChar char="•"/>
              <a:defRPr>
                <a:solidFill>
                  <a:srgbClr val="595959"/>
                </a:solidFill>
              </a:defRPr>
            </a:lvl2pPr>
            <a:lvl3pPr>
              <a:buClr>
                <a:srgbClr val="0070C0"/>
              </a:buClr>
              <a:buFont typeface="Arial" pitchFamily="34" charset="0"/>
              <a:buChar char="•"/>
              <a:defRPr>
                <a:solidFill>
                  <a:srgbClr val="595959"/>
                </a:solidFill>
              </a:defRPr>
            </a:lvl3pPr>
            <a:lvl4pPr>
              <a:buClr>
                <a:srgbClr val="0070C0"/>
              </a:buClr>
              <a:buFont typeface="Arial" pitchFamily="34" charset="0"/>
              <a:buChar char="•"/>
              <a:defRPr>
                <a:solidFill>
                  <a:srgbClr val="595959"/>
                </a:solidFill>
              </a:defRPr>
            </a:lvl4pPr>
            <a:lvl5pPr>
              <a:buClr>
                <a:srgbClr val="0070C0"/>
              </a:buClr>
              <a:buFont typeface="Arial" pitchFamily="34" charset="0"/>
              <a:buChar char="•"/>
              <a:defRPr>
                <a:solidFill>
                  <a:srgbClr val="59595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129736459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ext Layout 1">
    <p:spTree>
      <p:nvGrpSpPr>
        <p:cNvPr id="1" name=""/>
        <p:cNvGrpSpPr/>
        <p:nvPr/>
      </p:nvGrpSpPr>
      <p:grpSpPr>
        <a:xfrm>
          <a:off x="0" y="0"/>
          <a:ext cx="0" cy="0"/>
          <a:chOff x="0" y="0"/>
          <a:chExt cx="0" cy="0"/>
        </a:xfrm>
      </p:grpSpPr>
      <p:sp>
        <p:nvSpPr>
          <p:cNvPr id="5" name="Text Placeholder 14"/>
          <p:cNvSpPr>
            <a:spLocks noGrp="1"/>
          </p:cNvSpPr>
          <p:nvPr>
            <p:ph type="body" sz="quarter" idx="11"/>
          </p:nvPr>
        </p:nvSpPr>
        <p:spPr>
          <a:xfrm>
            <a:off x="460376" y="145140"/>
            <a:ext cx="8229600" cy="553998"/>
          </a:xfrm>
          <a:noFill/>
          <a:ln w="9525">
            <a:noFill/>
            <a:miter lim="800000"/>
            <a:headEnd/>
            <a:tailEnd/>
          </a:ln>
        </p:spPr>
        <p:txBody>
          <a:bodyPr rtlCol="0">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a:t>Click to edit Master text styles</a:t>
            </a:r>
          </a:p>
        </p:txBody>
      </p:sp>
      <p:sp>
        <p:nvSpPr>
          <p:cNvPr id="7" name="Text Placeholder 5"/>
          <p:cNvSpPr>
            <a:spLocks noGrp="1"/>
          </p:cNvSpPr>
          <p:nvPr>
            <p:ph type="body" sz="quarter" idx="16"/>
          </p:nvPr>
        </p:nvSpPr>
        <p:spPr>
          <a:xfrm>
            <a:off x="457200" y="1360488"/>
            <a:ext cx="8240713" cy="4473575"/>
          </a:xfrm>
        </p:spPr>
        <p:txBody>
          <a:bodyPr/>
          <a:lstStyle>
            <a:lvl1pPr>
              <a:buClr>
                <a:srgbClr val="0070C0"/>
              </a:buClr>
              <a:defRPr sz="2200">
                <a:solidFill>
                  <a:srgbClr val="595959"/>
                </a:solidFill>
              </a:defRPr>
            </a:lvl1pPr>
            <a:lvl2pPr>
              <a:buClr>
                <a:srgbClr val="0070C0"/>
              </a:buClr>
              <a:buFont typeface="Arial" pitchFamily="34" charset="0"/>
              <a:buChar char="•"/>
              <a:defRPr>
                <a:solidFill>
                  <a:srgbClr val="595959"/>
                </a:solidFill>
              </a:defRPr>
            </a:lvl2pPr>
            <a:lvl3pPr>
              <a:buClr>
                <a:srgbClr val="0070C0"/>
              </a:buClr>
              <a:buFont typeface="Arial" pitchFamily="34" charset="0"/>
              <a:buChar char="•"/>
              <a:defRPr>
                <a:solidFill>
                  <a:srgbClr val="595959"/>
                </a:solidFill>
              </a:defRPr>
            </a:lvl3pPr>
            <a:lvl4pPr>
              <a:buClr>
                <a:srgbClr val="0070C0"/>
              </a:buClr>
              <a:buFont typeface="Arial" pitchFamily="34" charset="0"/>
              <a:buChar char="•"/>
              <a:defRPr>
                <a:solidFill>
                  <a:srgbClr val="595959"/>
                </a:solidFill>
              </a:defRPr>
            </a:lvl4pPr>
            <a:lvl5pPr>
              <a:buClr>
                <a:srgbClr val="0070C0"/>
              </a:buClr>
              <a:buFont typeface="Arial" pitchFamily="34" charset="0"/>
              <a:buChar char="•"/>
              <a:defRPr>
                <a:solidFill>
                  <a:srgbClr val="59595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2866896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Content slide">
    <p:spTree>
      <p:nvGrpSpPr>
        <p:cNvPr id="1" name=""/>
        <p:cNvGrpSpPr/>
        <p:nvPr/>
      </p:nvGrpSpPr>
      <p:grpSpPr>
        <a:xfrm>
          <a:off x="0" y="0"/>
          <a:ext cx="0" cy="0"/>
          <a:chOff x="0" y="0"/>
          <a:chExt cx="0" cy="0"/>
        </a:xfrm>
      </p:grpSpPr>
      <p:sp>
        <p:nvSpPr>
          <p:cNvPr id="5" name="Text Placeholder 14"/>
          <p:cNvSpPr>
            <a:spLocks noGrp="1"/>
          </p:cNvSpPr>
          <p:nvPr>
            <p:ph type="body" sz="quarter" idx="11"/>
          </p:nvPr>
        </p:nvSpPr>
        <p:spPr>
          <a:xfrm>
            <a:off x="460376" y="145140"/>
            <a:ext cx="8229600" cy="553998"/>
          </a:xfrm>
          <a:noFill/>
          <a:ln w="9525">
            <a:noFill/>
            <a:miter lim="800000"/>
            <a:headEnd/>
            <a:tailEnd/>
          </a:ln>
        </p:spPr>
        <p:txBody>
          <a:bodyPr rtlCol="0">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a:t>Click to edit Master text styles</a:t>
            </a:r>
          </a:p>
        </p:txBody>
      </p:sp>
      <p:sp>
        <p:nvSpPr>
          <p:cNvPr id="7" name="Text Placeholder 5"/>
          <p:cNvSpPr>
            <a:spLocks noGrp="1"/>
          </p:cNvSpPr>
          <p:nvPr>
            <p:ph type="body" sz="quarter" idx="16"/>
          </p:nvPr>
        </p:nvSpPr>
        <p:spPr>
          <a:xfrm>
            <a:off x="457200" y="1360488"/>
            <a:ext cx="8240713" cy="4473575"/>
          </a:xfrm>
        </p:spPr>
        <p:txBody>
          <a:bodyPr/>
          <a:lstStyle>
            <a:lvl1pPr>
              <a:buClr>
                <a:srgbClr val="0070C0"/>
              </a:buClr>
              <a:defRPr sz="2200">
                <a:solidFill>
                  <a:srgbClr val="595959"/>
                </a:solidFill>
              </a:defRPr>
            </a:lvl1pPr>
            <a:lvl2pPr>
              <a:buClr>
                <a:srgbClr val="0070C0"/>
              </a:buClr>
              <a:buFont typeface="Arial" pitchFamily="34" charset="0"/>
              <a:buChar char="•"/>
              <a:defRPr>
                <a:solidFill>
                  <a:srgbClr val="595959"/>
                </a:solidFill>
              </a:defRPr>
            </a:lvl2pPr>
            <a:lvl3pPr>
              <a:buClr>
                <a:srgbClr val="0070C0"/>
              </a:buClr>
              <a:buFont typeface="Arial" pitchFamily="34" charset="0"/>
              <a:buChar char="•"/>
              <a:defRPr>
                <a:solidFill>
                  <a:srgbClr val="595959"/>
                </a:solidFill>
              </a:defRPr>
            </a:lvl3pPr>
            <a:lvl4pPr>
              <a:buClr>
                <a:srgbClr val="0070C0"/>
              </a:buClr>
              <a:buFont typeface="Arial" pitchFamily="34" charset="0"/>
              <a:buChar char="•"/>
              <a:defRPr>
                <a:solidFill>
                  <a:srgbClr val="595959"/>
                </a:solidFill>
              </a:defRPr>
            </a:lvl4pPr>
            <a:lvl5pPr>
              <a:buClr>
                <a:srgbClr val="0070C0"/>
              </a:buClr>
              <a:buFont typeface="Arial" pitchFamily="34" charset="0"/>
              <a:buChar char="•"/>
              <a:defRPr>
                <a:solidFill>
                  <a:srgbClr val="59595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125040565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3" r:id="rId13"/>
    <p:sldLayoutId id="2147483664" r:id="rId14"/>
    <p:sldLayoutId id="2147483665" r:id="rId1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hyperlink" Target="http://www.ceng.metu.edu.tr/" TargetMode="External"/><Relationship Id="rId2" Type="http://schemas.openxmlformats.org/officeDocument/2006/relationships/notesSlide" Target="../notesSlides/notesSlide84.xml"/><Relationship Id="rId1" Type="http://schemas.openxmlformats.org/officeDocument/2006/relationships/slideLayout" Target="../slideLayouts/slideLayout7.xml"/><Relationship Id="rId4" Type="http://schemas.openxmlformats.org/officeDocument/2006/relationships/hyperlink" Target="http://www.aliencoders.com/content/basics-normalization-examples"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FE67A-123C-47AC-A5B0-C57BEFDF5458}"/>
              </a:ext>
            </a:extLst>
          </p:cNvPr>
          <p:cNvSpPr>
            <a:spLocks noGrp="1"/>
          </p:cNvSpPr>
          <p:nvPr>
            <p:ph type="ctrTitle"/>
          </p:nvPr>
        </p:nvSpPr>
        <p:spPr/>
        <p:txBody>
          <a:bodyPr/>
          <a:lstStyle/>
          <a:p>
            <a:r>
              <a:rPr lang="en-IN" dirty="0"/>
              <a:t>Data Principles &amp; MS SQL Server</a:t>
            </a:r>
          </a:p>
        </p:txBody>
      </p:sp>
      <p:sp>
        <p:nvSpPr>
          <p:cNvPr id="3" name="Subtitle 2">
            <a:extLst>
              <a:ext uri="{FF2B5EF4-FFF2-40B4-BE49-F238E27FC236}">
                <a16:creationId xmlns:a16="http://schemas.microsoft.com/office/drawing/2014/main" id="{1D7A1FB6-76D8-4ACA-8754-DAA71E19C892}"/>
              </a:ext>
            </a:extLst>
          </p:cNvPr>
          <p:cNvSpPr>
            <a:spLocks noGrp="1"/>
          </p:cNvSpPr>
          <p:nvPr>
            <p:ph type="subTitle" idx="1"/>
          </p:nvPr>
        </p:nvSpPr>
        <p:spPr/>
        <p:txBody>
          <a:bodyPr/>
          <a:lstStyle/>
          <a:p>
            <a:r>
              <a:rPr lang="en-IN" dirty="0"/>
              <a:t>- Lokesh Shukla</a:t>
            </a:r>
          </a:p>
        </p:txBody>
      </p:sp>
    </p:spTree>
    <p:extLst>
      <p:ext uri="{BB962C8B-B14F-4D97-AF65-F5344CB8AC3E}">
        <p14:creationId xmlns:p14="http://schemas.microsoft.com/office/powerpoint/2010/main" val="2377902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idx="4294967295"/>
          </p:nvPr>
        </p:nvSpPr>
        <p:spPr/>
        <p:txBody>
          <a:bodyPr/>
          <a:lstStyle/>
          <a:p>
            <a:pPr eaLnBrk="1" hangingPunct="1"/>
            <a:r>
              <a:rPr>
                <a:solidFill>
                  <a:schemeClr val="tx1"/>
                </a:solidFill>
                <a:cs typeface="Arial" charset="0"/>
              </a:rPr>
              <a:t>Features of Database Systems</a:t>
            </a:r>
          </a:p>
        </p:txBody>
      </p:sp>
      <p:sp>
        <p:nvSpPr>
          <p:cNvPr id="25603" name="Content Placeholder 2"/>
          <p:cNvSpPr>
            <a:spLocks noGrp="1"/>
          </p:cNvSpPr>
          <p:nvPr>
            <p:ph idx="4294967295"/>
          </p:nvPr>
        </p:nvSpPr>
        <p:spPr>
          <a:xfrm>
            <a:off x="304800" y="990600"/>
            <a:ext cx="8229600" cy="4953000"/>
          </a:xfrm>
        </p:spPr>
        <p:txBody>
          <a:bodyPr/>
          <a:lstStyle/>
          <a:p>
            <a:pPr algn="just"/>
            <a:r>
              <a:rPr>
                <a:solidFill>
                  <a:schemeClr val="tx1"/>
                </a:solidFill>
                <a:cs typeface="Arial" charset="0"/>
              </a:rPr>
              <a:t>Self-describing nature of a database system: </a:t>
            </a:r>
          </a:p>
          <a:p>
            <a:pPr lvl="1" algn="just"/>
            <a:r>
              <a:rPr sz="2000">
                <a:solidFill>
                  <a:schemeClr val="tx1"/>
                </a:solidFill>
              </a:rPr>
              <a:t>A DBMS stores the description of the database. The description is called meta-data. This allows the DBMS software to work with different databases</a:t>
            </a:r>
            <a:r>
              <a:rPr>
                <a:solidFill>
                  <a:schemeClr val="tx1"/>
                </a:solidFill>
              </a:rPr>
              <a:t>.</a:t>
            </a:r>
          </a:p>
          <a:p>
            <a:pPr algn="just"/>
            <a:r>
              <a:rPr>
                <a:solidFill>
                  <a:schemeClr val="tx1"/>
                </a:solidFill>
                <a:cs typeface="Arial" charset="0"/>
              </a:rPr>
              <a:t>Insulation between programs and data: </a:t>
            </a:r>
          </a:p>
          <a:p>
            <a:pPr lvl="1" algn="just"/>
            <a:r>
              <a:rPr sz="2000">
                <a:solidFill>
                  <a:schemeClr val="tx1"/>
                </a:solidFill>
              </a:rPr>
              <a:t>Usually referred as  program-data independence. Irrespective of your front-end application type, the approach used for accessing the data will be same.</a:t>
            </a:r>
          </a:p>
          <a:p>
            <a:pPr algn="just"/>
            <a:r>
              <a:rPr>
                <a:solidFill>
                  <a:schemeClr val="tx1"/>
                </a:solidFill>
                <a:cs typeface="Arial" charset="0"/>
              </a:rPr>
              <a:t>Data Abstraction: </a:t>
            </a:r>
          </a:p>
          <a:p>
            <a:pPr lvl="1" algn="just"/>
            <a:r>
              <a:rPr sz="2000">
                <a:solidFill>
                  <a:schemeClr val="tx1"/>
                </a:solidFill>
              </a:rPr>
              <a:t>A data model is used to hide storage details and present the users with a conceptual view of the database</a:t>
            </a:r>
          </a:p>
        </p:txBody>
      </p:sp>
    </p:spTree>
    <p:extLst>
      <p:ext uri="{BB962C8B-B14F-4D97-AF65-F5344CB8AC3E}">
        <p14:creationId xmlns:p14="http://schemas.microsoft.com/office/powerpoint/2010/main" val="150329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554037"/>
          </a:xfrm>
        </p:spPr>
        <p:txBody>
          <a:bodyPr/>
          <a:lstStyle/>
          <a:p>
            <a:pPr>
              <a:defRPr/>
            </a:pPr>
            <a:r>
              <a:rPr>
                <a:solidFill>
                  <a:schemeClr val="tx1"/>
                </a:solidFill>
              </a:rPr>
              <a:t>Features of Database Systems (Contd.).</a:t>
            </a:r>
          </a:p>
        </p:txBody>
      </p:sp>
      <p:sp>
        <p:nvSpPr>
          <p:cNvPr id="26627" name="Text Placeholder 2"/>
          <p:cNvSpPr>
            <a:spLocks noGrp="1"/>
          </p:cNvSpPr>
          <p:nvPr>
            <p:ph type="body" sz="quarter" idx="16"/>
          </p:nvPr>
        </p:nvSpPr>
        <p:spPr/>
        <p:txBody>
          <a:bodyPr/>
          <a:lstStyle/>
          <a:p>
            <a:pPr algn="just"/>
            <a:r>
              <a:rPr>
                <a:solidFill>
                  <a:schemeClr val="tx1"/>
                </a:solidFill>
                <a:cs typeface="Arial" charset="0"/>
              </a:rPr>
              <a:t>Support of multiple views of the data: </a:t>
            </a:r>
          </a:p>
          <a:p>
            <a:pPr lvl="1" algn="just">
              <a:buFont typeface="Arial" charset="0"/>
              <a:buChar char="•"/>
            </a:pPr>
            <a:r>
              <a:rPr sz="2000">
                <a:solidFill>
                  <a:schemeClr val="tx1"/>
                </a:solidFill>
              </a:rPr>
              <a:t>Each user may see a different view of the database, which describes only the data of interest to that user.</a:t>
            </a:r>
          </a:p>
          <a:p>
            <a:pPr algn="just"/>
            <a:r>
              <a:rPr>
                <a:solidFill>
                  <a:schemeClr val="tx1"/>
                </a:solidFill>
                <a:cs typeface="Arial" charset="0"/>
              </a:rPr>
              <a:t>Sharing of data and multiuser transaction processing : </a:t>
            </a:r>
          </a:p>
          <a:p>
            <a:pPr lvl="1" algn="just">
              <a:buFont typeface="Arial" charset="0"/>
              <a:buChar char="•"/>
            </a:pPr>
            <a:r>
              <a:rPr sz="2000">
                <a:solidFill>
                  <a:schemeClr val="tx1"/>
                </a:solidFill>
              </a:rPr>
              <a:t>allowing a set of concurrent users to retrieve and to update the database. </a:t>
            </a:r>
          </a:p>
        </p:txBody>
      </p:sp>
    </p:spTree>
    <p:extLst>
      <p:ext uri="{BB962C8B-B14F-4D97-AF65-F5344CB8AC3E}">
        <p14:creationId xmlns:p14="http://schemas.microsoft.com/office/powerpoint/2010/main" val="2937030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3276600" y="1066800"/>
            <a:ext cx="2057400" cy="304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rPr>
              <a:t>users</a:t>
            </a:r>
          </a:p>
        </p:txBody>
      </p:sp>
      <p:sp>
        <p:nvSpPr>
          <p:cNvPr id="6" name="Rounded Rectangle 5"/>
          <p:cNvSpPr/>
          <p:nvPr/>
        </p:nvSpPr>
        <p:spPr>
          <a:xfrm>
            <a:off x="304800" y="2286000"/>
            <a:ext cx="8382000" cy="4114800"/>
          </a:xfrm>
          <a:prstGeom prst="roundRect">
            <a:avLst/>
          </a:prstGeom>
          <a:solidFill>
            <a:srgbClr val="DAFA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7" name="Rectangle 6"/>
          <p:cNvSpPr/>
          <p:nvPr/>
        </p:nvSpPr>
        <p:spPr>
          <a:xfrm>
            <a:off x="838200" y="2514600"/>
            <a:ext cx="72390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solidFill>
                  <a:schemeClr val="tx1"/>
                </a:solidFill>
                <a:latin typeface="+mj-lt"/>
                <a:cs typeface="Arial" charset="0"/>
              </a:rPr>
              <a:t>Application software / queries</a:t>
            </a:r>
          </a:p>
        </p:txBody>
      </p:sp>
      <p:sp>
        <p:nvSpPr>
          <p:cNvPr id="8" name="Rounded Rectangle 7"/>
          <p:cNvSpPr/>
          <p:nvPr/>
        </p:nvSpPr>
        <p:spPr>
          <a:xfrm>
            <a:off x="685800" y="3352800"/>
            <a:ext cx="7467600" cy="17526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9" name="Oval 8"/>
          <p:cNvSpPr/>
          <p:nvPr/>
        </p:nvSpPr>
        <p:spPr>
          <a:xfrm>
            <a:off x="1371600" y="3505200"/>
            <a:ext cx="6019800" cy="609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latin typeface="Georgia" pitchFamily="18" charset="0"/>
                <a:cs typeface="Arial" charset="0"/>
              </a:rPr>
              <a:t> </a:t>
            </a:r>
            <a:r>
              <a:rPr lang="en-US" sz="2400" dirty="0">
                <a:solidFill>
                  <a:schemeClr val="tx1"/>
                </a:solidFill>
                <a:latin typeface="+mj-lt"/>
                <a:cs typeface="Arial" charset="0"/>
              </a:rPr>
              <a:t>processing queries</a:t>
            </a:r>
          </a:p>
        </p:txBody>
      </p:sp>
      <p:sp>
        <p:nvSpPr>
          <p:cNvPr id="10" name="Oval 9"/>
          <p:cNvSpPr/>
          <p:nvPr/>
        </p:nvSpPr>
        <p:spPr>
          <a:xfrm>
            <a:off x="1447800" y="4343400"/>
            <a:ext cx="5867400" cy="685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chemeClr val="tx1"/>
                </a:solidFill>
              </a:rPr>
              <a:t>Software to access storage data</a:t>
            </a:r>
          </a:p>
        </p:txBody>
      </p:sp>
      <p:sp>
        <p:nvSpPr>
          <p:cNvPr id="11" name="Can 10"/>
          <p:cNvSpPr/>
          <p:nvPr/>
        </p:nvSpPr>
        <p:spPr>
          <a:xfrm>
            <a:off x="1905000" y="5486400"/>
            <a:ext cx="1828800" cy="838200"/>
          </a:xfrm>
          <a:prstGeom prst="ca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metadata</a:t>
            </a:r>
          </a:p>
        </p:txBody>
      </p:sp>
      <p:sp>
        <p:nvSpPr>
          <p:cNvPr id="12" name="Can 11"/>
          <p:cNvSpPr/>
          <p:nvPr/>
        </p:nvSpPr>
        <p:spPr>
          <a:xfrm>
            <a:off x="5486400" y="5486400"/>
            <a:ext cx="1828800" cy="838200"/>
          </a:xfrm>
          <a:prstGeom prst="ca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err="1">
                <a:solidFill>
                  <a:schemeClr val="tx1"/>
                </a:solidFill>
              </a:rPr>
              <a:t>databasee</a:t>
            </a:r>
            <a:endParaRPr lang="en-US" dirty="0">
              <a:solidFill>
                <a:schemeClr val="tx1"/>
              </a:solidFill>
            </a:endParaRPr>
          </a:p>
        </p:txBody>
      </p:sp>
      <p:cxnSp>
        <p:nvCxnSpPr>
          <p:cNvPr id="13" name="Straight Arrow Connector 12"/>
          <p:cNvCxnSpPr>
            <a:stCxn id="5" idx="4"/>
          </p:cNvCxnSpPr>
          <p:nvPr/>
        </p:nvCxnSpPr>
        <p:spPr>
          <a:xfrm rot="5400000">
            <a:off x="3729832" y="1939131"/>
            <a:ext cx="1143000" cy="793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rot="5400000">
            <a:off x="4244340" y="4198620"/>
            <a:ext cx="213360" cy="76200"/>
          </a:xfrm>
          <a:prstGeom prst="straightConnector1">
            <a:avLst/>
          </a:prstGeom>
          <a:ln>
            <a:tailEnd type="arrow"/>
          </a:ln>
          <a:scene3d>
            <a:camera prst="orthographicFront">
              <a:rot lat="0" lon="300000" rev="1200000"/>
            </a:camera>
            <a:lightRig rig="threePt" dir="t"/>
          </a:scene3d>
        </p:spPr>
        <p:style>
          <a:lnRef idx="1">
            <a:schemeClr val="dk1"/>
          </a:lnRef>
          <a:fillRef idx="0">
            <a:schemeClr val="dk1"/>
          </a:fillRef>
          <a:effectRef idx="0">
            <a:schemeClr val="dk1"/>
          </a:effectRef>
          <a:fontRef idx="minor">
            <a:schemeClr val="tx1"/>
          </a:fontRef>
        </p:style>
      </p:cxnSp>
      <p:cxnSp>
        <p:nvCxnSpPr>
          <p:cNvPr id="15" name="Straight Arrow Connector 14"/>
          <p:cNvCxnSpPr>
            <a:endCxn id="11" idx="1"/>
          </p:cNvCxnSpPr>
          <p:nvPr/>
        </p:nvCxnSpPr>
        <p:spPr>
          <a:xfrm rot="10800000" flipV="1">
            <a:off x="2819400" y="5029200"/>
            <a:ext cx="1524000" cy="4572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 name="Straight Arrow Connector 15"/>
          <p:cNvCxnSpPr>
            <a:endCxn id="12" idx="1"/>
          </p:cNvCxnSpPr>
          <p:nvPr/>
        </p:nvCxnSpPr>
        <p:spPr>
          <a:xfrm>
            <a:off x="4419600" y="5029200"/>
            <a:ext cx="1981200" cy="4572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rot="5400000">
            <a:off x="4137660" y="3253740"/>
            <a:ext cx="441960" cy="30480"/>
          </a:xfrm>
          <a:prstGeom prst="straightConnector1">
            <a:avLst/>
          </a:prstGeom>
          <a:ln>
            <a:tailEnd type="arrow"/>
          </a:ln>
          <a:scene3d>
            <a:camera prst="orthographicFront">
              <a:rot lat="0" lon="0" rev="300000"/>
            </a:camera>
            <a:lightRig rig="threePt" dir="t"/>
          </a:scene3d>
        </p:spPr>
        <p:style>
          <a:lnRef idx="1">
            <a:schemeClr val="dk1"/>
          </a:lnRef>
          <a:fillRef idx="0">
            <a:schemeClr val="dk1"/>
          </a:fillRef>
          <a:effectRef idx="0">
            <a:schemeClr val="dk1"/>
          </a:effectRef>
          <a:fontRef idx="minor">
            <a:schemeClr val="tx1"/>
          </a:fontRef>
        </p:style>
      </p:cxnSp>
      <p:sp>
        <p:nvSpPr>
          <p:cNvPr id="19" name="Title 1"/>
          <p:cNvSpPr txBox="1">
            <a:spLocks/>
          </p:cNvSpPr>
          <p:nvPr/>
        </p:nvSpPr>
        <p:spPr bwMode="auto">
          <a:xfrm>
            <a:off x="0" y="0"/>
            <a:ext cx="7696200" cy="914400"/>
          </a:xfrm>
          <a:prstGeom prst="rect">
            <a:avLst/>
          </a:prstGeom>
          <a:noFill/>
          <a:ln w="9525">
            <a:noFill/>
            <a:miter lim="800000"/>
            <a:headEnd/>
            <a:tailEnd/>
          </a:ln>
        </p:spPr>
        <p:txBody>
          <a:bodyPr anchor="ctr"/>
          <a:lstStyle/>
          <a:p>
            <a:pPr eaLnBrk="0" hangingPunct="0">
              <a:defRPr/>
            </a:pPr>
            <a:r>
              <a:rPr lang="en-US" sz="2800" b="1" kern="0">
                <a:latin typeface="+mj-lt"/>
                <a:ea typeface="+mj-ea"/>
                <a:cs typeface="+mj-cs"/>
              </a:rPr>
              <a:t>Database  system</a:t>
            </a:r>
            <a:endParaRPr lang="en-US" sz="2800" b="1" kern="0" dirty="0">
              <a:latin typeface="+mj-lt"/>
              <a:ea typeface="+mj-ea"/>
              <a:cs typeface="+mj-cs"/>
            </a:endParaRPr>
          </a:p>
        </p:txBody>
      </p:sp>
    </p:spTree>
    <p:extLst>
      <p:ext uri="{BB962C8B-B14F-4D97-AF65-F5344CB8AC3E}">
        <p14:creationId xmlns:p14="http://schemas.microsoft.com/office/powerpoint/2010/main" val="1395860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p:txBody>
          <a:bodyPr/>
          <a:lstStyle/>
          <a:p>
            <a:pPr eaLnBrk="1" hangingPunct="1"/>
            <a:r>
              <a:rPr lang="en-GB">
                <a:solidFill>
                  <a:schemeClr val="tx1"/>
                </a:solidFill>
                <a:cs typeface="Arial" charset="0"/>
              </a:rPr>
              <a:t>Database System (Contd.).</a:t>
            </a:r>
          </a:p>
        </p:txBody>
      </p:sp>
      <p:grpSp>
        <p:nvGrpSpPr>
          <p:cNvPr id="28675" name="Group 24"/>
          <p:cNvGrpSpPr>
            <a:grpSpLocks/>
          </p:cNvGrpSpPr>
          <p:nvPr/>
        </p:nvGrpSpPr>
        <p:grpSpPr bwMode="auto">
          <a:xfrm>
            <a:off x="304800" y="1263650"/>
            <a:ext cx="7772400" cy="4908550"/>
            <a:chOff x="192" y="796"/>
            <a:chExt cx="4896" cy="3188"/>
          </a:xfrm>
        </p:grpSpPr>
        <p:sp>
          <p:nvSpPr>
            <p:cNvPr id="12293" name="Text Box 25"/>
            <p:cNvSpPr txBox="1">
              <a:spLocks noChangeArrowheads="1"/>
            </p:cNvSpPr>
            <p:nvPr/>
          </p:nvSpPr>
          <p:spPr bwMode="auto">
            <a:xfrm>
              <a:off x="2160" y="1030"/>
              <a:ext cx="1104" cy="540"/>
            </a:xfrm>
            <a:prstGeom prst="rect">
              <a:avLst/>
            </a:prstGeom>
            <a:noFill/>
            <a:ln w="9525">
              <a:noFill/>
              <a:miter lim="800000"/>
              <a:headEnd/>
              <a:tailEnd/>
            </a:ln>
          </p:spPr>
          <p:txBody>
            <a:bodyPr>
              <a:spAutoFit/>
            </a:bodyPr>
            <a:lstStyle/>
            <a:p>
              <a:pPr eaLnBrk="0" hangingPunct="0">
                <a:spcBef>
                  <a:spcPct val="50000"/>
                </a:spcBef>
                <a:defRPr/>
              </a:pPr>
              <a:r>
                <a:rPr lang="en-US" sz="2400" dirty="0">
                  <a:latin typeface="+mj-lt"/>
                </a:rPr>
                <a:t>user      query Q1</a:t>
              </a:r>
            </a:p>
          </p:txBody>
        </p:sp>
        <p:sp>
          <p:nvSpPr>
            <p:cNvPr id="12294" name="Text Box 26"/>
            <p:cNvSpPr txBox="1">
              <a:spLocks noChangeArrowheads="1"/>
            </p:cNvSpPr>
            <p:nvPr/>
          </p:nvSpPr>
          <p:spPr bwMode="auto">
            <a:xfrm>
              <a:off x="3408" y="1030"/>
              <a:ext cx="1104" cy="900"/>
            </a:xfrm>
            <a:prstGeom prst="rect">
              <a:avLst/>
            </a:prstGeom>
            <a:noFill/>
            <a:ln w="9525">
              <a:noFill/>
              <a:miter lim="800000"/>
              <a:headEnd/>
              <a:tailEnd/>
            </a:ln>
          </p:spPr>
          <p:txBody>
            <a:bodyPr>
              <a:spAutoFit/>
            </a:bodyPr>
            <a:lstStyle/>
            <a:p>
              <a:pPr eaLnBrk="0" hangingPunct="0">
                <a:spcBef>
                  <a:spcPct val="50000"/>
                </a:spcBef>
                <a:defRPr/>
              </a:pPr>
              <a:r>
                <a:rPr lang="en-US" sz="2400" dirty="0">
                  <a:latin typeface="+mj-lt"/>
                </a:rPr>
                <a:t>Database schema</a:t>
              </a:r>
            </a:p>
            <a:p>
              <a:pPr eaLnBrk="0" hangingPunct="0">
                <a:spcBef>
                  <a:spcPct val="50000"/>
                </a:spcBef>
                <a:defRPr/>
              </a:pPr>
              <a:endParaRPr lang="en-US" sz="2400" dirty="0">
                <a:latin typeface="Times New Roman" pitchFamily="18" charset="0"/>
              </a:endParaRPr>
            </a:p>
          </p:txBody>
        </p:sp>
        <p:sp>
          <p:nvSpPr>
            <p:cNvPr id="28678" name="Oval 27"/>
            <p:cNvSpPr>
              <a:spLocks noChangeArrowheads="1"/>
            </p:cNvSpPr>
            <p:nvPr/>
          </p:nvSpPr>
          <p:spPr bwMode="auto">
            <a:xfrm>
              <a:off x="3168" y="1030"/>
              <a:ext cx="1200" cy="52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8679" name="Text Box 28"/>
            <p:cNvSpPr txBox="1">
              <a:spLocks noChangeArrowheads="1"/>
            </p:cNvSpPr>
            <p:nvPr/>
          </p:nvSpPr>
          <p:spPr bwMode="auto">
            <a:xfrm>
              <a:off x="432" y="796"/>
              <a:ext cx="120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endParaRPr lang="en-US" sz="1600" b="1">
                <a:latin typeface="Times New Roman" pitchFamily="18" charset="0"/>
              </a:endParaRPr>
            </a:p>
          </p:txBody>
        </p:sp>
        <p:sp>
          <p:nvSpPr>
            <p:cNvPr id="28680" name="Text Box 29"/>
            <p:cNvSpPr txBox="1">
              <a:spLocks noChangeArrowheads="1"/>
            </p:cNvSpPr>
            <p:nvPr/>
          </p:nvSpPr>
          <p:spPr bwMode="auto">
            <a:xfrm>
              <a:off x="2064" y="796"/>
              <a:ext cx="120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endParaRPr lang="en-US" sz="1600" b="1">
                <a:latin typeface="Times New Roman" pitchFamily="18" charset="0"/>
              </a:endParaRPr>
            </a:p>
          </p:txBody>
        </p:sp>
        <p:sp>
          <p:nvSpPr>
            <p:cNvPr id="28681" name="Text Box 30"/>
            <p:cNvSpPr txBox="1">
              <a:spLocks noChangeArrowheads="1"/>
            </p:cNvSpPr>
            <p:nvPr/>
          </p:nvSpPr>
          <p:spPr bwMode="auto">
            <a:xfrm>
              <a:off x="3456" y="796"/>
              <a:ext cx="120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endParaRPr lang="en-US" sz="1600" b="1">
                <a:latin typeface="Times New Roman" pitchFamily="18" charset="0"/>
              </a:endParaRPr>
            </a:p>
          </p:txBody>
        </p:sp>
        <p:sp>
          <p:nvSpPr>
            <p:cNvPr id="12299" name="Text Box 31"/>
            <p:cNvSpPr txBox="1">
              <a:spLocks noChangeArrowheads="1"/>
            </p:cNvSpPr>
            <p:nvPr/>
          </p:nvSpPr>
          <p:spPr bwMode="auto">
            <a:xfrm>
              <a:off x="336" y="1163"/>
              <a:ext cx="1104" cy="536"/>
            </a:xfrm>
            <a:prstGeom prst="rect">
              <a:avLst/>
            </a:prstGeom>
            <a:noFill/>
            <a:ln w="9525">
              <a:noFill/>
              <a:miter lim="800000"/>
              <a:headEnd/>
              <a:tailEnd/>
            </a:ln>
          </p:spPr>
          <p:txBody>
            <a:bodyPr>
              <a:spAutoFit/>
            </a:bodyPr>
            <a:lstStyle/>
            <a:p>
              <a:pPr algn="ctr" eaLnBrk="0" hangingPunct="0">
                <a:spcBef>
                  <a:spcPct val="50000"/>
                </a:spcBef>
                <a:defRPr/>
              </a:pPr>
              <a:r>
                <a:rPr lang="en-US" sz="1600" b="1" dirty="0">
                  <a:latin typeface="+mj-lt"/>
                </a:rPr>
                <a:t>Application       program query Q2</a:t>
              </a:r>
            </a:p>
          </p:txBody>
        </p:sp>
        <p:sp>
          <p:nvSpPr>
            <p:cNvPr id="12300" name="Text Box 32"/>
            <p:cNvSpPr txBox="1">
              <a:spLocks noChangeArrowheads="1"/>
            </p:cNvSpPr>
            <p:nvPr/>
          </p:nvSpPr>
          <p:spPr bwMode="auto">
            <a:xfrm>
              <a:off x="2064" y="1894"/>
              <a:ext cx="1056" cy="200"/>
            </a:xfrm>
            <a:prstGeom prst="rect">
              <a:avLst/>
            </a:prstGeom>
            <a:noFill/>
            <a:ln w="9525">
              <a:solidFill>
                <a:schemeClr val="tx1"/>
              </a:solidFill>
              <a:miter lim="800000"/>
              <a:headEnd/>
              <a:tailEnd/>
            </a:ln>
          </p:spPr>
          <p:txBody>
            <a:bodyPr>
              <a:spAutoFit/>
            </a:bodyPr>
            <a:lstStyle/>
            <a:p>
              <a:pPr algn="ctr" eaLnBrk="0" hangingPunct="0">
                <a:spcBef>
                  <a:spcPct val="50000"/>
                </a:spcBef>
                <a:defRPr/>
              </a:pPr>
              <a:r>
                <a:rPr lang="en-US" sz="1400" b="1" dirty="0">
                  <a:latin typeface="+mj-lt"/>
                </a:rPr>
                <a:t>Query processor</a:t>
              </a:r>
            </a:p>
          </p:txBody>
        </p:sp>
        <p:sp>
          <p:nvSpPr>
            <p:cNvPr id="12301" name="Text Box 33"/>
            <p:cNvSpPr txBox="1">
              <a:spLocks noChangeArrowheads="1"/>
            </p:cNvSpPr>
            <p:nvPr/>
          </p:nvSpPr>
          <p:spPr bwMode="auto">
            <a:xfrm>
              <a:off x="3312" y="1894"/>
              <a:ext cx="1056" cy="200"/>
            </a:xfrm>
            <a:prstGeom prst="rect">
              <a:avLst/>
            </a:prstGeom>
            <a:noFill/>
            <a:ln w="9525">
              <a:solidFill>
                <a:schemeClr val="tx1"/>
              </a:solidFill>
              <a:miter lim="800000"/>
              <a:headEnd/>
              <a:tailEnd/>
            </a:ln>
          </p:spPr>
          <p:txBody>
            <a:bodyPr>
              <a:spAutoFit/>
            </a:bodyPr>
            <a:lstStyle/>
            <a:p>
              <a:pPr algn="ctr" eaLnBrk="0" hangingPunct="0">
                <a:spcBef>
                  <a:spcPct val="50000"/>
                </a:spcBef>
                <a:defRPr/>
              </a:pPr>
              <a:r>
                <a:rPr lang="en-US" sz="1400" b="1" dirty="0">
                  <a:latin typeface="+mj-lt"/>
                </a:rPr>
                <a:t>DDL compiler</a:t>
              </a:r>
            </a:p>
          </p:txBody>
        </p:sp>
        <p:sp>
          <p:nvSpPr>
            <p:cNvPr id="12302" name="Text Box 34"/>
            <p:cNvSpPr txBox="1">
              <a:spLocks noChangeArrowheads="1"/>
            </p:cNvSpPr>
            <p:nvPr/>
          </p:nvSpPr>
          <p:spPr bwMode="auto">
            <a:xfrm>
              <a:off x="1824" y="2496"/>
              <a:ext cx="1728" cy="200"/>
            </a:xfrm>
            <a:prstGeom prst="rect">
              <a:avLst/>
            </a:prstGeom>
            <a:noFill/>
            <a:ln w="9525">
              <a:solidFill>
                <a:schemeClr val="tx1"/>
              </a:solidFill>
              <a:miter lim="800000"/>
              <a:headEnd/>
              <a:tailEnd/>
            </a:ln>
          </p:spPr>
          <p:txBody>
            <a:bodyPr>
              <a:spAutoFit/>
            </a:bodyPr>
            <a:lstStyle/>
            <a:p>
              <a:pPr algn="ctr" eaLnBrk="0" hangingPunct="0">
                <a:spcBef>
                  <a:spcPct val="50000"/>
                </a:spcBef>
                <a:defRPr/>
              </a:pPr>
              <a:r>
                <a:rPr lang="en-US" sz="1400" b="1" dirty="0">
                  <a:latin typeface="+mj-lt"/>
                </a:rPr>
                <a:t>Database manager</a:t>
              </a:r>
            </a:p>
          </p:txBody>
        </p:sp>
        <p:sp>
          <p:nvSpPr>
            <p:cNvPr id="12303" name="Text Box 35"/>
            <p:cNvSpPr txBox="1">
              <a:spLocks noChangeArrowheads="1"/>
            </p:cNvSpPr>
            <p:nvPr/>
          </p:nvSpPr>
          <p:spPr bwMode="auto">
            <a:xfrm>
              <a:off x="2064" y="2976"/>
              <a:ext cx="1152" cy="200"/>
            </a:xfrm>
            <a:prstGeom prst="rect">
              <a:avLst/>
            </a:prstGeom>
            <a:noFill/>
            <a:ln w="9525">
              <a:solidFill>
                <a:schemeClr val="tx1"/>
              </a:solidFill>
              <a:miter lim="800000"/>
              <a:headEnd/>
              <a:tailEnd/>
            </a:ln>
          </p:spPr>
          <p:txBody>
            <a:bodyPr>
              <a:spAutoFit/>
            </a:bodyPr>
            <a:lstStyle/>
            <a:p>
              <a:pPr algn="ctr" eaLnBrk="0" hangingPunct="0">
                <a:spcBef>
                  <a:spcPct val="50000"/>
                </a:spcBef>
                <a:defRPr/>
              </a:pPr>
              <a:r>
                <a:rPr lang="en-US" sz="1400" b="1" dirty="0">
                  <a:latin typeface="+mj-lt"/>
                </a:rPr>
                <a:t>File manager</a:t>
              </a:r>
            </a:p>
          </p:txBody>
        </p:sp>
        <p:sp>
          <p:nvSpPr>
            <p:cNvPr id="28687" name="AutoShape 36"/>
            <p:cNvSpPr>
              <a:spLocks noChangeArrowheads="1"/>
            </p:cNvSpPr>
            <p:nvPr/>
          </p:nvSpPr>
          <p:spPr bwMode="auto">
            <a:xfrm>
              <a:off x="2304" y="3408"/>
              <a:ext cx="624" cy="576"/>
            </a:xfrm>
            <a:prstGeom prst="can">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305" name="Text Box 37"/>
            <p:cNvSpPr txBox="1">
              <a:spLocks noChangeArrowheads="1"/>
            </p:cNvSpPr>
            <p:nvPr/>
          </p:nvSpPr>
          <p:spPr bwMode="auto">
            <a:xfrm>
              <a:off x="2976" y="3456"/>
              <a:ext cx="768" cy="377"/>
            </a:xfrm>
            <a:prstGeom prst="rect">
              <a:avLst/>
            </a:prstGeom>
            <a:noFill/>
            <a:ln w="9525">
              <a:noFill/>
              <a:miter lim="800000"/>
              <a:headEnd/>
              <a:tailEnd/>
            </a:ln>
          </p:spPr>
          <p:txBody>
            <a:bodyPr>
              <a:spAutoFit/>
            </a:bodyPr>
            <a:lstStyle/>
            <a:p>
              <a:pPr algn="ctr" eaLnBrk="0" hangingPunct="0">
                <a:spcBef>
                  <a:spcPct val="50000"/>
                </a:spcBef>
                <a:defRPr/>
              </a:pPr>
              <a:r>
                <a:rPr lang="en-US" sz="1600" b="1" dirty="0">
                  <a:latin typeface="+mj-lt"/>
                </a:rPr>
                <a:t>Physical database</a:t>
              </a:r>
            </a:p>
          </p:txBody>
        </p:sp>
        <p:sp>
          <p:nvSpPr>
            <p:cNvPr id="28689" name="Oval 38"/>
            <p:cNvSpPr>
              <a:spLocks noChangeArrowheads="1"/>
            </p:cNvSpPr>
            <p:nvPr/>
          </p:nvSpPr>
          <p:spPr bwMode="auto">
            <a:xfrm>
              <a:off x="192" y="1078"/>
              <a:ext cx="1344" cy="7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8690" name="Oval 39"/>
            <p:cNvSpPr>
              <a:spLocks noChangeArrowheads="1"/>
            </p:cNvSpPr>
            <p:nvPr/>
          </p:nvSpPr>
          <p:spPr bwMode="auto">
            <a:xfrm>
              <a:off x="1968" y="1078"/>
              <a:ext cx="1104" cy="52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8691" name="Line 40"/>
            <p:cNvSpPr>
              <a:spLocks noChangeShapeType="1"/>
            </p:cNvSpPr>
            <p:nvPr/>
          </p:nvSpPr>
          <p:spPr bwMode="auto">
            <a:xfrm>
              <a:off x="2592" y="1616"/>
              <a:ext cx="0" cy="28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692" name="Line 41"/>
            <p:cNvSpPr>
              <a:spLocks noChangeShapeType="1"/>
            </p:cNvSpPr>
            <p:nvPr/>
          </p:nvSpPr>
          <p:spPr bwMode="auto">
            <a:xfrm>
              <a:off x="3792" y="1576"/>
              <a:ext cx="0" cy="336"/>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693" name="Line 42"/>
            <p:cNvSpPr>
              <a:spLocks noChangeShapeType="1"/>
            </p:cNvSpPr>
            <p:nvPr/>
          </p:nvSpPr>
          <p:spPr bwMode="auto">
            <a:xfrm>
              <a:off x="1536" y="1536"/>
              <a:ext cx="672" cy="336"/>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311" name="Text Box 43"/>
            <p:cNvSpPr txBox="1">
              <a:spLocks noChangeArrowheads="1"/>
            </p:cNvSpPr>
            <p:nvPr/>
          </p:nvSpPr>
          <p:spPr bwMode="auto">
            <a:xfrm>
              <a:off x="336" y="2202"/>
              <a:ext cx="1200" cy="460"/>
            </a:xfrm>
            <a:prstGeom prst="rect">
              <a:avLst/>
            </a:prstGeom>
            <a:noFill/>
            <a:ln w="9525">
              <a:noFill/>
              <a:miter lim="800000"/>
              <a:headEnd/>
              <a:tailEnd/>
            </a:ln>
          </p:spPr>
          <p:txBody>
            <a:bodyPr>
              <a:spAutoFit/>
            </a:bodyPr>
            <a:lstStyle/>
            <a:p>
              <a:pPr algn="ctr" eaLnBrk="0" hangingPunct="0">
                <a:spcBef>
                  <a:spcPct val="50000"/>
                </a:spcBef>
                <a:defRPr/>
              </a:pPr>
              <a:r>
                <a:rPr lang="en-US" sz="1600" b="1" dirty="0">
                  <a:latin typeface="+mj-lt"/>
                </a:rPr>
                <a:t>Compiled query </a:t>
              </a:r>
            </a:p>
            <a:p>
              <a:pPr algn="ctr" eaLnBrk="0" hangingPunct="0">
                <a:spcBef>
                  <a:spcPct val="50000"/>
                </a:spcBef>
                <a:defRPr/>
              </a:pPr>
              <a:r>
                <a:rPr lang="en-US" sz="1600" b="1" dirty="0">
                  <a:latin typeface="+mj-lt"/>
                </a:rPr>
                <a:t>Q2</a:t>
              </a:r>
            </a:p>
          </p:txBody>
        </p:sp>
        <p:sp>
          <p:nvSpPr>
            <p:cNvPr id="28695" name="Oval 44"/>
            <p:cNvSpPr>
              <a:spLocks noChangeArrowheads="1"/>
            </p:cNvSpPr>
            <p:nvPr/>
          </p:nvSpPr>
          <p:spPr bwMode="auto">
            <a:xfrm>
              <a:off x="384" y="2064"/>
              <a:ext cx="1056" cy="57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8696" name="Line 45"/>
            <p:cNvSpPr>
              <a:spLocks noChangeShapeType="1"/>
            </p:cNvSpPr>
            <p:nvPr/>
          </p:nvSpPr>
          <p:spPr bwMode="auto">
            <a:xfrm flipH="1">
              <a:off x="1296" y="2016"/>
              <a:ext cx="768" cy="14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697" name="Line 46"/>
            <p:cNvSpPr>
              <a:spLocks noChangeShapeType="1"/>
            </p:cNvSpPr>
            <p:nvPr/>
          </p:nvSpPr>
          <p:spPr bwMode="auto">
            <a:xfrm>
              <a:off x="1344" y="2496"/>
              <a:ext cx="480" cy="14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698" name="Line 47"/>
            <p:cNvSpPr>
              <a:spLocks noChangeShapeType="1"/>
            </p:cNvSpPr>
            <p:nvPr/>
          </p:nvSpPr>
          <p:spPr bwMode="auto">
            <a:xfrm>
              <a:off x="2592" y="2112"/>
              <a:ext cx="0" cy="38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699" name="Line 48"/>
            <p:cNvSpPr>
              <a:spLocks noChangeShapeType="1"/>
            </p:cNvSpPr>
            <p:nvPr/>
          </p:nvSpPr>
          <p:spPr bwMode="auto">
            <a:xfrm>
              <a:off x="2592" y="2736"/>
              <a:ext cx="0" cy="24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700" name="Line 49"/>
            <p:cNvSpPr>
              <a:spLocks noChangeShapeType="1"/>
            </p:cNvSpPr>
            <p:nvPr/>
          </p:nvSpPr>
          <p:spPr bwMode="auto">
            <a:xfrm>
              <a:off x="2592" y="3216"/>
              <a:ext cx="0" cy="24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318" name="Text Box 50"/>
            <p:cNvSpPr txBox="1">
              <a:spLocks noChangeArrowheads="1"/>
            </p:cNvSpPr>
            <p:nvPr/>
          </p:nvSpPr>
          <p:spPr bwMode="auto">
            <a:xfrm>
              <a:off x="4032" y="2400"/>
              <a:ext cx="960" cy="338"/>
            </a:xfrm>
            <a:prstGeom prst="rect">
              <a:avLst/>
            </a:prstGeom>
            <a:noFill/>
            <a:ln w="9525">
              <a:noFill/>
              <a:miter lim="800000"/>
              <a:headEnd/>
              <a:tailEnd/>
            </a:ln>
          </p:spPr>
          <p:txBody>
            <a:bodyPr>
              <a:spAutoFit/>
            </a:bodyPr>
            <a:lstStyle/>
            <a:p>
              <a:pPr algn="ctr" eaLnBrk="0" hangingPunct="0">
                <a:spcBef>
                  <a:spcPct val="50000"/>
                </a:spcBef>
                <a:defRPr/>
              </a:pPr>
              <a:r>
                <a:rPr lang="en-US" sz="1400" b="1" dirty="0">
                  <a:latin typeface="+mj-lt"/>
                </a:rPr>
                <a:t>Database description</a:t>
              </a:r>
            </a:p>
          </p:txBody>
        </p:sp>
        <p:sp>
          <p:nvSpPr>
            <p:cNvPr id="28702" name="Oval 51"/>
            <p:cNvSpPr>
              <a:spLocks noChangeArrowheads="1"/>
            </p:cNvSpPr>
            <p:nvPr/>
          </p:nvSpPr>
          <p:spPr bwMode="auto">
            <a:xfrm>
              <a:off x="3984" y="2304"/>
              <a:ext cx="1104" cy="57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8703" name="Line 52"/>
            <p:cNvSpPr>
              <a:spLocks noChangeShapeType="1"/>
            </p:cNvSpPr>
            <p:nvPr/>
          </p:nvSpPr>
          <p:spPr bwMode="auto">
            <a:xfrm>
              <a:off x="3936" y="2112"/>
              <a:ext cx="336" cy="24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704" name="Line 53"/>
            <p:cNvSpPr>
              <a:spLocks noChangeShapeType="1"/>
            </p:cNvSpPr>
            <p:nvPr/>
          </p:nvSpPr>
          <p:spPr bwMode="auto">
            <a:xfrm>
              <a:off x="3552" y="2640"/>
              <a:ext cx="432" cy="0"/>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2011643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idx="4294967295"/>
          </p:nvPr>
        </p:nvSpPr>
        <p:spPr/>
        <p:txBody>
          <a:bodyPr/>
          <a:lstStyle/>
          <a:p>
            <a:pPr eaLnBrk="1" hangingPunct="1"/>
            <a:r>
              <a:rPr lang="en-GB">
                <a:solidFill>
                  <a:schemeClr val="tx1"/>
                </a:solidFill>
                <a:cs typeface="Arial" charset="0"/>
              </a:rPr>
              <a:t>Database Architecture</a:t>
            </a:r>
            <a:endParaRPr>
              <a:solidFill>
                <a:schemeClr val="tx1"/>
              </a:solidFill>
              <a:cs typeface="Arial" charset="0"/>
            </a:endParaRPr>
          </a:p>
        </p:txBody>
      </p:sp>
      <p:sp>
        <p:nvSpPr>
          <p:cNvPr id="29699" name="Content Placeholder 2"/>
          <p:cNvSpPr>
            <a:spLocks noGrp="1"/>
          </p:cNvSpPr>
          <p:nvPr>
            <p:ph idx="4294967295"/>
          </p:nvPr>
        </p:nvSpPr>
        <p:spPr>
          <a:xfrm>
            <a:off x="304800" y="1066800"/>
            <a:ext cx="8229600" cy="4953000"/>
          </a:xfrm>
        </p:spPr>
        <p:txBody>
          <a:bodyPr/>
          <a:lstStyle/>
          <a:p>
            <a:pPr algn="just"/>
            <a:r>
              <a:rPr sz="2200">
                <a:solidFill>
                  <a:schemeClr val="tx1"/>
                </a:solidFill>
                <a:cs typeface="Arial" charset="0"/>
              </a:rPr>
              <a:t>The major purpose of a database system is to provide users with a view of the system they need and understand. </a:t>
            </a:r>
          </a:p>
          <a:p>
            <a:pPr algn="just"/>
            <a:r>
              <a:rPr sz="2200">
                <a:solidFill>
                  <a:schemeClr val="tx1"/>
                </a:solidFill>
                <a:cs typeface="Arial" charset="0"/>
              </a:rPr>
              <a:t>The system hides certain details of how data is stored, created and maintained.</a:t>
            </a:r>
          </a:p>
          <a:p>
            <a:pPr algn="just"/>
            <a:r>
              <a:rPr sz="2200">
                <a:solidFill>
                  <a:schemeClr val="tx1"/>
                </a:solidFill>
                <a:cs typeface="Arial" charset="0"/>
              </a:rPr>
              <a:t>Complexity should also be hidden from database users. This is achieved through layering. The three levels are:</a:t>
            </a:r>
          </a:p>
          <a:p>
            <a:pPr lvl="1"/>
            <a:r>
              <a:rPr sz="2000">
                <a:solidFill>
                  <a:schemeClr val="tx1"/>
                </a:solidFill>
              </a:rPr>
              <a:t>External Level</a:t>
            </a:r>
          </a:p>
          <a:p>
            <a:pPr lvl="1"/>
            <a:r>
              <a:rPr sz="2000">
                <a:solidFill>
                  <a:schemeClr val="tx1"/>
                </a:solidFill>
              </a:rPr>
              <a:t>Conceptual Level</a:t>
            </a:r>
          </a:p>
          <a:p>
            <a:pPr lvl="1"/>
            <a:r>
              <a:rPr sz="2000">
                <a:solidFill>
                  <a:schemeClr val="tx1"/>
                </a:solidFill>
              </a:rPr>
              <a:t>Internal Level</a:t>
            </a:r>
          </a:p>
        </p:txBody>
      </p:sp>
    </p:spTree>
    <p:extLst>
      <p:ext uri="{BB962C8B-B14F-4D97-AF65-F5344CB8AC3E}">
        <p14:creationId xmlns:p14="http://schemas.microsoft.com/office/powerpoint/2010/main" val="2533824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554037"/>
          </a:xfrm>
        </p:spPr>
        <p:txBody>
          <a:bodyPr/>
          <a:lstStyle/>
          <a:p>
            <a:pPr>
              <a:defRPr/>
            </a:pPr>
            <a:r>
              <a:rPr lang="en-GB">
                <a:solidFill>
                  <a:schemeClr val="tx1"/>
                </a:solidFill>
                <a:cs typeface="Arial" charset="0"/>
              </a:rPr>
              <a:t>Database Architecture (Contd.).</a:t>
            </a:r>
            <a:endParaRPr>
              <a:solidFill>
                <a:schemeClr val="tx1"/>
              </a:solidFill>
            </a:endParaRPr>
          </a:p>
        </p:txBody>
      </p:sp>
      <p:sp>
        <p:nvSpPr>
          <p:cNvPr id="30723" name="Rectangle 7"/>
          <p:cNvSpPr>
            <a:spLocks noChangeArrowheads="1"/>
          </p:cNvSpPr>
          <p:nvPr/>
        </p:nvSpPr>
        <p:spPr bwMode="auto">
          <a:xfrm>
            <a:off x="1814513" y="1981200"/>
            <a:ext cx="9906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t>View 1</a:t>
            </a:r>
          </a:p>
        </p:txBody>
      </p:sp>
      <p:sp>
        <p:nvSpPr>
          <p:cNvPr id="30724" name="Rectangle 8"/>
          <p:cNvSpPr>
            <a:spLocks noChangeArrowheads="1"/>
          </p:cNvSpPr>
          <p:nvPr/>
        </p:nvSpPr>
        <p:spPr bwMode="auto">
          <a:xfrm>
            <a:off x="3338513" y="1981200"/>
            <a:ext cx="9906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t>View 2</a:t>
            </a:r>
            <a:endParaRPr lang="en-US"/>
          </a:p>
        </p:txBody>
      </p:sp>
      <p:sp>
        <p:nvSpPr>
          <p:cNvPr id="30725" name="Rectangle 9"/>
          <p:cNvSpPr>
            <a:spLocks noChangeArrowheads="1"/>
          </p:cNvSpPr>
          <p:nvPr/>
        </p:nvSpPr>
        <p:spPr bwMode="auto">
          <a:xfrm>
            <a:off x="4862513" y="1981200"/>
            <a:ext cx="9906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t>View 3</a:t>
            </a:r>
          </a:p>
        </p:txBody>
      </p:sp>
      <p:sp>
        <p:nvSpPr>
          <p:cNvPr id="30726" name="Rectangle 10"/>
          <p:cNvSpPr>
            <a:spLocks noChangeArrowheads="1"/>
          </p:cNvSpPr>
          <p:nvPr/>
        </p:nvSpPr>
        <p:spPr bwMode="auto">
          <a:xfrm>
            <a:off x="3033713" y="3581400"/>
            <a:ext cx="16002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t>Conceptual </a:t>
            </a:r>
          </a:p>
          <a:p>
            <a:pPr algn="ctr"/>
            <a:r>
              <a:rPr lang="en-US" b="1"/>
              <a:t>Level /View</a:t>
            </a:r>
          </a:p>
        </p:txBody>
      </p:sp>
      <p:sp>
        <p:nvSpPr>
          <p:cNvPr id="30727" name="Rectangle 11"/>
          <p:cNvSpPr>
            <a:spLocks noChangeArrowheads="1"/>
          </p:cNvSpPr>
          <p:nvPr/>
        </p:nvSpPr>
        <p:spPr bwMode="auto">
          <a:xfrm>
            <a:off x="2667000" y="4953000"/>
            <a:ext cx="23622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t>Physical or internal</a:t>
            </a:r>
          </a:p>
          <a:p>
            <a:pPr algn="ctr"/>
            <a:r>
              <a:rPr lang="en-US" b="1"/>
              <a:t>Level / View </a:t>
            </a:r>
          </a:p>
        </p:txBody>
      </p:sp>
      <p:cxnSp>
        <p:nvCxnSpPr>
          <p:cNvPr id="30728" name="AutoShape 15"/>
          <p:cNvCxnSpPr>
            <a:cxnSpLocks noChangeShapeType="1"/>
            <a:stCxn id="30724" idx="2"/>
            <a:endCxn id="30726" idx="0"/>
          </p:cNvCxnSpPr>
          <p:nvPr/>
        </p:nvCxnSpPr>
        <p:spPr bwMode="auto">
          <a:xfrm>
            <a:off x="3833813" y="2438400"/>
            <a:ext cx="0" cy="1143000"/>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29" name="AutoShape 16"/>
          <p:cNvCxnSpPr>
            <a:cxnSpLocks noChangeShapeType="1"/>
            <a:stCxn id="30723" idx="2"/>
            <a:endCxn id="30726" idx="0"/>
          </p:cNvCxnSpPr>
          <p:nvPr/>
        </p:nvCxnSpPr>
        <p:spPr bwMode="auto">
          <a:xfrm>
            <a:off x="2309813" y="2438400"/>
            <a:ext cx="1524000" cy="1143000"/>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30" name="AutoShape 17"/>
          <p:cNvCxnSpPr>
            <a:cxnSpLocks noChangeShapeType="1"/>
            <a:stCxn id="30725" idx="2"/>
            <a:endCxn id="30726" idx="0"/>
          </p:cNvCxnSpPr>
          <p:nvPr/>
        </p:nvCxnSpPr>
        <p:spPr bwMode="auto">
          <a:xfrm flipH="1">
            <a:off x="3833813" y="2438400"/>
            <a:ext cx="1524000" cy="1143000"/>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31" name="AutoShape 18"/>
          <p:cNvCxnSpPr>
            <a:cxnSpLocks noChangeShapeType="1"/>
            <a:stCxn id="30726" idx="2"/>
            <a:endCxn id="30727" idx="0"/>
          </p:cNvCxnSpPr>
          <p:nvPr/>
        </p:nvCxnSpPr>
        <p:spPr bwMode="auto">
          <a:xfrm>
            <a:off x="3833813" y="4343400"/>
            <a:ext cx="14287" cy="609600"/>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732" name="Text Box 19"/>
          <p:cNvSpPr txBox="1">
            <a:spLocks noChangeArrowheads="1"/>
          </p:cNvSpPr>
          <p:nvPr/>
        </p:nvSpPr>
        <p:spPr bwMode="auto">
          <a:xfrm>
            <a:off x="260350" y="1885950"/>
            <a:ext cx="148907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b="1"/>
              <a:t>External</a:t>
            </a:r>
          </a:p>
          <a:p>
            <a:pPr algn="ctr" eaLnBrk="1" hangingPunct="1"/>
            <a:r>
              <a:rPr lang="en-US" b="1"/>
              <a:t>Level /View </a:t>
            </a:r>
          </a:p>
        </p:txBody>
      </p:sp>
    </p:spTree>
    <p:extLst>
      <p:ext uri="{BB962C8B-B14F-4D97-AF65-F5344CB8AC3E}">
        <p14:creationId xmlns:p14="http://schemas.microsoft.com/office/powerpoint/2010/main" val="3539400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p:txBody>
          <a:bodyPr/>
          <a:lstStyle/>
          <a:p>
            <a:pPr eaLnBrk="1" hangingPunct="1"/>
            <a:r>
              <a:rPr lang="en-GB">
                <a:solidFill>
                  <a:schemeClr val="tx1"/>
                </a:solidFill>
                <a:cs typeface="Arial" charset="0"/>
              </a:rPr>
              <a:t>Database Architecture (Contd.).</a:t>
            </a:r>
          </a:p>
        </p:txBody>
      </p:sp>
      <p:sp>
        <p:nvSpPr>
          <p:cNvPr id="30" name="Rectangle 4"/>
          <p:cNvSpPr>
            <a:spLocks noChangeArrowheads="1"/>
          </p:cNvSpPr>
          <p:nvPr/>
        </p:nvSpPr>
        <p:spPr bwMode="auto">
          <a:xfrm>
            <a:off x="1676400" y="1981200"/>
            <a:ext cx="1371600" cy="838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r>
              <a:rPr lang="en-US" sz="1400" b="1" dirty="0">
                <a:latin typeface="+mn-lt"/>
              </a:rPr>
              <a:t>View 1</a:t>
            </a:r>
          </a:p>
          <a:p>
            <a:pPr>
              <a:defRPr/>
            </a:pPr>
            <a:r>
              <a:rPr lang="en-US" sz="1400" b="1" dirty="0" err="1">
                <a:latin typeface="+mn-lt"/>
              </a:rPr>
              <a:t>Item_Name</a:t>
            </a:r>
            <a:endParaRPr lang="en-US" sz="1400" b="1" dirty="0">
              <a:latin typeface="+mn-lt"/>
            </a:endParaRPr>
          </a:p>
          <a:p>
            <a:pPr>
              <a:defRPr/>
            </a:pPr>
            <a:r>
              <a:rPr lang="en-US" sz="1400" b="1" dirty="0">
                <a:latin typeface="+mn-lt"/>
              </a:rPr>
              <a:t>Price</a:t>
            </a:r>
          </a:p>
        </p:txBody>
      </p:sp>
      <p:sp>
        <p:nvSpPr>
          <p:cNvPr id="31" name="Rectangle 7"/>
          <p:cNvSpPr>
            <a:spLocks noChangeArrowheads="1"/>
          </p:cNvSpPr>
          <p:nvPr/>
        </p:nvSpPr>
        <p:spPr bwMode="auto">
          <a:xfrm>
            <a:off x="1676400" y="3200400"/>
            <a:ext cx="4114800" cy="1371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r>
              <a:rPr lang="en-US" sz="1400" b="1" dirty="0">
                <a:latin typeface="+mn-lt"/>
              </a:rPr>
              <a:t>Conceptual </a:t>
            </a:r>
          </a:p>
          <a:p>
            <a:pPr>
              <a:defRPr/>
            </a:pPr>
            <a:r>
              <a:rPr lang="en-US" sz="1400" b="1" dirty="0" err="1">
                <a:latin typeface="+mn-lt"/>
              </a:rPr>
              <a:t>Item_Number</a:t>
            </a:r>
            <a:r>
              <a:rPr lang="en-US" sz="1400" b="1" dirty="0">
                <a:latin typeface="+mn-lt"/>
              </a:rPr>
              <a:t>	Character (6)</a:t>
            </a:r>
          </a:p>
          <a:p>
            <a:pPr>
              <a:defRPr/>
            </a:pPr>
            <a:r>
              <a:rPr lang="en-US" sz="1400" b="1" dirty="0" err="1">
                <a:latin typeface="+mn-lt"/>
              </a:rPr>
              <a:t>Item_Name</a:t>
            </a:r>
            <a:r>
              <a:rPr lang="en-US" sz="1400" b="1" dirty="0">
                <a:latin typeface="+mn-lt"/>
              </a:rPr>
              <a:t>	Character(30)</a:t>
            </a:r>
          </a:p>
          <a:p>
            <a:pPr>
              <a:defRPr/>
            </a:pPr>
            <a:r>
              <a:rPr lang="en-US" sz="1400" b="1" dirty="0">
                <a:latin typeface="+mn-lt"/>
              </a:rPr>
              <a:t>Price		Numeric(5,2)</a:t>
            </a:r>
          </a:p>
          <a:p>
            <a:pPr>
              <a:defRPr/>
            </a:pPr>
            <a:r>
              <a:rPr lang="en-US" sz="1400" b="1" dirty="0">
                <a:latin typeface="+mn-lt"/>
              </a:rPr>
              <a:t>Stock		Numeric(4)</a:t>
            </a:r>
          </a:p>
        </p:txBody>
      </p:sp>
      <p:sp>
        <p:nvSpPr>
          <p:cNvPr id="32" name="Rectangle 8"/>
          <p:cNvSpPr>
            <a:spLocks noChangeArrowheads="1"/>
          </p:cNvSpPr>
          <p:nvPr/>
        </p:nvSpPr>
        <p:spPr bwMode="auto">
          <a:xfrm>
            <a:off x="1676400" y="4724400"/>
            <a:ext cx="5791200" cy="1447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r>
              <a:rPr lang="en-US" sz="1400" b="1">
                <a:latin typeface="+mn-lt"/>
              </a:rPr>
              <a:t>Physical</a:t>
            </a:r>
          </a:p>
          <a:p>
            <a:pPr>
              <a:defRPr/>
            </a:pPr>
            <a:r>
              <a:rPr lang="en-US" sz="1400" b="1">
                <a:latin typeface="+mn-lt"/>
              </a:rPr>
              <a:t>Stored_Item	Length=50</a:t>
            </a:r>
          </a:p>
          <a:p>
            <a:pPr>
              <a:defRPr/>
            </a:pPr>
            <a:r>
              <a:rPr lang="en-US" sz="1400" b="1">
                <a:latin typeface="+mn-lt"/>
              </a:rPr>
              <a:t>Item #		Type = Byte(6), offset = 0, Index = Ix</a:t>
            </a:r>
          </a:p>
          <a:p>
            <a:pPr>
              <a:defRPr/>
            </a:pPr>
            <a:r>
              <a:rPr lang="en-US" sz="1400" b="1">
                <a:latin typeface="+mn-lt"/>
              </a:rPr>
              <a:t>Name		Type = Byte(30), offset = 6</a:t>
            </a:r>
          </a:p>
          <a:p>
            <a:pPr>
              <a:defRPr/>
            </a:pPr>
            <a:r>
              <a:rPr lang="en-US" sz="1400" b="1">
                <a:latin typeface="+mn-lt"/>
              </a:rPr>
              <a:t>Price		Type = Byte(8), offset = 36</a:t>
            </a:r>
          </a:p>
          <a:p>
            <a:pPr>
              <a:defRPr/>
            </a:pPr>
            <a:r>
              <a:rPr lang="en-US" sz="1400" b="1">
                <a:latin typeface="+mn-lt"/>
              </a:rPr>
              <a:t>Stock		Type = Byte(4), offset = 44</a:t>
            </a:r>
          </a:p>
        </p:txBody>
      </p:sp>
      <p:sp>
        <p:nvSpPr>
          <p:cNvPr id="33" name="Text Box 13"/>
          <p:cNvSpPr txBox="1">
            <a:spLocks noChangeArrowheads="1"/>
          </p:cNvSpPr>
          <p:nvPr/>
        </p:nvSpPr>
        <p:spPr bwMode="auto">
          <a:xfrm>
            <a:off x="173038" y="2101850"/>
            <a:ext cx="1298575" cy="769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defRPr/>
            </a:pPr>
            <a:r>
              <a:rPr lang="en-US" sz="2200" b="1">
                <a:latin typeface="+mn-lt"/>
              </a:rPr>
              <a:t>External</a:t>
            </a:r>
          </a:p>
          <a:p>
            <a:pPr algn="ctr">
              <a:defRPr/>
            </a:pPr>
            <a:r>
              <a:rPr lang="en-US" sz="2200" b="1">
                <a:latin typeface="+mn-lt"/>
              </a:rPr>
              <a:t>Level</a:t>
            </a:r>
          </a:p>
        </p:txBody>
      </p:sp>
      <p:sp>
        <p:nvSpPr>
          <p:cNvPr id="34" name="Text Box 14"/>
          <p:cNvSpPr txBox="1">
            <a:spLocks noChangeArrowheads="1"/>
          </p:cNvSpPr>
          <p:nvPr/>
        </p:nvSpPr>
        <p:spPr bwMode="auto">
          <a:xfrm>
            <a:off x="-88900" y="3549650"/>
            <a:ext cx="1803400" cy="769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defRPr/>
            </a:pPr>
            <a:r>
              <a:rPr lang="en-US" sz="2200" b="1">
                <a:latin typeface="+mn-lt"/>
              </a:rPr>
              <a:t>Conceptual </a:t>
            </a:r>
          </a:p>
          <a:p>
            <a:pPr algn="ctr">
              <a:defRPr/>
            </a:pPr>
            <a:r>
              <a:rPr lang="en-US" sz="2200" b="1">
                <a:latin typeface="+mn-lt"/>
              </a:rPr>
              <a:t>Level</a:t>
            </a:r>
          </a:p>
        </p:txBody>
      </p:sp>
      <p:sp>
        <p:nvSpPr>
          <p:cNvPr id="35" name="Text Box 15"/>
          <p:cNvSpPr txBox="1">
            <a:spLocks noChangeArrowheads="1"/>
          </p:cNvSpPr>
          <p:nvPr/>
        </p:nvSpPr>
        <p:spPr bwMode="auto">
          <a:xfrm>
            <a:off x="153988" y="5181600"/>
            <a:ext cx="1330325" cy="769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defRPr/>
            </a:pPr>
            <a:r>
              <a:rPr lang="en-US" sz="2200" b="1">
                <a:latin typeface="+mn-lt"/>
              </a:rPr>
              <a:t>Physical</a:t>
            </a:r>
          </a:p>
          <a:p>
            <a:pPr algn="ctr">
              <a:defRPr/>
            </a:pPr>
            <a:r>
              <a:rPr lang="en-US" sz="2200" b="1">
                <a:latin typeface="+mn-lt"/>
              </a:rPr>
              <a:t>Level</a:t>
            </a:r>
            <a:endParaRPr lang="en-US" sz="2200">
              <a:latin typeface="+mn-lt"/>
            </a:endParaRPr>
          </a:p>
        </p:txBody>
      </p:sp>
      <p:sp>
        <p:nvSpPr>
          <p:cNvPr id="36" name="Rectangle 16"/>
          <p:cNvSpPr>
            <a:spLocks noChangeArrowheads="1"/>
          </p:cNvSpPr>
          <p:nvPr/>
        </p:nvSpPr>
        <p:spPr bwMode="auto">
          <a:xfrm>
            <a:off x="3657600" y="1981200"/>
            <a:ext cx="1371600" cy="838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r>
              <a:rPr lang="en-US" sz="1400" b="1">
                <a:latin typeface="+mn-lt"/>
              </a:rPr>
              <a:t>View 2</a:t>
            </a:r>
          </a:p>
          <a:p>
            <a:pPr>
              <a:defRPr/>
            </a:pPr>
            <a:r>
              <a:rPr lang="en-US" sz="1400" b="1">
                <a:latin typeface="+mn-lt"/>
              </a:rPr>
              <a:t>Item_Name</a:t>
            </a:r>
          </a:p>
          <a:p>
            <a:pPr>
              <a:defRPr/>
            </a:pPr>
            <a:r>
              <a:rPr lang="en-US" sz="1400" b="1">
                <a:latin typeface="+mn-lt"/>
              </a:rPr>
              <a:t>Stock</a:t>
            </a:r>
          </a:p>
        </p:txBody>
      </p:sp>
      <p:sp>
        <p:nvSpPr>
          <p:cNvPr id="37" name="Text Box 17"/>
          <p:cNvSpPr txBox="1">
            <a:spLocks noChangeArrowheads="1"/>
          </p:cNvSpPr>
          <p:nvPr/>
        </p:nvSpPr>
        <p:spPr bwMode="auto">
          <a:xfrm>
            <a:off x="1522413" y="1141413"/>
            <a:ext cx="1525587"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sz="2200" dirty="0">
                <a:latin typeface="+mn-lt"/>
              </a:rPr>
              <a:t>In charge</a:t>
            </a:r>
          </a:p>
        </p:txBody>
      </p:sp>
      <p:sp>
        <p:nvSpPr>
          <p:cNvPr id="38" name="Text Box 18"/>
          <p:cNvSpPr txBox="1">
            <a:spLocks noChangeArrowheads="1"/>
          </p:cNvSpPr>
          <p:nvPr/>
        </p:nvSpPr>
        <p:spPr bwMode="auto">
          <a:xfrm>
            <a:off x="3552825" y="1146175"/>
            <a:ext cx="2032000"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sz="2200" dirty="0">
                <a:latin typeface="+mn-lt"/>
              </a:rPr>
              <a:t>Inventory  staff</a:t>
            </a:r>
          </a:p>
        </p:txBody>
      </p:sp>
    </p:spTree>
    <p:extLst>
      <p:ext uri="{BB962C8B-B14F-4D97-AF65-F5344CB8AC3E}">
        <p14:creationId xmlns:p14="http://schemas.microsoft.com/office/powerpoint/2010/main" val="14553060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Content Placeholder 2"/>
          <p:cNvSpPr>
            <a:spLocks noGrp="1"/>
          </p:cNvSpPr>
          <p:nvPr>
            <p:ph type="body" sz="quarter" idx="11"/>
          </p:nvPr>
        </p:nvSpPr>
        <p:spPr>
          <a:xfrm>
            <a:off x="460375" y="144463"/>
            <a:ext cx="8229600" cy="554037"/>
          </a:xfrm>
        </p:spPr>
        <p:txBody>
          <a:bodyPr/>
          <a:lstStyle/>
          <a:p>
            <a:pPr algn="just">
              <a:defRPr/>
            </a:pPr>
            <a:r>
              <a:rPr>
                <a:solidFill>
                  <a:schemeClr val="tx1"/>
                </a:solidFill>
                <a:cs typeface="Arial" charset="0"/>
              </a:rPr>
              <a:t>Data Independence</a:t>
            </a:r>
          </a:p>
        </p:txBody>
      </p:sp>
      <p:sp>
        <p:nvSpPr>
          <p:cNvPr id="3" name="Text Placeholder 2"/>
          <p:cNvSpPr>
            <a:spLocks noGrp="1"/>
          </p:cNvSpPr>
          <p:nvPr>
            <p:ph type="body" sz="quarter" idx="16"/>
          </p:nvPr>
        </p:nvSpPr>
        <p:spPr>
          <a:xfrm>
            <a:off x="457200" y="1122363"/>
            <a:ext cx="8240713" cy="4473575"/>
          </a:xfrm>
        </p:spPr>
        <p:txBody>
          <a:bodyPr/>
          <a:lstStyle/>
          <a:p>
            <a:pPr algn="just"/>
            <a:r>
              <a:rPr>
                <a:solidFill>
                  <a:schemeClr val="tx1"/>
                </a:solidFill>
                <a:cs typeface="Arial" charset="0"/>
              </a:rPr>
              <a:t>A major objective for the three-level architecture is to provide data independence, which means that upper levels are unaffected by changes to lower levels. </a:t>
            </a:r>
          </a:p>
          <a:p>
            <a:pPr algn="just"/>
            <a:r>
              <a:rPr>
                <a:solidFill>
                  <a:schemeClr val="tx1"/>
                </a:solidFill>
                <a:cs typeface="Arial" charset="0"/>
              </a:rPr>
              <a:t>There are two kinds of data independence: logical and physical.</a:t>
            </a:r>
          </a:p>
          <a:p>
            <a:pPr lvl="1" algn="just">
              <a:buFont typeface="Arial" charset="0"/>
              <a:buChar char="•"/>
            </a:pPr>
            <a:r>
              <a:rPr sz="2000">
                <a:solidFill>
                  <a:schemeClr val="tx1"/>
                </a:solidFill>
              </a:rPr>
              <a:t>Logical data independence is the ability to make change in the conceptual schema without causing a modify in the user views or application program. </a:t>
            </a:r>
          </a:p>
          <a:p>
            <a:pPr lvl="1" algn="just">
              <a:buFont typeface="Arial" charset="0"/>
              <a:buChar char="•"/>
            </a:pPr>
            <a:r>
              <a:rPr sz="2000">
                <a:solidFill>
                  <a:schemeClr val="tx1"/>
                </a:solidFill>
              </a:rPr>
              <a:t>Physical data independence is the ability to make change in the internal schema without causing a modify in the conceptual schema or application program</a:t>
            </a:r>
          </a:p>
          <a:p>
            <a:pPr algn="just"/>
            <a:endParaRPr>
              <a:solidFill>
                <a:schemeClr val="tx1"/>
              </a:solidFill>
              <a:cs typeface="Arial" charset="0"/>
            </a:endParaRPr>
          </a:p>
          <a:p>
            <a:endParaRPr>
              <a:solidFill>
                <a:schemeClr val="tx1"/>
              </a:solidFill>
              <a:cs typeface="Arial" charset="0"/>
            </a:endParaRPr>
          </a:p>
        </p:txBody>
      </p:sp>
      <p:sp>
        <p:nvSpPr>
          <p:cNvPr id="2" name="Rectangle 1"/>
          <p:cNvSpPr/>
          <p:nvPr/>
        </p:nvSpPr>
        <p:spPr>
          <a:xfrm>
            <a:off x="609600" y="5576888"/>
            <a:ext cx="7696200" cy="8382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just">
              <a:defRPr/>
            </a:pPr>
            <a:r>
              <a:rPr lang="en-US" dirty="0"/>
              <a:t>The description of the database which is designed in the early stage and is not expected to change frequently is called the database schema</a:t>
            </a:r>
          </a:p>
        </p:txBody>
      </p:sp>
    </p:spTree>
    <p:extLst>
      <p:ext uri="{BB962C8B-B14F-4D97-AF65-F5344CB8AC3E}">
        <p14:creationId xmlns:p14="http://schemas.microsoft.com/office/powerpoint/2010/main" val="1632323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p:txBody>
          <a:bodyPr/>
          <a:lstStyle/>
          <a:p>
            <a:pPr eaLnBrk="1" hangingPunct="1"/>
            <a:r>
              <a:rPr>
                <a:solidFill>
                  <a:schemeClr val="tx1"/>
                </a:solidFill>
                <a:cs typeface="Arial" charset="0"/>
              </a:rPr>
              <a:t>Data Models</a:t>
            </a:r>
            <a:endParaRPr lang="en-GB">
              <a:solidFill>
                <a:schemeClr val="tx1"/>
              </a:solidFill>
              <a:cs typeface="Arial" charset="0"/>
            </a:endParaRPr>
          </a:p>
        </p:txBody>
      </p:sp>
      <p:sp>
        <p:nvSpPr>
          <p:cNvPr id="57" name="Content Placeholder 2"/>
          <p:cNvSpPr txBox="1">
            <a:spLocks/>
          </p:cNvSpPr>
          <p:nvPr/>
        </p:nvSpPr>
        <p:spPr bwMode="auto">
          <a:xfrm>
            <a:off x="457200" y="1143000"/>
            <a:ext cx="8229600" cy="4953000"/>
          </a:xfrm>
          <a:prstGeom prst="rect">
            <a:avLst/>
          </a:prstGeom>
          <a:noFill/>
          <a:ln w="9525">
            <a:noFill/>
            <a:miter lim="800000"/>
            <a:headEnd/>
            <a:tailEnd/>
          </a:ln>
        </p:spPr>
        <p:txBody>
          <a:bodyPr/>
          <a:lstStyle/>
          <a:p>
            <a:pPr algn="just">
              <a:defRPr/>
            </a:pPr>
            <a:r>
              <a:rPr lang="en-US" sz="2200" dirty="0"/>
              <a:t>There are three structural Models of database management systems: </a:t>
            </a:r>
          </a:p>
          <a:p>
            <a:pPr marL="800100" lvl="1" indent="-342900" algn="just">
              <a:buClr>
                <a:schemeClr val="bg2">
                  <a:lumMod val="50000"/>
                </a:schemeClr>
              </a:buClr>
              <a:buFont typeface="Arial" pitchFamily="34" charset="0"/>
              <a:buChar char="•"/>
              <a:defRPr/>
            </a:pPr>
            <a:r>
              <a:rPr lang="en-US" sz="2200" dirty="0"/>
              <a:t>Hierarchical Model</a:t>
            </a:r>
          </a:p>
          <a:p>
            <a:pPr marL="800100" lvl="1" indent="-342900" algn="just">
              <a:buClr>
                <a:schemeClr val="bg2">
                  <a:lumMod val="50000"/>
                </a:schemeClr>
              </a:buClr>
              <a:buFont typeface="Arial" pitchFamily="34" charset="0"/>
              <a:buChar char="•"/>
              <a:defRPr/>
            </a:pPr>
            <a:r>
              <a:rPr lang="en-US" sz="2200" dirty="0"/>
              <a:t>Network Model</a:t>
            </a:r>
          </a:p>
          <a:p>
            <a:pPr marL="800100" lvl="1" indent="-342900" algn="just">
              <a:buClr>
                <a:schemeClr val="bg2">
                  <a:lumMod val="50000"/>
                </a:schemeClr>
              </a:buClr>
              <a:buFont typeface="Arial" pitchFamily="34" charset="0"/>
              <a:buChar char="•"/>
              <a:defRPr/>
            </a:pPr>
            <a:r>
              <a:rPr lang="en-US" sz="2200" dirty="0"/>
              <a:t>Relational Model</a:t>
            </a:r>
          </a:p>
          <a:p>
            <a:pPr marL="342900" indent="-342900" algn="just">
              <a:buClr>
                <a:schemeClr val="bg2">
                  <a:lumMod val="50000"/>
                </a:schemeClr>
              </a:buClr>
              <a:buFont typeface="Arial" pitchFamily="34" charset="0"/>
              <a:buChar char="•"/>
              <a:defRPr/>
            </a:pPr>
            <a:endParaRPr lang="en-US" sz="2200" dirty="0"/>
          </a:p>
        </p:txBody>
      </p:sp>
    </p:spTree>
    <p:extLst>
      <p:ext uri="{BB962C8B-B14F-4D97-AF65-F5344CB8AC3E}">
        <p14:creationId xmlns:p14="http://schemas.microsoft.com/office/powerpoint/2010/main" val="2267706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28600" y="152400"/>
            <a:ext cx="8534400" cy="554038"/>
          </a:xfrm>
        </p:spPr>
        <p:txBody>
          <a:bodyPr/>
          <a:lstStyle/>
          <a:p>
            <a:pPr>
              <a:defRPr/>
            </a:pPr>
            <a:r>
              <a:rPr lang="en-GB">
                <a:solidFill>
                  <a:schemeClr val="tx1"/>
                </a:solidFill>
              </a:rPr>
              <a:t>Hierarchical Data Model</a:t>
            </a:r>
          </a:p>
        </p:txBody>
      </p:sp>
      <p:sp>
        <p:nvSpPr>
          <p:cNvPr id="34819" name="Text Placeholder 2"/>
          <p:cNvSpPr>
            <a:spLocks noGrp="1"/>
          </p:cNvSpPr>
          <p:nvPr>
            <p:ph type="body" sz="quarter" idx="16"/>
          </p:nvPr>
        </p:nvSpPr>
        <p:spPr>
          <a:xfrm>
            <a:off x="457200" y="1143000"/>
            <a:ext cx="8240713" cy="4473575"/>
          </a:xfrm>
        </p:spPr>
        <p:txBody>
          <a:bodyPr/>
          <a:lstStyle/>
          <a:p>
            <a:pPr>
              <a:lnSpc>
                <a:spcPct val="200000"/>
              </a:lnSpc>
              <a:buFont typeface="Arial" charset="0"/>
              <a:buNone/>
            </a:pPr>
            <a:r>
              <a:rPr b="1">
                <a:solidFill>
                  <a:schemeClr val="tx1"/>
                </a:solidFill>
                <a:cs typeface="Arial" charset="0"/>
              </a:rPr>
              <a:t>Hierarchical Model:</a:t>
            </a:r>
          </a:p>
          <a:p>
            <a:pPr>
              <a:lnSpc>
                <a:spcPct val="200000"/>
              </a:lnSpc>
            </a:pPr>
            <a:r>
              <a:rPr>
                <a:solidFill>
                  <a:schemeClr val="tx1"/>
                </a:solidFill>
                <a:cs typeface="Arial" charset="0"/>
              </a:rPr>
              <a:t>It represents data as hierarchical tree.</a:t>
            </a:r>
          </a:p>
          <a:p>
            <a:pPr>
              <a:lnSpc>
                <a:spcPct val="200000"/>
              </a:lnSpc>
            </a:pPr>
            <a:r>
              <a:rPr>
                <a:solidFill>
                  <a:schemeClr val="tx1"/>
                </a:solidFill>
                <a:cs typeface="Arial" charset="0"/>
              </a:rPr>
              <a:t>It is a very efficient model in case of searching.</a:t>
            </a:r>
          </a:p>
          <a:p>
            <a:pPr>
              <a:lnSpc>
                <a:spcPct val="200000"/>
              </a:lnSpc>
            </a:pPr>
            <a:r>
              <a:rPr>
                <a:solidFill>
                  <a:schemeClr val="tx1"/>
                </a:solidFill>
                <a:cs typeface="Arial" charset="0"/>
              </a:rPr>
              <a:t>But it has some issues when a data element is associated with more than one group.</a:t>
            </a:r>
          </a:p>
          <a:p>
            <a:endParaRPr b="1">
              <a:solidFill>
                <a:schemeClr val="tx1"/>
              </a:solidFill>
              <a:cs typeface="Arial" charset="0"/>
            </a:endParaRPr>
          </a:p>
          <a:p>
            <a:endParaRPr lang="en-GB">
              <a:solidFill>
                <a:schemeClr val="tx1"/>
              </a:solidFill>
              <a:cs typeface="Arial" charset="0"/>
            </a:endParaRPr>
          </a:p>
        </p:txBody>
      </p:sp>
      <p:grpSp>
        <p:nvGrpSpPr>
          <p:cNvPr id="34820" name="Group 24"/>
          <p:cNvGrpSpPr>
            <a:grpSpLocks/>
          </p:cNvGrpSpPr>
          <p:nvPr/>
        </p:nvGrpSpPr>
        <p:grpSpPr bwMode="auto">
          <a:xfrm>
            <a:off x="5334000" y="4724400"/>
            <a:ext cx="3048000" cy="1671638"/>
            <a:chOff x="2928" y="864"/>
            <a:chExt cx="2400" cy="1440"/>
          </a:xfrm>
        </p:grpSpPr>
        <p:sp>
          <p:nvSpPr>
            <p:cNvPr id="7" name="Rectangle 25"/>
            <p:cNvSpPr>
              <a:spLocks noChangeArrowheads="1"/>
            </p:cNvSpPr>
            <p:nvPr/>
          </p:nvSpPr>
          <p:spPr bwMode="auto">
            <a:xfrm>
              <a:off x="3648" y="864"/>
              <a:ext cx="576" cy="191"/>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defRPr/>
              </a:pPr>
              <a:endParaRPr lang="en-US">
                <a:solidFill>
                  <a:schemeClr val="tx1"/>
                </a:solidFill>
              </a:endParaRPr>
            </a:p>
          </p:txBody>
        </p:sp>
        <p:sp>
          <p:nvSpPr>
            <p:cNvPr id="8" name="Rectangle 26"/>
            <p:cNvSpPr>
              <a:spLocks noChangeArrowheads="1"/>
            </p:cNvSpPr>
            <p:nvPr/>
          </p:nvSpPr>
          <p:spPr bwMode="auto">
            <a:xfrm>
              <a:off x="4368" y="1248"/>
              <a:ext cx="576" cy="190"/>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defRPr/>
              </a:pPr>
              <a:endParaRPr lang="en-US">
                <a:solidFill>
                  <a:schemeClr val="tx1"/>
                </a:solidFill>
              </a:endParaRPr>
            </a:p>
          </p:txBody>
        </p:sp>
        <p:sp>
          <p:nvSpPr>
            <p:cNvPr id="9" name="Rectangle 27"/>
            <p:cNvSpPr>
              <a:spLocks noChangeArrowheads="1"/>
            </p:cNvSpPr>
            <p:nvPr/>
          </p:nvSpPr>
          <p:spPr bwMode="auto">
            <a:xfrm>
              <a:off x="2928" y="1248"/>
              <a:ext cx="576" cy="190"/>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defRPr/>
              </a:pPr>
              <a:endParaRPr lang="en-US">
                <a:solidFill>
                  <a:schemeClr val="tx1"/>
                </a:solidFill>
              </a:endParaRPr>
            </a:p>
          </p:txBody>
        </p:sp>
        <p:sp>
          <p:nvSpPr>
            <p:cNvPr id="10" name="Rectangle 28"/>
            <p:cNvSpPr>
              <a:spLocks noChangeArrowheads="1"/>
            </p:cNvSpPr>
            <p:nvPr/>
          </p:nvSpPr>
          <p:spPr bwMode="auto">
            <a:xfrm>
              <a:off x="2928" y="1633"/>
              <a:ext cx="576" cy="191"/>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defRPr/>
              </a:pPr>
              <a:endParaRPr lang="en-US">
                <a:solidFill>
                  <a:schemeClr val="tx1"/>
                </a:solidFill>
              </a:endParaRPr>
            </a:p>
          </p:txBody>
        </p:sp>
        <p:sp>
          <p:nvSpPr>
            <p:cNvPr id="11" name="Rectangle 29"/>
            <p:cNvSpPr>
              <a:spLocks noChangeArrowheads="1"/>
            </p:cNvSpPr>
            <p:nvPr/>
          </p:nvSpPr>
          <p:spPr bwMode="auto">
            <a:xfrm>
              <a:off x="4368" y="1633"/>
              <a:ext cx="576" cy="191"/>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defRPr/>
              </a:pPr>
              <a:endParaRPr lang="en-US">
                <a:solidFill>
                  <a:schemeClr val="tx1"/>
                </a:solidFill>
              </a:endParaRPr>
            </a:p>
          </p:txBody>
        </p:sp>
        <p:sp>
          <p:nvSpPr>
            <p:cNvPr id="12" name="Rectangle 30"/>
            <p:cNvSpPr>
              <a:spLocks noChangeArrowheads="1"/>
            </p:cNvSpPr>
            <p:nvPr/>
          </p:nvSpPr>
          <p:spPr bwMode="auto">
            <a:xfrm>
              <a:off x="2928" y="1968"/>
              <a:ext cx="576" cy="193"/>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defRPr/>
              </a:pPr>
              <a:endParaRPr lang="en-US">
                <a:solidFill>
                  <a:schemeClr val="tx1"/>
                </a:solidFill>
              </a:endParaRPr>
            </a:p>
          </p:txBody>
        </p:sp>
        <p:sp>
          <p:nvSpPr>
            <p:cNvPr id="13" name="Rectangle 31"/>
            <p:cNvSpPr>
              <a:spLocks noChangeArrowheads="1"/>
            </p:cNvSpPr>
            <p:nvPr/>
          </p:nvSpPr>
          <p:spPr bwMode="auto">
            <a:xfrm>
              <a:off x="3936" y="2113"/>
              <a:ext cx="576" cy="191"/>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defRPr/>
              </a:pPr>
              <a:endParaRPr lang="en-US">
                <a:solidFill>
                  <a:schemeClr val="tx1"/>
                </a:solidFill>
              </a:endParaRPr>
            </a:p>
          </p:txBody>
        </p:sp>
        <p:sp>
          <p:nvSpPr>
            <p:cNvPr id="14" name="Rectangle 32"/>
            <p:cNvSpPr>
              <a:spLocks noChangeArrowheads="1"/>
            </p:cNvSpPr>
            <p:nvPr/>
          </p:nvSpPr>
          <p:spPr bwMode="auto">
            <a:xfrm>
              <a:off x="4752" y="2113"/>
              <a:ext cx="576" cy="191"/>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defRPr/>
              </a:pPr>
              <a:endParaRPr lang="en-US">
                <a:solidFill>
                  <a:schemeClr val="tx1"/>
                </a:solidFill>
              </a:endParaRPr>
            </a:p>
          </p:txBody>
        </p:sp>
        <p:sp>
          <p:nvSpPr>
            <p:cNvPr id="15" name="Line 33"/>
            <p:cNvSpPr>
              <a:spLocks noChangeShapeType="1"/>
            </p:cNvSpPr>
            <p:nvPr/>
          </p:nvSpPr>
          <p:spPr bwMode="auto">
            <a:xfrm>
              <a:off x="3936" y="1055"/>
              <a:ext cx="0" cy="97"/>
            </a:xfrm>
            <a:prstGeom prst="line">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defRPr/>
              </a:pPr>
              <a:endParaRPr lang="en-GB">
                <a:solidFill>
                  <a:schemeClr val="tx1"/>
                </a:solidFill>
              </a:endParaRPr>
            </a:p>
          </p:txBody>
        </p:sp>
        <p:sp>
          <p:nvSpPr>
            <p:cNvPr id="16" name="Line 34"/>
            <p:cNvSpPr>
              <a:spLocks noChangeShapeType="1"/>
            </p:cNvSpPr>
            <p:nvPr/>
          </p:nvSpPr>
          <p:spPr bwMode="auto">
            <a:xfrm flipH="1">
              <a:off x="3168" y="1153"/>
              <a:ext cx="1536" cy="0"/>
            </a:xfrm>
            <a:prstGeom prst="line">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defRPr/>
              </a:pPr>
              <a:endParaRPr lang="en-GB">
                <a:solidFill>
                  <a:schemeClr val="tx1"/>
                </a:solidFill>
              </a:endParaRPr>
            </a:p>
          </p:txBody>
        </p:sp>
        <p:sp>
          <p:nvSpPr>
            <p:cNvPr id="17" name="Line 35"/>
            <p:cNvSpPr>
              <a:spLocks noChangeShapeType="1"/>
            </p:cNvSpPr>
            <p:nvPr/>
          </p:nvSpPr>
          <p:spPr bwMode="auto">
            <a:xfrm>
              <a:off x="3168" y="1153"/>
              <a:ext cx="0" cy="97"/>
            </a:xfrm>
            <a:prstGeom prst="line">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defRPr/>
              </a:pPr>
              <a:endParaRPr lang="en-GB">
                <a:solidFill>
                  <a:schemeClr val="tx1"/>
                </a:solidFill>
              </a:endParaRPr>
            </a:p>
          </p:txBody>
        </p:sp>
        <p:sp>
          <p:nvSpPr>
            <p:cNvPr id="18" name="Line 36"/>
            <p:cNvSpPr>
              <a:spLocks noChangeShapeType="1"/>
            </p:cNvSpPr>
            <p:nvPr/>
          </p:nvSpPr>
          <p:spPr bwMode="auto">
            <a:xfrm flipH="1">
              <a:off x="4704" y="1153"/>
              <a:ext cx="0" cy="97"/>
            </a:xfrm>
            <a:prstGeom prst="line">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defRPr/>
              </a:pPr>
              <a:endParaRPr lang="en-GB">
                <a:solidFill>
                  <a:schemeClr val="tx1"/>
                </a:solidFill>
              </a:endParaRPr>
            </a:p>
          </p:txBody>
        </p:sp>
        <p:sp>
          <p:nvSpPr>
            <p:cNvPr id="19" name="Line 37"/>
            <p:cNvSpPr>
              <a:spLocks noChangeShapeType="1"/>
            </p:cNvSpPr>
            <p:nvPr/>
          </p:nvSpPr>
          <p:spPr bwMode="auto">
            <a:xfrm>
              <a:off x="4704" y="1440"/>
              <a:ext cx="0" cy="193"/>
            </a:xfrm>
            <a:prstGeom prst="line">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defRPr/>
              </a:pPr>
              <a:endParaRPr lang="en-GB">
                <a:solidFill>
                  <a:schemeClr val="tx1"/>
                </a:solidFill>
              </a:endParaRPr>
            </a:p>
          </p:txBody>
        </p:sp>
        <p:sp>
          <p:nvSpPr>
            <p:cNvPr id="20" name="Line 38"/>
            <p:cNvSpPr>
              <a:spLocks noChangeShapeType="1"/>
            </p:cNvSpPr>
            <p:nvPr/>
          </p:nvSpPr>
          <p:spPr bwMode="auto">
            <a:xfrm>
              <a:off x="3168" y="1440"/>
              <a:ext cx="0" cy="193"/>
            </a:xfrm>
            <a:prstGeom prst="line">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defRPr/>
              </a:pPr>
              <a:endParaRPr lang="en-GB">
                <a:solidFill>
                  <a:schemeClr val="tx1"/>
                </a:solidFill>
              </a:endParaRPr>
            </a:p>
          </p:txBody>
        </p:sp>
        <p:sp>
          <p:nvSpPr>
            <p:cNvPr id="21" name="Line 39"/>
            <p:cNvSpPr>
              <a:spLocks noChangeShapeType="1"/>
            </p:cNvSpPr>
            <p:nvPr/>
          </p:nvSpPr>
          <p:spPr bwMode="auto">
            <a:xfrm>
              <a:off x="3168" y="1824"/>
              <a:ext cx="0" cy="144"/>
            </a:xfrm>
            <a:prstGeom prst="line">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defRPr/>
              </a:pPr>
              <a:endParaRPr lang="en-GB">
                <a:solidFill>
                  <a:schemeClr val="tx1"/>
                </a:solidFill>
              </a:endParaRPr>
            </a:p>
          </p:txBody>
        </p:sp>
        <p:sp>
          <p:nvSpPr>
            <p:cNvPr id="22" name="Line 40"/>
            <p:cNvSpPr>
              <a:spLocks noChangeShapeType="1"/>
            </p:cNvSpPr>
            <p:nvPr/>
          </p:nvSpPr>
          <p:spPr bwMode="auto">
            <a:xfrm>
              <a:off x="4704" y="1824"/>
              <a:ext cx="0" cy="96"/>
            </a:xfrm>
            <a:prstGeom prst="line">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defRPr/>
              </a:pPr>
              <a:endParaRPr lang="en-GB">
                <a:solidFill>
                  <a:schemeClr val="tx1"/>
                </a:solidFill>
              </a:endParaRPr>
            </a:p>
          </p:txBody>
        </p:sp>
        <p:sp>
          <p:nvSpPr>
            <p:cNvPr id="23" name="Line 41"/>
            <p:cNvSpPr>
              <a:spLocks noChangeShapeType="1"/>
            </p:cNvSpPr>
            <p:nvPr/>
          </p:nvSpPr>
          <p:spPr bwMode="auto">
            <a:xfrm>
              <a:off x="4272" y="1920"/>
              <a:ext cx="769" cy="0"/>
            </a:xfrm>
            <a:prstGeom prst="line">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defRPr/>
              </a:pPr>
              <a:endParaRPr lang="en-GB">
                <a:solidFill>
                  <a:schemeClr val="tx1"/>
                </a:solidFill>
              </a:endParaRPr>
            </a:p>
          </p:txBody>
        </p:sp>
        <p:sp>
          <p:nvSpPr>
            <p:cNvPr id="24" name="Line 42"/>
            <p:cNvSpPr>
              <a:spLocks noChangeShapeType="1"/>
            </p:cNvSpPr>
            <p:nvPr/>
          </p:nvSpPr>
          <p:spPr bwMode="auto">
            <a:xfrm>
              <a:off x="5041" y="1920"/>
              <a:ext cx="0" cy="193"/>
            </a:xfrm>
            <a:prstGeom prst="line">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defRPr/>
              </a:pPr>
              <a:endParaRPr lang="en-GB">
                <a:solidFill>
                  <a:schemeClr val="tx1"/>
                </a:solidFill>
              </a:endParaRPr>
            </a:p>
          </p:txBody>
        </p:sp>
        <p:sp>
          <p:nvSpPr>
            <p:cNvPr id="25" name="Line 43"/>
            <p:cNvSpPr>
              <a:spLocks noChangeShapeType="1"/>
            </p:cNvSpPr>
            <p:nvPr/>
          </p:nvSpPr>
          <p:spPr bwMode="auto">
            <a:xfrm>
              <a:off x="4272" y="1920"/>
              <a:ext cx="0" cy="193"/>
            </a:xfrm>
            <a:prstGeom prst="line">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defRPr/>
              </a:pPr>
              <a:endParaRPr lang="en-GB">
                <a:solidFill>
                  <a:schemeClr val="tx1"/>
                </a:solidFill>
              </a:endParaRPr>
            </a:p>
          </p:txBody>
        </p:sp>
      </p:grpSp>
      <p:sp>
        <p:nvSpPr>
          <p:cNvPr id="6" name="Rectangle 57"/>
          <p:cNvSpPr>
            <a:spLocks noChangeArrowheads="1"/>
          </p:cNvSpPr>
          <p:nvPr/>
        </p:nvSpPr>
        <p:spPr bwMode="auto">
          <a:xfrm>
            <a:off x="5414963" y="4038600"/>
            <a:ext cx="2646362" cy="400050"/>
          </a:xfrm>
          <a:prstGeom prst="rect">
            <a:avLst/>
          </a:prstGeom>
          <a:noFill/>
          <a:ln w="12700" cap="sq">
            <a:noFill/>
            <a:miter lim="800000"/>
            <a:headEnd type="none" w="sm" len="sm"/>
            <a:tailEnd type="none" w="sm" len="sm"/>
          </a:ln>
        </p:spPr>
        <p:txBody>
          <a:bodyPr>
            <a:spAutoFit/>
          </a:bodyPr>
          <a:lstStyle/>
          <a:p>
            <a:pPr algn="ctr" eaLnBrk="0" hangingPunct="0">
              <a:defRPr/>
            </a:pPr>
            <a:r>
              <a:rPr lang="en-US" sz="2000" b="1" dirty="0">
                <a:latin typeface="+mj-lt"/>
              </a:rPr>
              <a:t>HIERARCHICAL</a:t>
            </a:r>
          </a:p>
        </p:txBody>
      </p:sp>
    </p:spTree>
    <p:extLst>
      <p:ext uri="{BB962C8B-B14F-4D97-AF65-F5344CB8AC3E}">
        <p14:creationId xmlns:p14="http://schemas.microsoft.com/office/powerpoint/2010/main" val="1560944573"/>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ctrTitle"/>
          </p:nvPr>
        </p:nvSpPr>
        <p:spPr>
          <a:xfrm>
            <a:off x="460375" y="146050"/>
            <a:ext cx="8189913" cy="554038"/>
          </a:xfrm>
        </p:spPr>
        <p:txBody>
          <a:bodyPr>
            <a:normAutofit fontScale="90000"/>
          </a:bodyPr>
          <a:lstStyle/>
          <a:p>
            <a:pPr eaLnBrk="1" hangingPunct="1"/>
            <a:r>
              <a:rPr>
                <a:solidFill>
                  <a:schemeClr val="tx1"/>
                </a:solidFill>
                <a:cs typeface="Arial" charset="0"/>
              </a:rPr>
              <a:t>Agenda</a:t>
            </a:r>
          </a:p>
        </p:txBody>
      </p:sp>
      <p:sp>
        <p:nvSpPr>
          <p:cNvPr id="16387" name="Text Placeholder 2"/>
          <p:cNvSpPr>
            <a:spLocks noGrp="1"/>
          </p:cNvSpPr>
          <p:nvPr>
            <p:ph type="body" sz="quarter" idx="10"/>
          </p:nvPr>
        </p:nvSpPr>
        <p:spPr>
          <a:xfrm>
            <a:off x="1004888" y="1350963"/>
            <a:ext cx="7558087" cy="652462"/>
          </a:xfrm>
        </p:spPr>
        <p:txBody>
          <a:bodyPr/>
          <a:lstStyle/>
          <a:p>
            <a:pPr eaLnBrk="1" hangingPunct="1">
              <a:defRPr/>
            </a:pPr>
            <a:r>
              <a:rPr dirty="0">
                <a:solidFill>
                  <a:schemeClr val="tx1"/>
                </a:solidFill>
                <a:latin typeface="+mj-lt"/>
                <a:cs typeface="Arial" charset="0"/>
              </a:rPr>
              <a:t>Introduction to DBMS</a:t>
            </a:r>
          </a:p>
          <a:p>
            <a:pPr eaLnBrk="1" hangingPunct="1">
              <a:defRPr/>
            </a:pPr>
            <a:endParaRPr dirty="0">
              <a:solidFill>
                <a:schemeClr val="tx1"/>
              </a:solidFill>
              <a:latin typeface="+mj-lt"/>
              <a:cs typeface="Arial" charset="0"/>
            </a:endParaRPr>
          </a:p>
        </p:txBody>
      </p:sp>
      <p:sp>
        <p:nvSpPr>
          <p:cNvPr id="16388" name="Text Placeholder 3"/>
          <p:cNvSpPr>
            <a:spLocks noGrp="1"/>
          </p:cNvSpPr>
          <p:nvPr>
            <p:ph type="body" sz="quarter" idx="11"/>
          </p:nvPr>
        </p:nvSpPr>
        <p:spPr>
          <a:xfrm>
            <a:off x="1004888" y="2381250"/>
            <a:ext cx="7558087" cy="652463"/>
          </a:xfrm>
        </p:spPr>
        <p:txBody>
          <a:bodyPr/>
          <a:lstStyle/>
          <a:p>
            <a:pPr eaLnBrk="1" hangingPunct="1">
              <a:defRPr/>
            </a:pPr>
            <a:r>
              <a:rPr dirty="0">
                <a:solidFill>
                  <a:schemeClr val="tx1"/>
                </a:solidFill>
                <a:latin typeface="+mj-lt"/>
                <a:cs typeface="Arial" charset="0"/>
              </a:rPr>
              <a:t>Introduction to RDBMS</a:t>
            </a:r>
          </a:p>
          <a:p>
            <a:pPr eaLnBrk="1" hangingPunct="1">
              <a:defRPr/>
            </a:pPr>
            <a:endParaRPr dirty="0">
              <a:solidFill>
                <a:schemeClr val="tx1"/>
              </a:solidFill>
              <a:latin typeface="+mj-lt"/>
              <a:cs typeface="Arial" charset="0"/>
            </a:endParaRPr>
          </a:p>
        </p:txBody>
      </p:sp>
      <p:sp>
        <p:nvSpPr>
          <p:cNvPr id="16389" name="Text Placeholder 4"/>
          <p:cNvSpPr>
            <a:spLocks noGrp="1"/>
          </p:cNvSpPr>
          <p:nvPr>
            <p:ph type="body" sz="quarter" idx="12"/>
          </p:nvPr>
        </p:nvSpPr>
        <p:spPr>
          <a:xfrm>
            <a:off x="1004888" y="3403600"/>
            <a:ext cx="7910512" cy="652463"/>
          </a:xfrm>
        </p:spPr>
        <p:txBody>
          <a:bodyPr/>
          <a:lstStyle/>
          <a:p>
            <a:pPr eaLnBrk="1" hangingPunct="1">
              <a:defRPr/>
            </a:pPr>
            <a:r>
              <a:rPr dirty="0">
                <a:solidFill>
                  <a:schemeClr val="tx1"/>
                </a:solidFill>
                <a:latin typeface="+mj-lt"/>
                <a:cs typeface="Arial" charset="0"/>
              </a:rPr>
              <a:t>Entity-Relationship Model</a:t>
            </a:r>
          </a:p>
        </p:txBody>
      </p:sp>
      <p:sp>
        <p:nvSpPr>
          <p:cNvPr id="16390" name="Text Placeholder 5"/>
          <p:cNvSpPr>
            <a:spLocks noGrp="1"/>
          </p:cNvSpPr>
          <p:nvPr>
            <p:ph type="body" sz="quarter" idx="13"/>
          </p:nvPr>
        </p:nvSpPr>
        <p:spPr>
          <a:xfrm>
            <a:off x="1004888" y="4462463"/>
            <a:ext cx="7558087" cy="652462"/>
          </a:xfrm>
        </p:spPr>
        <p:txBody>
          <a:bodyPr/>
          <a:lstStyle/>
          <a:p>
            <a:pPr eaLnBrk="1" hangingPunct="1">
              <a:defRPr/>
            </a:pPr>
            <a:r>
              <a:rPr>
                <a:solidFill>
                  <a:schemeClr val="tx1"/>
                </a:solidFill>
                <a:latin typeface="+mj-lt"/>
                <a:cs typeface="Arial" charset="0"/>
              </a:rPr>
              <a:t>Normalization</a:t>
            </a:r>
          </a:p>
          <a:p>
            <a:pPr eaLnBrk="1" hangingPunct="1">
              <a:defRPr/>
            </a:pPr>
            <a:endParaRPr>
              <a:solidFill>
                <a:schemeClr val="tx1"/>
              </a:solidFill>
              <a:latin typeface="+mj-lt"/>
              <a:cs typeface="Arial" charset="0"/>
            </a:endParaRPr>
          </a:p>
        </p:txBody>
      </p:sp>
      <p:sp>
        <p:nvSpPr>
          <p:cNvPr id="8" name="Text Placeholder 7"/>
          <p:cNvSpPr>
            <a:spLocks noGrp="1"/>
          </p:cNvSpPr>
          <p:nvPr>
            <p:ph type="body" sz="quarter" idx="15"/>
          </p:nvPr>
        </p:nvSpPr>
        <p:spPr>
          <a:xfrm>
            <a:off x="460375" y="1346200"/>
            <a:ext cx="352425" cy="668338"/>
          </a:xfrm>
        </p:spPr>
        <p:txBody>
          <a:bodyPr/>
          <a:lstStyle/>
          <a:p>
            <a:pPr eaLnBrk="1" fontAlgn="auto" hangingPunct="1">
              <a:spcAft>
                <a:spcPts val="0"/>
              </a:spcAft>
              <a:buFont typeface="Arial"/>
              <a:buNone/>
              <a:defRPr/>
            </a:pPr>
            <a:r>
              <a:rPr sz="2800" dirty="0">
                <a:latin typeface="+mj-lt"/>
              </a:rPr>
              <a:t>1</a:t>
            </a:r>
          </a:p>
        </p:txBody>
      </p:sp>
      <p:sp>
        <p:nvSpPr>
          <p:cNvPr id="9" name="Text Placeholder 8"/>
          <p:cNvSpPr>
            <a:spLocks noGrp="1"/>
          </p:cNvSpPr>
          <p:nvPr>
            <p:ph type="body" sz="quarter" idx="16"/>
          </p:nvPr>
        </p:nvSpPr>
        <p:spPr>
          <a:xfrm>
            <a:off x="460375" y="2384425"/>
            <a:ext cx="352425" cy="668338"/>
          </a:xfrm>
        </p:spPr>
        <p:txBody>
          <a:bodyPr/>
          <a:lstStyle/>
          <a:p>
            <a:pPr eaLnBrk="1" fontAlgn="auto" hangingPunct="1">
              <a:spcAft>
                <a:spcPts val="0"/>
              </a:spcAft>
              <a:buFont typeface="Arial"/>
              <a:buNone/>
              <a:defRPr/>
            </a:pPr>
            <a:r>
              <a:rPr sz="2800" dirty="0">
                <a:latin typeface="+mj-lt"/>
              </a:rPr>
              <a:t>2</a:t>
            </a:r>
          </a:p>
        </p:txBody>
      </p:sp>
      <p:sp>
        <p:nvSpPr>
          <p:cNvPr id="10" name="Text Placeholder 9"/>
          <p:cNvSpPr>
            <a:spLocks noGrp="1"/>
          </p:cNvSpPr>
          <p:nvPr>
            <p:ph type="body" sz="quarter" idx="17"/>
          </p:nvPr>
        </p:nvSpPr>
        <p:spPr>
          <a:xfrm>
            <a:off x="460375" y="3422650"/>
            <a:ext cx="352425" cy="668338"/>
          </a:xfrm>
        </p:spPr>
        <p:txBody>
          <a:bodyPr/>
          <a:lstStyle/>
          <a:p>
            <a:pPr eaLnBrk="1" fontAlgn="auto" hangingPunct="1">
              <a:spcAft>
                <a:spcPts val="0"/>
              </a:spcAft>
              <a:buFont typeface="Arial"/>
              <a:buNone/>
              <a:defRPr/>
            </a:pPr>
            <a:r>
              <a:rPr sz="2800" dirty="0">
                <a:latin typeface="+mj-lt"/>
              </a:rPr>
              <a:t>3</a:t>
            </a:r>
          </a:p>
        </p:txBody>
      </p:sp>
      <p:sp>
        <p:nvSpPr>
          <p:cNvPr id="11" name="Text Placeholder 10"/>
          <p:cNvSpPr>
            <a:spLocks noGrp="1"/>
          </p:cNvSpPr>
          <p:nvPr>
            <p:ph type="body" sz="quarter" idx="18"/>
          </p:nvPr>
        </p:nvSpPr>
        <p:spPr>
          <a:xfrm>
            <a:off x="460375" y="4460875"/>
            <a:ext cx="352425" cy="668338"/>
          </a:xfrm>
        </p:spPr>
        <p:txBody>
          <a:bodyPr/>
          <a:lstStyle/>
          <a:p>
            <a:pPr eaLnBrk="1" fontAlgn="auto" hangingPunct="1">
              <a:spcAft>
                <a:spcPts val="0"/>
              </a:spcAft>
              <a:buFont typeface="Arial"/>
              <a:buNone/>
              <a:defRPr/>
            </a:pPr>
            <a:r>
              <a:rPr sz="2800" dirty="0">
                <a:latin typeface="+mj-lt"/>
              </a:rPr>
              <a:t>4</a:t>
            </a:r>
          </a:p>
        </p:txBody>
      </p:sp>
    </p:spTree>
    <p:extLst>
      <p:ext uri="{BB962C8B-B14F-4D97-AF65-F5344CB8AC3E}">
        <p14:creationId xmlns:p14="http://schemas.microsoft.com/office/powerpoint/2010/main" val="42749381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228600" y="109538"/>
            <a:ext cx="8458200" cy="554037"/>
          </a:xfrm>
        </p:spPr>
        <p:txBody>
          <a:bodyPr>
            <a:normAutofit fontScale="90000"/>
          </a:bodyPr>
          <a:lstStyle/>
          <a:p>
            <a:r>
              <a:rPr lang="en-GB">
                <a:solidFill>
                  <a:schemeClr val="tx1"/>
                </a:solidFill>
                <a:cs typeface="Arial" charset="0"/>
              </a:rPr>
              <a:t>Hierarchical Data Model (Contd.).</a:t>
            </a:r>
          </a:p>
        </p:txBody>
      </p:sp>
      <p:pic>
        <p:nvPicPr>
          <p:cNvPr id="35843"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213" y="2028825"/>
            <a:ext cx="8053387" cy="367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 name="Oval 64"/>
          <p:cNvSpPr/>
          <p:nvPr/>
        </p:nvSpPr>
        <p:spPr>
          <a:xfrm>
            <a:off x="3478213" y="1746250"/>
            <a:ext cx="2438400" cy="685800"/>
          </a:xfrm>
          <a:prstGeom prst="ellipse">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92" name="Oval 91"/>
          <p:cNvSpPr/>
          <p:nvPr/>
        </p:nvSpPr>
        <p:spPr>
          <a:xfrm>
            <a:off x="228600" y="3657600"/>
            <a:ext cx="2438400" cy="685800"/>
          </a:xfrm>
          <a:prstGeom prst="ellipse">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93" name="Oval 92"/>
          <p:cNvSpPr/>
          <p:nvPr/>
        </p:nvSpPr>
        <p:spPr>
          <a:xfrm>
            <a:off x="4697413" y="2949575"/>
            <a:ext cx="2438400" cy="685800"/>
          </a:xfrm>
          <a:prstGeom prst="ellipse">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94" name="Oval 93"/>
          <p:cNvSpPr/>
          <p:nvPr/>
        </p:nvSpPr>
        <p:spPr>
          <a:xfrm>
            <a:off x="811213" y="5362575"/>
            <a:ext cx="2438400" cy="685800"/>
          </a:xfrm>
          <a:prstGeom prst="ellipse">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Tree>
    <p:extLst>
      <p:ext uri="{BB962C8B-B14F-4D97-AF65-F5344CB8AC3E}">
        <p14:creationId xmlns:p14="http://schemas.microsoft.com/office/powerpoint/2010/main" val="19520385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0" y="0"/>
            <a:ext cx="8534400" cy="554038"/>
          </a:xfrm>
        </p:spPr>
        <p:txBody>
          <a:bodyPr/>
          <a:lstStyle/>
          <a:p>
            <a:pPr>
              <a:defRPr/>
            </a:pPr>
            <a:r>
              <a:rPr lang="en-GB">
                <a:solidFill>
                  <a:schemeClr val="tx1"/>
                </a:solidFill>
              </a:rPr>
              <a:t>Network Data Model</a:t>
            </a:r>
          </a:p>
        </p:txBody>
      </p:sp>
      <p:sp>
        <p:nvSpPr>
          <p:cNvPr id="36867" name="Text Placeholder 2"/>
          <p:cNvSpPr>
            <a:spLocks noGrp="1"/>
          </p:cNvSpPr>
          <p:nvPr>
            <p:ph type="body" sz="quarter" idx="16"/>
          </p:nvPr>
        </p:nvSpPr>
        <p:spPr>
          <a:xfrm>
            <a:off x="304800" y="679450"/>
            <a:ext cx="8458200" cy="4473575"/>
          </a:xfrm>
        </p:spPr>
        <p:txBody>
          <a:bodyPr>
            <a:normAutofit fontScale="92500" lnSpcReduction="10000"/>
          </a:bodyPr>
          <a:lstStyle/>
          <a:p>
            <a:pPr>
              <a:lnSpc>
                <a:spcPct val="200000"/>
              </a:lnSpc>
              <a:buFont typeface="Arial" charset="0"/>
              <a:buNone/>
            </a:pPr>
            <a:r>
              <a:rPr lang="en-GB" b="1">
                <a:solidFill>
                  <a:schemeClr val="tx1"/>
                </a:solidFill>
                <a:cs typeface="Arial" charset="0"/>
              </a:rPr>
              <a:t>Network Model:</a:t>
            </a:r>
          </a:p>
          <a:p>
            <a:pPr>
              <a:lnSpc>
                <a:spcPct val="200000"/>
              </a:lnSpc>
            </a:pPr>
            <a:r>
              <a:rPr>
                <a:solidFill>
                  <a:schemeClr val="tx1"/>
                </a:solidFill>
                <a:cs typeface="Arial" charset="0"/>
              </a:rPr>
              <a:t>This is a solution for Hierarchical Model issue.</a:t>
            </a:r>
          </a:p>
          <a:p>
            <a:pPr>
              <a:lnSpc>
                <a:spcPct val="200000"/>
              </a:lnSpc>
            </a:pPr>
            <a:r>
              <a:rPr>
                <a:solidFill>
                  <a:schemeClr val="tx1"/>
                </a:solidFill>
                <a:cs typeface="Arial" charset="0"/>
              </a:rPr>
              <a:t>It reperesents data as record types.</a:t>
            </a:r>
          </a:p>
          <a:p>
            <a:pPr>
              <a:lnSpc>
                <a:spcPct val="200000"/>
              </a:lnSpc>
            </a:pPr>
            <a:r>
              <a:rPr>
                <a:solidFill>
                  <a:schemeClr val="tx1"/>
                </a:solidFill>
                <a:cs typeface="Arial" charset="0"/>
              </a:rPr>
              <a:t>Each record has a link field to every relationship which it participates in circular linked list</a:t>
            </a:r>
          </a:p>
          <a:p>
            <a:pPr>
              <a:lnSpc>
                <a:spcPct val="200000"/>
              </a:lnSpc>
            </a:pPr>
            <a:r>
              <a:rPr>
                <a:solidFill>
                  <a:schemeClr val="tx1"/>
                </a:solidFill>
                <a:cs typeface="Arial" charset="0"/>
              </a:rPr>
              <a:t>But it has very less structural data independence and high system complexity.</a:t>
            </a:r>
            <a:endParaRPr lang="en-GB">
              <a:solidFill>
                <a:schemeClr val="tx1"/>
              </a:solidFill>
              <a:cs typeface="Arial" charset="0"/>
            </a:endParaRPr>
          </a:p>
        </p:txBody>
      </p:sp>
      <p:grpSp>
        <p:nvGrpSpPr>
          <p:cNvPr id="36868" name="Group 44"/>
          <p:cNvGrpSpPr>
            <a:grpSpLocks/>
          </p:cNvGrpSpPr>
          <p:nvPr/>
        </p:nvGrpSpPr>
        <p:grpSpPr bwMode="auto">
          <a:xfrm>
            <a:off x="6019800" y="5568950"/>
            <a:ext cx="2743200" cy="831850"/>
            <a:chOff x="1296" y="1392"/>
            <a:chExt cx="2544" cy="816"/>
          </a:xfrm>
        </p:grpSpPr>
        <p:sp>
          <p:nvSpPr>
            <p:cNvPr id="7" name="Oval 45"/>
            <p:cNvSpPr>
              <a:spLocks noChangeArrowheads="1"/>
            </p:cNvSpPr>
            <p:nvPr/>
          </p:nvSpPr>
          <p:spPr bwMode="auto">
            <a:xfrm>
              <a:off x="2915" y="1478"/>
              <a:ext cx="727" cy="645"/>
            </a:xfrm>
            <a:prstGeom prst="ellipse">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defRPr/>
              </a:pPr>
              <a:endParaRPr lang="en-US">
                <a:solidFill>
                  <a:schemeClr val="tx1"/>
                </a:solidFill>
              </a:endParaRPr>
            </a:p>
          </p:txBody>
        </p:sp>
        <p:sp>
          <p:nvSpPr>
            <p:cNvPr id="8" name="Oval 46"/>
            <p:cNvSpPr>
              <a:spLocks noChangeArrowheads="1"/>
            </p:cNvSpPr>
            <p:nvPr/>
          </p:nvSpPr>
          <p:spPr bwMode="auto">
            <a:xfrm>
              <a:off x="1493" y="1478"/>
              <a:ext cx="761" cy="559"/>
            </a:xfrm>
            <a:prstGeom prst="ellipse">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defRPr/>
              </a:pPr>
              <a:endParaRPr lang="en-US">
                <a:solidFill>
                  <a:schemeClr val="tx1"/>
                </a:solidFill>
              </a:endParaRPr>
            </a:p>
          </p:txBody>
        </p:sp>
        <p:sp>
          <p:nvSpPr>
            <p:cNvPr id="9" name="Rectangle 47"/>
            <p:cNvSpPr>
              <a:spLocks noChangeArrowheads="1"/>
            </p:cNvSpPr>
            <p:nvPr/>
          </p:nvSpPr>
          <p:spPr bwMode="auto">
            <a:xfrm>
              <a:off x="1692" y="1392"/>
              <a:ext cx="364" cy="171"/>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defRPr/>
              </a:pPr>
              <a:endParaRPr lang="en-US">
                <a:solidFill>
                  <a:schemeClr val="tx1"/>
                </a:solidFill>
              </a:endParaRPr>
            </a:p>
          </p:txBody>
        </p:sp>
        <p:sp>
          <p:nvSpPr>
            <p:cNvPr id="10" name="Rectangle 48"/>
            <p:cNvSpPr>
              <a:spLocks noChangeArrowheads="1"/>
            </p:cNvSpPr>
            <p:nvPr/>
          </p:nvSpPr>
          <p:spPr bwMode="auto">
            <a:xfrm>
              <a:off x="1296" y="1736"/>
              <a:ext cx="364" cy="171"/>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defRPr/>
              </a:pPr>
              <a:endParaRPr lang="en-US">
                <a:solidFill>
                  <a:schemeClr val="tx1"/>
                </a:solidFill>
              </a:endParaRPr>
            </a:p>
          </p:txBody>
        </p:sp>
        <p:sp>
          <p:nvSpPr>
            <p:cNvPr id="11" name="Rectangle 49"/>
            <p:cNvSpPr>
              <a:spLocks noChangeArrowheads="1"/>
            </p:cNvSpPr>
            <p:nvPr/>
          </p:nvSpPr>
          <p:spPr bwMode="auto">
            <a:xfrm>
              <a:off x="2056" y="1736"/>
              <a:ext cx="364" cy="171"/>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defRPr/>
              </a:pPr>
              <a:endParaRPr lang="en-US">
                <a:solidFill>
                  <a:schemeClr val="tx1"/>
                </a:solidFill>
              </a:endParaRPr>
            </a:p>
          </p:txBody>
        </p:sp>
        <p:sp>
          <p:nvSpPr>
            <p:cNvPr id="12" name="Rectangle 50"/>
            <p:cNvSpPr>
              <a:spLocks noChangeArrowheads="1"/>
            </p:cNvSpPr>
            <p:nvPr/>
          </p:nvSpPr>
          <p:spPr bwMode="auto">
            <a:xfrm>
              <a:off x="1692" y="1993"/>
              <a:ext cx="364" cy="171"/>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defRPr/>
              </a:pPr>
              <a:endParaRPr lang="en-US">
                <a:solidFill>
                  <a:schemeClr val="tx1"/>
                </a:solidFill>
              </a:endParaRPr>
            </a:p>
          </p:txBody>
        </p:sp>
        <p:sp>
          <p:nvSpPr>
            <p:cNvPr id="13" name="Rectangle 51"/>
            <p:cNvSpPr>
              <a:spLocks noChangeArrowheads="1"/>
            </p:cNvSpPr>
            <p:nvPr/>
          </p:nvSpPr>
          <p:spPr bwMode="auto">
            <a:xfrm>
              <a:off x="3080" y="1392"/>
              <a:ext cx="364" cy="171"/>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defRPr/>
              </a:pPr>
              <a:endParaRPr lang="en-US">
                <a:solidFill>
                  <a:schemeClr val="tx1"/>
                </a:solidFill>
              </a:endParaRPr>
            </a:p>
          </p:txBody>
        </p:sp>
        <p:sp>
          <p:nvSpPr>
            <p:cNvPr id="14" name="Rectangle 52"/>
            <p:cNvSpPr>
              <a:spLocks noChangeArrowheads="1"/>
            </p:cNvSpPr>
            <p:nvPr/>
          </p:nvSpPr>
          <p:spPr bwMode="auto">
            <a:xfrm>
              <a:off x="2684" y="1736"/>
              <a:ext cx="362" cy="171"/>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defRPr/>
              </a:pPr>
              <a:endParaRPr lang="en-US">
                <a:solidFill>
                  <a:schemeClr val="tx1"/>
                </a:solidFill>
              </a:endParaRPr>
            </a:p>
          </p:txBody>
        </p:sp>
        <p:sp>
          <p:nvSpPr>
            <p:cNvPr id="15" name="Rectangle 53"/>
            <p:cNvSpPr>
              <a:spLocks noChangeArrowheads="1"/>
            </p:cNvSpPr>
            <p:nvPr/>
          </p:nvSpPr>
          <p:spPr bwMode="auto">
            <a:xfrm>
              <a:off x="3476" y="1780"/>
              <a:ext cx="364" cy="170"/>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defRPr/>
              </a:pPr>
              <a:endParaRPr lang="en-US">
                <a:solidFill>
                  <a:schemeClr val="tx1"/>
                </a:solidFill>
              </a:endParaRPr>
            </a:p>
          </p:txBody>
        </p:sp>
        <p:sp>
          <p:nvSpPr>
            <p:cNvPr id="16" name="Rectangle 54"/>
            <p:cNvSpPr>
              <a:spLocks noChangeArrowheads="1"/>
            </p:cNvSpPr>
            <p:nvPr/>
          </p:nvSpPr>
          <p:spPr bwMode="auto">
            <a:xfrm>
              <a:off x="3080" y="2037"/>
              <a:ext cx="364" cy="171"/>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defRPr/>
              </a:pPr>
              <a:endParaRPr lang="en-US">
                <a:solidFill>
                  <a:schemeClr val="tx1"/>
                </a:solidFill>
              </a:endParaRPr>
            </a:p>
          </p:txBody>
        </p:sp>
        <p:sp>
          <p:nvSpPr>
            <p:cNvPr id="17" name="Arc 55"/>
            <p:cNvSpPr>
              <a:spLocks/>
            </p:cNvSpPr>
            <p:nvPr/>
          </p:nvSpPr>
          <p:spPr bwMode="auto">
            <a:xfrm flipH="1">
              <a:off x="2254" y="1436"/>
              <a:ext cx="364" cy="257"/>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ln>
              <a:headEnd/>
              <a:tailEnd/>
            </a:ln>
          </p:spPr>
          <p:style>
            <a:lnRef idx="1">
              <a:schemeClr val="dk1"/>
            </a:lnRef>
            <a:fillRef idx="2">
              <a:schemeClr val="dk1"/>
            </a:fillRef>
            <a:effectRef idx="1">
              <a:schemeClr val="dk1"/>
            </a:effectRef>
            <a:fontRef idx="minor">
              <a:schemeClr val="dk1"/>
            </a:fontRef>
          </p:style>
          <p:txBody>
            <a:bodyPr wrap="none" anchor="ctr"/>
            <a:lstStyle/>
            <a:p>
              <a:pPr>
                <a:defRPr/>
              </a:pPr>
              <a:endParaRPr lang="en-GB">
                <a:solidFill>
                  <a:schemeClr val="tx1"/>
                </a:solidFill>
              </a:endParaRPr>
            </a:p>
          </p:txBody>
        </p:sp>
        <p:sp>
          <p:nvSpPr>
            <p:cNvPr id="18" name="Arc 56"/>
            <p:cNvSpPr>
              <a:spLocks/>
            </p:cNvSpPr>
            <p:nvPr/>
          </p:nvSpPr>
          <p:spPr bwMode="auto">
            <a:xfrm>
              <a:off x="2618" y="1436"/>
              <a:ext cx="330" cy="302"/>
            </a:xfrm>
            <a:custGeom>
              <a:avLst/>
              <a:gdLst>
                <a:gd name="T0" fmla="*/ 0 w 21600"/>
                <a:gd name="T1" fmla="*/ 0 h 31064"/>
                <a:gd name="T2" fmla="*/ 0 w 21600"/>
                <a:gd name="T3" fmla="*/ 0 h 31064"/>
                <a:gd name="T4" fmla="*/ 0 w 21600"/>
                <a:gd name="T5" fmla="*/ 0 h 31064"/>
                <a:gd name="T6" fmla="*/ 0 60000 65536"/>
                <a:gd name="T7" fmla="*/ 0 60000 65536"/>
                <a:gd name="T8" fmla="*/ 0 60000 65536"/>
                <a:gd name="T9" fmla="*/ 0 w 21600"/>
                <a:gd name="T10" fmla="*/ 0 h 31064"/>
                <a:gd name="T11" fmla="*/ 21600 w 21600"/>
                <a:gd name="T12" fmla="*/ 31064 h 31064"/>
              </a:gdLst>
              <a:ahLst/>
              <a:cxnLst>
                <a:cxn ang="T6">
                  <a:pos x="T0" y="T1"/>
                </a:cxn>
                <a:cxn ang="T7">
                  <a:pos x="T2" y="T3"/>
                </a:cxn>
                <a:cxn ang="T8">
                  <a:pos x="T4" y="T5"/>
                </a:cxn>
              </a:cxnLst>
              <a:rect l="T9" t="T10" r="T11" b="T12"/>
              <a:pathLst>
                <a:path w="21600" h="31064" fill="none" extrusionOk="0">
                  <a:moveTo>
                    <a:pt x="2905" y="0"/>
                  </a:moveTo>
                  <a:cubicBezTo>
                    <a:pt x="13614" y="1454"/>
                    <a:pt x="21600" y="10597"/>
                    <a:pt x="21600" y="21404"/>
                  </a:cubicBezTo>
                  <a:cubicBezTo>
                    <a:pt x="21600" y="24757"/>
                    <a:pt x="20819" y="28064"/>
                    <a:pt x="19319" y="31063"/>
                  </a:cubicBezTo>
                </a:path>
                <a:path w="21600" h="31064" stroke="0" extrusionOk="0">
                  <a:moveTo>
                    <a:pt x="2905" y="0"/>
                  </a:moveTo>
                  <a:cubicBezTo>
                    <a:pt x="13614" y="1454"/>
                    <a:pt x="21600" y="10597"/>
                    <a:pt x="21600" y="21404"/>
                  </a:cubicBezTo>
                  <a:cubicBezTo>
                    <a:pt x="21600" y="24757"/>
                    <a:pt x="20819" y="28064"/>
                    <a:pt x="19319" y="31063"/>
                  </a:cubicBezTo>
                  <a:lnTo>
                    <a:pt x="0" y="21404"/>
                  </a:lnTo>
                  <a:lnTo>
                    <a:pt x="2905" y="0"/>
                  </a:lnTo>
                  <a:close/>
                </a:path>
              </a:pathLst>
            </a:custGeom>
            <a:ln>
              <a:headEnd/>
              <a:tailEnd/>
            </a:ln>
          </p:spPr>
          <p:style>
            <a:lnRef idx="1">
              <a:schemeClr val="dk1"/>
            </a:lnRef>
            <a:fillRef idx="2">
              <a:schemeClr val="dk1"/>
            </a:fillRef>
            <a:effectRef idx="1">
              <a:schemeClr val="dk1"/>
            </a:effectRef>
            <a:fontRef idx="minor">
              <a:schemeClr val="dk1"/>
            </a:fontRef>
          </p:style>
          <p:txBody>
            <a:bodyPr wrap="none" anchor="ctr"/>
            <a:lstStyle/>
            <a:p>
              <a:pPr>
                <a:defRPr/>
              </a:pPr>
              <a:endParaRPr lang="en-GB">
                <a:solidFill>
                  <a:schemeClr val="tx1"/>
                </a:solidFill>
              </a:endParaRPr>
            </a:p>
          </p:txBody>
        </p:sp>
      </p:grpSp>
      <p:sp>
        <p:nvSpPr>
          <p:cNvPr id="6" name="Rectangle 58"/>
          <p:cNvSpPr>
            <a:spLocks noChangeArrowheads="1"/>
          </p:cNvSpPr>
          <p:nvPr/>
        </p:nvSpPr>
        <p:spPr bwMode="auto">
          <a:xfrm>
            <a:off x="6529388" y="4953000"/>
            <a:ext cx="1658937" cy="400050"/>
          </a:xfrm>
          <a:prstGeom prst="rect">
            <a:avLst/>
          </a:prstGeom>
          <a:noFill/>
          <a:ln w="12700" cap="sq">
            <a:noFill/>
            <a:miter lim="800000"/>
            <a:headEnd type="none" w="sm" len="sm"/>
            <a:tailEnd type="none" w="sm" len="sm"/>
          </a:ln>
        </p:spPr>
        <p:txBody>
          <a:bodyPr>
            <a:spAutoFit/>
          </a:bodyPr>
          <a:lstStyle/>
          <a:p>
            <a:pPr algn="ctr" eaLnBrk="0" hangingPunct="0">
              <a:defRPr/>
            </a:pPr>
            <a:r>
              <a:rPr lang="en-US" sz="2000" b="1" dirty="0">
                <a:latin typeface="+mj-lt"/>
              </a:rPr>
              <a:t>NETWORK</a:t>
            </a:r>
          </a:p>
        </p:txBody>
      </p:sp>
    </p:spTree>
    <p:extLst>
      <p:ext uri="{BB962C8B-B14F-4D97-AF65-F5344CB8AC3E}">
        <p14:creationId xmlns:p14="http://schemas.microsoft.com/office/powerpoint/2010/main" val="4044264716"/>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447800"/>
            <a:ext cx="7715250" cy="305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Oval 5"/>
          <p:cNvSpPr/>
          <p:nvPr/>
        </p:nvSpPr>
        <p:spPr>
          <a:xfrm>
            <a:off x="6629400" y="1447800"/>
            <a:ext cx="2057400" cy="457200"/>
          </a:xfrm>
          <a:prstGeom prst="ellipse">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7" name="Oval 6"/>
          <p:cNvSpPr/>
          <p:nvPr/>
        </p:nvSpPr>
        <p:spPr>
          <a:xfrm>
            <a:off x="5486400" y="3886200"/>
            <a:ext cx="2057400" cy="457200"/>
          </a:xfrm>
          <a:prstGeom prst="ellipse">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8" name="Oval 7"/>
          <p:cNvSpPr/>
          <p:nvPr/>
        </p:nvSpPr>
        <p:spPr>
          <a:xfrm>
            <a:off x="381000" y="1447800"/>
            <a:ext cx="2286000" cy="533400"/>
          </a:xfrm>
          <a:prstGeom prst="ellipse">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9" name="Oval 8"/>
          <p:cNvSpPr/>
          <p:nvPr/>
        </p:nvSpPr>
        <p:spPr>
          <a:xfrm>
            <a:off x="457200" y="3810000"/>
            <a:ext cx="2057400" cy="457200"/>
          </a:xfrm>
          <a:prstGeom prst="ellipse">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37895" name="Rectangle 2"/>
          <p:cNvSpPr txBox="1">
            <a:spLocks noChangeArrowheads="1"/>
          </p:cNvSpPr>
          <p:nvPr/>
        </p:nvSpPr>
        <p:spPr bwMode="auto">
          <a:xfrm>
            <a:off x="457200" y="109538"/>
            <a:ext cx="8229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eaLnBrk="0" hangingPunct="0">
              <a:defRPr>
                <a:solidFill>
                  <a:schemeClr val="tx1"/>
                </a:solidFill>
                <a:latin typeface="Arial" charset="0"/>
                <a:cs typeface="Arial" charset="0"/>
              </a:defRPr>
            </a:lvl1pPr>
            <a:lvl2pPr marL="742950" indent="-285750" defTabSz="457200" eaLnBrk="0" hangingPunct="0">
              <a:defRPr>
                <a:solidFill>
                  <a:schemeClr val="tx1"/>
                </a:solidFill>
                <a:latin typeface="Arial" charset="0"/>
                <a:cs typeface="Arial" charset="0"/>
              </a:defRPr>
            </a:lvl2pPr>
            <a:lvl3pPr marL="1143000" indent="-228600" defTabSz="457200" eaLnBrk="0" hangingPunct="0">
              <a:defRPr>
                <a:solidFill>
                  <a:schemeClr val="tx1"/>
                </a:solidFill>
                <a:latin typeface="Arial" charset="0"/>
                <a:cs typeface="Arial" charset="0"/>
              </a:defRPr>
            </a:lvl3pPr>
            <a:lvl4pPr marL="1600200" indent="-228600" defTabSz="457200" eaLnBrk="0" hangingPunct="0">
              <a:defRPr>
                <a:solidFill>
                  <a:schemeClr val="tx1"/>
                </a:solidFill>
                <a:latin typeface="Arial" charset="0"/>
                <a:cs typeface="Arial" charset="0"/>
              </a:defRPr>
            </a:lvl4pPr>
            <a:lvl5pPr marL="2057400" indent="-228600" defTabSz="4572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r>
              <a:rPr lang="en-GB" sz="3200" b="1"/>
              <a:t>Network Data Model </a:t>
            </a:r>
            <a:r>
              <a:rPr lang="en-US" sz="3000" b="1"/>
              <a:t> (Contd.).</a:t>
            </a:r>
          </a:p>
        </p:txBody>
      </p:sp>
    </p:spTree>
    <p:extLst>
      <p:ext uri="{BB962C8B-B14F-4D97-AF65-F5344CB8AC3E}">
        <p14:creationId xmlns:p14="http://schemas.microsoft.com/office/powerpoint/2010/main" val="9870831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554037"/>
          </a:xfrm>
        </p:spPr>
        <p:txBody>
          <a:bodyPr/>
          <a:lstStyle/>
          <a:p>
            <a:pPr>
              <a:defRPr/>
            </a:pPr>
            <a:r>
              <a:rPr>
                <a:solidFill>
                  <a:schemeClr val="tx1"/>
                </a:solidFill>
              </a:rPr>
              <a:t>Network Model (Contd.).</a:t>
            </a:r>
          </a:p>
        </p:txBody>
      </p:sp>
      <p:sp>
        <p:nvSpPr>
          <p:cNvPr id="3" name="Text Placeholder 2"/>
          <p:cNvSpPr>
            <a:spLocks noGrp="1"/>
          </p:cNvSpPr>
          <p:nvPr>
            <p:ph type="body" sz="quarter" idx="16"/>
          </p:nvPr>
        </p:nvSpPr>
        <p:spPr/>
        <p:txBody>
          <a:bodyPr/>
          <a:lstStyle/>
          <a:p>
            <a:pPr>
              <a:defRPr/>
            </a:pPr>
            <a:r>
              <a:rPr b="1" dirty="0">
                <a:solidFill>
                  <a:schemeClr val="tx1"/>
                </a:solidFill>
              </a:rPr>
              <a:t>Advantages:</a:t>
            </a:r>
          </a:p>
          <a:p>
            <a:pPr lvl="1">
              <a:defRPr/>
            </a:pPr>
            <a:r>
              <a:rPr sz="2200" dirty="0">
                <a:solidFill>
                  <a:schemeClr val="tx1"/>
                </a:solidFill>
              </a:rPr>
              <a:t>Simplicity</a:t>
            </a:r>
          </a:p>
          <a:p>
            <a:pPr lvl="1">
              <a:defRPr/>
            </a:pPr>
            <a:r>
              <a:rPr sz="2200" dirty="0">
                <a:solidFill>
                  <a:schemeClr val="tx1"/>
                </a:solidFill>
              </a:rPr>
              <a:t>Integrity</a:t>
            </a:r>
          </a:p>
          <a:p>
            <a:pPr lvl="1">
              <a:defRPr/>
            </a:pPr>
            <a:r>
              <a:rPr sz="2200" dirty="0">
                <a:solidFill>
                  <a:schemeClr val="tx1"/>
                </a:solidFill>
              </a:rPr>
              <a:t>Ability to handle more relationship types</a:t>
            </a:r>
          </a:p>
          <a:p>
            <a:pPr lvl="1">
              <a:defRPr/>
            </a:pPr>
            <a:r>
              <a:rPr sz="2200" dirty="0">
                <a:solidFill>
                  <a:schemeClr val="tx1"/>
                </a:solidFill>
              </a:rPr>
              <a:t>Ease of data access</a:t>
            </a:r>
          </a:p>
          <a:p>
            <a:pPr lvl="1">
              <a:defRPr/>
            </a:pPr>
            <a:r>
              <a:rPr sz="2200" dirty="0">
                <a:solidFill>
                  <a:schemeClr val="tx1"/>
                </a:solidFill>
              </a:rPr>
              <a:t>Integrity</a:t>
            </a:r>
          </a:p>
          <a:p>
            <a:pPr lvl="1">
              <a:defRPr/>
            </a:pPr>
            <a:r>
              <a:rPr sz="2200" dirty="0">
                <a:solidFill>
                  <a:schemeClr val="tx1"/>
                </a:solidFill>
              </a:rPr>
              <a:t>Data Independence</a:t>
            </a:r>
          </a:p>
          <a:p>
            <a:pPr marL="288925" indent="-342900">
              <a:defRPr/>
            </a:pPr>
            <a:r>
              <a:rPr b="1" dirty="0">
                <a:solidFill>
                  <a:schemeClr val="tx1"/>
                </a:solidFill>
              </a:rPr>
              <a:t>Disadvantages:</a:t>
            </a:r>
            <a:endParaRPr dirty="0">
              <a:solidFill>
                <a:schemeClr val="tx1"/>
              </a:solidFill>
            </a:endParaRPr>
          </a:p>
          <a:p>
            <a:pPr marL="800100" lvl="1" indent="-342900">
              <a:defRPr/>
            </a:pPr>
            <a:r>
              <a:rPr sz="2200" dirty="0">
                <a:solidFill>
                  <a:schemeClr val="tx1"/>
                </a:solidFill>
              </a:rPr>
              <a:t>System Complexity</a:t>
            </a:r>
          </a:p>
          <a:p>
            <a:pPr marL="800100" lvl="1" indent="-342900">
              <a:defRPr/>
            </a:pPr>
            <a:r>
              <a:rPr sz="2200" dirty="0">
                <a:solidFill>
                  <a:schemeClr val="tx1"/>
                </a:solidFill>
              </a:rPr>
              <a:t>Lack of Structural independence</a:t>
            </a:r>
          </a:p>
          <a:p>
            <a:pPr lvl="1">
              <a:defRPr/>
            </a:pPr>
            <a:endParaRPr b="1" dirty="0">
              <a:solidFill>
                <a:schemeClr val="tx1"/>
              </a:solidFill>
            </a:endParaRPr>
          </a:p>
          <a:p>
            <a:pPr lvl="1">
              <a:defRPr/>
            </a:pPr>
            <a:endParaRPr b="1" dirty="0">
              <a:solidFill>
                <a:schemeClr val="tx1"/>
              </a:solidFill>
            </a:endParaRPr>
          </a:p>
          <a:p>
            <a:pPr lvl="1">
              <a:defRPr/>
            </a:pPr>
            <a:endParaRPr b="1" dirty="0">
              <a:solidFill>
                <a:schemeClr val="tx1"/>
              </a:solidFill>
            </a:endParaRPr>
          </a:p>
        </p:txBody>
      </p:sp>
    </p:spTree>
    <p:extLst>
      <p:ext uri="{BB962C8B-B14F-4D97-AF65-F5344CB8AC3E}">
        <p14:creationId xmlns:p14="http://schemas.microsoft.com/office/powerpoint/2010/main" val="42283570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42100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111125" y="152400"/>
            <a:ext cx="8534400" cy="554038"/>
          </a:xfrm>
        </p:spPr>
        <p:txBody>
          <a:bodyPr/>
          <a:lstStyle/>
          <a:p>
            <a:pPr>
              <a:defRPr/>
            </a:pPr>
            <a:r>
              <a:rPr lang="en-GB">
                <a:solidFill>
                  <a:schemeClr val="tx1"/>
                </a:solidFill>
              </a:rPr>
              <a:t>Relational Data Model</a:t>
            </a:r>
          </a:p>
        </p:txBody>
      </p:sp>
      <p:sp>
        <p:nvSpPr>
          <p:cNvPr id="39939" name="Text Placeholder 2"/>
          <p:cNvSpPr>
            <a:spLocks noGrp="1"/>
          </p:cNvSpPr>
          <p:nvPr>
            <p:ph type="body" sz="quarter" idx="16"/>
          </p:nvPr>
        </p:nvSpPr>
        <p:spPr>
          <a:xfrm>
            <a:off x="369888" y="1066800"/>
            <a:ext cx="8240712" cy="2678113"/>
          </a:xfrm>
        </p:spPr>
        <p:txBody>
          <a:bodyPr>
            <a:normAutofit fontScale="92500"/>
          </a:bodyPr>
          <a:lstStyle/>
          <a:p>
            <a:pPr>
              <a:lnSpc>
                <a:spcPct val="200000"/>
              </a:lnSpc>
              <a:buFont typeface="Arial" charset="0"/>
              <a:buNone/>
            </a:pPr>
            <a:r>
              <a:rPr lang="en-GB" b="1">
                <a:solidFill>
                  <a:schemeClr val="tx1"/>
                </a:solidFill>
                <a:cs typeface="Arial" charset="0"/>
              </a:rPr>
              <a:t>Relational Model:</a:t>
            </a:r>
          </a:p>
          <a:p>
            <a:pPr>
              <a:lnSpc>
                <a:spcPct val="200000"/>
              </a:lnSpc>
            </a:pPr>
            <a:r>
              <a:rPr>
                <a:solidFill>
                  <a:schemeClr val="tx1"/>
                </a:solidFill>
                <a:cs typeface="Arial" charset="0"/>
              </a:rPr>
              <a:t>Network model is replaced with relational model.</a:t>
            </a:r>
          </a:p>
          <a:p>
            <a:pPr>
              <a:lnSpc>
                <a:spcPct val="200000"/>
              </a:lnSpc>
            </a:pPr>
            <a:r>
              <a:rPr>
                <a:solidFill>
                  <a:schemeClr val="tx1"/>
                </a:solidFill>
                <a:cs typeface="Arial" charset="0"/>
              </a:rPr>
              <a:t>It represents data as record types in table format.</a:t>
            </a:r>
          </a:p>
          <a:p>
            <a:pPr>
              <a:lnSpc>
                <a:spcPct val="200000"/>
              </a:lnSpc>
            </a:pPr>
            <a:r>
              <a:rPr>
                <a:solidFill>
                  <a:schemeClr val="tx1"/>
                </a:solidFill>
                <a:cs typeface="Arial" charset="0"/>
              </a:rPr>
              <a:t>Relationship between records are maintained using logical data.</a:t>
            </a:r>
          </a:p>
        </p:txBody>
      </p:sp>
      <p:sp>
        <p:nvSpPr>
          <p:cNvPr id="5" name="Rectangle 59"/>
          <p:cNvSpPr>
            <a:spLocks noChangeArrowheads="1"/>
          </p:cNvSpPr>
          <p:nvPr/>
        </p:nvSpPr>
        <p:spPr bwMode="auto">
          <a:xfrm>
            <a:off x="5153025" y="4114800"/>
            <a:ext cx="1822450" cy="400050"/>
          </a:xfrm>
          <a:prstGeom prst="rect">
            <a:avLst/>
          </a:prstGeom>
          <a:noFill/>
          <a:ln w="12700" cap="sq">
            <a:noFill/>
            <a:miter lim="800000"/>
            <a:headEnd type="none" w="sm" len="sm"/>
            <a:tailEnd type="none" w="sm" len="sm"/>
          </a:ln>
        </p:spPr>
        <p:txBody>
          <a:bodyPr wrap="none">
            <a:spAutoFit/>
          </a:bodyPr>
          <a:lstStyle/>
          <a:p>
            <a:pPr algn="ctr" eaLnBrk="0" hangingPunct="0">
              <a:defRPr/>
            </a:pPr>
            <a:r>
              <a:rPr lang="en-US" sz="2000" b="1" dirty="0">
                <a:latin typeface="+mj-lt"/>
              </a:rPr>
              <a:t>RELATIONAL</a:t>
            </a:r>
          </a:p>
        </p:txBody>
      </p:sp>
      <p:grpSp>
        <p:nvGrpSpPr>
          <p:cNvPr id="39941" name="Group 25"/>
          <p:cNvGrpSpPr>
            <a:grpSpLocks/>
          </p:cNvGrpSpPr>
          <p:nvPr/>
        </p:nvGrpSpPr>
        <p:grpSpPr bwMode="auto">
          <a:xfrm>
            <a:off x="4114800" y="4724400"/>
            <a:ext cx="4495800" cy="1649413"/>
            <a:chOff x="4114800" y="4724400"/>
            <a:chExt cx="4495801" cy="1648968"/>
          </a:xfrm>
        </p:grpSpPr>
        <p:grpSp>
          <p:nvGrpSpPr>
            <p:cNvPr id="39942" name="Group 60"/>
            <p:cNvGrpSpPr>
              <a:grpSpLocks/>
            </p:cNvGrpSpPr>
            <p:nvPr/>
          </p:nvGrpSpPr>
          <p:grpSpPr bwMode="auto">
            <a:xfrm>
              <a:off x="4114800" y="4724400"/>
              <a:ext cx="4495801" cy="1633330"/>
              <a:chOff x="2147" y="3103"/>
              <a:chExt cx="3363" cy="1234"/>
            </a:xfrm>
          </p:grpSpPr>
          <p:grpSp>
            <p:nvGrpSpPr>
              <p:cNvPr id="39945" name="Group 61"/>
              <p:cNvGrpSpPr>
                <a:grpSpLocks/>
              </p:cNvGrpSpPr>
              <p:nvPr/>
            </p:nvGrpSpPr>
            <p:grpSpPr bwMode="auto">
              <a:xfrm>
                <a:off x="2660" y="3194"/>
                <a:ext cx="2195" cy="1143"/>
                <a:chOff x="1887" y="3180"/>
                <a:chExt cx="2106" cy="943"/>
              </a:xfrm>
            </p:grpSpPr>
            <p:sp>
              <p:nvSpPr>
                <p:cNvPr id="12" name="Rectangle 62"/>
                <p:cNvSpPr>
                  <a:spLocks noChangeArrowheads="1"/>
                </p:cNvSpPr>
                <p:nvPr/>
              </p:nvSpPr>
              <p:spPr bwMode="auto">
                <a:xfrm>
                  <a:off x="2016" y="3328"/>
                  <a:ext cx="1776" cy="795"/>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defRPr/>
                  </a:pPr>
                  <a:endParaRPr lang="en-US">
                    <a:solidFill>
                      <a:schemeClr val="tx1"/>
                    </a:solidFill>
                  </a:endParaRPr>
                </a:p>
              </p:txBody>
            </p:sp>
            <p:sp>
              <p:nvSpPr>
                <p:cNvPr id="13" name="Line 63"/>
                <p:cNvSpPr>
                  <a:spLocks noChangeShapeType="1"/>
                </p:cNvSpPr>
                <p:nvPr/>
              </p:nvSpPr>
              <p:spPr bwMode="auto">
                <a:xfrm>
                  <a:off x="2016" y="3895"/>
                  <a:ext cx="1776" cy="0"/>
                </a:xfrm>
                <a:prstGeom prst="line">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defRPr/>
                  </a:pPr>
                  <a:endParaRPr lang="en-GB">
                    <a:solidFill>
                      <a:schemeClr val="tx1"/>
                    </a:solidFill>
                  </a:endParaRPr>
                </a:p>
              </p:txBody>
            </p:sp>
            <p:sp>
              <p:nvSpPr>
                <p:cNvPr id="14" name="Line 64"/>
                <p:cNvSpPr>
                  <a:spLocks noChangeShapeType="1"/>
                </p:cNvSpPr>
                <p:nvPr/>
              </p:nvSpPr>
              <p:spPr bwMode="auto">
                <a:xfrm>
                  <a:off x="2352" y="3328"/>
                  <a:ext cx="0" cy="793"/>
                </a:xfrm>
                <a:prstGeom prst="line">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defRPr/>
                  </a:pPr>
                  <a:endParaRPr lang="en-GB">
                    <a:solidFill>
                      <a:schemeClr val="tx1"/>
                    </a:solidFill>
                  </a:endParaRPr>
                </a:p>
              </p:txBody>
            </p:sp>
            <p:sp>
              <p:nvSpPr>
                <p:cNvPr id="17" name="Line 67"/>
                <p:cNvSpPr>
                  <a:spLocks noChangeShapeType="1"/>
                </p:cNvSpPr>
                <p:nvPr/>
              </p:nvSpPr>
              <p:spPr bwMode="auto">
                <a:xfrm>
                  <a:off x="2016" y="3600"/>
                  <a:ext cx="1776" cy="0"/>
                </a:xfrm>
                <a:prstGeom prst="line">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defRPr/>
                  </a:pPr>
                  <a:endParaRPr lang="en-GB">
                    <a:solidFill>
                      <a:schemeClr val="tx1"/>
                    </a:solidFill>
                  </a:endParaRPr>
                </a:p>
              </p:txBody>
            </p:sp>
            <p:sp>
              <p:nvSpPr>
                <p:cNvPr id="18" name="Line 68"/>
                <p:cNvSpPr>
                  <a:spLocks noChangeShapeType="1"/>
                </p:cNvSpPr>
                <p:nvPr/>
              </p:nvSpPr>
              <p:spPr bwMode="auto">
                <a:xfrm>
                  <a:off x="3801" y="3509"/>
                  <a:ext cx="187" cy="0"/>
                </a:xfrm>
                <a:prstGeom prst="line">
                  <a:avLst/>
                </a:prstGeom>
                <a:ln>
                  <a:headEnd type="triangle" w="med" len="med"/>
                  <a:tailEnd/>
                </a:ln>
              </p:spPr>
              <p:style>
                <a:lnRef idx="1">
                  <a:schemeClr val="dk1"/>
                </a:lnRef>
                <a:fillRef idx="2">
                  <a:schemeClr val="dk1"/>
                </a:fillRef>
                <a:effectRef idx="1">
                  <a:schemeClr val="dk1"/>
                </a:effectRef>
                <a:fontRef idx="minor">
                  <a:schemeClr val="dk1"/>
                </a:fontRef>
              </p:style>
              <p:txBody>
                <a:bodyPr wrap="none" anchor="ctr"/>
                <a:lstStyle/>
                <a:p>
                  <a:pPr>
                    <a:defRPr/>
                  </a:pPr>
                  <a:endParaRPr lang="en-GB">
                    <a:solidFill>
                      <a:schemeClr val="tx1"/>
                    </a:solidFill>
                  </a:endParaRPr>
                </a:p>
              </p:txBody>
            </p:sp>
            <p:sp>
              <p:nvSpPr>
                <p:cNvPr id="19" name="Line 69"/>
                <p:cNvSpPr>
                  <a:spLocks noChangeShapeType="1"/>
                </p:cNvSpPr>
                <p:nvPr/>
              </p:nvSpPr>
              <p:spPr bwMode="auto">
                <a:xfrm>
                  <a:off x="3993" y="3509"/>
                  <a:ext cx="0" cy="489"/>
                </a:xfrm>
                <a:prstGeom prst="line">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defRPr/>
                  </a:pPr>
                  <a:endParaRPr lang="en-GB">
                    <a:solidFill>
                      <a:schemeClr val="tx1"/>
                    </a:solidFill>
                  </a:endParaRPr>
                </a:p>
              </p:txBody>
            </p:sp>
            <p:sp>
              <p:nvSpPr>
                <p:cNvPr id="20" name="Line 70"/>
                <p:cNvSpPr>
                  <a:spLocks noChangeShapeType="1"/>
                </p:cNvSpPr>
                <p:nvPr/>
              </p:nvSpPr>
              <p:spPr bwMode="auto">
                <a:xfrm flipH="1">
                  <a:off x="3801" y="3990"/>
                  <a:ext cx="187" cy="0"/>
                </a:xfrm>
                <a:prstGeom prst="line">
                  <a:avLst/>
                </a:prstGeom>
                <a:ln>
                  <a:headEnd/>
                  <a:tailEnd type="triangle" w="med" len="med"/>
                </a:ln>
              </p:spPr>
              <p:style>
                <a:lnRef idx="1">
                  <a:schemeClr val="dk1"/>
                </a:lnRef>
                <a:fillRef idx="2">
                  <a:schemeClr val="dk1"/>
                </a:fillRef>
                <a:effectRef idx="1">
                  <a:schemeClr val="dk1"/>
                </a:effectRef>
                <a:fontRef idx="minor">
                  <a:schemeClr val="dk1"/>
                </a:fontRef>
              </p:style>
              <p:txBody>
                <a:bodyPr wrap="none" anchor="ctr"/>
                <a:lstStyle/>
                <a:p>
                  <a:pPr>
                    <a:defRPr/>
                  </a:pPr>
                  <a:endParaRPr lang="en-GB">
                    <a:solidFill>
                      <a:schemeClr val="tx1"/>
                    </a:solidFill>
                  </a:endParaRPr>
                </a:p>
              </p:txBody>
            </p:sp>
            <p:sp>
              <p:nvSpPr>
                <p:cNvPr id="21" name="Line 71"/>
                <p:cNvSpPr>
                  <a:spLocks noChangeShapeType="1"/>
                </p:cNvSpPr>
                <p:nvPr/>
              </p:nvSpPr>
              <p:spPr bwMode="auto">
                <a:xfrm>
                  <a:off x="3144" y="3180"/>
                  <a:ext cx="243" cy="0"/>
                </a:xfrm>
                <a:prstGeom prst="line">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defRPr/>
                  </a:pPr>
                  <a:endParaRPr lang="en-GB">
                    <a:solidFill>
                      <a:schemeClr val="tx1"/>
                    </a:solidFill>
                  </a:endParaRPr>
                </a:p>
              </p:txBody>
            </p:sp>
            <p:sp>
              <p:nvSpPr>
                <p:cNvPr id="22" name="Line 72"/>
                <p:cNvSpPr>
                  <a:spLocks noChangeShapeType="1"/>
                </p:cNvSpPr>
                <p:nvPr/>
              </p:nvSpPr>
              <p:spPr bwMode="auto">
                <a:xfrm>
                  <a:off x="3396" y="3180"/>
                  <a:ext cx="0" cy="144"/>
                </a:xfrm>
                <a:prstGeom prst="line">
                  <a:avLst/>
                </a:prstGeom>
                <a:ln>
                  <a:headEnd/>
                  <a:tailEnd type="triangle" w="med" len="med"/>
                </a:ln>
              </p:spPr>
              <p:style>
                <a:lnRef idx="1">
                  <a:schemeClr val="dk1"/>
                </a:lnRef>
                <a:fillRef idx="2">
                  <a:schemeClr val="dk1"/>
                </a:fillRef>
                <a:effectRef idx="1">
                  <a:schemeClr val="dk1"/>
                </a:effectRef>
                <a:fontRef idx="minor">
                  <a:schemeClr val="dk1"/>
                </a:fontRef>
              </p:style>
              <p:txBody>
                <a:bodyPr wrap="none" anchor="ctr"/>
                <a:lstStyle/>
                <a:p>
                  <a:pPr>
                    <a:defRPr/>
                  </a:pPr>
                  <a:endParaRPr lang="en-GB">
                    <a:solidFill>
                      <a:schemeClr val="tx1"/>
                    </a:solidFill>
                  </a:endParaRPr>
                </a:p>
              </p:txBody>
            </p:sp>
            <p:sp>
              <p:nvSpPr>
                <p:cNvPr id="23" name="Line 73"/>
                <p:cNvSpPr>
                  <a:spLocks noChangeShapeType="1"/>
                </p:cNvSpPr>
                <p:nvPr/>
              </p:nvSpPr>
              <p:spPr bwMode="auto">
                <a:xfrm>
                  <a:off x="1887" y="3754"/>
                  <a:ext cx="131" cy="0"/>
                </a:xfrm>
                <a:prstGeom prst="line">
                  <a:avLst/>
                </a:prstGeom>
                <a:ln>
                  <a:headEnd/>
                  <a:tailEnd type="triangle" w="med" len="med"/>
                </a:ln>
              </p:spPr>
              <p:style>
                <a:lnRef idx="1">
                  <a:schemeClr val="dk1"/>
                </a:lnRef>
                <a:fillRef idx="2">
                  <a:schemeClr val="dk1"/>
                </a:fillRef>
                <a:effectRef idx="1">
                  <a:schemeClr val="dk1"/>
                </a:effectRef>
                <a:fontRef idx="minor">
                  <a:schemeClr val="dk1"/>
                </a:fontRef>
              </p:style>
              <p:txBody>
                <a:bodyPr wrap="none" anchor="ctr"/>
                <a:lstStyle/>
                <a:p>
                  <a:pPr>
                    <a:defRPr/>
                  </a:pPr>
                  <a:endParaRPr lang="en-GB">
                    <a:solidFill>
                      <a:schemeClr val="tx1"/>
                    </a:solidFill>
                  </a:endParaRPr>
                </a:p>
              </p:txBody>
            </p:sp>
          </p:grpSp>
          <p:sp>
            <p:nvSpPr>
              <p:cNvPr id="8" name="Rectangle 74"/>
              <p:cNvSpPr>
                <a:spLocks noChangeArrowheads="1"/>
              </p:cNvSpPr>
              <p:nvPr/>
            </p:nvSpPr>
            <p:spPr bwMode="auto">
              <a:xfrm>
                <a:off x="4940" y="3736"/>
                <a:ext cx="570" cy="209"/>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a:spAutoFit/>
              </a:bodyPr>
              <a:lstStyle/>
              <a:p>
                <a:pPr algn="ctr" eaLnBrk="0" hangingPunct="0">
                  <a:defRPr/>
                </a:pPr>
                <a:r>
                  <a:rPr lang="en-US" sz="1200" b="1" dirty="0">
                    <a:solidFill>
                      <a:schemeClr val="tx1"/>
                    </a:solidFill>
                  </a:rPr>
                  <a:t>TABLE</a:t>
                </a:r>
              </a:p>
            </p:txBody>
          </p:sp>
          <p:sp>
            <p:nvSpPr>
              <p:cNvPr id="9" name="Rectangle 75"/>
              <p:cNvSpPr>
                <a:spLocks noChangeArrowheads="1"/>
              </p:cNvSpPr>
              <p:nvPr/>
            </p:nvSpPr>
            <p:spPr bwMode="auto">
              <a:xfrm>
                <a:off x="2147" y="3773"/>
                <a:ext cx="495" cy="209"/>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a:spAutoFit/>
              </a:bodyPr>
              <a:lstStyle/>
              <a:p>
                <a:pPr algn="ctr" eaLnBrk="0" hangingPunct="0">
                  <a:defRPr/>
                </a:pPr>
                <a:r>
                  <a:rPr lang="en-US" sz="1200" b="1" dirty="0">
                    <a:solidFill>
                      <a:schemeClr val="tx1"/>
                    </a:solidFill>
                  </a:rPr>
                  <a:t>ROW</a:t>
                </a:r>
              </a:p>
            </p:txBody>
          </p:sp>
          <p:sp>
            <p:nvSpPr>
              <p:cNvPr id="10" name="Rectangle 76"/>
              <p:cNvSpPr>
                <a:spLocks noChangeArrowheads="1"/>
              </p:cNvSpPr>
              <p:nvPr/>
            </p:nvSpPr>
            <p:spPr bwMode="auto">
              <a:xfrm>
                <a:off x="3173" y="3103"/>
                <a:ext cx="796" cy="209"/>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a:spAutoFit/>
              </a:bodyPr>
              <a:lstStyle/>
              <a:p>
                <a:pPr algn="ctr" eaLnBrk="0" hangingPunct="0">
                  <a:defRPr/>
                </a:pPr>
                <a:r>
                  <a:rPr lang="en-US" sz="1200" b="1" dirty="0">
                    <a:solidFill>
                      <a:schemeClr val="tx1"/>
                    </a:solidFill>
                  </a:rPr>
                  <a:t>COLUMN</a:t>
                </a:r>
              </a:p>
            </p:txBody>
          </p:sp>
          <p:sp>
            <p:nvSpPr>
              <p:cNvPr id="11" name="Rectangle 77"/>
              <p:cNvSpPr>
                <a:spLocks noChangeArrowheads="1"/>
              </p:cNvSpPr>
              <p:nvPr/>
            </p:nvSpPr>
            <p:spPr bwMode="auto">
              <a:xfrm>
                <a:off x="3173" y="3773"/>
                <a:ext cx="583" cy="209"/>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a:spAutoFit/>
              </a:bodyPr>
              <a:lstStyle/>
              <a:p>
                <a:pPr algn="ctr" eaLnBrk="0" hangingPunct="0">
                  <a:defRPr/>
                </a:pPr>
                <a:r>
                  <a:rPr lang="en-US" sz="1200" b="1" dirty="0">
                    <a:solidFill>
                      <a:schemeClr val="tx1"/>
                    </a:solidFill>
                  </a:rPr>
                  <a:t>VALUE</a:t>
                </a:r>
              </a:p>
            </p:txBody>
          </p:sp>
        </p:grpSp>
        <p:sp>
          <p:nvSpPr>
            <p:cNvPr id="24" name="Line 64"/>
            <p:cNvSpPr>
              <a:spLocks noChangeShapeType="1"/>
            </p:cNvSpPr>
            <p:nvPr/>
          </p:nvSpPr>
          <p:spPr bwMode="auto">
            <a:xfrm>
              <a:off x="6324600" y="5092601"/>
              <a:ext cx="0" cy="1280767"/>
            </a:xfrm>
            <a:prstGeom prst="line">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defRPr/>
              </a:pPr>
              <a:endParaRPr lang="en-GB">
                <a:solidFill>
                  <a:schemeClr val="tx1"/>
                </a:solidFill>
              </a:endParaRPr>
            </a:p>
          </p:txBody>
        </p:sp>
        <p:sp>
          <p:nvSpPr>
            <p:cNvPr id="25" name="Line 64"/>
            <p:cNvSpPr>
              <a:spLocks noChangeShapeType="1"/>
            </p:cNvSpPr>
            <p:nvPr/>
          </p:nvSpPr>
          <p:spPr bwMode="auto">
            <a:xfrm>
              <a:off x="6858001" y="5092601"/>
              <a:ext cx="0" cy="1280767"/>
            </a:xfrm>
            <a:prstGeom prst="line">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defRPr/>
              </a:pPr>
              <a:endParaRPr lang="en-GB">
                <a:solidFill>
                  <a:schemeClr val="tx1"/>
                </a:solidFill>
              </a:endParaRPr>
            </a:p>
          </p:txBody>
        </p:sp>
      </p:grpSp>
    </p:spTree>
    <p:extLst>
      <p:ext uri="{BB962C8B-B14F-4D97-AF65-F5344CB8AC3E}">
        <p14:creationId xmlns:p14="http://schemas.microsoft.com/office/powerpoint/2010/main" val="905078815"/>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txBox="1">
            <a:spLocks noChangeArrowheads="1"/>
          </p:cNvSpPr>
          <p:nvPr/>
        </p:nvSpPr>
        <p:spPr bwMode="auto">
          <a:xfrm>
            <a:off x="152400" y="109538"/>
            <a:ext cx="8534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eaLnBrk="0" hangingPunct="0">
              <a:defRPr>
                <a:solidFill>
                  <a:schemeClr val="tx1"/>
                </a:solidFill>
                <a:latin typeface="Arial" charset="0"/>
                <a:cs typeface="Arial" charset="0"/>
              </a:defRPr>
            </a:lvl1pPr>
            <a:lvl2pPr marL="742950" indent="-285750" defTabSz="457200" eaLnBrk="0" hangingPunct="0">
              <a:defRPr>
                <a:solidFill>
                  <a:schemeClr val="tx1"/>
                </a:solidFill>
                <a:latin typeface="Arial" charset="0"/>
                <a:cs typeface="Arial" charset="0"/>
              </a:defRPr>
            </a:lvl2pPr>
            <a:lvl3pPr marL="1143000" indent="-228600" defTabSz="457200" eaLnBrk="0" hangingPunct="0">
              <a:defRPr>
                <a:solidFill>
                  <a:schemeClr val="tx1"/>
                </a:solidFill>
                <a:latin typeface="Arial" charset="0"/>
                <a:cs typeface="Arial" charset="0"/>
              </a:defRPr>
            </a:lvl3pPr>
            <a:lvl4pPr marL="1600200" indent="-228600" defTabSz="457200" eaLnBrk="0" hangingPunct="0">
              <a:defRPr>
                <a:solidFill>
                  <a:schemeClr val="tx1"/>
                </a:solidFill>
                <a:latin typeface="Arial" charset="0"/>
                <a:cs typeface="Arial" charset="0"/>
              </a:defRPr>
            </a:lvl4pPr>
            <a:lvl5pPr marL="2057400" indent="-228600" defTabSz="4572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r>
              <a:rPr lang="en-GB" sz="3200" b="1"/>
              <a:t>Relational Data Model (Contd.).</a:t>
            </a:r>
          </a:p>
        </p:txBody>
      </p:sp>
      <p:pic>
        <p:nvPicPr>
          <p:cNvPr id="40963"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905000"/>
            <a:ext cx="6016625" cy="380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Oval 8"/>
          <p:cNvSpPr/>
          <p:nvPr/>
        </p:nvSpPr>
        <p:spPr>
          <a:xfrm>
            <a:off x="1219200" y="1828800"/>
            <a:ext cx="1524000" cy="304800"/>
          </a:xfrm>
          <a:prstGeom prst="ellipse">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10" name="Oval 9"/>
          <p:cNvSpPr/>
          <p:nvPr/>
        </p:nvSpPr>
        <p:spPr>
          <a:xfrm>
            <a:off x="4114800" y="1828800"/>
            <a:ext cx="1524000" cy="304800"/>
          </a:xfrm>
          <a:prstGeom prst="ellipse">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11" name="Oval 10"/>
          <p:cNvSpPr/>
          <p:nvPr/>
        </p:nvSpPr>
        <p:spPr>
          <a:xfrm>
            <a:off x="2971800" y="3581400"/>
            <a:ext cx="1524000" cy="304800"/>
          </a:xfrm>
          <a:prstGeom prst="ellipse">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12" name="Oval 11"/>
          <p:cNvSpPr/>
          <p:nvPr/>
        </p:nvSpPr>
        <p:spPr>
          <a:xfrm>
            <a:off x="4495800" y="3733800"/>
            <a:ext cx="1524000" cy="304800"/>
          </a:xfrm>
          <a:prstGeom prst="ellipse">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Tree>
    <p:extLst>
      <p:ext uri="{BB962C8B-B14F-4D97-AF65-F5344CB8AC3E}">
        <p14:creationId xmlns:p14="http://schemas.microsoft.com/office/powerpoint/2010/main" val="42086012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p:txBody>
          <a:bodyPr/>
          <a:lstStyle/>
          <a:p>
            <a:pPr eaLnBrk="1" hangingPunct="1"/>
            <a:r>
              <a:rPr lang="en-GB">
                <a:solidFill>
                  <a:schemeClr val="tx1"/>
                </a:solidFill>
                <a:cs typeface="Arial" charset="0"/>
              </a:rPr>
              <a:t>Summary</a:t>
            </a:r>
          </a:p>
        </p:txBody>
      </p:sp>
      <p:sp>
        <p:nvSpPr>
          <p:cNvPr id="41987" name="Rectangle 3"/>
          <p:cNvSpPr>
            <a:spLocks noGrp="1" noChangeArrowheads="1"/>
          </p:cNvSpPr>
          <p:nvPr>
            <p:ph type="body" idx="4294967295"/>
          </p:nvPr>
        </p:nvSpPr>
        <p:spPr>
          <a:xfrm>
            <a:off x="304800" y="1219200"/>
            <a:ext cx="8229600" cy="4953000"/>
          </a:xfrm>
        </p:spPr>
        <p:txBody>
          <a:bodyPr/>
          <a:lstStyle/>
          <a:p>
            <a:r>
              <a:rPr sz="2200">
                <a:solidFill>
                  <a:schemeClr val="tx1"/>
                </a:solidFill>
                <a:cs typeface="Arial" charset="0"/>
              </a:rPr>
              <a:t>In this module we learnt to:</a:t>
            </a:r>
          </a:p>
          <a:p>
            <a:pPr lvl="1"/>
            <a:r>
              <a:rPr sz="2200">
                <a:solidFill>
                  <a:schemeClr val="tx1"/>
                </a:solidFill>
              </a:rPr>
              <a:t>Comprehend  the need for  Database</a:t>
            </a:r>
          </a:p>
          <a:p>
            <a:pPr lvl="1"/>
            <a:r>
              <a:rPr sz="2200">
                <a:solidFill>
                  <a:schemeClr val="tx1"/>
                </a:solidFill>
              </a:rPr>
              <a:t>Define File Management System</a:t>
            </a:r>
          </a:p>
          <a:p>
            <a:pPr lvl="1"/>
            <a:r>
              <a:rPr sz="2200">
                <a:solidFill>
                  <a:schemeClr val="tx1"/>
                </a:solidFill>
              </a:rPr>
              <a:t>Comprehend  limitations of File Management System</a:t>
            </a:r>
          </a:p>
          <a:p>
            <a:pPr lvl="1"/>
            <a:r>
              <a:rPr sz="2200">
                <a:solidFill>
                  <a:schemeClr val="tx1"/>
                </a:solidFill>
              </a:rPr>
              <a:t>Define Database management system</a:t>
            </a:r>
          </a:p>
          <a:p>
            <a:pPr lvl="1"/>
            <a:r>
              <a:rPr sz="2200">
                <a:solidFill>
                  <a:schemeClr val="tx1"/>
                </a:solidFill>
              </a:rPr>
              <a:t>List the features of DBMS</a:t>
            </a:r>
          </a:p>
          <a:p>
            <a:pPr lvl="1"/>
            <a:r>
              <a:rPr sz="2200">
                <a:solidFill>
                  <a:schemeClr val="tx1"/>
                </a:solidFill>
              </a:rPr>
              <a:t>Database Architecture</a:t>
            </a:r>
          </a:p>
          <a:p>
            <a:pPr lvl="1"/>
            <a:r>
              <a:rPr sz="2200">
                <a:solidFill>
                  <a:schemeClr val="tx1"/>
                </a:solidFill>
              </a:rPr>
              <a:t>Data Models</a:t>
            </a:r>
          </a:p>
          <a:p>
            <a:pPr lvl="1" algn="just" eaLnBrk="1" hangingPunct="1"/>
            <a:endParaRPr sz="2200">
              <a:solidFill>
                <a:schemeClr val="tx1"/>
              </a:solidFill>
            </a:endParaRPr>
          </a:p>
        </p:txBody>
      </p:sp>
    </p:spTree>
    <p:extLst>
      <p:ext uri="{BB962C8B-B14F-4D97-AF65-F5344CB8AC3E}">
        <p14:creationId xmlns:p14="http://schemas.microsoft.com/office/powerpoint/2010/main" val="41586355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p:txBody>
          <a:bodyPr/>
          <a:lstStyle/>
          <a:p>
            <a:pPr eaLnBrk="1" hangingPunct="1"/>
            <a:r>
              <a:rPr lang="en-GB">
                <a:solidFill>
                  <a:schemeClr val="tx1"/>
                </a:solidFill>
                <a:cs typeface="Arial" charset="0"/>
              </a:rPr>
              <a:t>Objectives </a:t>
            </a:r>
          </a:p>
        </p:txBody>
      </p:sp>
      <p:sp>
        <p:nvSpPr>
          <p:cNvPr id="44035" name="Rectangle 3"/>
          <p:cNvSpPr>
            <a:spLocks noGrp="1" noChangeArrowheads="1"/>
          </p:cNvSpPr>
          <p:nvPr>
            <p:ph type="body" idx="4294967295"/>
          </p:nvPr>
        </p:nvSpPr>
        <p:spPr>
          <a:xfrm>
            <a:off x="381000" y="1143000"/>
            <a:ext cx="8229600" cy="4953000"/>
          </a:xfrm>
        </p:spPr>
        <p:txBody>
          <a:bodyPr/>
          <a:lstStyle/>
          <a:p>
            <a:pPr marL="381000" indent="-381000" eaLnBrk="1" hangingPunct="1">
              <a:buFont typeface="Wingdings" pitchFamily="2" charset="2"/>
              <a:buNone/>
            </a:pPr>
            <a:r>
              <a:rPr lang="en-GB" b="1">
                <a:solidFill>
                  <a:schemeClr val="tx1"/>
                </a:solidFill>
                <a:cs typeface="Arial" charset="0"/>
              </a:rPr>
              <a:t>By the end of this module we will learn</a:t>
            </a:r>
          </a:p>
          <a:p>
            <a:pPr marL="381000" indent="-381000" eaLnBrk="1" hangingPunct="1">
              <a:buFont typeface="Wingdings" pitchFamily="2" charset="2"/>
              <a:buNone/>
            </a:pPr>
            <a:endParaRPr lang="en-GB">
              <a:solidFill>
                <a:schemeClr val="tx1"/>
              </a:solidFill>
              <a:cs typeface="Arial" charset="0"/>
            </a:endParaRPr>
          </a:p>
          <a:p>
            <a:pPr marL="381000" indent="-381000" eaLnBrk="1" hangingPunct="1"/>
            <a:r>
              <a:rPr>
                <a:solidFill>
                  <a:schemeClr val="tx1"/>
                </a:solidFill>
                <a:cs typeface="Arial" charset="0"/>
              </a:rPr>
              <a:t>Definition: RDBMS</a:t>
            </a:r>
          </a:p>
          <a:p>
            <a:pPr marL="381000" indent="-381000" eaLnBrk="1" hangingPunct="1"/>
            <a:r>
              <a:rPr>
                <a:solidFill>
                  <a:schemeClr val="tx1"/>
                </a:solidFill>
                <a:cs typeface="Arial" charset="0"/>
              </a:rPr>
              <a:t>Codd's Rules </a:t>
            </a:r>
          </a:p>
          <a:p>
            <a:pPr marL="381000" indent="-381000" eaLnBrk="1" hangingPunct="1"/>
            <a:r>
              <a:rPr>
                <a:solidFill>
                  <a:schemeClr val="tx1"/>
                </a:solidFill>
                <a:cs typeface="Arial" charset="0"/>
              </a:rPr>
              <a:t>Some Important Terms</a:t>
            </a:r>
          </a:p>
          <a:p>
            <a:pPr marL="381000" indent="-381000" eaLnBrk="1" hangingPunct="1"/>
            <a:r>
              <a:rPr>
                <a:solidFill>
                  <a:schemeClr val="tx1"/>
                </a:solidFill>
                <a:cs typeface="Arial" charset="0"/>
              </a:rPr>
              <a:t>Keys</a:t>
            </a:r>
          </a:p>
          <a:p>
            <a:pPr marL="381000" indent="-381000" eaLnBrk="1" hangingPunct="1">
              <a:buFont typeface="Wingdings" pitchFamily="2" charset="2"/>
              <a:buNone/>
            </a:pPr>
            <a:endParaRPr>
              <a:solidFill>
                <a:schemeClr val="tx1"/>
              </a:solidFill>
              <a:cs typeface="Arial" charset="0"/>
            </a:endParaRPr>
          </a:p>
        </p:txBody>
      </p:sp>
    </p:spTree>
    <p:extLst>
      <p:ext uri="{BB962C8B-B14F-4D97-AF65-F5344CB8AC3E}">
        <p14:creationId xmlns:p14="http://schemas.microsoft.com/office/powerpoint/2010/main" val="30135815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idx="4294967295"/>
          </p:nvPr>
        </p:nvSpPr>
        <p:spPr/>
        <p:txBody>
          <a:bodyPr/>
          <a:lstStyle/>
          <a:p>
            <a:pPr eaLnBrk="1" hangingPunct="1"/>
            <a:r>
              <a:rPr>
                <a:solidFill>
                  <a:schemeClr val="tx1"/>
                </a:solidFill>
                <a:cs typeface="Arial" charset="0"/>
              </a:rPr>
              <a:t>Definition of RDBMS</a:t>
            </a:r>
          </a:p>
        </p:txBody>
      </p:sp>
      <p:sp>
        <p:nvSpPr>
          <p:cNvPr id="45059" name="Content Placeholder 2"/>
          <p:cNvSpPr>
            <a:spLocks noGrp="1"/>
          </p:cNvSpPr>
          <p:nvPr>
            <p:ph idx="4294967295"/>
          </p:nvPr>
        </p:nvSpPr>
        <p:spPr>
          <a:xfrm>
            <a:off x="304800" y="1066800"/>
            <a:ext cx="8229600" cy="4953000"/>
          </a:xfrm>
        </p:spPr>
        <p:txBody>
          <a:bodyPr/>
          <a:lstStyle/>
          <a:p>
            <a:pPr algn="just">
              <a:lnSpc>
                <a:spcPct val="150000"/>
              </a:lnSpc>
            </a:pPr>
            <a:r>
              <a:rPr sz="2200">
                <a:solidFill>
                  <a:schemeClr val="tx1"/>
                </a:solidFill>
                <a:cs typeface="Arial" charset="0"/>
              </a:rPr>
              <a:t>Edgar F. Codd at IBM invented the relational database in 1970, which is usually referred to as RDBMS</a:t>
            </a:r>
          </a:p>
          <a:p>
            <a:pPr algn="just">
              <a:lnSpc>
                <a:spcPct val="150000"/>
              </a:lnSpc>
            </a:pPr>
            <a:r>
              <a:rPr sz="2200">
                <a:solidFill>
                  <a:schemeClr val="tx1"/>
                </a:solidFill>
                <a:cs typeface="Arial" charset="0"/>
              </a:rPr>
              <a:t>RDBMS allows operations in a human logical environment.</a:t>
            </a:r>
          </a:p>
          <a:p>
            <a:pPr algn="just">
              <a:lnSpc>
                <a:spcPct val="150000"/>
              </a:lnSpc>
            </a:pPr>
            <a:r>
              <a:rPr sz="2200">
                <a:solidFill>
                  <a:schemeClr val="tx1"/>
                </a:solidFill>
                <a:cs typeface="Arial" charset="0"/>
              </a:rPr>
              <a:t> The main elements of RDBMS are based on Codd’s 13 rules   for a relational system.</a:t>
            </a:r>
          </a:p>
          <a:p>
            <a:pPr algn="just">
              <a:lnSpc>
                <a:spcPct val="150000"/>
              </a:lnSpc>
            </a:pPr>
            <a:r>
              <a:rPr sz="2200">
                <a:solidFill>
                  <a:schemeClr val="tx1"/>
                </a:solidFill>
                <a:cs typeface="Arial" charset="0"/>
              </a:rPr>
              <a:t> The relational database is perceived as a collection of tables.</a:t>
            </a:r>
          </a:p>
          <a:p>
            <a:pPr algn="just">
              <a:lnSpc>
                <a:spcPct val="150000"/>
              </a:lnSpc>
            </a:pPr>
            <a:r>
              <a:rPr sz="2200">
                <a:solidFill>
                  <a:schemeClr val="tx1"/>
                </a:solidFill>
                <a:cs typeface="Arial" charset="0"/>
              </a:rPr>
              <a:t> Each table consists of a series of row/column intersections.</a:t>
            </a:r>
          </a:p>
          <a:p>
            <a:pPr algn="just">
              <a:lnSpc>
                <a:spcPct val="150000"/>
              </a:lnSpc>
            </a:pPr>
            <a:r>
              <a:rPr sz="2200">
                <a:solidFill>
                  <a:schemeClr val="tx1"/>
                </a:solidFill>
                <a:cs typeface="Arial" charset="0"/>
              </a:rPr>
              <a:t> Tables (or relations) are related to each other by sharing a common entity characteristic.</a:t>
            </a:r>
          </a:p>
        </p:txBody>
      </p:sp>
    </p:spTree>
    <p:extLst>
      <p:ext uri="{BB962C8B-B14F-4D97-AF65-F5344CB8AC3E}">
        <p14:creationId xmlns:p14="http://schemas.microsoft.com/office/powerpoint/2010/main" val="1294000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p:txBody>
          <a:bodyPr/>
          <a:lstStyle/>
          <a:p>
            <a:pPr eaLnBrk="1" hangingPunct="1"/>
            <a:r>
              <a:rPr>
                <a:solidFill>
                  <a:schemeClr val="tx1"/>
                </a:solidFill>
                <a:cs typeface="Arial" charset="0"/>
              </a:rPr>
              <a:t>Objectives</a:t>
            </a:r>
          </a:p>
        </p:txBody>
      </p:sp>
      <p:sp>
        <p:nvSpPr>
          <p:cNvPr id="18435" name="Content Placeholder 2"/>
          <p:cNvSpPr>
            <a:spLocks noGrp="1"/>
          </p:cNvSpPr>
          <p:nvPr>
            <p:ph idx="4294967295"/>
          </p:nvPr>
        </p:nvSpPr>
        <p:spPr>
          <a:xfrm>
            <a:off x="457200" y="990600"/>
            <a:ext cx="8229600" cy="4953000"/>
          </a:xfrm>
        </p:spPr>
        <p:txBody>
          <a:bodyPr/>
          <a:lstStyle/>
          <a:p>
            <a:r>
              <a:rPr lang="en-GB" sz="2200">
                <a:solidFill>
                  <a:schemeClr val="tx1"/>
                </a:solidFill>
                <a:cs typeface="Arial" charset="0"/>
              </a:rPr>
              <a:t>By the end of this module we should be able to:</a:t>
            </a:r>
            <a:endParaRPr sz="2200">
              <a:solidFill>
                <a:schemeClr val="tx1"/>
              </a:solidFill>
              <a:cs typeface="Arial" charset="0"/>
            </a:endParaRPr>
          </a:p>
          <a:p>
            <a:pPr lvl="1"/>
            <a:r>
              <a:rPr sz="2200">
                <a:solidFill>
                  <a:schemeClr val="tx1"/>
                </a:solidFill>
              </a:rPr>
              <a:t>Comprehend  the need for  Database</a:t>
            </a:r>
          </a:p>
          <a:p>
            <a:pPr lvl="1"/>
            <a:r>
              <a:rPr sz="2200">
                <a:solidFill>
                  <a:schemeClr val="tx1"/>
                </a:solidFill>
              </a:rPr>
              <a:t>Define File Management System</a:t>
            </a:r>
          </a:p>
          <a:p>
            <a:pPr lvl="1"/>
            <a:r>
              <a:rPr sz="2200">
                <a:solidFill>
                  <a:schemeClr val="tx1"/>
                </a:solidFill>
              </a:rPr>
              <a:t>Comprehend  limitations of File Management System</a:t>
            </a:r>
          </a:p>
          <a:p>
            <a:pPr lvl="1"/>
            <a:r>
              <a:rPr sz="2200">
                <a:solidFill>
                  <a:schemeClr val="tx1"/>
                </a:solidFill>
              </a:rPr>
              <a:t>Define Database management system</a:t>
            </a:r>
          </a:p>
          <a:p>
            <a:pPr lvl="1"/>
            <a:r>
              <a:rPr sz="2200">
                <a:solidFill>
                  <a:schemeClr val="tx1"/>
                </a:solidFill>
              </a:rPr>
              <a:t>List the features of DBMS</a:t>
            </a:r>
          </a:p>
          <a:p>
            <a:pPr lvl="1"/>
            <a:r>
              <a:rPr sz="2200">
                <a:solidFill>
                  <a:schemeClr val="tx1"/>
                </a:solidFill>
              </a:rPr>
              <a:t>Database Architecture</a:t>
            </a:r>
          </a:p>
          <a:p>
            <a:pPr lvl="1"/>
            <a:r>
              <a:rPr sz="2200">
                <a:solidFill>
                  <a:schemeClr val="tx1"/>
                </a:solidFill>
              </a:rPr>
              <a:t>Data Models</a:t>
            </a:r>
          </a:p>
        </p:txBody>
      </p:sp>
    </p:spTree>
    <p:extLst>
      <p:ext uri="{BB962C8B-B14F-4D97-AF65-F5344CB8AC3E}">
        <p14:creationId xmlns:p14="http://schemas.microsoft.com/office/powerpoint/2010/main" val="33489717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idx="4294967295"/>
          </p:nvPr>
        </p:nvSpPr>
        <p:spPr>
          <a:xfrm>
            <a:off x="228600" y="109538"/>
            <a:ext cx="8458200" cy="554037"/>
          </a:xfrm>
        </p:spPr>
        <p:txBody>
          <a:bodyPr>
            <a:normAutofit fontScale="90000"/>
          </a:bodyPr>
          <a:lstStyle/>
          <a:p>
            <a:pPr eaLnBrk="1" hangingPunct="1"/>
            <a:r>
              <a:rPr>
                <a:solidFill>
                  <a:schemeClr val="tx1"/>
                </a:solidFill>
                <a:cs typeface="Arial" charset="0"/>
              </a:rPr>
              <a:t>Rules of Dr. E F Codd</a:t>
            </a:r>
          </a:p>
        </p:txBody>
      </p:sp>
      <p:sp>
        <p:nvSpPr>
          <p:cNvPr id="46083" name="Content Placeholder 2"/>
          <p:cNvSpPr>
            <a:spLocks noGrp="1"/>
          </p:cNvSpPr>
          <p:nvPr>
            <p:ph idx="4294967295"/>
          </p:nvPr>
        </p:nvSpPr>
        <p:spPr>
          <a:xfrm>
            <a:off x="304800" y="990600"/>
            <a:ext cx="8382000" cy="5410200"/>
          </a:xfrm>
        </p:spPr>
        <p:txBody>
          <a:bodyPr/>
          <a:lstStyle/>
          <a:p>
            <a:pPr eaLnBrk="1" hangingPunct="1"/>
            <a:r>
              <a:rPr sz="2200">
                <a:solidFill>
                  <a:schemeClr val="tx1"/>
                </a:solidFill>
                <a:cs typeface="Arial" charset="0"/>
              </a:rPr>
              <a:t>Rule 0.</a:t>
            </a:r>
          </a:p>
          <a:p>
            <a:pPr lvl="1" algn="just" eaLnBrk="1" hangingPunct="1"/>
            <a:r>
              <a:rPr sz="2200">
                <a:solidFill>
                  <a:schemeClr val="tx1"/>
                </a:solidFill>
              </a:rPr>
              <a:t> For a system to qualify as a RELATIONAL, DATABASE, MANAGEMENT system, that system must use its RELATIONAL facilities (exclusively) to MANAGE the DATABASE. </a:t>
            </a:r>
          </a:p>
          <a:p>
            <a:pPr algn="just" eaLnBrk="1" hangingPunct="1"/>
            <a:r>
              <a:rPr sz="2200">
                <a:solidFill>
                  <a:schemeClr val="tx1"/>
                </a:solidFill>
                <a:cs typeface="Arial" charset="0"/>
              </a:rPr>
              <a:t>Rule 1: Information rule</a:t>
            </a:r>
          </a:p>
          <a:p>
            <a:pPr lvl="1" algn="just" eaLnBrk="1" hangingPunct="1"/>
            <a:r>
              <a:rPr sz="2200">
                <a:solidFill>
                  <a:schemeClr val="tx1"/>
                </a:solidFill>
              </a:rPr>
              <a:t>The information rule simply requires all information in the database to be represented in one and only one way, Namely by values in column positions within rows of tables. </a:t>
            </a:r>
          </a:p>
          <a:p>
            <a:pPr algn="just" eaLnBrk="1" hangingPunct="1"/>
            <a:r>
              <a:rPr sz="2200">
                <a:solidFill>
                  <a:schemeClr val="tx1"/>
                </a:solidFill>
                <a:cs typeface="Arial" charset="0"/>
              </a:rPr>
              <a:t>Rule 2: Guaranteed access rule </a:t>
            </a:r>
          </a:p>
          <a:p>
            <a:pPr lvl="1" algn="just" eaLnBrk="1" hangingPunct="1"/>
            <a:r>
              <a:rPr sz="2200">
                <a:solidFill>
                  <a:schemeClr val="tx1"/>
                </a:solidFill>
              </a:rPr>
              <a:t>The data can be accessed by specifying the table name and the column name and the columns that defined the primary key . Primary key ensures that each value is unique and accessible.</a:t>
            </a:r>
          </a:p>
        </p:txBody>
      </p:sp>
    </p:spTree>
    <p:extLst>
      <p:ext uri="{BB962C8B-B14F-4D97-AF65-F5344CB8AC3E}">
        <p14:creationId xmlns:p14="http://schemas.microsoft.com/office/powerpoint/2010/main" val="33513005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idx="4294967295"/>
          </p:nvPr>
        </p:nvSpPr>
        <p:spPr>
          <a:xfrm>
            <a:off x="152400" y="109538"/>
            <a:ext cx="8534400" cy="554037"/>
          </a:xfrm>
        </p:spPr>
        <p:txBody>
          <a:bodyPr>
            <a:normAutofit fontScale="90000"/>
          </a:bodyPr>
          <a:lstStyle/>
          <a:p>
            <a:pPr eaLnBrk="1" hangingPunct="1"/>
            <a:r>
              <a:rPr>
                <a:solidFill>
                  <a:schemeClr val="tx1"/>
                </a:solidFill>
                <a:cs typeface="Arial" charset="0"/>
              </a:rPr>
              <a:t>Rules of Dr. E F Codd </a:t>
            </a:r>
            <a:r>
              <a:rPr lang="en-GB">
                <a:solidFill>
                  <a:schemeClr val="tx1"/>
                </a:solidFill>
                <a:cs typeface="Arial" charset="0"/>
              </a:rPr>
              <a:t>(Contd.).</a:t>
            </a:r>
            <a:endParaRPr>
              <a:solidFill>
                <a:schemeClr val="tx1"/>
              </a:solidFill>
              <a:cs typeface="Arial" charset="0"/>
            </a:endParaRPr>
          </a:p>
        </p:txBody>
      </p:sp>
      <p:sp>
        <p:nvSpPr>
          <p:cNvPr id="47107" name="Content Placeholder 2"/>
          <p:cNvSpPr>
            <a:spLocks noGrp="1"/>
          </p:cNvSpPr>
          <p:nvPr>
            <p:ph idx="4294967295"/>
          </p:nvPr>
        </p:nvSpPr>
        <p:spPr>
          <a:xfrm>
            <a:off x="304800" y="914400"/>
            <a:ext cx="8458200" cy="5715000"/>
          </a:xfrm>
        </p:spPr>
        <p:txBody>
          <a:bodyPr>
            <a:normAutofit lnSpcReduction="10000"/>
          </a:bodyPr>
          <a:lstStyle/>
          <a:p>
            <a:pPr algn="just" eaLnBrk="1" hangingPunct="1"/>
            <a:r>
              <a:rPr>
                <a:solidFill>
                  <a:schemeClr val="tx1"/>
                </a:solidFill>
                <a:cs typeface="Arial" charset="0"/>
              </a:rPr>
              <a:t>Rule 3: Systematic treatment of NULL values</a:t>
            </a:r>
          </a:p>
          <a:p>
            <a:pPr lvl="1" algn="just" eaLnBrk="1" hangingPunct="1"/>
            <a:r>
              <a:rPr sz="1800">
                <a:solidFill>
                  <a:schemeClr val="tx1"/>
                </a:solidFill>
              </a:rPr>
              <a:t>A null is a unknown value and every database must have a provision for storing NULL values. </a:t>
            </a:r>
          </a:p>
          <a:p>
            <a:pPr lvl="2" algn="just" eaLnBrk="1" hangingPunct="1"/>
            <a:r>
              <a:rPr sz="1400">
                <a:solidFill>
                  <a:schemeClr val="tx1"/>
                </a:solidFill>
              </a:rPr>
              <a:t>NULL != 0</a:t>
            </a:r>
          </a:p>
          <a:p>
            <a:pPr lvl="2" algn="just" eaLnBrk="1" hangingPunct="1"/>
            <a:r>
              <a:rPr sz="1400">
                <a:solidFill>
                  <a:schemeClr val="tx1"/>
                </a:solidFill>
              </a:rPr>
              <a:t>NULL != nothing</a:t>
            </a:r>
          </a:p>
          <a:p>
            <a:pPr lvl="2" algn="just" eaLnBrk="1" hangingPunct="1"/>
            <a:r>
              <a:rPr sz="1400">
                <a:solidFill>
                  <a:schemeClr val="tx1"/>
                </a:solidFill>
              </a:rPr>
              <a:t>NULL != NULL</a:t>
            </a:r>
          </a:p>
          <a:p>
            <a:pPr lvl="2" algn="just" eaLnBrk="1" hangingPunct="1"/>
            <a:r>
              <a:rPr sz="1400">
                <a:solidFill>
                  <a:schemeClr val="tx1"/>
                </a:solidFill>
              </a:rPr>
              <a:t>NULL is NULL</a:t>
            </a:r>
            <a:endParaRPr sz="800">
              <a:solidFill>
                <a:schemeClr val="tx1"/>
              </a:solidFill>
            </a:endParaRPr>
          </a:p>
          <a:p>
            <a:pPr lvl="1" algn="just" eaLnBrk="1" hangingPunct="1"/>
            <a:endParaRPr sz="1000">
              <a:solidFill>
                <a:schemeClr val="tx1"/>
              </a:solidFill>
            </a:endParaRPr>
          </a:p>
          <a:p>
            <a:pPr algn="just" eaLnBrk="1" hangingPunct="1"/>
            <a:r>
              <a:rPr>
                <a:solidFill>
                  <a:schemeClr val="tx1"/>
                </a:solidFill>
                <a:cs typeface="Arial" charset="0"/>
              </a:rPr>
              <a:t>Rule 4: Dynamic on-line catalog based on the relational model</a:t>
            </a:r>
          </a:p>
          <a:p>
            <a:pPr lvl="1" algn="just" eaLnBrk="1" hangingPunct="1"/>
            <a:r>
              <a:rPr sz="1800">
                <a:solidFill>
                  <a:schemeClr val="tx1"/>
                </a:solidFill>
              </a:rPr>
              <a:t>In this rule it says; to have user data in tables(in user tables) and the information about the table such as structure and other required information also in tables( in System Catalog) only.</a:t>
            </a:r>
          </a:p>
          <a:p>
            <a:pPr lvl="1" algn="just" eaLnBrk="1" hangingPunct="1"/>
            <a:r>
              <a:rPr sz="1800">
                <a:solidFill>
                  <a:schemeClr val="tx1"/>
                </a:solidFill>
              </a:rPr>
              <a:t>User data in user-tables and metadata of/about user-table as system catalog.</a:t>
            </a:r>
          </a:p>
          <a:p>
            <a:pPr algn="just" eaLnBrk="1" hangingPunct="1"/>
            <a:r>
              <a:rPr>
                <a:solidFill>
                  <a:schemeClr val="tx1"/>
                </a:solidFill>
                <a:cs typeface="Arial" charset="0"/>
              </a:rPr>
              <a:t>Rule 5: Comprehensive sub language</a:t>
            </a:r>
          </a:p>
          <a:p>
            <a:pPr lvl="1" algn="just" eaLnBrk="1" hangingPunct="1"/>
            <a:r>
              <a:rPr sz="1800">
                <a:solidFill>
                  <a:schemeClr val="tx1"/>
                </a:solidFill>
              </a:rPr>
              <a:t>There must be at least one language which supports data defining, view defining , manipulating data, integrity constraints.</a:t>
            </a:r>
          </a:p>
          <a:p>
            <a:pPr lvl="1" algn="just" eaLnBrk="1" hangingPunct="1"/>
            <a:r>
              <a:rPr sz="1800">
                <a:solidFill>
                  <a:schemeClr val="tx1"/>
                </a:solidFill>
              </a:rPr>
              <a:t>All the above should be supported with well defined syntax, as character strings.</a:t>
            </a:r>
            <a:endParaRPr sz="1400">
              <a:solidFill>
                <a:schemeClr val="tx1"/>
              </a:solidFill>
            </a:endParaRPr>
          </a:p>
          <a:p>
            <a:pPr lvl="1" algn="just" eaLnBrk="1" hangingPunct="1">
              <a:buFont typeface="Gill Sans MT" pitchFamily="34" charset="0"/>
              <a:buNone/>
            </a:pPr>
            <a:endParaRPr>
              <a:solidFill>
                <a:schemeClr val="tx1"/>
              </a:solidFill>
            </a:endParaRPr>
          </a:p>
        </p:txBody>
      </p:sp>
    </p:spTree>
    <p:extLst>
      <p:ext uri="{BB962C8B-B14F-4D97-AF65-F5344CB8AC3E}">
        <p14:creationId xmlns:p14="http://schemas.microsoft.com/office/powerpoint/2010/main" val="3645548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ntent Placeholder 2"/>
          <p:cNvSpPr>
            <a:spLocks noGrp="1"/>
          </p:cNvSpPr>
          <p:nvPr>
            <p:ph idx="4294967295"/>
          </p:nvPr>
        </p:nvSpPr>
        <p:spPr>
          <a:xfrm>
            <a:off x="228600" y="1143000"/>
            <a:ext cx="8229600" cy="4953000"/>
          </a:xfrm>
        </p:spPr>
        <p:txBody>
          <a:bodyPr/>
          <a:lstStyle/>
          <a:p>
            <a:pPr algn="just" eaLnBrk="1" hangingPunct="1"/>
            <a:r>
              <a:rPr>
                <a:solidFill>
                  <a:schemeClr val="tx1"/>
                </a:solidFill>
                <a:cs typeface="Arial" charset="0"/>
              </a:rPr>
              <a:t>Rule 6: View updating rule</a:t>
            </a:r>
          </a:p>
          <a:p>
            <a:pPr lvl="1" algn="just" eaLnBrk="1" hangingPunct="1"/>
            <a:r>
              <a:rPr sz="1800">
                <a:solidFill>
                  <a:schemeClr val="tx1"/>
                </a:solidFill>
              </a:rPr>
              <a:t>Should support a mechanism which designs different combinations of data from different tables called as views. All the view should be updateable.</a:t>
            </a:r>
          </a:p>
          <a:p>
            <a:pPr lvl="1" algn="just" eaLnBrk="1" hangingPunct="1"/>
            <a:r>
              <a:rPr sz="1800">
                <a:solidFill>
                  <a:schemeClr val="tx1"/>
                </a:solidFill>
              </a:rPr>
              <a:t>Views are virtual tables that contains extraction of data from the source tables</a:t>
            </a:r>
          </a:p>
          <a:p>
            <a:pPr lvl="1" algn="just" eaLnBrk="1" hangingPunct="1"/>
            <a:r>
              <a:rPr sz="1800">
                <a:solidFill>
                  <a:schemeClr val="tx1"/>
                </a:solidFill>
              </a:rPr>
              <a:t>Either it is a simple view or a complex view it should allow updates to the view.</a:t>
            </a:r>
          </a:p>
          <a:p>
            <a:pPr algn="just" eaLnBrk="1" hangingPunct="1"/>
            <a:r>
              <a:rPr>
                <a:solidFill>
                  <a:schemeClr val="tx1"/>
                </a:solidFill>
                <a:cs typeface="Arial" charset="0"/>
              </a:rPr>
              <a:t>Rule 7: High level insert update and delete rule</a:t>
            </a:r>
          </a:p>
          <a:p>
            <a:pPr lvl="1" algn="just" eaLnBrk="1" hangingPunct="1"/>
            <a:r>
              <a:rPr sz="1800">
                <a:solidFill>
                  <a:schemeClr val="tx1"/>
                </a:solidFill>
              </a:rPr>
              <a:t>Data manipulation operations treat Rows as a set. These set operations and relational operators are used to work on table.</a:t>
            </a:r>
          </a:p>
          <a:p>
            <a:pPr lvl="1" algn="just" eaLnBrk="1" hangingPunct="1"/>
            <a:r>
              <a:rPr sz="1800">
                <a:solidFill>
                  <a:schemeClr val="tx1"/>
                </a:solidFill>
              </a:rPr>
              <a:t>Use of insert, update and delete operations on views should act on their respective tables</a:t>
            </a:r>
          </a:p>
        </p:txBody>
      </p:sp>
      <p:sp>
        <p:nvSpPr>
          <p:cNvPr id="48131" name="Title 1"/>
          <p:cNvSpPr txBox="1">
            <a:spLocks/>
          </p:cNvSpPr>
          <p:nvPr/>
        </p:nvSpPr>
        <p:spPr bwMode="auto">
          <a:xfrm>
            <a:off x="457200" y="109538"/>
            <a:ext cx="8229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eaLnBrk="0" hangingPunct="0">
              <a:defRPr>
                <a:solidFill>
                  <a:schemeClr val="tx1"/>
                </a:solidFill>
                <a:latin typeface="Arial" charset="0"/>
                <a:cs typeface="Arial" charset="0"/>
              </a:defRPr>
            </a:lvl1pPr>
            <a:lvl2pPr marL="742950" indent="-285750" defTabSz="457200" eaLnBrk="0" hangingPunct="0">
              <a:defRPr>
                <a:solidFill>
                  <a:schemeClr val="tx1"/>
                </a:solidFill>
                <a:latin typeface="Arial" charset="0"/>
                <a:cs typeface="Arial" charset="0"/>
              </a:defRPr>
            </a:lvl2pPr>
            <a:lvl3pPr marL="1143000" indent="-228600" defTabSz="457200" eaLnBrk="0" hangingPunct="0">
              <a:defRPr>
                <a:solidFill>
                  <a:schemeClr val="tx1"/>
                </a:solidFill>
                <a:latin typeface="Arial" charset="0"/>
                <a:cs typeface="Arial" charset="0"/>
              </a:defRPr>
            </a:lvl3pPr>
            <a:lvl4pPr marL="1600200" indent="-228600" defTabSz="457200" eaLnBrk="0" hangingPunct="0">
              <a:defRPr>
                <a:solidFill>
                  <a:schemeClr val="tx1"/>
                </a:solidFill>
                <a:latin typeface="Arial" charset="0"/>
                <a:cs typeface="Arial" charset="0"/>
              </a:defRPr>
            </a:lvl4pPr>
            <a:lvl5pPr marL="2057400" indent="-228600" defTabSz="4572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r>
              <a:rPr lang="en-US" sz="3000" b="1"/>
              <a:t>Rules of Dr. E F Codd (Contd.).</a:t>
            </a:r>
          </a:p>
        </p:txBody>
      </p:sp>
    </p:spTree>
    <p:extLst>
      <p:ext uri="{BB962C8B-B14F-4D97-AF65-F5344CB8AC3E}">
        <p14:creationId xmlns:p14="http://schemas.microsoft.com/office/powerpoint/2010/main" val="33597988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ntent Placeholder 2"/>
          <p:cNvSpPr>
            <a:spLocks noGrp="1"/>
          </p:cNvSpPr>
          <p:nvPr>
            <p:ph idx="4294967295"/>
          </p:nvPr>
        </p:nvSpPr>
        <p:spPr>
          <a:xfrm>
            <a:off x="457200" y="1066800"/>
            <a:ext cx="8229600" cy="4953000"/>
          </a:xfrm>
        </p:spPr>
        <p:txBody>
          <a:bodyPr/>
          <a:lstStyle/>
          <a:p>
            <a:pPr algn="just" eaLnBrk="1" hangingPunct="1"/>
            <a:r>
              <a:rPr>
                <a:solidFill>
                  <a:schemeClr val="tx1"/>
                </a:solidFill>
                <a:cs typeface="Arial" charset="0"/>
              </a:rPr>
              <a:t>Rule 8: Physical data independence rule</a:t>
            </a:r>
          </a:p>
          <a:p>
            <a:pPr lvl="1" algn="just" eaLnBrk="1" hangingPunct="1"/>
            <a:r>
              <a:rPr sz="1800">
                <a:solidFill>
                  <a:schemeClr val="tx1"/>
                </a:solidFill>
              </a:rPr>
              <a:t>Changes in the data storage should not effect programs that access the data.</a:t>
            </a:r>
          </a:p>
          <a:p>
            <a:pPr algn="just" eaLnBrk="1" hangingPunct="1"/>
            <a:r>
              <a:rPr>
                <a:solidFill>
                  <a:schemeClr val="tx1"/>
                </a:solidFill>
                <a:cs typeface="Arial" charset="0"/>
              </a:rPr>
              <a:t>Rule 9: Logical data independency rule </a:t>
            </a:r>
          </a:p>
          <a:p>
            <a:pPr lvl="1" algn="just" eaLnBrk="1" hangingPunct="1"/>
            <a:r>
              <a:rPr sz="1800">
                <a:solidFill>
                  <a:schemeClr val="tx1"/>
                </a:solidFill>
              </a:rPr>
              <a:t>The data is stored in the files physically, but tables are logical structures. So for making any changes need in logical structures there is no need of any change in the application. </a:t>
            </a:r>
            <a:r>
              <a:rPr sz="1000">
                <a:solidFill>
                  <a:schemeClr val="tx1"/>
                </a:solidFill>
              </a:rPr>
              <a:t> </a:t>
            </a:r>
          </a:p>
          <a:p>
            <a:pPr algn="just" eaLnBrk="1" hangingPunct="1"/>
            <a:r>
              <a:rPr>
                <a:solidFill>
                  <a:schemeClr val="tx1"/>
                </a:solidFill>
                <a:cs typeface="Arial" charset="0"/>
              </a:rPr>
              <a:t>Rule 10: Integrity independency rule</a:t>
            </a:r>
          </a:p>
          <a:p>
            <a:pPr lvl="1" algn="just" eaLnBrk="1" hangingPunct="1"/>
            <a:r>
              <a:rPr sz="1800">
                <a:solidFill>
                  <a:schemeClr val="tx1"/>
                </a:solidFill>
              </a:rPr>
              <a:t>Data integrity means the consistency and accuracy which keeps the garbage out of the database.</a:t>
            </a:r>
          </a:p>
          <a:p>
            <a:pPr lvl="1" algn="just" eaLnBrk="1" hangingPunct="1"/>
            <a:r>
              <a:rPr sz="1800">
                <a:solidFill>
                  <a:schemeClr val="tx1"/>
                </a:solidFill>
              </a:rPr>
              <a:t>Integrity constraints must be the supported functionality of any database application.</a:t>
            </a:r>
          </a:p>
        </p:txBody>
      </p:sp>
      <p:sp>
        <p:nvSpPr>
          <p:cNvPr id="49155" name="Title 1"/>
          <p:cNvSpPr txBox="1">
            <a:spLocks/>
          </p:cNvSpPr>
          <p:nvPr/>
        </p:nvSpPr>
        <p:spPr bwMode="auto">
          <a:xfrm>
            <a:off x="457200" y="109538"/>
            <a:ext cx="8229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eaLnBrk="0" hangingPunct="0">
              <a:defRPr>
                <a:solidFill>
                  <a:schemeClr val="tx1"/>
                </a:solidFill>
                <a:latin typeface="Arial" charset="0"/>
                <a:cs typeface="Arial" charset="0"/>
              </a:defRPr>
            </a:lvl1pPr>
            <a:lvl2pPr marL="742950" indent="-285750" defTabSz="457200" eaLnBrk="0" hangingPunct="0">
              <a:defRPr>
                <a:solidFill>
                  <a:schemeClr val="tx1"/>
                </a:solidFill>
                <a:latin typeface="Arial" charset="0"/>
                <a:cs typeface="Arial" charset="0"/>
              </a:defRPr>
            </a:lvl2pPr>
            <a:lvl3pPr marL="1143000" indent="-228600" defTabSz="457200" eaLnBrk="0" hangingPunct="0">
              <a:defRPr>
                <a:solidFill>
                  <a:schemeClr val="tx1"/>
                </a:solidFill>
                <a:latin typeface="Arial" charset="0"/>
                <a:cs typeface="Arial" charset="0"/>
              </a:defRPr>
            </a:lvl3pPr>
            <a:lvl4pPr marL="1600200" indent="-228600" defTabSz="457200" eaLnBrk="0" hangingPunct="0">
              <a:defRPr>
                <a:solidFill>
                  <a:schemeClr val="tx1"/>
                </a:solidFill>
                <a:latin typeface="Arial" charset="0"/>
                <a:cs typeface="Arial" charset="0"/>
              </a:defRPr>
            </a:lvl4pPr>
            <a:lvl5pPr marL="2057400" indent="-228600" defTabSz="4572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r>
              <a:rPr lang="en-US" sz="3000" b="1"/>
              <a:t>Rules of Dr. E F Codd (Contd.).</a:t>
            </a:r>
          </a:p>
        </p:txBody>
      </p:sp>
    </p:spTree>
    <p:extLst>
      <p:ext uri="{BB962C8B-B14F-4D97-AF65-F5344CB8AC3E}">
        <p14:creationId xmlns:p14="http://schemas.microsoft.com/office/powerpoint/2010/main" val="28294784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ntent Placeholder 2"/>
          <p:cNvSpPr>
            <a:spLocks noGrp="1"/>
          </p:cNvSpPr>
          <p:nvPr>
            <p:ph idx="4294967295"/>
          </p:nvPr>
        </p:nvSpPr>
        <p:spPr>
          <a:xfrm>
            <a:off x="304800" y="1143000"/>
            <a:ext cx="8229600" cy="4953000"/>
          </a:xfrm>
        </p:spPr>
        <p:txBody>
          <a:bodyPr/>
          <a:lstStyle/>
          <a:p>
            <a:pPr algn="just" eaLnBrk="1" hangingPunct="1"/>
            <a:r>
              <a:rPr>
                <a:solidFill>
                  <a:schemeClr val="tx1"/>
                </a:solidFill>
                <a:cs typeface="Arial" charset="0"/>
              </a:rPr>
              <a:t>Rule 11: Distribution rule</a:t>
            </a:r>
          </a:p>
          <a:p>
            <a:pPr lvl="1" algn="just" eaLnBrk="1" hangingPunct="1"/>
            <a:r>
              <a:rPr sz="1800">
                <a:solidFill>
                  <a:schemeClr val="tx1"/>
                </a:solidFill>
              </a:rPr>
              <a:t>To the end user all the commands should be working a same as it would working for the local database even though the database is in some other place and user is accessing through network.</a:t>
            </a:r>
          </a:p>
          <a:p>
            <a:pPr algn="just" eaLnBrk="1" hangingPunct="1"/>
            <a:r>
              <a:rPr>
                <a:solidFill>
                  <a:schemeClr val="tx1"/>
                </a:solidFill>
                <a:cs typeface="Arial" charset="0"/>
              </a:rPr>
              <a:t>Rule 12: Non subversion rule </a:t>
            </a:r>
          </a:p>
          <a:p>
            <a:pPr lvl="1" algn="just" eaLnBrk="1" hangingPunct="1"/>
            <a:r>
              <a:rPr sz="1800">
                <a:solidFill>
                  <a:schemeClr val="tx1"/>
                </a:solidFill>
              </a:rPr>
              <a:t>All the constraints defined by the user using the SQL should not be bypased by any other way.</a:t>
            </a:r>
          </a:p>
          <a:p>
            <a:pPr lvl="1" algn="just" eaLnBrk="1" hangingPunct="1"/>
            <a:endParaRPr sz="1800">
              <a:solidFill>
                <a:schemeClr val="tx1"/>
              </a:solidFill>
            </a:endParaRPr>
          </a:p>
        </p:txBody>
      </p:sp>
      <p:sp>
        <p:nvSpPr>
          <p:cNvPr id="50179" name="Title 1"/>
          <p:cNvSpPr txBox="1">
            <a:spLocks/>
          </p:cNvSpPr>
          <p:nvPr/>
        </p:nvSpPr>
        <p:spPr bwMode="auto">
          <a:xfrm>
            <a:off x="457200" y="109538"/>
            <a:ext cx="8229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eaLnBrk="0" hangingPunct="0">
              <a:defRPr>
                <a:solidFill>
                  <a:schemeClr val="tx1"/>
                </a:solidFill>
                <a:latin typeface="Arial" charset="0"/>
                <a:cs typeface="Arial" charset="0"/>
              </a:defRPr>
            </a:lvl1pPr>
            <a:lvl2pPr marL="742950" indent="-285750" defTabSz="457200" eaLnBrk="0" hangingPunct="0">
              <a:defRPr>
                <a:solidFill>
                  <a:schemeClr val="tx1"/>
                </a:solidFill>
                <a:latin typeface="Arial" charset="0"/>
                <a:cs typeface="Arial" charset="0"/>
              </a:defRPr>
            </a:lvl2pPr>
            <a:lvl3pPr marL="1143000" indent="-228600" defTabSz="457200" eaLnBrk="0" hangingPunct="0">
              <a:defRPr>
                <a:solidFill>
                  <a:schemeClr val="tx1"/>
                </a:solidFill>
                <a:latin typeface="Arial" charset="0"/>
                <a:cs typeface="Arial" charset="0"/>
              </a:defRPr>
            </a:lvl3pPr>
            <a:lvl4pPr marL="1600200" indent="-228600" defTabSz="457200" eaLnBrk="0" hangingPunct="0">
              <a:defRPr>
                <a:solidFill>
                  <a:schemeClr val="tx1"/>
                </a:solidFill>
                <a:latin typeface="Arial" charset="0"/>
                <a:cs typeface="Arial" charset="0"/>
              </a:defRPr>
            </a:lvl4pPr>
            <a:lvl5pPr marL="2057400" indent="-228600" defTabSz="4572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r>
              <a:rPr lang="en-US" sz="3000" b="1"/>
              <a:t>Rules of Dr. E F Codd (Contd.).</a:t>
            </a:r>
          </a:p>
        </p:txBody>
      </p:sp>
    </p:spTree>
    <p:extLst>
      <p:ext uri="{BB962C8B-B14F-4D97-AF65-F5344CB8AC3E}">
        <p14:creationId xmlns:p14="http://schemas.microsoft.com/office/powerpoint/2010/main" val="21463603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idx="4294967295"/>
          </p:nvPr>
        </p:nvSpPr>
        <p:spPr/>
        <p:txBody>
          <a:bodyPr/>
          <a:lstStyle/>
          <a:p>
            <a:pPr eaLnBrk="1" hangingPunct="1"/>
            <a:r>
              <a:rPr>
                <a:solidFill>
                  <a:schemeClr val="tx1"/>
                </a:solidFill>
                <a:cs typeface="Arial" charset="0"/>
              </a:rPr>
              <a:t>Some Important Terms</a:t>
            </a:r>
            <a:endParaRPr lang="en-GB">
              <a:solidFill>
                <a:schemeClr val="tx1"/>
              </a:solidFill>
              <a:cs typeface="Arial" charset="0"/>
            </a:endParaRPr>
          </a:p>
        </p:txBody>
      </p:sp>
      <p:sp>
        <p:nvSpPr>
          <p:cNvPr id="51203" name="Rectangle 3"/>
          <p:cNvSpPr>
            <a:spLocks noGrp="1" noChangeArrowheads="1"/>
          </p:cNvSpPr>
          <p:nvPr>
            <p:ph type="body" idx="4294967295"/>
          </p:nvPr>
        </p:nvSpPr>
        <p:spPr>
          <a:xfrm>
            <a:off x="228600" y="1219200"/>
            <a:ext cx="8229600" cy="4953000"/>
          </a:xfrm>
        </p:spPr>
        <p:txBody>
          <a:bodyPr/>
          <a:lstStyle/>
          <a:p>
            <a:pPr eaLnBrk="1" hangingPunct="1"/>
            <a:r>
              <a:rPr sz="2400" b="1">
                <a:solidFill>
                  <a:schemeClr val="tx1"/>
                </a:solidFill>
                <a:cs typeface="Arial" charset="0"/>
              </a:rPr>
              <a:t>Relation :</a:t>
            </a:r>
            <a:r>
              <a:rPr sz="2400">
                <a:solidFill>
                  <a:schemeClr val="tx1"/>
                </a:solidFill>
                <a:cs typeface="Arial" charset="0"/>
              </a:rPr>
              <a:t> a table</a:t>
            </a:r>
          </a:p>
          <a:p>
            <a:pPr eaLnBrk="1" hangingPunct="1"/>
            <a:r>
              <a:rPr sz="2400" b="1">
                <a:solidFill>
                  <a:schemeClr val="tx1"/>
                </a:solidFill>
                <a:cs typeface="Arial" charset="0"/>
              </a:rPr>
              <a:t>Tuple :</a:t>
            </a:r>
            <a:r>
              <a:rPr sz="2400">
                <a:solidFill>
                  <a:schemeClr val="tx1"/>
                </a:solidFill>
                <a:cs typeface="Arial" charset="0"/>
              </a:rPr>
              <a:t> a row in a table</a:t>
            </a:r>
          </a:p>
          <a:p>
            <a:pPr eaLnBrk="1" hangingPunct="1"/>
            <a:r>
              <a:rPr sz="2400" b="1">
                <a:solidFill>
                  <a:schemeClr val="tx1"/>
                </a:solidFill>
                <a:cs typeface="Arial" charset="0"/>
              </a:rPr>
              <a:t>Attribute :</a:t>
            </a:r>
            <a:r>
              <a:rPr sz="2400">
                <a:solidFill>
                  <a:schemeClr val="tx1"/>
                </a:solidFill>
                <a:cs typeface="Arial" charset="0"/>
              </a:rPr>
              <a:t> a Column in a table</a:t>
            </a:r>
          </a:p>
          <a:p>
            <a:pPr eaLnBrk="1" hangingPunct="1"/>
            <a:r>
              <a:rPr sz="2400" b="1">
                <a:solidFill>
                  <a:schemeClr val="tx1"/>
                </a:solidFill>
                <a:cs typeface="Arial" charset="0"/>
              </a:rPr>
              <a:t>Degree :</a:t>
            </a:r>
            <a:r>
              <a:rPr sz="2400">
                <a:solidFill>
                  <a:schemeClr val="tx1"/>
                </a:solidFill>
                <a:cs typeface="Arial" charset="0"/>
              </a:rPr>
              <a:t> number of attributes</a:t>
            </a:r>
          </a:p>
          <a:p>
            <a:pPr eaLnBrk="1" hangingPunct="1"/>
            <a:r>
              <a:rPr sz="2400" b="1">
                <a:solidFill>
                  <a:schemeClr val="tx1"/>
                </a:solidFill>
                <a:cs typeface="Arial" charset="0"/>
              </a:rPr>
              <a:t>Cardinality </a:t>
            </a:r>
            <a:r>
              <a:rPr sz="2400">
                <a:solidFill>
                  <a:schemeClr val="tx1"/>
                </a:solidFill>
                <a:cs typeface="Arial" charset="0"/>
              </a:rPr>
              <a:t>: number of tuples</a:t>
            </a:r>
          </a:p>
          <a:p>
            <a:pPr eaLnBrk="1" hangingPunct="1"/>
            <a:r>
              <a:rPr sz="2400" b="1">
                <a:solidFill>
                  <a:schemeClr val="tx1"/>
                </a:solidFill>
                <a:cs typeface="Arial" charset="0"/>
              </a:rPr>
              <a:t>Primary Key :</a:t>
            </a:r>
            <a:r>
              <a:rPr sz="2400">
                <a:solidFill>
                  <a:schemeClr val="tx1"/>
                </a:solidFill>
                <a:cs typeface="Arial" charset="0"/>
              </a:rPr>
              <a:t> a unique identifier for the table</a:t>
            </a:r>
          </a:p>
          <a:p>
            <a:pPr eaLnBrk="1" hangingPunct="1"/>
            <a:r>
              <a:rPr sz="2400" b="1">
                <a:solidFill>
                  <a:schemeClr val="tx1"/>
                </a:solidFill>
                <a:cs typeface="Arial" charset="0"/>
              </a:rPr>
              <a:t>Domain :</a:t>
            </a:r>
            <a:r>
              <a:rPr sz="2400">
                <a:solidFill>
                  <a:schemeClr val="tx1"/>
                </a:solidFill>
                <a:cs typeface="Arial" charset="0"/>
              </a:rPr>
              <a:t> a pool of values from which specific attributes of specific relations draw their values</a:t>
            </a:r>
          </a:p>
        </p:txBody>
      </p:sp>
    </p:spTree>
    <p:extLst>
      <p:ext uri="{BB962C8B-B14F-4D97-AF65-F5344CB8AC3E}">
        <p14:creationId xmlns:p14="http://schemas.microsoft.com/office/powerpoint/2010/main" val="25007074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p:txBody>
          <a:bodyPr/>
          <a:lstStyle/>
          <a:p>
            <a:pPr eaLnBrk="1" hangingPunct="1"/>
            <a:r>
              <a:rPr>
                <a:solidFill>
                  <a:schemeClr val="tx1"/>
                </a:solidFill>
                <a:cs typeface="Arial" charset="0"/>
              </a:rPr>
              <a:t>Keys</a:t>
            </a:r>
            <a:endParaRPr lang="en-GB">
              <a:solidFill>
                <a:schemeClr val="tx1"/>
              </a:solidFill>
              <a:cs typeface="Arial" charset="0"/>
            </a:endParaRPr>
          </a:p>
        </p:txBody>
      </p:sp>
      <p:sp>
        <p:nvSpPr>
          <p:cNvPr id="52227" name="Rectangle 3"/>
          <p:cNvSpPr>
            <a:spLocks noGrp="1" noChangeArrowheads="1"/>
          </p:cNvSpPr>
          <p:nvPr>
            <p:ph type="body" idx="4294967295"/>
          </p:nvPr>
        </p:nvSpPr>
        <p:spPr>
          <a:xfrm>
            <a:off x="304800" y="1143000"/>
            <a:ext cx="8229600" cy="4953000"/>
          </a:xfrm>
        </p:spPr>
        <p:txBody>
          <a:bodyPr/>
          <a:lstStyle/>
          <a:p>
            <a:pPr eaLnBrk="1" hangingPunct="1"/>
            <a:r>
              <a:rPr sz="2200">
                <a:solidFill>
                  <a:schemeClr val="tx1"/>
                </a:solidFill>
                <a:cs typeface="Arial" charset="0"/>
              </a:rPr>
              <a:t>Key</a:t>
            </a:r>
          </a:p>
          <a:p>
            <a:pPr lvl="1" algn="just" eaLnBrk="1" hangingPunct="1"/>
            <a:r>
              <a:rPr sz="2000">
                <a:solidFill>
                  <a:schemeClr val="tx1"/>
                </a:solidFill>
              </a:rPr>
              <a:t>An attribute or a set of attributes </a:t>
            </a:r>
            <a:r>
              <a:rPr kumimoji="1" sz="2000">
                <a:solidFill>
                  <a:schemeClr val="tx1"/>
                </a:solidFill>
              </a:rPr>
              <a:t>whose values uniquely identify each entity  in an entity set</a:t>
            </a:r>
            <a:endParaRPr sz="2000">
              <a:solidFill>
                <a:schemeClr val="tx1"/>
              </a:solidFill>
            </a:endParaRPr>
          </a:p>
          <a:p>
            <a:pPr algn="just" eaLnBrk="1" hangingPunct="1"/>
            <a:r>
              <a:rPr sz="2200">
                <a:solidFill>
                  <a:schemeClr val="tx1"/>
                </a:solidFill>
                <a:cs typeface="Arial" charset="0"/>
              </a:rPr>
              <a:t>Super Key</a:t>
            </a:r>
          </a:p>
          <a:p>
            <a:pPr lvl="1" algn="just" eaLnBrk="1" hangingPunct="1"/>
            <a:r>
              <a:rPr sz="2000">
                <a:solidFill>
                  <a:schemeClr val="tx1"/>
                </a:solidFill>
              </a:rPr>
              <a:t>A key whose values uniquely identify each entity  in an entity set, which is generally all combination subsets of the table.</a:t>
            </a:r>
          </a:p>
          <a:p>
            <a:pPr algn="just" eaLnBrk="1" hangingPunct="1"/>
            <a:r>
              <a:rPr sz="2200">
                <a:solidFill>
                  <a:schemeClr val="tx1"/>
                </a:solidFill>
                <a:cs typeface="Arial" charset="0"/>
              </a:rPr>
              <a:t>Candidate Keys – smallest subsets are identified as candidate keys</a:t>
            </a:r>
          </a:p>
          <a:p>
            <a:pPr lvl="1" algn="just" eaLnBrk="1" hangingPunct="1"/>
            <a:r>
              <a:rPr sz="2000">
                <a:solidFill>
                  <a:schemeClr val="tx1"/>
                </a:solidFill>
              </a:rPr>
              <a:t>Primary Key: Chosen key to </a:t>
            </a:r>
            <a:r>
              <a:rPr kumimoji="1" sz="2000">
                <a:solidFill>
                  <a:schemeClr val="tx1"/>
                </a:solidFill>
              </a:rPr>
              <a:t>uniquely identify a table</a:t>
            </a:r>
            <a:endParaRPr sz="2000">
              <a:solidFill>
                <a:schemeClr val="tx1"/>
              </a:solidFill>
            </a:endParaRPr>
          </a:p>
          <a:p>
            <a:pPr lvl="1" algn="just" eaLnBrk="1" hangingPunct="1"/>
            <a:r>
              <a:rPr sz="2000">
                <a:solidFill>
                  <a:schemeClr val="tx1"/>
                </a:solidFill>
              </a:rPr>
              <a:t>Alternate Key: other candidate keys are termed as alternate keys</a:t>
            </a:r>
          </a:p>
          <a:p>
            <a:pPr algn="just" eaLnBrk="1" hangingPunct="1"/>
            <a:r>
              <a:rPr sz="2200">
                <a:solidFill>
                  <a:schemeClr val="tx1"/>
                </a:solidFill>
                <a:cs typeface="Arial" charset="0"/>
              </a:rPr>
              <a:t>Secondary Keys</a:t>
            </a:r>
          </a:p>
          <a:p>
            <a:pPr lvl="1" eaLnBrk="1" hangingPunct="1"/>
            <a:r>
              <a:rPr sz="2000">
                <a:solidFill>
                  <a:schemeClr val="tx1"/>
                </a:solidFill>
              </a:rPr>
              <a:t>Keys that classify the entity set</a:t>
            </a:r>
          </a:p>
        </p:txBody>
      </p:sp>
    </p:spTree>
    <p:extLst>
      <p:ext uri="{BB962C8B-B14F-4D97-AF65-F5344CB8AC3E}">
        <p14:creationId xmlns:p14="http://schemas.microsoft.com/office/powerpoint/2010/main" val="31829963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p:txBody>
          <a:bodyPr/>
          <a:lstStyle/>
          <a:p>
            <a:pPr eaLnBrk="1" hangingPunct="1"/>
            <a:r>
              <a:rPr>
                <a:solidFill>
                  <a:schemeClr val="tx1"/>
                </a:solidFill>
                <a:cs typeface="Arial" charset="0"/>
              </a:rPr>
              <a:t>Keys and Referential Integrity</a:t>
            </a:r>
            <a:endParaRPr lang="en-GB">
              <a:solidFill>
                <a:schemeClr val="tx1"/>
              </a:solidFill>
              <a:cs typeface="Arial" charset="0"/>
            </a:endParaRPr>
          </a:p>
        </p:txBody>
      </p:sp>
      <p:grpSp>
        <p:nvGrpSpPr>
          <p:cNvPr id="53251" name="Group 5"/>
          <p:cNvGrpSpPr>
            <a:grpSpLocks/>
          </p:cNvGrpSpPr>
          <p:nvPr/>
        </p:nvGrpSpPr>
        <p:grpSpPr bwMode="auto">
          <a:xfrm>
            <a:off x="239713" y="1524000"/>
            <a:ext cx="3124200" cy="1930400"/>
            <a:chOff x="336" y="1872"/>
            <a:chExt cx="2016" cy="1200"/>
          </a:xfrm>
        </p:grpSpPr>
        <p:sp>
          <p:nvSpPr>
            <p:cNvPr id="51" name="Rectangle 6"/>
            <p:cNvSpPr>
              <a:spLocks noChangeArrowheads="1"/>
            </p:cNvSpPr>
            <p:nvPr/>
          </p:nvSpPr>
          <p:spPr bwMode="auto">
            <a:xfrm>
              <a:off x="336" y="1872"/>
              <a:ext cx="528" cy="240"/>
            </a:xfrm>
            <a:prstGeom prst="rect">
              <a:avLst/>
            </a:prstGeom>
            <a:noFill/>
            <a:ln w="12700" cap="sq">
              <a:solidFill>
                <a:schemeClr val="tx1"/>
              </a:solidFill>
              <a:miter lim="800000"/>
              <a:headEnd type="none" w="sm" len="sm"/>
              <a:tailEnd type="none" w="sm" len="sm"/>
            </a:ln>
            <a:extLst/>
          </p:spPr>
          <p:txBody>
            <a:bodyPr wrap="none" anchor="ctr"/>
            <a:lstStyle/>
            <a:p>
              <a:pPr eaLnBrk="0" hangingPunct="0">
                <a:defRPr/>
              </a:pPr>
              <a:r>
                <a:rPr lang="en-US" sz="2200">
                  <a:latin typeface="+mn-lt"/>
                </a:rPr>
                <a:t>sid</a:t>
              </a:r>
            </a:p>
          </p:txBody>
        </p:sp>
        <p:sp>
          <p:nvSpPr>
            <p:cNvPr id="52" name="Rectangle 7"/>
            <p:cNvSpPr>
              <a:spLocks noChangeArrowheads="1"/>
            </p:cNvSpPr>
            <p:nvPr/>
          </p:nvSpPr>
          <p:spPr bwMode="auto">
            <a:xfrm>
              <a:off x="864" y="1872"/>
              <a:ext cx="964" cy="240"/>
            </a:xfrm>
            <a:prstGeom prst="rect">
              <a:avLst/>
            </a:prstGeom>
            <a:noFill/>
            <a:ln w="12700" cap="sq">
              <a:solidFill>
                <a:schemeClr val="tx1"/>
              </a:solidFill>
              <a:miter lim="800000"/>
              <a:headEnd type="none" w="sm" len="sm"/>
              <a:tailEnd type="none" w="sm" len="sm"/>
            </a:ln>
            <a:extLst/>
          </p:spPr>
          <p:txBody>
            <a:bodyPr wrap="none" anchor="ctr"/>
            <a:lstStyle/>
            <a:p>
              <a:pPr eaLnBrk="0" hangingPunct="0">
                <a:defRPr/>
              </a:pPr>
              <a:r>
                <a:rPr lang="en-US" sz="2200">
                  <a:latin typeface="+mn-lt"/>
                </a:rPr>
                <a:t>cid</a:t>
              </a:r>
            </a:p>
          </p:txBody>
        </p:sp>
        <p:sp>
          <p:nvSpPr>
            <p:cNvPr id="53" name="Rectangle 8"/>
            <p:cNvSpPr>
              <a:spLocks noChangeArrowheads="1"/>
            </p:cNvSpPr>
            <p:nvPr/>
          </p:nvSpPr>
          <p:spPr bwMode="auto">
            <a:xfrm>
              <a:off x="1824" y="1872"/>
              <a:ext cx="528" cy="240"/>
            </a:xfrm>
            <a:prstGeom prst="rect">
              <a:avLst/>
            </a:prstGeom>
            <a:noFill/>
            <a:ln w="12700" cap="sq">
              <a:solidFill>
                <a:schemeClr val="tx1"/>
              </a:solidFill>
              <a:miter lim="800000"/>
              <a:headEnd type="none" w="sm" len="sm"/>
              <a:tailEnd type="none" w="sm" len="sm"/>
            </a:ln>
            <a:extLst/>
          </p:spPr>
          <p:txBody>
            <a:bodyPr wrap="none" anchor="ctr"/>
            <a:lstStyle/>
            <a:p>
              <a:pPr eaLnBrk="0" hangingPunct="0">
                <a:defRPr/>
              </a:pPr>
              <a:r>
                <a:rPr lang="en-US" sz="2200">
                  <a:latin typeface="+mn-lt"/>
                </a:rPr>
                <a:t>grade</a:t>
              </a:r>
            </a:p>
          </p:txBody>
        </p:sp>
        <p:sp>
          <p:nvSpPr>
            <p:cNvPr id="54" name="Rectangle 9"/>
            <p:cNvSpPr>
              <a:spLocks noChangeArrowheads="1"/>
            </p:cNvSpPr>
            <p:nvPr/>
          </p:nvSpPr>
          <p:spPr bwMode="auto">
            <a:xfrm>
              <a:off x="336" y="2112"/>
              <a:ext cx="528" cy="240"/>
            </a:xfrm>
            <a:prstGeom prst="rect">
              <a:avLst/>
            </a:prstGeom>
            <a:noFill/>
            <a:ln w="12700" cap="sq">
              <a:solidFill>
                <a:schemeClr val="tx1"/>
              </a:solidFill>
              <a:miter lim="800000"/>
              <a:headEnd type="none" w="sm" len="sm"/>
              <a:tailEnd type="none" w="sm" len="sm"/>
            </a:ln>
            <a:extLst/>
          </p:spPr>
          <p:txBody>
            <a:bodyPr wrap="none" anchor="ctr"/>
            <a:lstStyle/>
            <a:p>
              <a:pPr eaLnBrk="0" hangingPunct="0">
                <a:defRPr/>
              </a:pPr>
              <a:r>
                <a:rPr lang="en-US" sz="2200">
                  <a:latin typeface="+mn-lt"/>
                </a:rPr>
                <a:t>53666</a:t>
              </a:r>
            </a:p>
          </p:txBody>
        </p:sp>
        <p:sp>
          <p:nvSpPr>
            <p:cNvPr id="55" name="Rectangle 10"/>
            <p:cNvSpPr>
              <a:spLocks noChangeArrowheads="1"/>
            </p:cNvSpPr>
            <p:nvPr/>
          </p:nvSpPr>
          <p:spPr bwMode="auto">
            <a:xfrm>
              <a:off x="864" y="2112"/>
              <a:ext cx="964" cy="240"/>
            </a:xfrm>
            <a:prstGeom prst="rect">
              <a:avLst/>
            </a:prstGeom>
            <a:noFill/>
            <a:ln w="12700" cap="sq">
              <a:solidFill>
                <a:schemeClr val="tx1"/>
              </a:solidFill>
              <a:miter lim="800000"/>
              <a:headEnd type="none" w="sm" len="sm"/>
              <a:tailEnd type="none" w="sm" len="sm"/>
            </a:ln>
            <a:extLst/>
          </p:spPr>
          <p:txBody>
            <a:bodyPr wrap="none" anchor="ctr"/>
            <a:lstStyle/>
            <a:p>
              <a:pPr eaLnBrk="0" hangingPunct="0">
                <a:defRPr/>
              </a:pPr>
              <a:r>
                <a:rPr lang="en-US" sz="2200">
                  <a:latin typeface="+mn-lt"/>
                </a:rPr>
                <a:t>carnatic101</a:t>
              </a:r>
            </a:p>
          </p:txBody>
        </p:sp>
        <p:sp>
          <p:nvSpPr>
            <p:cNvPr id="56" name="Rectangle 11"/>
            <p:cNvSpPr>
              <a:spLocks noChangeArrowheads="1"/>
            </p:cNvSpPr>
            <p:nvPr/>
          </p:nvSpPr>
          <p:spPr bwMode="auto">
            <a:xfrm>
              <a:off x="1824" y="2112"/>
              <a:ext cx="528" cy="240"/>
            </a:xfrm>
            <a:prstGeom prst="rect">
              <a:avLst/>
            </a:prstGeom>
            <a:noFill/>
            <a:ln w="12700" cap="sq">
              <a:solidFill>
                <a:schemeClr val="tx1"/>
              </a:solidFill>
              <a:miter lim="800000"/>
              <a:headEnd type="none" w="sm" len="sm"/>
              <a:tailEnd type="none" w="sm" len="sm"/>
            </a:ln>
            <a:extLst/>
          </p:spPr>
          <p:txBody>
            <a:bodyPr wrap="none" anchor="ctr"/>
            <a:lstStyle/>
            <a:p>
              <a:pPr algn="ctr" eaLnBrk="0" hangingPunct="0">
                <a:defRPr/>
              </a:pPr>
              <a:r>
                <a:rPr lang="en-US" sz="2200">
                  <a:latin typeface="+mn-lt"/>
                </a:rPr>
                <a:t>C</a:t>
              </a:r>
            </a:p>
          </p:txBody>
        </p:sp>
        <p:sp>
          <p:nvSpPr>
            <p:cNvPr id="57" name="Rectangle 12"/>
            <p:cNvSpPr>
              <a:spLocks noChangeArrowheads="1"/>
            </p:cNvSpPr>
            <p:nvPr/>
          </p:nvSpPr>
          <p:spPr bwMode="auto">
            <a:xfrm>
              <a:off x="336" y="2352"/>
              <a:ext cx="528" cy="253"/>
            </a:xfrm>
            <a:prstGeom prst="rect">
              <a:avLst/>
            </a:prstGeom>
            <a:noFill/>
            <a:ln w="12700" cap="sq">
              <a:solidFill>
                <a:schemeClr val="tx1"/>
              </a:solidFill>
              <a:miter lim="800000"/>
              <a:headEnd type="none" w="sm" len="sm"/>
              <a:tailEnd type="none" w="sm" len="sm"/>
            </a:ln>
            <a:extLst/>
          </p:spPr>
          <p:txBody>
            <a:bodyPr wrap="none" anchor="ctr"/>
            <a:lstStyle/>
            <a:p>
              <a:pPr eaLnBrk="0" hangingPunct="0">
                <a:defRPr/>
              </a:pPr>
              <a:r>
                <a:rPr lang="en-US" sz="2200">
                  <a:latin typeface="+mn-lt"/>
                </a:rPr>
                <a:t>53688</a:t>
              </a:r>
            </a:p>
          </p:txBody>
        </p:sp>
        <p:sp>
          <p:nvSpPr>
            <p:cNvPr id="58" name="Rectangle 13"/>
            <p:cNvSpPr>
              <a:spLocks noChangeArrowheads="1"/>
            </p:cNvSpPr>
            <p:nvPr/>
          </p:nvSpPr>
          <p:spPr bwMode="auto">
            <a:xfrm>
              <a:off x="864" y="2352"/>
              <a:ext cx="964" cy="253"/>
            </a:xfrm>
            <a:prstGeom prst="rect">
              <a:avLst/>
            </a:prstGeom>
            <a:noFill/>
            <a:ln w="12700" cap="sq">
              <a:solidFill>
                <a:schemeClr val="tx1"/>
              </a:solidFill>
              <a:miter lim="800000"/>
              <a:headEnd type="none" w="sm" len="sm"/>
              <a:tailEnd type="none" w="sm" len="sm"/>
            </a:ln>
            <a:extLst/>
          </p:spPr>
          <p:txBody>
            <a:bodyPr wrap="none" anchor="ctr"/>
            <a:lstStyle/>
            <a:p>
              <a:pPr eaLnBrk="0" hangingPunct="0">
                <a:defRPr/>
              </a:pPr>
              <a:r>
                <a:rPr lang="en-US" sz="2200">
                  <a:latin typeface="+mn-lt"/>
                </a:rPr>
                <a:t>reggae203</a:t>
              </a:r>
            </a:p>
          </p:txBody>
        </p:sp>
        <p:sp>
          <p:nvSpPr>
            <p:cNvPr id="59" name="Rectangle 14"/>
            <p:cNvSpPr>
              <a:spLocks noChangeArrowheads="1"/>
            </p:cNvSpPr>
            <p:nvPr/>
          </p:nvSpPr>
          <p:spPr bwMode="auto">
            <a:xfrm>
              <a:off x="1824" y="2352"/>
              <a:ext cx="528" cy="253"/>
            </a:xfrm>
            <a:prstGeom prst="rect">
              <a:avLst/>
            </a:prstGeom>
            <a:noFill/>
            <a:ln w="12700" cap="sq">
              <a:solidFill>
                <a:schemeClr val="tx1"/>
              </a:solidFill>
              <a:miter lim="800000"/>
              <a:headEnd type="none" w="sm" len="sm"/>
              <a:tailEnd type="none" w="sm" len="sm"/>
            </a:ln>
            <a:extLst/>
          </p:spPr>
          <p:txBody>
            <a:bodyPr wrap="none" anchor="ctr"/>
            <a:lstStyle/>
            <a:p>
              <a:pPr algn="ctr" eaLnBrk="0" hangingPunct="0">
                <a:defRPr/>
              </a:pPr>
              <a:r>
                <a:rPr lang="en-US" sz="2200">
                  <a:latin typeface="+mn-lt"/>
                </a:rPr>
                <a:t>B</a:t>
              </a:r>
            </a:p>
          </p:txBody>
        </p:sp>
        <p:sp>
          <p:nvSpPr>
            <p:cNvPr id="60" name="Rectangle 15"/>
            <p:cNvSpPr>
              <a:spLocks noChangeArrowheads="1"/>
            </p:cNvSpPr>
            <p:nvPr/>
          </p:nvSpPr>
          <p:spPr bwMode="auto">
            <a:xfrm>
              <a:off x="336" y="2592"/>
              <a:ext cx="528" cy="240"/>
            </a:xfrm>
            <a:prstGeom prst="rect">
              <a:avLst/>
            </a:prstGeom>
            <a:noFill/>
            <a:ln w="12700" cap="sq">
              <a:solidFill>
                <a:schemeClr val="tx1"/>
              </a:solidFill>
              <a:miter lim="800000"/>
              <a:headEnd type="none" w="sm" len="sm"/>
              <a:tailEnd type="none" w="sm" len="sm"/>
            </a:ln>
            <a:extLst/>
          </p:spPr>
          <p:txBody>
            <a:bodyPr wrap="none" anchor="ctr"/>
            <a:lstStyle/>
            <a:p>
              <a:pPr eaLnBrk="0" hangingPunct="0">
                <a:defRPr/>
              </a:pPr>
              <a:r>
                <a:rPr lang="en-US" sz="2200">
                  <a:latin typeface="+mn-lt"/>
                </a:rPr>
                <a:t>53650</a:t>
              </a:r>
            </a:p>
          </p:txBody>
        </p:sp>
        <p:sp>
          <p:nvSpPr>
            <p:cNvPr id="61" name="Rectangle 16"/>
            <p:cNvSpPr>
              <a:spLocks noChangeArrowheads="1"/>
            </p:cNvSpPr>
            <p:nvPr/>
          </p:nvSpPr>
          <p:spPr bwMode="auto">
            <a:xfrm>
              <a:off x="864" y="2592"/>
              <a:ext cx="964" cy="240"/>
            </a:xfrm>
            <a:prstGeom prst="rect">
              <a:avLst/>
            </a:prstGeom>
            <a:noFill/>
            <a:ln w="12700" cap="sq">
              <a:solidFill>
                <a:schemeClr val="tx1"/>
              </a:solidFill>
              <a:miter lim="800000"/>
              <a:headEnd type="none" w="sm" len="sm"/>
              <a:tailEnd type="none" w="sm" len="sm"/>
            </a:ln>
            <a:extLst/>
          </p:spPr>
          <p:txBody>
            <a:bodyPr wrap="none" anchor="ctr"/>
            <a:lstStyle/>
            <a:p>
              <a:pPr eaLnBrk="0" hangingPunct="0">
                <a:defRPr/>
              </a:pPr>
              <a:r>
                <a:rPr lang="en-US" sz="2200">
                  <a:latin typeface="+mn-lt"/>
                </a:rPr>
                <a:t>topology112</a:t>
              </a:r>
            </a:p>
          </p:txBody>
        </p:sp>
        <p:sp>
          <p:nvSpPr>
            <p:cNvPr id="62" name="Rectangle 17"/>
            <p:cNvSpPr>
              <a:spLocks noChangeArrowheads="1"/>
            </p:cNvSpPr>
            <p:nvPr/>
          </p:nvSpPr>
          <p:spPr bwMode="auto">
            <a:xfrm>
              <a:off x="1824" y="2592"/>
              <a:ext cx="528" cy="240"/>
            </a:xfrm>
            <a:prstGeom prst="rect">
              <a:avLst/>
            </a:prstGeom>
            <a:noFill/>
            <a:ln w="12700" cap="sq">
              <a:solidFill>
                <a:schemeClr val="tx1"/>
              </a:solidFill>
              <a:miter lim="800000"/>
              <a:headEnd type="none" w="sm" len="sm"/>
              <a:tailEnd type="none" w="sm" len="sm"/>
            </a:ln>
            <a:extLst/>
          </p:spPr>
          <p:txBody>
            <a:bodyPr wrap="none" anchor="ctr"/>
            <a:lstStyle/>
            <a:p>
              <a:pPr algn="ctr" eaLnBrk="0" hangingPunct="0">
                <a:defRPr/>
              </a:pPr>
              <a:r>
                <a:rPr lang="en-US" sz="2200" dirty="0">
                  <a:latin typeface="+mn-lt"/>
                </a:rPr>
                <a:t>A</a:t>
              </a:r>
            </a:p>
          </p:txBody>
        </p:sp>
        <p:sp>
          <p:nvSpPr>
            <p:cNvPr id="63" name="Rectangle 18"/>
            <p:cNvSpPr>
              <a:spLocks noChangeArrowheads="1"/>
            </p:cNvSpPr>
            <p:nvPr/>
          </p:nvSpPr>
          <p:spPr bwMode="auto">
            <a:xfrm>
              <a:off x="336" y="2832"/>
              <a:ext cx="528" cy="240"/>
            </a:xfrm>
            <a:prstGeom prst="rect">
              <a:avLst/>
            </a:prstGeom>
            <a:noFill/>
            <a:ln w="12700" cap="sq">
              <a:solidFill>
                <a:schemeClr val="tx1"/>
              </a:solidFill>
              <a:miter lim="800000"/>
              <a:headEnd type="none" w="sm" len="sm"/>
              <a:tailEnd type="none" w="sm" len="sm"/>
            </a:ln>
            <a:extLst/>
          </p:spPr>
          <p:txBody>
            <a:bodyPr wrap="none" anchor="ctr"/>
            <a:lstStyle/>
            <a:p>
              <a:pPr eaLnBrk="0" hangingPunct="0">
                <a:defRPr/>
              </a:pPr>
              <a:r>
                <a:rPr lang="en-US" sz="2200">
                  <a:latin typeface="+mn-lt"/>
                </a:rPr>
                <a:t>53666</a:t>
              </a:r>
            </a:p>
          </p:txBody>
        </p:sp>
        <p:sp>
          <p:nvSpPr>
            <p:cNvPr id="64" name="Rectangle 19"/>
            <p:cNvSpPr>
              <a:spLocks noChangeArrowheads="1"/>
            </p:cNvSpPr>
            <p:nvPr/>
          </p:nvSpPr>
          <p:spPr bwMode="auto">
            <a:xfrm>
              <a:off x="864" y="2832"/>
              <a:ext cx="964" cy="240"/>
            </a:xfrm>
            <a:prstGeom prst="rect">
              <a:avLst/>
            </a:prstGeom>
            <a:noFill/>
            <a:ln w="12700" cap="sq">
              <a:solidFill>
                <a:schemeClr val="tx1"/>
              </a:solidFill>
              <a:miter lim="800000"/>
              <a:headEnd type="none" w="sm" len="sm"/>
              <a:tailEnd type="none" w="sm" len="sm"/>
            </a:ln>
            <a:extLst/>
          </p:spPr>
          <p:txBody>
            <a:bodyPr wrap="none" anchor="ctr"/>
            <a:lstStyle/>
            <a:p>
              <a:pPr eaLnBrk="0" hangingPunct="0">
                <a:defRPr/>
              </a:pPr>
              <a:r>
                <a:rPr lang="en-US" sz="2200">
                  <a:latin typeface="+mn-lt"/>
                </a:rPr>
                <a:t>history105</a:t>
              </a:r>
            </a:p>
          </p:txBody>
        </p:sp>
        <p:sp>
          <p:nvSpPr>
            <p:cNvPr id="65" name="Rectangle 20"/>
            <p:cNvSpPr>
              <a:spLocks noChangeArrowheads="1"/>
            </p:cNvSpPr>
            <p:nvPr/>
          </p:nvSpPr>
          <p:spPr bwMode="auto">
            <a:xfrm>
              <a:off x="1824" y="2832"/>
              <a:ext cx="528" cy="240"/>
            </a:xfrm>
            <a:prstGeom prst="rect">
              <a:avLst/>
            </a:prstGeom>
            <a:noFill/>
            <a:ln w="12700" cap="sq">
              <a:solidFill>
                <a:schemeClr val="tx1"/>
              </a:solidFill>
              <a:miter lim="800000"/>
              <a:headEnd type="none" w="sm" len="sm"/>
              <a:tailEnd type="none" w="sm" len="sm"/>
            </a:ln>
            <a:extLst/>
          </p:spPr>
          <p:txBody>
            <a:bodyPr wrap="none" anchor="ctr"/>
            <a:lstStyle/>
            <a:p>
              <a:pPr algn="ctr" eaLnBrk="0" hangingPunct="0">
                <a:defRPr/>
              </a:pPr>
              <a:r>
                <a:rPr lang="en-US" sz="2200">
                  <a:latin typeface="+mn-lt"/>
                </a:rPr>
                <a:t>B</a:t>
              </a:r>
            </a:p>
          </p:txBody>
        </p:sp>
      </p:grpSp>
      <p:grpSp>
        <p:nvGrpSpPr>
          <p:cNvPr id="53252" name="Group 21"/>
          <p:cNvGrpSpPr>
            <a:grpSpLocks/>
          </p:cNvGrpSpPr>
          <p:nvPr/>
        </p:nvGrpSpPr>
        <p:grpSpPr bwMode="auto">
          <a:xfrm>
            <a:off x="4125913" y="1600200"/>
            <a:ext cx="4953000" cy="1660525"/>
            <a:chOff x="2496" y="1872"/>
            <a:chExt cx="3216" cy="960"/>
          </a:xfrm>
        </p:grpSpPr>
        <p:sp>
          <p:nvSpPr>
            <p:cNvPr id="67" name="Rectangle 22"/>
            <p:cNvSpPr>
              <a:spLocks noChangeArrowheads="1"/>
            </p:cNvSpPr>
            <p:nvPr/>
          </p:nvSpPr>
          <p:spPr bwMode="auto">
            <a:xfrm>
              <a:off x="2496" y="1872"/>
              <a:ext cx="528" cy="240"/>
            </a:xfrm>
            <a:prstGeom prst="rect">
              <a:avLst/>
            </a:prstGeom>
            <a:noFill/>
            <a:ln w="12700" cap="sq">
              <a:solidFill>
                <a:schemeClr val="tx1"/>
              </a:solidFill>
              <a:miter lim="800000"/>
              <a:headEnd type="none" w="sm" len="sm"/>
              <a:tailEnd type="none" w="sm" len="sm"/>
            </a:ln>
            <a:extLst/>
          </p:spPr>
          <p:txBody>
            <a:bodyPr wrap="none" anchor="ctr"/>
            <a:lstStyle/>
            <a:p>
              <a:pPr eaLnBrk="0" hangingPunct="0">
                <a:defRPr/>
              </a:pPr>
              <a:r>
                <a:rPr lang="en-US" sz="2200">
                  <a:latin typeface="+mn-lt"/>
                </a:rPr>
                <a:t>sid</a:t>
              </a:r>
            </a:p>
          </p:txBody>
        </p:sp>
        <p:sp>
          <p:nvSpPr>
            <p:cNvPr id="68" name="Rectangle 23"/>
            <p:cNvSpPr>
              <a:spLocks noChangeArrowheads="1"/>
            </p:cNvSpPr>
            <p:nvPr/>
          </p:nvSpPr>
          <p:spPr bwMode="auto">
            <a:xfrm>
              <a:off x="3024" y="1872"/>
              <a:ext cx="628" cy="240"/>
            </a:xfrm>
            <a:prstGeom prst="rect">
              <a:avLst/>
            </a:prstGeom>
            <a:noFill/>
            <a:ln w="12700" cap="sq">
              <a:solidFill>
                <a:schemeClr val="tx1"/>
              </a:solidFill>
              <a:miter lim="800000"/>
              <a:headEnd type="none" w="sm" len="sm"/>
              <a:tailEnd type="none" w="sm" len="sm"/>
            </a:ln>
            <a:extLst/>
          </p:spPr>
          <p:txBody>
            <a:bodyPr wrap="none" anchor="ctr"/>
            <a:lstStyle/>
            <a:p>
              <a:pPr eaLnBrk="0" hangingPunct="0">
                <a:defRPr/>
              </a:pPr>
              <a:r>
                <a:rPr lang="en-US" sz="2200" dirty="0">
                  <a:latin typeface="+mn-lt"/>
                </a:rPr>
                <a:t>name</a:t>
              </a:r>
            </a:p>
          </p:txBody>
        </p:sp>
        <p:sp>
          <p:nvSpPr>
            <p:cNvPr id="69" name="Rectangle 24"/>
            <p:cNvSpPr>
              <a:spLocks noChangeArrowheads="1"/>
            </p:cNvSpPr>
            <p:nvPr/>
          </p:nvSpPr>
          <p:spPr bwMode="auto">
            <a:xfrm>
              <a:off x="4656" y="1872"/>
              <a:ext cx="528" cy="240"/>
            </a:xfrm>
            <a:prstGeom prst="rect">
              <a:avLst/>
            </a:prstGeom>
            <a:noFill/>
            <a:ln w="12700" cap="sq">
              <a:solidFill>
                <a:schemeClr val="tx1"/>
              </a:solidFill>
              <a:miter lim="800000"/>
              <a:headEnd type="none" w="sm" len="sm"/>
              <a:tailEnd type="none" w="sm" len="sm"/>
            </a:ln>
            <a:extLst/>
          </p:spPr>
          <p:txBody>
            <a:bodyPr wrap="none" anchor="ctr"/>
            <a:lstStyle/>
            <a:p>
              <a:pPr algn="ctr" eaLnBrk="0" hangingPunct="0">
                <a:defRPr/>
              </a:pPr>
              <a:r>
                <a:rPr lang="en-US" sz="2200">
                  <a:latin typeface="+mn-lt"/>
                </a:rPr>
                <a:t>age</a:t>
              </a:r>
            </a:p>
          </p:txBody>
        </p:sp>
        <p:sp>
          <p:nvSpPr>
            <p:cNvPr id="70" name="Rectangle 25"/>
            <p:cNvSpPr>
              <a:spLocks noChangeArrowheads="1"/>
            </p:cNvSpPr>
            <p:nvPr/>
          </p:nvSpPr>
          <p:spPr bwMode="auto">
            <a:xfrm>
              <a:off x="2496" y="2112"/>
              <a:ext cx="528" cy="240"/>
            </a:xfrm>
            <a:prstGeom prst="rect">
              <a:avLst/>
            </a:prstGeom>
            <a:noFill/>
            <a:ln w="12700" cap="sq">
              <a:solidFill>
                <a:schemeClr val="tx1"/>
              </a:solidFill>
              <a:miter lim="800000"/>
              <a:headEnd type="none" w="sm" len="sm"/>
              <a:tailEnd type="none" w="sm" len="sm"/>
            </a:ln>
            <a:extLst/>
          </p:spPr>
          <p:txBody>
            <a:bodyPr wrap="none" anchor="ctr"/>
            <a:lstStyle/>
            <a:p>
              <a:pPr eaLnBrk="0" hangingPunct="0">
                <a:defRPr/>
              </a:pPr>
              <a:r>
                <a:rPr lang="en-US" sz="2200">
                  <a:latin typeface="+mn-lt"/>
                </a:rPr>
                <a:t>53666</a:t>
              </a:r>
            </a:p>
          </p:txBody>
        </p:sp>
        <p:sp>
          <p:nvSpPr>
            <p:cNvPr id="71" name="Rectangle 26"/>
            <p:cNvSpPr>
              <a:spLocks noChangeArrowheads="1"/>
            </p:cNvSpPr>
            <p:nvPr/>
          </p:nvSpPr>
          <p:spPr bwMode="auto">
            <a:xfrm>
              <a:off x="3024" y="2112"/>
              <a:ext cx="628" cy="240"/>
            </a:xfrm>
            <a:prstGeom prst="rect">
              <a:avLst/>
            </a:prstGeom>
            <a:noFill/>
            <a:ln w="12700" cap="sq">
              <a:solidFill>
                <a:schemeClr val="tx1"/>
              </a:solidFill>
              <a:miter lim="800000"/>
              <a:headEnd type="none" w="sm" len="sm"/>
              <a:tailEnd type="none" w="sm" len="sm"/>
            </a:ln>
            <a:extLst/>
          </p:spPr>
          <p:txBody>
            <a:bodyPr wrap="none" anchor="ctr"/>
            <a:lstStyle/>
            <a:p>
              <a:pPr eaLnBrk="0" hangingPunct="0">
                <a:defRPr/>
              </a:pPr>
              <a:r>
                <a:rPr lang="en-US" sz="2200">
                  <a:latin typeface="+mn-lt"/>
                </a:rPr>
                <a:t>Jones</a:t>
              </a:r>
            </a:p>
          </p:txBody>
        </p:sp>
        <p:sp>
          <p:nvSpPr>
            <p:cNvPr id="72" name="Rectangle 27"/>
            <p:cNvSpPr>
              <a:spLocks noChangeArrowheads="1"/>
            </p:cNvSpPr>
            <p:nvPr/>
          </p:nvSpPr>
          <p:spPr bwMode="auto">
            <a:xfrm>
              <a:off x="4656" y="2112"/>
              <a:ext cx="528" cy="240"/>
            </a:xfrm>
            <a:prstGeom prst="rect">
              <a:avLst/>
            </a:prstGeom>
            <a:noFill/>
            <a:ln w="12700" cap="sq">
              <a:solidFill>
                <a:schemeClr val="tx1"/>
              </a:solidFill>
              <a:miter lim="800000"/>
              <a:headEnd type="none" w="sm" len="sm"/>
              <a:tailEnd type="none" w="sm" len="sm"/>
            </a:ln>
            <a:extLst/>
          </p:spPr>
          <p:txBody>
            <a:bodyPr wrap="none" anchor="ctr"/>
            <a:lstStyle/>
            <a:p>
              <a:pPr algn="ctr" eaLnBrk="0" hangingPunct="0">
                <a:defRPr/>
              </a:pPr>
              <a:r>
                <a:rPr lang="en-US" sz="2200">
                  <a:latin typeface="+mn-lt"/>
                </a:rPr>
                <a:t>18</a:t>
              </a:r>
            </a:p>
          </p:txBody>
        </p:sp>
        <p:sp>
          <p:nvSpPr>
            <p:cNvPr id="73" name="Rectangle 28"/>
            <p:cNvSpPr>
              <a:spLocks noChangeArrowheads="1"/>
            </p:cNvSpPr>
            <p:nvPr/>
          </p:nvSpPr>
          <p:spPr bwMode="auto">
            <a:xfrm>
              <a:off x="2496" y="2352"/>
              <a:ext cx="528" cy="240"/>
            </a:xfrm>
            <a:prstGeom prst="rect">
              <a:avLst/>
            </a:prstGeom>
            <a:noFill/>
            <a:ln w="12700" cap="sq">
              <a:solidFill>
                <a:schemeClr val="tx1"/>
              </a:solidFill>
              <a:miter lim="800000"/>
              <a:headEnd type="none" w="sm" len="sm"/>
              <a:tailEnd type="none" w="sm" len="sm"/>
            </a:ln>
            <a:extLst/>
          </p:spPr>
          <p:txBody>
            <a:bodyPr wrap="none" anchor="ctr"/>
            <a:lstStyle/>
            <a:p>
              <a:pPr eaLnBrk="0" hangingPunct="0">
                <a:defRPr/>
              </a:pPr>
              <a:r>
                <a:rPr lang="en-US" sz="2200">
                  <a:latin typeface="+mn-lt"/>
                </a:rPr>
                <a:t>53688</a:t>
              </a:r>
            </a:p>
          </p:txBody>
        </p:sp>
        <p:sp>
          <p:nvSpPr>
            <p:cNvPr id="74" name="Rectangle 29"/>
            <p:cNvSpPr>
              <a:spLocks noChangeArrowheads="1"/>
            </p:cNvSpPr>
            <p:nvPr/>
          </p:nvSpPr>
          <p:spPr bwMode="auto">
            <a:xfrm>
              <a:off x="3024" y="2352"/>
              <a:ext cx="628" cy="240"/>
            </a:xfrm>
            <a:prstGeom prst="rect">
              <a:avLst/>
            </a:prstGeom>
            <a:noFill/>
            <a:ln w="12700" cap="sq">
              <a:solidFill>
                <a:schemeClr val="tx1"/>
              </a:solidFill>
              <a:miter lim="800000"/>
              <a:headEnd type="none" w="sm" len="sm"/>
              <a:tailEnd type="none" w="sm" len="sm"/>
            </a:ln>
            <a:extLst/>
          </p:spPr>
          <p:txBody>
            <a:bodyPr wrap="none" anchor="ctr"/>
            <a:lstStyle/>
            <a:p>
              <a:pPr eaLnBrk="0" hangingPunct="0">
                <a:defRPr/>
              </a:pPr>
              <a:r>
                <a:rPr lang="en-US" sz="2200">
                  <a:latin typeface="+mn-lt"/>
                </a:rPr>
                <a:t>Smith</a:t>
              </a:r>
            </a:p>
          </p:txBody>
        </p:sp>
        <p:sp>
          <p:nvSpPr>
            <p:cNvPr id="75" name="Rectangle 30"/>
            <p:cNvSpPr>
              <a:spLocks noChangeArrowheads="1"/>
            </p:cNvSpPr>
            <p:nvPr/>
          </p:nvSpPr>
          <p:spPr bwMode="auto">
            <a:xfrm>
              <a:off x="4656" y="2352"/>
              <a:ext cx="528" cy="240"/>
            </a:xfrm>
            <a:prstGeom prst="rect">
              <a:avLst/>
            </a:prstGeom>
            <a:noFill/>
            <a:ln w="12700" cap="sq">
              <a:solidFill>
                <a:schemeClr val="tx1"/>
              </a:solidFill>
              <a:miter lim="800000"/>
              <a:headEnd type="none" w="sm" len="sm"/>
              <a:tailEnd type="none" w="sm" len="sm"/>
            </a:ln>
            <a:extLst/>
          </p:spPr>
          <p:txBody>
            <a:bodyPr wrap="none" anchor="ctr"/>
            <a:lstStyle/>
            <a:p>
              <a:pPr algn="ctr" eaLnBrk="0" hangingPunct="0">
                <a:defRPr/>
              </a:pPr>
              <a:r>
                <a:rPr lang="en-US" sz="2200">
                  <a:latin typeface="+mn-lt"/>
                </a:rPr>
                <a:t>18</a:t>
              </a:r>
            </a:p>
          </p:txBody>
        </p:sp>
        <p:sp>
          <p:nvSpPr>
            <p:cNvPr id="76" name="Rectangle 31"/>
            <p:cNvSpPr>
              <a:spLocks noChangeArrowheads="1"/>
            </p:cNvSpPr>
            <p:nvPr/>
          </p:nvSpPr>
          <p:spPr bwMode="auto">
            <a:xfrm>
              <a:off x="2496" y="2592"/>
              <a:ext cx="528" cy="240"/>
            </a:xfrm>
            <a:prstGeom prst="rect">
              <a:avLst/>
            </a:prstGeom>
            <a:noFill/>
            <a:ln w="12700" cap="sq">
              <a:solidFill>
                <a:schemeClr val="tx1"/>
              </a:solidFill>
              <a:miter lim="800000"/>
              <a:headEnd type="none" w="sm" len="sm"/>
              <a:tailEnd type="none" w="sm" len="sm"/>
            </a:ln>
            <a:extLst/>
          </p:spPr>
          <p:txBody>
            <a:bodyPr wrap="none" anchor="ctr"/>
            <a:lstStyle/>
            <a:p>
              <a:pPr eaLnBrk="0" hangingPunct="0">
                <a:defRPr/>
              </a:pPr>
              <a:r>
                <a:rPr lang="en-US" sz="2200">
                  <a:latin typeface="+mn-lt"/>
                </a:rPr>
                <a:t>53650</a:t>
              </a:r>
            </a:p>
          </p:txBody>
        </p:sp>
        <p:sp>
          <p:nvSpPr>
            <p:cNvPr id="77" name="Rectangle 32"/>
            <p:cNvSpPr>
              <a:spLocks noChangeArrowheads="1"/>
            </p:cNvSpPr>
            <p:nvPr/>
          </p:nvSpPr>
          <p:spPr bwMode="auto">
            <a:xfrm>
              <a:off x="3024" y="2592"/>
              <a:ext cx="628" cy="240"/>
            </a:xfrm>
            <a:prstGeom prst="rect">
              <a:avLst/>
            </a:prstGeom>
            <a:noFill/>
            <a:ln w="12700" cap="sq">
              <a:solidFill>
                <a:schemeClr val="tx1"/>
              </a:solidFill>
              <a:miter lim="800000"/>
              <a:headEnd type="none" w="sm" len="sm"/>
              <a:tailEnd type="none" w="sm" len="sm"/>
            </a:ln>
            <a:extLst/>
          </p:spPr>
          <p:txBody>
            <a:bodyPr wrap="none" anchor="ctr"/>
            <a:lstStyle/>
            <a:p>
              <a:pPr eaLnBrk="0" hangingPunct="0">
                <a:defRPr/>
              </a:pPr>
              <a:r>
                <a:rPr lang="en-US" sz="2200">
                  <a:latin typeface="+mn-lt"/>
                </a:rPr>
                <a:t>Smith</a:t>
              </a:r>
            </a:p>
          </p:txBody>
        </p:sp>
        <p:sp>
          <p:nvSpPr>
            <p:cNvPr id="78" name="Rectangle 33"/>
            <p:cNvSpPr>
              <a:spLocks noChangeArrowheads="1"/>
            </p:cNvSpPr>
            <p:nvPr/>
          </p:nvSpPr>
          <p:spPr bwMode="auto">
            <a:xfrm>
              <a:off x="4656" y="2592"/>
              <a:ext cx="528" cy="240"/>
            </a:xfrm>
            <a:prstGeom prst="rect">
              <a:avLst/>
            </a:prstGeom>
            <a:noFill/>
            <a:ln w="12700" cap="sq">
              <a:solidFill>
                <a:schemeClr val="tx1"/>
              </a:solidFill>
              <a:miter lim="800000"/>
              <a:headEnd type="none" w="sm" len="sm"/>
              <a:tailEnd type="none" w="sm" len="sm"/>
            </a:ln>
            <a:extLst/>
          </p:spPr>
          <p:txBody>
            <a:bodyPr wrap="none" anchor="ctr"/>
            <a:lstStyle/>
            <a:p>
              <a:pPr algn="ctr" eaLnBrk="0" hangingPunct="0">
                <a:defRPr/>
              </a:pPr>
              <a:r>
                <a:rPr lang="en-US" sz="2200">
                  <a:latin typeface="+mn-lt"/>
                </a:rPr>
                <a:t>19</a:t>
              </a:r>
            </a:p>
          </p:txBody>
        </p:sp>
        <p:sp>
          <p:nvSpPr>
            <p:cNvPr id="79" name="Rectangle 34"/>
            <p:cNvSpPr>
              <a:spLocks noChangeArrowheads="1"/>
            </p:cNvSpPr>
            <p:nvPr/>
          </p:nvSpPr>
          <p:spPr bwMode="auto">
            <a:xfrm>
              <a:off x="5184" y="1872"/>
              <a:ext cx="528" cy="240"/>
            </a:xfrm>
            <a:prstGeom prst="rect">
              <a:avLst/>
            </a:prstGeom>
            <a:noFill/>
            <a:ln w="12700" cap="sq">
              <a:solidFill>
                <a:schemeClr val="tx1"/>
              </a:solidFill>
              <a:miter lim="800000"/>
              <a:headEnd type="none" w="sm" len="sm"/>
              <a:tailEnd type="none" w="sm" len="sm"/>
            </a:ln>
            <a:extLst/>
          </p:spPr>
          <p:txBody>
            <a:bodyPr wrap="none" anchor="ctr"/>
            <a:lstStyle/>
            <a:p>
              <a:pPr algn="ctr" eaLnBrk="0" hangingPunct="0">
                <a:defRPr/>
              </a:pPr>
              <a:r>
                <a:rPr lang="en-US" sz="2200">
                  <a:latin typeface="+mn-lt"/>
                </a:rPr>
                <a:t>gpa</a:t>
              </a:r>
            </a:p>
          </p:txBody>
        </p:sp>
        <p:sp>
          <p:nvSpPr>
            <p:cNvPr id="80" name="Rectangle 35"/>
            <p:cNvSpPr>
              <a:spLocks noChangeArrowheads="1"/>
            </p:cNvSpPr>
            <p:nvPr/>
          </p:nvSpPr>
          <p:spPr bwMode="auto">
            <a:xfrm>
              <a:off x="5184" y="2112"/>
              <a:ext cx="528" cy="240"/>
            </a:xfrm>
            <a:prstGeom prst="rect">
              <a:avLst/>
            </a:prstGeom>
            <a:noFill/>
            <a:ln w="12700" cap="sq">
              <a:solidFill>
                <a:schemeClr val="tx1"/>
              </a:solidFill>
              <a:miter lim="800000"/>
              <a:headEnd type="none" w="sm" len="sm"/>
              <a:tailEnd type="none" w="sm" len="sm"/>
            </a:ln>
            <a:extLst/>
          </p:spPr>
          <p:txBody>
            <a:bodyPr wrap="none" anchor="ctr"/>
            <a:lstStyle/>
            <a:p>
              <a:pPr algn="ctr" eaLnBrk="0" hangingPunct="0">
                <a:defRPr/>
              </a:pPr>
              <a:r>
                <a:rPr lang="en-US" sz="2200">
                  <a:latin typeface="+mn-lt"/>
                </a:rPr>
                <a:t>3.4</a:t>
              </a:r>
            </a:p>
          </p:txBody>
        </p:sp>
        <p:sp>
          <p:nvSpPr>
            <p:cNvPr id="81" name="Rectangle 36"/>
            <p:cNvSpPr>
              <a:spLocks noChangeArrowheads="1"/>
            </p:cNvSpPr>
            <p:nvPr/>
          </p:nvSpPr>
          <p:spPr bwMode="auto">
            <a:xfrm>
              <a:off x="5184" y="2352"/>
              <a:ext cx="528" cy="240"/>
            </a:xfrm>
            <a:prstGeom prst="rect">
              <a:avLst/>
            </a:prstGeom>
            <a:noFill/>
            <a:ln w="12700" cap="sq">
              <a:solidFill>
                <a:schemeClr val="tx1"/>
              </a:solidFill>
              <a:miter lim="800000"/>
              <a:headEnd type="none" w="sm" len="sm"/>
              <a:tailEnd type="none" w="sm" len="sm"/>
            </a:ln>
            <a:extLst/>
          </p:spPr>
          <p:txBody>
            <a:bodyPr wrap="none" anchor="ctr"/>
            <a:lstStyle/>
            <a:p>
              <a:pPr algn="ctr" eaLnBrk="0" hangingPunct="0">
                <a:defRPr/>
              </a:pPr>
              <a:r>
                <a:rPr lang="en-US" sz="2200">
                  <a:latin typeface="+mn-lt"/>
                </a:rPr>
                <a:t>3.2</a:t>
              </a:r>
            </a:p>
          </p:txBody>
        </p:sp>
        <p:sp>
          <p:nvSpPr>
            <p:cNvPr id="82" name="Rectangle 37"/>
            <p:cNvSpPr>
              <a:spLocks noChangeArrowheads="1"/>
            </p:cNvSpPr>
            <p:nvPr/>
          </p:nvSpPr>
          <p:spPr bwMode="auto">
            <a:xfrm>
              <a:off x="5184" y="2592"/>
              <a:ext cx="528" cy="240"/>
            </a:xfrm>
            <a:prstGeom prst="rect">
              <a:avLst/>
            </a:prstGeom>
            <a:noFill/>
            <a:ln w="12700" cap="sq">
              <a:solidFill>
                <a:schemeClr val="tx1"/>
              </a:solidFill>
              <a:miter lim="800000"/>
              <a:headEnd type="none" w="sm" len="sm"/>
              <a:tailEnd type="none" w="sm" len="sm"/>
            </a:ln>
            <a:extLst/>
          </p:spPr>
          <p:txBody>
            <a:bodyPr wrap="none" anchor="ctr"/>
            <a:lstStyle/>
            <a:p>
              <a:pPr algn="ctr" eaLnBrk="0" hangingPunct="0">
                <a:defRPr/>
              </a:pPr>
              <a:r>
                <a:rPr lang="en-US" sz="2200">
                  <a:latin typeface="+mn-lt"/>
                </a:rPr>
                <a:t>3.8</a:t>
              </a:r>
            </a:p>
          </p:txBody>
        </p:sp>
        <p:sp>
          <p:nvSpPr>
            <p:cNvPr id="83" name="Rectangle 38"/>
            <p:cNvSpPr>
              <a:spLocks noChangeArrowheads="1"/>
            </p:cNvSpPr>
            <p:nvPr/>
          </p:nvSpPr>
          <p:spPr bwMode="auto">
            <a:xfrm>
              <a:off x="3648" y="1872"/>
              <a:ext cx="1008" cy="240"/>
            </a:xfrm>
            <a:prstGeom prst="rect">
              <a:avLst/>
            </a:prstGeom>
            <a:noFill/>
            <a:ln w="12700" cap="sq">
              <a:solidFill>
                <a:schemeClr val="tx1"/>
              </a:solidFill>
              <a:miter lim="800000"/>
              <a:headEnd type="none" w="sm" len="sm"/>
              <a:tailEnd type="none" w="sm" len="sm"/>
            </a:ln>
            <a:extLst/>
          </p:spPr>
          <p:txBody>
            <a:bodyPr wrap="none" anchor="ctr"/>
            <a:lstStyle/>
            <a:p>
              <a:pPr eaLnBrk="0" hangingPunct="0">
                <a:defRPr/>
              </a:pPr>
              <a:r>
                <a:rPr lang="en-US" sz="2200">
                  <a:latin typeface="+mn-lt"/>
                </a:rPr>
                <a:t>login</a:t>
              </a:r>
            </a:p>
          </p:txBody>
        </p:sp>
        <p:sp>
          <p:nvSpPr>
            <p:cNvPr id="84" name="Rectangle 39"/>
            <p:cNvSpPr>
              <a:spLocks noChangeArrowheads="1"/>
            </p:cNvSpPr>
            <p:nvPr/>
          </p:nvSpPr>
          <p:spPr bwMode="auto">
            <a:xfrm>
              <a:off x="3648" y="2112"/>
              <a:ext cx="1008" cy="240"/>
            </a:xfrm>
            <a:prstGeom prst="rect">
              <a:avLst/>
            </a:prstGeom>
            <a:noFill/>
            <a:ln w="12700" cap="sq">
              <a:solidFill>
                <a:schemeClr val="tx1"/>
              </a:solidFill>
              <a:miter lim="800000"/>
              <a:headEnd type="none" w="sm" len="sm"/>
              <a:tailEnd type="none" w="sm" len="sm"/>
            </a:ln>
            <a:extLst/>
          </p:spPr>
          <p:txBody>
            <a:bodyPr wrap="none" anchor="ctr"/>
            <a:lstStyle/>
            <a:p>
              <a:pPr eaLnBrk="0" hangingPunct="0">
                <a:defRPr/>
              </a:pPr>
              <a:r>
                <a:rPr lang="en-US" sz="2200">
                  <a:latin typeface="+mn-lt"/>
                </a:rPr>
                <a:t>Jones@cs</a:t>
              </a:r>
            </a:p>
          </p:txBody>
        </p:sp>
        <p:sp>
          <p:nvSpPr>
            <p:cNvPr id="85" name="Rectangle 40"/>
            <p:cNvSpPr>
              <a:spLocks noChangeArrowheads="1"/>
            </p:cNvSpPr>
            <p:nvPr/>
          </p:nvSpPr>
          <p:spPr bwMode="auto">
            <a:xfrm>
              <a:off x="3648" y="2352"/>
              <a:ext cx="1008" cy="240"/>
            </a:xfrm>
            <a:prstGeom prst="rect">
              <a:avLst/>
            </a:prstGeom>
            <a:noFill/>
            <a:ln w="12700" cap="sq">
              <a:solidFill>
                <a:schemeClr val="tx1"/>
              </a:solidFill>
              <a:miter lim="800000"/>
              <a:headEnd type="none" w="sm" len="sm"/>
              <a:tailEnd type="none" w="sm" len="sm"/>
            </a:ln>
            <a:extLst/>
          </p:spPr>
          <p:txBody>
            <a:bodyPr wrap="none" anchor="ctr"/>
            <a:lstStyle/>
            <a:p>
              <a:pPr eaLnBrk="0" hangingPunct="0">
                <a:defRPr/>
              </a:pPr>
              <a:r>
                <a:rPr lang="en-US" sz="2200">
                  <a:latin typeface="+mn-lt"/>
                </a:rPr>
                <a:t>Smith@eecs</a:t>
              </a:r>
            </a:p>
          </p:txBody>
        </p:sp>
        <p:sp>
          <p:nvSpPr>
            <p:cNvPr id="86" name="Rectangle 41"/>
            <p:cNvSpPr>
              <a:spLocks noChangeArrowheads="1"/>
            </p:cNvSpPr>
            <p:nvPr/>
          </p:nvSpPr>
          <p:spPr bwMode="auto">
            <a:xfrm>
              <a:off x="3648" y="2592"/>
              <a:ext cx="1008" cy="240"/>
            </a:xfrm>
            <a:prstGeom prst="rect">
              <a:avLst/>
            </a:prstGeom>
            <a:noFill/>
            <a:ln w="12700" cap="sq">
              <a:solidFill>
                <a:schemeClr val="tx1"/>
              </a:solidFill>
              <a:miter lim="800000"/>
              <a:headEnd type="none" w="sm" len="sm"/>
              <a:tailEnd type="none" w="sm" len="sm"/>
            </a:ln>
            <a:extLst/>
          </p:spPr>
          <p:txBody>
            <a:bodyPr wrap="none" anchor="ctr"/>
            <a:lstStyle/>
            <a:p>
              <a:pPr eaLnBrk="0" hangingPunct="0">
                <a:defRPr/>
              </a:pPr>
              <a:r>
                <a:rPr lang="en-US" sz="2200">
                  <a:latin typeface="+mn-lt"/>
                </a:rPr>
                <a:t>Smith@math</a:t>
              </a:r>
            </a:p>
          </p:txBody>
        </p:sp>
      </p:grpSp>
      <p:cxnSp>
        <p:nvCxnSpPr>
          <p:cNvPr id="53253" name="AutoShape 42"/>
          <p:cNvCxnSpPr>
            <a:cxnSpLocks noChangeShapeType="1"/>
          </p:cNvCxnSpPr>
          <p:nvPr/>
        </p:nvCxnSpPr>
        <p:spPr bwMode="auto">
          <a:xfrm>
            <a:off x="3340100" y="2043113"/>
            <a:ext cx="762000" cy="119062"/>
          </a:xfrm>
          <a:prstGeom prst="straightConnector1">
            <a:avLst/>
          </a:prstGeom>
          <a:noFill/>
          <a:ln w="28575" cap="sq">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53254" name="AutoShape 43"/>
          <p:cNvCxnSpPr>
            <a:cxnSpLocks noChangeShapeType="1"/>
          </p:cNvCxnSpPr>
          <p:nvPr/>
        </p:nvCxnSpPr>
        <p:spPr bwMode="auto">
          <a:xfrm>
            <a:off x="3336925" y="2533650"/>
            <a:ext cx="762000" cy="149225"/>
          </a:xfrm>
          <a:prstGeom prst="straightConnector1">
            <a:avLst/>
          </a:prstGeom>
          <a:noFill/>
          <a:ln w="28575" cap="sq">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53255" name="AutoShape 44"/>
          <p:cNvCxnSpPr>
            <a:cxnSpLocks noChangeShapeType="1"/>
          </p:cNvCxnSpPr>
          <p:nvPr/>
        </p:nvCxnSpPr>
        <p:spPr bwMode="auto">
          <a:xfrm>
            <a:off x="3200400" y="3459163"/>
            <a:ext cx="762000" cy="179387"/>
          </a:xfrm>
          <a:prstGeom prst="straightConnector1">
            <a:avLst/>
          </a:prstGeom>
          <a:noFill/>
          <a:ln w="28575" cap="sq">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53256" name="AutoShape 45"/>
          <p:cNvCxnSpPr>
            <a:cxnSpLocks noChangeShapeType="1"/>
          </p:cNvCxnSpPr>
          <p:nvPr/>
        </p:nvCxnSpPr>
        <p:spPr bwMode="auto">
          <a:xfrm flipV="1">
            <a:off x="2954338" y="2778125"/>
            <a:ext cx="1144587" cy="1354138"/>
          </a:xfrm>
          <a:prstGeom prst="straightConnector1">
            <a:avLst/>
          </a:prstGeom>
          <a:noFill/>
          <a:ln w="28575" cap="sq">
            <a:solidFill>
              <a:schemeClr val="tx1"/>
            </a:solidFill>
            <a:round/>
            <a:headEnd type="none" w="sm" len="sm"/>
            <a:tailEnd type="triangle" w="med" len="med"/>
          </a:ln>
          <a:extLst>
            <a:ext uri="{909E8E84-426E-40DD-AFC4-6F175D3DCCD1}">
              <a14:hiddenFill xmlns:a14="http://schemas.microsoft.com/office/drawing/2010/main">
                <a:noFill/>
              </a14:hiddenFill>
            </a:ext>
          </a:extLst>
        </p:spPr>
      </p:cxnSp>
      <p:sp>
        <p:nvSpPr>
          <p:cNvPr id="91" name="Text Box 46"/>
          <p:cNvSpPr txBox="1">
            <a:spLocks noChangeArrowheads="1"/>
          </p:cNvSpPr>
          <p:nvPr/>
        </p:nvSpPr>
        <p:spPr bwMode="auto">
          <a:xfrm>
            <a:off x="685800" y="914400"/>
            <a:ext cx="1220788" cy="430213"/>
          </a:xfrm>
          <a:prstGeom prst="rect">
            <a:avLst/>
          </a:prstGeom>
          <a:noFill/>
          <a:ln>
            <a:noFill/>
          </a:ln>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defRPr/>
            </a:pPr>
            <a:r>
              <a:rPr lang="en-US" sz="2200" u="sng" dirty="0">
                <a:latin typeface="+mn-lt"/>
              </a:rPr>
              <a:t>Enrolled</a:t>
            </a:r>
          </a:p>
        </p:txBody>
      </p:sp>
      <p:sp>
        <p:nvSpPr>
          <p:cNvPr id="92" name="Text Box 47"/>
          <p:cNvSpPr txBox="1">
            <a:spLocks noChangeArrowheads="1"/>
          </p:cNvSpPr>
          <p:nvPr/>
        </p:nvSpPr>
        <p:spPr bwMode="auto">
          <a:xfrm>
            <a:off x="5018088" y="838200"/>
            <a:ext cx="1157287" cy="430213"/>
          </a:xfrm>
          <a:prstGeom prst="rect">
            <a:avLst/>
          </a:prstGeom>
          <a:noFill/>
          <a:ln>
            <a:noFill/>
          </a:ln>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defRPr/>
            </a:pPr>
            <a:r>
              <a:rPr lang="en-US" sz="2200" u="sng" dirty="0">
                <a:latin typeface="+mn-lt"/>
              </a:rPr>
              <a:t>Student</a:t>
            </a:r>
          </a:p>
        </p:txBody>
      </p:sp>
      <p:sp>
        <p:nvSpPr>
          <p:cNvPr id="93" name="Text Box 48"/>
          <p:cNvSpPr txBox="1">
            <a:spLocks noChangeArrowheads="1"/>
          </p:cNvSpPr>
          <p:nvPr/>
        </p:nvSpPr>
        <p:spPr bwMode="auto">
          <a:xfrm>
            <a:off x="3921125" y="3702050"/>
            <a:ext cx="1674813" cy="430213"/>
          </a:xfrm>
          <a:prstGeom prst="rect">
            <a:avLst/>
          </a:prstGeom>
          <a:noFill/>
          <a:ln>
            <a:noFill/>
          </a:ln>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defRPr/>
            </a:pPr>
            <a:r>
              <a:rPr lang="en-US" sz="2200" i="1" dirty="0">
                <a:latin typeface="+mn-lt"/>
              </a:rPr>
              <a:t>Primary key</a:t>
            </a:r>
          </a:p>
        </p:txBody>
      </p:sp>
      <p:sp>
        <p:nvSpPr>
          <p:cNvPr id="53260" name="Line 49"/>
          <p:cNvSpPr>
            <a:spLocks noChangeShapeType="1"/>
          </p:cNvSpPr>
          <p:nvPr/>
        </p:nvSpPr>
        <p:spPr bwMode="auto">
          <a:xfrm flipV="1">
            <a:off x="4532313" y="3249613"/>
            <a:ext cx="0" cy="566737"/>
          </a:xfrm>
          <a:prstGeom prst="line">
            <a:avLst/>
          </a:prstGeom>
          <a:noFill/>
          <a:ln w="28575"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5" name="Text Box 50"/>
          <p:cNvSpPr txBox="1">
            <a:spLocks noChangeArrowheads="1"/>
          </p:cNvSpPr>
          <p:nvPr/>
        </p:nvSpPr>
        <p:spPr bwMode="auto">
          <a:xfrm>
            <a:off x="166688" y="4064000"/>
            <a:ext cx="3275012" cy="769938"/>
          </a:xfrm>
          <a:prstGeom prst="rect">
            <a:avLst/>
          </a:prstGeom>
          <a:noFill/>
          <a:ln>
            <a:noFill/>
          </a:ln>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defRPr/>
            </a:pPr>
            <a:r>
              <a:rPr lang="en-US" sz="2200" i="1" dirty="0">
                <a:latin typeface="+mn-lt"/>
              </a:rPr>
              <a:t>Foreign key referring to</a:t>
            </a:r>
          </a:p>
          <a:p>
            <a:pPr>
              <a:defRPr/>
            </a:pPr>
            <a:r>
              <a:rPr lang="en-US" sz="2200" i="1" dirty="0" err="1">
                <a:latin typeface="+mn-lt"/>
              </a:rPr>
              <a:t>sid</a:t>
            </a:r>
            <a:r>
              <a:rPr lang="en-US" sz="2200" i="1" dirty="0">
                <a:latin typeface="+mn-lt"/>
              </a:rPr>
              <a:t> of STUDENT relation</a:t>
            </a:r>
          </a:p>
        </p:txBody>
      </p:sp>
      <p:sp>
        <p:nvSpPr>
          <p:cNvPr id="53262" name="Line 51"/>
          <p:cNvSpPr>
            <a:spLocks noChangeShapeType="1"/>
          </p:cNvSpPr>
          <p:nvPr/>
        </p:nvSpPr>
        <p:spPr bwMode="auto">
          <a:xfrm flipV="1">
            <a:off x="688975" y="3454400"/>
            <a:ext cx="0" cy="609600"/>
          </a:xfrm>
          <a:prstGeom prst="line">
            <a:avLst/>
          </a:prstGeom>
          <a:noFill/>
          <a:ln w="28575"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 name="Flowchart: Process 1"/>
          <p:cNvSpPr/>
          <p:nvPr/>
        </p:nvSpPr>
        <p:spPr>
          <a:xfrm>
            <a:off x="103188" y="5257800"/>
            <a:ext cx="6194425" cy="1033463"/>
          </a:xfrm>
          <a:prstGeom prst="flowChartProcess">
            <a:avLst/>
          </a:prstGeom>
        </p:spPr>
        <p:style>
          <a:lnRef idx="1">
            <a:schemeClr val="accent1"/>
          </a:lnRef>
          <a:fillRef idx="3">
            <a:schemeClr val="accent1"/>
          </a:fillRef>
          <a:effectRef idx="2">
            <a:schemeClr val="accent1"/>
          </a:effectRef>
          <a:fontRef idx="minor">
            <a:schemeClr val="lt1"/>
          </a:fontRef>
        </p:style>
        <p:txBody>
          <a:bodyPr anchor="ctr"/>
          <a:lstStyle/>
          <a:p>
            <a:pPr algn="just">
              <a:defRPr/>
            </a:pPr>
            <a:r>
              <a:rPr lang="en-US" dirty="0"/>
              <a:t>A foreign key is a field in a relational table that matches the primary key column of another table. </a:t>
            </a:r>
          </a:p>
        </p:txBody>
      </p:sp>
      <p:sp>
        <p:nvSpPr>
          <p:cNvPr id="3" name="Flowchart: Process 2"/>
          <p:cNvSpPr/>
          <p:nvPr/>
        </p:nvSpPr>
        <p:spPr>
          <a:xfrm>
            <a:off x="3721100" y="4046538"/>
            <a:ext cx="5411788" cy="982662"/>
          </a:xfrm>
          <a:prstGeom prst="flowChartProcess">
            <a:avLst/>
          </a:prstGeom>
        </p:spPr>
        <p:style>
          <a:lnRef idx="1">
            <a:schemeClr val="accent1"/>
          </a:lnRef>
          <a:fillRef idx="3">
            <a:schemeClr val="accent1"/>
          </a:fillRef>
          <a:effectRef idx="2">
            <a:schemeClr val="accent1"/>
          </a:effectRef>
          <a:fontRef idx="minor">
            <a:schemeClr val="lt1"/>
          </a:fontRef>
        </p:style>
        <p:txBody>
          <a:bodyPr anchor="ctr"/>
          <a:lstStyle/>
          <a:p>
            <a:pPr algn="just">
              <a:defRPr/>
            </a:pPr>
            <a:r>
              <a:rPr lang="en-US" dirty="0"/>
              <a:t>The primary key of a relational table uniquely identifies each record in the table. It can either be a normal attribute that is guaranteed to be unique </a:t>
            </a:r>
          </a:p>
        </p:txBody>
      </p:sp>
    </p:spTree>
    <p:extLst>
      <p:ext uri="{BB962C8B-B14F-4D97-AF65-F5344CB8AC3E}">
        <p14:creationId xmlns:p14="http://schemas.microsoft.com/office/powerpoint/2010/main" val="21127693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p:txBody>
          <a:bodyPr/>
          <a:lstStyle/>
          <a:p>
            <a:pPr eaLnBrk="1" hangingPunct="1"/>
            <a:r>
              <a:rPr>
                <a:solidFill>
                  <a:schemeClr val="tx1"/>
                </a:solidFill>
                <a:cs typeface="Arial" charset="0"/>
              </a:rPr>
              <a:t>Relations or Tables properties</a:t>
            </a:r>
            <a:endParaRPr lang="en-GB">
              <a:solidFill>
                <a:schemeClr val="tx1"/>
              </a:solidFill>
              <a:cs typeface="Arial" charset="0"/>
            </a:endParaRPr>
          </a:p>
        </p:txBody>
      </p:sp>
      <p:sp>
        <p:nvSpPr>
          <p:cNvPr id="54275" name="Rectangle 3"/>
          <p:cNvSpPr>
            <a:spLocks noGrp="1" noChangeArrowheads="1"/>
          </p:cNvSpPr>
          <p:nvPr>
            <p:ph type="body" idx="4294967295"/>
          </p:nvPr>
        </p:nvSpPr>
        <p:spPr>
          <a:xfrm>
            <a:off x="304800" y="1143000"/>
            <a:ext cx="8229600" cy="4953000"/>
          </a:xfrm>
        </p:spPr>
        <p:txBody>
          <a:bodyPr/>
          <a:lstStyle/>
          <a:p>
            <a:pPr eaLnBrk="1" hangingPunct="1"/>
            <a:r>
              <a:rPr sz="2400">
                <a:solidFill>
                  <a:schemeClr val="tx1"/>
                </a:solidFill>
                <a:cs typeface="Arial" charset="0"/>
              </a:rPr>
              <a:t>There are no duplicate rows (tuples)</a:t>
            </a:r>
          </a:p>
          <a:p>
            <a:pPr eaLnBrk="1" hangingPunct="1"/>
            <a:r>
              <a:rPr sz="2400">
                <a:solidFill>
                  <a:schemeClr val="tx1"/>
                </a:solidFill>
                <a:cs typeface="Arial" charset="0"/>
              </a:rPr>
              <a:t>Tuples are unordered, top to bottom</a:t>
            </a:r>
          </a:p>
          <a:p>
            <a:pPr eaLnBrk="1" hangingPunct="1"/>
            <a:r>
              <a:rPr sz="2400">
                <a:solidFill>
                  <a:schemeClr val="tx1"/>
                </a:solidFill>
                <a:cs typeface="Arial" charset="0"/>
              </a:rPr>
              <a:t>Attributes are unordered, left to right</a:t>
            </a:r>
          </a:p>
          <a:p>
            <a:pPr eaLnBrk="1" hangingPunct="1"/>
            <a:r>
              <a:rPr sz="2400">
                <a:solidFill>
                  <a:schemeClr val="tx1"/>
                </a:solidFill>
                <a:cs typeface="Arial" charset="0"/>
              </a:rPr>
              <a:t>All attribute values are atomic ( or scalar )</a:t>
            </a:r>
          </a:p>
          <a:p>
            <a:pPr eaLnBrk="1" hangingPunct="1"/>
            <a:r>
              <a:rPr sz="2400">
                <a:solidFill>
                  <a:schemeClr val="tx1"/>
                </a:solidFill>
                <a:cs typeface="Arial" charset="0"/>
              </a:rPr>
              <a:t>Relational databases do not allow repeating groups</a:t>
            </a:r>
          </a:p>
        </p:txBody>
      </p:sp>
    </p:spTree>
    <p:extLst>
      <p:ext uri="{BB962C8B-B14F-4D97-AF65-F5344CB8AC3E}">
        <p14:creationId xmlns:p14="http://schemas.microsoft.com/office/powerpoint/2010/main" val="14280853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p:txBody>
          <a:bodyPr/>
          <a:lstStyle/>
          <a:p>
            <a:pPr eaLnBrk="1" hangingPunct="1"/>
            <a:r>
              <a:rPr lang="en-GB">
                <a:solidFill>
                  <a:schemeClr val="tx1"/>
                </a:solidFill>
                <a:cs typeface="Arial" charset="0"/>
              </a:rPr>
              <a:t>Summary</a:t>
            </a:r>
          </a:p>
        </p:txBody>
      </p:sp>
      <p:sp>
        <p:nvSpPr>
          <p:cNvPr id="55299" name="Rectangle 3"/>
          <p:cNvSpPr>
            <a:spLocks noGrp="1" noChangeArrowheads="1"/>
          </p:cNvSpPr>
          <p:nvPr>
            <p:ph type="body" idx="4294967295"/>
          </p:nvPr>
        </p:nvSpPr>
        <p:spPr>
          <a:xfrm>
            <a:off x="304800" y="1219200"/>
            <a:ext cx="8229600" cy="4953000"/>
          </a:xfrm>
        </p:spPr>
        <p:txBody>
          <a:bodyPr/>
          <a:lstStyle/>
          <a:p>
            <a:r>
              <a:rPr sz="2200">
                <a:solidFill>
                  <a:schemeClr val="tx1"/>
                </a:solidFill>
                <a:cs typeface="Arial" charset="0"/>
              </a:rPr>
              <a:t>In this module we learnt :</a:t>
            </a:r>
          </a:p>
          <a:p>
            <a:pPr marL="892175" lvl="1" indent="-381000" eaLnBrk="1" hangingPunct="1"/>
            <a:r>
              <a:rPr sz="2200">
                <a:solidFill>
                  <a:schemeClr val="tx1"/>
                </a:solidFill>
              </a:rPr>
              <a:t>Definition of   RDBMS</a:t>
            </a:r>
          </a:p>
          <a:p>
            <a:pPr marL="892175" lvl="1" indent="-381000" eaLnBrk="1" hangingPunct="1"/>
            <a:r>
              <a:rPr sz="2200">
                <a:solidFill>
                  <a:schemeClr val="tx1"/>
                </a:solidFill>
              </a:rPr>
              <a:t>Codd's Rules </a:t>
            </a:r>
          </a:p>
          <a:p>
            <a:pPr marL="892175" lvl="1" indent="-381000" eaLnBrk="1" hangingPunct="1"/>
            <a:r>
              <a:rPr sz="2200">
                <a:solidFill>
                  <a:schemeClr val="tx1"/>
                </a:solidFill>
              </a:rPr>
              <a:t>Some Important Terms</a:t>
            </a:r>
          </a:p>
          <a:p>
            <a:pPr marL="892175" lvl="1" indent="-381000" eaLnBrk="1" hangingPunct="1"/>
            <a:r>
              <a:rPr sz="2200">
                <a:solidFill>
                  <a:schemeClr val="tx1"/>
                </a:solidFill>
              </a:rPr>
              <a:t>Keys</a:t>
            </a:r>
          </a:p>
          <a:p>
            <a:pPr algn="just" eaLnBrk="1" hangingPunct="1"/>
            <a:endParaRPr sz="2200">
              <a:solidFill>
                <a:schemeClr val="tx1"/>
              </a:solidFill>
              <a:cs typeface="Arial" charset="0"/>
            </a:endParaRPr>
          </a:p>
        </p:txBody>
      </p:sp>
    </p:spTree>
    <p:extLst>
      <p:ext uri="{BB962C8B-B14F-4D97-AF65-F5344CB8AC3E}">
        <p14:creationId xmlns:p14="http://schemas.microsoft.com/office/powerpoint/2010/main" val="1717267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554037"/>
          </a:xfrm>
        </p:spPr>
        <p:txBody>
          <a:bodyPr/>
          <a:lstStyle/>
          <a:p>
            <a:pPr>
              <a:defRPr/>
            </a:pPr>
            <a:r>
              <a:rPr>
                <a:solidFill>
                  <a:schemeClr val="tx1"/>
                </a:solidFill>
              </a:rPr>
              <a:t>Need for Databases</a:t>
            </a:r>
          </a:p>
        </p:txBody>
      </p:sp>
      <p:sp>
        <p:nvSpPr>
          <p:cNvPr id="19459" name="Text Placeholder 2"/>
          <p:cNvSpPr>
            <a:spLocks noGrp="1"/>
          </p:cNvSpPr>
          <p:nvPr>
            <p:ph type="body" sz="quarter" idx="16"/>
          </p:nvPr>
        </p:nvSpPr>
        <p:spPr/>
        <p:txBody>
          <a:bodyPr/>
          <a:lstStyle/>
          <a:p>
            <a:pPr algn="just"/>
            <a:r>
              <a:rPr>
                <a:solidFill>
                  <a:schemeClr val="tx1"/>
                </a:solidFill>
                <a:cs typeface="Arial" charset="0"/>
              </a:rPr>
              <a:t>Today we live in era where we need data for all our daily  to day activities  of life. </a:t>
            </a:r>
          </a:p>
          <a:p>
            <a:pPr algn="just"/>
            <a:r>
              <a:rPr>
                <a:solidFill>
                  <a:schemeClr val="tx1"/>
                </a:solidFill>
                <a:cs typeface="Arial" charset="0"/>
              </a:rPr>
              <a:t> For instance, a person withdraws money from his/her  bank account on his way to office.</a:t>
            </a:r>
          </a:p>
          <a:p>
            <a:pPr algn="just"/>
            <a:r>
              <a:rPr>
                <a:solidFill>
                  <a:schemeClr val="tx1"/>
                </a:solidFill>
                <a:cs typeface="Arial" charset="0"/>
              </a:rPr>
              <a:t>During some   other  part of the  day the same person might search some details about some products in the internet .</a:t>
            </a:r>
          </a:p>
          <a:p>
            <a:pPr algn="just"/>
            <a:r>
              <a:rPr>
                <a:solidFill>
                  <a:schemeClr val="tx1"/>
                </a:solidFill>
                <a:cs typeface="Arial" charset="0"/>
              </a:rPr>
              <a:t>At  another instance we see   him/her   purchasing  grocery items from a nearby supermarket. </a:t>
            </a:r>
          </a:p>
          <a:p>
            <a:pPr algn="just"/>
            <a:r>
              <a:rPr>
                <a:solidFill>
                  <a:schemeClr val="tx1"/>
                </a:solidFill>
                <a:cs typeface="Arial" charset="0"/>
              </a:rPr>
              <a:t>In this case, the person does nothing but interact with different databases for different needs.</a:t>
            </a:r>
          </a:p>
          <a:p>
            <a:endParaRPr>
              <a:solidFill>
                <a:schemeClr val="tx1"/>
              </a:solidFill>
              <a:cs typeface="Arial" charset="0"/>
            </a:endParaRPr>
          </a:p>
        </p:txBody>
      </p:sp>
      <p:sp>
        <p:nvSpPr>
          <p:cNvPr id="4" name="Rectangle 3"/>
          <p:cNvSpPr/>
          <p:nvPr/>
        </p:nvSpPr>
        <p:spPr>
          <a:xfrm>
            <a:off x="1752600" y="5407025"/>
            <a:ext cx="5257800" cy="6858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200" dirty="0">
                <a:solidFill>
                  <a:schemeClr val="bg1"/>
                </a:solidFill>
              </a:rPr>
              <a:t>A Database is set of related data </a:t>
            </a:r>
          </a:p>
        </p:txBody>
      </p:sp>
    </p:spTree>
    <p:extLst>
      <p:ext uri="{BB962C8B-B14F-4D97-AF65-F5344CB8AC3E}">
        <p14:creationId xmlns:p14="http://schemas.microsoft.com/office/powerpoint/2010/main" val="9939109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idx="4294967295"/>
          </p:nvPr>
        </p:nvSpPr>
        <p:spPr/>
        <p:txBody>
          <a:bodyPr/>
          <a:lstStyle/>
          <a:p>
            <a:pPr eaLnBrk="1" hangingPunct="1"/>
            <a:r>
              <a:rPr>
                <a:solidFill>
                  <a:schemeClr val="tx1"/>
                </a:solidFill>
                <a:cs typeface="Arial" charset="0"/>
              </a:rPr>
              <a:t>Objectives</a:t>
            </a:r>
          </a:p>
        </p:txBody>
      </p:sp>
      <p:sp>
        <p:nvSpPr>
          <p:cNvPr id="57347" name="Content Placeholder 2"/>
          <p:cNvSpPr>
            <a:spLocks noGrp="1"/>
          </p:cNvSpPr>
          <p:nvPr>
            <p:ph idx="4294967295"/>
          </p:nvPr>
        </p:nvSpPr>
        <p:spPr>
          <a:xfrm>
            <a:off x="304800" y="1066800"/>
            <a:ext cx="8229600" cy="5257800"/>
          </a:xfrm>
        </p:spPr>
        <p:txBody>
          <a:bodyPr/>
          <a:lstStyle/>
          <a:p>
            <a:pPr eaLnBrk="1" hangingPunct="1">
              <a:buFont typeface="Wingdings" pitchFamily="2" charset="2"/>
              <a:buNone/>
            </a:pPr>
            <a:r>
              <a:rPr lang="en-GB" sz="2200" b="1">
                <a:solidFill>
                  <a:schemeClr val="tx1"/>
                </a:solidFill>
                <a:cs typeface="Arial" charset="0"/>
              </a:rPr>
              <a:t>By the end of this module we should be able to:</a:t>
            </a:r>
          </a:p>
          <a:p>
            <a:pPr eaLnBrk="1" hangingPunct="1">
              <a:buFont typeface="Wingdings" pitchFamily="2" charset="2"/>
              <a:buNone/>
            </a:pPr>
            <a:endParaRPr sz="2200" b="1">
              <a:solidFill>
                <a:schemeClr val="tx1"/>
              </a:solidFill>
              <a:cs typeface="Arial" charset="0"/>
            </a:endParaRPr>
          </a:p>
          <a:p>
            <a:pPr eaLnBrk="1" hangingPunct="1"/>
            <a:r>
              <a:rPr sz="2200" b="1">
                <a:solidFill>
                  <a:schemeClr val="tx1"/>
                </a:solidFill>
                <a:cs typeface="Arial" charset="0"/>
              </a:rPr>
              <a:t> </a:t>
            </a:r>
            <a:r>
              <a:rPr sz="2200">
                <a:solidFill>
                  <a:schemeClr val="tx1"/>
                </a:solidFill>
                <a:cs typeface="Arial" charset="0"/>
              </a:rPr>
              <a:t>Designing the database</a:t>
            </a:r>
          </a:p>
          <a:p>
            <a:pPr eaLnBrk="1" hangingPunct="1"/>
            <a:endParaRPr sz="2200">
              <a:solidFill>
                <a:schemeClr val="tx1"/>
              </a:solidFill>
              <a:cs typeface="Arial" charset="0"/>
            </a:endParaRPr>
          </a:p>
          <a:p>
            <a:pPr eaLnBrk="1" hangingPunct="1"/>
            <a:r>
              <a:rPr sz="2200">
                <a:solidFill>
                  <a:schemeClr val="tx1"/>
                </a:solidFill>
                <a:cs typeface="Arial" charset="0"/>
              </a:rPr>
              <a:t> Modeling Entity Relationship diagram</a:t>
            </a:r>
          </a:p>
          <a:p>
            <a:pPr eaLnBrk="1" hangingPunct="1"/>
            <a:endParaRPr sz="2200">
              <a:solidFill>
                <a:schemeClr val="tx1"/>
              </a:solidFill>
              <a:cs typeface="Arial" charset="0"/>
            </a:endParaRPr>
          </a:p>
          <a:p>
            <a:pPr eaLnBrk="1" hangingPunct="1"/>
            <a:r>
              <a:rPr sz="2200">
                <a:solidFill>
                  <a:schemeClr val="tx1"/>
                </a:solidFill>
                <a:cs typeface="Arial" charset="0"/>
              </a:rPr>
              <a:t> How to draw an entity relationship diagram</a:t>
            </a:r>
          </a:p>
        </p:txBody>
      </p:sp>
    </p:spTree>
    <p:extLst>
      <p:ext uri="{BB962C8B-B14F-4D97-AF65-F5344CB8AC3E}">
        <p14:creationId xmlns:p14="http://schemas.microsoft.com/office/powerpoint/2010/main" val="21179971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idx="4294967295"/>
          </p:nvPr>
        </p:nvSpPr>
        <p:spPr/>
        <p:txBody>
          <a:bodyPr/>
          <a:lstStyle/>
          <a:p>
            <a:pPr eaLnBrk="1" hangingPunct="1"/>
            <a:r>
              <a:rPr>
                <a:solidFill>
                  <a:schemeClr val="tx1"/>
                </a:solidFill>
                <a:cs typeface="Arial" charset="0"/>
              </a:rPr>
              <a:t>Database Design: Overview</a:t>
            </a:r>
            <a:endParaRPr lang="en-GB">
              <a:solidFill>
                <a:schemeClr val="tx1"/>
              </a:solidFill>
              <a:cs typeface="Arial" charset="0"/>
            </a:endParaRPr>
          </a:p>
        </p:txBody>
      </p:sp>
      <p:sp>
        <p:nvSpPr>
          <p:cNvPr id="58371" name="Rectangle 3"/>
          <p:cNvSpPr>
            <a:spLocks noGrp="1" noChangeArrowheads="1"/>
          </p:cNvSpPr>
          <p:nvPr>
            <p:ph type="body" idx="4294967295"/>
          </p:nvPr>
        </p:nvSpPr>
        <p:spPr>
          <a:xfrm>
            <a:off x="381000" y="1066800"/>
            <a:ext cx="8229600" cy="4953000"/>
          </a:xfrm>
        </p:spPr>
        <p:txBody>
          <a:bodyPr/>
          <a:lstStyle/>
          <a:p>
            <a:pPr eaLnBrk="1" hangingPunct="1"/>
            <a:endParaRPr>
              <a:solidFill>
                <a:schemeClr val="tx1"/>
              </a:solidFill>
              <a:cs typeface="Arial" charset="0"/>
            </a:endParaRPr>
          </a:p>
          <a:p>
            <a:pPr eaLnBrk="1" hangingPunct="1"/>
            <a:r>
              <a:rPr>
                <a:solidFill>
                  <a:schemeClr val="tx1"/>
                </a:solidFill>
                <a:cs typeface="Arial" charset="0"/>
              </a:rPr>
              <a:t>Conceptual design : (using ER Model)</a:t>
            </a:r>
          </a:p>
          <a:p>
            <a:pPr eaLnBrk="1" hangingPunct="1"/>
            <a:r>
              <a:rPr>
                <a:solidFill>
                  <a:schemeClr val="tx1"/>
                </a:solidFill>
                <a:cs typeface="Arial" charset="0"/>
              </a:rPr>
              <a:t>Normalization</a:t>
            </a:r>
          </a:p>
          <a:p>
            <a:pPr eaLnBrk="1" hangingPunct="1"/>
            <a:r>
              <a:rPr>
                <a:solidFill>
                  <a:schemeClr val="tx1"/>
                </a:solidFill>
                <a:cs typeface="Arial" charset="0"/>
              </a:rPr>
              <a:t>Physically designing Database</a:t>
            </a:r>
          </a:p>
        </p:txBody>
      </p:sp>
    </p:spTree>
    <p:extLst>
      <p:ext uri="{BB962C8B-B14F-4D97-AF65-F5344CB8AC3E}">
        <p14:creationId xmlns:p14="http://schemas.microsoft.com/office/powerpoint/2010/main" val="38176423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idx="4294967295"/>
          </p:nvPr>
        </p:nvSpPr>
        <p:spPr/>
        <p:txBody>
          <a:bodyPr/>
          <a:lstStyle/>
          <a:p>
            <a:pPr eaLnBrk="1" hangingPunct="1"/>
            <a:r>
              <a:rPr>
                <a:solidFill>
                  <a:schemeClr val="tx1"/>
                </a:solidFill>
                <a:cs typeface="Arial" charset="0"/>
              </a:rPr>
              <a:t>E- R Modeling</a:t>
            </a:r>
            <a:endParaRPr lang="en-GB">
              <a:solidFill>
                <a:schemeClr val="tx1"/>
              </a:solidFill>
              <a:cs typeface="Arial" charset="0"/>
            </a:endParaRPr>
          </a:p>
        </p:txBody>
      </p:sp>
      <p:sp>
        <p:nvSpPr>
          <p:cNvPr id="59395" name="Rectangle 3"/>
          <p:cNvSpPr>
            <a:spLocks noGrp="1" noChangeArrowheads="1"/>
          </p:cNvSpPr>
          <p:nvPr>
            <p:ph type="body" idx="4294967295"/>
          </p:nvPr>
        </p:nvSpPr>
        <p:spPr>
          <a:xfrm>
            <a:off x="457200" y="1143000"/>
            <a:ext cx="8229600" cy="4953000"/>
          </a:xfrm>
        </p:spPr>
        <p:txBody>
          <a:bodyPr/>
          <a:lstStyle/>
          <a:p>
            <a:pPr eaLnBrk="1" hangingPunct="1"/>
            <a:r>
              <a:rPr sz="2200">
                <a:solidFill>
                  <a:schemeClr val="tx1"/>
                </a:solidFill>
                <a:cs typeface="Arial" charset="0"/>
              </a:rPr>
              <a:t>Conceptual Schema Design</a:t>
            </a:r>
          </a:p>
          <a:p>
            <a:pPr eaLnBrk="1" hangingPunct="1"/>
            <a:r>
              <a:rPr sz="2200">
                <a:solidFill>
                  <a:schemeClr val="tx1"/>
                </a:solidFill>
                <a:cs typeface="Arial" charset="0"/>
              </a:rPr>
              <a:t>Relational Calculus </a:t>
            </a:r>
          </a:p>
          <a:p>
            <a:pPr lvl="1" eaLnBrk="1" hangingPunct="1"/>
            <a:r>
              <a:rPr>
                <a:solidFill>
                  <a:schemeClr val="tx1"/>
                </a:solidFill>
              </a:rPr>
              <a:t>Formal Language for Relational D/B.</a:t>
            </a:r>
          </a:p>
        </p:txBody>
      </p:sp>
      <p:sp>
        <p:nvSpPr>
          <p:cNvPr id="59396" name="Oval 13"/>
          <p:cNvSpPr>
            <a:spLocks noChangeArrowheads="1"/>
          </p:cNvSpPr>
          <p:nvPr/>
        </p:nvSpPr>
        <p:spPr bwMode="auto">
          <a:xfrm>
            <a:off x="3276600" y="2971800"/>
            <a:ext cx="2266950" cy="685800"/>
          </a:xfrm>
          <a:prstGeom prst="ellipse">
            <a:avLst/>
          </a:prstGeom>
          <a:solidFill>
            <a:schemeClr val="bg1"/>
          </a:solidFill>
          <a:ln w="9525">
            <a:solidFill>
              <a:schemeClr val="tx1"/>
            </a:solidFill>
            <a:round/>
            <a:headEnd/>
            <a:tailEnd/>
          </a:ln>
        </p:spPr>
        <p:txBody>
          <a:bodyPr wrap="none" anchor="ctr"/>
          <a:lstStyle/>
          <a:p>
            <a:pPr algn="ctr"/>
            <a:r>
              <a:rPr lang="en-US" sz="1400" b="1">
                <a:latin typeface="Verdana" pitchFamily="34" charset="0"/>
              </a:rPr>
              <a:t>Relational Calculus</a:t>
            </a:r>
          </a:p>
        </p:txBody>
      </p:sp>
      <p:grpSp>
        <p:nvGrpSpPr>
          <p:cNvPr id="59397" name="Group 14"/>
          <p:cNvGrpSpPr>
            <a:grpSpLocks/>
          </p:cNvGrpSpPr>
          <p:nvPr/>
        </p:nvGrpSpPr>
        <p:grpSpPr bwMode="auto">
          <a:xfrm>
            <a:off x="1905000" y="3657600"/>
            <a:ext cx="5486400" cy="2287588"/>
            <a:chOff x="1056" y="2784"/>
            <a:chExt cx="3456" cy="1206"/>
          </a:xfrm>
        </p:grpSpPr>
        <p:sp>
          <p:nvSpPr>
            <p:cNvPr id="59398" name="Oval 15"/>
            <p:cNvSpPr>
              <a:spLocks noChangeArrowheads="1"/>
            </p:cNvSpPr>
            <p:nvPr/>
          </p:nvSpPr>
          <p:spPr bwMode="auto">
            <a:xfrm>
              <a:off x="1056" y="3360"/>
              <a:ext cx="1584" cy="432"/>
            </a:xfrm>
            <a:prstGeom prst="ellipse">
              <a:avLst/>
            </a:prstGeom>
            <a:solidFill>
              <a:schemeClr val="bg1"/>
            </a:solidFill>
            <a:ln w="9525">
              <a:solidFill>
                <a:schemeClr val="tx1"/>
              </a:solidFill>
              <a:round/>
              <a:headEnd/>
              <a:tailEnd/>
            </a:ln>
          </p:spPr>
          <p:txBody>
            <a:bodyPr wrap="none" anchor="ctr"/>
            <a:lstStyle/>
            <a:p>
              <a:pPr algn="ctr"/>
              <a:r>
                <a:rPr lang="en-US" sz="1400" b="1">
                  <a:latin typeface="Verdana" pitchFamily="34" charset="0"/>
                </a:rPr>
                <a:t>Predicate Calculus</a:t>
              </a:r>
            </a:p>
          </p:txBody>
        </p:sp>
        <p:sp>
          <p:nvSpPr>
            <p:cNvPr id="59399" name="Oval 16"/>
            <p:cNvSpPr>
              <a:spLocks noChangeArrowheads="1"/>
            </p:cNvSpPr>
            <p:nvPr/>
          </p:nvSpPr>
          <p:spPr bwMode="auto">
            <a:xfrm>
              <a:off x="2928" y="3360"/>
              <a:ext cx="1584" cy="432"/>
            </a:xfrm>
            <a:prstGeom prst="ellipse">
              <a:avLst/>
            </a:prstGeom>
            <a:solidFill>
              <a:schemeClr val="bg1"/>
            </a:solidFill>
            <a:ln w="9525">
              <a:solidFill>
                <a:schemeClr val="tx1"/>
              </a:solidFill>
              <a:round/>
              <a:headEnd/>
              <a:tailEnd/>
            </a:ln>
          </p:spPr>
          <p:txBody>
            <a:bodyPr wrap="none" anchor="ctr"/>
            <a:lstStyle/>
            <a:p>
              <a:pPr algn="ctr"/>
              <a:r>
                <a:rPr lang="en-US" sz="1400" b="1">
                  <a:latin typeface="Verdana" pitchFamily="34" charset="0"/>
                </a:rPr>
                <a:t>Domain Calculus</a:t>
              </a:r>
            </a:p>
          </p:txBody>
        </p:sp>
        <p:sp>
          <p:nvSpPr>
            <p:cNvPr id="59400" name="Text Box 17"/>
            <p:cNvSpPr txBox="1">
              <a:spLocks noChangeArrowheads="1"/>
            </p:cNvSpPr>
            <p:nvPr/>
          </p:nvSpPr>
          <p:spPr bwMode="auto">
            <a:xfrm>
              <a:off x="1152" y="3828"/>
              <a:ext cx="1289"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b="1">
                  <a:latin typeface="Verdana" pitchFamily="34" charset="0"/>
                </a:rPr>
                <a:t>SQL / Tuple Based</a:t>
              </a:r>
            </a:p>
          </p:txBody>
        </p:sp>
        <p:sp>
          <p:nvSpPr>
            <p:cNvPr id="59401" name="Text Box 18"/>
            <p:cNvSpPr txBox="1">
              <a:spLocks noChangeArrowheads="1"/>
            </p:cNvSpPr>
            <p:nvPr/>
          </p:nvSpPr>
          <p:spPr bwMode="auto">
            <a:xfrm>
              <a:off x="3112" y="3797"/>
              <a:ext cx="134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b="1">
                  <a:latin typeface="Verdana" pitchFamily="34" charset="0"/>
                </a:rPr>
                <a:t>Query By Examples</a:t>
              </a:r>
            </a:p>
          </p:txBody>
        </p:sp>
        <p:grpSp>
          <p:nvGrpSpPr>
            <p:cNvPr id="59402" name="Group 19"/>
            <p:cNvGrpSpPr>
              <a:grpSpLocks/>
            </p:cNvGrpSpPr>
            <p:nvPr/>
          </p:nvGrpSpPr>
          <p:grpSpPr bwMode="auto">
            <a:xfrm>
              <a:off x="1920" y="2784"/>
              <a:ext cx="1728" cy="528"/>
              <a:chOff x="1920" y="2784"/>
              <a:chExt cx="1728" cy="528"/>
            </a:xfrm>
          </p:grpSpPr>
          <p:sp>
            <p:nvSpPr>
              <p:cNvPr id="59403" name="Line 20"/>
              <p:cNvSpPr>
                <a:spLocks noChangeShapeType="1"/>
              </p:cNvSpPr>
              <p:nvPr/>
            </p:nvSpPr>
            <p:spPr bwMode="auto">
              <a:xfrm flipH="1">
                <a:off x="1920" y="2784"/>
                <a:ext cx="624" cy="52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9404" name="Line 21"/>
              <p:cNvSpPr>
                <a:spLocks noChangeShapeType="1"/>
              </p:cNvSpPr>
              <p:nvPr/>
            </p:nvSpPr>
            <p:spPr bwMode="auto">
              <a:xfrm>
                <a:off x="2544" y="2784"/>
                <a:ext cx="1104" cy="52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spTree>
    <p:extLst>
      <p:ext uri="{BB962C8B-B14F-4D97-AF65-F5344CB8AC3E}">
        <p14:creationId xmlns:p14="http://schemas.microsoft.com/office/powerpoint/2010/main" val="20139665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114300" y="152400"/>
            <a:ext cx="8534400" cy="554038"/>
          </a:xfrm>
        </p:spPr>
        <p:txBody>
          <a:bodyPr/>
          <a:lstStyle/>
          <a:p>
            <a:pPr>
              <a:defRPr/>
            </a:pPr>
            <a:r>
              <a:rPr lang="en-GB">
                <a:solidFill>
                  <a:schemeClr val="tx1"/>
                </a:solidFill>
              </a:rPr>
              <a:t>E-R Modelling Design Phases</a:t>
            </a:r>
            <a:endParaRPr lang="en-GB" sz="1600">
              <a:solidFill>
                <a:schemeClr val="tx1"/>
              </a:solidFill>
            </a:endParaRPr>
          </a:p>
        </p:txBody>
      </p:sp>
      <p:grpSp>
        <p:nvGrpSpPr>
          <p:cNvPr id="60419" name="Group 47"/>
          <p:cNvGrpSpPr>
            <a:grpSpLocks/>
          </p:cNvGrpSpPr>
          <p:nvPr/>
        </p:nvGrpSpPr>
        <p:grpSpPr bwMode="auto">
          <a:xfrm>
            <a:off x="1066800" y="1066800"/>
            <a:ext cx="6781800" cy="5413375"/>
            <a:chOff x="1066800" y="1066800"/>
            <a:chExt cx="6781800" cy="5413177"/>
          </a:xfrm>
        </p:grpSpPr>
        <p:sp>
          <p:nvSpPr>
            <p:cNvPr id="4" name="Rectangle 3"/>
            <p:cNvSpPr/>
            <p:nvPr/>
          </p:nvSpPr>
          <p:spPr>
            <a:xfrm>
              <a:off x="2971800" y="1066800"/>
              <a:ext cx="2743200" cy="53338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GB" sz="1600" dirty="0">
                  <a:solidFill>
                    <a:schemeClr val="tx1"/>
                  </a:solidFill>
                </a:rPr>
                <a:t>Requirement Collection &amp; Analysis</a:t>
              </a:r>
            </a:p>
          </p:txBody>
        </p:sp>
        <p:sp>
          <p:nvSpPr>
            <p:cNvPr id="5" name="Rectangle 4"/>
            <p:cNvSpPr/>
            <p:nvPr/>
          </p:nvSpPr>
          <p:spPr>
            <a:xfrm>
              <a:off x="1066800" y="2285955"/>
              <a:ext cx="2743200" cy="53338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GB" sz="1600" dirty="0">
                  <a:solidFill>
                    <a:schemeClr val="tx1"/>
                  </a:solidFill>
                </a:rPr>
                <a:t>Functional Requirements</a:t>
              </a:r>
            </a:p>
          </p:txBody>
        </p:sp>
        <p:sp>
          <p:nvSpPr>
            <p:cNvPr id="6" name="Rectangle 5"/>
            <p:cNvSpPr/>
            <p:nvPr/>
          </p:nvSpPr>
          <p:spPr>
            <a:xfrm>
              <a:off x="4876800" y="2285955"/>
              <a:ext cx="2743200" cy="53338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GB" sz="1600" dirty="0">
                  <a:solidFill>
                    <a:schemeClr val="tx1"/>
                  </a:solidFill>
                </a:rPr>
                <a:t>Conceptual Design</a:t>
              </a:r>
            </a:p>
          </p:txBody>
        </p:sp>
        <p:sp>
          <p:nvSpPr>
            <p:cNvPr id="7" name="Rectangle 6"/>
            <p:cNvSpPr/>
            <p:nvPr/>
          </p:nvSpPr>
          <p:spPr>
            <a:xfrm>
              <a:off x="2971800" y="4495675"/>
              <a:ext cx="2743200" cy="53338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GB" sz="1600" dirty="0">
                  <a:solidFill>
                    <a:schemeClr val="tx1"/>
                  </a:solidFill>
                </a:rPr>
                <a:t>Logical Design</a:t>
              </a:r>
            </a:p>
          </p:txBody>
        </p:sp>
        <p:sp>
          <p:nvSpPr>
            <p:cNvPr id="8" name="Rectangle 7"/>
            <p:cNvSpPr/>
            <p:nvPr/>
          </p:nvSpPr>
          <p:spPr>
            <a:xfrm>
              <a:off x="2971800" y="5562436"/>
              <a:ext cx="2743200" cy="53338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GB" sz="1600" dirty="0">
                  <a:solidFill>
                    <a:schemeClr val="tx1"/>
                  </a:solidFill>
                </a:rPr>
                <a:t>Physical Design</a:t>
              </a:r>
            </a:p>
          </p:txBody>
        </p:sp>
        <p:cxnSp>
          <p:nvCxnSpPr>
            <p:cNvPr id="13" name="Straight Arrow Connector 12"/>
            <p:cNvCxnSpPr>
              <a:stCxn id="4" idx="2"/>
              <a:endCxn id="5" idx="0"/>
            </p:cNvCxnSpPr>
            <p:nvPr/>
          </p:nvCxnSpPr>
          <p:spPr>
            <a:xfrm rot="5400000">
              <a:off x="3048013" y="990568"/>
              <a:ext cx="685775" cy="1905000"/>
            </a:xfrm>
            <a:prstGeom prst="straightConnector1">
              <a:avLst/>
            </a:prstGeom>
            <a:ln w="15875">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4" idx="2"/>
              <a:endCxn id="6" idx="0"/>
            </p:cNvCxnSpPr>
            <p:nvPr/>
          </p:nvCxnSpPr>
          <p:spPr>
            <a:xfrm rot="16200000" flipH="1">
              <a:off x="4953013" y="990568"/>
              <a:ext cx="685775" cy="1905000"/>
            </a:xfrm>
            <a:prstGeom prst="straightConnector1">
              <a:avLst/>
            </a:prstGeom>
            <a:ln w="15875">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5" idx="2"/>
            </p:cNvCxnSpPr>
            <p:nvPr/>
          </p:nvCxnSpPr>
          <p:spPr>
            <a:xfrm rot="5400000">
              <a:off x="1469267" y="3788469"/>
              <a:ext cx="1938266" cy="3175"/>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rot="5400000">
              <a:off x="5280060" y="3787675"/>
              <a:ext cx="1938267" cy="1588"/>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2438400" y="4763953"/>
              <a:ext cx="549275" cy="1587"/>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5715000" y="4763953"/>
              <a:ext cx="549275" cy="1587"/>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a:stCxn id="7" idx="2"/>
              <a:endCxn id="8" idx="0"/>
            </p:cNvCxnSpPr>
            <p:nvPr/>
          </p:nvCxnSpPr>
          <p:spPr>
            <a:xfrm rot="5400000">
              <a:off x="4076711" y="5295745"/>
              <a:ext cx="533380" cy="3175"/>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sp>
          <p:nvSpPr>
            <p:cNvPr id="60432" name="TextBox 35"/>
            <p:cNvSpPr txBox="1">
              <a:spLocks noChangeArrowheads="1"/>
            </p:cNvSpPr>
            <p:nvPr/>
          </p:nvSpPr>
          <p:spPr bwMode="auto">
            <a:xfrm>
              <a:off x="5029200" y="1676400"/>
              <a:ext cx="172675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sz="1400"/>
                <a:t>Data Requirements</a:t>
              </a:r>
            </a:p>
          </p:txBody>
        </p:sp>
        <p:sp>
          <p:nvSpPr>
            <p:cNvPr id="60433" name="TextBox 37"/>
            <p:cNvSpPr txBox="1">
              <a:spLocks noChangeArrowheads="1"/>
            </p:cNvSpPr>
            <p:nvPr/>
          </p:nvSpPr>
          <p:spPr bwMode="auto">
            <a:xfrm>
              <a:off x="2443750" y="2932093"/>
              <a:ext cx="220445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a:t>User Defined Operations </a:t>
              </a:r>
            </a:p>
            <a:p>
              <a:pPr eaLnBrk="1" hangingPunct="1"/>
              <a:r>
                <a:rPr lang="en-US" sz="1400"/>
                <a:t>Data Flow Diagrams, </a:t>
              </a:r>
            </a:p>
            <a:p>
              <a:pPr eaLnBrk="1" hangingPunct="1"/>
              <a:r>
                <a:rPr lang="en-US" sz="1400"/>
                <a:t>Sequence Diagrams, </a:t>
              </a:r>
            </a:p>
            <a:p>
              <a:pPr eaLnBrk="1" hangingPunct="1"/>
              <a:r>
                <a:rPr lang="en-US" sz="1400"/>
                <a:t>Scenarios</a:t>
              </a:r>
            </a:p>
          </p:txBody>
        </p:sp>
        <p:sp>
          <p:nvSpPr>
            <p:cNvPr id="60434" name="TextBox 38"/>
            <p:cNvSpPr txBox="1">
              <a:spLocks noChangeArrowheads="1"/>
            </p:cNvSpPr>
            <p:nvPr/>
          </p:nvSpPr>
          <p:spPr bwMode="auto">
            <a:xfrm>
              <a:off x="4882150" y="2932093"/>
              <a:ext cx="159485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a:t>Entity Types, Constraints, Relationships</a:t>
              </a:r>
              <a:br>
                <a:rPr lang="en-US" sz="1400"/>
              </a:br>
              <a:r>
                <a:rPr lang="en-US" sz="1400"/>
                <a:t>No Implementation Details.</a:t>
              </a:r>
            </a:p>
          </p:txBody>
        </p:sp>
        <p:sp>
          <p:nvSpPr>
            <p:cNvPr id="60435" name="TextBox 39"/>
            <p:cNvSpPr txBox="1">
              <a:spLocks noChangeArrowheads="1"/>
            </p:cNvSpPr>
            <p:nvPr/>
          </p:nvSpPr>
          <p:spPr bwMode="auto">
            <a:xfrm>
              <a:off x="6253750" y="4343400"/>
              <a:ext cx="159485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a:t>Ensures Requirements </a:t>
              </a:r>
              <a:br>
                <a:rPr lang="en-US" sz="1400"/>
              </a:br>
              <a:r>
                <a:rPr lang="en-US" sz="1400"/>
                <a:t>Meets the Design</a:t>
              </a:r>
            </a:p>
          </p:txBody>
        </p:sp>
        <p:sp>
          <p:nvSpPr>
            <p:cNvPr id="60436" name="TextBox 40"/>
            <p:cNvSpPr txBox="1">
              <a:spLocks noChangeArrowheads="1"/>
            </p:cNvSpPr>
            <p:nvPr/>
          </p:nvSpPr>
          <p:spPr bwMode="auto">
            <a:xfrm>
              <a:off x="1828800" y="5178623"/>
              <a:ext cx="45720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a:t>Data Model Mapping – Type of Database is identified </a:t>
              </a:r>
            </a:p>
          </p:txBody>
        </p:sp>
        <p:sp>
          <p:nvSpPr>
            <p:cNvPr id="60437" name="TextBox 46"/>
            <p:cNvSpPr txBox="1">
              <a:spLocks noChangeArrowheads="1"/>
            </p:cNvSpPr>
            <p:nvPr/>
          </p:nvSpPr>
          <p:spPr bwMode="auto">
            <a:xfrm>
              <a:off x="1828800" y="6172200"/>
              <a:ext cx="51054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a:t>Internal Storage Structures / Access Path / File Organizations</a:t>
              </a:r>
            </a:p>
          </p:txBody>
        </p:sp>
      </p:grpSp>
    </p:spTree>
    <p:extLst>
      <p:ext uri="{BB962C8B-B14F-4D97-AF65-F5344CB8AC3E}">
        <p14:creationId xmlns:p14="http://schemas.microsoft.com/office/powerpoint/2010/main" val="3401681813"/>
      </p:ext>
    </p:extLst>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idx="4294967295"/>
          </p:nvPr>
        </p:nvSpPr>
        <p:spPr/>
        <p:txBody>
          <a:bodyPr/>
          <a:lstStyle/>
          <a:p>
            <a:pPr eaLnBrk="1" hangingPunct="1"/>
            <a:r>
              <a:rPr>
                <a:solidFill>
                  <a:schemeClr val="tx1"/>
                </a:solidFill>
                <a:cs typeface="Arial" charset="0"/>
              </a:rPr>
              <a:t>E-R Modeling: Terminology </a:t>
            </a:r>
            <a:endParaRPr lang="en-GB">
              <a:solidFill>
                <a:schemeClr val="tx1"/>
              </a:solidFill>
              <a:cs typeface="Arial" charset="0"/>
            </a:endParaRPr>
          </a:p>
        </p:txBody>
      </p:sp>
      <p:sp>
        <p:nvSpPr>
          <p:cNvPr id="61443" name="Rectangle 3"/>
          <p:cNvSpPr>
            <a:spLocks noGrp="1" noChangeArrowheads="1"/>
          </p:cNvSpPr>
          <p:nvPr>
            <p:ph type="body" idx="4294967295"/>
          </p:nvPr>
        </p:nvSpPr>
        <p:spPr>
          <a:xfrm>
            <a:off x="533400" y="1219200"/>
            <a:ext cx="8229600" cy="4953000"/>
          </a:xfrm>
        </p:spPr>
        <p:txBody>
          <a:bodyPr/>
          <a:lstStyle/>
          <a:p>
            <a:pPr eaLnBrk="1" hangingPunct="1"/>
            <a:r>
              <a:rPr b="1">
                <a:solidFill>
                  <a:schemeClr val="tx1"/>
                </a:solidFill>
                <a:cs typeface="Arial" charset="0"/>
              </a:rPr>
              <a:t>Entity</a:t>
            </a:r>
            <a:endParaRPr>
              <a:solidFill>
                <a:schemeClr val="tx1"/>
              </a:solidFill>
              <a:cs typeface="Arial" charset="0"/>
            </a:endParaRPr>
          </a:p>
          <a:p>
            <a:pPr lvl="1" eaLnBrk="1" hangingPunct="1"/>
            <a:r>
              <a:rPr sz="2000">
                <a:solidFill>
                  <a:schemeClr val="tx1"/>
                </a:solidFill>
              </a:rPr>
              <a:t>is anything that exists and is distinguishable</a:t>
            </a:r>
            <a:endParaRPr>
              <a:solidFill>
                <a:schemeClr val="tx1"/>
              </a:solidFill>
            </a:endParaRPr>
          </a:p>
          <a:p>
            <a:pPr eaLnBrk="1" hangingPunct="1"/>
            <a:r>
              <a:rPr b="1">
                <a:solidFill>
                  <a:schemeClr val="tx1"/>
                </a:solidFill>
                <a:cs typeface="Arial" charset="0"/>
              </a:rPr>
              <a:t>Entity Set</a:t>
            </a:r>
          </a:p>
          <a:p>
            <a:pPr lvl="1" eaLnBrk="1" hangingPunct="1"/>
            <a:r>
              <a:rPr sz="2000">
                <a:solidFill>
                  <a:schemeClr val="tx1"/>
                </a:solidFill>
              </a:rPr>
              <a:t>a group of similar entities</a:t>
            </a:r>
            <a:endParaRPr sz="2000" b="1">
              <a:solidFill>
                <a:schemeClr val="tx1"/>
              </a:solidFill>
            </a:endParaRPr>
          </a:p>
          <a:p>
            <a:pPr eaLnBrk="1" hangingPunct="1"/>
            <a:r>
              <a:rPr b="1">
                <a:solidFill>
                  <a:schemeClr val="tx1"/>
                </a:solidFill>
                <a:cs typeface="Arial" charset="0"/>
              </a:rPr>
              <a:t>Attribute</a:t>
            </a:r>
            <a:endParaRPr>
              <a:solidFill>
                <a:schemeClr val="tx1"/>
              </a:solidFill>
              <a:cs typeface="Arial" charset="0"/>
            </a:endParaRPr>
          </a:p>
          <a:p>
            <a:pPr lvl="1" eaLnBrk="1" hangingPunct="1"/>
            <a:r>
              <a:rPr sz="2000">
                <a:solidFill>
                  <a:schemeClr val="tx1"/>
                </a:solidFill>
              </a:rPr>
              <a:t>properties that describe an entity</a:t>
            </a:r>
          </a:p>
          <a:p>
            <a:pPr eaLnBrk="1" hangingPunct="1"/>
            <a:r>
              <a:rPr b="1">
                <a:solidFill>
                  <a:schemeClr val="tx1"/>
                </a:solidFill>
                <a:cs typeface="Arial" charset="0"/>
              </a:rPr>
              <a:t>Relationship</a:t>
            </a:r>
          </a:p>
          <a:p>
            <a:pPr lvl="1" eaLnBrk="1" hangingPunct="1"/>
            <a:r>
              <a:rPr sz="2000">
                <a:solidFill>
                  <a:schemeClr val="tx1"/>
                </a:solidFill>
              </a:rPr>
              <a:t>an association between entities</a:t>
            </a:r>
          </a:p>
        </p:txBody>
      </p:sp>
    </p:spTree>
    <p:extLst>
      <p:ext uri="{BB962C8B-B14F-4D97-AF65-F5344CB8AC3E}">
        <p14:creationId xmlns:p14="http://schemas.microsoft.com/office/powerpoint/2010/main" val="16438295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idx="4294967295"/>
          </p:nvPr>
        </p:nvSpPr>
        <p:spPr>
          <a:xfrm>
            <a:off x="152400" y="11113"/>
            <a:ext cx="8229600" cy="554037"/>
          </a:xfrm>
        </p:spPr>
        <p:txBody>
          <a:bodyPr>
            <a:normAutofit fontScale="90000"/>
          </a:bodyPr>
          <a:lstStyle/>
          <a:p>
            <a:pPr eaLnBrk="1" hangingPunct="1"/>
            <a:r>
              <a:rPr>
                <a:solidFill>
                  <a:schemeClr val="tx1"/>
                </a:solidFill>
                <a:cs typeface="Arial" charset="0"/>
              </a:rPr>
              <a:t>ER Modeling Notations</a:t>
            </a:r>
          </a:p>
        </p:txBody>
      </p:sp>
      <p:sp>
        <p:nvSpPr>
          <p:cNvPr id="5" name="Rectangle 4"/>
          <p:cNvSpPr/>
          <p:nvPr/>
        </p:nvSpPr>
        <p:spPr>
          <a:xfrm>
            <a:off x="609600" y="1524000"/>
            <a:ext cx="1828800" cy="685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6" name="Oval 5"/>
          <p:cNvSpPr/>
          <p:nvPr/>
        </p:nvSpPr>
        <p:spPr>
          <a:xfrm>
            <a:off x="2209800" y="2895600"/>
            <a:ext cx="1752600" cy="914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7" name="Flowchart: Decision 6"/>
          <p:cNvSpPr/>
          <p:nvPr/>
        </p:nvSpPr>
        <p:spPr>
          <a:xfrm>
            <a:off x="533400" y="4495800"/>
            <a:ext cx="1447800" cy="1295400"/>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35847" name="TextBox 7"/>
          <p:cNvSpPr txBox="1">
            <a:spLocks noChangeArrowheads="1"/>
          </p:cNvSpPr>
          <p:nvPr/>
        </p:nvSpPr>
        <p:spPr bwMode="auto">
          <a:xfrm>
            <a:off x="2514600" y="1600200"/>
            <a:ext cx="1752600" cy="769938"/>
          </a:xfrm>
          <a:prstGeom prst="rect">
            <a:avLst/>
          </a:prstGeom>
          <a:noFill/>
          <a:ln w="9525">
            <a:noFill/>
            <a:miter lim="800000"/>
            <a:headEnd/>
            <a:tailEnd/>
          </a:ln>
        </p:spPr>
        <p:txBody>
          <a:bodyPr>
            <a:spAutoFit/>
          </a:bodyPr>
          <a:lstStyle/>
          <a:p>
            <a:pPr>
              <a:defRPr/>
            </a:pPr>
            <a:r>
              <a:rPr lang="en-US" sz="2200" dirty="0">
                <a:latin typeface="+mn-lt"/>
              </a:rPr>
              <a:t>ENTITY TYPE</a:t>
            </a:r>
          </a:p>
        </p:txBody>
      </p:sp>
      <p:sp>
        <p:nvSpPr>
          <p:cNvPr id="35848" name="TextBox 9"/>
          <p:cNvSpPr txBox="1">
            <a:spLocks noChangeArrowheads="1"/>
          </p:cNvSpPr>
          <p:nvPr/>
        </p:nvSpPr>
        <p:spPr bwMode="auto">
          <a:xfrm>
            <a:off x="4876800" y="3048000"/>
            <a:ext cx="2209800" cy="769938"/>
          </a:xfrm>
          <a:prstGeom prst="rect">
            <a:avLst/>
          </a:prstGeom>
          <a:noFill/>
          <a:ln w="9525">
            <a:noFill/>
            <a:miter lim="800000"/>
            <a:headEnd/>
            <a:tailEnd/>
          </a:ln>
        </p:spPr>
        <p:txBody>
          <a:bodyPr>
            <a:spAutoFit/>
          </a:bodyPr>
          <a:lstStyle/>
          <a:p>
            <a:pPr>
              <a:defRPr/>
            </a:pPr>
            <a:r>
              <a:rPr lang="en-US" sz="2200" dirty="0">
                <a:latin typeface="+mn-lt"/>
              </a:rPr>
              <a:t>ATTRIBUTE TYPE</a:t>
            </a:r>
          </a:p>
        </p:txBody>
      </p:sp>
      <p:sp>
        <p:nvSpPr>
          <p:cNvPr id="35849" name="TextBox 10"/>
          <p:cNvSpPr txBox="1">
            <a:spLocks noChangeArrowheads="1"/>
          </p:cNvSpPr>
          <p:nvPr/>
        </p:nvSpPr>
        <p:spPr bwMode="auto">
          <a:xfrm>
            <a:off x="1981200" y="4876800"/>
            <a:ext cx="2819400" cy="769938"/>
          </a:xfrm>
          <a:prstGeom prst="rect">
            <a:avLst/>
          </a:prstGeom>
          <a:noFill/>
          <a:ln w="9525">
            <a:noFill/>
            <a:miter lim="800000"/>
            <a:headEnd/>
            <a:tailEnd/>
          </a:ln>
        </p:spPr>
        <p:txBody>
          <a:bodyPr>
            <a:spAutoFit/>
          </a:bodyPr>
          <a:lstStyle/>
          <a:p>
            <a:pPr>
              <a:defRPr/>
            </a:pPr>
            <a:r>
              <a:rPr lang="en-US" sz="2200" dirty="0">
                <a:latin typeface="+mn-lt"/>
              </a:rPr>
              <a:t>RELATIONSHIP TYPE</a:t>
            </a:r>
          </a:p>
        </p:txBody>
      </p:sp>
      <p:sp>
        <p:nvSpPr>
          <p:cNvPr id="2" name="Rectangle 4"/>
          <p:cNvSpPr>
            <a:spLocks noChangeArrowheads="1"/>
          </p:cNvSpPr>
          <p:nvPr/>
        </p:nvSpPr>
        <p:spPr bwMode="auto">
          <a:xfrm>
            <a:off x="5105400" y="1600200"/>
            <a:ext cx="1828800" cy="685800"/>
          </a:xfrm>
          <a:prstGeom prst="rect">
            <a:avLst/>
          </a:prstGeom>
          <a:solidFill>
            <a:schemeClr val="bg1"/>
          </a:solidFill>
          <a:ln w="57150" algn="ctr">
            <a:solidFill>
              <a:schemeClr val="tx1"/>
            </a:solidFill>
            <a:miter lim="800000"/>
            <a:headEnd/>
            <a:tailEnd/>
          </a:ln>
        </p:spPr>
        <p:txBody>
          <a:bodyPr anchor="ctr"/>
          <a:lstStyle/>
          <a:p>
            <a:pPr algn="ctr">
              <a:defRPr/>
            </a:pPr>
            <a:endParaRPr lang="en-US">
              <a:latin typeface="+mn-lt"/>
              <a:cs typeface="+mn-cs"/>
            </a:endParaRPr>
          </a:p>
        </p:txBody>
      </p:sp>
      <p:sp>
        <p:nvSpPr>
          <p:cNvPr id="35853" name="TextBox 7"/>
          <p:cNvSpPr txBox="1">
            <a:spLocks noChangeArrowheads="1"/>
          </p:cNvSpPr>
          <p:nvPr/>
        </p:nvSpPr>
        <p:spPr bwMode="auto">
          <a:xfrm>
            <a:off x="7162800" y="1600200"/>
            <a:ext cx="1752600" cy="1108075"/>
          </a:xfrm>
          <a:prstGeom prst="rect">
            <a:avLst/>
          </a:prstGeom>
          <a:noFill/>
          <a:ln w="9525">
            <a:noFill/>
            <a:miter lim="800000"/>
            <a:headEnd/>
            <a:tailEnd/>
          </a:ln>
        </p:spPr>
        <p:txBody>
          <a:bodyPr>
            <a:spAutoFit/>
          </a:bodyPr>
          <a:lstStyle/>
          <a:p>
            <a:pPr>
              <a:defRPr/>
            </a:pPr>
            <a:r>
              <a:rPr lang="en-US" sz="2200" dirty="0">
                <a:latin typeface="+mn-lt"/>
              </a:rPr>
              <a:t>WEAK ENTITY TYPE</a:t>
            </a:r>
          </a:p>
        </p:txBody>
      </p:sp>
      <p:sp>
        <p:nvSpPr>
          <p:cNvPr id="3" name="Flowchart: Decision 6"/>
          <p:cNvSpPr>
            <a:spLocks noChangeArrowheads="1"/>
          </p:cNvSpPr>
          <p:nvPr/>
        </p:nvSpPr>
        <p:spPr bwMode="auto">
          <a:xfrm>
            <a:off x="5029200" y="4419600"/>
            <a:ext cx="1447800" cy="1295400"/>
          </a:xfrm>
          <a:prstGeom prst="flowChartDecision">
            <a:avLst/>
          </a:prstGeom>
          <a:solidFill>
            <a:schemeClr val="bg1"/>
          </a:solidFill>
          <a:ln w="57150" algn="ctr">
            <a:solidFill>
              <a:schemeClr val="tx1"/>
            </a:solidFill>
            <a:miter lim="800000"/>
            <a:headEnd/>
            <a:tailEnd/>
          </a:ln>
        </p:spPr>
        <p:txBody>
          <a:bodyPr anchor="ctr"/>
          <a:lstStyle/>
          <a:p>
            <a:pPr algn="ctr">
              <a:defRPr/>
            </a:pPr>
            <a:endParaRPr lang="en-US">
              <a:latin typeface="+mn-lt"/>
              <a:cs typeface="+mn-cs"/>
            </a:endParaRPr>
          </a:p>
        </p:txBody>
      </p:sp>
      <p:sp>
        <p:nvSpPr>
          <p:cNvPr id="35855" name="Rectangle 15"/>
          <p:cNvSpPr>
            <a:spLocks noChangeArrowheads="1"/>
          </p:cNvSpPr>
          <p:nvPr/>
        </p:nvSpPr>
        <p:spPr bwMode="auto">
          <a:xfrm>
            <a:off x="6477000" y="4724400"/>
            <a:ext cx="2876550" cy="1108075"/>
          </a:xfrm>
          <a:prstGeom prst="rect">
            <a:avLst/>
          </a:prstGeom>
          <a:noFill/>
          <a:ln w="9525">
            <a:noFill/>
            <a:miter lim="800000"/>
            <a:headEnd/>
            <a:tailEnd/>
          </a:ln>
          <a:effectLst/>
        </p:spPr>
        <p:txBody>
          <a:bodyPr>
            <a:spAutoFit/>
          </a:bodyPr>
          <a:lstStyle/>
          <a:p>
            <a:pPr>
              <a:defRPr/>
            </a:pPr>
            <a:r>
              <a:rPr lang="en-US" sz="2200" dirty="0">
                <a:latin typeface="+mn-lt"/>
              </a:rPr>
              <a:t>WEAK RELATIONSHIP TYPE</a:t>
            </a:r>
          </a:p>
        </p:txBody>
      </p:sp>
    </p:spTree>
    <p:extLst>
      <p:ext uri="{BB962C8B-B14F-4D97-AF65-F5344CB8AC3E}">
        <p14:creationId xmlns:p14="http://schemas.microsoft.com/office/powerpoint/2010/main" val="2751432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idx="4294967295"/>
          </p:nvPr>
        </p:nvSpPr>
        <p:spPr>
          <a:xfrm>
            <a:off x="0" y="109538"/>
            <a:ext cx="8229600" cy="554037"/>
          </a:xfrm>
        </p:spPr>
        <p:txBody>
          <a:bodyPr>
            <a:normAutofit fontScale="90000"/>
          </a:bodyPr>
          <a:lstStyle/>
          <a:p>
            <a:pPr eaLnBrk="1" hangingPunct="1"/>
            <a:r>
              <a:rPr>
                <a:solidFill>
                  <a:schemeClr val="tx1"/>
                </a:solidFill>
                <a:cs typeface="Arial" charset="0"/>
              </a:rPr>
              <a:t>ER Modeling: Entity</a:t>
            </a:r>
          </a:p>
        </p:txBody>
      </p:sp>
      <p:sp>
        <p:nvSpPr>
          <p:cNvPr id="63491" name="TextBox 5"/>
          <p:cNvSpPr txBox="1">
            <a:spLocks noChangeArrowheads="1"/>
          </p:cNvSpPr>
          <p:nvPr/>
        </p:nvSpPr>
        <p:spPr bwMode="auto">
          <a:xfrm>
            <a:off x="1524000" y="2971800"/>
            <a:ext cx="1447800" cy="430213"/>
          </a:xfrm>
          <a:prstGeom prst="rect">
            <a:avLst/>
          </a:prstGeom>
          <a:solidFill>
            <a:schemeClr val="bg1"/>
          </a:solidFill>
          <a:ln w="9525">
            <a:solidFill>
              <a:srgbClr val="000000"/>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200"/>
              <a:t>Employee </a:t>
            </a:r>
          </a:p>
        </p:txBody>
      </p:sp>
      <p:sp>
        <p:nvSpPr>
          <p:cNvPr id="7" name="Oval 6"/>
          <p:cNvSpPr/>
          <p:nvPr/>
        </p:nvSpPr>
        <p:spPr>
          <a:xfrm>
            <a:off x="304800" y="1524000"/>
            <a:ext cx="1447800" cy="533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dirty="0" err="1">
                <a:solidFill>
                  <a:schemeClr val="tx1"/>
                </a:solidFill>
              </a:rPr>
              <a:t>Emp</a:t>
            </a:r>
            <a:r>
              <a:rPr lang="en-US" sz="2200" dirty="0">
                <a:solidFill>
                  <a:schemeClr val="tx1"/>
                </a:solidFill>
              </a:rPr>
              <a:t> No</a:t>
            </a:r>
          </a:p>
        </p:txBody>
      </p:sp>
      <p:sp>
        <p:nvSpPr>
          <p:cNvPr id="8" name="Oval 7"/>
          <p:cNvSpPr/>
          <p:nvPr/>
        </p:nvSpPr>
        <p:spPr>
          <a:xfrm>
            <a:off x="1752600" y="1219200"/>
            <a:ext cx="1600200" cy="609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dirty="0" err="1">
                <a:solidFill>
                  <a:schemeClr val="tx1"/>
                </a:solidFill>
              </a:rPr>
              <a:t>Ename</a:t>
            </a:r>
            <a:endParaRPr lang="en-US" sz="2200" dirty="0">
              <a:solidFill>
                <a:schemeClr val="tx1"/>
              </a:solidFill>
            </a:endParaRPr>
          </a:p>
        </p:txBody>
      </p:sp>
      <p:sp>
        <p:nvSpPr>
          <p:cNvPr id="9" name="Oval 8"/>
          <p:cNvSpPr/>
          <p:nvPr/>
        </p:nvSpPr>
        <p:spPr>
          <a:xfrm>
            <a:off x="3200400" y="1447800"/>
            <a:ext cx="1524000" cy="457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dirty="0">
                <a:solidFill>
                  <a:schemeClr val="tx1"/>
                </a:solidFill>
              </a:rPr>
              <a:t>Salary</a:t>
            </a:r>
          </a:p>
        </p:txBody>
      </p:sp>
      <p:cxnSp>
        <p:nvCxnSpPr>
          <p:cNvPr id="11" name="Straight Connector 10"/>
          <p:cNvCxnSpPr/>
          <p:nvPr/>
        </p:nvCxnSpPr>
        <p:spPr>
          <a:xfrm>
            <a:off x="1371600" y="2066925"/>
            <a:ext cx="838200" cy="752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9" idx="4"/>
          </p:cNvCxnSpPr>
          <p:nvPr/>
        </p:nvCxnSpPr>
        <p:spPr>
          <a:xfrm rot="5400000">
            <a:off x="2628900" y="1485900"/>
            <a:ext cx="914400" cy="1752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8" idx="4"/>
          </p:cNvCxnSpPr>
          <p:nvPr/>
        </p:nvCxnSpPr>
        <p:spPr>
          <a:xfrm flipH="1">
            <a:off x="2209800" y="1828800"/>
            <a:ext cx="34290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36893" name="Group 29"/>
          <p:cNvGraphicFramePr>
            <a:graphicFrameLocks noGrp="1"/>
          </p:cNvGraphicFramePr>
          <p:nvPr/>
        </p:nvGraphicFramePr>
        <p:xfrm>
          <a:off x="3657600" y="2990850"/>
          <a:ext cx="5257800" cy="854076"/>
        </p:xfrm>
        <a:graphic>
          <a:graphicData uri="http://schemas.openxmlformats.org/drawingml/2006/table">
            <a:tbl>
              <a:tblPr>
                <a:tableStyleId>{ED083AE6-46FA-4A59-8FB0-9F97EB10719F}</a:tableStyleId>
              </a:tblPr>
              <a:tblGrid>
                <a:gridCol w="1752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tblGrid>
              <a:tr h="4270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u="none" strike="noStrike" cap="none" normalizeH="0" baseline="0" dirty="0" err="1">
                          <a:ln>
                            <a:noFill/>
                          </a:ln>
                          <a:effectLst/>
                          <a:latin typeface="+mn-lt"/>
                        </a:rPr>
                        <a:t>Emp</a:t>
                      </a:r>
                      <a:r>
                        <a:rPr kumimoji="0" lang="en-US" sz="2200" u="none" strike="noStrike" cap="none" normalizeH="0" baseline="0" dirty="0">
                          <a:ln>
                            <a:noFill/>
                          </a:ln>
                          <a:effectLst/>
                          <a:latin typeface="+mn-lt"/>
                        </a:rPr>
                        <a:t> No</a:t>
                      </a:r>
                      <a:endParaRPr kumimoji="0" lang="en-US" sz="2200" b="1" i="0" u="none" strike="noStrike" cap="none" normalizeH="0" baseline="0" dirty="0">
                        <a:ln>
                          <a:noFill/>
                        </a:ln>
                        <a:solidFill>
                          <a:schemeClr val="tx1"/>
                        </a:solidFill>
                        <a:effectLst/>
                        <a:latin typeface="+mn-lt"/>
                      </a:endParaRPr>
                    </a:p>
                  </a:txBody>
                  <a:tcPr marT="45754" marB="45754"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a:ln>
                            <a:noFill/>
                          </a:ln>
                          <a:effectLst/>
                        </a:rPr>
                        <a:t>Ename</a:t>
                      </a:r>
                      <a:endParaRPr kumimoji="0" lang="en-US" sz="1800" b="1" i="0" u="none" strike="noStrike" cap="none" normalizeH="0" baseline="0">
                        <a:ln>
                          <a:noFill/>
                        </a:ln>
                        <a:solidFill>
                          <a:schemeClr val="tx1"/>
                        </a:solidFill>
                        <a:effectLst/>
                        <a:latin typeface="Gill Sans MT" pitchFamily="34" charset="0"/>
                      </a:endParaRPr>
                    </a:p>
                  </a:txBody>
                  <a:tcPr marT="45754" marB="45754"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a:ln>
                            <a:noFill/>
                          </a:ln>
                          <a:effectLst/>
                        </a:rPr>
                        <a:t>Salary</a:t>
                      </a:r>
                      <a:endParaRPr kumimoji="0" lang="en-US" sz="1800" b="1" i="0" u="none" strike="noStrike" cap="none" normalizeH="0" baseline="0" dirty="0">
                        <a:ln>
                          <a:noFill/>
                        </a:ln>
                        <a:solidFill>
                          <a:schemeClr val="tx1"/>
                        </a:solidFill>
                        <a:effectLst/>
                        <a:latin typeface="Gill Sans MT" pitchFamily="34" charset="0"/>
                      </a:endParaRPr>
                    </a:p>
                  </a:txBody>
                  <a:tcPr marT="45754" marB="45754" horzOverflow="overflow"/>
                </a:tc>
                <a:extLst>
                  <a:ext uri="{0D108BD9-81ED-4DB2-BD59-A6C34878D82A}">
                    <a16:rowId xmlns:a16="http://schemas.microsoft.com/office/drawing/2014/main" val="10000"/>
                  </a:ext>
                </a:extLst>
              </a:tr>
              <a:tr h="42703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a:ln>
                          <a:noFill/>
                        </a:ln>
                        <a:solidFill>
                          <a:srgbClr val="000000"/>
                        </a:solidFill>
                        <a:effectLst/>
                        <a:latin typeface="+mn-lt"/>
                      </a:endParaRPr>
                    </a:p>
                  </a:txBody>
                  <a:tcPr marT="45754" marB="45754"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Gill Sans MT" pitchFamily="34" charset="0"/>
                      </a:endParaRPr>
                    </a:p>
                  </a:txBody>
                  <a:tcPr marT="45754" marB="45754"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Gill Sans MT" pitchFamily="34" charset="0"/>
                      </a:endParaRPr>
                    </a:p>
                  </a:txBody>
                  <a:tcPr marT="45754" marB="45754" horzOverflow="overflow"/>
                </a:tc>
                <a:extLst>
                  <a:ext uri="{0D108BD9-81ED-4DB2-BD59-A6C34878D82A}">
                    <a16:rowId xmlns:a16="http://schemas.microsoft.com/office/drawing/2014/main" val="10001"/>
                  </a:ext>
                </a:extLst>
              </a:tr>
            </a:tbl>
          </a:graphicData>
        </a:graphic>
      </p:graphicFrame>
      <p:sp>
        <p:nvSpPr>
          <p:cNvPr id="36890" name="TextBox 22"/>
          <p:cNvSpPr txBox="1">
            <a:spLocks noChangeArrowheads="1"/>
          </p:cNvSpPr>
          <p:nvPr/>
        </p:nvSpPr>
        <p:spPr bwMode="auto">
          <a:xfrm>
            <a:off x="5029200" y="2114550"/>
            <a:ext cx="2819400" cy="430213"/>
          </a:xfrm>
          <a:prstGeom prst="rect">
            <a:avLst/>
          </a:prstGeom>
          <a:noFill/>
          <a:ln w="9525">
            <a:noFill/>
            <a:miter lim="800000"/>
            <a:headEnd/>
            <a:tailEnd/>
          </a:ln>
        </p:spPr>
        <p:txBody>
          <a:bodyPr>
            <a:spAutoFit/>
          </a:bodyPr>
          <a:lstStyle/>
          <a:p>
            <a:pPr algn="ctr">
              <a:defRPr/>
            </a:pPr>
            <a:r>
              <a:rPr lang="en-US" sz="2200" b="1" u="sng" dirty="0">
                <a:latin typeface="+mj-lt"/>
              </a:rPr>
              <a:t>Employee Table</a:t>
            </a:r>
          </a:p>
        </p:txBody>
      </p:sp>
      <p:sp>
        <p:nvSpPr>
          <p:cNvPr id="36891" name="TextBox 23"/>
          <p:cNvSpPr txBox="1">
            <a:spLocks noChangeArrowheads="1"/>
          </p:cNvSpPr>
          <p:nvPr/>
        </p:nvSpPr>
        <p:spPr bwMode="auto">
          <a:xfrm>
            <a:off x="1524000" y="3581400"/>
            <a:ext cx="2590800" cy="430213"/>
          </a:xfrm>
          <a:prstGeom prst="rect">
            <a:avLst/>
          </a:prstGeom>
          <a:noFill/>
          <a:ln w="9525">
            <a:noFill/>
            <a:miter lim="800000"/>
            <a:headEnd/>
            <a:tailEnd/>
          </a:ln>
        </p:spPr>
        <p:txBody>
          <a:bodyPr>
            <a:spAutoFit/>
          </a:bodyPr>
          <a:lstStyle/>
          <a:p>
            <a:pPr>
              <a:defRPr/>
            </a:pPr>
            <a:r>
              <a:rPr lang="en-US" sz="2200" b="1" dirty="0">
                <a:latin typeface="+mn-lt"/>
              </a:rPr>
              <a:t>Entity set </a:t>
            </a:r>
          </a:p>
        </p:txBody>
      </p:sp>
    </p:spTree>
    <p:extLst>
      <p:ext uri="{BB962C8B-B14F-4D97-AF65-F5344CB8AC3E}">
        <p14:creationId xmlns:p14="http://schemas.microsoft.com/office/powerpoint/2010/main" val="643619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idx="4294967295"/>
          </p:nvPr>
        </p:nvSpPr>
        <p:spPr>
          <a:xfrm>
            <a:off x="239713" y="152400"/>
            <a:ext cx="8229600" cy="554038"/>
          </a:xfrm>
          <a:solidFill>
            <a:schemeClr val="bg1"/>
          </a:solidFill>
        </p:spPr>
        <p:txBody>
          <a:bodyPr>
            <a:normAutofit fontScale="90000"/>
          </a:bodyPr>
          <a:lstStyle/>
          <a:p>
            <a:pPr eaLnBrk="1" hangingPunct="1"/>
            <a:r>
              <a:rPr>
                <a:solidFill>
                  <a:schemeClr val="tx1"/>
                </a:solidFill>
                <a:cs typeface="Arial" charset="0"/>
              </a:rPr>
              <a:t>ER Modeling: Types of Relationships</a:t>
            </a:r>
          </a:p>
        </p:txBody>
      </p:sp>
      <p:sp>
        <p:nvSpPr>
          <p:cNvPr id="15" name="Rectangle 14"/>
          <p:cNvSpPr/>
          <p:nvPr/>
        </p:nvSpPr>
        <p:spPr>
          <a:xfrm>
            <a:off x="457200" y="2057400"/>
            <a:ext cx="15240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dirty="0">
                <a:solidFill>
                  <a:schemeClr val="tx1"/>
                </a:solidFill>
              </a:rPr>
              <a:t>Student</a:t>
            </a:r>
          </a:p>
        </p:txBody>
      </p:sp>
      <p:sp>
        <p:nvSpPr>
          <p:cNvPr id="16" name="Flowchart: Decision 15"/>
          <p:cNvSpPr/>
          <p:nvPr/>
        </p:nvSpPr>
        <p:spPr>
          <a:xfrm>
            <a:off x="3263900" y="1849438"/>
            <a:ext cx="2133600" cy="914400"/>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dirty="0">
                <a:solidFill>
                  <a:schemeClr val="tx1"/>
                </a:solidFill>
              </a:rPr>
              <a:t>Is issued </a:t>
            </a:r>
          </a:p>
        </p:txBody>
      </p:sp>
      <p:sp>
        <p:nvSpPr>
          <p:cNvPr id="18" name="Rectangle 17"/>
          <p:cNvSpPr/>
          <p:nvPr/>
        </p:nvSpPr>
        <p:spPr>
          <a:xfrm>
            <a:off x="6934200" y="2057400"/>
            <a:ext cx="15240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dirty="0">
                <a:solidFill>
                  <a:schemeClr val="tx1"/>
                </a:solidFill>
              </a:rPr>
              <a:t>ID Card</a:t>
            </a:r>
          </a:p>
        </p:txBody>
      </p:sp>
      <p:cxnSp>
        <p:nvCxnSpPr>
          <p:cNvPr id="20" name="Straight Connector 19"/>
          <p:cNvCxnSpPr>
            <a:stCxn id="15" idx="3"/>
          </p:cNvCxnSpPr>
          <p:nvPr/>
        </p:nvCxnSpPr>
        <p:spPr>
          <a:xfrm>
            <a:off x="1981200" y="2286000"/>
            <a:ext cx="1371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6" idx="3"/>
          </p:cNvCxnSpPr>
          <p:nvPr/>
        </p:nvCxnSpPr>
        <p:spPr>
          <a:xfrm>
            <a:off x="5397500" y="2306638"/>
            <a:ext cx="1524000"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533400" y="3429000"/>
            <a:ext cx="15240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dirty="0">
                <a:solidFill>
                  <a:schemeClr val="tx1"/>
                </a:solidFill>
              </a:rPr>
              <a:t>Student</a:t>
            </a:r>
          </a:p>
        </p:txBody>
      </p:sp>
      <p:sp>
        <p:nvSpPr>
          <p:cNvPr id="28" name="Flowchart: Decision 27"/>
          <p:cNvSpPr/>
          <p:nvPr/>
        </p:nvSpPr>
        <p:spPr>
          <a:xfrm>
            <a:off x="3340100" y="3179763"/>
            <a:ext cx="2133600" cy="914400"/>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dirty="0">
                <a:solidFill>
                  <a:schemeClr val="tx1"/>
                </a:solidFill>
              </a:rPr>
              <a:t>Enroll for</a:t>
            </a:r>
          </a:p>
        </p:txBody>
      </p:sp>
      <p:sp>
        <p:nvSpPr>
          <p:cNvPr id="29" name="Rectangle 28"/>
          <p:cNvSpPr/>
          <p:nvPr/>
        </p:nvSpPr>
        <p:spPr>
          <a:xfrm>
            <a:off x="7010400" y="3429000"/>
            <a:ext cx="15240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dirty="0">
                <a:solidFill>
                  <a:schemeClr val="tx1"/>
                </a:solidFill>
              </a:rPr>
              <a:t>course</a:t>
            </a:r>
          </a:p>
        </p:txBody>
      </p:sp>
      <p:cxnSp>
        <p:nvCxnSpPr>
          <p:cNvPr id="30" name="Straight Connector 29"/>
          <p:cNvCxnSpPr>
            <a:stCxn id="27" idx="3"/>
          </p:cNvCxnSpPr>
          <p:nvPr/>
        </p:nvCxnSpPr>
        <p:spPr>
          <a:xfrm>
            <a:off x="2057400" y="3657600"/>
            <a:ext cx="1371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8" idx="3"/>
          </p:cNvCxnSpPr>
          <p:nvPr/>
        </p:nvCxnSpPr>
        <p:spPr>
          <a:xfrm>
            <a:off x="5473700" y="3636963"/>
            <a:ext cx="1524000"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533400" y="4724400"/>
            <a:ext cx="15240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dirty="0">
                <a:solidFill>
                  <a:schemeClr val="tx1"/>
                </a:solidFill>
              </a:rPr>
              <a:t>Student</a:t>
            </a:r>
          </a:p>
        </p:txBody>
      </p:sp>
      <p:sp>
        <p:nvSpPr>
          <p:cNvPr id="33" name="Flowchart: Decision 32"/>
          <p:cNvSpPr/>
          <p:nvPr/>
        </p:nvSpPr>
        <p:spPr>
          <a:xfrm>
            <a:off x="3352800" y="4508500"/>
            <a:ext cx="2133600" cy="914400"/>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dirty="0">
                <a:solidFill>
                  <a:schemeClr val="tx1"/>
                </a:solidFill>
              </a:rPr>
              <a:t>takes</a:t>
            </a:r>
          </a:p>
        </p:txBody>
      </p:sp>
      <p:sp>
        <p:nvSpPr>
          <p:cNvPr id="34" name="Rectangle 33"/>
          <p:cNvSpPr/>
          <p:nvPr/>
        </p:nvSpPr>
        <p:spPr>
          <a:xfrm>
            <a:off x="7010400" y="4724400"/>
            <a:ext cx="15240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dirty="0">
                <a:solidFill>
                  <a:schemeClr val="tx1"/>
                </a:solidFill>
              </a:rPr>
              <a:t>Take</a:t>
            </a:r>
          </a:p>
        </p:txBody>
      </p:sp>
      <p:cxnSp>
        <p:nvCxnSpPr>
          <p:cNvPr id="35" name="Straight Connector 34"/>
          <p:cNvCxnSpPr>
            <a:stCxn id="32" idx="3"/>
          </p:cNvCxnSpPr>
          <p:nvPr/>
        </p:nvCxnSpPr>
        <p:spPr>
          <a:xfrm>
            <a:off x="2057400" y="4953000"/>
            <a:ext cx="1371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3" idx="3"/>
          </p:cNvCxnSpPr>
          <p:nvPr/>
        </p:nvCxnSpPr>
        <p:spPr>
          <a:xfrm>
            <a:off x="5486400" y="4965700"/>
            <a:ext cx="1524000" cy="0"/>
          </a:xfrm>
          <a:prstGeom prst="line">
            <a:avLst/>
          </a:prstGeom>
        </p:spPr>
        <p:style>
          <a:lnRef idx="1">
            <a:schemeClr val="accent1"/>
          </a:lnRef>
          <a:fillRef idx="0">
            <a:schemeClr val="accent1"/>
          </a:fillRef>
          <a:effectRef idx="0">
            <a:schemeClr val="accent1"/>
          </a:effectRef>
          <a:fontRef idx="minor">
            <a:schemeClr val="tx1"/>
          </a:fontRef>
        </p:style>
      </p:cxnSp>
      <p:sp>
        <p:nvSpPr>
          <p:cNvPr id="54290" name="TextBox 36"/>
          <p:cNvSpPr txBox="1">
            <a:spLocks noChangeArrowheads="1"/>
          </p:cNvSpPr>
          <p:nvPr/>
        </p:nvSpPr>
        <p:spPr bwMode="auto">
          <a:xfrm>
            <a:off x="2133600" y="1828800"/>
            <a:ext cx="533400" cy="430213"/>
          </a:xfrm>
          <a:prstGeom prst="rect">
            <a:avLst/>
          </a:prstGeom>
          <a:solidFill>
            <a:schemeClr val="bg1"/>
          </a:solid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sz="2200">
                <a:latin typeface="+mn-lt"/>
              </a:rPr>
              <a:t>1</a:t>
            </a:r>
          </a:p>
        </p:txBody>
      </p:sp>
      <p:sp>
        <p:nvSpPr>
          <p:cNvPr id="54291" name="TextBox 37"/>
          <p:cNvSpPr txBox="1">
            <a:spLocks noChangeArrowheads="1"/>
          </p:cNvSpPr>
          <p:nvPr/>
        </p:nvSpPr>
        <p:spPr bwMode="auto">
          <a:xfrm>
            <a:off x="6096000" y="1752600"/>
            <a:ext cx="533400" cy="430213"/>
          </a:xfrm>
          <a:prstGeom prst="rect">
            <a:avLst/>
          </a:prstGeom>
          <a:solidFill>
            <a:schemeClr val="bg1"/>
          </a:solid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sz="2200">
                <a:latin typeface="+mn-lt"/>
              </a:rPr>
              <a:t>1</a:t>
            </a:r>
          </a:p>
        </p:txBody>
      </p:sp>
      <p:sp>
        <p:nvSpPr>
          <p:cNvPr id="54292" name="TextBox 38"/>
          <p:cNvSpPr txBox="1">
            <a:spLocks noChangeArrowheads="1"/>
          </p:cNvSpPr>
          <p:nvPr/>
        </p:nvSpPr>
        <p:spPr bwMode="auto">
          <a:xfrm>
            <a:off x="2209800" y="3200400"/>
            <a:ext cx="533400" cy="430213"/>
          </a:xfrm>
          <a:prstGeom prst="rect">
            <a:avLst/>
          </a:prstGeom>
          <a:solidFill>
            <a:schemeClr val="bg1"/>
          </a:solid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sz="2200" dirty="0">
                <a:latin typeface="+mn-lt"/>
              </a:rPr>
              <a:t>1</a:t>
            </a:r>
          </a:p>
        </p:txBody>
      </p:sp>
      <p:sp>
        <p:nvSpPr>
          <p:cNvPr id="54293" name="TextBox 39"/>
          <p:cNvSpPr txBox="1">
            <a:spLocks noChangeArrowheads="1"/>
          </p:cNvSpPr>
          <p:nvPr/>
        </p:nvSpPr>
        <p:spPr bwMode="auto">
          <a:xfrm>
            <a:off x="6172200" y="3200400"/>
            <a:ext cx="533400" cy="430213"/>
          </a:xfrm>
          <a:prstGeom prst="rect">
            <a:avLst/>
          </a:prstGeom>
          <a:solidFill>
            <a:schemeClr val="bg1"/>
          </a:solid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sz="2200">
                <a:latin typeface="+mn-lt"/>
              </a:rPr>
              <a:t>M</a:t>
            </a:r>
          </a:p>
        </p:txBody>
      </p:sp>
      <p:sp>
        <p:nvSpPr>
          <p:cNvPr id="54294" name="TextBox 40"/>
          <p:cNvSpPr txBox="1">
            <a:spLocks noChangeArrowheads="1"/>
          </p:cNvSpPr>
          <p:nvPr/>
        </p:nvSpPr>
        <p:spPr bwMode="auto">
          <a:xfrm>
            <a:off x="2133600" y="4495800"/>
            <a:ext cx="533400" cy="430213"/>
          </a:xfrm>
          <a:prstGeom prst="rect">
            <a:avLst/>
          </a:prstGeom>
          <a:solidFill>
            <a:schemeClr val="bg1"/>
          </a:solid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sz="2200">
                <a:latin typeface="+mn-lt"/>
              </a:rPr>
              <a:t>M</a:t>
            </a:r>
          </a:p>
        </p:txBody>
      </p:sp>
      <p:sp>
        <p:nvSpPr>
          <p:cNvPr id="54295" name="TextBox 41"/>
          <p:cNvSpPr txBox="1">
            <a:spLocks noChangeArrowheads="1"/>
          </p:cNvSpPr>
          <p:nvPr/>
        </p:nvSpPr>
        <p:spPr bwMode="auto">
          <a:xfrm>
            <a:off x="6096000" y="4495800"/>
            <a:ext cx="533400" cy="430213"/>
          </a:xfrm>
          <a:prstGeom prst="rect">
            <a:avLst/>
          </a:prstGeom>
          <a:solidFill>
            <a:schemeClr val="bg1"/>
          </a:solid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sz="2200">
                <a:latin typeface="+mn-lt"/>
              </a:rPr>
              <a:t>M</a:t>
            </a:r>
          </a:p>
        </p:txBody>
      </p:sp>
    </p:spTree>
    <p:extLst>
      <p:ext uri="{BB962C8B-B14F-4D97-AF65-F5344CB8AC3E}">
        <p14:creationId xmlns:p14="http://schemas.microsoft.com/office/powerpoint/2010/main" val="41615417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idx="4294967295"/>
          </p:nvPr>
        </p:nvSpPr>
        <p:spPr>
          <a:xfrm>
            <a:off x="228600" y="152400"/>
            <a:ext cx="8229600" cy="554038"/>
          </a:xfrm>
          <a:solidFill>
            <a:schemeClr val="bg1"/>
          </a:solidFill>
        </p:spPr>
        <p:txBody>
          <a:bodyPr>
            <a:normAutofit fontScale="90000"/>
          </a:bodyPr>
          <a:lstStyle/>
          <a:p>
            <a:pPr eaLnBrk="1" hangingPunct="1"/>
            <a:r>
              <a:rPr>
                <a:solidFill>
                  <a:schemeClr val="tx1"/>
                </a:solidFill>
                <a:cs typeface="Arial" charset="0"/>
              </a:rPr>
              <a:t>E-R Modeling :E-R Model</a:t>
            </a:r>
          </a:p>
        </p:txBody>
      </p:sp>
      <p:sp>
        <p:nvSpPr>
          <p:cNvPr id="5" name="Rectangle 4"/>
          <p:cNvSpPr/>
          <p:nvPr/>
        </p:nvSpPr>
        <p:spPr>
          <a:xfrm>
            <a:off x="914400" y="2971800"/>
            <a:ext cx="1905000" cy="457200"/>
          </a:xfrm>
          <a:prstGeom prst="rect">
            <a:avLst/>
          </a:prstGeom>
          <a:solidFill>
            <a:schemeClr val="bg1"/>
          </a:solidFill>
          <a:effectLst>
            <a:outerShdw blurRad="50800" dist="50800" dir="5400000" algn="ctr" rotWithShape="0">
              <a:srgbClr val="FFFF00"/>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dirty="0">
                <a:solidFill>
                  <a:schemeClr val="tx1"/>
                </a:solidFill>
              </a:rPr>
              <a:t>Employee</a:t>
            </a:r>
          </a:p>
        </p:txBody>
      </p:sp>
      <p:cxnSp>
        <p:nvCxnSpPr>
          <p:cNvPr id="7" name="Straight Connector 6"/>
          <p:cNvCxnSpPr/>
          <p:nvPr/>
        </p:nvCxnSpPr>
        <p:spPr>
          <a:xfrm rot="5400000">
            <a:off x="1981200" y="4114800"/>
            <a:ext cx="1371600" cy="0"/>
          </a:xfrm>
          <a:prstGeom prst="line">
            <a:avLst/>
          </a:prstGeom>
          <a:ln>
            <a:solidFill>
              <a:schemeClr val="tx1"/>
            </a:solidFill>
          </a:ln>
          <a:effectLst>
            <a:outerShdw blurRad="50800" dist="50800" dir="5400000" algn="ctr" rotWithShape="0">
              <a:srgbClr val="FFFF00"/>
            </a:outerShdw>
          </a:effectLst>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723900" y="4152900"/>
            <a:ext cx="1447800" cy="0"/>
          </a:xfrm>
          <a:prstGeom prst="line">
            <a:avLst/>
          </a:prstGeom>
          <a:ln>
            <a:solidFill>
              <a:schemeClr val="tx1"/>
            </a:solidFill>
          </a:ln>
          <a:effectLst>
            <a:outerShdw blurRad="50800" dist="50800" dir="5400000" algn="ctr" rotWithShape="0">
              <a:srgbClr val="FFFF00"/>
            </a:outerShdw>
          </a:effectLst>
        </p:spPr>
        <p:style>
          <a:lnRef idx="1">
            <a:schemeClr val="accent1"/>
          </a:lnRef>
          <a:fillRef idx="0">
            <a:schemeClr val="accent1"/>
          </a:fillRef>
          <a:effectRef idx="0">
            <a:schemeClr val="accent1"/>
          </a:effectRef>
          <a:fontRef idx="minor">
            <a:schemeClr val="tx1"/>
          </a:fontRef>
        </p:style>
      </p:cxnSp>
      <p:sp>
        <p:nvSpPr>
          <p:cNvPr id="10" name="Flowchart: Decision 9"/>
          <p:cNvSpPr/>
          <p:nvPr/>
        </p:nvSpPr>
        <p:spPr>
          <a:xfrm>
            <a:off x="838200" y="4343400"/>
            <a:ext cx="2209800" cy="1295400"/>
          </a:xfrm>
          <a:prstGeom prst="flowChartDecision">
            <a:avLst/>
          </a:prstGeom>
          <a:solidFill>
            <a:schemeClr val="bg1"/>
          </a:solidFill>
          <a:effectLst>
            <a:outerShdw blurRad="50800" dist="50800" dir="5400000" algn="ctr" rotWithShape="0">
              <a:srgbClr val="FFFF00"/>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dirty="0">
                <a:solidFill>
                  <a:schemeClr val="tx1"/>
                </a:solidFill>
              </a:rPr>
              <a:t>Reports-To</a:t>
            </a:r>
          </a:p>
        </p:txBody>
      </p:sp>
      <p:sp>
        <p:nvSpPr>
          <p:cNvPr id="12" name="Oval 11"/>
          <p:cNvSpPr/>
          <p:nvPr/>
        </p:nvSpPr>
        <p:spPr>
          <a:xfrm>
            <a:off x="228600" y="1752600"/>
            <a:ext cx="1600200" cy="457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dirty="0" err="1">
                <a:solidFill>
                  <a:schemeClr val="tx1"/>
                </a:solidFill>
              </a:rPr>
              <a:t>Empno</a:t>
            </a:r>
            <a:endParaRPr lang="en-US" sz="2200" dirty="0">
              <a:solidFill>
                <a:schemeClr val="tx1"/>
              </a:solidFill>
            </a:endParaRPr>
          </a:p>
        </p:txBody>
      </p:sp>
      <p:sp>
        <p:nvSpPr>
          <p:cNvPr id="13" name="Oval 12"/>
          <p:cNvSpPr/>
          <p:nvPr/>
        </p:nvSpPr>
        <p:spPr>
          <a:xfrm>
            <a:off x="1676400" y="1219200"/>
            <a:ext cx="1371600" cy="457200"/>
          </a:xfrm>
          <a:prstGeom prst="ellipse">
            <a:avLst/>
          </a:prstGeom>
          <a:solidFill>
            <a:schemeClr val="bg1"/>
          </a:solidFill>
          <a:effectLst>
            <a:outerShdw blurRad="50800" dist="50800" dir="5400000" algn="ctr" rotWithShape="0">
              <a:srgbClr val="FFFF00"/>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dirty="0">
                <a:solidFill>
                  <a:schemeClr val="tx1"/>
                </a:solidFill>
              </a:rPr>
              <a:t>Name</a:t>
            </a:r>
          </a:p>
        </p:txBody>
      </p:sp>
      <p:sp>
        <p:nvSpPr>
          <p:cNvPr id="14" name="Oval 13"/>
          <p:cNvSpPr/>
          <p:nvPr/>
        </p:nvSpPr>
        <p:spPr>
          <a:xfrm>
            <a:off x="2362200" y="1752600"/>
            <a:ext cx="1524000" cy="571500"/>
          </a:xfrm>
          <a:prstGeom prst="ellipse">
            <a:avLst/>
          </a:prstGeom>
          <a:solidFill>
            <a:schemeClr val="bg1"/>
          </a:solidFill>
          <a:effectLst>
            <a:outerShdw blurRad="50800" dist="50800" dir="5400000" algn="ctr" rotWithShape="0">
              <a:srgbClr val="FFFF00"/>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dirty="0">
                <a:solidFill>
                  <a:schemeClr val="tx1"/>
                </a:solidFill>
              </a:rPr>
              <a:t>Salary</a:t>
            </a:r>
          </a:p>
        </p:txBody>
      </p:sp>
      <p:cxnSp>
        <p:nvCxnSpPr>
          <p:cNvPr id="16" name="Straight Connector 15"/>
          <p:cNvCxnSpPr>
            <a:stCxn id="12" idx="4"/>
            <a:endCxn id="5" idx="0"/>
          </p:cNvCxnSpPr>
          <p:nvPr/>
        </p:nvCxnSpPr>
        <p:spPr>
          <a:xfrm>
            <a:off x="1028700" y="2209800"/>
            <a:ext cx="838200" cy="762000"/>
          </a:xfrm>
          <a:prstGeom prst="line">
            <a:avLst/>
          </a:prstGeom>
          <a:ln>
            <a:solidFill>
              <a:schemeClr val="tx1"/>
            </a:solidFill>
          </a:ln>
          <a:effectLst>
            <a:outerShdw blurRad="50800" dist="50800" dir="5400000" algn="ctr" rotWithShape="0">
              <a:srgbClr val="FFFF00"/>
            </a:outerShdw>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3" idx="4"/>
            <a:endCxn id="5" idx="0"/>
          </p:cNvCxnSpPr>
          <p:nvPr/>
        </p:nvCxnSpPr>
        <p:spPr>
          <a:xfrm rot="5400000">
            <a:off x="1466850" y="2076450"/>
            <a:ext cx="1295400" cy="495300"/>
          </a:xfrm>
          <a:prstGeom prst="line">
            <a:avLst/>
          </a:prstGeom>
          <a:ln>
            <a:solidFill>
              <a:schemeClr val="tx1"/>
            </a:solidFill>
          </a:ln>
          <a:effectLst>
            <a:outerShdw blurRad="50800" dist="50800" dir="5400000" algn="ctr" rotWithShape="0">
              <a:srgbClr val="FFFF00"/>
            </a:outerShdw>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4" idx="4"/>
            <a:endCxn id="5" idx="0"/>
          </p:cNvCxnSpPr>
          <p:nvPr/>
        </p:nvCxnSpPr>
        <p:spPr>
          <a:xfrm flipH="1">
            <a:off x="1866900" y="2324100"/>
            <a:ext cx="1257300" cy="647700"/>
          </a:xfrm>
          <a:prstGeom prst="line">
            <a:avLst/>
          </a:prstGeom>
          <a:ln>
            <a:solidFill>
              <a:schemeClr val="tx2"/>
            </a:solidFill>
          </a:ln>
          <a:effectLst>
            <a:outerShdw blurRad="50800" dist="50800" dir="5400000" algn="ctr" rotWithShape="0">
              <a:srgbClr val="FFFF00"/>
            </a:outerShdw>
          </a:effectLst>
        </p:spPr>
        <p:style>
          <a:lnRef idx="1">
            <a:schemeClr val="accent1"/>
          </a:lnRef>
          <a:fillRef idx="0">
            <a:schemeClr val="accent1"/>
          </a:fillRef>
          <a:effectRef idx="0">
            <a:schemeClr val="accent1"/>
          </a:effectRef>
          <a:fontRef idx="minor">
            <a:schemeClr val="tx1"/>
          </a:fontRef>
        </p:style>
      </p:cxnSp>
      <p:sp>
        <p:nvSpPr>
          <p:cNvPr id="23" name="Flowchart: Decision 22"/>
          <p:cNvSpPr/>
          <p:nvPr/>
        </p:nvSpPr>
        <p:spPr>
          <a:xfrm>
            <a:off x="3657600" y="2743200"/>
            <a:ext cx="2057400" cy="838200"/>
          </a:xfrm>
          <a:prstGeom prst="flowChartDecision">
            <a:avLst/>
          </a:prstGeom>
          <a:solidFill>
            <a:schemeClr val="bg1"/>
          </a:solidFill>
          <a:effectLst>
            <a:outerShdw blurRad="50800" dist="50800" dir="5400000" algn="ctr" rotWithShape="0">
              <a:srgbClr val="FFFF00"/>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dirty="0">
                <a:solidFill>
                  <a:schemeClr val="tx1"/>
                </a:solidFill>
              </a:rPr>
              <a:t>Works in</a:t>
            </a:r>
          </a:p>
        </p:txBody>
      </p:sp>
      <p:cxnSp>
        <p:nvCxnSpPr>
          <p:cNvPr id="25" name="Straight Connector 24"/>
          <p:cNvCxnSpPr>
            <a:stCxn id="5" idx="3"/>
            <a:endCxn id="23" idx="1"/>
          </p:cNvCxnSpPr>
          <p:nvPr/>
        </p:nvCxnSpPr>
        <p:spPr>
          <a:xfrm flipV="1">
            <a:off x="2819400" y="3162300"/>
            <a:ext cx="838200" cy="38100"/>
          </a:xfrm>
          <a:prstGeom prst="line">
            <a:avLst/>
          </a:prstGeom>
          <a:ln>
            <a:solidFill>
              <a:schemeClr val="tx1"/>
            </a:solidFill>
          </a:ln>
          <a:effectLst>
            <a:outerShdw blurRad="50800" dist="50800" dir="5400000" algn="ctr" rotWithShape="0">
              <a:srgbClr val="FFFF00"/>
            </a:outerShdw>
          </a:effectLst>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010400" y="2971800"/>
            <a:ext cx="1905000" cy="457200"/>
          </a:xfrm>
          <a:prstGeom prst="rect">
            <a:avLst/>
          </a:prstGeom>
          <a:solidFill>
            <a:schemeClr val="bg1"/>
          </a:solidFill>
          <a:effectLst>
            <a:outerShdw blurRad="50800" dist="50800" dir="5400000" algn="ctr" rotWithShape="0">
              <a:srgbClr val="FFFF00"/>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dirty="0">
                <a:solidFill>
                  <a:schemeClr val="tx1"/>
                </a:solidFill>
              </a:rPr>
              <a:t>Dept</a:t>
            </a:r>
          </a:p>
        </p:txBody>
      </p:sp>
      <p:cxnSp>
        <p:nvCxnSpPr>
          <p:cNvPr id="30" name="Straight Connector 29"/>
          <p:cNvCxnSpPr>
            <a:stCxn id="23" idx="3"/>
            <a:endCxn id="28" idx="1"/>
          </p:cNvCxnSpPr>
          <p:nvPr/>
        </p:nvCxnSpPr>
        <p:spPr>
          <a:xfrm>
            <a:off x="5715000" y="3162300"/>
            <a:ext cx="1295400" cy="38100"/>
          </a:xfrm>
          <a:prstGeom prst="line">
            <a:avLst/>
          </a:prstGeom>
          <a:ln>
            <a:solidFill>
              <a:schemeClr val="tx1"/>
            </a:solidFill>
          </a:ln>
          <a:effectLst>
            <a:outerShdw blurRad="50800" dist="50800" dir="5400000" algn="ctr" rotWithShape="0">
              <a:srgbClr val="FFFF00"/>
            </a:outerShdw>
          </a:effectLst>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4419600" y="1905000"/>
            <a:ext cx="1676400" cy="419100"/>
          </a:xfrm>
          <a:prstGeom prst="ellipse">
            <a:avLst/>
          </a:prstGeom>
          <a:solidFill>
            <a:schemeClr val="bg1"/>
          </a:solidFill>
          <a:effectLst>
            <a:outerShdw blurRad="50800" dist="50800" dir="5400000" algn="ctr" rotWithShape="0">
              <a:srgbClr val="FFFF00"/>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dirty="0" err="1">
                <a:solidFill>
                  <a:schemeClr val="tx1"/>
                </a:solidFill>
              </a:rPr>
              <a:t>Deptno</a:t>
            </a:r>
            <a:endParaRPr lang="en-US" sz="2200" dirty="0">
              <a:solidFill>
                <a:schemeClr val="tx1"/>
              </a:solidFill>
            </a:endParaRPr>
          </a:p>
        </p:txBody>
      </p:sp>
      <p:cxnSp>
        <p:nvCxnSpPr>
          <p:cNvPr id="33" name="Straight Connector 32"/>
          <p:cNvCxnSpPr>
            <a:stCxn id="31" idx="4"/>
            <a:endCxn id="28" idx="0"/>
          </p:cNvCxnSpPr>
          <p:nvPr/>
        </p:nvCxnSpPr>
        <p:spPr>
          <a:xfrm>
            <a:off x="5257800" y="2324100"/>
            <a:ext cx="2705100" cy="647700"/>
          </a:xfrm>
          <a:prstGeom prst="line">
            <a:avLst/>
          </a:prstGeom>
          <a:ln>
            <a:solidFill>
              <a:schemeClr val="tx1"/>
            </a:solidFill>
          </a:ln>
          <a:effectLst>
            <a:outerShdw blurRad="50800" dist="50800" dir="5400000" algn="ctr" rotWithShape="0">
              <a:srgbClr val="FFFF00"/>
            </a:outerShdw>
          </a:effectLst>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5867400" y="1295400"/>
            <a:ext cx="1676400" cy="533400"/>
          </a:xfrm>
          <a:prstGeom prst="ellipse">
            <a:avLst/>
          </a:prstGeom>
          <a:solidFill>
            <a:schemeClr val="bg1"/>
          </a:solidFill>
          <a:effectLst>
            <a:outerShdw blurRad="50800" dist="50800" dir="5400000" algn="ctr" rotWithShape="0">
              <a:srgbClr val="FFFF00"/>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dirty="0" err="1">
                <a:solidFill>
                  <a:schemeClr val="tx1"/>
                </a:solidFill>
              </a:rPr>
              <a:t>Dname</a:t>
            </a:r>
            <a:endParaRPr lang="en-US" sz="2200" dirty="0">
              <a:solidFill>
                <a:schemeClr val="tx1"/>
              </a:solidFill>
            </a:endParaRPr>
          </a:p>
        </p:txBody>
      </p:sp>
      <p:sp>
        <p:nvSpPr>
          <p:cNvPr id="35" name="Oval 34"/>
          <p:cNvSpPr/>
          <p:nvPr/>
        </p:nvSpPr>
        <p:spPr>
          <a:xfrm>
            <a:off x="7162800" y="1828800"/>
            <a:ext cx="1752600" cy="533400"/>
          </a:xfrm>
          <a:prstGeom prst="ellipse">
            <a:avLst/>
          </a:prstGeom>
          <a:solidFill>
            <a:schemeClr val="bg1"/>
          </a:solidFill>
          <a:effectLst>
            <a:outerShdw blurRad="50800" dist="50800" dir="5400000" algn="ctr" rotWithShape="0">
              <a:srgbClr val="FFFF00"/>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dirty="0">
                <a:solidFill>
                  <a:schemeClr val="tx1"/>
                </a:solidFill>
              </a:rPr>
              <a:t>Loc</a:t>
            </a:r>
          </a:p>
        </p:txBody>
      </p:sp>
      <p:cxnSp>
        <p:nvCxnSpPr>
          <p:cNvPr id="37" name="Straight Connector 36"/>
          <p:cNvCxnSpPr>
            <a:stCxn id="34" idx="4"/>
            <a:endCxn id="28" idx="0"/>
          </p:cNvCxnSpPr>
          <p:nvPr/>
        </p:nvCxnSpPr>
        <p:spPr>
          <a:xfrm>
            <a:off x="6705600" y="1828800"/>
            <a:ext cx="1257300" cy="1143000"/>
          </a:xfrm>
          <a:prstGeom prst="line">
            <a:avLst/>
          </a:prstGeom>
          <a:ln>
            <a:solidFill>
              <a:schemeClr val="tx1"/>
            </a:solidFill>
          </a:ln>
          <a:effectLst>
            <a:outerShdw blurRad="50800" dist="50800" dir="5400000" algn="ctr" rotWithShape="0">
              <a:srgbClr val="FFFF00"/>
            </a:outerShdw>
          </a:effectLst>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5" idx="4"/>
            <a:endCxn id="28" idx="0"/>
          </p:cNvCxnSpPr>
          <p:nvPr/>
        </p:nvCxnSpPr>
        <p:spPr>
          <a:xfrm rot="5400000">
            <a:off x="7696200" y="2628900"/>
            <a:ext cx="609600" cy="76200"/>
          </a:xfrm>
          <a:prstGeom prst="line">
            <a:avLst/>
          </a:prstGeom>
          <a:ln>
            <a:solidFill>
              <a:schemeClr val="tx1"/>
            </a:solidFill>
          </a:ln>
          <a:effectLst>
            <a:outerShdw blurRad="50800" dist="50800" dir="5400000" algn="ctr" rotWithShape="0">
              <a:srgbClr val="FFFF00"/>
            </a:outerShdw>
          </a:effectLst>
        </p:spPr>
        <p:style>
          <a:lnRef idx="1">
            <a:schemeClr val="accent1"/>
          </a:lnRef>
          <a:fillRef idx="0">
            <a:schemeClr val="accent1"/>
          </a:fillRef>
          <a:effectRef idx="0">
            <a:schemeClr val="accent1"/>
          </a:effectRef>
          <a:fontRef idx="minor">
            <a:schemeClr val="tx1"/>
          </a:fontRef>
        </p:style>
      </p:cxnSp>
      <p:sp>
        <p:nvSpPr>
          <p:cNvPr id="53271" name="TextBox 40"/>
          <p:cNvSpPr txBox="1">
            <a:spLocks noChangeArrowheads="1"/>
          </p:cNvSpPr>
          <p:nvPr/>
        </p:nvSpPr>
        <p:spPr bwMode="auto">
          <a:xfrm>
            <a:off x="2819400" y="4038600"/>
            <a:ext cx="1600200" cy="769938"/>
          </a:xfrm>
          <a:prstGeom prst="rect">
            <a:avLst/>
          </a:prstGeom>
          <a:solidFill>
            <a:schemeClr val="bg1"/>
          </a:solidFill>
          <a:ln w="9525">
            <a:noFill/>
            <a:miter lim="800000"/>
            <a:headEnd/>
            <a:tailEnd/>
          </a:ln>
          <a:effectLst>
            <a:outerShdw blurRad="50800" dist="50800" dir="5400000" algn="ctr" rotWithShape="0">
              <a:srgbClr val="FFFF00"/>
            </a:outerShdw>
          </a:effectLst>
        </p:spPr>
        <p:txBody>
          <a:bodyPr>
            <a:spAutoFit/>
          </a:bodyPr>
          <a:lstStyle/>
          <a:p>
            <a:pPr>
              <a:defRPr/>
            </a:pPr>
            <a:r>
              <a:rPr lang="en-US" sz="2200" dirty="0">
                <a:latin typeface="+mn-lt"/>
              </a:rPr>
              <a:t>Sub-ordinate</a:t>
            </a:r>
          </a:p>
        </p:txBody>
      </p:sp>
      <p:sp>
        <p:nvSpPr>
          <p:cNvPr id="55320" name="TextBox 43"/>
          <p:cNvSpPr txBox="1">
            <a:spLocks noChangeArrowheads="1"/>
          </p:cNvSpPr>
          <p:nvPr/>
        </p:nvSpPr>
        <p:spPr bwMode="auto">
          <a:xfrm>
            <a:off x="0" y="3733800"/>
            <a:ext cx="1447800" cy="430213"/>
          </a:xfrm>
          <a:prstGeom prst="rect">
            <a:avLst/>
          </a:prstGeom>
          <a:solidFill>
            <a:schemeClr val="bg1"/>
          </a:solid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sz="2200" dirty="0">
                <a:latin typeface="+mn-lt"/>
              </a:rPr>
              <a:t>Manager</a:t>
            </a:r>
          </a:p>
        </p:txBody>
      </p:sp>
      <p:cxnSp>
        <p:nvCxnSpPr>
          <p:cNvPr id="46" name="Straight Connector 45"/>
          <p:cNvCxnSpPr>
            <a:stCxn id="23" idx="2"/>
          </p:cNvCxnSpPr>
          <p:nvPr/>
        </p:nvCxnSpPr>
        <p:spPr>
          <a:xfrm>
            <a:off x="4686300" y="3581400"/>
            <a:ext cx="41275" cy="1066800"/>
          </a:xfrm>
          <a:prstGeom prst="line">
            <a:avLst/>
          </a:prstGeom>
          <a:ln>
            <a:solidFill>
              <a:schemeClr val="tx1"/>
            </a:solidFill>
          </a:ln>
          <a:effectLst>
            <a:outerShdw blurRad="50800" dist="50800" dir="5400000" algn="ctr" rotWithShape="0">
              <a:srgbClr val="FFFF00"/>
            </a:outerShdw>
          </a:effectLst>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3886200" y="4724400"/>
            <a:ext cx="1676400" cy="533400"/>
          </a:xfrm>
          <a:prstGeom prst="ellipse">
            <a:avLst/>
          </a:prstGeom>
          <a:solidFill>
            <a:schemeClr val="bg1"/>
          </a:solidFill>
          <a:effectLst>
            <a:outerShdw blurRad="50800" dist="50800" dir="5400000" algn="ctr" rotWithShape="0">
              <a:srgbClr val="FFFF00"/>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dirty="0">
                <a:solidFill>
                  <a:schemeClr val="tx1"/>
                </a:solidFill>
              </a:rPr>
              <a:t>Since</a:t>
            </a:r>
          </a:p>
        </p:txBody>
      </p:sp>
    </p:spTree>
    <p:extLst>
      <p:ext uri="{BB962C8B-B14F-4D97-AF65-F5344CB8AC3E}">
        <p14:creationId xmlns:p14="http://schemas.microsoft.com/office/powerpoint/2010/main" val="13575084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idx="4294967295"/>
          </p:nvPr>
        </p:nvSpPr>
        <p:spPr>
          <a:xfrm>
            <a:off x="228600" y="109538"/>
            <a:ext cx="8001000" cy="554037"/>
          </a:xfrm>
          <a:solidFill>
            <a:schemeClr val="bg1"/>
          </a:solidFill>
        </p:spPr>
        <p:txBody>
          <a:bodyPr>
            <a:normAutofit fontScale="90000"/>
          </a:bodyPr>
          <a:lstStyle/>
          <a:p>
            <a:pPr eaLnBrk="1" hangingPunct="1"/>
            <a:r>
              <a:rPr>
                <a:solidFill>
                  <a:schemeClr val="tx1"/>
                </a:solidFill>
                <a:cs typeface="Arial" charset="0"/>
              </a:rPr>
              <a:t>ER-Modeling: Key Constraint</a:t>
            </a:r>
          </a:p>
        </p:txBody>
      </p:sp>
      <p:sp>
        <p:nvSpPr>
          <p:cNvPr id="5" name="Rectangle 4"/>
          <p:cNvSpPr/>
          <p:nvPr/>
        </p:nvSpPr>
        <p:spPr>
          <a:xfrm>
            <a:off x="838200" y="3124200"/>
            <a:ext cx="19050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dirty="0">
                <a:solidFill>
                  <a:schemeClr val="tx1"/>
                </a:solidFill>
              </a:rPr>
              <a:t>Employee</a:t>
            </a:r>
          </a:p>
        </p:txBody>
      </p:sp>
      <p:cxnSp>
        <p:nvCxnSpPr>
          <p:cNvPr id="6" name="Straight Connector 5"/>
          <p:cNvCxnSpPr/>
          <p:nvPr/>
        </p:nvCxnSpPr>
        <p:spPr>
          <a:xfrm rot="5400000">
            <a:off x="1905000" y="4267200"/>
            <a:ext cx="137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5400000">
            <a:off x="266700" y="4305300"/>
            <a:ext cx="1447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Flowchart: Decision 7"/>
          <p:cNvSpPr/>
          <p:nvPr/>
        </p:nvSpPr>
        <p:spPr>
          <a:xfrm>
            <a:off x="762000" y="4495800"/>
            <a:ext cx="2209800" cy="1295400"/>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dirty="0">
                <a:solidFill>
                  <a:schemeClr val="tx1"/>
                </a:solidFill>
              </a:rPr>
              <a:t>Reports-To</a:t>
            </a:r>
          </a:p>
        </p:txBody>
      </p:sp>
      <p:sp>
        <p:nvSpPr>
          <p:cNvPr id="9" name="Oval 8"/>
          <p:cNvSpPr/>
          <p:nvPr/>
        </p:nvSpPr>
        <p:spPr>
          <a:xfrm>
            <a:off x="228600" y="1905000"/>
            <a:ext cx="1524000" cy="457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dirty="0" err="1">
                <a:solidFill>
                  <a:schemeClr val="tx1"/>
                </a:solidFill>
              </a:rPr>
              <a:t>Empno</a:t>
            </a:r>
            <a:endParaRPr lang="en-US" sz="2200" dirty="0">
              <a:solidFill>
                <a:schemeClr val="tx1"/>
              </a:solidFill>
            </a:endParaRPr>
          </a:p>
        </p:txBody>
      </p:sp>
      <p:sp>
        <p:nvSpPr>
          <p:cNvPr id="10" name="Oval 9"/>
          <p:cNvSpPr/>
          <p:nvPr/>
        </p:nvSpPr>
        <p:spPr>
          <a:xfrm>
            <a:off x="1524000" y="1371600"/>
            <a:ext cx="1371600" cy="457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dirty="0">
                <a:solidFill>
                  <a:schemeClr val="tx1"/>
                </a:solidFill>
              </a:rPr>
              <a:t>Name</a:t>
            </a:r>
          </a:p>
        </p:txBody>
      </p:sp>
      <p:sp>
        <p:nvSpPr>
          <p:cNvPr id="11" name="Oval 10"/>
          <p:cNvSpPr/>
          <p:nvPr/>
        </p:nvSpPr>
        <p:spPr>
          <a:xfrm>
            <a:off x="2286000" y="1905000"/>
            <a:ext cx="1524000" cy="5715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dirty="0">
                <a:solidFill>
                  <a:schemeClr val="tx1"/>
                </a:solidFill>
              </a:rPr>
              <a:t>Salary</a:t>
            </a:r>
          </a:p>
        </p:txBody>
      </p:sp>
      <p:cxnSp>
        <p:nvCxnSpPr>
          <p:cNvPr id="12" name="Straight Connector 11"/>
          <p:cNvCxnSpPr>
            <a:stCxn id="9" idx="4"/>
            <a:endCxn id="5" idx="0"/>
          </p:cNvCxnSpPr>
          <p:nvPr/>
        </p:nvCxnSpPr>
        <p:spPr>
          <a:xfrm>
            <a:off x="990600" y="2362200"/>
            <a:ext cx="8001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5" idx="0"/>
          </p:cNvCxnSpPr>
          <p:nvPr/>
        </p:nvCxnSpPr>
        <p:spPr>
          <a:xfrm rot="5400000">
            <a:off x="1390650" y="2228850"/>
            <a:ext cx="1295400" cy="495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1" idx="4"/>
            <a:endCxn id="5" idx="0"/>
          </p:cNvCxnSpPr>
          <p:nvPr/>
        </p:nvCxnSpPr>
        <p:spPr>
          <a:xfrm flipH="1">
            <a:off x="1790700" y="2476500"/>
            <a:ext cx="1257300" cy="6477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Flowchart: Decision 14"/>
          <p:cNvSpPr/>
          <p:nvPr/>
        </p:nvSpPr>
        <p:spPr>
          <a:xfrm>
            <a:off x="3581400" y="2819400"/>
            <a:ext cx="2057400" cy="914400"/>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dirty="0">
                <a:solidFill>
                  <a:schemeClr val="tx1"/>
                </a:solidFill>
              </a:rPr>
              <a:t>Works in</a:t>
            </a:r>
          </a:p>
        </p:txBody>
      </p:sp>
      <p:cxnSp>
        <p:nvCxnSpPr>
          <p:cNvPr id="16" name="Straight Connector 15"/>
          <p:cNvCxnSpPr>
            <a:stCxn id="5" idx="3"/>
            <a:endCxn id="15" idx="1"/>
          </p:cNvCxnSpPr>
          <p:nvPr/>
        </p:nvCxnSpPr>
        <p:spPr>
          <a:xfrm flipV="1">
            <a:off x="2743200" y="3276600"/>
            <a:ext cx="8382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6934200" y="3124200"/>
            <a:ext cx="19050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dirty="0">
                <a:solidFill>
                  <a:schemeClr val="tx1"/>
                </a:solidFill>
              </a:rPr>
              <a:t>Dept</a:t>
            </a:r>
          </a:p>
        </p:txBody>
      </p:sp>
      <p:cxnSp>
        <p:nvCxnSpPr>
          <p:cNvPr id="18" name="Straight Connector 17"/>
          <p:cNvCxnSpPr>
            <a:stCxn id="15" idx="3"/>
            <a:endCxn id="17" idx="1"/>
          </p:cNvCxnSpPr>
          <p:nvPr/>
        </p:nvCxnSpPr>
        <p:spPr>
          <a:xfrm>
            <a:off x="5638800" y="3276600"/>
            <a:ext cx="1295400" cy="76200"/>
          </a:xfrm>
          <a:prstGeom prst="line">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4343400" y="2057400"/>
            <a:ext cx="1676400" cy="4191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dirty="0" err="1">
                <a:solidFill>
                  <a:schemeClr val="tx1"/>
                </a:solidFill>
              </a:rPr>
              <a:t>Deptno</a:t>
            </a:r>
            <a:endParaRPr lang="en-US" sz="2200" dirty="0">
              <a:solidFill>
                <a:schemeClr val="tx1"/>
              </a:solidFill>
            </a:endParaRPr>
          </a:p>
        </p:txBody>
      </p:sp>
      <p:cxnSp>
        <p:nvCxnSpPr>
          <p:cNvPr id="20" name="Straight Connector 19"/>
          <p:cNvCxnSpPr>
            <a:stCxn id="19" idx="4"/>
            <a:endCxn id="17" idx="0"/>
          </p:cNvCxnSpPr>
          <p:nvPr/>
        </p:nvCxnSpPr>
        <p:spPr>
          <a:xfrm>
            <a:off x="5181600" y="2476500"/>
            <a:ext cx="2705100" cy="647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5638800" y="1371600"/>
            <a:ext cx="1828800" cy="609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dirty="0" err="1">
                <a:solidFill>
                  <a:schemeClr val="tx1"/>
                </a:solidFill>
              </a:rPr>
              <a:t>Dname</a:t>
            </a:r>
            <a:endParaRPr lang="en-US" sz="2200" dirty="0">
              <a:solidFill>
                <a:schemeClr val="tx1"/>
              </a:solidFill>
            </a:endParaRPr>
          </a:p>
        </p:txBody>
      </p:sp>
      <p:sp>
        <p:nvSpPr>
          <p:cNvPr id="22" name="Oval 21"/>
          <p:cNvSpPr/>
          <p:nvPr/>
        </p:nvSpPr>
        <p:spPr>
          <a:xfrm>
            <a:off x="7086600" y="1981200"/>
            <a:ext cx="1752600" cy="533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dirty="0">
                <a:solidFill>
                  <a:schemeClr val="tx1"/>
                </a:solidFill>
              </a:rPr>
              <a:t>Loc</a:t>
            </a:r>
          </a:p>
        </p:txBody>
      </p:sp>
      <p:cxnSp>
        <p:nvCxnSpPr>
          <p:cNvPr id="23" name="Straight Connector 22"/>
          <p:cNvCxnSpPr>
            <a:stCxn id="21" idx="4"/>
            <a:endCxn id="17" idx="0"/>
          </p:cNvCxnSpPr>
          <p:nvPr/>
        </p:nvCxnSpPr>
        <p:spPr>
          <a:xfrm>
            <a:off x="6553200" y="1981200"/>
            <a:ext cx="1333500" cy="114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2" idx="4"/>
            <a:endCxn id="17" idx="0"/>
          </p:cNvCxnSpPr>
          <p:nvPr/>
        </p:nvCxnSpPr>
        <p:spPr>
          <a:xfrm rot="5400000">
            <a:off x="7620000" y="2781300"/>
            <a:ext cx="6096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6343" name="TextBox 24"/>
          <p:cNvSpPr txBox="1">
            <a:spLocks noChangeArrowheads="1"/>
          </p:cNvSpPr>
          <p:nvPr/>
        </p:nvSpPr>
        <p:spPr bwMode="auto">
          <a:xfrm>
            <a:off x="2743200" y="4191000"/>
            <a:ext cx="1600200" cy="769938"/>
          </a:xfrm>
          <a:prstGeom prst="rect">
            <a:avLst/>
          </a:prstGeom>
          <a:solidFill>
            <a:schemeClr val="bg1"/>
          </a:solid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sz="2200">
                <a:latin typeface="+mn-lt"/>
              </a:rPr>
              <a:t>Sub-ordinate</a:t>
            </a:r>
          </a:p>
        </p:txBody>
      </p:sp>
      <p:cxnSp>
        <p:nvCxnSpPr>
          <p:cNvPr id="26" name="Straight Connector 25"/>
          <p:cNvCxnSpPr>
            <a:stCxn id="15" idx="2"/>
          </p:cNvCxnSpPr>
          <p:nvPr/>
        </p:nvCxnSpPr>
        <p:spPr>
          <a:xfrm>
            <a:off x="4610100" y="3733800"/>
            <a:ext cx="41275" cy="1066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3810000" y="4876800"/>
            <a:ext cx="1676400" cy="533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dirty="0">
                <a:solidFill>
                  <a:schemeClr val="tx1"/>
                </a:solidFill>
              </a:rPr>
              <a:t>Since</a:t>
            </a:r>
          </a:p>
        </p:txBody>
      </p:sp>
    </p:spTree>
    <p:extLst>
      <p:ext uri="{BB962C8B-B14F-4D97-AF65-F5344CB8AC3E}">
        <p14:creationId xmlns:p14="http://schemas.microsoft.com/office/powerpoint/2010/main" val="1394295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idx="4294967295"/>
          </p:nvPr>
        </p:nvSpPr>
        <p:spPr>
          <a:xfrm>
            <a:off x="381000" y="76200"/>
            <a:ext cx="8229600" cy="554038"/>
          </a:xfrm>
        </p:spPr>
        <p:txBody>
          <a:bodyPr>
            <a:normAutofit fontScale="90000"/>
          </a:bodyPr>
          <a:lstStyle/>
          <a:p>
            <a:pPr eaLnBrk="1" hangingPunct="1"/>
            <a:r>
              <a:rPr>
                <a:solidFill>
                  <a:schemeClr val="tx1"/>
                </a:solidFill>
                <a:cs typeface="Arial" charset="0"/>
              </a:rPr>
              <a:t>File Management System</a:t>
            </a:r>
          </a:p>
        </p:txBody>
      </p:sp>
      <p:sp>
        <p:nvSpPr>
          <p:cNvPr id="20483" name="Content Placeholder 2"/>
          <p:cNvSpPr>
            <a:spLocks noGrp="1"/>
          </p:cNvSpPr>
          <p:nvPr>
            <p:ph idx="4294967295"/>
          </p:nvPr>
        </p:nvSpPr>
        <p:spPr>
          <a:xfrm>
            <a:off x="457200" y="1066800"/>
            <a:ext cx="8229600" cy="4953000"/>
          </a:xfrm>
        </p:spPr>
        <p:txBody>
          <a:bodyPr/>
          <a:lstStyle/>
          <a:p>
            <a:pPr algn="just" eaLnBrk="1" hangingPunct="1"/>
            <a:r>
              <a:rPr>
                <a:solidFill>
                  <a:schemeClr val="tx1"/>
                </a:solidFill>
                <a:cs typeface="Arial" charset="0"/>
              </a:rPr>
              <a:t>Earlier the data was stored as part of File Systems which is a set of computer programs that  accomplishes services for end users</a:t>
            </a:r>
          </a:p>
          <a:p>
            <a:pPr algn="just" eaLnBrk="1" hangingPunct="1"/>
            <a:r>
              <a:rPr>
                <a:solidFill>
                  <a:schemeClr val="tx1"/>
                </a:solidFill>
                <a:cs typeface="Arial" charset="0"/>
              </a:rPr>
              <a:t>It is one of the initial method used to maintain data storage and retrieval on computers</a:t>
            </a:r>
          </a:p>
          <a:p>
            <a:pPr algn="just" eaLnBrk="1" hangingPunct="1"/>
            <a:r>
              <a:rPr>
                <a:solidFill>
                  <a:schemeClr val="tx1"/>
                </a:solidFill>
                <a:cs typeface="Arial" charset="0"/>
              </a:rPr>
              <a:t>FMS is used to access one file or a single set of related data at one point in time</a:t>
            </a:r>
          </a:p>
          <a:p>
            <a:pPr algn="just" eaLnBrk="1" hangingPunct="1"/>
            <a:r>
              <a:rPr>
                <a:solidFill>
                  <a:schemeClr val="tx1"/>
                </a:solidFill>
                <a:cs typeface="Arial" charset="0"/>
              </a:rPr>
              <a:t>It is very simple to use and less expensive</a:t>
            </a:r>
          </a:p>
        </p:txBody>
      </p:sp>
    </p:spTree>
    <p:extLst>
      <p:ext uri="{BB962C8B-B14F-4D97-AF65-F5344CB8AC3E}">
        <p14:creationId xmlns:p14="http://schemas.microsoft.com/office/powerpoint/2010/main" val="3065280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idx="4294967295"/>
          </p:nvPr>
        </p:nvSpPr>
        <p:spPr>
          <a:xfrm>
            <a:off x="152400" y="109538"/>
            <a:ext cx="8077200" cy="554037"/>
          </a:xfrm>
          <a:solidFill>
            <a:schemeClr val="bg1"/>
          </a:solidFill>
        </p:spPr>
        <p:txBody>
          <a:bodyPr>
            <a:normAutofit fontScale="90000"/>
          </a:bodyPr>
          <a:lstStyle/>
          <a:p>
            <a:pPr eaLnBrk="1" hangingPunct="1"/>
            <a:r>
              <a:rPr>
                <a:solidFill>
                  <a:schemeClr val="tx1"/>
                </a:solidFill>
                <a:cs typeface="Arial" charset="0"/>
              </a:rPr>
              <a:t>Key Constraints For Ternary Relationships</a:t>
            </a:r>
          </a:p>
        </p:txBody>
      </p:sp>
      <p:sp>
        <p:nvSpPr>
          <p:cNvPr id="5" name="Rectangle 4"/>
          <p:cNvSpPr/>
          <p:nvPr/>
        </p:nvSpPr>
        <p:spPr>
          <a:xfrm>
            <a:off x="838200" y="2819400"/>
            <a:ext cx="19050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Employee</a:t>
            </a:r>
          </a:p>
        </p:txBody>
      </p:sp>
      <p:cxnSp>
        <p:nvCxnSpPr>
          <p:cNvPr id="6" name="Straight Connector 5"/>
          <p:cNvCxnSpPr/>
          <p:nvPr/>
        </p:nvCxnSpPr>
        <p:spPr>
          <a:xfrm rot="5400000">
            <a:off x="1905000" y="3962400"/>
            <a:ext cx="137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5400000">
            <a:off x="266700" y="4000500"/>
            <a:ext cx="1447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Flowchart: Decision 7"/>
          <p:cNvSpPr/>
          <p:nvPr/>
        </p:nvSpPr>
        <p:spPr>
          <a:xfrm>
            <a:off x="762000" y="4191000"/>
            <a:ext cx="2209800" cy="1295400"/>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Reports-To</a:t>
            </a:r>
          </a:p>
        </p:txBody>
      </p:sp>
      <p:sp>
        <p:nvSpPr>
          <p:cNvPr id="9" name="Oval 8"/>
          <p:cNvSpPr/>
          <p:nvPr/>
        </p:nvSpPr>
        <p:spPr>
          <a:xfrm>
            <a:off x="381000" y="1600200"/>
            <a:ext cx="1371600" cy="457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err="1">
                <a:solidFill>
                  <a:schemeClr val="tx1"/>
                </a:solidFill>
              </a:rPr>
              <a:t>Empno</a:t>
            </a:r>
            <a:endParaRPr lang="en-US" dirty="0">
              <a:solidFill>
                <a:schemeClr val="tx1"/>
              </a:solidFill>
            </a:endParaRPr>
          </a:p>
        </p:txBody>
      </p:sp>
      <p:sp>
        <p:nvSpPr>
          <p:cNvPr id="10" name="Oval 9"/>
          <p:cNvSpPr/>
          <p:nvPr/>
        </p:nvSpPr>
        <p:spPr>
          <a:xfrm>
            <a:off x="1600200" y="1066800"/>
            <a:ext cx="1371600" cy="457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Name</a:t>
            </a:r>
          </a:p>
        </p:txBody>
      </p:sp>
      <p:sp>
        <p:nvSpPr>
          <p:cNvPr id="11" name="Oval 10"/>
          <p:cNvSpPr/>
          <p:nvPr/>
        </p:nvSpPr>
        <p:spPr>
          <a:xfrm>
            <a:off x="2286000" y="1600200"/>
            <a:ext cx="1371600" cy="457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Salary</a:t>
            </a:r>
          </a:p>
        </p:txBody>
      </p:sp>
      <p:cxnSp>
        <p:nvCxnSpPr>
          <p:cNvPr id="12" name="Straight Connector 11"/>
          <p:cNvCxnSpPr>
            <a:stCxn id="9" idx="4"/>
            <a:endCxn id="5" idx="0"/>
          </p:cNvCxnSpPr>
          <p:nvPr/>
        </p:nvCxnSpPr>
        <p:spPr>
          <a:xfrm rot="16200000" flipH="1">
            <a:off x="1047750" y="2076450"/>
            <a:ext cx="762000" cy="723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10" idx="4"/>
            <a:endCxn id="5" idx="0"/>
          </p:cNvCxnSpPr>
          <p:nvPr/>
        </p:nvCxnSpPr>
        <p:spPr>
          <a:xfrm rot="5400000">
            <a:off x="1390650" y="1924050"/>
            <a:ext cx="1295400" cy="495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1" idx="4"/>
            <a:endCxn id="5" idx="0"/>
          </p:cNvCxnSpPr>
          <p:nvPr/>
        </p:nvCxnSpPr>
        <p:spPr>
          <a:xfrm rot="5400000">
            <a:off x="2000250" y="1847850"/>
            <a:ext cx="762000" cy="11811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Flowchart: Decision 14"/>
          <p:cNvSpPr/>
          <p:nvPr/>
        </p:nvSpPr>
        <p:spPr>
          <a:xfrm>
            <a:off x="3581400" y="2667000"/>
            <a:ext cx="2057400" cy="762000"/>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Works in</a:t>
            </a:r>
          </a:p>
        </p:txBody>
      </p:sp>
      <p:cxnSp>
        <p:nvCxnSpPr>
          <p:cNvPr id="16" name="Straight Connector 15"/>
          <p:cNvCxnSpPr>
            <a:stCxn id="5" idx="3"/>
            <a:endCxn id="15" idx="1"/>
          </p:cNvCxnSpPr>
          <p:nvPr/>
        </p:nvCxnSpPr>
        <p:spPr>
          <a:xfrm>
            <a:off x="2743200" y="3048000"/>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6934200" y="2819400"/>
            <a:ext cx="19050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Dept</a:t>
            </a:r>
          </a:p>
        </p:txBody>
      </p:sp>
      <p:cxnSp>
        <p:nvCxnSpPr>
          <p:cNvPr id="18" name="Straight Connector 17"/>
          <p:cNvCxnSpPr>
            <a:stCxn id="15" idx="3"/>
            <a:endCxn id="17" idx="1"/>
          </p:cNvCxnSpPr>
          <p:nvPr/>
        </p:nvCxnSpPr>
        <p:spPr>
          <a:xfrm>
            <a:off x="5638800" y="3048000"/>
            <a:ext cx="1295400" cy="0"/>
          </a:xfrm>
          <a:prstGeom prst="line">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4648200" y="1752600"/>
            <a:ext cx="1371600" cy="457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err="1">
                <a:solidFill>
                  <a:schemeClr val="tx1"/>
                </a:solidFill>
              </a:rPr>
              <a:t>Deptno</a:t>
            </a:r>
            <a:endParaRPr lang="en-US" dirty="0">
              <a:solidFill>
                <a:schemeClr val="tx1"/>
              </a:solidFill>
            </a:endParaRPr>
          </a:p>
        </p:txBody>
      </p:sp>
      <p:cxnSp>
        <p:nvCxnSpPr>
          <p:cNvPr id="20" name="Straight Connector 19"/>
          <p:cNvCxnSpPr>
            <a:stCxn id="19" idx="4"/>
            <a:endCxn id="17" idx="0"/>
          </p:cNvCxnSpPr>
          <p:nvPr/>
        </p:nvCxnSpPr>
        <p:spPr>
          <a:xfrm rot="16200000" flipH="1">
            <a:off x="6305550" y="1238250"/>
            <a:ext cx="609600" cy="2552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5943600" y="1143000"/>
            <a:ext cx="1524000" cy="533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err="1">
                <a:solidFill>
                  <a:schemeClr val="tx1"/>
                </a:solidFill>
              </a:rPr>
              <a:t>Dname</a:t>
            </a:r>
            <a:endParaRPr lang="en-US" dirty="0">
              <a:solidFill>
                <a:schemeClr val="tx1"/>
              </a:solidFill>
            </a:endParaRPr>
          </a:p>
        </p:txBody>
      </p:sp>
      <p:sp>
        <p:nvSpPr>
          <p:cNvPr id="22" name="Oval 21"/>
          <p:cNvSpPr/>
          <p:nvPr/>
        </p:nvSpPr>
        <p:spPr>
          <a:xfrm>
            <a:off x="7086600" y="1676400"/>
            <a:ext cx="1752600" cy="533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Loc</a:t>
            </a:r>
          </a:p>
        </p:txBody>
      </p:sp>
      <p:cxnSp>
        <p:nvCxnSpPr>
          <p:cNvPr id="23" name="Straight Connector 22"/>
          <p:cNvCxnSpPr>
            <a:stCxn id="21" idx="4"/>
            <a:endCxn id="17" idx="0"/>
          </p:cNvCxnSpPr>
          <p:nvPr/>
        </p:nvCxnSpPr>
        <p:spPr>
          <a:xfrm rot="16200000" flipH="1">
            <a:off x="6724650" y="1657350"/>
            <a:ext cx="1143000" cy="1181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2" idx="4"/>
            <a:endCxn id="17" idx="0"/>
          </p:cNvCxnSpPr>
          <p:nvPr/>
        </p:nvCxnSpPr>
        <p:spPr>
          <a:xfrm rot="5400000">
            <a:off x="7620000" y="2476500"/>
            <a:ext cx="6096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7607" name="TextBox 24"/>
          <p:cNvSpPr txBox="1">
            <a:spLocks noChangeArrowheads="1"/>
          </p:cNvSpPr>
          <p:nvPr/>
        </p:nvSpPr>
        <p:spPr bwMode="auto">
          <a:xfrm>
            <a:off x="2743200" y="3886200"/>
            <a:ext cx="1600200"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t>Sub-ordinate</a:t>
            </a:r>
          </a:p>
        </p:txBody>
      </p:sp>
      <p:cxnSp>
        <p:nvCxnSpPr>
          <p:cNvPr id="26" name="Straight Connector 25"/>
          <p:cNvCxnSpPr>
            <a:stCxn id="27" idx="4"/>
          </p:cNvCxnSpPr>
          <p:nvPr/>
        </p:nvCxnSpPr>
        <p:spPr>
          <a:xfrm rot="16200000" flipH="1">
            <a:off x="3868738" y="1922462"/>
            <a:ext cx="1066800" cy="4222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3352800" y="1066800"/>
            <a:ext cx="1676400" cy="533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Since</a:t>
            </a:r>
          </a:p>
        </p:txBody>
      </p:sp>
      <p:cxnSp>
        <p:nvCxnSpPr>
          <p:cNvPr id="29" name="Straight Connector 28"/>
          <p:cNvCxnSpPr/>
          <p:nvPr/>
        </p:nvCxnSpPr>
        <p:spPr>
          <a:xfrm rot="5400000">
            <a:off x="4038600" y="3962400"/>
            <a:ext cx="1066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3657600" y="4495800"/>
            <a:ext cx="19050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Location</a:t>
            </a:r>
          </a:p>
        </p:txBody>
      </p:sp>
      <p:sp>
        <p:nvSpPr>
          <p:cNvPr id="32" name="Oval 31"/>
          <p:cNvSpPr/>
          <p:nvPr/>
        </p:nvSpPr>
        <p:spPr>
          <a:xfrm>
            <a:off x="3048000" y="5638800"/>
            <a:ext cx="1447800" cy="457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Address</a:t>
            </a:r>
          </a:p>
        </p:txBody>
      </p:sp>
      <p:cxnSp>
        <p:nvCxnSpPr>
          <p:cNvPr id="33" name="Straight Connector 32"/>
          <p:cNvCxnSpPr>
            <a:endCxn id="32" idx="0"/>
          </p:cNvCxnSpPr>
          <p:nvPr/>
        </p:nvCxnSpPr>
        <p:spPr>
          <a:xfrm rot="10800000" flipV="1">
            <a:off x="3771900" y="4953000"/>
            <a:ext cx="800100" cy="68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4953000" y="5715000"/>
            <a:ext cx="1447800" cy="457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Address</a:t>
            </a:r>
          </a:p>
        </p:txBody>
      </p:sp>
      <p:cxnSp>
        <p:nvCxnSpPr>
          <p:cNvPr id="37" name="Straight Connector 36"/>
          <p:cNvCxnSpPr>
            <a:stCxn id="31" idx="2"/>
            <a:endCxn id="36" idx="0"/>
          </p:cNvCxnSpPr>
          <p:nvPr/>
        </p:nvCxnSpPr>
        <p:spPr>
          <a:xfrm rot="16200000" flipH="1">
            <a:off x="4762500" y="4800600"/>
            <a:ext cx="762000" cy="1066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56375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idx="4294967295"/>
          </p:nvPr>
        </p:nvSpPr>
        <p:spPr>
          <a:xfrm>
            <a:off x="228600" y="109538"/>
            <a:ext cx="8001000" cy="554037"/>
          </a:xfrm>
          <a:solidFill>
            <a:schemeClr val="bg1"/>
          </a:solidFill>
        </p:spPr>
        <p:txBody>
          <a:bodyPr>
            <a:normAutofit fontScale="90000"/>
          </a:bodyPr>
          <a:lstStyle/>
          <a:p>
            <a:pPr eaLnBrk="1" hangingPunct="1"/>
            <a:r>
              <a:rPr>
                <a:solidFill>
                  <a:schemeClr val="tx1"/>
                </a:solidFill>
                <a:cs typeface="Arial" charset="0"/>
              </a:rPr>
              <a:t>E-R Modeling Participation Constraints</a:t>
            </a:r>
          </a:p>
        </p:txBody>
      </p:sp>
      <p:sp>
        <p:nvSpPr>
          <p:cNvPr id="5" name="Rectangle 4"/>
          <p:cNvSpPr/>
          <p:nvPr/>
        </p:nvSpPr>
        <p:spPr>
          <a:xfrm>
            <a:off x="838200" y="3352800"/>
            <a:ext cx="19050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Employee</a:t>
            </a:r>
          </a:p>
        </p:txBody>
      </p:sp>
      <p:cxnSp>
        <p:nvCxnSpPr>
          <p:cNvPr id="6" name="Straight Connector 5"/>
          <p:cNvCxnSpPr>
            <a:endCxn id="8" idx="1"/>
          </p:cNvCxnSpPr>
          <p:nvPr/>
        </p:nvCxnSpPr>
        <p:spPr>
          <a:xfrm>
            <a:off x="1828800" y="3810000"/>
            <a:ext cx="1600200" cy="1562100"/>
          </a:xfrm>
          <a:prstGeom prst="line">
            <a:avLst/>
          </a:prstGeom>
          <a:ln w="6032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Flowchart: Decision 7"/>
          <p:cNvSpPr/>
          <p:nvPr/>
        </p:nvSpPr>
        <p:spPr>
          <a:xfrm>
            <a:off x="3429000" y="4724400"/>
            <a:ext cx="2209800" cy="1295400"/>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Reports-To</a:t>
            </a:r>
          </a:p>
        </p:txBody>
      </p:sp>
      <p:sp>
        <p:nvSpPr>
          <p:cNvPr id="9" name="Oval 8"/>
          <p:cNvSpPr/>
          <p:nvPr/>
        </p:nvSpPr>
        <p:spPr>
          <a:xfrm>
            <a:off x="381000" y="2133600"/>
            <a:ext cx="1371600" cy="457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err="1">
                <a:solidFill>
                  <a:schemeClr val="tx1"/>
                </a:solidFill>
              </a:rPr>
              <a:t>Empno</a:t>
            </a:r>
            <a:endParaRPr lang="en-US" dirty="0">
              <a:solidFill>
                <a:schemeClr val="tx1"/>
              </a:solidFill>
            </a:endParaRPr>
          </a:p>
        </p:txBody>
      </p:sp>
      <p:sp>
        <p:nvSpPr>
          <p:cNvPr id="10" name="Oval 9"/>
          <p:cNvSpPr/>
          <p:nvPr/>
        </p:nvSpPr>
        <p:spPr>
          <a:xfrm>
            <a:off x="1600200" y="1600200"/>
            <a:ext cx="1371600" cy="457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Name</a:t>
            </a:r>
          </a:p>
        </p:txBody>
      </p:sp>
      <p:sp>
        <p:nvSpPr>
          <p:cNvPr id="11" name="Oval 10"/>
          <p:cNvSpPr/>
          <p:nvPr/>
        </p:nvSpPr>
        <p:spPr>
          <a:xfrm>
            <a:off x="2286000" y="2133600"/>
            <a:ext cx="1371600" cy="457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Salary</a:t>
            </a:r>
          </a:p>
        </p:txBody>
      </p:sp>
      <p:cxnSp>
        <p:nvCxnSpPr>
          <p:cNvPr id="12" name="Straight Connector 11"/>
          <p:cNvCxnSpPr>
            <a:stCxn id="9" idx="4"/>
            <a:endCxn id="5" idx="0"/>
          </p:cNvCxnSpPr>
          <p:nvPr/>
        </p:nvCxnSpPr>
        <p:spPr>
          <a:xfrm rot="16200000" flipH="1">
            <a:off x="1047750" y="2609850"/>
            <a:ext cx="762000" cy="723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10" idx="4"/>
            <a:endCxn id="5" idx="0"/>
          </p:cNvCxnSpPr>
          <p:nvPr/>
        </p:nvCxnSpPr>
        <p:spPr>
          <a:xfrm rot="5400000">
            <a:off x="1390650" y="2457450"/>
            <a:ext cx="1295400" cy="495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1" idx="4"/>
            <a:endCxn id="5" idx="0"/>
          </p:cNvCxnSpPr>
          <p:nvPr/>
        </p:nvCxnSpPr>
        <p:spPr>
          <a:xfrm rot="5400000">
            <a:off x="2000250" y="2381250"/>
            <a:ext cx="762000" cy="11811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Flowchart: Decision 14"/>
          <p:cNvSpPr/>
          <p:nvPr/>
        </p:nvSpPr>
        <p:spPr>
          <a:xfrm>
            <a:off x="3352800" y="3200400"/>
            <a:ext cx="2286000" cy="762000"/>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Manages</a:t>
            </a:r>
          </a:p>
        </p:txBody>
      </p:sp>
      <p:cxnSp>
        <p:nvCxnSpPr>
          <p:cNvPr id="16" name="Straight Connector 15"/>
          <p:cNvCxnSpPr>
            <a:stCxn id="5" idx="3"/>
            <a:endCxn id="15" idx="1"/>
          </p:cNvCxnSpPr>
          <p:nvPr/>
        </p:nvCxnSpPr>
        <p:spPr>
          <a:xfrm>
            <a:off x="2743200" y="3581400"/>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6934200" y="3352800"/>
            <a:ext cx="19050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Dept</a:t>
            </a:r>
          </a:p>
        </p:txBody>
      </p:sp>
      <p:cxnSp>
        <p:nvCxnSpPr>
          <p:cNvPr id="18" name="Straight Connector 17"/>
          <p:cNvCxnSpPr>
            <a:stCxn id="15" idx="3"/>
            <a:endCxn id="17" idx="1"/>
          </p:cNvCxnSpPr>
          <p:nvPr/>
        </p:nvCxnSpPr>
        <p:spPr>
          <a:xfrm>
            <a:off x="5638800" y="3581400"/>
            <a:ext cx="1295400" cy="0"/>
          </a:xfrm>
          <a:prstGeom prst="line">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4648200" y="2286000"/>
            <a:ext cx="1371600" cy="457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err="1">
                <a:solidFill>
                  <a:schemeClr val="tx1"/>
                </a:solidFill>
              </a:rPr>
              <a:t>Deptno</a:t>
            </a:r>
            <a:endParaRPr lang="en-US" dirty="0">
              <a:solidFill>
                <a:schemeClr val="tx1"/>
              </a:solidFill>
            </a:endParaRPr>
          </a:p>
        </p:txBody>
      </p:sp>
      <p:cxnSp>
        <p:nvCxnSpPr>
          <p:cNvPr id="20" name="Straight Connector 19"/>
          <p:cNvCxnSpPr>
            <a:stCxn id="19" idx="4"/>
            <a:endCxn id="17" idx="0"/>
          </p:cNvCxnSpPr>
          <p:nvPr/>
        </p:nvCxnSpPr>
        <p:spPr>
          <a:xfrm rot="16200000" flipH="1">
            <a:off x="6305550" y="1771650"/>
            <a:ext cx="609600" cy="2552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5943600" y="1676400"/>
            <a:ext cx="1524000" cy="533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err="1">
                <a:solidFill>
                  <a:schemeClr val="tx1"/>
                </a:solidFill>
              </a:rPr>
              <a:t>Dname</a:t>
            </a:r>
            <a:endParaRPr lang="en-US" dirty="0">
              <a:solidFill>
                <a:schemeClr val="tx1"/>
              </a:solidFill>
            </a:endParaRPr>
          </a:p>
        </p:txBody>
      </p:sp>
      <p:sp>
        <p:nvSpPr>
          <p:cNvPr id="22" name="Oval 21"/>
          <p:cNvSpPr/>
          <p:nvPr/>
        </p:nvSpPr>
        <p:spPr>
          <a:xfrm>
            <a:off x="7086600" y="2209800"/>
            <a:ext cx="1752600" cy="533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Loc</a:t>
            </a:r>
          </a:p>
        </p:txBody>
      </p:sp>
      <p:cxnSp>
        <p:nvCxnSpPr>
          <p:cNvPr id="23" name="Straight Connector 22"/>
          <p:cNvCxnSpPr>
            <a:stCxn id="21" idx="4"/>
            <a:endCxn id="17" idx="0"/>
          </p:cNvCxnSpPr>
          <p:nvPr/>
        </p:nvCxnSpPr>
        <p:spPr>
          <a:xfrm rot="16200000" flipH="1">
            <a:off x="6724650" y="2190750"/>
            <a:ext cx="1143000" cy="1181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2" idx="4"/>
            <a:endCxn id="17" idx="0"/>
          </p:cNvCxnSpPr>
          <p:nvPr/>
        </p:nvCxnSpPr>
        <p:spPr>
          <a:xfrm rot="5400000">
            <a:off x="7620000" y="3009900"/>
            <a:ext cx="6096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endCxn id="17" idx="2"/>
          </p:cNvCxnSpPr>
          <p:nvPr/>
        </p:nvCxnSpPr>
        <p:spPr>
          <a:xfrm flipV="1">
            <a:off x="5638800" y="3810000"/>
            <a:ext cx="2247900" cy="1524000"/>
          </a:xfrm>
          <a:prstGeom prst="line">
            <a:avLst/>
          </a:prstGeom>
          <a:ln w="603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67732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idx="4294967295"/>
          </p:nvPr>
        </p:nvSpPr>
        <p:spPr>
          <a:xfrm>
            <a:off x="381000" y="109538"/>
            <a:ext cx="7848600" cy="554037"/>
          </a:xfrm>
          <a:solidFill>
            <a:schemeClr val="bg1"/>
          </a:solidFill>
        </p:spPr>
        <p:txBody>
          <a:bodyPr>
            <a:normAutofit fontScale="90000"/>
          </a:bodyPr>
          <a:lstStyle/>
          <a:p>
            <a:pPr eaLnBrk="1" hangingPunct="1"/>
            <a:r>
              <a:rPr>
                <a:solidFill>
                  <a:schemeClr val="tx1"/>
                </a:solidFill>
                <a:cs typeface="Arial" charset="0"/>
              </a:rPr>
              <a:t>E-R Modeling: Weak entities</a:t>
            </a:r>
          </a:p>
        </p:txBody>
      </p:sp>
      <p:sp>
        <p:nvSpPr>
          <p:cNvPr id="5" name="Rectangle 4"/>
          <p:cNvSpPr/>
          <p:nvPr/>
        </p:nvSpPr>
        <p:spPr>
          <a:xfrm>
            <a:off x="838200" y="3733800"/>
            <a:ext cx="19050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Employee</a:t>
            </a:r>
          </a:p>
        </p:txBody>
      </p:sp>
      <p:sp>
        <p:nvSpPr>
          <p:cNvPr id="8" name="Oval 7"/>
          <p:cNvSpPr/>
          <p:nvPr/>
        </p:nvSpPr>
        <p:spPr>
          <a:xfrm>
            <a:off x="381000" y="2514600"/>
            <a:ext cx="1371600" cy="457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err="1">
                <a:solidFill>
                  <a:schemeClr val="tx1"/>
                </a:solidFill>
              </a:rPr>
              <a:t>Empno</a:t>
            </a:r>
            <a:endParaRPr lang="en-US" dirty="0">
              <a:solidFill>
                <a:schemeClr val="tx1"/>
              </a:solidFill>
            </a:endParaRPr>
          </a:p>
        </p:txBody>
      </p:sp>
      <p:sp>
        <p:nvSpPr>
          <p:cNvPr id="9" name="Oval 8"/>
          <p:cNvSpPr/>
          <p:nvPr/>
        </p:nvSpPr>
        <p:spPr>
          <a:xfrm>
            <a:off x="2286000" y="2514600"/>
            <a:ext cx="1371600" cy="457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Salary</a:t>
            </a:r>
          </a:p>
        </p:txBody>
      </p:sp>
      <p:cxnSp>
        <p:nvCxnSpPr>
          <p:cNvPr id="10" name="Straight Connector 9"/>
          <p:cNvCxnSpPr>
            <a:stCxn id="8" idx="4"/>
            <a:endCxn id="5" idx="0"/>
          </p:cNvCxnSpPr>
          <p:nvPr/>
        </p:nvCxnSpPr>
        <p:spPr>
          <a:xfrm rot="16200000" flipH="1">
            <a:off x="1047750" y="2990850"/>
            <a:ext cx="762000" cy="723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endCxn id="5" idx="0"/>
          </p:cNvCxnSpPr>
          <p:nvPr/>
        </p:nvCxnSpPr>
        <p:spPr>
          <a:xfrm rot="5400000">
            <a:off x="1390650" y="2838450"/>
            <a:ext cx="1295400" cy="495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9" idx="4"/>
            <a:endCxn id="5" idx="0"/>
          </p:cNvCxnSpPr>
          <p:nvPr/>
        </p:nvCxnSpPr>
        <p:spPr>
          <a:xfrm rot="5400000">
            <a:off x="2000250" y="2762250"/>
            <a:ext cx="762000" cy="11811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Flowchart: Decision 12"/>
          <p:cNvSpPr/>
          <p:nvPr/>
        </p:nvSpPr>
        <p:spPr>
          <a:xfrm>
            <a:off x="3352800" y="3581400"/>
            <a:ext cx="2286000" cy="762000"/>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Policy</a:t>
            </a:r>
          </a:p>
        </p:txBody>
      </p:sp>
      <p:cxnSp>
        <p:nvCxnSpPr>
          <p:cNvPr id="14" name="Straight Connector 13"/>
          <p:cNvCxnSpPr>
            <a:stCxn id="5" idx="3"/>
            <a:endCxn id="13" idx="1"/>
          </p:cNvCxnSpPr>
          <p:nvPr/>
        </p:nvCxnSpPr>
        <p:spPr>
          <a:xfrm>
            <a:off x="2743200" y="3962400"/>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6934200" y="3733800"/>
            <a:ext cx="1905000" cy="457200"/>
          </a:xfrm>
          <a:prstGeom prst="rect">
            <a:avLst/>
          </a:prstGeom>
          <a:solidFill>
            <a:schemeClr val="bg1"/>
          </a:solidFill>
          <a:ln w="76200" cap="sq">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Dept</a:t>
            </a:r>
          </a:p>
        </p:txBody>
      </p:sp>
      <p:cxnSp>
        <p:nvCxnSpPr>
          <p:cNvPr id="16" name="Straight Connector 15"/>
          <p:cNvCxnSpPr>
            <a:stCxn id="13" idx="3"/>
            <a:endCxn id="15" idx="1"/>
          </p:cNvCxnSpPr>
          <p:nvPr/>
        </p:nvCxnSpPr>
        <p:spPr>
          <a:xfrm>
            <a:off x="5638800" y="3962400"/>
            <a:ext cx="1295400" cy="0"/>
          </a:xfrm>
          <a:prstGeom prst="line">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4648200" y="2667000"/>
            <a:ext cx="1371600" cy="457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err="1">
                <a:solidFill>
                  <a:schemeClr val="tx1"/>
                </a:solidFill>
              </a:rPr>
              <a:t>Deptno</a:t>
            </a:r>
            <a:endParaRPr lang="en-US" dirty="0">
              <a:solidFill>
                <a:schemeClr val="tx1"/>
              </a:solidFill>
            </a:endParaRPr>
          </a:p>
        </p:txBody>
      </p:sp>
      <p:cxnSp>
        <p:nvCxnSpPr>
          <p:cNvPr id="18" name="Straight Connector 17"/>
          <p:cNvCxnSpPr>
            <a:stCxn id="17" idx="4"/>
            <a:endCxn id="15" idx="0"/>
          </p:cNvCxnSpPr>
          <p:nvPr/>
        </p:nvCxnSpPr>
        <p:spPr>
          <a:xfrm rot="16200000" flipH="1">
            <a:off x="6305550" y="2152650"/>
            <a:ext cx="609600" cy="2552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5943600" y="2057400"/>
            <a:ext cx="1524000" cy="533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err="1">
                <a:solidFill>
                  <a:schemeClr val="tx1"/>
                </a:solidFill>
              </a:rPr>
              <a:t>Dname</a:t>
            </a:r>
            <a:endParaRPr lang="en-US" dirty="0">
              <a:solidFill>
                <a:schemeClr val="tx1"/>
              </a:solidFill>
            </a:endParaRPr>
          </a:p>
        </p:txBody>
      </p:sp>
      <p:sp>
        <p:nvSpPr>
          <p:cNvPr id="20" name="Oval 19"/>
          <p:cNvSpPr/>
          <p:nvPr/>
        </p:nvSpPr>
        <p:spPr>
          <a:xfrm>
            <a:off x="7086600" y="2590800"/>
            <a:ext cx="1752600" cy="533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Loc</a:t>
            </a:r>
          </a:p>
        </p:txBody>
      </p:sp>
      <p:cxnSp>
        <p:nvCxnSpPr>
          <p:cNvPr id="21" name="Straight Connector 20"/>
          <p:cNvCxnSpPr>
            <a:stCxn id="19" idx="4"/>
            <a:endCxn id="15" idx="0"/>
          </p:cNvCxnSpPr>
          <p:nvPr/>
        </p:nvCxnSpPr>
        <p:spPr>
          <a:xfrm rot="16200000" flipH="1">
            <a:off x="6724650" y="2571750"/>
            <a:ext cx="1143000" cy="1181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20" idx="4"/>
            <a:endCxn id="15" idx="0"/>
          </p:cNvCxnSpPr>
          <p:nvPr/>
        </p:nvCxnSpPr>
        <p:spPr>
          <a:xfrm rot="5400000">
            <a:off x="7620000" y="3390900"/>
            <a:ext cx="6096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1600200" y="1981200"/>
            <a:ext cx="1371600" cy="457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Name</a:t>
            </a:r>
          </a:p>
        </p:txBody>
      </p:sp>
    </p:spTree>
    <p:extLst>
      <p:ext uri="{BB962C8B-B14F-4D97-AF65-F5344CB8AC3E}">
        <p14:creationId xmlns:p14="http://schemas.microsoft.com/office/powerpoint/2010/main" val="20233645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idx="4294967295"/>
          </p:nvPr>
        </p:nvSpPr>
        <p:spPr>
          <a:xfrm>
            <a:off x="228600" y="109538"/>
            <a:ext cx="8001000" cy="554037"/>
          </a:xfrm>
          <a:solidFill>
            <a:schemeClr val="bg1"/>
          </a:solidFill>
        </p:spPr>
        <p:txBody>
          <a:bodyPr>
            <a:normAutofit fontScale="90000"/>
          </a:bodyPr>
          <a:lstStyle/>
          <a:p>
            <a:pPr eaLnBrk="1" hangingPunct="1"/>
            <a:r>
              <a:rPr>
                <a:solidFill>
                  <a:schemeClr val="tx1"/>
                </a:solidFill>
                <a:cs typeface="Arial" charset="0"/>
              </a:rPr>
              <a:t>E-R Modeling: IS A (‘is a’) hierarchies</a:t>
            </a:r>
          </a:p>
        </p:txBody>
      </p:sp>
      <p:sp>
        <p:nvSpPr>
          <p:cNvPr id="5" name="Rectangle 4"/>
          <p:cNvSpPr/>
          <p:nvPr/>
        </p:nvSpPr>
        <p:spPr>
          <a:xfrm>
            <a:off x="3276600" y="1295400"/>
            <a:ext cx="1905000" cy="685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Employee</a:t>
            </a:r>
          </a:p>
        </p:txBody>
      </p:sp>
      <p:sp>
        <p:nvSpPr>
          <p:cNvPr id="6" name="Rectangle 5"/>
          <p:cNvSpPr/>
          <p:nvPr/>
        </p:nvSpPr>
        <p:spPr>
          <a:xfrm>
            <a:off x="1447800" y="4800600"/>
            <a:ext cx="1905000" cy="762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Hourly Employee</a:t>
            </a:r>
          </a:p>
        </p:txBody>
      </p:sp>
      <p:sp>
        <p:nvSpPr>
          <p:cNvPr id="7" name="Rectangle 6"/>
          <p:cNvSpPr/>
          <p:nvPr/>
        </p:nvSpPr>
        <p:spPr>
          <a:xfrm>
            <a:off x="5181600" y="4800600"/>
            <a:ext cx="1905000" cy="762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Contract Employee</a:t>
            </a:r>
          </a:p>
        </p:txBody>
      </p:sp>
      <p:sp>
        <p:nvSpPr>
          <p:cNvPr id="8" name="Isosceles Triangle 7"/>
          <p:cNvSpPr/>
          <p:nvPr/>
        </p:nvSpPr>
        <p:spPr>
          <a:xfrm>
            <a:off x="3657600" y="2895600"/>
            <a:ext cx="1143000" cy="114300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IS A</a:t>
            </a:r>
          </a:p>
        </p:txBody>
      </p:sp>
      <p:cxnSp>
        <p:nvCxnSpPr>
          <p:cNvPr id="10" name="Straight Connector 9"/>
          <p:cNvCxnSpPr>
            <a:stCxn id="5" idx="2"/>
            <a:endCxn id="8" idx="0"/>
          </p:cNvCxnSpPr>
          <p:nvPr/>
        </p:nvCxnSpPr>
        <p:spPr>
          <a:xfrm>
            <a:off x="4229100" y="1981200"/>
            <a:ext cx="0"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8" idx="4"/>
            <a:endCxn id="7" idx="0"/>
          </p:cNvCxnSpPr>
          <p:nvPr/>
        </p:nvCxnSpPr>
        <p:spPr>
          <a:xfrm>
            <a:off x="4800600" y="4038600"/>
            <a:ext cx="13335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6" idx="0"/>
          </p:cNvCxnSpPr>
          <p:nvPr/>
        </p:nvCxnSpPr>
        <p:spPr>
          <a:xfrm flipH="1">
            <a:off x="2400300" y="4038600"/>
            <a:ext cx="12573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23119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Placeholder 1"/>
          <p:cNvSpPr>
            <a:spLocks noGrp="1"/>
          </p:cNvSpPr>
          <p:nvPr>
            <p:ph type="body" sz="quarter" idx="16"/>
          </p:nvPr>
        </p:nvSpPr>
        <p:spPr/>
        <p:txBody>
          <a:bodyPr/>
          <a:lstStyle/>
          <a:p>
            <a:pPr algn="just" eaLnBrk="1" hangingPunct="1"/>
            <a:r>
              <a:rPr sz="2000">
                <a:solidFill>
                  <a:schemeClr val="tx1"/>
                </a:solidFill>
                <a:cs typeface="Arial" charset="0"/>
              </a:rPr>
              <a:t>It is always a question, should address be a attribute of employee entity or an individual entity.</a:t>
            </a:r>
          </a:p>
          <a:p>
            <a:pPr algn="just" eaLnBrk="1" hangingPunct="1"/>
            <a:r>
              <a:rPr kumimoji="1" sz="2000">
                <a:solidFill>
                  <a:schemeClr val="tx1"/>
                </a:solidFill>
                <a:cs typeface="Arial" charset="0"/>
              </a:rPr>
              <a:t>Depends upon the use we want to make of address information, and the semantics of the data:</a:t>
            </a:r>
          </a:p>
          <a:p>
            <a:pPr algn="just" eaLnBrk="1" hangingPunct="1"/>
            <a:r>
              <a:rPr kumimoji="1" sz="2000">
                <a:solidFill>
                  <a:schemeClr val="tx1"/>
                </a:solidFill>
                <a:cs typeface="Arial" charset="0"/>
              </a:rPr>
              <a:t>If we have several addresses per employee, address must be an entity (since attributes cannot be set- valued).</a:t>
            </a:r>
          </a:p>
          <a:p>
            <a:pPr algn="just" eaLnBrk="1" hangingPunct="1"/>
            <a:r>
              <a:rPr kumimoji="1" sz="2000">
                <a:solidFill>
                  <a:schemeClr val="tx1"/>
                </a:solidFill>
                <a:cs typeface="Arial" charset="0"/>
              </a:rPr>
              <a:t>If the structure (city, street, etc.) is important, e.g., we want to retrieve employees in a given city, address must be modeled as an entity (since attribute values are atomic).</a:t>
            </a:r>
          </a:p>
          <a:p>
            <a:pPr algn="just" eaLnBrk="1" hangingPunct="1"/>
            <a:r>
              <a:rPr kumimoji="1" sz="2000">
                <a:solidFill>
                  <a:schemeClr val="tx1"/>
                </a:solidFill>
                <a:cs typeface="Arial" charset="0"/>
              </a:rPr>
              <a:t>Otherwise, address can be used as an attribute of Employee.</a:t>
            </a:r>
          </a:p>
          <a:p>
            <a:pPr eaLnBrk="1" hangingPunct="1"/>
            <a:endParaRPr sz="2000">
              <a:solidFill>
                <a:schemeClr val="tx1"/>
              </a:solidFill>
              <a:cs typeface="Arial" charset="0"/>
            </a:endParaRPr>
          </a:p>
          <a:p>
            <a:pPr eaLnBrk="1" hangingPunct="1"/>
            <a:endParaRPr sz="2000">
              <a:solidFill>
                <a:schemeClr val="tx1"/>
              </a:solidFill>
              <a:cs typeface="Arial" charset="0"/>
            </a:endParaRPr>
          </a:p>
          <a:p>
            <a:pPr eaLnBrk="1" hangingPunct="1"/>
            <a:endParaRPr>
              <a:solidFill>
                <a:schemeClr val="tx1"/>
              </a:solidFill>
              <a:cs typeface="Arial" charset="0"/>
            </a:endParaRPr>
          </a:p>
        </p:txBody>
      </p:sp>
      <p:sp>
        <p:nvSpPr>
          <p:cNvPr id="71683" name="Title 1"/>
          <p:cNvSpPr>
            <a:spLocks noGrp="1"/>
          </p:cNvSpPr>
          <p:nvPr>
            <p:ph type="title" idx="4294967295"/>
          </p:nvPr>
        </p:nvSpPr>
        <p:spPr>
          <a:xfrm>
            <a:off x="228600" y="109538"/>
            <a:ext cx="8001000" cy="554037"/>
          </a:xfrm>
        </p:spPr>
        <p:txBody>
          <a:bodyPr>
            <a:normAutofit fontScale="90000"/>
          </a:bodyPr>
          <a:lstStyle/>
          <a:p>
            <a:pPr eaLnBrk="1" hangingPunct="1"/>
            <a:r>
              <a:rPr>
                <a:solidFill>
                  <a:schemeClr val="tx1"/>
                </a:solidFill>
                <a:cs typeface="Arial" charset="0"/>
              </a:rPr>
              <a:t>E-R Modeling : Entity Vs. Attribute</a:t>
            </a:r>
          </a:p>
        </p:txBody>
      </p:sp>
    </p:spTree>
    <p:extLst>
      <p:ext uri="{BB962C8B-B14F-4D97-AF65-F5344CB8AC3E}">
        <p14:creationId xmlns:p14="http://schemas.microsoft.com/office/powerpoint/2010/main" val="36678581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idx="4294967295"/>
          </p:nvPr>
        </p:nvSpPr>
        <p:spPr>
          <a:xfrm>
            <a:off x="381000" y="109538"/>
            <a:ext cx="8382000" cy="554037"/>
          </a:xfrm>
          <a:solidFill>
            <a:schemeClr val="bg1"/>
          </a:solidFill>
        </p:spPr>
        <p:txBody>
          <a:bodyPr>
            <a:normAutofit fontScale="90000"/>
          </a:bodyPr>
          <a:lstStyle/>
          <a:p>
            <a:pPr eaLnBrk="1" hangingPunct="1"/>
            <a:r>
              <a:rPr>
                <a:solidFill>
                  <a:schemeClr val="tx1"/>
                </a:solidFill>
                <a:cs typeface="Arial" charset="0"/>
              </a:rPr>
              <a:t>E-R Modeling : Entity Vs. Attribute (Contd.).</a:t>
            </a:r>
          </a:p>
        </p:txBody>
      </p:sp>
      <p:sp>
        <p:nvSpPr>
          <p:cNvPr id="4" name="Date Placeholder 3"/>
          <p:cNvSpPr>
            <a:spLocks noGrp="1"/>
          </p:cNvSpPr>
          <p:nvPr>
            <p:ph type="dt" sz="quarter" idx="4294967295"/>
          </p:nvPr>
        </p:nvSpPr>
        <p:spPr bwMode="auto">
          <a:xfrm>
            <a:off x="8039100" y="6457950"/>
            <a:ext cx="1104900" cy="323850"/>
          </a:xfrm>
          <a:prstGeom prst="rect">
            <a:avLst/>
          </a:prstGeom>
          <a:solidFill>
            <a:schemeClr val="bg1"/>
          </a:solidFill>
          <a:ln>
            <a:miter lim="800000"/>
            <a:headEnd/>
            <a:tailEnd/>
          </a:ln>
        </p:spPr>
        <p:txBody>
          <a:bodyPr/>
          <a:lstStyle/>
          <a:p>
            <a:pPr algn="r">
              <a:defRPr/>
            </a:pPr>
            <a:fld id="{74FCAE5A-7828-40D4-89BA-D85C79E7B8C0}" type="slidenum">
              <a:rPr lang="en-GB" sz="1400">
                <a:cs typeface="+mn-cs"/>
              </a:rPr>
              <a:pPr algn="r">
                <a:defRPr/>
              </a:pPr>
              <a:t>55</a:t>
            </a:fld>
            <a:endParaRPr lang="en-GB" sz="1400">
              <a:cs typeface="+mn-cs"/>
            </a:endParaRPr>
          </a:p>
        </p:txBody>
      </p:sp>
      <p:sp>
        <p:nvSpPr>
          <p:cNvPr id="6" name="Rectangle 5"/>
          <p:cNvSpPr/>
          <p:nvPr/>
        </p:nvSpPr>
        <p:spPr>
          <a:xfrm>
            <a:off x="838200" y="2819400"/>
            <a:ext cx="19050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Employee</a:t>
            </a:r>
          </a:p>
        </p:txBody>
      </p:sp>
      <p:sp>
        <p:nvSpPr>
          <p:cNvPr id="10" name="Oval 9"/>
          <p:cNvSpPr/>
          <p:nvPr/>
        </p:nvSpPr>
        <p:spPr>
          <a:xfrm>
            <a:off x="381000" y="1600200"/>
            <a:ext cx="1371600" cy="457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u="sng" dirty="0" err="1">
                <a:solidFill>
                  <a:schemeClr val="tx1"/>
                </a:solidFill>
              </a:rPr>
              <a:t>Empno</a:t>
            </a:r>
            <a:endParaRPr lang="en-US" u="sng" dirty="0">
              <a:solidFill>
                <a:schemeClr val="tx1"/>
              </a:solidFill>
            </a:endParaRPr>
          </a:p>
        </p:txBody>
      </p:sp>
      <p:sp>
        <p:nvSpPr>
          <p:cNvPr id="11" name="Oval 10"/>
          <p:cNvSpPr/>
          <p:nvPr/>
        </p:nvSpPr>
        <p:spPr>
          <a:xfrm>
            <a:off x="1600200" y="1066800"/>
            <a:ext cx="1371600" cy="457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Name</a:t>
            </a:r>
          </a:p>
        </p:txBody>
      </p:sp>
      <p:sp>
        <p:nvSpPr>
          <p:cNvPr id="12" name="Oval 11"/>
          <p:cNvSpPr/>
          <p:nvPr/>
        </p:nvSpPr>
        <p:spPr>
          <a:xfrm>
            <a:off x="2286000" y="1600200"/>
            <a:ext cx="1676400" cy="5715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Address</a:t>
            </a:r>
          </a:p>
        </p:txBody>
      </p:sp>
      <p:cxnSp>
        <p:nvCxnSpPr>
          <p:cNvPr id="13" name="Straight Connector 12"/>
          <p:cNvCxnSpPr>
            <a:stCxn id="10" idx="4"/>
            <a:endCxn id="6" idx="0"/>
          </p:cNvCxnSpPr>
          <p:nvPr/>
        </p:nvCxnSpPr>
        <p:spPr>
          <a:xfrm rot="16200000" flipH="1">
            <a:off x="1047750" y="2076450"/>
            <a:ext cx="762000" cy="723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1" idx="4"/>
            <a:endCxn id="6" idx="0"/>
          </p:cNvCxnSpPr>
          <p:nvPr/>
        </p:nvCxnSpPr>
        <p:spPr>
          <a:xfrm rot="5400000">
            <a:off x="1390650" y="1924050"/>
            <a:ext cx="1295400" cy="495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2" idx="4"/>
            <a:endCxn id="6" idx="0"/>
          </p:cNvCxnSpPr>
          <p:nvPr/>
        </p:nvCxnSpPr>
        <p:spPr>
          <a:xfrm flipH="1">
            <a:off x="1790700" y="2171700"/>
            <a:ext cx="1333500" cy="6477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6781800" y="4267200"/>
            <a:ext cx="19050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Address</a:t>
            </a:r>
          </a:p>
        </p:txBody>
      </p:sp>
      <p:sp>
        <p:nvSpPr>
          <p:cNvPr id="20" name="Oval 19"/>
          <p:cNvSpPr/>
          <p:nvPr/>
        </p:nvSpPr>
        <p:spPr>
          <a:xfrm>
            <a:off x="4495800" y="3200400"/>
            <a:ext cx="1371600" cy="457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Street</a:t>
            </a:r>
          </a:p>
        </p:txBody>
      </p:sp>
      <p:cxnSp>
        <p:nvCxnSpPr>
          <p:cNvPr id="21" name="Straight Connector 20"/>
          <p:cNvCxnSpPr>
            <a:stCxn id="20" idx="4"/>
            <a:endCxn id="18" idx="0"/>
          </p:cNvCxnSpPr>
          <p:nvPr/>
        </p:nvCxnSpPr>
        <p:spPr>
          <a:xfrm rot="16200000" flipH="1">
            <a:off x="6153150" y="2686050"/>
            <a:ext cx="609600" cy="2552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5791200" y="2590800"/>
            <a:ext cx="1524000" cy="533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City</a:t>
            </a:r>
          </a:p>
        </p:txBody>
      </p:sp>
      <p:sp>
        <p:nvSpPr>
          <p:cNvPr id="23" name="Oval 22"/>
          <p:cNvSpPr/>
          <p:nvPr/>
        </p:nvSpPr>
        <p:spPr>
          <a:xfrm>
            <a:off x="6934200" y="3124200"/>
            <a:ext cx="1752600" cy="533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State</a:t>
            </a:r>
          </a:p>
        </p:txBody>
      </p:sp>
      <p:cxnSp>
        <p:nvCxnSpPr>
          <p:cNvPr id="24" name="Straight Connector 23"/>
          <p:cNvCxnSpPr>
            <a:stCxn id="22" idx="4"/>
            <a:endCxn id="18" idx="0"/>
          </p:cNvCxnSpPr>
          <p:nvPr/>
        </p:nvCxnSpPr>
        <p:spPr>
          <a:xfrm rot="16200000" flipH="1">
            <a:off x="6572250" y="3105150"/>
            <a:ext cx="1143000" cy="1181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3" idx="4"/>
            <a:endCxn id="18" idx="0"/>
          </p:cNvCxnSpPr>
          <p:nvPr/>
        </p:nvCxnSpPr>
        <p:spPr>
          <a:xfrm rot="5400000">
            <a:off x="7467600" y="3924300"/>
            <a:ext cx="6096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16495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idx="4294967295"/>
          </p:nvPr>
        </p:nvSpPr>
        <p:spPr>
          <a:xfrm>
            <a:off x="228600" y="109538"/>
            <a:ext cx="8915400" cy="554037"/>
          </a:xfrm>
          <a:solidFill>
            <a:schemeClr val="bg1"/>
          </a:solidFill>
        </p:spPr>
        <p:txBody>
          <a:bodyPr>
            <a:normAutofit fontScale="90000"/>
          </a:bodyPr>
          <a:lstStyle/>
          <a:p>
            <a:pPr eaLnBrk="1" hangingPunct="1"/>
            <a:r>
              <a:rPr>
                <a:solidFill>
                  <a:schemeClr val="tx1"/>
                </a:solidFill>
                <a:cs typeface="Arial" charset="0"/>
              </a:rPr>
              <a:t>E-R Modeling: Entity Vs. Relationship (Contd.).</a:t>
            </a:r>
          </a:p>
        </p:txBody>
      </p:sp>
      <p:sp>
        <p:nvSpPr>
          <p:cNvPr id="5" name="Rectangle 4"/>
          <p:cNvSpPr/>
          <p:nvPr/>
        </p:nvSpPr>
        <p:spPr>
          <a:xfrm>
            <a:off x="838200" y="3581400"/>
            <a:ext cx="19050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Employee</a:t>
            </a:r>
          </a:p>
        </p:txBody>
      </p:sp>
      <p:sp>
        <p:nvSpPr>
          <p:cNvPr id="6" name="Oval 5"/>
          <p:cNvSpPr/>
          <p:nvPr/>
        </p:nvSpPr>
        <p:spPr>
          <a:xfrm>
            <a:off x="381000" y="2362200"/>
            <a:ext cx="1371600" cy="457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u="sng" dirty="0" err="1">
                <a:solidFill>
                  <a:schemeClr val="tx1"/>
                </a:solidFill>
              </a:rPr>
              <a:t>Empno</a:t>
            </a:r>
            <a:endParaRPr lang="en-US" u="sng" dirty="0">
              <a:solidFill>
                <a:schemeClr val="tx1"/>
              </a:solidFill>
            </a:endParaRPr>
          </a:p>
        </p:txBody>
      </p:sp>
      <p:sp>
        <p:nvSpPr>
          <p:cNvPr id="7" name="Oval 6"/>
          <p:cNvSpPr/>
          <p:nvPr/>
        </p:nvSpPr>
        <p:spPr>
          <a:xfrm>
            <a:off x="1600200" y="1828800"/>
            <a:ext cx="1371600" cy="457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Name</a:t>
            </a:r>
          </a:p>
        </p:txBody>
      </p:sp>
      <p:sp>
        <p:nvSpPr>
          <p:cNvPr id="8" name="Oval 7"/>
          <p:cNvSpPr/>
          <p:nvPr/>
        </p:nvSpPr>
        <p:spPr>
          <a:xfrm>
            <a:off x="2057400" y="2819400"/>
            <a:ext cx="1371600" cy="457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Salary</a:t>
            </a:r>
          </a:p>
        </p:txBody>
      </p:sp>
      <p:cxnSp>
        <p:nvCxnSpPr>
          <p:cNvPr id="9" name="Straight Connector 8"/>
          <p:cNvCxnSpPr>
            <a:stCxn id="6" idx="4"/>
            <a:endCxn id="5" idx="0"/>
          </p:cNvCxnSpPr>
          <p:nvPr/>
        </p:nvCxnSpPr>
        <p:spPr>
          <a:xfrm rot="16200000" flipH="1">
            <a:off x="1047750" y="2838450"/>
            <a:ext cx="762000" cy="723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7" idx="4"/>
            <a:endCxn id="5" idx="0"/>
          </p:cNvCxnSpPr>
          <p:nvPr/>
        </p:nvCxnSpPr>
        <p:spPr>
          <a:xfrm rot="5400000">
            <a:off x="1390650" y="2686050"/>
            <a:ext cx="1295400" cy="495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8" idx="4"/>
            <a:endCxn id="5" idx="0"/>
          </p:cNvCxnSpPr>
          <p:nvPr/>
        </p:nvCxnSpPr>
        <p:spPr>
          <a:xfrm rot="5400000">
            <a:off x="2114550" y="2952750"/>
            <a:ext cx="304800" cy="9525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Flowchart: Decision 11"/>
          <p:cNvSpPr/>
          <p:nvPr/>
        </p:nvSpPr>
        <p:spPr>
          <a:xfrm>
            <a:off x="3429000" y="3429000"/>
            <a:ext cx="2362200" cy="685800"/>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manages</a:t>
            </a:r>
          </a:p>
        </p:txBody>
      </p:sp>
      <p:cxnSp>
        <p:nvCxnSpPr>
          <p:cNvPr id="13" name="Straight Connector 12"/>
          <p:cNvCxnSpPr>
            <a:stCxn id="5" idx="3"/>
            <a:endCxn id="12" idx="1"/>
          </p:cNvCxnSpPr>
          <p:nvPr/>
        </p:nvCxnSpPr>
        <p:spPr>
          <a:xfrm flipV="1">
            <a:off x="2743200" y="3771900"/>
            <a:ext cx="685800" cy="38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934200" y="3581400"/>
            <a:ext cx="19050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Dept</a:t>
            </a:r>
          </a:p>
        </p:txBody>
      </p:sp>
      <p:cxnSp>
        <p:nvCxnSpPr>
          <p:cNvPr id="15" name="Straight Connector 14"/>
          <p:cNvCxnSpPr>
            <a:stCxn id="12" idx="3"/>
            <a:endCxn id="14" idx="1"/>
          </p:cNvCxnSpPr>
          <p:nvPr/>
        </p:nvCxnSpPr>
        <p:spPr>
          <a:xfrm>
            <a:off x="5791200" y="3771900"/>
            <a:ext cx="1143000" cy="38100"/>
          </a:xfrm>
          <a:prstGeom prst="line">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5791200" y="2895600"/>
            <a:ext cx="1371600" cy="457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err="1">
                <a:solidFill>
                  <a:schemeClr val="tx1"/>
                </a:solidFill>
              </a:rPr>
              <a:t>Deptno</a:t>
            </a:r>
            <a:endParaRPr lang="en-US" dirty="0">
              <a:solidFill>
                <a:schemeClr val="tx1"/>
              </a:solidFill>
            </a:endParaRPr>
          </a:p>
        </p:txBody>
      </p:sp>
      <p:cxnSp>
        <p:nvCxnSpPr>
          <p:cNvPr id="17" name="Straight Connector 16"/>
          <p:cNvCxnSpPr>
            <a:stCxn id="16" idx="4"/>
            <a:endCxn id="14" idx="0"/>
          </p:cNvCxnSpPr>
          <p:nvPr/>
        </p:nvCxnSpPr>
        <p:spPr>
          <a:xfrm rot="16200000" flipH="1">
            <a:off x="7067550" y="2762250"/>
            <a:ext cx="228600" cy="1409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5943600" y="1905000"/>
            <a:ext cx="1524000" cy="533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err="1">
                <a:solidFill>
                  <a:schemeClr val="tx1"/>
                </a:solidFill>
              </a:rPr>
              <a:t>Dname</a:t>
            </a:r>
            <a:endParaRPr lang="en-US" dirty="0">
              <a:solidFill>
                <a:schemeClr val="tx1"/>
              </a:solidFill>
            </a:endParaRPr>
          </a:p>
        </p:txBody>
      </p:sp>
      <p:sp>
        <p:nvSpPr>
          <p:cNvPr id="19" name="Oval 18"/>
          <p:cNvSpPr/>
          <p:nvPr/>
        </p:nvSpPr>
        <p:spPr>
          <a:xfrm>
            <a:off x="7086600" y="2438400"/>
            <a:ext cx="1752600" cy="533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Budget</a:t>
            </a:r>
          </a:p>
        </p:txBody>
      </p:sp>
      <p:cxnSp>
        <p:nvCxnSpPr>
          <p:cNvPr id="20" name="Straight Connector 19"/>
          <p:cNvCxnSpPr>
            <a:stCxn id="18" idx="4"/>
            <a:endCxn id="14" idx="0"/>
          </p:cNvCxnSpPr>
          <p:nvPr/>
        </p:nvCxnSpPr>
        <p:spPr>
          <a:xfrm rot="16200000" flipH="1">
            <a:off x="6724650" y="2419350"/>
            <a:ext cx="1143000" cy="1181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9" idx="4"/>
            <a:endCxn id="14" idx="0"/>
          </p:cNvCxnSpPr>
          <p:nvPr/>
        </p:nvCxnSpPr>
        <p:spPr>
          <a:xfrm rot="5400000">
            <a:off x="7620000" y="3238500"/>
            <a:ext cx="6096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4572000" y="2438400"/>
            <a:ext cx="1371600" cy="457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Budget</a:t>
            </a:r>
          </a:p>
        </p:txBody>
      </p:sp>
      <p:cxnSp>
        <p:nvCxnSpPr>
          <p:cNvPr id="31" name="Straight Connector 30"/>
          <p:cNvCxnSpPr>
            <a:stCxn id="30" idx="4"/>
            <a:endCxn id="12" idx="0"/>
          </p:cNvCxnSpPr>
          <p:nvPr/>
        </p:nvCxnSpPr>
        <p:spPr>
          <a:xfrm flipH="1">
            <a:off x="4610100" y="2895600"/>
            <a:ext cx="647700" cy="5334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3200400" y="2057400"/>
            <a:ext cx="1371600" cy="457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Since</a:t>
            </a:r>
          </a:p>
        </p:txBody>
      </p:sp>
      <p:cxnSp>
        <p:nvCxnSpPr>
          <p:cNvPr id="35" name="Straight Connector 34"/>
          <p:cNvCxnSpPr>
            <a:stCxn id="34" idx="4"/>
            <a:endCxn id="12" idx="0"/>
          </p:cNvCxnSpPr>
          <p:nvPr/>
        </p:nvCxnSpPr>
        <p:spPr>
          <a:xfrm>
            <a:off x="3886200" y="2514600"/>
            <a:ext cx="723900" cy="9144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57995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idx="4294967295"/>
          </p:nvPr>
        </p:nvSpPr>
        <p:spPr>
          <a:xfrm>
            <a:off x="0" y="109538"/>
            <a:ext cx="8839200" cy="554037"/>
          </a:xfrm>
          <a:solidFill>
            <a:schemeClr val="bg1"/>
          </a:solidFill>
        </p:spPr>
        <p:txBody>
          <a:bodyPr>
            <a:normAutofit fontScale="90000"/>
          </a:bodyPr>
          <a:lstStyle/>
          <a:p>
            <a:pPr eaLnBrk="1" hangingPunct="1"/>
            <a:r>
              <a:rPr>
                <a:solidFill>
                  <a:schemeClr val="tx1"/>
                </a:solidFill>
                <a:cs typeface="Arial" charset="0"/>
              </a:rPr>
              <a:t>E-R Modeling : Entity Vs. Relationship (Contd.).</a:t>
            </a:r>
          </a:p>
        </p:txBody>
      </p:sp>
      <p:sp>
        <p:nvSpPr>
          <p:cNvPr id="5" name="Rectangle 4"/>
          <p:cNvSpPr/>
          <p:nvPr/>
        </p:nvSpPr>
        <p:spPr>
          <a:xfrm>
            <a:off x="838200" y="2819400"/>
            <a:ext cx="19050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Employee</a:t>
            </a:r>
          </a:p>
        </p:txBody>
      </p:sp>
      <p:sp>
        <p:nvSpPr>
          <p:cNvPr id="6" name="Oval 5"/>
          <p:cNvSpPr/>
          <p:nvPr/>
        </p:nvSpPr>
        <p:spPr>
          <a:xfrm>
            <a:off x="381000" y="1600200"/>
            <a:ext cx="1371600" cy="457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u="sng" dirty="0" err="1">
                <a:solidFill>
                  <a:schemeClr val="tx1"/>
                </a:solidFill>
              </a:rPr>
              <a:t>Empno</a:t>
            </a:r>
            <a:endParaRPr lang="en-US" u="sng" dirty="0">
              <a:solidFill>
                <a:schemeClr val="tx1"/>
              </a:solidFill>
            </a:endParaRPr>
          </a:p>
        </p:txBody>
      </p:sp>
      <p:sp>
        <p:nvSpPr>
          <p:cNvPr id="7" name="Oval 6"/>
          <p:cNvSpPr/>
          <p:nvPr/>
        </p:nvSpPr>
        <p:spPr>
          <a:xfrm>
            <a:off x="1600200" y="1066800"/>
            <a:ext cx="1371600" cy="457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Name</a:t>
            </a:r>
          </a:p>
        </p:txBody>
      </p:sp>
      <p:sp>
        <p:nvSpPr>
          <p:cNvPr id="8" name="Oval 7"/>
          <p:cNvSpPr/>
          <p:nvPr/>
        </p:nvSpPr>
        <p:spPr>
          <a:xfrm>
            <a:off x="2057400" y="2057400"/>
            <a:ext cx="1371600" cy="457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Salary</a:t>
            </a:r>
          </a:p>
        </p:txBody>
      </p:sp>
      <p:cxnSp>
        <p:nvCxnSpPr>
          <p:cNvPr id="9" name="Straight Connector 8"/>
          <p:cNvCxnSpPr>
            <a:stCxn id="6" idx="4"/>
            <a:endCxn id="5" idx="0"/>
          </p:cNvCxnSpPr>
          <p:nvPr/>
        </p:nvCxnSpPr>
        <p:spPr>
          <a:xfrm rot="16200000" flipH="1">
            <a:off x="1047750" y="2076450"/>
            <a:ext cx="762000" cy="723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7" idx="4"/>
            <a:endCxn id="5" idx="0"/>
          </p:cNvCxnSpPr>
          <p:nvPr/>
        </p:nvCxnSpPr>
        <p:spPr>
          <a:xfrm rot="5400000">
            <a:off x="1390650" y="1924050"/>
            <a:ext cx="1295400" cy="495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8" idx="4"/>
            <a:endCxn id="5" idx="0"/>
          </p:cNvCxnSpPr>
          <p:nvPr/>
        </p:nvCxnSpPr>
        <p:spPr>
          <a:xfrm rot="5400000">
            <a:off x="2114550" y="2190750"/>
            <a:ext cx="304800" cy="9525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Flowchart: Decision 11"/>
          <p:cNvSpPr/>
          <p:nvPr/>
        </p:nvSpPr>
        <p:spPr>
          <a:xfrm>
            <a:off x="3429000" y="2667000"/>
            <a:ext cx="2362200" cy="762000"/>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Manages</a:t>
            </a:r>
          </a:p>
        </p:txBody>
      </p:sp>
      <p:cxnSp>
        <p:nvCxnSpPr>
          <p:cNvPr id="13" name="Straight Connector 12"/>
          <p:cNvCxnSpPr>
            <a:stCxn id="5" idx="3"/>
            <a:endCxn id="12" idx="1"/>
          </p:cNvCxnSpPr>
          <p:nvPr/>
        </p:nvCxnSpPr>
        <p:spPr>
          <a:xfrm>
            <a:off x="2743200" y="3048000"/>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934200" y="2819400"/>
            <a:ext cx="19050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Dept</a:t>
            </a:r>
          </a:p>
        </p:txBody>
      </p:sp>
      <p:cxnSp>
        <p:nvCxnSpPr>
          <p:cNvPr id="15" name="Straight Connector 14"/>
          <p:cNvCxnSpPr>
            <a:stCxn id="12" idx="3"/>
            <a:endCxn id="14" idx="1"/>
          </p:cNvCxnSpPr>
          <p:nvPr/>
        </p:nvCxnSpPr>
        <p:spPr>
          <a:xfrm>
            <a:off x="5791200" y="3048000"/>
            <a:ext cx="1143000" cy="0"/>
          </a:xfrm>
          <a:prstGeom prst="line">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5791200" y="2133600"/>
            <a:ext cx="1371600" cy="457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err="1">
                <a:solidFill>
                  <a:schemeClr val="tx1"/>
                </a:solidFill>
              </a:rPr>
              <a:t>Deptno</a:t>
            </a:r>
            <a:endParaRPr lang="en-US" dirty="0">
              <a:solidFill>
                <a:schemeClr val="tx1"/>
              </a:solidFill>
            </a:endParaRPr>
          </a:p>
        </p:txBody>
      </p:sp>
      <p:cxnSp>
        <p:nvCxnSpPr>
          <p:cNvPr id="17" name="Straight Connector 16"/>
          <p:cNvCxnSpPr>
            <a:stCxn id="16" idx="4"/>
            <a:endCxn id="14" idx="0"/>
          </p:cNvCxnSpPr>
          <p:nvPr/>
        </p:nvCxnSpPr>
        <p:spPr>
          <a:xfrm rot="16200000" flipH="1">
            <a:off x="7067550" y="2000250"/>
            <a:ext cx="228600" cy="1409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5943600" y="1143000"/>
            <a:ext cx="1524000" cy="533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err="1">
                <a:solidFill>
                  <a:schemeClr val="tx1"/>
                </a:solidFill>
              </a:rPr>
              <a:t>Dname</a:t>
            </a:r>
            <a:endParaRPr lang="en-US" dirty="0">
              <a:solidFill>
                <a:schemeClr val="tx1"/>
              </a:solidFill>
            </a:endParaRPr>
          </a:p>
        </p:txBody>
      </p:sp>
      <p:sp>
        <p:nvSpPr>
          <p:cNvPr id="19" name="Oval 18"/>
          <p:cNvSpPr/>
          <p:nvPr/>
        </p:nvSpPr>
        <p:spPr>
          <a:xfrm>
            <a:off x="7086600" y="1676400"/>
            <a:ext cx="1752600" cy="533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Budget</a:t>
            </a:r>
          </a:p>
        </p:txBody>
      </p:sp>
      <p:cxnSp>
        <p:nvCxnSpPr>
          <p:cNvPr id="20" name="Straight Connector 19"/>
          <p:cNvCxnSpPr>
            <a:stCxn id="18" idx="4"/>
            <a:endCxn id="14" idx="0"/>
          </p:cNvCxnSpPr>
          <p:nvPr/>
        </p:nvCxnSpPr>
        <p:spPr>
          <a:xfrm rot="16200000" flipH="1">
            <a:off x="6724650" y="1657350"/>
            <a:ext cx="1143000" cy="1181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9" idx="4"/>
            <a:endCxn id="14" idx="0"/>
          </p:cNvCxnSpPr>
          <p:nvPr/>
        </p:nvCxnSpPr>
        <p:spPr>
          <a:xfrm rot="5400000">
            <a:off x="7620000" y="2476500"/>
            <a:ext cx="6096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3657600" y="4419600"/>
            <a:ext cx="19050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err="1">
                <a:solidFill>
                  <a:schemeClr val="tx1"/>
                </a:solidFill>
              </a:rPr>
              <a:t>Mgr_Appt</a:t>
            </a:r>
            <a:endParaRPr lang="en-US" dirty="0">
              <a:solidFill>
                <a:schemeClr val="tx1"/>
              </a:solidFill>
            </a:endParaRPr>
          </a:p>
        </p:txBody>
      </p:sp>
      <p:sp>
        <p:nvSpPr>
          <p:cNvPr id="27" name="Oval 26"/>
          <p:cNvSpPr/>
          <p:nvPr/>
        </p:nvSpPr>
        <p:spPr>
          <a:xfrm>
            <a:off x="762000" y="4419600"/>
            <a:ext cx="1828800" cy="457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u="sng" dirty="0" err="1">
                <a:solidFill>
                  <a:schemeClr val="tx1"/>
                </a:solidFill>
              </a:rPr>
              <a:t>Apptnum</a:t>
            </a:r>
            <a:endParaRPr lang="en-US" u="sng" dirty="0">
              <a:solidFill>
                <a:schemeClr val="tx1"/>
              </a:solidFill>
            </a:endParaRPr>
          </a:p>
        </p:txBody>
      </p:sp>
      <p:cxnSp>
        <p:nvCxnSpPr>
          <p:cNvPr id="28" name="Straight Connector 27"/>
          <p:cNvCxnSpPr>
            <a:endCxn id="26" idx="1"/>
          </p:cNvCxnSpPr>
          <p:nvPr/>
        </p:nvCxnSpPr>
        <p:spPr>
          <a:xfrm>
            <a:off x="2514600" y="4648200"/>
            <a:ext cx="1143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7048500" y="3733800"/>
            <a:ext cx="1371600" cy="457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Since</a:t>
            </a:r>
          </a:p>
        </p:txBody>
      </p:sp>
      <p:cxnSp>
        <p:nvCxnSpPr>
          <p:cNvPr id="31" name="Straight Connector 30"/>
          <p:cNvCxnSpPr>
            <a:stCxn id="30" idx="4"/>
            <a:endCxn id="26" idx="3"/>
          </p:cNvCxnSpPr>
          <p:nvPr/>
        </p:nvCxnSpPr>
        <p:spPr>
          <a:xfrm rot="5400000">
            <a:off x="6419850" y="3333750"/>
            <a:ext cx="457200" cy="2171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7162800" y="4495800"/>
            <a:ext cx="1981200" cy="457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err="1">
                <a:solidFill>
                  <a:schemeClr val="tx1"/>
                </a:solidFill>
              </a:rPr>
              <a:t>DBBudget</a:t>
            </a:r>
            <a:endParaRPr lang="en-US" dirty="0">
              <a:solidFill>
                <a:schemeClr val="tx1"/>
              </a:solidFill>
            </a:endParaRPr>
          </a:p>
        </p:txBody>
      </p:sp>
      <p:cxnSp>
        <p:nvCxnSpPr>
          <p:cNvPr id="36" name="Straight Connector 35"/>
          <p:cNvCxnSpPr>
            <a:stCxn id="35" idx="2"/>
            <a:endCxn id="26" idx="3"/>
          </p:cNvCxnSpPr>
          <p:nvPr/>
        </p:nvCxnSpPr>
        <p:spPr>
          <a:xfrm rot="10800000">
            <a:off x="5562600" y="4648200"/>
            <a:ext cx="16002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12" idx="2"/>
            <a:endCxn id="26" idx="0"/>
          </p:cNvCxnSpPr>
          <p:nvPr/>
        </p:nvCxnSpPr>
        <p:spPr>
          <a:xfrm>
            <a:off x="4610100" y="3429000"/>
            <a:ext cx="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68131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idx="4294967295"/>
          </p:nvPr>
        </p:nvSpPr>
        <p:spPr>
          <a:xfrm>
            <a:off x="0" y="109538"/>
            <a:ext cx="8915400" cy="554037"/>
          </a:xfrm>
          <a:solidFill>
            <a:schemeClr val="bg1"/>
          </a:solidFill>
        </p:spPr>
        <p:txBody>
          <a:bodyPr>
            <a:normAutofit fontScale="90000"/>
          </a:bodyPr>
          <a:lstStyle/>
          <a:p>
            <a:pPr eaLnBrk="1" hangingPunct="1"/>
            <a:r>
              <a:rPr>
                <a:solidFill>
                  <a:schemeClr val="tx1"/>
                </a:solidFill>
                <a:cs typeface="Arial" charset="0"/>
              </a:rPr>
              <a:t>E-R Modeling: Binary .vs. ternary Relationships</a:t>
            </a:r>
          </a:p>
        </p:txBody>
      </p:sp>
      <p:sp>
        <p:nvSpPr>
          <p:cNvPr id="5" name="Rectangle 4"/>
          <p:cNvSpPr/>
          <p:nvPr/>
        </p:nvSpPr>
        <p:spPr>
          <a:xfrm>
            <a:off x="609600" y="2971800"/>
            <a:ext cx="19050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Employee</a:t>
            </a:r>
          </a:p>
        </p:txBody>
      </p:sp>
      <p:sp>
        <p:nvSpPr>
          <p:cNvPr id="6" name="Oval 5"/>
          <p:cNvSpPr/>
          <p:nvPr/>
        </p:nvSpPr>
        <p:spPr>
          <a:xfrm>
            <a:off x="152400" y="1752600"/>
            <a:ext cx="1371600" cy="457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u="sng" dirty="0" err="1">
                <a:solidFill>
                  <a:schemeClr val="tx1"/>
                </a:solidFill>
              </a:rPr>
              <a:t>Empno</a:t>
            </a:r>
            <a:endParaRPr lang="en-US" u="sng" dirty="0">
              <a:solidFill>
                <a:schemeClr val="tx1"/>
              </a:solidFill>
            </a:endParaRPr>
          </a:p>
        </p:txBody>
      </p:sp>
      <p:sp>
        <p:nvSpPr>
          <p:cNvPr id="7" name="Oval 6"/>
          <p:cNvSpPr/>
          <p:nvPr/>
        </p:nvSpPr>
        <p:spPr>
          <a:xfrm>
            <a:off x="1371600" y="1219200"/>
            <a:ext cx="1371600" cy="457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Name</a:t>
            </a:r>
          </a:p>
        </p:txBody>
      </p:sp>
      <p:sp>
        <p:nvSpPr>
          <p:cNvPr id="8" name="Oval 7"/>
          <p:cNvSpPr/>
          <p:nvPr/>
        </p:nvSpPr>
        <p:spPr>
          <a:xfrm>
            <a:off x="1828800" y="2209800"/>
            <a:ext cx="1371600" cy="457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Salary</a:t>
            </a:r>
          </a:p>
        </p:txBody>
      </p:sp>
      <p:cxnSp>
        <p:nvCxnSpPr>
          <p:cNvPr id="9" name="Straight Connector 8"/>
          <p:cNvCxnSpPr>
            <a:stCxn id="6" idx="4"/>
            <a:endCxn id="5" idx="0"/>
          </p:cNvCxnSpPr>
          <p:nvPr/>
        </p:nvCxnSpPr>
        <p:spPr>
          <a:xfrm rot="16200000" flipH="1">
            <a:off x="819150" y="2228850"/>
            <a:ext cx="762000" cy="723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7" idx="4"/>
            <a:endCxn id="5" idx="0"/>
          </p:cNvCxnSpPr>
          <p:nvPr/>
        </p:nvCxnSpPr>
        <p:spPr>
          <a:xfrm rot="5400000">
            <a:off x="1162050" y="2076450"/>
            <a:ext cx="1295400" cy="495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8" idx="4"/>
            <a:endCxn id="5" idx="0"/>
          </p:cNvCxnSpPr>
          <p:nvPr/>
        </p:nvCxnSpPr>
        <p:spPr>
          <a:xfrm rot="5400000">
            <a:off x="1885950" y="2343150"/>
            <a:ext cx="304800" cy="9525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Flowchart: Decision 11"/>
          <p:cNvSpPr/>
          <p:nvPr/>
        </p:nvSpPr>
        <p:spPr>
          <a:xfrm>
            <a:off x="3352800" y="2819400"/>
            <a:ext cx="2057400" cy="762000"/>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Covers</a:t>
            </a:r>
          </a:p>
        </p:txBody>
      </p:sp>
      <p:cxnSp>
        <p:nvCxnSpPr>
          <p:cNvPr id="13" name="Straight Connector 12"/>
          <p:cNvCxnSpPr>
            <a:stCxn id="5" idx="3"/>
            <a:endCxn id="12" idx="1"/>
          </p:cNvCxnSpPr>
          <p:nvPr/>
        </p:nvCxnSpPr>
        <p:spPr>
          <a:xfrm>
            <a:off x="2514600" y="3200400"/>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705600" y="2971800"/>
            <a:ext cx="1905000" cy="457200"/>
          </a:xfrm>
          <a:prstGeom prst="rect">
            <a:avLst/>
          </a:prstGeom>
          <a:solidFill>
            <a:schemeClr val="bg1"/>
          </a:solidFill>
          <a:ln w="571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Dependent</a:t>
            </a:r>
          </a:p>
        </p:txBody>
      </p:sp>
      <p:cxnSp>
        <p:nvCxnSpPr>
          <p:cNvPr id="15" name="Straight Connector 14"/>
          <p:cNvCxnSpPr>
            <a:stCxn id="12" idx="3"/>
            <a:endCxn id="14" idx="1"/>
          </p:cNvCxnSpPr>
          <p:nvPr/>
        </p:nvCxnSpPr>
        <p:spPr>
          <a:xfrm>
            <a:off x="5410200" y="3200400"/>
            <a:ext cx="1295400" cy="0"/>
          </a:xfrm>
          <a:prstGeom prst="line">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5562600" y="2286000"/>
            <a:ext cx="1371600" cy="457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err="1">
                <a:solidFill>
                  <a:schemeClr val="tx1"/>
                </a:solidFill>
              </a:rPr>
              <a:t>Pname</a:t>
            </a:r>
            <a:endParaRPr lang="en-US" dirty="0">
              <a:solidFill>
                <a:schemeClr val="tx1"/>
              </a:solidFill>
            </a:endParaRPr>
          </a:p>
        </p:txBody>
      </p:sp>
      <p:cxnSp>
        <p:nvCxnSpPr>
          <p:cNvPr id="17" name="Straight Connector 16"/>
          <p:cNvCxnSpPr>
            <a:stCxn id="16" idx="4"/>
            <a:endCxn id="14" idx="0"/>
          </p:cNvCxnSpPr>
          <p:nvPr/>
        </p:nvCxnSpPr>
        <p:spPr>
          <a:xfrm rot="16200000" flipH="1">
            <a:off x="6838950" y="2152650"/>
            <a:ext cx="228600" cy="1409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5715000" y="1295400"/>
            <a:ext cx="1524000" cy="533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Age</a:t>
            </a:r>
          </a:p>
        </p:txBody>
      </p:sp>
      <p:cxnSp>
        <p:nvCxnSpPr>
          <p:cNvPr id="20" name="Straight Connector 19"/>
          <p:cNvCxnSpPr>
            <a:stCxn id="18" idx="4"/>
            <a:endCxn id="14" idx="0"/>
          </p:cNvCxnSpPr>
          <p:nvPr/>
        </p:nvCxnSpPr>
        <p:spPr>
          <a:xfrm rot="16200000" flipH="1">
            <a:off x="6496050" y="1809750"/>
            <a:ext cx="1143000" cy="1181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533400" y="4572000"/>
            <a:ext cx="1828800" cy="457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u="sng" dirty="0" err="1">
                <a:solidFill>
                  <a:schemeClr val="tx1"/>
                </a:solidFill>
              </a:rPr>
              <a:t>Policyid</a:t>
            </a:r>
            <a:endParaRPr lang="en-US" u="sng" dirty="0">
              <a:solidFill>
                <a:schemeClr val="tx1"/>
              </a:solidFill>
            </a:endParaRPr>
          </a:p>
        </p:txBody>
      </p:sp>
      <p:cxnSp>
        <p:nvCxnSpPr>
          <p:cNvPr id="24" name="Straight Connector 23"/>
          <p:cNvCxnSpPr/>
          <p:nvPr/>
        </p:nvCxnSpPr>
        <p:spPr>
          <a:xfrm>
            <a:off x="2286000" y="4800600"/>
            <a:ext cx="1143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6934200" y="4648200"/>
            <a:ext cx="1981200" cy="457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Cost</a:t>
            </a:r>
          </a:p>
        </p:txBody>
      </p:sp>
      <p:cxnSp>
        <p:nvCxnSpPr>
          <p:cNvPr id="28" name="Straight Connector 27"/>
          <p:cNvCxnSpPr>
            <a:stCxn id="27" idx="2"/>
          </p:cNvCxnSpPr>
          <p:nvPr/>
        </p:nvCxnSpPr>
        <p:spPr>
          <a:xfrm rot="10800000">
            <a:off x="5334000" y="4800600"/>
            <a:ext cx="16002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2" idx="2"/>
          </p:cNvCxnSpPr>
          <p:nvPr/>
        </p:nvCxnSpPr>
        <p:spPr>
          <a:xfrm rot="5400000">
            <a:off x="3886200" y="4076700"/>
            <a:ext cx="990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3505200" y="4648200"/>
            <a:ext cx="1905000" cy="457200"/>
          </a:xfrm>
          <a:prstGeom prst="rect">
            <a:avLst/>
          </a:prstGeom>
          <a:solidFill>
            <a:schemeClr val="bg1"/>
          </a:solidFill>
          <a:ln w="571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Policy</a:t>
            </a:r>
          </a:p>
        </p:txBody>
      </p:sp>
    </p:spTree>
    <p:extLst>
      <p:ext uri="{BB962C8B-B14F-4D97-AF65-F5344CB8AC3E}">
        <p14:creationId xmlns:p14="http://schemas.microsoft.com/office/powerpoint/2010/main" val="33698508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idx="4294967295"/>
          </p:nvPr>
        </p:nvSpPr>
        <p:spPr>
          <a:xfrm>
            <a:off x="0" y="109538"/>
            <a:ext cx="8229600" cy="554037"/>
          </a:xfrm>
          <a:solidFill>
            <a:schemeClr val="bg1"/>
          </a:solidFill>
        </p:spPr>
        <p:txBody>
          <a:bodyPr>
            <a:normAutofit fontScale="90000"/>
          </a:bodyPr>
          <a:lstStyle/>
          <a:p>
            <a:pPr eaLnBrk="1" hangingPunct="1"/>
            <a:r>
              <a:rPr>
                <a:solidFill>
                  <a:schemeClr val="tx1"/>
                </a:solidFill>
                <a:cs typeface="Arial" charset="0"/>
              </a:rPr>
              <a:t>Binary vs. Ternary Relationships (Contd.).</a:t>
            </a:r>
          </a:p>
        </p:txBody>
      </p:sp>
      <p:sp>
        <p:nvSpPr>
          <p:cNvPr id="51204" name="TextBox 5"/>
          <p:cNvSpPr txBox="1">
            <a:spLocks noChangeArrowheads="1"/>
          </p:cNvSpPr>
          <p:nvPr/>
        </p:nvSpPr>
        <p:spPr bwMode="auto">
          <a:xfrm>
            <a:off x="3581400" y="1371600"/>
            <a:ext cx="2514600" cy="461963"/>
          </a:xfrm>
          <a:prstGeom prst="rect">
            <a:avLst/>
          </a:prstGeom>
          <a:solidFill>
            <a:schemeClr val="bg1"/>
          </a:solidFill>
          <a:ln w="9525">
            <a:noFill/>
            <a:miter lim="800000"/>
            <a:headEnd/>
            <a:tailEnd/>
          </a:ln>
        </p:spPr>
        <p:txBody>
          <a:bodyPr>
            <a:spAutoFit/>
          </a:bodyPr>
          <a:lstStyle/>
          <a:p>
            <a:pPr>
              <a:defRPr/>
            </a:pPr>
            <a:r>
              <a:rPr lang="en-US" sz="2400" u="sng" dirty="0">
                <a:latin typeface="+mj-lt"/>
              </a:rPr>
              <a:t>Better design</a:t>
            </a:r>
          </a:p>
        </p:txBody>
      </p:sp>
      <p:sp>
        <p:nvSpPr>
          <p:cNvPr id="7" name="Rectangle 6"/>
          <p:cNvSpPr/>
          <p:nvPr/>
        </p:nvSpPr>
        <p:spPr>
          <a:xfrm>
            <a:off x="762000" y="2819400"/>
            <a:ext cx="19050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Employee</a:t>
            </a:r>
          </a:p>
        </p:txBody>
      </p:sp>
      <p:sp>
        <p:nvSpPr>
          <p:cNvPr id="8" name="Oval 7"/>
          <p:cNvSpPr/>
          <p:nvPr/>
        </p:nvSpPr>
        <p:spPr>
          <a:xfrm>
            <a:off x="228600" y="1600200"/>
            <a:ext cx="1371600" cy="457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u="sng" dirty="0" err="1">
                <a:solidFill>
                  <a:schemeClr val="tx1"/>
                </a:solidFill>
              </a:rPr>
              <a:t>Empno</a:t>
            </a:r>
            <a:endParaRPr lang="en-US" u="sng" dirty="0">
              <a:solidFill>
                <a:schemeClr val="tx1"/>
              </a:solidFill>
            </a:endParaRPr>
          </a:p>
        </p:txBody>
      </p:sp>
      <p:sp>
        <p:nvSpPr>
          <p:cNvPr id="9" name="Oval 8"/>
          <p:cNvSpPr/>
          <p:nvPr/>
        </p:nvSpPr>
        <p:spPr>
          <a:xfrm>
            <a:off x="1600200" y="1371600"/>
            <a:ext cx="1371600" cy="457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Name</a:t>
            </a:r>
          </a:p>
        </p:txBody>
      </p:sp>
      <p:sp>
        <p:nvSpPr>
          <p:cNvPr id="10" name="Oval 9"/>
          <p:cNvSpPr/>
          <p:nvPr/>
        </p:nvSpPr>
        <p:spPr>
          <a:xfrm>
            <a:off x="2209800" y="2057400"/>
            <a:ext cx="1371600" cy="457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Salary</a:t>
            </a:r>
          </a:p>
        </p:txBody>
      </p:sp>
      <p:cxnSp>
        <p:nvCxnSpPr>
          <p:cNvPr id="11" name="Straight Connector 10"/>
          <p:cNvCxnSpPr>
            <a:endCxn id="7" idx="0"/>
          </p:cNvCxnSpPr>
          <p:nvPr/>
        </p:nvCxnSpPr>
        <p:spPr>
          <a:xfrm rot="16200000" flipH="1">
            <a:off x="971550" y="2076450"/>
            <a:ext cx="762000" cy="723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9" idx="4"/>
            <a:endCxn id="7" idx="0"/>
          </p:cNvCxnSpPr>
          <p:nvPr/>
        </p:nvCxnSpPr>
        <p:spPr>
          <a:xfrm rot="5400000">
            <a:off x="1504950" y="2038350"/>
            <a:ext cx="990600" cy="571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10" idx="4"/>
            <a:endCxn id="7" idx="0"/>
          </p:cNvCxnSpPr>
          <p:nvPr/>
        </p:nvCxnSpPr>
        <p:spPr>
          <a:xfrm rot="5400000">
            <a:off x="2152650" y="2076450"/>
            <a:ext cx="304800" cy="11811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Flowchart: Decision 13"/>
          <p:cNvSpPr/>
          <p:nvPr/>
        </p:nvSpPr>
        <p:spPr>
          <a:xfrm>
            <a:off x="1219200" y="3657600"/>
            <a:ext cx="2057400" cy="762000"/>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Covers</a:t>
            </a:r>
          </a:p>
        </p:txBody>
      </p:sp>
      <p:cxnSp>
        <p:nvCxnSpPr>
          <p:cNvPr id="15" name="Straight Connector 14"/>
          <p:cNvCxnSpPr>
            <a:stCxn id="7" idx="2"/>
            <a:endCxn id="14" idx="0"/>
          </p:cNvCxnSpPr>
          <p:nvPr/>
        </p:nvCxnSpPr>
        <p:spPr>
          <a:xfrm rot="16200000" flipH="1">
            <a:off x="1790700" y="3200400"/>
            <a:ext cx="381000" cy="533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6858000" y="2819400"/>
            <a:ext cx="1905000" cy="457200"/>
          </a:xfrm>
          <a:prstGeom prst="rect">
            <a:avLst/>
          </a:prstGeom>
          <a:solidFill>
            <a:schemeClr val="bg1"/>
          </a:solidFill>
          <a:ln w="571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Dependent</a:t>
            </a:r>
          </a:p>
        </p:txBody>
      </p:sp>
      <p:sp>
        <p:nvSpPr>
          <p:cNvPr id="18" name="Oval 17"/>
          <p:cNvSpPr/>
          <p:nvPr/>
        </p:nvSpPr>
        <p:spPr>
          <a:xfrm>
            <a:off x="5715000" y="2133600"/>
            <a:ext cx="1371600" cy="457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err="1">
                <a:solidFill>
                  <a:schemeClr val="tx1"/>
                </a:solidFill>
              </a:rPr>
              <a:t>Pname</a:t>
            </a:r>
            <a:endParaRPr lang="en-US" dirty="0">
              <a:solidFill>
                <a:schemeClr val="tx1"/>
              </a:solidFill>
            </a:endParaRPr>
          </a:p>
        </p:txBody>
      </p:sp>
      <p:cxnSp>
        <p:nvCxnSpPr>
          <p:cNvPr id="19" name="Straight Connector 18"/>
          <p:cNvCxnSpPr>
            <a:stCxn id="18" idx="4"/>
            <a:endCxn id="16" idx="0"/>
          </p:cNvCxnSpPr>
          <p:nvPr/>
        </p:nvCxnSpPr>
        <p:spPr>
          <a:xfrm rot="16200000" flipH="1">
            <a:off x="6991350" y="2000250"/>
            <a:ext cx="228600" cy="1409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7315200" y="1600200"/>
            <a:ext cx="1524000" cy="533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Age</a:t>
            </a:r>
          </a:p>
        </p:txBody>
      </p:sp>
      <p:cxnSp>
        <p:nvCxnSpPr>
          <p:cNvPr id="21" name="Straight Connector 20"/>
          <p:cNvCxnSpPr>
            <a:stCxn id="20" idx="4"/>
            <a:endCxn id="16" idx="0"/>
          </p:cNvCxnSpPr>
          <p:nvPr/>
        </p:nvCxnSpPr>
        <p:spPr>
          <a:xfrm rot="5400000">
            <a:off x="7600950" y="2343150"/>
            <a:ext cx="685800" cy="266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990600" y="4953000"/>
            <a:ext cx="1828800" cy="457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u="sng" dirty="0" err="1">
                <a:solidFill>
                  <a:schemeClr val="tx1"/>
                </a:solidFill>
              </a:rPr>
              <a:t>Policyid</a:t>
            </a:r>
            <a:endParaRPr lang="en-US" u="sng" dirty="0">
              <a:solidFill>
                <a:schemeClr val="tx1"/>
              </a:solidFill>
            </a:endParaRPr>
          </a:p>
        </p:txBody>
      </p:sp>
      <p:cxnSp>
        <p:nvCxnSpPr>
          <p:cNvPr id="23" name="Straight Connector 22"/>
          <p:cNvCxnSpPr/>
          <p:nvPr/>
        </p:nvCxnSpPr>
        <p:spPr>
          <a:xfrm>
            <a:off x="2819400" y="5181600"/>
            <a:ext cx="1143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7010400" y="4953000"/>
            <a:ext cx="1981200" cy="457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Cost</a:t>
            </a:r>
          </a:p>
        </p:txBody>
      </p:sp>
      <p:cxnSp>
        <p:nvCxnSpPr>
          <p:cNvPr id="25" name="Straight Connector 24"/>
          <p:cNvCxnSpPr>
            <a:stCxn id="24" idx="2"/>
          </p:cNvCxnSpPr>
          <p:nvPr/>
        </p:nvCxnSpPr>
        <p:spPr>
          <a:xfrm rot="10800000">
            <a:off x="5410200" y="5105400"/>
            <a:ext cx="16002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3962400" y="4953000"/>
            <a:ext cx="1905000" cy="457200"/>
          </a:xfrm>
          <a:prstGeom prst="rect">
            <a:avLst/>
          </a:prstGeom>
          <a:solidFill>
            <a:schemeClr val="bg1"/>
          </a:solidFill>
          <a:ln w="571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Policy</a:t>
            </a:r>
          </a:p>
        </p:txBody>
      </p:sp>
      <p:cxnSp>
        <p:nvCxnSpPr>
          <p:cNvPr id="35" name="Straight Arrow Connector 34"/>
          <p:cNvCxnSpPr>
            <a:stCxn id="27" idx="1"/>
            <a:endCxn id="14" idx="2"/>
          </p:cNvCxnSpPr>
          <p:nvPr/>
        </p:nvCxnSpPr>
        <p:spPr>
          <a:xfrm rot="10800000">
            <a:off x="2247900" y="4419600"/>
            <a:ext cx="1714500" cy="762000"/>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Flowchart: Decision 38"/>
          <p:cNvSpPr/>
          <p:nvPr/>
        </p:nvSpPr>
        <p:spPr>
          <a:xfrm>
            <a:off x="6019800" y="3733800"/>
            <a:ext cx="2057400" cy="762000"/>
          </a:xfrm>
          <a:prstGeom prst="flowChartDecision">
            <a:avLst/>
          </a:prstGeom>
          <a:solidFill>
            <a:schemeClr val="bg1"/>
          </a:solidFill>
          <a:ln w="539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Covers</a:t>
            </a:r>
          </a:p>
        </p:txBody>
      </p:sp>
      <p:cxnSp>
        <p:nvCxnSpPr>
          <p:cNvPr id="40" name="Straight Arrow Connector 39"/>
          <p:cNvCxnSpPr>
            <a:endCxn id="39" idx="0"/>
          </p:cNvCxnSpPr>
          <p:nvPr/>
        </p:nvCxnSpPr>
        <p:spPr>
          <a:xfrm rot="10800000" flipV="1">
            <a:off x="7048500" y="3276600"/>
            <a:ext cx="952500" cy="457200"/>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endCxn id="27" idx="3"/>
          </p:cNvCxnSpPr>
          <p:nvPr/>
        </p:nvCxnSpPr>
        <p:spPr>
          <a:xfrm rot="10800000" flipV="1">
            <a:off x="5867400" y="4495800"/>
            <a:ext cx="1104900" cy="685800"/>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0252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554037"/>
          </a:xfrm>
        </p:spPr>
        <p:txBody>
          <a:bodyPr/>
          <a:lstStyle/>
          <a:p>
            <a:pPr>
              <a:defRPr/>
            </a:pPr>
            <a:r>
              <a:rPr>
                <a:solidFill>
                  <a:schemeClr val="tx1"/>
                </a:solidFill>
                <a:cs typeface="Arial" charset="0"/>
              </a:rPr>
              <a:t>File Management System (Contd.).</a:t>
            </a:r>
            <a:endParaRPr>
              <a:solidFill>
                <a:schemeClr val="tx1"/>
              </a:solidFill>
            </a:endParaRPr>
          </a:p>
        </p:txBody>
      </p:sp>
      <p:sp>
        <p:nvSpPr>
          <p:cNvPr id="21507" name="Text Placeholder 2"/>
          <p:cNvSpPr>
            <a:spLocks noGrp="1"/>
          </p:cNvSpPr>
          <p:nvPr>
            <p:ph type="body" sz="quarter" idx="16"/>
          </p:nvPr>
        </p:nvSpPr>
        <p:spPr>
          <a:xfrm>
            <a:off x="522288" y="914400"/>
            <a:ext cx="8240712" cy="4473575"/>
          </a:xfrm>
        </p:spPr>
        <p:txBody>
          <a:bodyPr/>
          <a:lstStyle/>
          <a:p>
            <a:r>
              <a:rPr>
                <a:solidFill>
                  <a:schemeClr val="tx1"/>
                </a:solidFill>
                <a:cs typeface="Arial" charset="0"/>
              </a:rPr>
              <a:t>Figure to visualize as to how the data is stored in FMS for a bank  </a:t>
            </a:r>
          </a:p>
        </p:txBody>
      </p:sp>
      <p:sp>
        <p:nvSpPr>
          <p:cNvPr id="4" name="Flowchart: Card 3"/>
          <p:cNvSpPr/>
          <p:nvPr/>
        </p:nvSpPr>
        <p:spPr>
          <a:xfrm>
            <a:off x="1066800" y="1676400"/>
            <a:ext cx="2362200" cy="609600"/>
          </a:xfrm>
          <a:prstGeom prst="flowChartPunchedCard">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t>Registration Data </a:t>
            </a:r>
          </a:p>
        </p:txBody>
      </p:sp>
      <p:sp>
        <p:nvSpPr>
          <p:cNvPr id="8" name="Flowchart: Card 7"/>
          <p:cNvSpPr/>
          <p:nvPr/>
        </p:nvSpPr>
        <p:spPr>
          <a:xfrm>
            <a:off x="3633788" y="1746250"/>
            <a:ext cx="2362200" cy="609600"/>
          </a:xfrm>
          <a:prstGeom prst="flowChartPunchedCard">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t>Loan Data </a:t>
            </a:r>
          </a:p>
        </p:txBody>
      </p:sp>
      <p:sp>
        <p:nvSpPr>
          <p:cNvPr id="9" name="Flowchart: Card 8"/>
          <p:cNvSpPr/>
          <p:nvPr/>
        </p:nvSpPr>
        <p:spPr>
          <a:xfrm>
            <a:off x="6400800" y="1828800"/>
            <a:ext cx="2362200" cy="609600"/>
          </a:xfrm>
          <a:prstGeom prst="flowChartPunchedCard">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t>Overdue Letters </a:t>
            </a:r>
          </a:p>
        </p:txBody>
      </p:sp>
      <p:sp>
        <p:nvSpPr>
          <p:cNvPr id="5" name="Flowchart: Process 4"/>
          <p:cNvSpPr/>
          <p:nvPr/>
        </p:nvSpPr>
        <p:spPr>
          <a:xfrm>
            <a:off x="1371600" y="3708400"/>
            <a:ext cx="2057400" cy="609600"/>
          </a:xfrm>
          <a:prstGeom prst="flowChartProcess">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t>Registration Program</a:t>
            </a:r>
          </a:p>
        </p:txBody>
      </p:sp>
      <p:sp>
        <p:nvSpPr>
          <p:cNvPr id="11" name="Flowchart: Process 10"/>
          <p:cNvSpPr/>
          <p:nvPr/>
        </p:nvSpPr>
        <p:spPr>
          <a:xfrm>
            <a:off x="3922713" y="3687763"/>
            <a:ext cx="2057400" cy="609600"/>
          </a:xfrm>
          <a:prstGeom prst="flowChartProcess">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t>Loan Program</a:t>
            </a:r>
          </a:p>
        </p:txBody>
      </p:sp>
      <p:sp>
        <p:nvSpPr>
          <p:cNvPr id="12" name="Flowchart: Process 11"/>
          <p:cNvSpPr/>
          <p:nvPr/>
        </p:nvSpPr>
        <p:spPr>
          <a:xfrm>
            <a:off x="6553200" y="3811588"/>
            <a:ext cx="2057400" cy="609600"/>
          </a:xfrm>
          <a:prstGeom prst="flowChartProcess">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t>Overdue Program</a:t>
            </a:r>
          </a:p>
        </p:txBody>
      </p:sp>
      <p:sp>
        <p:nvSpPr>
          <p:cNvPr id="10" name="Flowchart: Multidocument 9"/>
          <p:cNvSpPr/>
          <p:nvPr/>
        </p:nvSpPr>
        <p:spPr>
          <a:xfrm>
            <a:off x="914400" y="5080000"/>
            <a:ext cx="1752600" cy="990600"/>
          </a:xfrm>
          <a:prstGeom prst="flowChartMultidocumen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t>Registration File </a:t>
            </a:r>
          </a:p>
        </p:txBody>
      </p:sp>
      <p:sp>
        <p:nvSpPr>
          <p:cNvPr id="14" name="Flowchart: Multidocument 13"/>
          <p:cNvSpPr/>
          <p:nvPr/>
        </p:nvSpPr>
        <p:spPr>
          <a:xfrm>
            <a:off x="3040063" y="5080000"/>
            <a:ext cx="1752600" cy="990600"/>
          </a:xfrm>
          <a:prstGeom prst="flowChartMultidocumen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t>loan File </a:t>
            </a:r>
          </a:p>
        </p:txBody>
      </p:sp>
      <p:sp>
        <p:nvSpPr>
          <p:cNvPr id="15" name="Flowchart: Multidocument 14"/>
          <p:cNvSpPr/>
          <p:nvPr/>
        </p:nvSpPr>
        <p:spPr>
          <a:xfrm>
            <a:off x="4943475" y="5160963"/>
            <a:ext cx="1752600" cy="990600"/>
          </a:xfrm>
          <a:prstGeom prst="flowChartMultidocumen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t>customer File </a:t>
            </a:r>
          </a:p>
        </p:txBody>
      </p:sp>
      <p:cxnSp>
        <p:nvCxnSpPr>
          <p:cNvPr id="17" name="Straight Arrow Connector 16"/>
          <p:cNvCxnSpPr>
            <a:stCxn id="4" idx="2"/>
          </p:cNvCxnSpPr>
          <p:nvPr/>
        </p:nvCxnSpPr>
        <p:spPr>
          <a:xfrm>
            <a:off x="2247900" y="2286000"/>
            <a:ext cx="0" cy="140176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8" idx="2"/>
          </p:cNvCxnSpPr>
          <p:nvPr/>
        </p:nvCxnSpPr>
        <p:spPr>
          <a:xfrm>
            <a:off x="4814888" y="2355850"/>
            <a:ext cx="0" cy="13525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9" idx="2"/>
            <a:endCxn id="12" idx="0"/>
          </p:cNvCxnSpPr>
          <p:nvPr/>
        </p:nvCxnSpPr>
        <p:spPr>
          <a:xfrm>
            <a:off x="7581900" y="2438400"/>
            <a:ext cx="0" cy="13731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5" idx="2"/>
            <a:endCxn id="10" idx="0"/>
          </p:cNvCxnSpPr>
          <p:nvPr/>
        </p:nvCxnSpPr>
        <p:spPr>
          <a:xfrm flipH="1">
            <a:off x="1911350" y="4318000"/>
            <a:ext cx="488950" cy="7620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endCxn id="14" idx="0"/>
          </p:cNvCxnSpPr>
          <p:nvPr/>
        </p:nvCxnSpPr>
        <p:spPr>
          <a:xfrm>
            <a:off x="3040063" y="4318000"/>
            <a:ext cx="996950" cy="7620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1" idx="2"/>
            <a:endCxn id="14" idx="0"/>
          </p:cNvCxnSpPr>
          <p:nvPr/>
        </p:nvCxnSpPr>
        <p:spPr>
          <a:xfrm flipH="1">
            <a:off x="4037013" y="4297363"/>
            <a:ext cx="914400" cy="782637"/>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12" idx="2"/>
            <a:endCxn id="14" idx="0"/>
          </p:cNvCxnSpPr>
          <p:nvPr/>
        </p:nvCxnSpPr>
        <p:spPr>
          <a:xfrm flipH="1">
            <a:off x="4037013" y="4421188"/>
            <a:ext cx="3544887" cy="658812"/>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1" idx="2"/>
            <a:endCxn id="15" idx="0"/>
          </p:cNvCxnSpPr>
          <p:nvPr/>
        </p:nvCxnSpPr>
        <p:spPr>
          <a:xfrm>
            <a:off x="4951413" y="4297363"/>
            <a:ext cx="989012" cy="8636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918780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Placeholder 1"/>
          <p:cNvSpPr>
            <a:spLocks noGrp="1"/>
          </p:cNvSpPr>
          <p:nvPr>
            <p:ph type="body" sz="quarter" idx="16"/>
          </p:nvPr>
        </p:nvSpPr>
        <p:spPr/>
        <p:txBody>
          <a:bodyPr/>
          <a:lstStyle/>
          <a:p>
            <a:pPr eaLnBrk="1" hangingPunct="1"/>
            <a:r>
              <a:rPr sz="2400">
                <a:solidFill>
                  <a:schemeClr val="tx1"/>
                </a:solidFill>
                <a:cs typeface="Arial" charset="0"/>
              </a:rPr>
              <a:t>Some  constraints cannot be captured in ER Diagrams:</a:t>
            </a:r>
          </a:p>
          <a:p>
            <a:pPr lvl="1" eaLnBrk="1" hangingPunct="1">
              <a:buFont typeface="Arial" charset="0"/>
              <a:buChar char="•"/>
            </a:pPr>
            <a:r>
              <a:rPr sz="2000">
                <a:solidFill>
                  <a:schemeClr val="tx1"/>
                </a:solidFill>
              </a:rPr>
              <a:t>Functional dependency </a:t>
            </a:r>
          </a:p>
          <a:p>
            <a:pPr lvl="1" eaLnBrk="1" hangingPunct="1">
              <a:buFont typeface="Arial" charset="0"/>
              <a:buChar char="•"/>
            </a:pPr>
            <a:r>
              <a:rPr sz="2000">
                <a:solidFill>
                  <a:schemeClr val="tx1"/>
                </a:solidFill>
              </a:rPr>
              <a:t>Inclusion dependency</a:t>
            </a:r>
          </a:p>
          <a:p>
            <a:pPr lvl="1" eaLnBrk="1" hangingPunct="1">
              <a:buFont typeface="Arial" charset="0"/>
              <a:buChar char="•"/>
            </a:pPr>
            <a:r>
              <a:rPr sz="2000">
                <a:solidFill>
                  <a:schemeClr val="tx1"/>
                </a:solidFill>
              </a:rPr>
              <a:t>General constraints </a:t>
            </a:r>
          </a:p>
          <a:p>
            <a:pPr lvl="1" eaLnBrk="1" hangingPunct="1">
              <a:buFont typeface="Arial" charset="0"/>
              <a:buChar char="•"/>
            </a:pPr>
            <a:endParaRPr>
              <a:solidFill>
                <a:schemeClr val="tx1"/>
              </a:solidFill>
            </a:endParaRPr>
          </a:p>
          <a:p>
            <a:pPr eaLnBrk="1" hangingPunct="1"/>
            <a:endParaRPr>
              <a:solidFill>
                <a:schemeClr val="tx1"/>
              </a:solidFill>
              <a:cs typeface="Arial" charset="0"/>
            </a:endParaRPr>
          </a:p>
          <a:p>
            <a:pPr eaLnBrk="1" hangingPunct="1"/>
            <a:endParaRPr>
              <a:solidFill>
                <a:schemeClr val="tx1"/>
              </a:solidFill>
              <a:cs typeface="Arial" charset="0"/>
            </a:endParaRPr>
          </a:p>
        </p:txBody>
      </p:sp>
      <p:sp>
        <p:nvSpPr>
          <p:cNvPr id="77827" name="Title 1"/>
          <p:cNvSpPr>
            <a:spLocks noGrp="1"/>
          </p:cNvSpPr>
          <p:nvPr>
            <p:ph type="title" idx="4294967295"/>
          </p:nvPr>
        </p:nvSpPr>
        <p:spPr>
          <a:xfrm>
            <a:off x="0" y="109538"/>
            <a:ext cx="8915400" cy="523875"/>
          </a:xfrm>
        </p:spPr>
        <p:txBody>
          <a:bodyPr/>
          <a:lstStyle/>
          <a:p>
            <a:pPr eaLnBrk="1" hangingPunct="1"/>
            <a:r>
              <a:rPr sz="2800">
                <a:solidFill>
                  <a:schemeClr val="tx1"/>
                </a:solidFill>
                <a:cs typeface="Arial" charset="0"/>
              </a:rPr>
              <a:t>E-R Modeling: Constraints Beyond the E-R model</a:t>
            </a:r>
          </a:p>
        </p:txBody>
      </p:sp>
    </p:spTree>
    <p:extLst>
      <p:ext uri="{BB962C8B-B14F-4D97-AF65-F5344CB8AC3E}">
        <p14:creationId xmlns:p14="http://schemas.microsoft.com/office/powerpoint/2010/main" val="305796015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idx="4294967295"/>
          </p:nvPr>
        </p:nvSpPr>
        <p:spPr/>
        <p:txBody>
          <a:bodyPr/>
          <a:lstStyle/>
          <a:p>
            <a:pPr eaLnBrk="1" hangingPunct="1"/>
            <a:r>
              <a:rPr>
                <a:solidFill>
                  <a:schemeClr val="tx1"/>
                </a:solidFill>
                <a:cs typeface="Arial" charset="0"/>
              </a:rPr>
              <a:t>E-R modeling: Converting to Tables</a:t>
            </a:r>
          </a:p>
        </p:txBody>
      </p:sp>
      <p:sp>
        <p:nvSpPr>
          <p:cNvPr id="78851" name="Content Placeholder 2"/>
          <p:cNvSpPr>
            <a:spLocks noGrp="1"/>
          </p:cNvSpPr>
          <p:nvPr>
            <p:ph idx="4294967295"/>
          </p:nvPr>
        </p:nvSpPr>
        <p:spPr>
          <a:xfrm>
            <a:off x="304800" y="1143000"/>
            <a:ext cx="8229600" cy="4953000"/>
          </a:xfrm>
        </p:spPr>
        <p:txBody>
          <a:bodyPr/>
          <a:lstStyle/>
          <a:p>
            <a:pPr algn="just" eaLnBrk="1" hangingPunct="1"/>
            <a:r>
              <a:rPr sz="2200">
                <a:solidFill>
                  <a:schemeClr val="tx1"/>
                </a:solidFill>
                <a:cs typeface="Arial" charset="0"/>
              </a:rPr>
              <a:t>E-R Diagram shows the concept and tables represent the concept of data showcased by the E-R Diagram</a:t>
            </a:r>
          </a:p>
          <a:p>
            <a:pPr algn="just" eaLnBrk="1" hangingPunct="1"/>
            <a:r>
              <a:rPr sz="2200">
                <a:solidFill>
                  <a:schemeClr val="tx1"/>
                </a:solidFill>
                <a:cs typeface="Arial" charset="0"/>
              </a:rPr>
              <a:t>Moving an E-R Diagram to a table consists of the following steps:</a:t>
            </a:r>
          </a:p>
          <a:p>
            <a:pPr lvl="1" algn="just" eaLnBrk="1" hangingPunct="1"/>
            <a:r>
              <a:rPr sz="2200">
                <a:solidFill>
                  <a:schemeClr val="tx1"/>
                </a:solidFill>
              </a:rPr>
              <a:t>Identifying the Primary Key to every entity</a:t>
            </a:r>
          </a:p>
          <a:p>
            <a:pPr lvl="1" algn="just" eaLnBrk="1" hangingPunct="1"/>
            <a:r>
              <a:rPr sz="2200">
                <a:solidFill>
                  <a:schemeClr val="tx1"/>
                </a:solidFill>
              </a:rPr>
              <a:t>Forming Foreign Keys where ever entity relationship is established</a:t>
            </a:r>
          </a:p>
          <a:p>
            <a:pPr lvl="1" algn="just" eaLnBrk="1" hangingPunct="1"/>
            <a:r>
              <a:rPr sz="2200">
                <a:solidFill>
                  <a:schemeClr val="tx1"/>
                </a:solidFill>
              </a:rPr>
              <a:t>Based on the  type of relationship we need (1:1 or 1:M or N:M) constraints has to be placed or a new table has to be created to represent the relationship</a:t>
            </a:r>
          </a:p>
          <a:p>
            <a:pPr lvl="1" eaLnBrk="1" hangingPunct="1"/>
            <a:endParaRPr sz="2200">
              <a:solidFill>
                <a:schemeClr val="tx1"/>
              </a:solidFill>
            </a:endParaRPr>
          </a:p>
          <a:p>
            <a:pPr eaLnBrk="1" hangingPunct="1"/>
            <a:endParaRPr sz="2200">
              <a:solidFill>
                <a:schemeClr val="tx1"/>
              </a:solidFill>
              <a:cs typeface="Arial" charset="0"/>
            </a:endParaRPr>
          </a:p>
        </p:txBody>
      </p:sp>
    </p:spTree>
    <p:extLst>
      <p:ext uri="{BB962C8B-B14F-4D97-AF65-F5344CB8AC3E}">
        <p14:creationId xmlns:p14="http://schemas.microsoft.com/office/powerpoint/2010/main" val="222543744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152400" y="0"/>
            <a:ext cx="8229600" cy="914400"/>
          </a:xfrm>
          <a:prstGeom prst="rect">
            <a:avLst/>
          </a:prstGeom>
          <a:noFill/>
          <a:ln w="9525">
            <a:noFill/>
            <a:miter lim="800000"/>
            <a:headEnd/>
            <a:tailEnd/>
          </a:ln>
        </p:spPr>
        <p:txBody>
          <a:bodyPr anchor="ctr"/>
          <a:lstStyle/>
          <a:p>
            <a:pPr eaLnBrk="0" hangingPunct="0">
              <a:defRPr/>
            </a:pPr>
            <a:r>
              <a:rPr lang="en-US" sz="2800" b="1" kern="0" dirty="0">
                <a:latin typeface="+mj-lt"/>
                <a:ea typeface="+mj-ea"/>
                <a:cs typeface="+mj-cs"/>
              </a:rPr>
              <a:t>E-R modeling: Converting to Tables </a:t>
            </a:r>
            <a:r>
              <a:rPr lang="en-US" sz="2800" b="1" kern="0" dirty="0"/>
              <a:t>(Contd.).</a:t>
            </a:r>
            <a:endParaRPr lang="en-US" sz="2800" b="1" kern="0" dirty="0">
              <a:latin typeface="+mj-lt"/>
              <a:ea typeface="+mj-ea"/>
              <a:cs typeface="+mj-cs"/>
            </a:endParaRPr>
          </a:p>
        </p:txBody>
      </p:sp>
      <p:grpSp>
        <p:nvGrpSpPr>
          <p:cNvPr id="79875" name="Group 32"/>
          <p:cNvGrpSpPr>
            <a:grpSpLocks/>
          </p:cNvGrpSpPr>
          <p:nvPr/>
        </p:nvGrpSpPr>
        <p:grpSpPr bwMode="auto">
          <a:xfrm>
            <a:off x="533400" y="1371600"/>
            <a:ext cx="8229600" cy="1752600"/>
            <a:chOff x="533400" y="1371600"/>
            <a:chExt cx="8229600" cy="1752600"/>
          </a:xfrm>
        </p:grpSpPr>
        <p:sp>
          <p:nvSpPr>
            <p:cNvPr id="4" name="Rectangle 3"/>
            <p:cNvSpPr/>
            <p:nvPr/>
          </p:nvSpPr>
          <p:spPr>
            <a:xfrm>
              <a:off x="1066800" y="1447800"/>
              <a:ext cx="2209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5" name="Rectangle 4"/>
            <p:cNvSpPr/>
            <p:nvPr/>
          </p:nvSpPr>
          <p:spPr>
            <a:xfrm>
              <a:off x="5334000" y="1447800"/>
              <a:ext cx="2209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7" name="Oval 6"/>
            <p:cNvSpPr/>
            <p:nvPr/>
          </p:nvSpPr>
          <p:spPr>
            <a:xfrm>
              <a:off x="533400" y="2209800"/>
              <a:ext cx="14478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8" name="Oval 7"/>
            <p:cNvSpPr/>
            <p:nvPr/>
          </p:nvSpPr>
          <p:spPr>
            <a:xfrm>
              <a:off x="2514600" y="2286000"/>
              <a:ext cx="14478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10" name="Oval 9"/>
            <p:cNvSpPr/>
            <p:nvPr/>
          </p:nvSpPr>
          <p:spPr>
            <a:xfrm>
              <a:off x="5029200" y="2209800"/>
              <a:ext cx="1981200"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11" name="Oval 10"/>
            <p:cNvSpPr/>
            <p:nvPr/>
          </p:nvSpPr>
          <p:spPr>
            <a:xfrm>
              <a:off x="7315200" y="2209800"/>
              <a:ext cx="14478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79922" name="TextBox 11"/>
            <p:cNvSpPr txBox="1">
              <a:spLocks noChangeArrowheads="1"/>
            </p:cNvSpPr>
            <p:nvPr/>
          </p:nvSpPr>
          <p:spPr bwMode="auto">
            <a:xfrm>
              <a:off x="1371600" y="1447800"/>
              <a:ext cx="14542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t>EMPLOYEE</a:t>
              </a:r>
            </a:p>
          </p:txBody>
        </p:sp>
        <p:sp>
          <p:nvSpPr>
            <p:cNvPr id="79923" name="TextBox 12"/>
            <p:cNvSpPr txBox="1">
              <a:spLocks noChangeArrowheads="1"/>
            </p:cNvSpPr>
            <p:nvPr/>
          </p:nvSpPr>
          <p:spPr bwMode="auto">
            <a:xfrm>
              <a:off x="5632356" y="1447800"/>
              <a:ext cx="175355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t>DEPARTMENT</a:t>
              </a:r>
            </a:p>
          </p:txBody>
        </p:sp>
        <p:sp>
          <p:nvSpPr>
            <p:cNvPr id="79924" name="TextBox 14"/>
            <p:cNvSpPr txBox="1">
              <a:spLocks noChangeArrowheads="1"/>
            </p:cNvSpPr>
            <p:nvPr/>
          </p:nvSpPr>
          <p:spPr bwMode="auto">
            <a:xfrm>
              <a:off x="762000" y="2286000"/>
              <a:ext cx="9541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t>EName</a:t>
              </a:r>
            </a:p>
          </p:txBody>
        </p:sp>
        <p:sp>
          <p:nvSpPr>
            <p:cNvPr id="79925" name="TextBox 15"/>
            <p:cNvSpPr txBox="1">
              <a:spLocks noChangeArrowheads="1"/>
            </p:cNvSpPr>
            <p:nvPr/>
          </p:nvSpPr>
          <p:spPr bwMode="auto">
            <a:xfrm>
              <a:off x="2818909" y="2362200"/>
              <a:ext cx="8386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t>Salary</a:t>
              </a:r>
            </a:p>
          </p:txBody>
        </p:sp>
        <p:sp>
          <p:nvSpPr>
            <p:cNvPr id="79926" name="TextBox 16"/>
            <p:cNvSpPr txBox="1">
              <a:spLocks noChangeArrowheads="1"/>
            </p:cNvSpPr>
            <p:nvPr/>
          </p:nvSpPr>
          <p:spPr bwMode="auto">
            <a:xfrm>
              <a:off x="5334001" y="2362200"/>
              <a:ext cx="1524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Department Name</a:t>
              </a:r>
            </a:p>
          </p:txBody>
        </p:sp>
        <p:sp>
          <p:nvSpPr>
            <p:cNvPr id="79927" name="TextBox 17"/>
            <p:cNvSpPr txBox="1">
              <a:spLocks noChangeArrowheads="1"/>
            </p:cNvSpPr>
            <p:nvPr/>
          </p:nvSpPr>
          <p:spPr bwMode="auto">
            <a:xfrm>
              <a:off x="7553900" y="2286000"/>
              <a:ext cx="10567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t>Location</a:t>
              </a:r>
            </a:p>
          </p:txBody>
        </p:sp>
        <p:cxnSp>
          <p:nvCxnSpPr>
            <p:cNvPr id="20" name="Straight Connector 19"/>
            <p:cNvCxnSpPr>
              <a:stCxn id="4" idx="2"/>
              <a:endCxn id="7" idx="0"/>
            </p:cNvCxnSpPr>
            <p:nvPr/>
          </p:nvCxnSpPr>
          <p:spPr>
            <a:xfrm rot="5400000">
              <a:off x="1562100" y="1600200"/>
              <a:ext cx="30480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4" idx="2"/>
              <a:endCxn id="8" idx="0"/>
            </p:cNvCxnSpPr>
            <p:nvPr/>
          </p:nvCxnSpPr>
          <p:spPr>
            <a:xfrm rot="16200000" flipH="1">
              <a:off x="2514600" y="1562100"/>
              <a:ext cx="381000" cy="1066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5" idx="2"/>
              <a:endCxn id="10" idx="0"/>
            </p:cNvCxnSpPr>
            <p:nvPr/>
          </p:nvCxnSpPr>
          <p:spPr>
            <a:xfrm rot="5400000">
              <a:off x="6076950" y="1847850"/>
              <a:ext cx="304800" cy="419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5" idx="2"/>
              <a:endCxn id="11" idx="0"/>
            </p:cNvCxnSpPr>
            <p:nvPr/>
          </p:nvCxnSpPr>
          <p:spPr>
            <a:xfrm rot="16200000" flipH="1">
              <a:off x="7086600" y="1257300"/>
              <a:ext cx="304800" cy="1600200"/>
            </a:xfrm>
            <a:prstGeom prst="line">
              <a:avLst/>
            </a:prstGeom>
          </p:spPr>
          <p:style>
            <a:lnRef idx="1">
              <a:schemeClr val="accent1"/>
            </a:lnRef>
            <a:fillRef idx="0">
              <a:schemeClr val="accent1"/>
            </a:fillRef>
            <a:effectRef idx="0">
              <a:schemeClr val="accent1"/>
            </a:effectRef>
            <a:fontRef idx="minor">
              <a:schemeClr val="tx1"/>
            </a:fontRef>
          </p:style>
        </p:cxnSp>
        <p:sp>
          <p:nvSpPr>
            <p:cNvPr id="29" name="Diamond 28"/>
            <p:cNvSpPr/>
            <p:nvPr/>
          </p:nvSpPr>
          <p:spPr>
            <a:xfrm>
              <a:off x="4038600" y="1371600"/>
              <a:ext cx="533400" cy="6096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cxnSp>
          <p:nvCxnSpPr>
            <p:cNvPr id="31" name="Straight Connector 30"/>
            <p:cNvCxnSpPr>
              <a:stCxn id="4" idx="3"/>
              <a:endCxn id="29" idx="1"/>
            </p:cNvCxnSpPr>
            <p:nvPr/>
          </p:nvCxnSpPr>
          <p:spPr>
            <a:xfrm>
              <a:off x="3276600" y="1676400"/>
              <a:ext cx="762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572000" y="1676400"/>
              <a:ext cx="762000" cy="1588"/>
            </a:xfrm>
            <a:prstGeom prst="line">
              <a:avLst/>
            </a:prstGeom>
          </p:spPr>
          <p:style>
            <a:lnRef idx="1">
              <a:schemeClr val="accent1"/>
            </a:lnRef>
            <a:fillRef idx="0">
              <a:schemeClr val="accent1"/>
            </a:fillRef>
            <a:effectRef idx="0">
              <a:schemeClr val="accent1"/>
            </a:effectRef>
            <a:fontRef idx="minor">
              <a:schemeClr val="tx1"/>
            </a:fontRef>
          </p:style>
        </p:cxnSp>
      </p:grpSp>
      <p:graphicFrame>
        <p:nvGraphicFramePr>
          <p:cNvPr id="35" name="Table 34"/>
          <p:cNvGraphicFramePr>
            <a:graphicFrameLocks noGrp="1"/>
          </p:cNvGraphicFramePr>
          <p:nvPr/>
        </p:nvGraphicFramePr>
        <p:xfrm>
          <a:off x="533400" y="3581400"/>
          <a:ext cx="2971800" cy="1219200"/>
        </p:xfrm>
        <a:graphic>
          <a:graphicData uri="http://schemas.openxmlformats.org/drawingml/2006/table">
            <a:tbl>
              <a:tblPr/>
              <a:tblGrid>
                <a:gridCol w="742950">
                  <a:extLst>
                    <a:ext uri="{9D8B030D-6E8A-4147-A177-3AD203B41FA5}">
                      <a16:colId xmlns:a16="http://schemas.microsoft.com/office/drawing/2014/main" val="20000"/>
                    </a:ext>
                  </a:extLst>
                </a:gridCol>
                <a:gridCol w="742950">
                  <a:extLst>
                    <a:ext uri="{9D8B030D-6E8A-4147-A177-3AD203B41FA5}">
                      <a16:colId xmlns:a16="http://schemas.microsoft.com/office/drawing/2014/main" val="20001"/>
                    </a:ext>
                  </a:extLst>
                </a:gridCol>
                <a:gridCol w="742950">
                  <a:extLst>
                    <a:ext uri="{9D8B030D-6E8A-4147-A177-3AD203B41FA5}">
                      <a16:colId xmlns:a16="http://schemas.microsoft.com/office/drawing/2014/main" val="20002"/>
                    </a:ext>
                  </a:extLst>
                </a:gridCol>
                <a:gridCol w="742950">
                  <a:extLst>
                    <a:ext uri="{9D8B030D-6E8A-4147-A177-3AD203B41FA5}">
                      <a16:colId xmlns:a16="http://schemas.microsoft.com/office/drawing/2014/main" val="20003"/>
                    </a:ext>
                  </a:extLst>
                </a:gridCol>
              </a:tblGrid>
              <a:tr h="406400">
                <a:tc>
                  <a:txBody>
                    <a:bodyPr/>
                    <a:lstStyle/>
                    <a:p>
                      <a:pPr algn="ctr" fontAlgn="ctr"/>
                      <a:r>
                        <a:rPr lang="en-US" sz="1600" b="1" i="0" u="none" strike="noStrike" dirty="0">
                          <a:solidFill>
                            <a:srgbClr val="000000"/>
                          </a:solidFill>
                          <a:latin typeface="Calibri"/>
                        </a:rPr>
                        <a:t>EMPNO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dirty="0" err="1">
                          <a:solidFill>
                            <a:srgbClr val="000000"/>
                          </a:solidFill>
                          <a:latin typeface="Calibri"/>
                        </a:rPr>
                        <a:t>Ename</a:t>
                      </a:r>
                      <a:endParaRPr lang="en-US" sz="1600" b="1" i="0" u="none" strike="noStrike" dirty="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dirty="0">
                          <a:solidFill>
                            <a:srgbClr val="000000"/>
                          </a:solidFill>
                          <a:latin typeface="Calibri"/>
                        </a:rPr>
                        <a:t>Salary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dirty="0" err="1">
                          <a:solidFill>
                            <a:srgbClr val="000000"/>
                          </a:solidFill>
                          <a:latin typeface="Calibri"/>
                        </a:rPr>
                        <a:t>DeptNo</a:t>
                      </a:r>
                      <a:endParaRPr lang="en-US" sz="1600" b="1" i="0" u="none" strike="noStrike" dirty="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06400">
                <a:tc>
                  <a:txBody>
                    <a:bodyPr/>
                    <a:lstStyle/>
                    <a:p>
                      <a:pPr algn="ctr" fontAlgn="ctr"/>
                      <a:r>
                        <a:rPr lang="en-US" sz="1600" b="0" i="0" u="none" strike="noStrike">
                          <a:solidFill>
                            <a:srgbClr val="000000"/>
                          </a:solidFill>
                          <a:latin typeface="Calibri"/>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Calibri"/>
                        </a:rPr>
                        <a:t>ABC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Calibri"/>
                        </a:rPr>
                        <a:t>2000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06400">
                <a:tc>
                  <a:txBody>
                    <a:bodyPr/>
                    <a:lstStyle/>
                    <a:p>
                      <a:pPr algn="ctr" fontAlgn="ctr"/>
                      <a:r>
                        <a:rPr lang="en-US" sz="1600" b="0" i="0" u="none" strike="noStrike">
                          <a:solidFill>
                            <a:srgbClr val="000000"/>
                          </a:solidFill>
                          <a:latin typeface="Calibri"/>
                        </a:rPr>
                        <a:t>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Calibri"/>
                        </a:rPr>
                        <a:t>DEF</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Calibri"/>
                        </a:rPr>
                        <a:t>2400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36" name="Table 35"/>
          <p:cNvGraphicFramePr>
            <a:graphicFrameLocks noGrp="1"/>
          </p:cNvGraphicFramePr>
          <p:nvPr/>
        </p:nvGraphicFramePr>
        <p:xfrm>
          <a:off x="4343400" y="3581400"/>
          <a:ext cx="3657600" cy="1219200"/>
        </p:xfrm>
        <a:graphic>
          <a:graphicData uri="http://schemas.openxmlformats.org/drawingml/2006/table">
            <a:tbl>
              <a:tblPr/>
              <a:tblGrid>
                <a:gridCol w="872372">
                  <a:extLst>
                    <a:ext uri="{9D8B030D-6E8A-4147-A177-3AD203B41FA5}">
                      <a16:colId xmlns:a16="http://schemas.microsoft.com/office/drawing/2014/main" val="20000"/>
                    </a:ext>
                  </a:extLst>
                </a:gridCol>
                <a:gridCol w="1653871">
                  <a:extLst>
                    <a:ext uri="{9D8B030D-6E8A-4147-A177-3AD203B41FA5}">
                      <a16:colId xmlns:a16="http://schemas.microsoft.com/office/drawing/2014/main" val="20001"/>
                    </a:ext>
                  </a:extLst>
                </a:gridCol>
                <a:gridCol w="1131357">
                  <a:extLst>
                    <a:ext uri="{9D8B030D-6E8A-4147-A177-3AD203B41FA5}">
                      <a16:colId xmlns:a16="http://schemas.microsoft.com/office/drawing/2014/main" val="20002"/>
                    </a:ext>
                  </a:extLst>
                </a:gridCol>
              </a:tblGrid>
              <a:tr h="406400">
                <a:tc>
                  <a:txBody>
                    <a:bodyPr/>
                    <a:lstStyle/>
                    <a:p>
                      <a:pPr algn="ctr" fontAlgn="ctr"/>
                      <a:r>
                        <a:rPr lang="en-US" sz="1600" b="1" i="0" u="none" strike="noStrike" dirty="0" err="1">
                          <a:solidFill>
                            <a:srgbClr val="000000"/>
                          </a:solidFill>
                          <a:latin typeface="Calibri"/>
                        </a:rPr>
                        <a:t>Deptno</a:t>
                      </a:r>
                      <a:endParaRPr lang="en-US" sz="1600" b="1" i="0" u="none" strike="noStrike" dirty="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dirty="0" err="1">
                          <a:solidFill>
                            <a:srgbClr val="000000"/>
                          </a:solidFill>
                          <a:latin typeface="Calibri"/>
                        </a:rPr>
                        <a:t>DepartmentName</a:t>
                      </a:r>
                      <a:endParaRPr lang="en-US" sz="1600" b="1" i="0" u="none" strike="noStrike" dirty="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Calibri"/>
                        </a:rPr>
                        <a:t>Location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06400">
                <a:tc>
                  <a:txBody>
                    <a:bodyPr/>
                    <a:lstStyle/>
                    <a:p>
                      <a:pPr algn="ctr" fontAlgn="b"/>
                      <a:r>
                        <a:rPr lang="en-US" sz="1600" b="0" i="0" u="none" strike="noStrike">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Accounts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Chennai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06400">
                <a:tc>
                  <a:txBody>
                    <a:bodyPr/>
                    <a:lstStyle/>
                    <a:p>
                      <a:pPr algn="ctr" fontAlgn="b"/>
                      <a:r>
                        <a:rPr lang="en-US" sz="1600" b="0" i="0" u="none" strike="noStrike">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FMG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Bangalore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3037466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Placeholder 1"/>
          <p:cNvSpPr>
            <a:spLocks noGrp="1"/>
          </p:cNvSpPr>
          <p:nvPr>
            <p:ph type="body" sz="quarter" idx="16"/>
          </p:nvPr>
        </p:nvSpPr>
        <p:spPr>
          <a:xfrm>
            <a:off x="457200" y="1012825"/>
            <a:ext cx="8240713" cy="5311775"/>
          </a:xfrm>
        </p:spPr>
        <p:txBody>
          <a:bodyPr/>
          <a:lstStyle/>
          <a:p>
            <a:pPr algn="just" eaLnBrk="1" hangingPunct="1">
              <a:defRPr/>
            </a:pPr>
            <a:r>
              <a:rPr dirty="0">
                <a:solidFill>
                  <a:schemeClr val="tx1"/>
                </a:solidFill>
                <a:cs typeface="Arial" charset="0"/>
              </a:rPr>
              <a:t>Conceptual design follows requirements analysis </a:t>
            </a:r>
          </a:p>
          <a:p>
            <a:pPr lvl="1" algn="just" eaLnBrk="1" hangingPunct="1">
              <a:buFont typeface="Arial" charset="0"/>
              <a:buChar char="•"/>
              <a:defRPr/>
            </a:pPr>
            <a:r>
              <a:rPr sz="2200" dirty="0">
                <a:solidFill>
                  <a:schemeClr val="tx1"/>
                </a:solidFill>
              </a:rPr>
              <a:t>Yields a high – level description of data to be stored</a:t>
            </a:r>
          </a:p>
          <a:p>
            <a:pPr marL="457200" lvl="1" indent="0" algn="just" eaLnBrk="1" hangingPunct="1">
              <a:buFont typeface="Arial" pitchFamily="34" charset="0"/>
              <a:buNone/>
              <a:defRPr/>
            </a:pPr>
            <a:endParaRPr sz="1200" dirty="0">
              <a:solidFill>
                <a:schemeClr val="tx1"/>
              </a:solidFill>
            </a:endParaRPr>
          </a:p>
          <a:p>
            <a:pPr algn="just" eaLnBrk="1" hangingPunct="1">
              <a:defRPr/>
            </a:pPr>
            <a:r>
              <a:rPr dirty="0">
                <a:solidFill>
                  <a:schemeClr val="tx1"/>
                </a:solidFill>
                <a:cs typeface="Arial" charset="0"/>
              </a:rPr>
              <a:t>ER model popular for conceptual design</a:t>
            </a:r>
          </a:p>
          <a:p>
            <a:pPr lvl="1" algn="just" eaLnBrk="1" hangingPunct="1">
              <a:buFont typeface="Arial" charset="0"/>
              <a:buChar char="•"/>
              <a:defRPr/>
            </a:pPr>
            <a:r>
              <a:rPr sz="2200" dirty="0">
                <a:solidFill>
                  <a:schemeClr val="tx1"/>
                </a:solidFill>
              </a:rPr>
              <a:t>Constructs are expressive, close to the way people think about their applications.</a:t>
            </a:r>
          </a:p>
          <a:p>
            <a:pPr lvl="1" algn="just" eaLnBrk="1" hangingPunct="1">
              <a:buFont typeface="Arial" charset="0"/>
              <a:buChar char="•"/>
              <a:defRPr/>
            </a:pPr>
            <a:endParaRPr sz="1100" dirty="0">
              <a:solidFill>
                <a:schemeClr val="tx1"/>
              </a:solidFill>
            </a:endParaRPr>
          </a:p>
          <a:p>
            <a:pPr algn="just" eaLnBrk="1" hangingPunct="1">
              <a:defRPr/>
            </a:pPr>
            <a:r>
              <a:rPr dirty="0">
                <a:solidFill>
                  <a:schemeClr val="tx1"/>
                </a:solidFill>
                <a:cs typeface="Arial" charset="0"/>
              </a:rPr>
              <a:t>Basic contracts: entities, relationships, and attributes (of entities and relationships)</a:t>
            </a:r>
          </a:p>
          <a:p>
            <a:pPr algn="just" eaLnBrk="1" hangingPunct="1">
              <a:defRPr/>
            </a:pPr>
            <a:endParaRPr sz="1200" dirty="0">
              <a:solidFill>
                <a:schemeClr val="tx1"/>
              </a:solidFill>
              <a:cs typeface="Arial" charset="0"/>
            </a:endParaRPr>
          </a:p>
          <a:p>
            <a:pPr algn="just" eaLnBrk="1" hangingPunct="1">
              <a:defRPr/>
            </a:pPr>
            <a:r>
              <a:rPr dirty="0">
                <a:solidFill>
                  <a:schemeClr val="tx1"/>
                </a:solidFill>
                <a:cs typeface="Arial" charset="0"/>
              </a:rPr>
              <a:t>Some additional  constructs: weak entities, ISA hierarchies, and aggregations </a:t>
            </a:r>
          </a:p>
          <a:p>
            <a:pPr algn="just" eaLnBrk="1" hangingPunct="1">
              <a:defRPr/>
            </a:pPr>
            <a:endParaRPr sz="1600" dirty="0">
              <a:solidFill>
                <a:schemeClr val="tx1"/>
              </a:solidFill>
              <a:cs typeface="Arial" charset="0"/>
            </a:endParaRPr>
          </a:p>
          <a:p>
            <a:pPr algn="just" eaLnBrk="1" hangingPunct="1">
              <a:defRPr/>
            </a:pPr>
            <a:r>
              <a:rPr dirty="0">
                <a:solidFill>
                  <a:schemeClr val="tx1"/>
                </a:solidFill>
                <a:cs typeface="Arial" charset="0"/>
              </a:rPr>
              <a:t>Note: there are many variations on ER model.</a:t>
            </a:r>
          </a:p>
          <a:p>
            <a:pPr eaLnBrk="1" hangingPunct="1">
              <a:defRPr/>
            </a:pPr>
            <a:endParaRPr dirty="0">
              <a:solidFill>
                <a:schemeClr val="tx1"/>
              </a:solidFill>
              <a:cs typeface="Arial" charset="0"/>
            </a:endParaRPr>
          </a:p>
          <a:p>
            <a:pPr eaLnBrk="1" hangingPunct="1">
              <a:defRPr/>
            </a:pPr>
            <a:endParaRPr dirty="0">
              <a:solidFill>
                <a:schemeClr val="tx1"/>
              </a:solidFill>
              <a:cs typeface="Arial" charset="0"/>
            </a:endParaRPr>
          </a:p>
          <a:p>
            <a:pPr eaLnBrk="1" hangingPunct="1">
              <a:defRPr/>
            </a:pPr>
            <a:endParaRPr dirty="0">
              <a:solidFill>
                <a:schemeClr val="tx1"/>
              </a:solidFill>
              <a:cs typeface="Arial" charset="0"/>
            </a:endParaRPr>
          </a:p>
        </p:txBody>
      </p:sp>
      <p:sp>
        <p:nvSpPr>
          <p:cNvPr id="80899" name="Title 1"/>
          <p:cNvSpPr>
            <a:spLocks noGrp="1"/>
          </p:cNvSpPr>
          <p:nvPr>
            <p:ph type="title" idx="4294967295"/>
          </p:nvPr>
        </p:nvSpPr>
        <p:spPr>
          <a:xfrm>
            <a:off x="0" y="109538"/>
            <a:ext cx="8229600" cy="554037"/>
          </a:xfrm>
        </p:spPr>
        <p:txBody>
          <a:bodyPr>
            <a:normAutofit fontScale="90000"/>
          </a:bodyPr>
          <a:lstStyle/>
          <a:p>
            <a:pPr eaLnBrk="1" hangingPunct="1"/>
            <a:r>
              <a:rPr>
                <a:solidFill>
                  <a:schemeClr val="tx1"/>
                </a:solidFill>
                <a:cs typeface="Arial" charset="0"/>
              </a:rPr>
              <a:t>Conceptual Design in short</a:t>
            </a:r>
          </a:p>
        </p:txBody>
      </p:sp>
    </p:spTree>
    <p:extLst>
      <p:ext uri="{BB962C8B-B14F-4D97-AF65-F5344CB8AC3E}">
        <p14:creationId xmlns:p14="http://schemas.microsoft.com/office/powerpoint/2010/main" val="142627652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Placeholder 1"/>
          <p:cNvSpPr>
            <a:spLocks noGrp="1"/>
          </p:cNvSpPr>
          <p:nvPr>
            <p:ph type="body" sz="quarter" idx="16"/>
          </p:nvPr>
        </p:nvSpPr>
        <p:spPr/>
        <p:txBody>
          <a:bodyPr/>
          <a:lstStyle/>
          <a:p>
            <a:pPr algn="just" eaLnBrk="1" hangingPunct="1"/>
            <a:r>
              <a:rPr>
                <a:solidFill>
                  <a:schemeClr val="tx1"/>
                </a:solidFill>
                <a:cs typeface="Arial" charset="0"/>
              </a:rPr>
              <a:t>Even though different kinds of  veracity constraints  can be shown in the ER model but some cannot be.</a:t>
            </a:r>
          </a:p>
          <a:p>
            <a:pPr algn="just" eaLnBrk="1" hangingPunct="1"/>
            <a:endParaRPr>
              <a:solidFill>
                <a:schemeClr val="tx1"/>
              </a:solidFill>
              <a:cs typeface="Arial" charset="0"/>
            </a:endParaRPr>
          </a:p>
          <a:p>
            <a:pPr algn="just" eaLnBrk="1" hangingPunct="1"/>
            <a:r>
              <a:rPr>
                <a:solidFill>
                  <a:schemeClr val="tx1"/>
                </a:solidFill>
                <a:cs typeface="Arial" charset="0"/>
              </a:rPr>
              <a:t>For example check constraint  cannot be shown</a:t>
            </a:r>
          </a:p>
          <a:p>
            <a:pPr eaLnBrk="1" hangingPunct="1"/>
            <a:endParaRPr>
              <a:solidFill>
                <a:schemeClr val="tx1"/>
              </a:solidFill>
              <a:cs typeface="Arial" charset="0"/>
            </a:endParaRPr>
          </a:p>
          <a:p>
            <a:pPr eaLnBrk="1" hangingPunct="1"/>
            <a:r>
              <a:rPr>
                <a:solidFill>
                  <a:schemeClr val="tx1"/>
                </a:solidFill>
                <a:cs typeface="Arial" charset="0"/>
              </a:rPr>
              <a:t>We may not be able to show functional dependencies </a:t>
            </a:r>
          </a:p>
          <a:p>
            <a:pPr eaLnBrk="1" hangingPunct="1">
              <a:buFont typeface="Wingdings" pitchFamily="2" charset="2"/>
              <a:buNone/>
            </a:pPr>
            <a:endParaRPr>
              <a:solidFill>
                <a:schemeClr val="tx1"/>
              </a:solidFill>
              <a:cs typeface="Arial" charset="0"/>
            </a:endParaRPr>
          </a:p>
          <a:p>
            <a:pPr eaLnBrk="1" hangingPunct="1"/>
            <a:endParaRPr>
              <a:solidFill>
                <a:schemeClr val="tx1"/>
              </a:solidFill>
              <a:cs typeface="Arial" charset="0"/>
            </a:endParaRPr>
          </a:p>
        </p:txBody>
      </p:sp>
      <p:sp>
        <p:nvSpPr>
          <p:cNvPr id="81923" name="Title 1"/>
          <p:cNvSpPr>
            <a:spLocks noGrp="1"/>
          </p:cNvSpPr>
          <p:nvPr>
            <p:ph type="title" idx="4294967295"/>
          </p:nvPr>
        </p:nvSpPr>
        <p:spPr>
          <a:xfrm>
            <a:off x="228600" y="109538"/>
            <a:ext cx="8001000" cy="554037"/>
          </a:xfrm>
        </p:spPr>
        <p:txBody>
          <a:bodyPr>
            <a:normAutofit fontScale="90000"/>
          </a:bodyPr>
          <a:lstStyle/>
          <a:p>
            <a:pPr eaLnBrk="1" hangingPunct="1"/>
            <a:r>
              <a:rPr>
                <a:solidFill>
                  <a:schemeClr val="tx1"/>
                </a:solidFill>
                <a:cs typeface="Arial" charset="0"/>
              </a:rPr>
              <a:t>Limitations of E-R diagrams</a:t>
            </a:r>
          </a:p>
        </p:txBody>
      </p:sp>
    </p:spTree>
    <p:extLst>
      <p:ext uri="{BB962C8B-B14F-4D97-AF65-F5344CB8AC3E}">
        <p14:creationId xmlns:p14="http://schemas.microsoft.com/office/powerpoint/2010/main" val="91158715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554037"/>
          </a:xfrm>
        </p:spPr>
        <p:txBody>
          <a:bodyPr/>
          <a:lstStyle/>
          <a:p>
            <a:pPr>
              <a:defRPr/>
            </a:pPr>
            <a:r>
              <a:rPr>
                <a:solidFill>
                  <a:schemeClr val="tx1"/>
                </a:solidFill>
              </a:rPr>
              <a:t>Summary</a:t>
            </a:r>
          </a:p>
        </p:txBody>
      </p:sp>
      <p:sp>
        <p:nvSpPr>
          <p:cNvPr id="82947" name="Text Placeholder 2"/>
          <p:cNvSpPr>
            <a:spLocks noGrp="1"/>
          </p:cNvSpPr>
          <p:nvPr>
            <p:ph type="body" sz="quarter" idx="16"/>
          </p:nvPr>
        </p:nvSpPr>
        <p:spPr/>
        <p:txBody>
          <a:bodyPr/>
          <a:lstStyle/>
          <a:p>
            <a:pPr eaLnBrk="1" hangingPunct="1"/>
            <a:r>
              <a:rPr>
                <a:solidFill>
                  <a:schemeClr val="tx1"/>
                </a:solidFill>
                <a:cs typeface="Arial" charset="0"/>
              </a:rPr>
              <a:t>In this module we learnt</a:t>
            </a:r>
          </a:p>
          <a:p>
            <a:pPr eaLnBrk="1" hangingPunct="1"/>
            <a:endParaRPr>
              <a:solidFill>
                <a:schemeClr val="tx1"/>
              </a:solidFill>
              <a:cs typeface="Arial" charset="0"/>
            </a:endParaRPr>
          </a:p>
          <a:p>
            <a:pPr lvl="1" eaLnBrk="1" hangingPunct="1">
              <a:buFont typeface="Arial" charset="0"/>
              <a:buChar char="•"/>
            </a:pPr>
            <a:r>
              <a:rPr sz="2200">
                <a:solidFill>
                  <a:schemeClr val="tx1"/>
                </a:solidFill>
              </a:rPr>
              <a:t>Designing the database</a:t>
            </a:r>
          </a:p>
          <a:p>
            <a:pPr lvl="1" eaLnBrk="1" hangingPunct="1">
              <a:buFont typeface="Arial" charset="0"/>
              <a:buChar char="•"/>
            </a:pPr>
            <a:endParaRPr sz="2200">
              <a:solidFill>
                <a:schemeClr val="tx1"/>
              </a:solidFill>
            </a:endParaRPr>
          </a:p>
          <a:p>
            <a:pPr lvl="1" eaLnBrk="1" hangingPunct="1">
              <a:buFont typeface="Arial" charset="0"/>
              <a:buChar char="•"/>
            </a:pPr>
            <a:r>
              <a:rPr sz="2200">
                <a:solidFill>
                  <a:schemeClr val="tx1"/>
                </a:solidFill>
              </a:rPr>
              <a:t> Modeling Entity Relationship diagram</a:t>
            </a:r>
          </a:p>
          <a:p>
            <a:pPr lvl="1" eaLnBrk="1" hangingPunct="1">
              <a:buFont typeface="Arial" charset="0"/>
              <a:buChar char="•"/>
            </a:pPr>
            <a:endParaRPr sz="2200">
              <a:solidFill>
                <a:schemeClr val="tx1"/>
              </a:solidFill>
            </a:endParaRPr>
          </a:p>
          <a:p>
            <a:pPr lvl="1" eaLnBrk="1" hangingPunct="1">
              <a:buFont typeface="Arial" charset="0"/>
              <a:buChar char="•"/>
            </a:pPr>
            <a:r>
              <a:rPr sz="2200">
                <a:solidFill>
                  <a:schemeClr val="tx1"/>
                </a:solidFill>
              </a:rPr>
              <a:t> How to draw an entity relationship diagram</a:t>
            </a:r>
          </a:p>
        </p:txBody>
      </p:sp>
    </p:spTree>
    <p:extLst>
      <p:ext uri="{BB962C8B-B14F-4D97-AF65-F5344CB8AC3E}">
        <p14:creationId xmlns:p14="http://schemas.microsoft.com/office/powerpoint/2010/main" val="225647060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idx="4294967295"/>
          </p:nvPr>
        </p:nvSpPr>
        <p:spPr/>
        <p:txBody>
          <a:bodyPr/>
          <a:lstStyle/>
          <a:p>
            <a:pPr eaLnBrk="1" hangingPunct="1"/>
            <a:r>
              <a:rPr>
                <a:solidFill>
                  <a:schemeClr val="tx1"/>
                </a:solidFill>
                <a:cs typeface="Arial" charset="0"/>
              </a:rPr>
              <a:t>Objectives</a:t>
            </a:r>
          </a:p>
        </p:txBody>
      </p:sp>
      <p:sp>
        <p:nvSpPr>
          <p:cNvPr id="84995" name="Content Placeholder 2"/>
          <p:cNvSpPr>
            <a:spLocks noGrp="1"/>
          </p:cNvSpPr>
          <p:nvPr>
            <p:ph idx="4294967295"/>
          </p:nvPr>
        </p:nvSpPr>
        <p:spPr>
          <a:xfrm>
            <a:off x="381000" y="1143000"/>
            <a:ext cx="8229600" cy="4953000"/>
          </a:xfrm>
        </p:spPr>
        <p:txBody>
          <a:bodyPr/>
          <a:lstStyle/>
          <a:p>
            <a:pPr eaLnBrk="1" hangingPunct="1">
              <a:buFont typeface="Wingdings" pitchFamily="2" charset="2"/>
              <a:buNone/>
            </a:pPr>
            <a:r>
              <a:rPr lang="en-GB" sz="2200" b="1">
                <a:solidFill>
                  <a:schemeClr val="tx1"/>
                </a:solidFill>
                <a:cs typeface="Arial" charset="0"/>
              </a:rPr>
              <a:t>At the end of this module we will learn:</a:t>
            </a:r>
          </a:p>
          <a:p>
            <a:pPr eaLnBrk="1" hangingPunct="1">
              <a:buFont typeface="Wingdings" pitchFamily="2" charset="2"/>
              <a:buNone/>
            </a:pPr>
            <a:endParaRPr sz="2200">
              <a:solidFill>
                <a:schemeClr val="tx1"/>
              </a:solidFill>
              <a:cs typeface="Arial" charset="0"/>
            </a:endParaRPr>
          </a:p>
          <a:p>
            <a:pPr eaLnBrk="1" hangingPunct="1"/>
            <a:r>
              <a:rPr sz="2200">
                <a:solidFill>
                  <a:schemeClr val="tx1"/>
                </a:solidFill>
                <a:cs typeface="Arial" charset="0"/>
              </a:rPr>
              <a:t>What is normalization</a:t>
            </a:r>
          </a:p>
          <a:p>
            <a:pPr eaLnBrk="1" hangingPunct="1"/>
            <a:r>
              <a:rPr sz="2200">
                <a:solidFill>
                  <a:schemeClr val="tx1"/>
                </a:solidFill>
                <a:cs typeface="Arial" charset="0"/>
              </a:rPr>
              <a:t>Goals Of Normalization</a:t>
            </a:r>
          </a:p>
          <a:p>
            <a:pPr eaLnBrk="1" hangingPunct="1"/>
            <a:r>
              <a:rPr sz="2200">
                <a:solidFill>
                  <a:schemeClr val="tx1"/>
                </a:solidFill>
                <a:cs typeface="Arial" charset="0"/>
              </a:rPr>
              <a:t>Problems with un-normalized data</a:t>
            </a:r>
          </a:p>
          <a:p>
            <a:pPr eaLnBrk="1" hangingPunct="1"/>
            <a:r>
              <a:rPr sz="2200">
                <a:solidFill>
                  <a:schemeClr val="tx1"/>
                </a:solidFill>
                <a:cs typeface="Arial" charset="0"/>
              </a:rPr>
              <a:t>Normal forms</a:t>
            </a:r>
          </a:p>
          <a:p>
            <a:pPr eaLnBrk="1" hangingPunct="1"/>
            <a:endParaRPr>
              <a:solidFill>
                <a:schemeClr val="tx1"/>
              </a:solidFill>
              <a:cs typeface="Arial" charset="0"/>
            </a:endParaRPr>
          </a:p>
        </p:txBody>
      </p:sp>
    </p:spTree>
    <p:extLst>
      <p:ext uri="{BB962C8B-B14F-4D97-AF65-F5344CB8AC3E}">
        <p14:creationId xmlns:p14="http://schemas.microsoft.com/office/powerpoint/2010/main" val="66313063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idx="4294967295"/>
          </p:nvPr>
        </p:nvSpPr>
        <p:spPr/>
        <p:txBody>
          <a:bodyPr/>
          <a:lstStyle/>
          <a:p>
            <a:pPr eaLnBrk="1" hangingPunct="1"/>
            <a:r>
              <a:rPr>
                <a:solidFill>
                  <a:schemeClr val="tx1"/>
                </a:solidFill>
                <a:cs typeface="Arial" charset="0"/>
              </a:rPr>
              <a:t>Normalizations and Normal Forms</a:t>
            </a:r>
          </a:p>
        </p:txBody>
      </p:sp>
      <p:sp>
        <p:nvSpPr>
          <p:cNvPr id="86019" name="Content Placeholder 2"/>
          <p:cNvSpPr>
            <a:spLocks noGrp="1"/>
          </p:cNvSpPr>
          <p:nvPr>
            <p:ph idx="4294967295"/>
          </p:nvPr>
        </p:nvSpPr>
        <p:spPr>
          <a:xfrm>
            <a:off x="381000" y="1066800"/>
            <a:ext cx="8229600" cy="4953000"/>
          </a:xfrm>
        </p:spPr>
        <p:txBody>
          <a:bodyPr/>
          <a:lstStyle/>
          <a:p>
            <a:pPr eaLnBrk="1" hangingPunct="1"/>
            <a:r>
              <a:rPr sz="2200">
                <a:solidFill>
                  <a:schemeClr val="tx1"/>
                </a:solidFill>
                <a:cs typeface="Arial" charset="0"/>
              </a:rPr>
              <a:t>What is Normalization:</a:t>
            </a:r>
          </a:p>
          <a:p>
            <a:pPr lvl="1" algn="just"/>
            <a:r>
              <a:rPr sz="2200">
                <a:solidFill>
                  <a:schemeClr val="tx1"/>
                </a:solidFill>
              </a:rPr>
              <a:t>Normalization is the process of organizing data in a database. </a:t>
            </a:r>
          </a:p>
          <a:p>
            <a:pPr lvl="1" algn="just"/>
            <a:r>
              <a:rPr sz="2200">
                <a:solidFill>
                  <a:schemeClr val="tx1"/>
                </a:solidFill>
              </a:rPr>
              <a:t>This includes creating tables and establishing relationships between those tables according to rules designed both to protect the data and to make the database more flexible by eliminating two factors: redundancy and inconsistent dependency</a:t>
            </a:r>
          </a:p>
          <a:p>
            <a:pPr eaLnBrk="1" hangingPunct="1"/>
            <a:r>
              <a:rPr sz="2200">
                <a:solidFill>
                  <a:schemeClr val="tx1"/>
                </a:solidFill>
                <a:cs typeface="Arial" charset="0"/>
              </a:rPr>
              <a:t>Types of Normal forms:</a:t>
            </a:r>
          </a:p>
          <a:p>
            <a:pPr lvl="1" eaLnBrk="1" hangingPunct="1"/>
            <a:r>
              <a:rPr sz="2000">
                <a:solidFill>
                  <a:schemeClr val="tx1"/>
                </a:solidFill>
              </a:rPr>
              <a:t>First normal form(1NF)</a:t>
            </a:r>
          </a:p>
          <a:p>
            <a:pPr lvl="1" eaLnBrk="1" hangingPunct="1"/>
            <a:r>
              <a:rPr sz="2000">
                <a:solidFill>
                  <a:schemeClr val="tx1"/>
                </a:solidFill>
              </a:rPr>
              <a:t>2</a:t>
            </a:r>
            <a:r>
              <a:rPr sz="2000" baseline="30000">
                <a:solidFill>
                  <a:schemeClr val="tx1"/>
                </a:solidFill>
              </a:rPr>
              <a:t>nd</a:t>
            </a:r>
            <a:r>
              <a:rPr sz="2000">
                <a:solidFill>
                  <a:schemeClr val="tx1"/>
                </a:solidFill>
              </a:rPr>
              <a:t> normal form(2NF)</a:t>
            </a:r>
          </a:p>
          <a:p>
            <a:pPr lvl="1" eaLnBrk="1" hangingPunct="1"/>
            <a:r>
              <a:rPr sz="2000">
                <a:solidFill>
                  <a:schemeClr val="tx1"/>
                </a:solidFill>
              </a:rPr>
              <a:t>3</a:t>
            </a:r>
            <a:r>
              <a:rPr sz="2000" baseline="30000">
                <a:solidFill>
                  <a:schemeClr val="tx1"/>
                </a:solidFill>
              </a:rPr>
              <a:t>rd</a:t>
            </a:r>
            <a:r>
              <a:rPr sz="2000">
                <a:solidFill>
                  <a:schemeClr val="tx1"/>
                </a:solidFill>
              </a:rPr>
              <a:t> normal form(3NF)</a:t>
            </a:r>
            <a:endParaRPr>
              <a:solidFill>
                <a:schemeClr val="tx1"/>
              </a:solidFill>
            </a:endParaRPr>
          </a:p>
          <a:p>
            <a:pPr lvl="1" eaLnBrk="1" hangingPunct="1"/>
            <a:endParaRPr>
              <a:solidFill>
                <a:schemeClr val="tx1"/>
              </a:solidFill>
            </a:endParaRPr>
          </a:p>
          <a:p>
            <a:pPr lvl="1" eaLnBrk="1" hangingPunct="1"/>
            <a:endParaRPr>
              <a:solidFill>
                <a:schemeClr val="tx1"/>
              </a:solidFill>
            </a:endParaRPr>
          </a:p>
        </p:txBody>
      </p:sp>
    </p:spTree>
    <p:extLst>
      <p:ext uri="{BB962C8B-B14F-4D97-AF65-F5344CB8AC3E}">
        <p14:creationId xmlns:p14="http://schemas.microsoft.com/office/powerpoint/2010/main" val="131446558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554037"/>
          </a:xfrm>
        </p:spPr>
        <p:txBody>
          <a:bodyPr/>
          <a:lstStyle/>
          <a:p>
            <a:pPr>
              <a:defRPr/>
            </a:pPr>
            <a:r>
              <a:rPr>
                <a:solidFill>
                  <a:schemeClr val="tx1"/>
                </a:solidFill>
              </a:rPr>
              <a:t>Normal Forms </a:t>
            </a:r>
          </a:p>
        </p:txBody>
      </p:sp>
      <p:sp>
        <p:nvSpPr>
          <p:cNvPr id="87043" name="Text Placeholder 2"/>
          <p:cNvSpPr>
            <a:spLocks noGrp="1"/>
          </p:cNvSpPr>
          <p:nvPr>
            <p:ph type="body" sz="quarter" idx="16"/>
          </p:nvPr>
        </p:nvSpPr>
        <p:spPr/>
        <p:txBody>
          <a:bodyPr/>
          <a:lstStyle/>
          <a:p>
            <a:pPr algn="just"/>
            <a:r>
              <a:rPr>
                <a:solidFill>
                  <a:schemeClr val="tx1"/>
                </a:solidFill>
                <a:cs typeface="Arial" charset="0"/>
              </a:rPr>
              <a:t>There are a few rules for database normalization. Each rule is called a "normal form." </a:t>
            </a:r>
          </a:p>
          <a:p>
            <a:pPr algn="just"/>
            <a:r>
              <a:rPr>
                <a:solidFill>
                  <a:schemeClr val="tx1"/>
                </a:solidFill>
                <a:cs typeface="Arial" charset="0"/>
              </a:rPr>
              <a:t>If the first rule is observed, the database is said to be in "first normal form." </a:t>
            </a:r>
          </a:p>
          <a:p>
            <a:pPr algn="just"/>
            <a:r>
              <a:rPr>
                <a:solidFill>
                  <a:schemeClr val="tx1"/>
                </a:solidFill>
                <a:cs typeface="Arial" charset="0"/>
              </a:rPr>
              <a:t>If the first three rules are observed, the database is considered to be in "third normal form." </a:t>
            </a:r>
          </a:p>
        </p:txBody>
      </p:sp>
      <p:sp>
        <p:nvSpPr>
          <p:cNvPr id="4" name="Flowchart: Process 3"/>
          <p:cNvSpPr/>
          <p:nvPr/>
        </p:nvSpPr>
        <p:spPr>
          <a:xfrm>
            <a:off x="685800" y="4114800"/>
            <a:ext cx="8077200" cy="1143000"/>
          </a:xfrm>
          <a:prstGeom prst="flowChartProcess">
            <a:avLst/>
          </a:prstGeom>
        </p:spPr>
        <p:style>
          <a:lnRef idx="1">
            <a:schemeClr val="accent1"/>
          </a:lnRef>
          <a:fillRef idx="3">
            <a:schemeClr val="accent1"/>
          </a:fillRef>
          <a:effectRef idx="2">
            <a:schemeClr val="accent1"/>
          </a:effectRef>
          <a:fontRef idx="minor">
            <a:schemeClr val="lt1"/>
          </a:fontRef>
        </p:style>
        <p:txBody>
          <a:bodyPr anchor="ctr"/>
          <a:lstStyle/>
          <a:p>
            <a:pPr>
              <a:defRPr/>
            </a:pPr>
            <a:r>
              <a:rPr lang="en-US" sz="2200" dirty="0"/>
              <a:t>Although other levels of  normalization are possible, third normal form is considered the highest level necessary for most applications.</a:t>
            </a:r>
          </a:p>
        </p:txBody>
      </p:sp>
    </p:spTree>
    <p:extLst>
      <p:ext uri="{BB962C8B-B14F-4D97-AF65-F5344CB8AC3E}">
        <p14:creationId xmlns:p14="http://schemas.microsoft.com/office/powerpoint/2010/main" val="391599454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idx="4294967295"/>
          </p:nvPr>
        </p:nvSpPr>
        <p:spPr>
          <a:xfrm>
            <a:off x="457200" y="109538"/>
            <a:ext cx="8229600" cy="584200"/>
          </a:xfrm>
        </p:spPr>
        <p:txBody>
          <a:bodyPr/>
          <a:lstStyle/>
          <a:p>
            <a:pPr eaLnBrk="1" hangingPunct="1"/>
            <a:r>
              <a:rPr sz="3200">
                <a:solidFill>
                  <a:schemeClr val="tx1"/>
                </a:solidFill>
                <a:cs typeface="Arial" charset="0"/>
              </a:rPr>
              <a:t>Goals Of Normalization</a:t>
            </a:r>
            <a:endParaRPr>
              <a:solidFill>
                <a:schemeClr val="tx1"/>
              </a:solidFill>
              <a:cs typeface="Arial" charset="0"/>
            </a:endParaRPr>
          </a:p>
        </p:txBody>
      </p:sp>
      <p:sp>
        <p:nvSpPr>
          <p:cNvPr id="88067" name="Content Placeholder 2"/>
          <p:cNvSpPr>
            <a:spLocks noGrp="1"/>
          </p:cNvSpPr>
          <p:nvPr>
            <p:ph idx="4294967295"/>
          </p:nvPr>
        </p:nvSpPr>
        <p:spPr>
          <a:xfrm>
            <a:off x="304800" y="1143000"/>
            <a:ext cx="8229600" cy="4953000"/>
          </a:xfrm>
        </p:spPr>
        <p:txBody>
          <a:bodyPr/>
          <a:lstStyle/>
          <a:p>
            <a:r>
              <a:rPr sz="2200">
                <a:solidFill>
                  <a:schemeClr val="tx1"/>
                </a:solidFill>
                <a:cs typeface="Arial" charset="0"/>
              </a:rPr>
              <a:t>Eliminate Redundancies Caused By:</a:t>
            </a:r>
          </a:p>
          <a:p>
            <a:pPr lvl="1"/>
            <a:r>
              <a:rPr sz="2200">
                <a:solidFill>
                  <a:schemeClr val="tx1"/>
                </a:solidFill>
              </a:rPr>
              <a:t>Fields Repeated Within A File</a:t>
            </a:r>
          </a:p>
          <a:p>
            <a:pPr lvl="1"/>
            <a:r>
              <a:rPr sz="2200">
                <a:solidFill>
                  <a:schemeClr val="tx1"/>
                </a:solidFill>
              </a:rPr>
              <a:t>Fields Not Directly Describing The Key Entity</a:t>
            </a:r>
          </a:p>
          <a:p>
            <a:pPr lvl="1"/>
            <a:r>
              <a:rPr sz="2200">
                <a:solidFill>
                  <a:schemeClr val="tx1"/>
                </a:solidFill>
              </a:rPr>
              <a:t>Fields Derived From Other Fields</a:t>
            </a:r>
          </a:p>
          <a:p>
            <a:pPr lvl="1"/>
            <a:r>
              <a:rPr sz="2200">
                <a:solidFill>
                  <a:schemeClr val="tx1"/>
                </a:solidFill>
              </a:rPr>
              <a:t>Avoid Anomalies In Updating (Adding, Editing,</a:t>
            </a:r>
          </a:p>
          <a:p>
            <a:pPr lvl="1"/>
            <a:r>
              <a:rPr sz="2200">
                <a:solidFill>
                  <a:schemeClr val="tx1"/>
                </a:solidFill>
              </a:rPr>
              <a:t>Deleting)</a:t>
            </a:r>
          </a:p>
          <a:p>
            <a:pPr lvl="1"/>
            <a:r>
              <a:rPr sz="2200">
                <a:solidFill>
                  <a:schemeClr val="tx1"/>
                </a:solidFill>
              </a:rPr>
              <a:t>Represent Accurately The Items Being Modeled</a:t>
            </a:r>
          </a:p>
          <a:p>
            <a:pPr lvl="1"/>
            <a:r>
              <a:rPr sz="2200">
                <a:solidFill>
                  <a:schemeClr val="tx1"/>
                </a:solidFill>
              </a:rPr>
              <a:t>Simplify Maintenance And Retrieval Of Info</a:t>
            </a:r>
          </a:p>
          <a:p>
            <a:pPr eaLnBrk="1" hangingPunct="1"/>
            <a:endParaRPr sz="2200">
              <a:solidFill>
                <a:schemeClr val="tx1"/>
              </a:solidFill>
              <a:cs typeface="Arial" charset="0"/>
            </a:endParaRPr>
          </a:p>
          <a:p>
            <a:pPr eaLnBrk="1" hangingPunct="1"/>
            <a:endParaRPr sz="2200">
              <a:solidFill>
                <a:schemeClr val="tx1"/>
              </a:solidFill>
              <a:cs typeface="Arial" charset="0"/>
            </a:endParaRPr>
          </a:p>
        </p:txBody>
      </p:sp>
    </p:spTree>
    <p:extLst>
      <p:ext uri="{BB962C8B-B14F-4D97-AF65-F5344CB8AC3E}">
        <p14:creationId xmlns:p14="http://schemas.microsoft.com/office/powerpoint/2010/main" val="213149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idx="4294967295"/>
          </p:nvPr>
        </p:nvSpPr>
        <p:spPr>
          <a:xfrm>
            <a:off x="228600" y="274638"/>
            <a:ext cx="8458200" cy="715962"/>
          </a:xfrm>
        </p:spPr>
        <p:txBody>
          <a:bodyPr>
            <a:normAutofit fontScale="90000"/>
          </a:bodyPr>
          <a:lstStyle/>
          <a:p>
            <a:pPr eaLnBrk="1" hangingPunct="1"/>
            <a:r>
              <a:rPr dirty="0">
                <a:solidFill>
                  <a:schemeClr val="tx1"/>
                </a:solidFill>
                <a:cs typeface="Arial" charset="0"/>
              </a:rPr>
              <a:t>Limitations of File Management System</a:t>
            </a:r>
          </a:p>
        </p:txBody>
      </p:sp>
      <p:sp>
        <p:nvSpPr>
          <p:cNvPr id="22531" name="Content Placeholder 2"/>
          <p:cNvSpPr>
            <a:spLocks noGrp="1"/>
          </p:cNvSpPr>
          <p:nvPr>
            <p:ph idx="4294967295"/>
          </p:nvPr>
        </p:nvSpPr>
        <p:spPr>
          <a:xfrm>
            <a:off x="381000" y="914400"/>
            <a:ext cx="8229600" cy="5486400"/>
          </a:xfrm>
        </p:spPr>
        <p:txBody>
          <a:bodyPr/>
          <a:lstStyle/>
          <a:p>
            <a:r>
              <a:rPr sz="2200">
                <a:solidFill>
                  <a:schemeClr val="tx1"/>
                </a:solidFill>
                <a:cs typeface="Arial" charset="0"/>
              </a:rPr>
              <a:t>Separation and isolation of data</a:t>
            </a:r>
          </a:p>
          <a:p>
            <a:pPr lvl="1" algn="just"/>
            <a:r>
              <a:rPr sz="2000">
                <a:solidFill>
                  <a:schemeClr val="tx1"/>
                </a:solidFill>
              </a:rPr>
              <a:t>Each program maintains its own set of data. so users of one program may be unaware of potentially useful data held by other  programs</a:t>
            </a:r>
            <a:r>
              <a:rPr sz="2200">
                <a:solidFill>
                  <a:schemeClr val="tx1"/>
                </a:solidFill>
              </a:rPr>
              <a:t>.</a:t>
            </a:r>
          </a:p>
          <a:p>
            <a:r>
              <a:rPr sz="2200">
                <a:solidFill>
                  <a:schemeClr val="tx1"/>
                </a:solidFill>
                <a:cs typeface="Arial" charset="0"/>
              </a:rPr>
              <a:t>Duplication of data</a:t>
            </a:r>
          </a:p>
          <a:p>
            <a:pPr lvl="1" algn="just"/>
            <a:r>
              <a:rPr sz="2000">
                <a:solidFill>
                  <a:schemeClr val="tx1"/>
                </a:solidFill>
              </a:rPr>
              <a:t>Same data is held by different programs. Space is wasted. Same item can have potentially different values and/or different formats</a:t>
            </a:r>
          </a:p>
          <a:p>
            <a:r>
              <a:rPr sz="2200">
                <a:solidFill>
                  <a:schemeClr val="tx1"/>
                </a:solidFill>
                <a:cs typeface="Arial" charset="0"/>
              </a:rPr>
              <a:t>Data dependence</a:t>
            </a:r>
          </a:p>
          <a:p>
            <a:pPr lvl="1" algn="just"/>
            <a:r>
              <a:rPr sz="2000">
                <a:solidFill>
                  <a:schemeClr val="tx1"/>
                </a:solidFill>
              </a:rPr>
              <a:t>File structure is defined in the program code.</a:t>
            </a:r>
          </a:p>
          <a:p>
            <a:r>
              <a:rPr sz="2200">
                <a:solidFill>
                  <a:schemeClr val="tx1"/>
                </a:solidFill>
                <a:cs typeface="Arial" charset="0"/>
              </a:rPr>
              <a:t>Incompatible file formats</a:t>
            </a:r>
          </a:p>
          <a:p>
            <a:pPr lvl="1" algn="just"/>
            <a:r>
              <a:rPr sz="2000">
                <a:solidFill>
                  <a:schemeClr val="tx1"/>
                </a:solidFill>
              </a:rPr>
              <a:t>Programs are written in different languages, and so cannot easily access each other’s files.</a:t>
            </a:r>
          </a:p>
          <a:p>
            <a:r>
              <a:rPr sz="2200">
                <a:solidFill>
                  <a:schemeClr val="tx1"/>
                </a:solidFill>
                <a:cs typeface="Arial" charset="0"/>
              </a:rPr>
              <a:t>Fixed Queries/Proliferation of application programs</a:t>
            </a:r>
          </a:p>
          <a:p>
            <a:pPr lvl="1" algn="just"/>
            <a:r>
              <a:rPr sz="2000">
                <a:solidFill>
                  <a:schemeClr val="tx1"/>
                </a:solidFill>
              </a:rPr>
              <a:t>Programs are written to satisfy particular functions. Any new requirement needs a new program.</a:t>
            </a:r>
          </a:p>
        </p:txBody>
      </p:sp>
    </p:spTree>
    <p:extLst>
      <p:ext uri="{BB962C8B-B14F-4D97-AF65-F5344CB8AC3E}">
        <p14:creationId xmlns:p14="http://schemas.microsoft.com/office/powerpoint/2010/main" val="203877986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584200"/>
          </a:xfrm>
        </p:spPr>
        <p:txBody>
          <a:bodyPr/>
          <a:lstStyle/>
          <a:p>
            <a:pPr>
              <a:defRPr/>
            </a:pPr>
            <a:r>
              <a:rPr sz="3200">
                <a:solidFill>
                  <a:schemeClr val="tx1"/>
                </a:solidFill>
                <a:cs typeface="Arial" charset="0"/>
              </a:rPr>
              <a:t>Problems with un-normalized data</a:t>
            </a:r>
          </a:p>
        </p:txBody>
      </p:sp>
      <p:sp>
        <p:nvSpPr>
          <p:cNvPr id="89091" name="Content Placeholder 2"/>
          <p:cNvSpPr txBox="1">
            <a:spLocks/>
          </p:cNvSpPr>
          <p:nvPr/>
        </p:nvSpPr>
        <p:spPr bwMode="auto">
          <a:xfrm>
            <a:off x="304800" y="1143000"/>
            <a:ext cx="8229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31775" indent="-231775" defTabSz="457200" eaLnBrk="0" hangingPunct="0">
              <a:defRPr>
                <a:solidFill>
                  <a:schemeClr val="tx1"/>
                </a:solidFill>
                <a:latin typeface="Arial" charset="0"/>
                <a:cs typeface="Arial" charset="0"/>
              </a:defRPr>
            </a:lvl1pPr>
            <a:lvl2pPr marL="742950" indent="-285750" defTabSz="457200" eaLnBrk="0" hangingPunct="0">
              <a:defRPr>
                <a:solidFill>
                  <a:schemeClr val="tx1"/>
                </a:solidFill>
                <a:latin typeface="Arial" charset="0"/>
                <a:cs typeface="Arial" charset="0"/>
              </a:defRPr>
            </a:lvl2pPr>
            <a:lvl3pPr marL="1143000" indent="-228600" defTabSz="457200" eaLnBrk="0" hangingPunct="0">
              <a:defRPr>
                <a:solidFill>
                  <a:schemeClr val="tx1"/>
                </a:solidFill>
                <a:latin typeface="Arial" charset="0"/>
                <a:cs typeface="Arial" charset="0"/>
              </a:defRPr>
            </a:lvl3pPr>
            <a:lvl4pPr marL="1600200" indent="-228600" defTabSz="457200" eaLnBrk="0" hangingPunct="0">
              <a:defRPr>
                <a:solidFill>
                  <a:schemeClr val="tx1"/>
                </a:solidFill>
                <a:latin typeface="Arial" charset="0"/>
                <a:cs typeface="Arial" charset="0"/>
              </a:defRPr>
            </a:lvl4pPr>
            <a:lvl5pPr marL="2057400" indent="-228600" defTabSz="4572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a:spcBef>
                <a:spcPct val="20000"/>
              </a:spcBef>
              <a:buClr>
                <a:srgbClr val="0070C0"/>
              </a:buClr>
              <a:buFont typeface="Arial" charset="0"/>
              <a:buChar char="•"/>
            </a:pPr>
            <a:r>
              <a:rPr lang="en-US" sz="2200"/>
              <a:t>Data Redundancy means Multiple Updates </a:t>
            </a:r>
          </a:p>
          <a:p>
            <a:pPr>
              <a:spcBef>
                <a:spcPct val="20000"/>
              </a:spcBef>
              <a:buClr>
                <a:srgbClr val="0070C0"/>
              </a:buClr>
              <a:buFont typeface="Arial" charset="0"/>
              <a:buChar char="•"/>
            </a:pPr>
            <a:r>
              <a:rPr lang="en-US" sz="2200"/>
              <a:t>Update Anomaly:    Means possible Inconsistent Data</a:t>
            </a:r>
          </a:p>
          <a:p>
            <a:pPr>
              <a:spcBef>
                <a:spcPct val="20000"/>
              </a:spcBef>
              <a:buClr>
                <a:srgbClr val="0070C0"/>
              </a:buClr>
              <a:buFont typeface="Arial" charset="0"/>
              <a:buChar char="•"/>
            </a:pPr>
            <a:r>
              <a:rPr lang="en-US" sz="2200"/>
              <a:t>Insertion Anomaly:  No Place to Hold New Information</a:t>
            </a:r>
          </a:p>
          <a:p>
            <a:pPr>
              <a:spcBef>
                <a:spcPct val="20000"/>
              </a:spcBef>
              <a:buClr>
                <a:srgbClr val="0070C0"/>
              </a:buClr>
              <a:buFont typeface="Arial" charset="0"/>
              <a:buChar char="•"/>
            </a:pPr>
            <a:r>
              <a:rPr lang="en-US" sz="2200"/>
              <a:t>Deletion Anomaly:  Loss of Information that we wanted to keep </a:t>
            </a:r>
          </a:p>
          <a:p>
            <a:pPr>
              <a:spcBef>
                <a:spcPct val="20000"/>
              </a:spcBef>
              <a:buClr>
                <a:srgbClr val="0070C0"/>
              </a:buClr>
              <a:buFont typeface="Arial" charset="0"/>
              <a:buChar char="•"/>
            </a:pPr>
            <a:endParaRPr lang="en-US" sz="2200"/>
          </a:p>
          <a:p>
            <a:pPr>
              <a:spcBef>
                <a:spcPct val="20000"/>
              </a:spcBef>
              <a:buClr>
                <a:srgbClr val="0070C0"/>
              </a:buClr>
              <a:buFont typeface="Arial" charset="0"/>
              <a:buChar char="•"/>
            </a:pPr>
            <a:endParaRPr lang="en-US" sz="2200"/>
          </a:p>
        </p:txBody>
      </p:sp>
    </p:spTree>
    <p:extLst>
      <p:ext uri="{BB962C8B-B14F-4D97-AF65-F5344CB8AC3E}">
        <p14:creationId xmlns:p14="http://schemas.microsoft.com/office/powerpoint/2010/main" val="277113082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554037"/>
          </a:xfrm>
        </p:spPr>
        <p:txBody>
          <a:bodyPr/>
          <a:lstStyle/>
          <a:p>
            <a:pPr>
              <a:defRPr/>
            </a:pPr>
            <a:r>
              <a:rPr>
                <a:solidFill>
                  <a:schemeClr val="tx1"/>
                </a:solidFill>
                <a:cs typeface="Arial" charset="0"/>
              </a:rPr>
              <a:t>Problems with un-normalized data (Contd.).</a:t>
            </a:r>
            <a:endParaRPr>
              <a:solidFill>
                <a:schemeClr val="tx1"/>
              </a:solidFill>
            </a:endParaRPr>
          </a:p>
        </p:txBody>
      </p:sp>
      <p:sp>
        <p:nvSpPr>
          <p:cNvPr id="90115" name="Text Placeholder 2"/>
          <p:cNvSpPr>
            <a:spLocks noGrp="1"/>
          </p:cNvSpPr>
          <p:nvPr>
            <p:ph type="body" sz="quarter" idx="16"/>
          </p:nvPr>
        </p:nvSpPr>
        <p:spPr>
          <a:xfrm>
            <a:off x="488950" y="1143000"/>
            <a:ext cx="8240713" cy="4473575"/>
          </a:xfrm>
        </p:spPr>
        <p:txBody>
          <a:bodyPr/>
          <a:lstStyle/>
          <a:p>
            <a:r>
              <a:rPr>
                <a:solidFill>
                  <a:schemeClr val="tx1"/>
                </a:solidFill>
                <a:cs typeface="Arial" charset="0"/>
              </a:rPr>
              <a:t>Multiple Updates </a:t>
            </a:r>
          </a:p>
          <a:p>
            <a:pPr lvl="1" algn="just">
              <a:buFont typeface="Arial" charset="0"/>
              <a:buChar char="•"/>
            </a:pPr>
            <a:r>
              <a:rPr sz="2200">
                <a:solidFill>
                  <a:schemeClr val="tx1"/>
                </a:solidFill>
              </a:rPr>
              <a:t>The need to perform the same update in several locations of the database because the same data is repeated.</a:t>
            </a:r>
          </a:p>
          <a:p>
            <a:endParaRPr>
              <a:solidFill>
                <a:schemeClr val="tx1"/>
              </a:solidFill>
              <a:cs typeface="Arial" charset="0"/>
            </a:endParaRPr>
          </a:p>
          <a:p>
            <a:endParaRPr>
              <a:solidFill>
                <a:schemeClr val="tx1"/>
              </a:solidFill>
              <a:cs typeface="Arial" charset="0"/>
            </a:endParaRPr>
          </a:p>
          <a:p>
            <a:endParaRPr>
              <a:solidFill>
                <a:schemeClr val="tx1"/>
              </a:solidFill>
              <a:cs typeface="Arial" charset="0"/>
            </a:endParaRPr>
          </a:p>
          <a:p>
            <a:endParaRPr>
              <a:solidFill>
                <a:schemeClr val="tx1"/>
              </a:solidFill>
              <a:cs typeface="Arial" charset="0"/>
            </a:endParaRPr>
          </a:p>
          <a:p>
            <a:endParaRPr>
              <a:solidFill>
                <a:schemeClr val="tx1"/>
              </a:solidFill>
              <a:cs typeface="Arial" charset="0"/>
            </a:endParaRPr>
          </a:p>
        </p:txBody>
      </p:sp>
      <p:graphicFrame>
        <p:nvGraphicFramePr>
          <p:cNvPr id="4" name="Table 3"/>
          <p:cNvGraphicFramePr>
            <a:graphicFrameLocks noGrp="1"/>
          </p:cNvGraphicFramePr>
          <p:nvPr/>
        </p:nvGraphicFramePr>
        <p:xfrm>
          <a:off x="914400" y="2667000"/>
          <a:ext cx="6738937" cy="1335089"/>
        </p:xfrm>
        <a:graphic>
          <a:graphicData uri="http://schemas.openxmlformats.org/drawingml/2006/table">
            <a:tbl>
              <a:tblPr firstRow="1" firstCol="1" bandRow="1">
                <a:tableStyleId>{5C22544A-7EE6-4342-B048-85BDC9FD1C3A}</a:tableStyleId>
              </a:tblPr>
              <a:tblGrid>
                <a:gridCol w="1399051">
                  <a:extLst>
                    <a:ext uri="{9D8B030D-6E8A-4147-A177-3AD203B41FA5}">
                      <a16:colId xmlns:a16="http://schemas.microsoft.com/office/drawing/2014/main" val="20000"/>
                    </a:ext>
                  </a:extLst>
                </a:gridCol>
                <a:gridCol w="1072686">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gridCol w="10668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tblGrid>
              <a:tr h="312488">
                <a:tc>
                  <a:txBody>
                    <a:bodyPr/>
                    <a:lstStyle/>
                    <a:p>
                      <a:pPr marL="0" marR="0">
                        <a:lnSpc>
                          <a:spcPct val="115000"/>
                        </a:lnSpc>
                        <a:spcBef>
                          <a:spcPts val="0"/>
                        </a:spcBef>
                        <a:spcAft>
                          <a:spcPts val="0"/>
                        </a:spcAft>
                      </a:pPr>
                      <a:r>
                        <a:rPr lang="en-US" sz="1600" dirty="0">
                          <a:effectLst/>
                        </a:rPr>
                        <a:t>Stud No</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Course</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Name</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latin typeface="Calibri"/>
                          <a:ea typeface="Calibri"/>
                          <a:cs typeface="Times New Roman"/>
                        </a:rPr>
                        <a:t>Address</a:t>
                      </a:r>
                    </a:p>
                  </a:txBody>
                  <a:tcPr marL="68580" marR="68580" marT="0" marB="0"/>
                </a:tc>
                <a:tc>
                  <a:txBody>
                    <a:bodyPr/>
                    <a:lstStyle/>
                    <a:p>
                      <a:pPr marL="0" marR="0">
                        <a:lnSpc>
                          <a:spcPct val="115000"/>
                        </a:lnSpc>
                        <a:spcBef>
                          <a:spcPts val="0"/>
                        </a:spcBef>
                        <a:spcAft>
                          <a:spcPts val="0"/>
                        </a:spcAft>
                      </a:pPr>
                      <a:r>
                        <a:rPr lang="en-US" sz="1600">
                          <a:effectLst/>
                        </a:rPr>
                        <a:t>Faculty</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Age</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340867">
                <a:tc>
                  <a:txBody>
                    <a:bodyPr/>
                    <a:lstStyle/>
                    <a:p>
                      <a:pPr marL="0" marR="0">
                        <a:lnSpc>
                          <a:spcPct val="115000"/>
                        </a:lnSpc>
                        <a:spcBef>
                          <a:spcPts val="0"/>
                        </a:spcBef>
                        <a:spcAft>
                          <a:spcPts val="0"/>
                        </a:spcAft>
                      </a:pPr>
                      <a:r>
                        <a:rPr lang="en-US" sz="1600" dirty="0">
                          <a:effectLst/>
                        </a:rPr>
                        <a:t>1243658712</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Oracle</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Tom</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latin typeface="Calibri"/>
                          <a:ea typeface="Calibri"/>
                          <a:cs typeface="Times New Roman"/>
                        </a:rPr>
                        <a:t>1</a:t>
                      </a:r>
                      <a:r>
                        <a:rPr lang="en-US" sz="1600" baseline="30000" dirty="0">
                          <a:effectLst/>
                          <a:latin typeface="Calibri"/>
                          <a:ea typeface="Calibri"/>
                          <a:cs typeface="Times New Roman"/>
                        </a:rPr>
                        <a:t>st</a:t>
                      </a:r>
                      <a:r>
                        <a:rPr lang="en-US" sz="1600" baseline="0" dirty="0">
                          <a:effectLst/>
                          <a:latin typeface="Calibri"/>
                          <a:ea typeface="Calibri"/>
                          <a:cs typeface="Times New Roman"/>
                        </a:rPr>
                        <a:t> Main Street</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Smith</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13</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340867">
                <a:tc>
                  <a:txBody>
                    <a:bodyPr/>
                    <a:lstStyle/>
                    <a:p>
                      <a:pPr marL="0" marR="0">
                        <a:lnSpc>
                          <a:spcPct val="115000"/>
                        </a:lnSpc>
                        <a:spcBef>
                          <a:spcPts val="0"/>
                        </a:spcBef>
                        <a:spcAft>
                          <a:spcPts val="0"/>
                        </a:spcAft>
                      </a:pPr>
                      <a:r>
                        <a:rPr lang="en-US" sz="1600">
                          <a:effectLst/>
                        </a:rPr>
                        <a:t>2343216578  </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Java</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Jill</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latin typeface="Calibri"/>
                          <a:ea typeface="Calibri"/>
                          <a:cs typeface="Times New Roman"/>
                        </a:rPr>
                        <a:t>20</a:t>
                      </a:r>
                      <a:r>
                        <a:rPr lang="en-US" sz="1600" baseline="30000" dirty="0">
                          <a:effectLst/>
                          <a:latin typeface="Calibri"/>
                          <a:ea typeface="Calibri"/>
                          <a:cs typeface="Times New Roman"/>
                        </a:rPr>
                        <a:t>th</a:t>
                      </a:r>
                      <a:r>
                        <a:rPr lang="en-US" sz="1600" dirty="0">
                          <a:effectLst/>
                          <a:latin typeface="Calibri"/>
                          <a:ea typeface="Calibri"/>
                          <a:cs typeface="Times New Roman"/>
                        </a:rPr>
                        <a:t> Cross</a:t>
                      </a:r>
                    </a:p>
                  </a:txBody>
                  <a:tcPr marL="68580" marR="68580" marT="0" marB="0"/>
                </a:tc>
                <a:tc>
                  <a:txBody>
                    <a:bodyPr/>
                    <a:lstStyle/>
                    <a:p>
                      <a:pPr marL="0" marR="0">
                        <a:lnSpc>
                          <a:spcPct val="115000"/>
                        </a:lnSpc>
                        <a:spcBef>
                          <a:spcPts val="0"/>
                        </a:spcBef>
                        <a:spcAft>
                          <a:spcPts val="0"/>
                        </a:spcAft>
                      </a:pPr>
                      <a:r>
                        <a:rPr lang="en-US" sz="1600">
                          <a:effectLst/>
                        </a:rPr>
                        <a:t>King</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12</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340867">
                <a:tc>
                  <a:txBody>
                    <a:bodyPr/>
                    <a:lstStyle/>
                    <a:p>
                      <a:pPr marL="0" marR="0">
                        <a:lnSpc>
                          <a:spcPct val="115000"/>
                        </a:lnSpc>
                        <a:spcBef>
                          <a:spcPts val="0"/>
                        </a:spcBef>
                        <a:spcAft>
                          <a:spcPts val="0"/>
                        </a:spcAft>
                      </a:pPr>
                      <a:r>
                        <a:rPr lang="en-US" sz="1600" dirty="0">
                          <a:effectLst/>
                        </a:rPr>
                        <a:t>1243658712</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Dot Net</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Jack</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latin typeface="Calibri"/>
                          <a:ea typeface="Calibri"/>
                          <a:cs typeface="Times New Roman"/>
                        </a:rPr>
                        <a:t>Road no 12 </a:t>
                      </a:r>
                    </a:p>
                  </a:txBody>
                  <a:tcPr marL="68580" marR="68580" marT="0" marB="0"/>
                </a:tc>
                <a:tc>
                  <a:txBody>
                    <a:bodyPr/>
                    <a:lstStyle/>
                    <a:p>
                      <a:pPr marL="0" marR="0">
                        <a:lnSpc>
                          <a:spcPct val="115000"/>
                        </a:lnSpc>
                        <a:spcBef>
                          <a:spcPts val="0"/>
                        </a:spcBef>
                        <a:spcAft>
                          <a:spcPts val="0"/>
                        </a:spcAft>
                      </a:pPr>
                      <a:r>
                        <a:rPr lang="en-US" sz="1600" dirty="0">
                          <a:effectLst/>
                          <a:latin typeface="+mn-lt"/>
                          <a:ea typeface="+mn-ea"/>
                          <a:cs typeface="+mn-cs"/>
                        </a:rPr>
                        <a:t>Smith</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12</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
        <p:nvSpPr>
          <p:cNvPr id="5" name="Rectangle 4"/>
          <p:cNvSpPr/>
          <p:nvPr/>
        </p:nvSpPr>
        <p:spPr>
          <a:xfrm>
            <a:off x="500063" y="5770563"/>
            <a:ext cx="8001000" cy="8382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defRPr/>
            </a:pPr>
            <a:r>
              <a:rPr lang="en-US" sz="2400" dirty="0"/>
              <a:t>If Smith  is  to be replaced by Ford ,  we will have to make more than one change to the database</a:t>
            </a:r>
          </a:p>
        </p:txBody>
      </p:sp>
    </p:spTree>
    <p:extLst>
      <p:ext uri="{BB962C8B-B14F-4D97-AF65-F5344CB8AC3E}">
        <p14:creationId xmlns:p14="http://schemas.microsoft.com/office/powerpoint/2010/main" val="312241272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Placeholder 2"/>
          <p:cNvSpPr>
            <a:spLocks noGrp="1"/>
          </p:cNvSpPr>
          <p:nvPr>
            <p:ph type="body" sz="quarter" idx="16"/>
          </p:nvPr>
        </p:nvSpPr>
        <p:spPr>
          <a:xfrm>
            <a:off x="334963" y="974725"/>
            <a:ext cx="8240712" cy="4473575"/>
          </a:xfrm>
        </p:spPr>
        <p:txBody>
          <a:bodyPr/>
          <a:lstStyle/>
          <a:p>
            <a:r>
              <a:rPr>
                <a:solidFill>
                  <a:schemeClr val="tx1"/>
                </a:solidFill>
                <a:cs typeface="Arial" charset="0"/>
              </a:rPr>
              <a:t>Inconsistent Data</a:t>
            </a:r>
          </a:p>
          <a:p>
            <a:pPr lvl="1">
              <a:buFont typeface="Arial" charset="0"/>
              <a:buChar char="•"/>
            </a:pPr>
            <a:r>
              <a:rPr sz="2200">
                <a:solidFill>
                  <a:schemeClr val="tx1"/>
                </a:solidFill>
              </a:rPr>
              <a:t>When the same data is repeated in several records,  they can be inconsistent.  </a:t>
            </a:r>
          </a:p>
          <a:p>
            <a:endParaRPr>
              <a:solidFill>
                <a:schemeClr val="tx1"/>
              </a:solidFill>
              <a:cs typeface="Arial" charset="0"/>
            </a:endParaRPr>
          </a:p>
        </p:txBody>
      </p:sp>
      <p:sp>
        <p:nvSpPr>
          <p:cNvPr id="5" name="Rectangle 4"/>
          <p:cNvSpPr/>
          <p:nvPr/>
        </p:nvSpPr>
        <p:spPr>
          <a:xfrm>
            <a:off x="449263" y="5029200"/>
            <a:ext cx="8001000" cy="8382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defRPr/>
            </a:pPr>
            <a:r>
              <a:rPr lang="en-US" sz="2400" dirty="0"/>
              <a:t>In the example, which spelling is correct?  Smith or </a:t>
            </a:r>
            <a:r>
              <a:rPr lang="en-US" sz="2400" dirty="0" err="1"/>
              <a:t>Smithe</a:t>
            </a:r>
            <a:endParaRPr lang="en-US" sz="2400" dirty="0"/>
          </a:p>
        </p:txBody>
      </p:sp>
      <p:sp>
        <p:nvSpPr>
          <p:cNvPr id="91140" name="Text Placeholder 1"/>
          <p:cNvSpPr txBox="1">
            <a:spLocks/>
          </p:cNvSpPr>
          <p:nvPr/>
        </p:nvSpPr>
        <p:spPr bwMode="auto">
          <a:xfrm>
            <a:off x="334963" y="131763"/>
            <a:ext cx="8229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1775" indent="-231775" defTabSz="457200" eaLnBrk="0" hangingPunct="0">
              <a:defRPr>
                <a:solidFill>
                  <a:schemeClr val="tx1"/>
                </a:solidFill>
                <a:latin typeface="Arial" charset="0"/>
                <a:cs typeface="Arial" charset="0"/>
              </a:defRPr>
            </a:lvl1pPr>
            <a:lvl2pPr marL="742950" indent="-285750" defTabSz="457200" eaLnBrk="0" hangingPunct="0">
              <a:defRPr>
                <a:solidFill>
                  <a:schemeClr val="tx1"/>
                </a:solidFill>
                <a:latin typeface="Arial" charset="0"/>
                <a:cs typeface="Arial" charset="0"/>
              </a:defRPr>
            </a:lvl2pPr>
            <a:lvl3pPr marL="1143000" indent="-228600" defTabSz="457200" eaLnBrk="0" hangingPunct="0">
              <a:defRPr>
                <a:solidFill>
                  <a:schemeClr val="tx1"/>
                </a:solidFill>
                <a:latin typeface="Arial" charset="0"/>
                <a:cs typeface="Arial" charset="0"/>
              </a:defRPr>
            </a:lvl3pPr>
            <a:lvl4pPr marL="1600200" indent="-228600" defTabSz="457200" eaLnBrk="0" hangingPunct="0">
              <a:defRPr>
                <a:solidFill>
                  <a:schemeClr val="tx1"/>
                </a:solidFill>
                <a:latin typeface="Arial" charset="0"/>
                <a:cs typeface="Arial" charset="0"/>
              </a:defRPr>
            </a:lvl4pPr>
            <a:lvl5pPr marL="2057400" indent="-228600" defTabSz="4572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buClr>
                <a:srgbClr val="0070C0"/>
              </a:buClr>
              <a:buFont typeface="Arial" charset="0"/>
              <a:buNone/>
            </a:pPr>
            <a:r>
              <a:rPr lang="en-US" sz="3000" b="1"/>
              <a:t>Problems with un-normalized data (Contd.).</a:t>
            </a:r>
          </a:p>
        </p:txBody>
      </p:sp>
      <p:graphicFrame>
        <p:nvGraphicFramePr>
          <p:cNvPr id="7" name="Table 6"/>
          <p:cNvGraphicFramePr>
            <a:graphicFrameLocks noGrp="1"/>
          </p:cNvGraphicFramePr>
          <p:nvPr/>
        </p:nvGraphicFramePr>
        <p:xfrm>
          <a:off x="271463" y="3048000"/>
          <a:ext cx="8458201" cy="1335089"/>
        </p:xfrm>
        <a:graphic>
          <a:graphicData uri="http://schemas.openxmlformats.org/drawingml/2006/table">
            <a:tbl>
              <a:tblPr firstRow="1" firstCol="1" bandRow="1">
                <a:tableStyleId>{5C22544A-7EE6-4342-B048-85BDC9FD1C3A}</a:tableStyleId>
              </a:tblPr>
              <a:tblGrid>
                <a:gridCol w="1399051">
                  <a:extLst>
                    <a:ext uri="{9D8B030D-6E8A-4147-A177-3AD203B41FA5}">
                      <a16:colId xmlns:a16="http://schemas.microsoft.com/office/drawing/2014/main" val="20000"/>
                    </a:ext>
                  </a:extLst>
                </a:gridCol>
                <a:gridCol w="1443116">
                  <a:extLst>
                    <a:ext uri="{9D8B030D-6E8A-4147-A177-3AD203B41FA5}">
                      <a16:colId xmlns:a16="http://schemas.microsoft.com/office/drawing/2014/main" val="20001"/>
                    </a:ext>
                  </a:extLst>
                </a:gridCol>
                <a:gridCol w="1425490">
                  <a:extLst>
                    <a:ext uri="{9D8B030D-6E8A-4147-A177-3AD203B41FA5}">
                      <a16:colId xmlns:a16="http://schemas.microsoft.com/office/drawing/2014/main" val="20002"/>
                    </a:ext>
                  </a:extLst>
                </a:gridCol>
                <a:gridCol w="1425490">
                  <a:extLst>
                    <a:ext uri="{9D8B030D-6E8A-4147-A177-3AD203B41FA5}">
                      <a16:colId xmlns:a16="http://schemas.microsoft.com/office/drawing/2014/main" val="20003"/>
                    </a:ext>
                  </a:extLst>
                </a:gridCol>
                <a:gridCol w="1446788">
                  <a:extLst>
                    <a:ext uri="{9D8B030D-6E8A-4147-A177-3AD203B41FA5}">
                      <a16:colId xmlns:a16="http://schemas.microsoft.com/office/drawing/2014/main" val="20004"/>
                    </a:ext>
                  </a:extLst>
                </a:gridCol>
                <a:gridCol w="1318266">
                  <a:extLst>
                    <a:ext uri="{9D8B030D-6E8A-4147-A177-3AD203B41FA5}">
                      <a16:colId xmlns:a16="http://schemas.microsoft.com/office/drawing/2014/main" val="20005"/>
                    </a:ext>
                  </a:extLst>
                </a:gridCol>
              </a:tblGrid>
              <a:tr h="312488">
                <a:tc>
                  <a:txBody>
                    <a:bodyPr/>
                    <a:lstStyle/>
                    <a:p>
                      <a:pPr marL="0" marR="0">
                        <a:lnSpc>
                          <a:spcPct val="115000"/>
                        </a:lnSpc>
                        <a:spcBef>
                          <a:spcPts val="0"/>
                        </a:spcBef>
                        <a:spcAft>
                          <a:spcPts val="0"/>
                        </a:spcAft>
                      </a:pPr>
                      <a:r>
                        <a:rPr lang="en-US" sz="1600" dirty="0">
                          <a:effectLst/>
                        </a:rPr>
                        <a:t>Stud No</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Course</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Name</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latin typeface="Calibri"/>
                          <a:ea typeface="Calibri"/>
                          <a:cs typeface="Times New Roman"/>
                        </a:rPr>
                        <a:t>Address</a:t>
                      </a:r>
                    </a:p>
                  </a:txBody>
                  <a:tcPr marL="68580" marR="68580" marT="0" marB="0"/>
                </a:tc>
                <a:tc>
                  <a:txBody>
                    <a:bodyPr/>
                    <a:lstStyle/>
                    <a:p>
                      <a:pPr marL="0" marR="0">
                        <a:lnSpc>
                          <a:spcPct val="115000"/>
                        </a:lnSpc>
                        <a:spcBef>
                          <a:spcPts val="0"/>
                        </a:spcBef>
                        <a:spcAft>
                          <a:spcPts val="0"/>
                        </a:spcAft>
                      </a:pPr>
                      <a:r>
                        <a:rPr lang="en-US" sz="1600">
                          <a:effectLst/>
                        </a:rPr>
                        <a:t>Faculty</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Age</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340867">
                <a:tc>
                  <a:txBody>
                    <a:bodyPr/>
                    <a:lstStyle/>
                    <a:p>
                      <a:pPr marL="0" marR="0">
                        <a:lnSpc>
                          <a:spcPct val="115000"/>
                        </a:lnSpc>
                        <a:spcBef>
                          <a:spcPts val="0"/>
                        </a:spcBef>
                        <a:spcAft>
                          <a:spcPts val="0"/>
                        </a:spcAft>
                      </a:pPr>
                      <a:r>
                        <a:rPr lang="en-US" sz="1600" dirty="0">
                          <a:effectLst/>
                        </a:rPr>
                        <a:t>1243658712</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Oracle</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Tom</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latin typeface="Calibri"/>
                          <a:ea typeface="Calibri"/>
                          <a:cs typeface="Times New Roman"/>
                        </a:rPr>
                        <a:t>1</a:t>
                      </a:r>
                      <a:r>
                        <a:rPr lang="en-US" sz="1600" baseline="30000" dirty="0">
                          <a:effectLst/>
                          <a:latin typeface="Calibri"/>
                          <a:ea typeface="Calibri"/>
                          <a:cs typeface="Times New Roman"/>
                        </a:rPr>
                        <a:t>st</a:t>
                      </a:r>
                      <a:r>
                        <a:rPr lang="en-US" sz="1600" baseline="0" dirty="0">
                          <a:effectLst/>
                          <a:latin typeface="Calibri"/>
                          <a:ea typeface="Calibri"/>
                          <a:cs typeface="Times New Roman"/>
                        </a:rPr>
                        <a:t> Main Street</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Smith</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13</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340867">
                <a:tc>
                  <a:txBody>
                    <a:bodyPr/>
                    <a:lstStyle/>
                    <a:p>
                      <a:pPr marL="0" marR="0">
                        <a:lnSpc>
                          <a:spcPct val="115000"/>
                        </a:lnSpc>
                        <a:spcBef>
                          <a:spcPts val="0"/>
                        </a:spcBef>
                        <a:spcAft>
                          <a:spcPts val="0"/>
                        </a:spcAft>
                      </a:pPr>
                      <a:r>
                        <a:rPr lang="en-US" sz="1600">
                          <a:effectLst/>
                        </a:rPr>
                        <a:t>2343216578  </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Java</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Jill</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latin typeface="Calibri"/>
                          <a:ea typeface="Calibri"/>
                          <a:cs typeface="Times New Roman"/>
                        </a:rPr>
                        <a:t>20</a:t>
                      </a:r>
                      <a:r>
                        <a:rPr lang="en-US" sz="1600" baseline="30000" dirty="0">
                          <a:effectLst/>
                          <a:latin typeface="Calibri"/>
                          <a:ea typeface="Calibri"/>
                          <a:cs typeface="Times New Roman"/>
                        </a:rPr>
                        <a:t>th</a:t>
                      </a:r>
                      <a:r>
                        <a:rPr lang="en-US" sz="1600" dirty="0">
                          <a:effectLst/>
                          <a:latin typeface="Calibri"/>
                          <a:ea typeface="Calibri"/>
                          <a:cs typeface="Times New Roman"/>
                        </a:rPr>
                        <a:t> Cross</a:t>
                      </a:r>
                    </a:p>
                  </a:txBody>
                  <a:tcPr marL="68580" marR="68580" marT="0" marB="0"/>
                </a:tc>
                <a:tc>
                  <a:txBody>
                    <a:bodyPr/>
                    <a:lstStyle/>
                    <a:p>
                      <a:pPr marL="0" marR="0">
                        <a:lnSpc>
                          <a:spcPct val="115000"/>
                        </a:lnSpc>
                        <a:spcBef>
                          <a:spcPts val="0"/>
                        </a:spcBef>
                        <a:spcAft>
                          <a:spcPts val="0"/>
                        </a:spcAft>
                      </a:pPr>
                      <a:r>
                        <a:rPr lang="en-US" sz="1600">
                          <a:effectLst/>
                        </a:rPr>
                        <a:t>King</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12</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340867">
                <a:tc>
                  <a:txBody>
                    <a:bodyPr/>
                    <a:lstStyle/>
                    <a:p>
                      <a:pPr marL="0" marR="0">
                        <a:lnSpc>
                          <a:spcPct val="115000"/>
                        </a:lnSpc>
                        <a:spcBef>
                          <a:spcPts val="0"/>
                        </a:spcBef>
                        <a:spcAft>
                          <a:spcPts val="0"/>
                        </a:spcAft>
                      </a:pPr>
                      <a:r>
                        <a:rPr lang="en-US" sz="1600" dirty="0">
                          <a:effectLst/>
                        </a:rPr>
                        <a:t>123456789</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Dot Net</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Jack</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latin typeface="Calibri"/>
                          <a:ea typeface="Calibri"/>
                          <a:cs typeface="Times New Roman"/>
                        </a:rPr>
                        <a:t>Road no 12 </a:t>
                      </a:r>
                    </a:p>
                  </a:txBody>
                  <a:tcPr marL="68580" marR="68580" marT="0" marB="0"/>
                </a:tc>
                <a:tc>
                  <a:txBody>
                    <a:bodyPr/>
                    <a:lstStyle/>
                    <a:p>
                      <a:pPr marL="0" marR="0">
                        <a:lnSpc>
                          <a:spcPct val="115000"/>
                        </a:lnSpc>
                        <a:spcBef>
                          <a:spcPts val="0"/>
                        </a:spcBef>
                        <a:spcAft>
                          <a:spcPts val="0"/>
                        </a:spcAft>
                      </a:pPr>
                      <a:r>
                        <a:rPr lang="en-US" sz="1600" dirty="0">
                          <a:effectLst/>
                          <a:latin typeface="+mn-lt"/>
                          <a:ea typeface="+mn-ea"/>
                          <a:cs typeface="+mn-cs"/>
                        </a:rPr>
                        <a:t>Smith</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12</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7791591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Placeholder 2"/>
          <p:cNvSpPr>
            <a:spLocks noGrp="1"/>
          </p:cNvSpPr>
          <p:nvPr>
            <p:ph type="body" sz="quarter" idx="16"/>
          </p:nvPr>
        </p:nvSpPr>
        <p:spPr>
          <a:xfrm>
            <a:off x="457200" y="990600"/>
            <a:ext cx="8240713" cy="4473575"/>
          </a:xfrm>
        </p:spPr>
        <p:txBody>
          <a:bodyPr/>
          <a:lstStyle/>
          <a:p>
            <a:endParaRPr>
              <a:solidFill>
                <a:schemeClr val="tx1"/>
              </a:solidFill>
              <a:cs typeface="Arial" charset="0"/>
            </a:endParaRPr>
          </a:p>
          <a:p>
            <a:r>
              <a:rPr>
                <a:solidFill>
                  <a:schemeClr val="tx1"/>
                </a:solidFill>
                <a:cs typeface="Arial" charset="0"/>
              </a:rPr>
              <a:t>No Place to Hold New Information</a:t>
            </a:r>
          </a:p>
          <a:p>
            <a:pPr lvl="1" algn="just">
              <a:buFont typeface="Arial" charset="0"/>
              <a:buChar char="•"/>
            </a:pPr>
            <a:r>
              <a:rPr sz="2200">
                <a:solidFill>
                  <a:schemeClr val="tx1"/>
                </a:solidFill>
              </a:rPr>
              <a:t>In case a new faculty member joins the team :  James  Where can we insert  the faculty details as there are no students yet for the faculty </a:t>
            </a:r>
          </a:p>
          <a:p>
            <a:endParaRPr>
              <a:solidFill>
                <a:schemeClr val="tx1"/>
              </a:solidFill>
              <a:cs typeface="Arial" charset="0"/>
            </a:endParaRPr>
          </a:p>
        </p:txBody>
      </p:sp>
      <p:sp>
        <p:nvSpPr>
          <p:cNvPr id="5" name="Flowchart: Punched Tape 4"/>
          <p:cNvSpPr/>
          <p:nvPr/>
        </p:nvSpPr>
        <p:spPr>
          <a:xfrm>
            <a:off x="1828800" y="5181600"/>
            <a:ext cx="4114800" cy="914400"/>
          </a:xfrm>
          <a:prstGeom prst="flowChartPunchedTap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t>No Place for James</a:t>
            </a:r>
          </a:p>
        </p:txBody>
      </p:sp>
      <p:cxnSp>
        <p:nvCxnSpPr>
          <p:cNvPr id="7" name="Straight Arrow Connector 6"/>
          <p:cNvCxnSpPr/>
          <p:nvPr/>
        </p:nvCxnSpPr>
        <p:spPr>
          <a:xfrm flipV="1">
            <a:off x="4419600" y="4416425"/>
            <a:ext cx="1981200" cy="765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8069" name="Text Placeholder 1"/>
          <p:cNvSpPr>
            <a:spLocks noGrp="1"/>
          </p:cNvSpPr>
          <p:nvPr>
            <p:ph type="body" sz="quarter" idx="11"/>
          </p:nvPr>
        </p:nvSpPr>
        <p:spPr>
          <a:xfrm>
            <a:off x="460375" y="144463"/>
            <a:ext cx="8229600" cy="554037"/>
          </a:xfrm>
        </p:spPr>
        <p:txBody>
          <a:bodyPr/>
          <a:lstStyle/>
          <a:p>
            <a:pPr>
              <a:defRPr/>
            </a:pPr>
            <a:r>
              <a:rPr>
                <a:solidFill>
                  <a:schemeClr val="tx1"/>
                </a:solidFill>
                <a:cs typeface="Arial" charset="0"/>
              </a:rPr>
              <a:t>Problems with un-normalized data (Contd.).</a:t>
            </a:r>
          </a:p>
        </p:txBody>
      </p:sp>
      <p:graphicFrame>
        <p:nvGraphicFramePr>
          <p:cNvPr id="9" name="Table 8"/>
          <p:cNvGraphicFramePr>
            <a:graphicFrameLocks noGrp="1"/>
          </p:cNvGraphicFramePr>
          <p:nvPr/>
        </p:nvGraphicFramePr>
        <p:xfrm>
          <a:off x="271463" y="3048000"/>
          <a:ext cx="8458201" cy="1335089"/>
        </p:xfrm>
        <a:graphic>
          <a:graphicData uri="http://schemas.openxmlformats.org/drawingml/2006/table">
            <a:tbl>
              <a:tblPr firstRow="1" firstCol="1" bandRow="1">
                <a:tableStyleId>{5C22544A-7EE6-4342-B048-85BDC9FD1C3A}</a:tableStyleId>
              </a:tblPr>
              <a:tblGrid>
                <a:gridCol w="1399051">
                  <a:extLst>
                    <a:ext uri="{9D8B030D-6E8A-4147-A177-3AD203B41FA5}">
                      <a16:colId xmlns:a16="http://schemas.microsoft.com/office/drawing/2014/main" val="20000"/>
                    </a:ext>
                  </a:extLst>
                </a:gridCol>
                <a:gridCol w="1443116">
                  <a:extLst>
                    <a:ext uri="{9D8B030D-6E8A-4147-A177-3AD203B41FA5}">
                      <a16:colId xmlns:a16="http://schemas.microsoft.com/office/drawing/2014/main" val="20001"/>
                    </a:ext>
                  </a:extLst>
                </a:gridCol>
                <a:gridCol w="1425490">
                  <a:extLst>
                    <a:ext uri="{9D8B030D-6E8A-4147-A177-3AD203B41FA5}">
                      <a16:colId xmlns:a16="http://schemas.microsoft.com/office/drawing/2014/main" val="20002"/>
                    </a:ext>
                  </a:extLst>
                </a:gridCol>
                <a:gridCol w="1425490">
                  <a:extLst>
                    <a:ext uri="{9D8B030D-6E8A-4147-A177-3AD203B41FA5}">
                      <a16:colId xmlns:a16="http://schemas.microsoft.com/office/drawing/2014/main" val="20003"/>
                    </a:ext>
                  </a:extLst>
                </a:gridCol>
                <a:gridCol w="1446788">
                  <a:extLst>
                    <a:ext uri="{9D8B030D-6E8A-4147-A177-3AD203B41FA5}">
                      <a16:colId xmlns:a16="http://schemas.microsoft.com/office/drawing/2014/main" val="20004"/>
                    </a:ext>
                  </a:extLst>
                </a:gridCol>
                <a:gridCol w="1318266">
                  <a:extLst>
                    <a:ext uri="{9D8B030D-6E8A-4147-A177-3AD203B41FA5}">
                      <a16:colId xmlns:a16="http://schemas.microsoft.com/office/drawing/2014/main" val="20005"/>
                    </a:ext>
                  </a:extLst>
                </a:gridCol>
              </a:tblGrid>
              <a:tr h="312488">
                <a:tc>
                  <a:txBody>
                    <a:bodyPr/>
                    <a:lstStyle/>
                    <a:p>
                      <a:pPr marL="0" marR="0">
                        <a:lnSpc>
                          <a:spcPct val="115000"/>
                        </a:lnSpc>
                        <a:spcBef>
                          <a:spcPts val="0"/>
                        </a:spcBef>
                        <a:spcAft>
                          <a:spcPts val="0"/>
                        </a:spcAft>
                      </a:pPr>
                      <a:r>
                        <a:rPr lang="en-US" sz="1600" dirty="0">
                          <a:effectLst/>
                        </a:rPr>
                        <a:t>Stud No</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Course</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Name</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latin typeface="Calibri"/>
                          <a:ea typeface="Calibri"/>
                          <a:cs typeface="Times New Roman"/>
                        </a:rPr>
                        <a:t>Address</a:t>
                      </a:r>
                    </a:p>
                  </a:txBody>
                  <a:tcPr marL="68580" marR="68580" marT="0" marB="0"/>
                </a:tc>
                <a:tc>
                  <a:txBody>
                    <a:bodyPr/>
                    <a:lstStyle/>
                    <a:p>
                      <a:pPr marL="0" marR="0">
                        <a:lnSpc>
                          <a:spcPct val="115000"/>
                        </a:lnSpc>
                        <a:spcBef>
                          <a:spcPts val="0"/>
                        </a:spcBef>
                        <a:spcAft>
                          <a:spcPts val="0"/>
                        </a:spcAft>
                      </a:pPr>
                      <a:r>
                        <a:rPr lang="en-US" sz="1600">
                          <a:effectLst/>
                        </a:rPr>
                        <a:t>Faculty</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Age</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340867">
                <a:tc>
                  <a:txBody>
                    <a:bodyPr/>
                    <a:lstStyle/>
                    <a:p>
                      <a:pPr marL="0" marR="0">
                        <a:lnSpc>
                          <a:spcPct val="115000"/>
                        </a:lnSpc>
                        <a:spcBef>
                          <a:spcPts val="0"/>
                        </a:spcBef>
                        <a:spcAft>
                          <a:spcPts val="0"/>
                        </a:spcAft>
                      </a:pPr>
                      <a:r>
                        <a:rPr lang="en-US" sz="1600" dirty="0">
                          <a:effectLst/>
                        </a:rPr>
                        <a:t>1243658712</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Oracle</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Tom</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latin typeface="Calibri"/>
                          <a:ea typeface="Calibri"/>
                          <a:cs typeface="Times New Roman"/>
                        </a:rPr>
                        <a:t>1</a:t>
                      </a:r>
                      <a:r>
                        <a:rPr lang="en-US" sz="1600" baseline="30000" dirty="0">
                          <a:effectLst/>
                          <a:latin typeface="Calibri"/>
                          <a:ea typeface="Calibri"/>
                          <a:cs typeface="Times New Roman"/>
                        </a:rPr>
                        <a:t>st</a:t>
                      </a:r>
                      <a:r>
                        <a:rPr lang="en-US" sz="1600" baseline="0" dirty="0">
                          <a:effectLst/>
                          <a:latin typeface="Calibri"/>
                          <a:ea typeface="Calibri"/>
                          <a:cs typeface="Times New Roman"/>
                        </a:rPr>
                        <a:t> Main Street</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Smith</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13</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340867">
                <a:tc>
                  <a:txBody>
                    <a:bodyPr/>
                    <a:lstStyle/>
                    <a:p>
                      <a:pPr marL="0" marR="0">
                        <a:lnSpc>
                          <a:spcPct val="115000"/>
                        </a:lnSpc>
                        <a:spcBef>
                          <a:spcPts val="0"/>
                        </a:spcBef>
                        <a:spcAft>
                          <a:spcPts val="0"/>
                        </a:spcAft>
                      </a:pPr>
                      <a:r>
                        <a:rPr lang="en-US" sz="1600">
                          <a:effectLst/>
                        </a:rPr>
                        <a:t>2343216578  </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Java</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Jill</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latin typeface="Calibri"/>
                          <a:ea typeface="Calibri"/>
                          <a:cs typeface="Times New Roman"/>
                        </a:rPr>
                        <a:t>20</a:t>
                      </a:r>
                      <a:r>
                        <a:rPr lang="en-US" sz="1600" baseline="30000" dirty="0">
                          <a:effectLst/>
                          <a:latin typeface="Calibri"/>
                          <a:ea typeface="Calibri"/>
                          <a:cs typeface="Times New Roman"/>
                        </a:rPr>
                        <a:t>th</a:t>
                      </a:r>
                      <a:r>
                        <a:rPr lang="en-US" sz="1600" dirty="0">
                          <a:effectLst/>
                          <a:latin typeface="Calibri"/>
                          <a:ea typeface="Calibri"/>
                          <a:cs typeface="Times New Roman"/>
                        </a:rPr>
                        <a:t> Cross</a:t>
                      </a:r>
                    </a:p>
                  </a:txBody>
                  <a:tcPr marL="68580" marR="68580" marT="0" marB="0"/>
                </a:tc>
                <a:tc>
                  <a:txBody>
                    <a:bodyPr/>
                    <a:lstStyle/>
                    <a:p>
                      <a:pPr marL="0" marR="0">
                        <a:lnSpc>
                          <a:spcPct val="115000"/>
                        </a:lnSpc>
                        <a:spcBef>
                          <a:spcPts val="0"/>
                        </a:spcBef>
                        <a:spcAft>
                          <a:spcPts val="0"/>
                        </a:spcAft>
                      </a:pPr>
                      <a:r>
                        <a:rPr lang="en-US" sz="1600">
                          <a:effectLst/>
                        </a:rPr>
                        <a:t>King</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12</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340867">
                <a:tc>
                  <a:txBody>
                    <a:bodyPr/>
                    <a:lstStyle/>
                    <a:p>
                      <a:pPr marL="0" marR="0">
                        <a:lnSpc>
                          <a:spcPct val="115000"/>
                        </a:lnSpc>
                        <a:spcBef>
                          <a:spcPts val="0"/>
                        </a:spcBef>
                        <a:spcAft>
                          <a:spcPts val="0"/>
                        </a:spcAft>
                      </a:pPr>
                      <a:r>
                        <a:rPr lang="en-US" sz="1600" dirty="0">
                          <a:effectLst/>
                        </a:rPr>
                        <a:t>123456789</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Dot Net</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Jack</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latin typeface="Calibri"/>
                          <a:ea typeface="Calibri"/>
                          <a:cs typeface="Times New Roman"/>
                        </a:rPr>
                        <a:t>Road no 12 </a:t>
                      </a:r>
                    </a:p>
                  </a:txBody>
                  <a:tcPr marL="68580" marR="68580" marT="0" marB="0"/>
                </a:tc>
                <a:tc>
                  <a:txBody>
                    <a:bodyPr/>
                    <a:lstStyle/>
                    <a:p>
                      <a:pPr marL="0" marR="0">
                        <a:lnSpc>
                          <a:spcPct val="115000"/>
                        </a:lnSpc>
                        <a:spcBef>
                          <a:spcPts val="0"/>
                        </a:spcBef>
                        <a:spcAft>
                          <a:spcPts val="0"/>
                        </a:spcAft>
                      </a:pPr>
                      <a:r>
                        <a:rPr lang="en-US" sz="1600" dirty="0">
                          <a:effectLst/>
                          <a:latin typeface="+mn-lt"/>
                          <a:ea typeface="+mn-ea"/>
                          <a:cs typeface="+mn-cs"/>
                        </a:rPr>
                        <a:t>Smith</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12</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6272242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554037"/>
          </a:xfrm>
        </p:spPr>
        <p:txBody>
          <a:bodyPr/>
          <a:lstStyle/>
          <a:p>
            <a:pPr>
              <a:defRPr/>
            </a:pPr>
            <a:r>
              <a:rPr>
                <a:solidFill>
                  <a:schemeClr val="tx1"/>
                </a:solidFill>
                <a:cs typeface="Arial" charset="0"/>
              </a:rPr>
              <a:t>Problems with un-normalized data (Contd.).</a:t>
            </a:r>
            <a:endParaRPr b="0">
              <a:solidFill>
                <a:schemeClr val="tx1"/>
              </a:solidFill>
            </a:endParaRPr>
          </a:p>
        </p:txBody>
      </p:sp>
      <p:sp>
        <p:nvSpPr>
          <p:cNvPr id="93187" name="Text Placeholder 2"/>
          <p:cNvSpPr>
            <a:spLocks noGrp="1"/>
          </p:cNvSpPr>
          <p:nvPr>
            <p:ph type="body" sz="quarter" idx="16"/>
          </p:nvPr>
        </p:nvSpPr>
        <p:spPr/>
        <p:txBody>
          <a:bodyPr/>
          <a:lstStyle/>
          <a:p>
            <a:r>
              <a:rPr>
                <a:solidFill>
                  <a:schemeClr val="tx1"/>
                </a:solidFill>
                <a:cs typeface="Arial" charset="0"/>
              </a:rPr>
              <a:t>Loss of Information</a:t>
            </a:r>
          </a:p>
          <a:p>
            <a:pPr lvl="1" algn="just">
              <a:buFont typeface="Arial" charset="0"/>
              <a:buChar char="•"/>
            </a:pPr>
            <a:r>
              <a:rPr sz="2200">
                <a:solidFill>
                  <a:schemeClr val="tx1"/>
                </a:solidFill>
              </a:rPr>
              <a:t>If one of the faculty member leaves and we have to remove the faculty data , then we will lose the information about the Student as well  and Vice-Versa.</a:t>
            </a:r>
          </a:p>
          <a:p>
            <a:endParaRPr>
              <a:solidFill>
                <a:schemeClr val="tx1"/>
              </a:solidFill>
              <a:cs typeface="Arial" charset="0"/>
            </a:endParaRPr>
          </a:p>
        </p:txBody>
      </p:sp>
      <p:graphicFrame>
        <p:nvGraphicFramePr>
          <p:cNvPr id="6" name="Table 5"/>
          <p:cNvGraphicFramePr>
            <a:graphicFrameLocks noGrp="1"/>
          </p:cNvGraphicFramePr>
          <p:nvPr/>
        </p:nvGraphicFramePr>
        <p:xfrm>
          <a:off x="271463" y="3389313"/>
          <a:ext cx="8458201" cy="1335086"/>
        </p:xfrm>
        <a:graphic>
          <a:graphicData uri="http://schemas.openxmlformats.org/drawingml/2006/table">
            <a:tbl>
              <a:tblPr firstRow="1" firstCol="1" bandRow="1">
                <a:tableStyleId>{5C22544A-7EE6-4342-B048-85BDC9FD1C3A}</a:tableStyleId>
              </a:tblPr>
              <a:tblGrid>
                <a:gridCol w="1399051">
                  <a:extLst>
                    <a:ext uri="{9D8B030D-6E8A-4147-A177-3AD203B41FA5}">
                      <a16:colId xmlns:a16="http://schemas.microsoft.com/office/drawing/2014/main" val="20000"/>
                    </a:ext>
                  </a:extLst>
                </a:gridCol>
                <a:gridCol w="1443116">
                  <a:extLst>
                    <a:ext uri="{9D8B030D-6E8A-4147-A177-3AD203B41FA5}">
                      <a16:colId xmlns:a16="http://schemas.microsoft.com/office/drawing/2014/main" val="20001"/>
                    </a:ext>
                  </a:extLst>
                </a:gridCol>
                <a:gridCol w="1425490">
                  <a:extLst>
                    <a:ext uri="{9D8B030D-6E8A-4147-A177-3AD203B41FA5}">
                      <a16:colId xmlns:a16="http://schemas.microsoft.com/office/drawing/2014/main" val="20002"/>
                    </a:ext>
                  </a:extLst>
                </a:gridCol>
                <a:gridCol w="1425490">
                  <a:extLst>
                    <a:ext uri="{9D8B030D-6E8A-4147-A177-3AD203B41FA5}">
                      <a16:colId xmlns:a16="http://schemas.microsoft.com/office/drawing/2014/main" val="20003"/>
                    </a:ext>
                  </a:extLst>
                </a:gridCol>
                <a:gridCol w="1446788">
                  <a:extLst>
                    <a:ext uri="{9D8B030D-6E8A-4147-A177-3AD203B41FA5}">
                      <a16:colId xmlns:a16="http://schemas.microsoft.com/office/drawing/2014/main" val="20004"/>
                    </a:ext>
                  </a:extLst>
                </a:gridCol>
                <a:gridCol w="1318266">
                  <a:extLst>
                    <a:ext uri="{9D8B030D-6E8A-4147-A177-3AD203B41FA5}">
                      <a16:colId xmlns:a16="http://schemas.microsoft.com/office/drawing/2014/main" val="20005"/>
                    </a:ext>
                  </a:extLst>
                </a:gridCol>
              </a:tblGrid>
              <a:tr h="312488">
                <a:tc>
                  <a:txBody>
                    <a:bodyPr/>
                    <a:lstStyle/>
                    <a:p>
                      <a:pPr marL="0" marR="0">
                        <a:lnSpc>
                          <a:spcPct val="115000"/>
                        </a:lnSpc>
                        <a:spcBef>
                          <a:spcPts val="0"/>
                        </a:spcBef>
                        <a:spcAft>
                          <a:spcPts val="0"/>
                        </a:spcAft>
                      </a:pPr>
                      <a:r>
                        <a:rPr lang="en-US" sz="1600" dirty="0">
                          <a:effectLst/>
                        </a:rPr>
                        <a:t>Stud No</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Course</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Name</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latin typeface="Calibri"/>
                          <a:ea typeface="Calibri"/>
                          <a:cs typeface="Times New Roman"/>
                        </a:rPr>
                        <a:t>Address</a:t>
                      </a:r>
                    </a:p>
                  </a:txBody>
                  <a:tcPr marL="68580" marR="68580" marT="0" marB="0"/>
                </a:tc>
                <a:tc>
                  <a:txBody>
                    <a:bodyPr/>
                    <a:lstStyle/>
                    <a:p>
                      <a:pPr marL="0" marR="0">
                        <a:lnSpc>
                          <a:spcPct val="115000"/>
                        </a:lnSpc>
                        <a:spcBef>
                          <a:spcPts val="0"/>
                        </a:spcBef>
                        <a:spcAft>
                          <a:spcPts val="0"/>
                        </a:spcAft>
                      </a:pPr>
                      <a:r>
                        <a:rPr lang="en-US" sz="1600">
                          <a:effectLst/>
                        </a:rPr>
                        <a:t>Faculty</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Age</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340866">
                <a:tc>
                  <a:txBody>
                    <a:bodyPr/>
                    <a:lstStyle/>
                    <a:p>
                      <a:pPr marL="0" marR="0">
                        <a:lnSpc>
                          <a:spcPct val="115000"/>
                        </a:lnSpc>
                        <a:spcBef>
                          <a:spcPts val="0"/>
                        </a:spcBef>
                        <a:spcAft>
                          <a:spcPts val="0"/>
                        </a:spcAft>
                      </a:pPr>
                      <a:r>
                        <a:rPr lang="en-US" sz="1600" dirty="0">
                          <a:effectLst/>
                        </a:rPr>
                        <a:t>1243658712</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Oracle</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Tom</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latin typeface="Calibri"/>
                          <a:ea typeface="Calibri"/>
                          <a:cs typeface="Times New Roman"/>
                        </a:rPr>
                        <a:t>1</a:t>
                      </a:r>
                      <a:r>
                        <a:rPr lang="en-US" sz="1600" baseline="30000" dirty="0">
                          <a:effectLst/>
                          <a:latin typeface="Calibri"/>
                          <a:ea typeface="Calibri"/>
                          <a:cs typeface="Times New Roman"/>
                        </a:rPr>
                        <a:t>st</a:t>
                      </a:r>
                      <a:r>
                        <a:rPr lang="en-US" sz="1600" baseline="0" dirty="0">
                          <a:effectLst/>
                          <a:latin typeface="Calibri"/>
                          <a:ea typeface="Calibri"/>
                          <a:cs typeface="Times New Roman"/>
                        </a:rPr>
                        <a:t> Main Street</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Smith</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13</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340866">
                <a:tc>
                  <a:txBody>
                    <a:bodyPr/>
                    <a:lstStyle/>
                    <a:p>
                      <a:pPr marL="0" marR="0">
                        <a:lnSpc>
                          <a:spcPct val="115000"/>
                        </a:lnSpc>
                        <a:spcBef>
                          <a:spcPts val="0"/>
                        </a:spcBef>
                        <a:spcAft>
                          <a:spcPts val="0"/>
                        </a:spcAft>
                      </a:pPr>
                      <a:r>
                        <a:rPr lang="en-US" sz="1600">
                          <a:effectLst/>
                        </a:rPr>
                        <a:t>2343216578  </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Java</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Jill</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latin typeface="Calibri"/>
                          <a:ea typeface="Calibri"/>
                          <a:cs typeface="Times New Roman"/>
                        </a:rPr>
                        <a:t>20</a:t>
                      </a:r>
                      <a:r>
                        <a:rPr lang="en-US" sz="1600" baseline="30000" dirty="0">
                          <a:effectLst/>
                          <a:latin typeface="Calibri"/>
                          <a:ea typeface="Calibri"/>
                          <a:cs typeface="Times New Roman"/>
                        </a:rPr>
                        <a:t>th</a:t>
                      </a:r>
                      <a:r>
                        <a:rPr lang="en-US" sz="1600" dirty="0">
                          <a:effectLst/>
                          <a:latin typeface="Calibri"/>
                          <a:ea typeface="Calibri"/>
                          <a:cs typeface="Times New Roman"/>
                        </a:rPr>
                        <a:t> Cross</a:t>
                      </a:r>
                    </a:p>
                  </a:txBody>
                  <a:tcPr marL="68580" marR="68580" marT="0" marB="0"/>
                </a:tc>
                <a:tc>
                  <a:txBody>
                    <a:bodyPr/>
                    <a:lstStyle/>
                    <a:p>
                      <a:pPr marL="0" marR="0">
                        <a:lnSpc>
                          <a:spcPct val="115000"/>
                        </a:lnSpc>
                        <a:spcBef>
                          <a:spcPts val="0"/>
                        </a:spcBef>
                        <a:spcAft>
                          <a:spcPts val="0"/>
                        </a:spcAft>
                      </a:pPr>
                      <a:r>
                        <a:rPr lang="en-US" sz="1600">
                          <a:effectLst/>
                        </a:rPr>
                        <a:t>King</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12</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340866">
                <a:tc>
                  <a:txBody>
                    <a:bodyPr/>
                    <a:lstStyle/>
                    <a:p>
                      <a:pPr marL="0" marR="0">
                        <a:lnSpc>
                          <a:spcPct val="115000"/>
                        </a:lnSpc>
                        <a:spcBef>
                          <a:spcPts val="0"/>
                        </a:spcBef>
                        <a:spcAft>
                          <a:spcPts val="0"/>
                        </a:spcAft>
                      </a:pPr>
                      <a:r>
                        <a:rPr lang="en-US" sz="1600" dirty="0">
                          <a:effectLst/>
                        </a:rPr>
                        <a:t>123456789</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Dot Net</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Jack</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latin typeface="Calibri"/>
                          <a:ea typeface="Calibri"/>
                          <a:cs typeface="Times New Roman"/>
                        </a:rPr>
                        <a:t>Road no 12 </a:t>
                      </a:r>
                    </a:p>
                  </a:txBody>
                  <a:tcPr marL="68580" marR="68580" marT="0" marB="0"/>
                </a:tc>
                <a:tc>
                  <a:txBody>
                    <a:bodyPr/>
                    <a:lstStyle/>
                    <a:p>
                      <a:pPr marL="0" marR="0">
                        <a:lnSpc>
                          <a:spcPct val="115000"/>
                        </a:lnSpc>
                        <a:spcBef>
                          <a:spcPts val="0"/>
                        </a:spcBef>
                        <a:spcAft>
                          <a:spcPts val="0"/>
                        </a:spcAft>
                      </a:pPr>
                      <a:r>
                        <a:rPr lang="en-US" sz="1600" dirty="0">
                          <a:effectLst/>
                          <a:latin typeface="+mn-lt"/>
                          <a:ea typeface="+mn-ea"/>
                          <a:cs typeface="+mn-cs"/>
                        </a:rPr>
                        <a:t>Smith</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12</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78869533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554037"/>
          </a:xfrm>
        </p:spPr>
        <p:txBody>
          <a:bodyPr/>
          <a:lstStyle/>
          <a:p>
            <a:pPr>
              <a:defRPr/>
            </a:pPr>
            <a:r>
              <a:rPr>
                <a:solidFill>
                  <a:schemeClr val="tx1"/>
                </a:solidFill>
                <a:cs typeface="Arial" charset="0"/>
              </a:rPr>
              <a:t>Problems with un-normalized data (Contd.).</a:t>
            </a:r>
            <a:endParaRPr>
              <a:solidFill>
                <a:schemeClr val="tx1"/>
              </a:solidFill>
            </a:endParaRPr>
          </a:p>
        </p:txBody>
      </p:sp>
      <p:sp>
        <p:nvSpPr>
          <p:cNvPr id="94211" name="Text Placeholder 2"/>
          <p:cNvSpPr>
            <a:spLocks noGrp="1"/>
          </p:cNvSpPr>
          <p:nvPr>
            <p:ph type="body" sz="quarter" idx="16"/>
          </p:nvPr>
        </p:nvSpPr>
        <p:spPr/>
        <p:txBody>
          <a:bodyPr/>
          <a:lstStyle/>
          <a:p>
            <a:pPr algn="just"/>
            <a:r>
              <a:rPr>
                <a:solidFill>
                  <a:schemeClr val="tx1"/>
                </a:solidFill>
                <a:cs typeface="Arial" charset="0"/>
              </a:rPr>
              <a:t>The above problems arise primarily because the relation student has information about students as well as faculty members . </a:t>
            </a:r>
          </a:p>
          <a:p>
            <a:pPr algn="just"/>
            <a:r>
              <a:rPr>
                <a:solidFill>
                  <a:schemeClr val="tx1"/>
                </a:solidFill>
                <a:cs typeface="Arial" charset="0"/>
              </a:rPr>
              <a:t>One solution to deal with the problems is to decompose the relation into two or more smaller relations</a:t>
            </a:r>
          </a:p>
        </p:txBody>
      </p:sp>
      <p:sp>
        <p:nvSpPr>
          <p:cNvPr id="4" name="Rectangle 3"/>
          <p:cNvSpPr/>
          <p:nvPr/>
        </p:nvSpPr>
        <p:spPr>
          <a:xfrm>
            <a:off x="1143000" y="4343400"/>
            <a:ext cx="6934200" cy="9906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defRPr/>
            </a:pPr>
            <a:r>
              <a:rPr lang="en-US" sz="2000" dirty="0"/>
              <a:t>Such decomposition is called normalization and is essential if we wish to overcome undesirable anomalies.</a:t>
            </a:r>
          </a:p>
        </p:txBody>
      </p:sp>
    </p:spTree>
    <p:extLst>
      <p:ext uri="{BB962C8B-B14F-4D97-AF65-F5344CB8AC3E}">
        <p14:creationId xmlns:p14="http://schemas.microsoft.com/office/powerpoint/2010/main" val="269619335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554037"/>
          </a:xfrm>
        </p:spPr>
        <p:txBody>
          <a:bodyPr/>
          <a:lstStyle/>
          <a:p>
            <a:pPr>
              <a:defRPr/>
            </a:pPr>
            <a:r>
              <a:rPr>
                <a:solidFill>
                  <a:schemeClr val="tx1"/>
                </a:solidFill>
              </a:rPr>
              <a:t>Functional Dependency</a:t>
            </a:r>
          </a:p>
        </p:txBody>
      </p:sp>
      <p:sp>
        <p:nvSpPr>
          <p:cNvPr id="95235" name="Text Placeholder 2"/>
          <p:cNvSpPr>
            <a:spLocks noGrp="1"/>
          </p:cNvSpPr>
          <p:nvPr>
            <p:ph type="body" sz="quarter" idx="16"/>
          </p:nvPr>
        </p:nvSpPr>
        <p:spPr/>
        <p:txBody>
          <a:bodyPr/>
          <a:lstStyle/>
          <a:p>
            <a:pPr algn="just"/>
            <a:r>
              <a:rPr>
                <a:solidFill>
                  <a:schemeClr val="tx1"/>
                </a:solidFill>
                <a:cs typeface="Arial" charset="0"/>
              </a:rPr>
              <a:t>Now to define the normal forms more formally, we first need to define the concept of functional dependence</a:t>
            </a:r>
          </a:p>
          <a:p>
            <a:pPr algn="just"/>
            <a:r>
              <a:rPr>
                <a:solidFill>
                  <a:schemeClr val="tx1"/>
                </a:solidFill>
                <a:cs typeface="Arial" charset="0"/>
              </a:rPr>
              <a:t>Consider a relation R that has two attributes A and B. The attribute B of the relation is functionally dependent on the attribute A if and only if for each value of A no more than one value of B is associated. In other words, the value of attribute A uniquely determines the value of B and if there were several tuples that had the same value of A then all these tuples will have an identical value of attribute B.</a:t>
            </a:r>
          </a:p>
        </p:txBody>
      </p:sp>
    </p:spTree>
    <p:extLst>
      <p:ext uri="{BB962C8B-B14F-4D97-AF65-F5344CB8AC3E}">
        <p14:creationId xmlns:p14="http://schemas.microsoft.com/office/powerpoint/2010/main" val="286824115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idx="4294967295"/>
          </p:nvPr>
        </p:nvSpPr>
        <p:spPr/>
        <p:txBody>
          <a:bodyPr/>
          <a:lstStyle/>
          <a:p>
            <a:pPr eaLnBrk="1" hangingPunct="1"/>
            <a:r>
              <a:rPr>
                <a:solidFill>
                  <a:schemeClr val="tx1"/>
                </a:solidFill>
                <a:cs typeface="Arial" charset="0"/>
              </a:rPr>
              <a:t>First Normal Form</a:t>
            </a:r>
            <a:endParaRPr lang="en-GB">
              <a:solidFill>
                <a:schemeClr val="tx1"/>
              </a:solidFill>
              <a:cs typeface="Arial" charset="0"/>
            </a:endParaRPr>
          </a:p>
        </p:txBody>
      </p:sp>
      <p:sp>
        <p:nvSpPr>
          <p:cNvPr id="96259" name="Rectangle 3"/>
          <p:cNvSpPr>
            <a:spLocks noGrp="1" noChangeArrowheads="1"/>
          </p:cNvSpPr>
          <p:nvPr>
            <p:ph type="body" idx="4294967295"/>
          </p:nvPr>
        </p:nvSpPr>
        <p:spPr>
          <a:xfrm>
            <a:off x="304800" y="914400"/>
            <a:ext cx="8610600" cy="4953000"/>
          </a:xfrm>
        </p:spPr>
        <p:txBody>
          <a:bodyPr/>
          <a:lstStyle/>
          <a:p>
            <a:pPr algn="just" eaLnBrk="1" hangingPunct="1"/>
            <a:r>
              <a:rPr sz="2400">
                <a:solidFill>
                  <a:schemeClr val="tx1"/>
                </a:solidFill>
                <a:cs typeface="Arial" charset="0"/>
              </a:rPr>
              <a:t>A relation is in 1NF if and only if all underlying domains contain atomic values( values which can't be divided further) only.</a:t>
            </a:r>
          </a:p>
          <a:p>
            <a:pPr eaLnBrk="1" hangingPunct="1"/>
            <a:endParaRPr sz="2400">
              <a:solidFill>
                <a:schemeClr val="tx1"/>
              </a:solidFill>
              <a:cs typeface="Arial" charset="0"/>
            </a:endParaRPr>
          </a:p>
          <a:p>
            <a:pPr eaLnBrk="1" hangingPunct="1"/>
            <a:endParaRPr sz="2400">
              <a:solidFill>
                <a:schemeClr val="tx1"/>
              </a:solidFill>
              <a:cs typeface="Arial" charset="0"/>
            </a:endParaRPr>
          </a:p>
          <a:p>
            <a:pPr eaLnBrk="1" hangingPunct="1"/>
            <a:endParaRPr sz="2400">
              <a:solidFill>
                <a:schemeClr val="tx1"/>
              </a:solidFill>
              <a:cs typeface="Arial" charset="0"/>
            </a:endParaRPr>
          </a:p>
          <a:p>
            <a:pPr eaLnBrk="1" hangingPunct="1"/>
            <a:endParaRPr sz="2400">
              <a:solidFill>
                <a:schemeClr val="tx1"/>
              </a:solidFill>
              <a:cs typeface="Arial" charset="0"/>
            </a:endParaRPr>
          </a:p>
        </p:txBody>
      </p:sp>
      <p:graphicFrame>
        <p:nvGraphicFramePr>
          <p:cNvPr id="4" name="Table 3"/>
          <p:cNvGraphicFramePr>
            <a:graphicFrameLocks noGrp="1"/>
          </p:cNvGraphicFramePr>
          <p:nvPr/>
        </p:nvGraphicFramePr>
        <p:xfrm>
          <a:off x="457200" y="2133600"/>
          <a:ext cx="8077203" cy="4240422"/>
        </p:xfrm>
        <a:graphic>
          <a:graphicData uri="http://schemas.openxmlformats.org/drawingml/2006/table">
            <a:tbl>
              <a:tblPr>
                <a:tableStyleId>{5C22544A-7EE6-4342-B048-85BDC9FD1C3A}</a:tableStyleId>
              </a:tblPr>
              <a:tblGrid>
                <a:gridCol w="897467">
                  <a:extLst>
                    <a:ext uri="{9D8B030D-6E8A-4147-A177-3AD203B41FA5}">
                      <a16:colId xmlns:a16="http://schemas.microsoft.com/office/drawing/2014/main" val="20000"/>
                    </a:ext>
                  </a:extLst>
                </a:gridCol>
                <a:gridCol w="897467">
                  <a:extLst>
                    <a:ext uri="{9D8B030D-6E8A-4147-A177-3AD203B41FA5}">
                      <a16:colId xmlns:a16="http://schemas.microsoft.com/office/drawing/2014/main" val="20001"/>
                    </a:ext>
                  </a:extLst>
                </a:gridCol>
                <a:gridCol w="897467">
                  <a:extLst>
                    <a:ext uri="{9D8B030D-6E8A-4147-A177-3AD203B41FA5}">
                      <a16:colId xmlns:a16="http://schemas.microsoft.com/office/drawing/2014/main" val="20002"/>
                    </a:ext>
                  </a:extLst>
                </a:gridCol>
                <a:gridCol w="897467">
                  <a:extLst>
                    <a:ext uri="{9D8B030D-6E8A-4147-A177-3AD203B41FA5}">
                      <a16:colId xmlns:a16="http://schemas.microsoft.com/office/drawing/2014/main" val="20003"/>
                    </a:ext>
                  </a:extLst>
                </a:gridCol>
                <a:gridCol w="897467">
                  <a:extLst>
                    <a:ext uri="{9D8B030D-6E8A-4147-A177-3AD203B41FA5}">
                      <a16:colId xmlns:a16="http://schemas.microsoft.com/office/drawing/2014/main" val="20004"/>
                    </a:ext>
                  </a:extLst>
                </a:gridCol>
                <a:gridCol w="897467">
                  <a:extLst>
                    <a:ext uri="{9D8B030D-6E8A-4147-A177-3AD203B41FA5}">
                      <a16:colId xmlns:a16="http://schemas.microsoft.com/office/drawing/2014/main" val="20005"/>
                    </a:ext>
                  </a:extLst>
                </a:gridCol>
                <a:gridCol w="897467">
                  <a:extLst>
                    <a:ext uri="{9D8B030D-6E8A-4147-A177-3AD203B41FA5}">
                      <a16:colId xmlns:a16="http://schemas.microsoft.com/office/drawing/2014/main" val="20006"/>
                    </a:ext>
                  </a:extLst>
                </a:gridCol>
                <a:gridCol w="897467">
                  <a:extLst>
                    <a:ext uri="{9D8B030D-6E8A-4147-A177-3AD203B41FA5}">
                      <a16:colId xmlns:a16="http://schemas.microsoft.com/office/drawing/2014/main" val="20007"/>
                    </a:ext>
                  </a:extLst>
                </a:gridCol>
                <a:gridCol w="897467">
                  <a:extLst>
                    <a:ext uri="{9D8B030D-6E8A-4147-A177-3AD203B41FA5}">
                      <a16:colId xmlns:a16="http://schemas.microsoft.com/office/drawing/2014/main" val="20008"/>
                    </a:ext>
                  </a:extLst>
                </a:gridCol>
              </a:tblGrid>
              <a:tr h="497169">
                <a:tc>
                  <a:txBody>
                    <a:bodyPr/>
                    <a:lstStyle/>
                    <a:p>
                      <a:pPr algn="ctr" fontAlgn="b"/>
                      <a:r>
                        <a:rPr lang="en-US" sz="1600" b="1" u="none" strike="noStrike" dirty="0">
                          <a:solidFill>
                            <a:schemeClr val="bg1"/>
                          </a:solidFill>
                          <a:effectLst/>
                          <a:latin typeface="+mn-lt"/>
                        </a:rPr>
                        <a:t>Project Code</a:t>
                      </a:r>
                      <a:endParaRPr lang="en-US" sz="1600" b="1" i="0" u="none" strike="noStrike" dirty="0">
                        <a:solidFill>
                          <a:schemeClr val="bg1"/>
                        </a:solidFill>
                        <a:effectLst/>
                        <a:latin typeface="+mn-lt"/>
                      </a:endParaRPr>
                    </a:p>
                  </a:txBody>
                  <a:tcPr marL="9525" marR="9525" marT="9517" marB="0" anchor="b">
                    <a:solidFill>
                      <a:schemeClr val="accent2"/>
                    </a:solidFill>
                  </a:tcPr>
                </a:tc>
                <a:tc>
                  <a:txBody>
                    <a:bodyPr/>
                    <a:lstStyle/>
                    <a:p>
                      <a:pPr algn="ctr" fontAlgn="b"/>
                      <a:r>
                        <a:rPr lang="en-US" sz="1600" b="1" u="none" strike="noStrike" dirty="0">
                          <a:solidFill>
                            <a:schemeClr val="bg1"/>
                          </a:solidFill>
                          <a:effectLst/>
                          <a:latin typeface="+mn-lt"/>
                        </a:rPr>
                        <a:t>Project Title</a:t>
                      </a:r>
                      <a:endParaRPr lang="en-US" sz="1600" b="1" i="0" u="none" strike="noStrike" dirty="0">
                        <a:solidFill>
                          <a:schemeClr val="bg1"/>
                        </a:solidFill>
                        <a:effectLst/>
                        <a:latin typeface="+mn-lt"/>
                      </a:endParaRPr>
                    </a:p>
                  </a:txBody>
                  <a:tcPr marL="9525" marR="9525" marT="9517" marB="0" anchor="b">
                    <a:solidFill>
                      <a:schemeClr val="accent2"/>
                    </a:solidFill>
                  </a:tcPr>
                </a:tc>
                <a:tc>
                  <a:txBody>
                    <a:bodyPr/>
                    <a:lstStyle/>
                    <a:p>
                      <a:pPr algn="ctr" fontAlgn="b"/>
                      <a:r>
                        <a:rPr lang="en-US" sz="1600" b="1" u="none" strike="noStrike" dirty="0">
                          <a:solidFill>
                            <a:schemeClr val="bg1"/>
                          </a:solidFill>
                          <a:effectLst/>
                          <a:latin typeface="+mn-lt"/>
                        </a:rPr>
                        <a:t>Project Manager</a:t>
                      </a:r>
                      <a:endParaRPr lang="en-US" sz="1600" b="1" i="0" u="none" strike="noStrike" dirty="0">
                        <a:solidFill>
                          <a:schemeClr val="bg1"/>
                        </a:solidFill>
                        <a:effectLst/>
                        <a:latin typeface="+mn-lt"/>
                      </a:endParaRPr>
                    </a:p>
                  </a:txBody>
                  <a:tcPr marL="9525" marR="9525" marT="9517" marB="0" anchor="b">
                    <a:solidFill>
                      <a:schemeClr val="accent2"/>
                    </a:solidFill>
                  </a:tcPr>
                </a:tc>
                <a:tc>
                  <a:txBody>
                    <a:bodyPr/>
                    <a:lstStyle/>
                    <a:p>
                      <a:pPr algn="ctr" fontAlgn="b"/>
                      <a:r>
                        <a:rPr lang="en-US" sz="1600" b="1" u="none" strike="noStrike" dirty="0" err="1">
                          <a:solidFill>
                            <a:schemeClr val="bg1"/>
                          </a:solidFill>
                          <a:effectLst/>
                          <a:latin typeface="+mn-lt"/>
                        </a:rPr>
                        <a:t>Proj</a:t>
                      </a:r>
                      <a:r>
                        <a:rPr lang="en-US" sz="1600" b="1" u="none" strike="noStrike" dirty="0">
                          <a:solidFill>
                            <a:schemeClr val="bg1"/>
                          </a:solidFill>
                          <a:effectLst/>
                          <a:latin typeface="+mn-lt"/>
                        </a:rPr>
                        <a:t> Budget</a:t>
                      </a:r>
                      <a:endParaRPr lang="en-US" sz="1600" b="1" i="0" u="none" strike="noStrike" dirty="0">
                        <a:solidFill>
                          <a:schemeClr val="bg1"/>
                        </a:solidFill>
                        <a:effectLst/>
                        <a:latin typeface="+mn-lt"/>
                      </a:endParaRPr>
                    </a:p>
                  </a:txBody>
                  <a:tcPr marL="9525" marR="9525" marT="9517" marB="0" anchor="b">
                    <a:solidFill>
                      <a:schemeClr val="accent2"/>
                    </a:solidFill>
                  </a:tcPr>
                </a:tc>
                <a:tc>
                  <a:txBody>
                    <a:bodyPr/>
                    <a:lstStyle/>
                    <a:p>
                      <a:pPr algn="ctr" fontAlgn="b"/>
                      <a:r>
                        <a:rPr lang="en-US" sz="1600" b="1" u="none" strike="noStrike" dirty="0" err="1">
                          <a:solidFill>
                            <a:schemeClr val="bg1"/>
                          </a:solidFill>
                          <a:effectLst/>
                          <a:latin typeface="+mn-lt"/>
                        </a:rPr>
                        <a:t>Empno</a:t>
                      </a:r>
                      <a:endParaRPr lang="en-US" sz="1600" b="1" i="0" u="none" strike="noStrike" dirty="0">
                        <a:solidFill>
                          <a:schemeClr val="bg1"/>
                        </a:solidFill>
                        <a:effectLst/>
                        <a:latin typeface="+mn-lt"/>
                      </a:endParaRPr>
                    </a:p>
                  </a:txBody>
                  <a:tcPr marL="9525" marR="9525" marT="9517" marB="0" anchor="b">
                    <a:solidFill>
                      <a:schemeClr val="accent2"/>
                    </a:solidFill>
                  </a:tcPr>
                </a:tc>
                <a:tc>
                  <a:txBody>
                    <a:bodyPr/>
                    <a:lstStyle/>
                    <a:p>
                      <a:pPr algn="ctr" fontAlgn="b"/>
                      <a:r>
                        <a:rPr lang="en-US" sz="1600" b="1" u="none" strike="noStrike" dirty="0" err="1">
                          <a:solidFill>
                            <a:schemeClr val="bg1"/>
                          </a:solidFill>
                          <a:effectLst/>
                          <a:latin typeface="+mn-lt"/>
                        </a:rPr>
                        <a:t>Ename</a:t>
                      </a:r>
                      <a:endParaRPr lang="en-US" sz="1600" b="1" i="0" u="none" strike="noStrike" dirty="0">
                        <a:solidFill>
                          <a:schemeClr val="bg1"/>
                        </a:solidFill>
                        <a:effectLst/>
                        <a:latin typeface="+mn-lt"/>
                      </a:endParaRPr>
                    </a:p>
                  </a:txBody>
                  <a:tcPr marL="9525" marR="9525" marT="9517" marB="0" anchor="b">
                    <a:solidFill>
                      <a:schemeClr val="accent2"/>
                    </a:solidFill>
                  </a:tcPr>
                </a:tc>
                <a:tc>
                  <a:txBody>
                    <a:bodyPr/>
                    <a:lstStyle/>
                    <a:p>
                      <a:pPr algn="ctr" fontAlgn="b"/>
                      <a:r>
                        <a:rPr lang="en-US" sz="1600" b="1" u="none" strike="noStrike" dirty="0" err="1">
                          <a:solidFill>
                            <a:schemeClr val="bg1"/>
                          </a:solidFill>
                          <a:effectLst/>
                          <a:latin typeface="+mn-lt"/>
                        </a:rPr>
                        <a:t>DeptNo</a:t>
                      </a:r>
                      <a:endParaRPr lang="en-US" sz="1600" b="1" i="0" u="none" strike="noStrike" dirty="0">
                        <a:solidFill>
                          <a:schemeClr val="bg1"/>
                        </a:solidFill>
                        <a:effectLst/>
                        <a:latin typeface="+mn-lt"/>
                      </a:endParaRPr>
                    </a:p>
                  </a:txBody>
                  <a:tcPr marL="9525" marR="9525" marT="9517" marB="0" anchor="b">
                    <a:solidFill>
                      <a:schemeClr val="accent2"/>
                    </a:solidFill>
                  </a:tcPr>
                </a:tc>
                <a:tc>
                  <a:txBody>
                    <a:bodyPr/>
                    <a:lstStyle/>
                    <a:p>
                      <a:pPr algn="ctr" fontAlgn="b"/>
                      <a:r>
                        <a:rPr lang="en-US" sz="1600" b="1" u="none" strike="noStrike" dirty="0" err="1">
                          <a:solidFill>
                            <a:schemeClr val="bg1"/>
                          </a:solidFill>
                          <a:effectLst/>
                          <a:latin typeface="+mn-lt"/>
                        </a:rPr>
                        <a:t>Dname</a:t>
                      </a:r>
                      <a:endParaRPr lang="en-US" sz="1600" b="1" i="0" u="none" strike="noStrike" dirty="0">
                        <a:solidFill>
                          <a:schemeClr val="bg1"/>
                        </a:solidFill>
                        <a:effectLst/>
                        <a:latin typeface="+mn-lt"/>
                      </a:endParaRPr>
                    </a:p>
                  </a:txBody>
                  <a:tcPr marL="9525" marR="9525" marT="9517" marB="0" anchor="b">
                    <a:solidFill>
                      <a:schemeClr val="accent2"/>
                    </a:solidFill>
                  </a:tcPr>
                </a:tc>
                <a:tc>
                  <a:txBody>
                    <a:bodyPr/>
                    <a:lstStyle/>
                    <a:p>
                      <a:pPr algn="ctr" fontAlgn="b"/>
                      <a:r>
                        <a:rPr lang="en-US" sz="1600" b="1" u="none" strike="noStrike" dirty="0">
                          <a:solidFill>
                            <a:schemeClr val="bg1"/>
                          </a:solidFill>
                          <a:effectLst/>
                          <a:latin typeface="+mn-lt"/>
                        </a:rPr>
                        <a:t>Hourly Rate</a:t>
                      </a:r>
                      <a:endParaRPr lang="en-US" sz="1600" b="1" i="0" u="none" strike="noStrike" dirty="0">
                        <a:solidFill>
                          <a:schemeClr val="bg1"/>
                        </a:solidFill>
                        <a:effectLst/>
                        <a:latin typeface="+mn-lt"/>
                      </a:endParaRPr>
                    </a:p>
                  </a:txBody>
                  <a:tcPr marL="9525" marR="9525" marT="9517" marB="0" anchor="b">
                    <a:solidFill>
                      <a:schemeClr val="accent2"/>
                    </a:solidFill>
                  </a:tcPr>
                </a:tc>
                <a:extLst>
                  <a:ext uri="{0D108BD9-81ED-4DB2-BD59-A6C34878D82A}">
                    <a16:rowId xmlns:a16="http://schemas.microsoft.com/office/drawing/2014/main" val="10000"/>
                  </a:ext>
                </a:extLst>
              </a:tr>
              <a:tr h="497169">
                <a:tc>
                  <a:txBody>
                    <a:bodyPr/>
                    <a:lstStyle/>
                    <a:p>
                      <a:pPr algn="l" fontAlgn="b"/>
                      <a:r>
                        <a:rPr lang="en-US" sz="1600" u="none" strike="noStrike">
                          <a:effectLst/>
                          <a:latin typeface="+mn-lt"/>
                        </a:rPr>
                        <a:t>PC010</a:t>
                      </a:r>
                      <a:endParaRPr lang="en-US" sz="1600" b="0" i="0" u="none" strike="noStrike">
                        <a:solidFill>
                          <a:srgbClr val="000000"/>
                        </a:solidFill>
                        <a:effectLst/>
                        <a:latin typeface="+mn-lt"/>
                      </a:endParaRPr>
                    </a:p>
                  </a:txBody>
                  <a:tcPr marL="9525" marR="9525" marT="9517" marB="0" anchor="b"/>
                </a:tc>
                <a:tc>
                  <a:txBody>
                    <a:bodyPr/>
                    <a:lstStyle/>
                    <a:p>
                      <a:pPr algn="l" fontAlgn="b"/>
                      <a:r>
                        <a:rPr lang="en-US" sz="1600" u="none" strike="noStrike" dirty="0">
                          <a:effectLst/>
                          <a:latin typeface="+mn-lt"/>
                        </a:rPr>
                        <a:t>Inventory System</a:t>
                      </a:r>
                      <a:endParaRPr lang="en-US" sz="1600" b="0" i="0" u="none" strike="noStrike" dirty="0">
                        <a:solidFill>
                          <a:srgbClr val="000000"/>
                        </a:solidFill>
                        <a:effectLst/>
                        <a:latin typeface="+mn-lt"/>
                      </a:endParaRPr>
                    </a:p>
                  </a:txBody>
                  <a:tcPr marL="9525" marR="9525" marT="9517" marB="0" anchor="b"/>
                </a:tc>
                <a:tc>
                  <a:txBody>
                    <a:bodyPr/>
                    <a:lstStyle/>
                    <a:p>
                      <a:pPr algn="l" fontAlgn="b"/>
                      <a:r>
                        <a:rPr lang="en-US" sz="1600" u="none" strike="noStrike" dirty="0">
                          <a:effectLst/>
                          <a:latin typeface="+mn-lt"/>
                        </a:rPr>
                        <a:t>H A Scott</a:t>
                      </a:r>
                      <a:endParaRPr lang="en-US" sz="1600" b="0" i="0" u="none" strike="noStrike" dirty="0">
                        <a:solidFill>
                          <a:srgbClr val="000000"/>
                        </a:solidFill>
                        <a:effectLst/>
                        <a:latin typeface="+mn-lt"/>
                      </a:endParaRPr>
                    </a:p>
                  </a:txBody>
                  <a:tcPr marL="9525" marR="9525" marT="9517" marB="0" anchor="b"/>
                </a:tc>
                <a:tc>
                  <a:txBody>
                    <a:bodyPr/>
                    <a:lstStyle/>
                    <a:p>
                      <a:pPr algn="r" fontAlgn="b"/>
                      <a:r>
                        <a:rPr lang="en-US" sz="1600" u="none" strike="noStrike" dirty="0">
                          <a:effectLst/>
                          <a:latin typeface="+mn-lt"/>
                        </a:rPr>
                        <a:t>24000</a:t>
                      </a:r>
                      <a:endParaRPr lang="en-US" sz="1600" b="0" i="0" u="none" strike="noStrike" dirty="0">
                        <a:solidFill>
                          <a:srgbClr val="000000"/>
                        </a:solidFill>
                        <a:effectLst/>
                        <a:latin typeface="+mn-lt"/>
                      </a:endParaRPr>
                    </a:p>
                  </a:txBody>
                  <a:tcPr marL="9525" marR="9525" marT="9517" marB="0" anchor="b"/>
                </a:tc>
                <a:tc>
                  <a:txBody>
                    <a:bodyPr/>
                    <a:lstStyle/>
                    <a:p>
                      <a:pPr algn="l" fontAlgn="b"/>
                      <a:r>
                        <a:rPr lang="en-US" sz="1600" u="none" strike="noStrike" dirty="0">
                          <a:effectLst/>
                          <a:latin typeface="+mn-lt"/>
                        </a:rPr>
                        <a:t>E0001</a:t>
                      </a:r>
                      <a:endParaRPr lang="en-US" sz="1600" b="0" i="0" u="none" strike="noStrike" dirty="0">
                        <a:solidFill>
                          <a:srgbClr val="000000"/>
                        </a:solidFill>
                        <a:effectLst/>
                        <a:latin typeface="+mn-lt"/>
                      </a:endParaRPr>
                    </a:p>
                  </a:txBody>
                  <a:tcPr marL="9525" marR="9525" marT="9517" marB="0" anchor="b"/>
                </a:tc>
                <a:tc>
                  <a:txBody>
                    <a:bodyPr/>
                    <a:lstStyle/>
                    <a:p>
                      <a:pPr algn="l" fontAlgn="b"/>
                      <a:r>
                        <a:rPr lang="en-US" sz="1600" u="none" strike="noStrike">
                          <a:effectLst/>
                          <a:latin typeface="+mn-lt"/>
                        </a:rPr>
                        <a:t>Jones</a:t>
                      </a:r>
                      <a:endParaRPr lang="en-US" sz="1600" b="0" i="0" u="none" strike="noStrike">
                        <a:solidFill>
                          <a:srgbClr val="000000"/>
                        </a:solidFill>
                        <a:effectLst/>
                        <a:latin typeface="+mn-lt"/>
                      </a:endParaRPr>
                    </a:p>
                  </a:txBody>
                  <a:tcPr marL="9525" marR="9525" marT="9517" marB="0" anchor="b"/>
                </a:tc>
                <a:tc>
                  <a:txBody>
                    <a:bodyPr/>
                    <a:lstStyle/>
                    <a:p>
                      <a:pPr algn="r" fontAlgn="b"/>
                      <a:r>
                        <a:rPr lang="en-US" sz="1600" u="none" strike="noStrike">
                          <a:effectLst/>
                          <a:latin typeface="+mn-lt"/>
                        </a:rPr>
                        <a:t>10</a:t>
                      </a:r>
                      <a:endParaRPr lang="en-US" sz="1600" b="0" i="0" u="none" strike="noStrike">
                        <a:solidFill>
                          <a:srgbClr val="000000"/>
                        </a:solidFill>
                        <a:effectLst/>
                        <a:latin typeface="+mn-lt"/>
                      </a:endParaRPr>
                    </a:p>
                  </a:txBody>
                  <a:tcPr marL="9525" marR="9525" marT="9517" marB="0" anchor="b"/>
                </a:tc>
                <a:tc>
                  <a:txBody>
                    <a:bodyPr/>
                    <a:lstStyle/>
                    <a:p>
                      <a:pPr algn="l" fontAlgn="b"/>
                      <a:r>
                        <a:rPr lang="en-US" sz="1600" u="none" strike="noStrike" dirty="0">
                          <a:effectLst/>
                          <a:latin typeface="+mn-lt"/>
                        </a:rPr>
                        <a:t>IT</a:t>
                      </a:r>
                      <a:endParaRPr lang="en-US" sz="1600" b="0" i="0" u="none" strike="noStrike" dirty="0">
                        <a:solidFill>
                          <a:srgbClr val="000000"/>
                        </a:solidFill>
                        <a:effectLst/>
                        <a:latin typeface="+mn-lt"/>
                      </a:endParaRPr>
                    </a:p>
                  </a:txBody>
                  <a:tcPr marL="9525" marR="9525" marT="9517" marB="0" anchor="b"/>
                </a:tc>
                <a:tc>
                  <a:txBody>
                    <a:bodyPr/>
                    <a:lstStyle/>
                    <a:p>
                      <a:pPr algn="r" fontAlgn="b"/>
                      <a:r>
                        <a:rPr lang="en-US" sz="1600" u="none" strike="noStrike" dirty="0">
                          <a:effectLst/>
                          <a:latin typeface="+mn-lt"/>
                        </a:rPr>
                        <a:t>25</a:t>
                      </a:r>
                      <a:endParaRPr lang="en-US" sz="1600" b="0" i="0" u="none" strike="noStrike" dirty="0">
                        <a:solidFill>
                          <a:srgbClr val="000000"/>
                        </a:solidFill>
                        <a:effectLst/>
                        <a:latin typeface="+mn-lt"/>
                      </a:endParaRPr>
                    </a:p>
                  </a:txBody>
                  <a:tcPr marL="9525" marR="9525" marT="9517" marB="0" anchor="b"/>
                </a:tc>
                <a:extLst>
                  <a:ext uri="{0D108BD9-81ED-4DB2-BD59-A6C34878D82A}">
                    <a16:rowId xmlns:a16="http://schemas.microsoft.com/office/drawing/2014/main" val="10001"/>
                  </a:ext>
                </a:extLst>
              </a:tr>
              <a:tr h="497169">
                <a:tc>
                  <a:txBody>
                    <a:bodyPr/>
                    <a:lstStyle/>
                    <a:p>
                      <a:pPr algn="l" fontAlgn="b"/>
                      <a:r>
                        <a:rPr lang="en-US" sz="1600" u="none" strike="noStrike">
                          <a:effectLst/>
                          <a:latin typeface="+mn-lt"/>
                        </a:rPr>
                        <a:t>PC010</a:t>
                      </a:r>
                      <a:endParaRPr lang="en-US" sz="1600" b="0" i="0" u="none" strike="noStrike">
                        <a:solidFill>
                          <a:srgbClr val="000000"/>
                        </a:solidFill>
                        <a:effectLst/>
                        <a:latin typeface="+mn-lt"/>
                      </a:endParaRPr>
                    </a:p>
                  </a:txBody>
                  <a:tcPr marL="9525" marR="9525" marT="9517" marB="0" anchor="b"/>
                </a:tc>
                <a:tc>
                  <a:txBody>
                    <a:bodyPr/>
                    <a:lstStyle/>
                    <a:p>
                      <a:pPr algn="l" fontAlgn="b"/>
                      <a:r>
                        <a:rPr lang="en-US" sz="1600" u="none" strike="noStrike">
                          <a:effectLst/>
                          <a:latin typeface="+mn-lt"/>
                        </a:rPr>
                        <a:t>Inventory System</a:t>
                      </a:r>
                      <a:endParaRPr lang="en-US" sz="1600" b="0" i="0" u="none" strike="noStrike">
                        <a:solidFill>
                          <a:srgbClr val="000000"/>
                        </a:solidFill>
                        <a:effectLst/>
                        <a:latin typeface="+mn-lt"/>
                      </a:endParaRPr>
                    </a:p>
                  </a:txBody>
                  <a:tcPr marL="9525" marR="9525" marT="9517" marB="0" anchor="b"/>
                </a:tc>
                <a:tc>
                  <a:txBody>
                    <a:bodyPr/>
                    <a:lstStyle/>
                    <a:p>
                      <a:pPr algn="l" fontAlgn="b"/>
                      <a:r>
                        <a:rPr lang="en-US" sz="1600" u="none" strike="noStrike">
                          <a:effectLst/>
                          <a:latin typeface="+mn-lt"/>
                        </a:rPr>
                        <a:t>H A Scott</a:t>
                      </a:r>
                      <a:endParaRPr lang="en-US" sz="1600" b="0" i="0" u="none" strike="noStrike">
                        <a:solidFill>
                          <a:srgbClr val="000000"/>
                        </a:solidFill>
                        <a:effectLst/>
                        <a:latin typeface="+mn-lt"/>
                      </a:endParaRPr>
                    </a:p>
                  </a:txBody>
                  <a:tcPr marL="9525" marR="9525" marT="9517" marB="0" anchor="b"/>
                </a:tc>
                <a:tc>
                  <a:txBody>
                    <a:bodyPr/>
                    <a:lstStyle/>
                    <a:p>
                      <a:pPr algn="r" fontAlgn="b"/>
                      <a:r>
                        <a:rPr lang="en-US" sz="1600" u="none" strike="noStrike" dirty="0">
                          <a:effectLst/>
                          <a:latin typeface="+mn-lt"/>
                        </a:rPr>
                        <a:t>24000</a:t>
                      </a:r>
                      <a:endParaRPr lang="en-US" sz="1600" b="0" i="0" u="none" strike="noStrike" dirty="0">
                        <a:solidFill>
                          <a:srgbClr val="000000"/>
                        </a:solidFill>
                        <a:effectLst/>
                        <a:latin typeface="+mn-lt"/>
                      </a:endParaRPr>
                    </a:p>
                  </a:txBody>
                  <a:tcPr marL="9525" marR="9525" marT="9517" marB="0" anchor="b"/>
                </a:tc>
                <a:tc>
                  <a:txBody>
                    <a:bodyPr/>
                    <a:lstStyle/>
                    <a:p>
                      <a:pPr algn="l" fontAlgn="b"/>
                      <a:r>
                        <a:rPr lang="en-US" sz="1600" u="none" strike="noStrike">
                          <a:effectLst/>
                          <a:latin typeface="+mn-lt"/>
                        </a:rPr>
                        <a:t>E0010</a:t>
                      </a:r>
                      <a:endParaRPr lang="en-US" sz="1600" b="0" i="0" u="none" strike="noStrike">
                        <a:solidFill>
                          <a:srgbClr val="000000"/>
                        </a:solidFill>
                        <a:effectLst/>
                        <a:latin typeface="+mn-lt"/>
                      </a:endParaRPr>
                    </a:p>
                  </a:txBody>
                  <a:tcPr marL="9525" marR="9525" marT="9517" marB="0" anchor="b"/>
                </a:tc>
                <a:tc>
                  <a:txBody>
                    <a:bodyPr/>
                    <a:lstStyle/>
                    <a:p>
                      <a:pPr algn="l" fontAlgn="b"/>
                      <a:r>
                        <a:rPr lang="en-US" sz="1600" u="none" strike="noStrike" dirty="0">
                          <a:effectLst/>
                          <a:latin typeface="+mn-lt"/>
                        </a:rPr>
                        <a:t>Miller</a:t>
                      </a:r>
                      <a:endParaRPr lang="en-US" sz="1600" b="0" i="0" u="none" strike="noStrike" dirty="0">
                        <a:solidFill>
                          <a:srgbClr val="000000"/>
                        </a:solidFill>
                        <a:effectLst/>
                        <a:latin typeface="+mn-lt"/>
                      </a:endParaRPr>
                    </a:p>
                  </a:txBody>
                  <a:tcPr marL="9525" marR="9525" marT="9517" marB="0" anchor="b"/>
                </a:tc>
                <a:tc>
                  <a:txBody>
                    <a:bodyPr/>
                    <a:lstStyle/>
                    <a:p>
                      <a:pPr algn="r" fontAlgn="b"/>
                      <a:r>
                        <a:rPr lang="en-US" sz="1600" u="none" strike="noStrike" dirty="0">
                          <a:effectLst/>
                          <a:latin typeface="+mn-lt"/>
                        </a:rPr>
                        <a:t>20</a:t>
                      </a:r>
                      <a:endParaRPr lang="en-US" sz="1600" b="0" i="0" u="none" strike="noStrike" dirty="0">
                        <a:solidFill>
                          <a:srgbClr val="000000"/>
                        </a:solidFill>
                        <a:effectLst/>
                        <a:latin typeface="+mn-lt"/>
                      </a:endParaRPr>
                    </a:p>
                  </a:txBody>
                  <a:tcPr marL="9525" marR="9525" marT="9517" marB="0" anchor="b"/>
                </a:tc>
                <a:tc>
                  <a:txBody>
                    <a:bodyPr/>
                    <a:lstStyle/>
                    <a:p>
                      <a:pPr algn="l" fontAlgn="b"/>
                      <a:r>
                        <a:rPr lang="en-US" sz="1600" u="none" strike="noStrike" dirty="0" err="1">
                          <a:effectLst/>
                          <a:latin typeface="+mn-lt"/>
                        </a:rPr>
                        <a:t>DataBase</a:t>
                      </a:r>
                      <a:endParaRPr lang="en-US" sz="1600" b="0" i="0" u="none" strike="noStrike" dirty="0">
                        <a:solidFill>
                          <a:srgbClr val="000000"/>
                        </a:solidFill>
                        <a:effectLst/>
                        <a:latin typeface="+mn-lt"/>
                      </a:endParaRPr>
                    </a:p>
                  </a:txBody>
                  <a:tcPr marL="9525" marR="9525" marT="9517" marB="0" anchor="b"/>
                </a:tc>
                <a:tc>
                  <a:txBody>
                    <a:bodyPr/>
                    <a:lstStyle/>
                    <a:p>
                      <a:pPr algn="r" fontAlgn="b"/>
                      <a:r>
                        <a:rPr lang="en-US" sz="1600" u="none" strike="noStrike" dirty="0">
                          <a:effectLst/>
                          <a:latin typeface="+mn-lt"/>
                        </a:rPr>
                        <a:t>22</a:t>
                      </a:r>
                      <a:endParaRPr lang="en-US" sz="1600" b="0" i="0" u="none" strike="noStrike" dirty="0">
                        <a:solidFill>
                          <a:srgbClr val="000000"/>
                        </a:solidFill>
                        <a:effectLst/>
                        <a:latin typeface="+mn-lt"/>
                      </a:endParaRPr>
                    </a:p>
                  </a:txBody>
                  <a:tcPr marL="9525" marR="9525" marT="9517" marB="0" anchor="b"/>
                </a:tc>
                <a:extLst>
                  <a:ext uri="{0D108BD9-81ED-4DB2-BD59-A6C34878D82A}">
                    <a16:rowId xmlns:a16="http://schemas.microsoft.com/office/drawing/2014/main" val="10002"/>
                  </a:ext>
                </a:extLst>
              </a:tr>
              <a:tr h="253343">
                <a:tc>
                  <a:txBody>
                    <a:bodyPr/>
                    <a:lstStyle/>
                    <a:p>
                      <a:pPr algn="l" fontAlgn="b"/>
                      <a:r>
                        <a:rPr lang="en-US" sz="1600" u="none" strike="noStrike">
                          <a:effectLst/>
                          <a:latin typeface="+mn-lt"/>
                        </a:rPr>
                        <a:t>PC004</a:t>
                      </a:r>
                      <a:endParaRPr lang="en-US" sz="1600" b="0" i="0" u="none" strike="noStrike">
                        <a:solidFill>
                          <a:srgbClr val="000000"/>
                        </a:solidFill>
                        <a:effectLst/>
                        <a:latin typeface="+mn-lt"/>
                      </a:endParaRPr>
                    </a:p>
                  </a:txBody>
                  <a:tcPr marL="9525" marR="9525" marT="9517" marB="0" anchor="b"/>
                </a:tc>
                <a:tc>
                  <a:txBody>
                    <a:bodyPr/>
                    <a:lstStyle/>
                    <a:p>
                      <a:pPr algn="l" fontAlgn="b"/>
                      <a:r>
                        <a:rPr lang="en-US" sz="1600" u="none" strike="noStrike">
                          <a:effectLst/>
                          <a:latin typeface="+mn-lt"/>
                        </a:rPr>
                        <a:t>HR </a:t>
                      </a:r>
                      <a:endParaRPr lang="en-US" sz="1600" b="0" i="0" u="none" strike="noStrike">
                        <a:solidFill>
                          <a:srgbClr val="000000"/>
                        </a:solidFill>
                        <a:effectLst/>
                        <a:latin typeface="+mn-lt"/>
                      </a:endParaRPr>
                    </a:p>
                  </a:txBody>
                  <a:tcPr marL="9525" marR="9525" marT="9517" marB="0" anchor="b"/>
                </a:tc>
                <a:tc>
                  <a:txBody>
                    <a:bodyPr/>
                    <a:lstStyle/>
                    <a:p>
                      <a:pPr algn="l" fontAlgn="b"/>
                      <a:r>
                        <a:rPr lang="en-US" sz="1600" u="none" strike="noStrike">
                          <a:effectLst/>
                          <a:latin typeface="+mn-lt"/>
                        </a:rPr>
                        <a:t>J Martin</a:t>
                      </a:r>
                      <a:endParaRPr lang="en-US" sz="1600" b="0" i="0" u="none" strike="noStrike">
                        <a:solidFill>
                          <a:srgbClr val="000000"/>
                        </a:solidFill>
                        <a:effectLst/>
                        <a:latin typeface="+mn-lt"/>
                      </a:endParaRPr>
                    </a:p>
                  </a:txBody>
                  <a:tcPr marL="9525" marR="9525" marT="9517" marB="0" anchor="b"/>
                </a:tc>
                <a:tc>
                  <a:txBody>
                    <a:bodyPr/>
                    <a:lstStyle/>
                    <a:p>
                      <a:pPr algn="r" fontAlgn="b"/>
                      <a:r>
                        <a:rPr lang="en-US" sz="1600" u="none" strike="noStrike">
                          <a:effectLst/>
                          <a:latin typeface="+mn-lt"/>
                        </a:rPr>
                        <a:t>20000</a:t>
                      </a:r>
                      <a:endParaRPr lang="en-US" sz="1600" b="0" i="0" u="none" strike="noStrike">
                        <a:solidFill>
                          <a:srgbClr val="000000"/>
                        </a:solidFill>
                        <a:effectLst/>
                        <a:latin typeface="+mn-lt"/>
                      </a:endParaRPr>
                    </a:p>
                  </a:txBody>
                  <a:tcPr marL="9525" marR="9525" marT="9517" marB="0" anchor="b"/>
                </a:tc>
                <a:tc>
                  <a:txBody>
                    <a:bodyPr/>
                    <a:lstStyle/>
                    <a:p>
                      <a:pPr algn="l" fontAlgn="b"/>
                      <a:r>
                        <a:rPr lang="en-US" sz="1600" u="none" strike="noStrike">
                          <a:effectLst/>
                          <a:latin typeface="+mn-lt"/>
                        </a:rPr>
                        <a:t>E0001</a:t>
                      </a:r>
                      <a:endParaRPr lang="en-US" sz="1600" b="0" i="0" u="none" strike="noStrike">
                        <a:solidFill>
                          <a:srgbClr val="000000"/>
                        </a:solidFill>
                        <a:effectLst/>
                        <a:latin typeface="+mn-lt"/>
                      </a:endParaRPr>
                    </a:p>
                  </a:txBody>
                  <a:tcPr marL="9525" marR="9525" marT="9517" marB="0" anchor="b"/>
                </a:tc>
                <a:tc>
                  <a:txBody>
                    <a:bodyPr/>
                    <a:lstStyle/>
                    <a:p>
                      <a:pPr algn="l" fontAlgn="b"/>
                      <a:r>
                        <a:rPr lang="en-US" sz="1600" u="none" strike="noStrike">
                          <a:effectLst/>
                          <a:latin typeface="+mn-lt"/>
                        </a:rPr>
                        <a:t>Jones</a:t>
                      </a:r>
                      <a:endParaRPr lang="en-US" sz="1600" b="0" i="0" u="none" strike="noStrike">
                        <a:solidFill>
                          <a:srgbClr val="000000"/>
                        </a:solidFill>
                        <a:effectLst/>
                        <a:latin typeface="+mn-lt"/>
                      </a:endParaRPr>
                    </a:p>
                  </a:txBody>
                  <a:tcPr marL="9525" marR="9525" marT="9517" marB="0" anchor="b"/>
                </a:tc>
                <a:tc>
                  <a:txBody>
                    <a:bodyPr/>
                    <a:lstStyle/>
                    <a:p>
                      <a:pPr algn="r" fontAlgn="b"/>
                      <a:r>
                        <a:rPr lang="en-US" sz="1600" u="none" strike="noStrike">
                          <a:effectLst/>
                          <a:latin typeface="+mn-lt"/>
                        </a:rPr>
                        <a:t>30</a:t>
                      </a:r>
                      <a:endParaRPr lang="en-US" sz="1600" b="0" i="0" u="none" strike="noStrike">
                        <a:solidFill>
                          <a:srgbClr val="000000"/>
                        </a:solidFill>
                        <a:effectLst/>
                        <a:latin typeface="+mn-lt"/>
                      </a:endParaRPr>
                    </a:p>
                  </a:txBody>
                  <a:tcPr marL="9525" marR="9525" marT="9517" marB="0" anchor="b"/>
                </a:tc>
                <a:tc>
                  <a:txBody>
                    <a:bodyPr/>
                    <a:lstStyle/>
                    <a:p>
                      <a:pPr algn="l" fontAlgn="b"/>
                      <a:r>
                        <a:rPr lang="en-US" sz="1600" u="none" strike="noStrike">
                          <a:effectLst/>
                          <a:latin typeface="+mn-lt"/>
                        </a:rPr>
                        <a:t>Inventory</a:t>
                      </a:r>
                      <a:endParaRPr lang="en-US" sz="1600" b="0" i="0" u="none" strike="noStrike">
                        <a:solidFill>
                          <a:srgbClr val="000000"/>
                        </a:solidFill>
                        <a:effectLst/>
                        <a:latin typeface="+mn-lt"/>
                      </a:endParaRPr>
                    </a:p>
                  </a:txBody>
                  <a:tcPr marL="9525" marR="9525" marT="9517" marB="0" anchor="b"/>
                </a:tc>
                <a:tc>
                  <a:txBody>
                    <a:bodyPr/>
                    <a:lstStyle/>
                    <a:p>
                      <a:pPr algn="r" fontAlgn="b"/>
                      <a:r>
                        <a:rPr lang="en-US" sz="1600" u="none" strike="noStrike">
                          <a:effectLst/>
                          <a:latin typeface="+mn-lt"/>
                        </a:rPr>
                        <a:t>19</a:t>
                      </a:r>
                      <a:endParaRPr lang="en-US" sz="1600" b="0" i="0" u="none" strike="noStrike">
                        <a:solidFill>
                          <a:srgbClr val="000000"/>
                        </a:solidFill>
                        <a:effectLst/>
                        <a:latin typeface="+mn-lt"/>
                      </a:endParaRPr>
                    </a:p>
                  </a:txBody>
                  <a:tcPr marL="9525" marR="9525" marT="9517" marB="0" anchor="b"/>
                </a:tc>
                <a:extLst>
                  <a:ext uri="{0D108BD9-81ED-4DB2-BD59-A6C34878D82A}">
                    <a16:rowId xmlns:a16="http://schemas.microsoft.com/office/drawing/2014/main" val="10003"/>
                  </a:ext>
                </a:extLst>
              </a:tr>
              <a:tr h="253343">
                <a:tc>
                  <a:txBody>
                    <a:bodyPr/>
                    <a:lstStyle/>
                    <a:p>
                      <a:pPr algn="l" fontAlgn="b"/>
                      <a:r>
                        <a:rPr lang="en-US" sz="1600" u="none" strike="noStrike">
                          <a:effectLst/>
                          <a:latin typeface="+mn-lt"/>
                        </a:rPr>
                        <a:t>PC004</a:t>
                      </a:r>
                      <a:endParaRPr lang="en-US" sz="1600" b="0" i="0" u="none" strike="noStrike">
                        <a:solidFill>
                          <a:srgbClr val="000000"/>
                        </a:solidFill>
                        <a:effectLst/>
                        <a:latin typeface="+mn-lt"/>
                      </a:endParaRPr>
                    </a:p>
                  </a:txBody>
                  <a:tcPr marL="9525" marR="9525" marT="9517" marB="0" anchor="b"/>
                </a:tc>
                <a:tc>
                  <a:txBody>
                    <a:bodyPr/>
                    <a:lstStyle/>
                    <a:p>
                      <a:pPr algn="l" fontAlgn="b"/>
                      <a:r>
                        <a:rPr lang="en-US" sz="1600" u="none" strike="noStrike">
                          <a:effectLst/>
                          <a:latin typeface="+mn-lt"/>
                        </a:rPr>
                        <a:t>HR </a:t>
                      </a:r>
                      <a:endParaRPr lang="en-US" sz="1600" b="0" i="0" u="none" strike="noStrike">
                        <a:solidFill>
                          <a:srgbClr val="000000"/>
                        </a:solidFill>
                        <a:effectLst/>
                        <a:latin typeface="+mn-lt"/>
                      </a:endParaRPr>
                    </a:p>
                  </a:txBody>
                  <a:tcPr marL="9525" marR="9525" marT="9517" marB="0" anchor="b"/>
                </a:tc>
                <a:tc>
                  <a:txBody>
                    <a:bodyPr/>
                    <a:lstStyle/>
                    <a:p>
                      <a:pPr algn="l" fontAlgn="b"/>
                      <a:r>
                        <a:rPr lang="en-US" sz="1600" u="none" strike="noStrike" dirty="0">
                          <a:effectLst/>
                          <a:latin typeface="+mn-lt"/>
                        </a:rPr>
                        <a:t>J Martin</a:t>
                      </a:r>
                      <a:endParaRPr lang="en-US" sz="1600" b="0" i="0" u="none" strike="noStrike" dirty="0">
                        <a:solidFill>
                          <a:srgbClr val="000000"/>
                        </a:solidFill>
                        <a:effectLst/>
                        <a:latin typeface="+mn-lt"/>
                      </a:endParaRPr>
                    </a:p>
                  </a:txBody>
                  <a:tcPr marL="9525" marR="9525" marT="9517" marB="0" anchor="b"/>
                </a:tc>
                <a:tc>
                  <a:txBody>
                    <a:bodyPr/>
                    <a:lstStyle/>
                    <a:p>
                      <a:pPr algn="r" fontAlgn="b"/>
                      <a:r>
                        <a:rPr lang="en-US" sz="1600" u="none" strike="noStrike">
                          <a:effectLst/>
                          <a:latin typeface="+mn-lt"/>
                        </a:rPr>
                        <a:t>20000</a:t>
                      </a:r>
                      <a:endParaRPr lang="en-US" sz="1600" b="0" i="0" u="none" strike="noStrike">
                        <a:solidFill>
                          <a:srgbClr val="000000"/>
                        </a:solidFill>
                        <a:effectLst/>
                        <a:latin typeface="+mn-lt"/>
                      </a:endParaRPr>
                    </a:p>
                  </a:txBody>
                  <a:tcPr marL="9525" marR="9525" marT="9517" marB="0" anchor="b"/>
                </a:tc>
                <a:tc>
                  <a:txBody>
                    <a:bodyPr/>
                    <a:lstStyle/>
                    <a:p>
                      <a:pPr algn="l" fontAlgn="b"/>
                      <a:r>
                        <a:rPr lang="en-US" sz="1600" u="none" strike="noStrike">
                          <a:effectLst/>
                          <a:latin typeface="+mn-lt"/>
                        </a:rPr>
                        <a:t>E0020</a:t>
                      </a:r>
                      <a:endParaRPr lang="en-US" sz="1600" b="0" i="0" u="none" strike="noStrike">
                        <a:solidFill>
                          <a:srgbClr val="000000"/>
                        </a:solidFill>
                        <a:effectLst/>
                        <a:latin typeface="+mn-lt"/>
                      </a:endParaRPr>
                    </a:p>
                  </a:txBody>
                  <a:tcPr marL="9525" marR="9525" marT="9517" marB="0" anchor="b"/>
                </a:tc>
                <a:tc>
                  <a:txBody>
                    <a:bodyPr/>
                    <a:lstStyle/>
                    <a:p>
                      <a:pPr algn="l" fontAlgn="b"/>
                      <a:r>
                        <a:rPr lang="en-US" sz="1600" u="none" strike="noStrike">
                          <a:effectLst/>
                          <a:latin typeface="+mn-lt"/>
                        </a:rPr>
                        <a:t>Smith</a:t>
                      </a:r>
                      <a:endParaRPr lang="en-US" sz="1600" b="0" i="0" u="none" strike="noStrike">
                        <a:solidFill>
                          <a:srgbClr val="000000"/>
                        </a:solidFill>
                        <a:effectLst/>
                        <a:latin typeface="+mn-lt"/>
                      </a:endParaRPr>
                    </a:p>
                  </a:txBody>
                  <a:tcPr marL="9525" marR="9525" marT="9517" marB="0" anchor="b"/>
                </a:tc>
                <a:tc>
                  <a:txBody>
                    <a:bodyPr/>
                    <a:lstStyle/>
                    <a:p>
                      <a:pPr algn="r" fontAlgn="b"/>
                      <a:r>
                        <a:rPr lang="en-US" sz="1600" u="none" strike="noStrike">
                          <a:effectLst/>
                          <a:latin typeface="+mn-lt"/>
                        </a:rPr>
                        <a:t>10</a:t>
                      </a:r>
                      <a:endParaRPr lang="en-US" sz="1600" b="0" i="0" u="none" strike="noStrike">
                        <a:solidFill>
                          <a:srgbClr val="000000"/>
                        </a:solidFill>
                        <a:effectLst/>
                        <a:latin typeface="+mn-lt"/>
                      </a:endParaRPr>
                    </a:p>
                  </a:txBody>
                  <a:tcPr marL="9525" marR="9525" marT="9517" marB="0" anchor="b"/>
                </a:tc>
                <a:tc>
                  <a:txBody>
                    <a:bodyPr/>
                    <a:lstStyle/>
                    <a:p>
                      <a:pPr algn="l" fontAlgn="b"/>
                      <a:r>
                        <a:rPr lang="en-US" sz="1600" u="none" strike="noStrike">
                          <a:effectLst/>
                          <a:latin typeface="+mn-lt"/>
                        </a:rPr>
                        <a:t>IT</a:t>
                      </a:r>
                      <a:endParaRPr lang="en-US" sz="1600" b="0" i="0" u="none" strike="noStrike">
                        <a:solidFill>
                          <a:srgbClr val="000000"/>
                        </a:solidFill>
                        <a:effectLst/>
                        <a:latin typeface="+mn-lt"/>
                      </a:endParaRPr>
                    </a:p>
                  </a:txBody>
                  <a:tcPr marL="9525" marR="9525" marT="9517" marB="0" anchor="b"/>
                </a:tc>
                <a:tc>
                  <a:txBody>
                    <a:bodyPr/>
                    <a:lstStyle/>
                    <a:p>
                      <a:pPr algn="r" fontAlgn="b"/>
                      <a:r>
                        <a:rPr lang="en-US" sz="1600" u="none" strike="noStrike">
                          <a:effectLst/>
                          <a:latin typeface="+mn-lt"/>
                        </a:rPr>
                        <a:t>30</a:t>
                      </a:r>
                      <a:endParaRPr lang="en-US" sz="1600" b="0" i="0" u="none" strike="noStrike">
                        <a:solidFill>
                          <a:srgbClr val="000000"/>
                        </a:solidFill>
                        <a:effectLst/>
                        <a:latin typeface="+mn-lt"/>
                      </a:endParaRPr>
                    </a:p>
                  </a:txBody>
                  <a:tcPr marL="9525" marR="9525" marT="9517" marB="0" anchor="b"/>
                </a:tc>
                <a:extLst>
                  <a:ext uri="{0D108BD9-81ED-4DB2-BD59-A6C34878D82A}">
                    <a16:rowId xmlns:a16="http://schemas.microsoft.com/office/drawing/2014/main" val="10004"/>
                  </a:ext>
                </a:extLst>
              </a:tr>
              <a:tr h="497169">
                <a:tc>
                  <a:txBody>
                    <a:bodyPr/>
                    <a:lstStyle/>
                    <a:p>
                      <a:pPr algn="l" fontAlgn="b"/>
                      <a:r>
                        <a:rPr lang="en-US" sz="1600" u="none" strike="noStrike">
                          <a:effectLst/>
                          <a:latin typeface="+mn-lt"/>
                        </a:rPr>
                        <a:t>PC004</a:t>
                      </a:r>
                      <a:endParaRPr lang="en-US" sz="1600" b="0" i="0" u="none" strike="noStrike">
                        <a:solidFill>
                          <a:srgbClr val="000000"/>
                        </a:solidFill>
                        <a:effectLst/>
                        <a:latin typeface="+mn-lt"/>
                      </a:endParaRPr>
                    </a:p>
                  </a:txBody>
                  <a:tcPr marL="9525" marR="9525" marT="9517" marB="0" anchor="b"/>
                </a:tc>
                <a:tc>
                  <a:txBody>
                    <a:bodyPr/>
                    <a:lstStyle/>
                    <a:p>
                      <a:pPr algn="l" fontAlgn="b"/>
                      <a:r>
                        <a:rPr lang="en-US" sz="1600" u="none" strike="noStrike">
                          <a:effectLst/>
                          <a:latin typeface="+mn-lt"/>
                        </a:rPr>
                        <a:t>HR </a:t>
                      </a:r>
                      <a:endParaRPr lang="en-US" sz="1600" b="0" i="0" u="none" strike="noStrike">
                        <a:solidFill>
                          <a:srgbClr val="000000"/>
                        </a:solidFill>
                        <a:effectLst/>
                        <a:latin typeface="+mn-lt"/>
                      </a:endParaRPr>
                    </a:p>
                  </a:txBody>
                  <a:tcPr marL="9525" marR="9525" marT="9517" marB="0" anchor="b"/>
                </a:tc>
                <a:tc>
                  <a:txBody>
                    <a:bodyPr/>
                    <a:lstStyle/>
                    <a:p>
                      <a:pPr algn="l" fontAlgn="b"/>
                      <a:r>
                        <a:rPr lang="en-US" sz="1600" u="none" strike="noStrike" dirty="0">
                          <a:effectLst/>
                          <a:latin typeface="+mn-lt"/>
                        </a:rPr>
                        <a:t>J Martin</a:t>
                      </a:r>
                      <a:endParaRPr lang="en-US" sz="1600" b="0" i="0" u="none" strike="noStrike" dirty="0">
                        <a:solidFill>
                          <a:srgbClr val="000000"/>
                        </a:solidFill>
                        <a:effectLst/>
                        <a:latin typeface="+mn-lt"/>
                      </a:endParaRPr>
                    </a:p>
                  </a:txBody>
                  <a:tcPr marL="9525" marR="9525" marT="9517" marB="0" anchor="b"/>
                </a:tc>
                <a:tc>
                  <a:txBody>
                    <a:bodyPr/>
                    <a:lstStyle/>
                    <a:p>
                      <a:pPr algn="r" fontAlgn="b"/>
                      <a:r>
                        <a:rPr lang="en-US" sz="1600" u="none" strike="noStrike">
                          <a:effectLst/>
                          <a:latin typeface="+mn-lt"/>
                        </a:rPr>
                        <a:t>20000</a:t>
                      </a:r>
                      <a:endParaRPr lang="en-US" sz="1600" b="0" i="0" u="none" strike="noStrike">
                        <a:solidFill>
                          <a:srgbClr val="000000"/>
                        </a:solidFill>
                        <a:effectLst/>
                        <a:latin typeface="+mn-lt"/>
                      </a:endParaRPr>
                    </a:p>
                  </a:txBody>
                  <a:tcPr marL="9525" marR="9525" marT="9517" marB="0" anchor="b"/>
                </a:tc>
                <a:tc>
                  <a:txBody>
                    <a:bodyPr/>
                    <a:lstStyle/>
                    <a:p>
                      <a:pPr algn="l" fontAlgn="b"/>
                      <a:r>
                        <a:rPr lang="en-US" sz="1600" u="none" strike="noStrike">
                          <a:effectLst/>
                          <a:latin typeface="+mn-lt"/>
                        </a:rPr>
                        <a:t>E0010</a:t>
                      </a:r>
                      <a:endParaRPr lang="en-US" sz="1600" b="0" i="0" u="none" strike="noStrike">
                        <a:solidFill>
                          <a:srgbClr val="000000"/>
                        </a:solidFill>
                        <a:effectLst/>
                        <a:latin typeface="+mn-lt"/>
                      </a:endParaRPr>
                    </a:p>
                  </a:txBody>
                  <a:tcPr marL="9525" marR="9525" marT="9517" marB="0" anchor="b"/>
                </a:tc>
                <a:tc>
                  <a:txBody>
                    <a:bodyPr/>
                    <a:lstStyle/>
                    <a:p>
                      <a:pPr algn="l" fontAlgn="b"/>
                      <a:r>
                        <a:rPr lang="en-US" sz="1600" u="none" strike="noStrike">
                          <a:effectLst/>
                          <a:latin typeface="+mn-lt"/>
                        </a:rPr>
                        <a:t>Miller</a:t>
                      </a:r>
                      <a:endParaRPr lang="en-US" sz="1600" b="0" i="0" u="none" strike="noStrike">
                        <a:solidFill>
                          <a:srgbClr val="000000"/>
                        </a:solidFill>
                        <a:effectLst/>
                        <a:latin typeface="+mn-lt"/>
                      </a:endParaRPr>
                    </a:p>
                  </a:txBody>
                  <a:tcPr marL="9525" marR="9525" marT="9517" marB="0" anchor="b"/>
                </a:tc>
                <a:tc>
                  <a:txBody>
                    <a:bodyPr/>
                    <a:lstStyle/>
                    <a:p>
                      <a:pPr algn="r" fontAlgn="b"/>
                      <a:r>
                        <a:rPr lang="en-US" sz="1600" u="none" strike="noStrike">
                          <a:effectLst/>
                          <a:latin typeface="+mn-lt"/>
                        </a:rPr>
                        <a:t>20</a:t>
                      </a:r>
                      <a:endParaRPr lang="en-US" sz="1600" b="0" i="0" u="none" strike="noStrike">
                        <a:solidFill>
                          <a:srgbClr val="000000"/>
                        </a:solidFill>
                        <a:effectLst/>
                        <a:latin typeface="+mn-lt"/>
                      </a:endParaRPr>
                    </a:p>
                  </a:txBody>
                  <a:tcPr marL="9525" marR="9525" marT="9517" marB="0" anchor="b"/>
                </a:tc>
                <a:tc>
                  <a:txBody>
                    <a:bodyPr/>
                    <a:lstStyle/>
                    <a:p>
                      <a:pPr algn="l" fontAlgn="b"/>
                      <a:r>
                        <a:rPr lang="en-US" sz="1600" u="none" strike="noStrike">
                          <a:effectLst/>
                          <a:latin typeface="+mn-lt"/>
                        </a:rPr>
                        <a:t>DataBase</a:t>
                      </a:r>
                      <a:endParaRPr lang="en-US" sz="1600" b="0" i="0" u="none" strike="noStrike">
                        <a:solidFill>
                          <a:srgbClr val="000000"/>
                        </a:solidFill>
                        <a:effectLst/>
                        <a:latin typeface="+mn-lt"/>
                      </a:endParaRPr>
                    </a:p>
                  </a:txBody>
                  <a:tcPr marL="9525" marR="9525" marT="9517" marB="0" anchor="b"/>
                </a:tc>
                <a:tc>
                  <a:txBody>
                    <a:bodyPr/>
                    <a:lstStyle/>
                    <a:p>
                      <a:pPr algn="r" fontAlgn="b"/>
                      <a:r>
                        <a:rPr lang="en-US" sz="1600" u="none" strike="noStrike" dirty="0">
                          <a:effectLst/>
                          <a:latin typeface="+mn-lt"/>
                        </a:rPr>
                        <a:t>25</a:t>
                      </a:r>
                      <a:endParaRPr lang="en-US" sz="1600" b="0" i="0" u="none" strike="noStrike" dirty="0">
                        <a:solidFill>
                          <a:srgbClr val="000000"/>
                        </a:solidFill>
                        <a:effectLst/>
                        <a:latin typeface="+mn-lt"/>
                      </a:endParaRPr>
                    </a:p>
                  </a:txBody>
                  <a:tcPr marL="9525" marR="9525" marT="9517" marB="0" anchor="b"/>
                </a:tc>
                <a:extLst>
                  <a:ext uri="{0D108BD9-81ED-4DB2-BD59-A6C34878D82A}">
                    <a16:rowId xmlns:a16="http://schemas.microsoft.com/office/drawing/2014/main" val="10005"/>
                  </a:ext>
                </a:extLst>
              </a:tr>
              <a:tr h="253343">
                <a:tc>
                  <a:txBody>
                    <a:bodyPr/>
                    <a:lstStyle/>
                    <a:p>
                      <a:pPr algn="l" fontAlgn="b"/>
                      <a:r>
                        <a:rPr lang="en-US" sz="1600" u="none" strike="noStrike">
                          <a:effectLst/>
                          <a:latin typeface="+mn-lt"/>
                        </a:rPr>
                        <a:t>PC004</a:t>
                      </a:r>
                      <a:endParaRPr lang="en-US" sz="1600" b="0" i="0" u="none" strike="noStrike">
                        <a:solidFill>
                          <a:srgbClr val="000000"/>
                        </a:solidFill>
                        <a:effectLst/>
                        <a:latin typeface="+mn-lt"/>
                      </a:endParaRPr>
                    </a:p>
                  </a:txBody>
                  <a:tcPr marL="9525" marR="9525" marT="9517" marB="0" anchor="b"/>
                </a:tc>
                <a:tc>
                  <a:txBody>
                    <a:bodyPr/>
                    <a:lstStyle/>
                    <a:p>
                      <a:pPr algn="l" fontAlgn="b"/>
                      <a:r>
                        <a:rPr lang="en-US" sz="1600" u="none" strike="noStrike">
                          <a:effectLst/>
                          <a:latin typeface="+mn-lt"/>
                        </a:rPr>
                        <a:t>HR </a:t>
                      </a:r>
                      <a:endParaRPr lang="en-US" sz="1600" b="0" i="0" u="none" strike="noStrike">
                        <a:solidFill>
                          <a:srgbClr val="000000"/>
                        </a:solidFill>
                        <a:effectLst/>
                        <a:latin typeface="+mn-lt"/>
                      </a:endParaRPr>
                    </a:p>
                  </a:txBody>
                  <a:tcPr marL="9525" marR="9525" marT="9517" marB="0" anchor="b"/>
                </a:tc>
                <a:tc>
                  <a:txBody>
                    <a:bodyPr/>
                    <a:lstStyle/>
                    <a:p>
                      <a:pPr algn="l" fontAlgn="b"/>
                      <a:r>
                        <a:rPr lang="en-US" sz="1600" u="none" strike="noStrike" dirty="0">
                          <a:effectLst/>
                          <a:latin typeface="+mn-lt"/>
                        </a:rPr>
                        <a:t>J Martin</a:t>
                      </a:r>
                      <a:endParaRPr lang="en-US" sz="1600" b="0" i="0" u="none" strike="noStrike" dirty="0">
                        <a:solidFill>
                          <a:srgbClr val="000000"/>
                        </a:solidFill>
                        <a:effectLst/>
                        <a:latin typeface="+mn-lt"/>
                      </a:endParaRPr>
                    </a:p>
                  </a:txBody>
                  <a:tcPr marL="9525" marR="9525" marT="9517" marB="0" anchor="b"/>
                </a:tc>
                <a:tc>
                  <a:txBody>
                    <a:bodyPr/>
                    <a:lstStyle/>
                    <a:p>
                      <a:pPr algn="r" fontAlgn="b"/>
                      <a:r>
                        <a:rPr lang="en-US" sz="1600" u="none" strike="noStrike">
                          <a:effectLst/>
                          <a:latin typeface="+mn-lt"/>
                        </a:rPr>
                        <a:t>20000</a:t>
                      </a:r>
                      <a:endParaRPr lang="en-US" sz="1600" b="0" i="0" u="none" strike="noStrike">
                        <a:solidFill>
                          <a:srgbClr val="000000"/>
                        </a:solidFill>
                        <a:effectLst/>
                        <a:latin typeface="+mn-lt"/>
                      </a:endParaRPr>
                    </a:p>
                  </a:txBody>
                  <a:tcPr marL="9525" marR="9525" marT="9517" marB="0" anchor="b"/>
                </a:tc>
                <a:tc>
                  <a:txBody>
                    <a:bodyPr/>
                    <a:lstStyle/>
                    <a:p>
                      <a:pPr algn="l" fontAlgn="b"/>
                      <a:r>
                        <a:rPr lang="en-US" sz="1600" u="none" strike="noStrike">
                          <a:effectLst/>
                          <a:latin typeface="+mn-lt"/>
                        </a:rPr>
                        <a:t>E0005</a:t>
                      </a:r>
                      <a:endParaRPr lang="en-US" sz="1600" b="0" i="0" u="none" strike="noStrike">
                        <a:solidFill>
                          <a:srgbClr val="000000"/>
                        </a:solidFill>
                        <a:effectLst/>
                        <a:latin typeface="+mn-lt"/>
                      </a:endParaRPr>
                    </a:p>
                  </a:txBody>
                  <a:tcPr marL="9525" marR="9525" marT="9517" marB="0" anchor="b"/>
                </a:tc>
                <a:tc>
                  <a:txBody>
                    <a:bodyPr/>
                    <a:lstStyle/>
                    <a:p>
                      <a:pPr algn="l" fontAlgn="b"/>
                      <a:endParaRPr lang="en-US" sz="1600" b="0" i="0" u="none" strike="noStrike">
                        <a:solidFill>
                          <a:srgbClr val="000000"/>
                        </a:solidFill>
                        <a:effectLst/>
                        <a:latin typeface="+mn-lt"/>
                      </a:endParaRPr>
                    </a:p>
                  </a:txBody>
                  <a:tcPr marL="9525" marR="9525" marT="9517" marB="0" anchor="b"/>
                </a:tc>
                <a:tc>
                  <a:txBody>
                    <a:bodyPr/>
                    <a:lstStyle/>
                    <a:p>
                      <a:pPr algn="r" fontAlgn="b"/>
                      <a:r>
                        <a:rPr lang="en-US" sz="1600" u="none" strike="noStrike">
                          <a:effectLst/>
                          <a:latin typeface="+mn-lt"/>
                        </a:rPr>
                        <a:t>30</a:t>
                      </a:r>
                      <a:endParaRPr lang="en-US" sz="1600" b="0" i="0" u="none" strike="noStrike">
                        <a:solidFill>
                          <a:srgbClr val="000000"/>
                        </a:solidFill>
                        <a:effectLst/>
                        <a:latin typeface="+mn-lt"/>
                      </a:endParaRPr>
                    </a:p>
                  </a:txBody>
                  <a:tcPr marL="9525" marR="9525" marT="9517" marB="0" anchor="b"/>
                </a:tc>
                <a:tc>
                  <a:txBody>
                    <a:bodyPr/>
                    <a:lstStyle/>
                    <a:p>
                      <a:pPr algn="l" fontAlgn="b"/>
                      <a:r>
                        <a:rPr lang="en-US" sz="1600" u="none" strike="noStrike">
                          <a:effectLst/>
                          <a:latin typeface="+mn-lt"/>
                        </a:rPr>
                        <a:t>Inventory</a:t>
                      </a:r>
                      <a:endParaRPr lang="en-US" sz="1600" b="0" i="0" u="none" strike="noStrike">
                        <a:solidFill>
                          <a:srgbClr val="000000"/>
                        </a:solidFill>
                        <a:effectLst/>
                        <a:latin typeface="+mn-lt"/>
                      </a:endParaRPr>
                    </a:p>
                  </a:txBody>
                  <a:tcPr marL="9525" marR="9525" marT="9517" marB="0" anchor="b"/>
                </a:tc>
                <a:tc>
                  <a:txBody>
                    <a:bodyPr/>
                    <a:lstStyle/>
                    <a:p>
                      <a:pPr algn="r" fontAlgn="b"/>
                      <a:r>
                        <a:rPr lang="en-US" sz="1600" u="none" strike="noStrike">
                          <a:effectLst/>
                          <a:latin typeface="+mn-lt"/>
                        </a:rPr>
                        <a:t>35</a:t>
                      </a:r>
                      <a:endParaRPr lang="en-US" sz="1600" b="0" i="0" u="none" strike="noStrike">
                        <a:solidFill>
                          <a:srgbClr val="000000"/>
                        </a:solidFill>
                        <a:effectLst/>
                        <a:latin typeface="+mn-lt"/>
                      </a:endParaRPr>
                    </a:p>
                  </a:txBody>
                  <a:tcPr marL="9525" marR="9525" marT="9517" marB="0" anchor="b"/>
                </a:tc>
                <a:extLst>
                  <a:ext uri="{0D108BD9-81ED-4DB2-BD59-A6C34878D82A}">
                    <a16:rowId xmlns:a16="http://schemas.microsoft.com/office/drawing/2014/main" val="10006"/>
                  </a:ext>
                </a:extLst>
              </a:tr>
              <a:tr h="497169">
                <a:tc>
                  <a:txBody>
                    <a:bodyPr/>
                    <a:lstStyle/>
                    <a:p>
                      <a:pPr algn="l" fontAlgn="b"/>
                      <a:r>
                        <a:rPr lang="en-US" sz="1600" u="none" strike="noStrike">
                          <a:effectLst/>
                          <a:latin typeface="+mn-lt"/>
                        </a:rPr>
                        <a:t>PC009</a:t>
                      </a:r>
                      <a:endParaRPr lang="en-US" sz="1600" b="0" i="0" u="none" strike="noStrike">
                        <a:solidFill>
                          <a:srgbClr val="000000"/>
                        </a:solidFill>
                        <a:effectLst/>
                        <a:latin typeface="+mn-lt"/>
                      </a:endParaRPr>
                    </a:p>
                  </a:txBody>
                  <a:tcPr marL="9525" marR="9525" marT="9517" marB="0" anchor="b"/>
                </a:tc>
                <a:tc>
                  <a:txBody>
                    <a:bodyPr/>
                    <a:lstStyle/>
                    <a:p>
                      <a:pPr algn="l" fontAlgn="b"/>
                      <a:r>
                        <a:rPr lang="en-US" sz="1600" u="none" strike="noStrike">
                          <a:effectLst/>
                          <a:latin typeface="+mn-lt"/>
                        </a:rPr>
                        <a:t>Loan Mngmt</a:t>
                      </a:r>
                      <a:endParaRPr lang="en-US" sz="1600" b="0" i="0" u="none" strike="noStrike">
                        <a:solidFill>
                          <a:srgbClr val="000000"/>
                        </a:solidFill>
                        <a:effectLst/>
                        <a:latin typeface="+mn-lt"/>
                      </a:endParaRPr>
                    </a:p>
                  </a:txBody>
                  <a:tcPr marL="9525" marR="9525" marT="9517" marB="0" anchor="b"/>
                </a:tc>
                <a:tc>
                  <a:txBody>
                    <a:bodyPr/>
                    <a:lstStyle/>
                    <a:p>
                      <a:pPr algn="l" fontAlgn="b"/>
                      <a:r>
                        <a:rPr lang="en-US" sz="1600" u="none" strike="noStrike" dirty="0">
                          <a:effectLst/>
                          <a:latin typeface="+mn-lt"/>
                        </a:rPr>
                        <a:t>King</a:t>
                      </a:r>
                      <a:endParaRPr lang="en-US" sz="1600" b="0" i="0" u="none" strike="noStrike" dirty="0">
                        <a:solidFill>
                          <a:srgbClr val="000000"/>
                        </a:solidFill>
                        <a:effectLst/>
                        <a:latin typeface="+mn-lt"/>
                      </a:endParaRPr>
                    </a:p>
                  </a:txBody>
                  <a:tcPr marL="9525" marR="9525" marT="9517" marB="0" anchor="b"/>
                </a:tc>
                <a:tc>
                  <a:txBody>
                    <a:bodyPr/>
                    <a:lstStyle/>
                    <a:p>
                      <a:pPr algn="r" fontAlgn="b"/>
                      <a:r>
                        <a:rPr lang="en-US" sz="1600" u="none" strike="noStrike">
                          <a:effectLst/>
                          <a:latin typeface="+mn-lt"/>
                        </a:rPr>
                        <a:t>12000</a:t>
                      </a:r>
                      <a:endParaRPr lang="en-US" sz="1600" b="0" i="0" u="none" strike="noStrike">
                        <a:solidFill>
                          <a:srgbClr val="000000"/>
                        </a:solidFill>
                        <a:effectLst/>
                        <a:latin typeface="+mn-lt"/>
                      </a:endParaRPr>
                    </a:p>
                  </a:txBody>
                  <a:tcPr marL="9525" marR="9525" marT="9517" marB="0" anchor="b"/>
                </a:tc>
                <a:tc>
                  <a:txBody>
                    <a:bodyPr/>
                    <a:lstStyle/>
                    <a:p>
                      <a:pPr algn="l" fontAlgn="b"/>
                      <a:r>
                        <a:rPr lang="en-US" sz="1600" u="none" strike="noStrike">
                          <a:effectLst/>
                          <a:latin typeface="+mn-lt"/>
                        </a:rPr>
                        <a:t>E0004</a:t>
                      </a:r>
                      <a:endParaRPr lang="en-US" sz="1600" b="0" i="0" u="none" strike="noStrike">
                        <a:solidFill>
                          <a:srgbClr val="000000"/>
                        </a:solidFill>
                        <a:effectLst/>
                        <a:latin typeface="+mn-lt"/>
                      </a:endParaRPr>
                    </a:p>
                  </a:txBody>
                  <a:tcPr marL="9525" marR="9525" marT="9517" marB="0" anchor="b"/>
                </a:tc>
                <a:tc>
                  <a:txBody>
                    <a:bodyPr/>
                    <a:lstStyle/>
                    <a:p>
                      <a:pPr algn="l" fontAlgn="b"/>
                      <a:r>
                        <a:rPr lang="en-US" sz="1600" u="none" strike="noStrike">
                          <a:effectLst/>
                          <a:latin typeface="+mn-lt"/>
                        </a:rPr>
                        <a:t>Ward</a:t>
                      </a:r>
                      <a:endParaRPr lang="en-US" sz="1600" b="0" i="0" u="none" strike="noStrike">
                        <a:solidFill>
                          <a:srgbClr val="000000"/>
                        </a:solidFill>
                        <a:effectLst/>
                        <a:latin typeface="+mn-lt"/>
                      </a:endParaRPr>
                    </a:p>
                  </a:txBody>
                  <a:tcPr marL="9525" marR="9525" marT="9517" marB="0" anchor="b"/>
                </a:tc>
                <a:tc>
                  <a:txBody>
                    <a:bodyPr/>
                    <a:lstStyle/>
                    <a:p>
                      <a:pPr algn="r" fontAlgn="b"/>
                      <a:r>
                        <a:rPr lang="en-US" sz="1600" u="none" strike="noStrike">
                          <a:effectLst/>
                          <a:latin typeface="+mn-lt"/>
                        </a:rPr>
                        <a:t>10</a:t>
                      </a:r>
                      <a:endParaRPr lang="en-US" sz="1600" b="0" i="0" u="none" strike="noStrike">
                        <a:solidFill>
                          <a:srgbClr val="000000"/>
                        </a:solidFill>
                        <a:effectLst/>
                        <a:latin typeface="+mn-lt"/>
                      </a:endParaRPr>
                    </a:p>
                  </a:txBody>
                  <a:tcPr marL="9525" marR="9525" marT="9517" marB="0" anchor="b"/>
                </a:tc>
                <a:tc>
                  <a:txBody>
                    <a:bodyPr/>
                    <a:lstStyle/>
                    <a:p>
                      <a:pPr algn="l" fontAlgn="b"/>
                      <a:r>
                        <a:rPr lang="en-US" sz="1600" u="none" strike="noStrike">
                          <a:effectLst/>
                          <a:latin typeface="+mn-lt"/>
                        </a:rPr>
                        <a:t>IT</a:t>
                      </a:r>
                      <a:endParaRPr lang="en-US" sz="1600" b="0" i="0" u="none" strike="noStrike">
                        <a:solidFill>
                          <a:srgbClr val="000000"/>
                        </a:solidFill>
                        <a:effectLst/>
                        <a:latin typeface="+mn-lt"/>
                      </a:endParaRPr>
                    </a:p>
                  </a:txBody>
                  <a:tcPr marL="9525" marR="9525" marT="9517" marB="0" anchor="b"/>
                </a:tc>
                <a:tc>
                  <a:txBody>
                    <a:bodyPr/>
                    <a:lstStyle/>
                    <a:p>
                      <a:pPr algn="r" fontAlgn="b"/>
                      <a:r>
                        <a:rPr lang="en-US" sz="1600" u="none" strike="noStrike" dirty="0">
                          <a:effectLst/>
                          <a:latin typeface="+mn-lt"/>
                        </a:rPr>
                        <a:t>15</a:t>
                      </a:r>
                      <a:endParaRPr lang="en-US" sz="1600" b="0" i="0" u="none" strike="noStrike" dirty="0">
                        <a:solidFill>
                          <a:srgbClr val="000000"/>
                        </a:solidFill>
                        <a:effectLst/>
                        <a:latin typeface="+mn-lt"/>
                      </a:endParaRPr>
                    </a:p>
                  </a:txBody>
                  <a:tcPr marL="9525" marR="9525" marT="9517" marB="0" anchor="b"/>
                </a:tc>
                <a:extLst>
                  <a:ext uri="{0D108BD9-81ED-4DB2-BD59-A6C34878D82A}">
                    <a16:rowId xmlns:a16="http://schemas.microsoft.com/office/drawing/2014/main" val="10007"/>
                  </a:ext>
                </a:extLst>
              </a:tr>
              <a:tr h="497169">
                <a:tc>
                  <a:txBody>
                    <a:bodyPr/>
                    <a:lstStyle/>
                    <a:p>
                      <a:pPr algn="l" fontAlgn="b"/>
                      <a:r>
                        <a:rPr lang="en-US" sz="1600" u="none" strike="noStrike">
                          <a:effectLst/>
                          <a:latin typeface="+mn-lt"/>
                        </a:rPr>
                        <a:t>PC009</a:t>
                      </a:r>
                      <a:endParaRPr lang="en-US" sz="1600" b="0" i="0" u="none" strike="noStrike">
                        <a:solidFill>
                          <a:srgbClr val="000000"/>
                        </a:solidFill>
                        <a:effectLst/>
                        <a:latin typeface="+mn-lt"/>
                      </a:endParaRPr>
                    </a:p>
                  </a:txBody>
                  <a:tcPr marL="9525" marR="9525" marT="9517" marB="0" anchor="b"/>
                </a:tc>
                <a:tc>
                  <a:txBody>
                    <a:bodyPr/>
                    <a:lstStyle/>
                    <a:p>
                      <a:pPr algn="l" fontAlgn="b"/>
                      <a:r>
                        <a:rPr lang="en-US" sz="1600" u="none" strike="noStrike">
                          <a:effectLst/>
                          <a:latin typeface="+mn-lt"/>
                        </a:rPr>
                        <a:t>Loan Mngmt</a:t>
                      </a:r>
                      <a:endParaRPr lang="en-US" sz="1600" b="0" i="0" u="none" strike="noStrike">
                        <a:solidFill>
                          <a:srgbClr val="000000"/>
                        </a:solidFill>
                        <a:effectLst/>
                        <a:latin typeface="+mn-lt"/>
                      </a:endParaRPr>
                    </a:p>
                  </a:txBody>
                  <a:tcPr marL="9525" marR="9525" marT="9517" marB="0" anchor="b"/>
                </a:tc>
                <a:tc>
                  <a:txBody>
                    <a:bodyPr/>
                    <a:lstStyle/>
                    <a:p>
                      <a:pPr algn="l" fontAlgn="b"/>
                      <a:r>
                        <a:rPr lang="en-US" sz="1600" u="none" strike="noStrike">
                          <a:effectLst/>
                          <a:latin typeface="+mn-lt"/>
                        </a:rPr>
                        <a:t>King</a:t>
                      </a:r>
                      <a:endParaRPr lang="en-US" sz="1600" b="0" i="0" u="none" strike="noStrike">
                        <a:solidFill>
                          <a:srgbClr val="000000"/>
                        </a:solidFill>
                        <a:effectLst/>
                        <a:latin typeface="+mn-lt"/>
                      </a:endParaRPr>
                    </a:p>
                  </a:txBody>
                  <a:tcPr marL="9525" marR="9525" marT="9517" marB="0" anchor="b"/>
                </a:tc>
                <a:tc>
                  <a:txBody>
                    <a:bodyPr/>
                    <a:lstStyle/>
                    <a:p>
                      <a:pPr algn="r" fontAlgn="b"/>
                      <a:r>
                        <a:rPr lang="en-US" sz="1600" u="none" strike="noStrike">
                          <a:effectLst/>
                          <a:latin typeface="+mn-lt"/>
                        </a:rPr>
                        <a:t>12000</a:t>
                      </a:r>
                      <a:endParaRPr lang="en-US" sz="1600" b="0" i="0" u="none" strike="noStrike">
                        <a:solidFill>
                          <a:srgbClr val="000000"/>
                        </a:solidFill>
                        <a:effectLst/>
                        <a:latin typeface="+mn-lt"/>
                      </a:endParaRPr>
                    </a:p>
                  </a:txBody>
                  <a:tcPr marL="9525" marR="9525" marT="9517" marB="0" anchor="b"/>
                </a:tc>
                <a:tc>
                  <a:txBody>
                    <a:bodyPr/>
                    <a:lstStyle/>
                    <a:p>
                      <a:pPr algn="l" fontAlgn="b"/>
                      <a:r>
                        <a:rPr lang="en-US" sz="1600" u="none" strike="noStrike">
                          <a:effectLst/>
                          <a:latin typeface="+mn-lt"/>
                        </a:rPr>
                        <a:t>E0012</a:t>
                      </a:r>
                      <a:endParaRPr lang="en-US" sz="1600" b="0" i="0" u="none" strike="noStrike">
                        <a:solidFill>
                          <a:srgbClr val="000000"/>
                        </a:solidFill>
                        <a:effectLst/>
                        <a:latin typeface="+mn-lt"/>
                      </a:endParaRPr>
                    </a:p>
                  </a:txBody>
                  <a:tcPr marL="9525" marR="9525" marT="9517" marB="0" anchor="b"/>
                </a:tc>
                <a:tc>
                  <a:txBody>
                    <a:bodyPr/>
                    <a:lstStyle/>
                    <a:p>
                      <a:pPr algn="l" fontAlgn="b"/>
                      <a:r>
                        <a:rPr lang="en-US" sz="1600" u="none" strike="noStrike">
                          <a:effectLst/>
                          <a:latin typeface="+mn-lt"/>
                        </a:rPr>
                        <a:t>Ford</a:t>
                      </a:r>
                      <a:endParaRPr lang="en-US" sz="1600" b="0" i="0" u="none" strike="noStrike">
                        <a:solidFill>
                          <a:srgbClr val="000000"/>
                        </a:solidFill>
                        <a:effectLst/>
                        <a:latin typeface="+mn-lt"/>
                      </a:endParaRPr>
                    </a:p>
                  </a:txBody>
                  <a:tcPr marL="9525" marR="9525" marT="9517" marB="0" anchor="b"/>
                </a:tc>
                <a:tc>
                  <a:txBody>
                    <a:bodyPr/>
                    <a:lstStyle/>
                    <a:p>
                      <a:pPr algn="r" fontAlgn="b"/>
                      <a:r>
                        <a:rPr lang="en-US" sz="1600" u="none" strike="noStrike">
                          <a:effectLst/>
                          <a:latin typeface="+mn-lt"/>
                        </a:rPr>
                        <a:t>20</a:t>
                      </a:r>
                      <a:endParaRPr lang="en-US" sz="1600" b="0" i="0" u="none" strike="noStrike">
                        <a:solidFill>
                          <a:srgbClr val="000000"/>
                        </a:solidFill>
                        <a:effectLst/>
                        <a:latin typeface="+mn-lt"/>
                      </a:endParaRPr>
                    </a:p>
                  </a:txBody>
                  <a:tcPr marL="9525" marR="9525" marT="9517" marB="0" anchor="b"/>
                </a:tc>
                <a:tc>
                  <a:txBody>
                    <a:bodyPr/>
                    <a:lstStyle/>
                    <a:p>
                      <a:pPr algn="l" fontAlgn="b"/>
                      <a:r>
                        <a:rPr lang="en-US" sz="1600" u="none" strike="noStrike">
                          <a:effectLst/>
                          <a:latin typeface="+mn-lt"/>
                        </a:rPr>
                        <a:t>DataBase</a:t>
                      </a:r>
                      <a:endParaRPr lang="en-US" sz="1600" b="0" i="0" u="none" strike="noStrike">
                        <a:solidFill>
                          <a:srgbClr val="000000"/>
                        </a:solidFill>
                        <a:effectLst/>
                        <a:latin typeface="+mn-lt"/>
                      </a:endParaRPr>
                    </a:p>
                  </a:txBody>
                  <a:tcPr marL="9525" marR="9525" marT="9517" marB="0" anchor="b"/>
                </a:tc>
                <a:tc>
                  <a:txBody>
                    <a:bodyPr/>
                    <a:lstStyle/>
                    <a:p>
                      <a:pPr algn="r" fontAlgn="b"/>
                      <a:r>
                        <a:rPr lang="en-US" sz="1600" u="none" strike="noStrike" dirty="0">
                          <a:effectLst/>
                          <a:latin typeface="+mn-lt"/>
                        </a:rPr>
                        <a:t>16</a:t>
                      </a:r>
                      <a:endParaRPr lang="en-US" sz="1600" b="0" i="0" u="none" strike="noStrike" dirty="0">
                        <a:solidFill>
                          <a:srgbClr val="000000"/>
                        </a:solidFill>
                        <a:effectLst/>
                        <a:latin typeface="+mn-lt"/>
                      </a:endParaRPr>
                    </a:p>
                  </a:txBody>
                  <a:tcPr marL="9525" marR="9525" marT="9517" marB="0" anchor="b"/>
                </a:tc>
                <a:extLst>
                  <a:ext uri="{0D108BD9-81ED-4DB2-BD59-A6C34878D82A}">
                    <a16:rowId xmlns:a16="http://schemas.microsoft.com/office/drawing/2014/main" val="10008"/>
                  </a:ext>
                </a:extLst>
              </a:tr>
              <a:tr h="497169">
                <a:tc>
                  <a:txBody>
                    <a:bodyPr/>
                    <a:lstStyle/>
                    <a:p>
                      <a:pPr algn="l" fontAlgn="b"/>
                      <a:r>
                        <a:rPr lang="en-US" sz="1600" u="none" strike="noStrike">
                          <a:effectLst/>
                          <a:latin typeface="+mn-lt"/>
                        </a:rPr>
                        <a:t>PC009</a:t>
                      </a:r>
                      <a:endParaRPr lang="en-US" sz="1600" b="0" i="0" u="none" strike="noStrike">
                        <a:solidFill>
                          <a:srgbClr val="000000"/>
                        </a:solidFill>
                        <a:effectLst/>
                        <a:latin typeface="+mn-lt"/>
                      </a:endParaRPr>
                    </a:p>
                  </a:txBody>
                  <a:tcPr marL="9525" marR="9525" marT="9517" marB="0" anchor="b"/>
                </a:tc>
                <a:tc>
                  <a:txBody>
                    <a:bodyPr/>
                    <a:lstStyle/>
                    <a:p>
                      <a:pPr algn="l" fontAlgn="b"/>
                      <a:r>
                        <a:rPr lang="en-US" sz="1600" u="none" strike="noStrike">
                          <a:effectLst/>
                          <a:latin typeface="+mn-lt"/>
                        </a:rPr>
                        <a:t>Loan Mngmt</a:t>
                      </a:r>
                      <a:endParaRPr lang="en-US" sz="1600" b="0" i="0" u="none" strike="noStrike">
                        <a:solidFill>
                          <a:srgbClr val="000000"/>
                        </a:solidFill>
                        <a:effectLst/>
                        <a:latin typeface="+mn-lt"/>
                      </a:endParaRPr>
                    </a:p>
                  </a:txBody>
                  <a:tcPr marL="9525" marR="9525" marT="9517" marB="0" anchor="b"/>
                </a:tc>
                <a:tc>
                  <a:txBody>
                    <a:bodyPr/>
                    <a:lstStyle/>
                    <a:p>
                      <a:pPr algn="l" fontAlgn="b"/>
                      <a:r>
                        <a:rPr lang="en-US" sz="1600" u="none" strike="noStrike">
                          <a:effectLst/>
                          <a:latin typeface="+mn-lt"/>
                        </a:rPr>
                        <a:t>King</a:t>
                      </a:r>
                      <a:endParaRPr lang="en-US" sz="1600" b="0" i="0" u="none" strike="noStrike">
                        <a:solidFill>
                          <a:srgbClr val="000000"/>
                        </a:solidFill>
                        <a:effectLst/>
                        <a:latin typeface="+mn-lt"/>
                      </a:endParaRPr>
                    </a:p>
                  </a:txBody>
                  <a:tcPr marL="9525" marR="9525" marT="9517" marB="0" anchor="b"/>
                </a:tc>
                <a:tc>
                  <a:txBody>
                    <a:bodyPr/>
                    <a:lstStyle/>
                    <a:p>
                      <a:pPr algn="r" fontAlgn="b"/>
                      <a:r>
                        <a:rPr lang="en-US" sz="1600" u="none" strike="noStrike">
                          <a:effectLst/>
                          <a:latin typeface="+mn-lt"/>
                        </a:rPr>
                        <a:t>12000</a:t>
                      </a:r>
                      <a:endParaRPr lang="en-US" sz="1600" b="0" i="0" u="none" strike="noStrike">
                        <a:solidFill>
                          <a:srgbClr val="000000"/>
                        </a:solidFill>
                        <a:effectLst/>
                        <a:latin typeface="+mn-lt"/>
                      </a:endParaRPr>
                    </a:p>
                  </a:txBody>
                  <a:tcPr marL="9525" marR="9525" marT="9517" marB="0" anchor="b"/>
                </a:tc>
                <a:tc>
                  <a:txBody>
                    <a:bodyPr/>
                    <a:lstStyle/>
                    <a:p>
                      <a:pPr algn="l" fontAlgn="b"/>
                      <a:r>
                        <a:rPr lang="en-US" sz="1600" u="none" strike="noStrike">
                          <a:effectLst/>
                          <a:latin typeface="+mn-lt"/>
                        </a:rPr>
                        <a:t>E0025</a:t>
                      </a:r>
                      <a:endParaRPr lang="en-US" sz="1600" b="0" i="0" u="none" strike="noStrike">
                        <a:solidFill>
                          <a:srgbClr val="000000"/>
                        </a:solidFill>
                        <a:effectLst/>
                        <a:latin typeface="+mn-lt"/>
                      </a:endParaRPr>
                    </a:p>
                  </a:txBody>
                  <a:tcPr marL="9525" marR="9525" marT="9517" marB="0" anchor="b"/>
                </a:tc>
                <a:tc>
                  <a:txBody>
                    <a:bodyPr/>
                    <a:lstStyle/>
                    <a:p>
                      <a:pPr algn="l" fontAlgn="b"/>
                      <a:r>
                        <a:rPr lang="en-US" sz="1600" u="none" strike="noStrike">
                          <a:effectLst/>
                          <a:latin typeface="+mn-lt"/>
                        </a:rPr>
                        <a:t>Allen</a:t>
                      </a:r>
                      <a:endParaRPr lang="en-US" sz="1600" b="0" i="0" u="none" strike="noStrike">
                        <a:solidFill>
                          <a:srgbClr val="000000"/>
                        </a:solidFill>
                        <a:effectLst/>
                        <a:latin typeface="+mn-lt"/>
                      </a:endParaRPr>
                    </a:p>
                  </a:txBody>
                  <a:tcPr marL="9525" marR="9525" marT="9517" marB="0" anchor="b"/>
                </a:tc>
                <a:tc>
                  <a:txBody>
                    <a:bodyPr/>
                    <a:lstStyle/>
                    <a:p>
                      <a:pPr algn="r" fontAlgn="b"/>
                      <a:r>
                        <a:rPr lang="en-US" sz="1600" u="none" strike="noStrike">
                          <a:effectLst/>
                          <a:latin typeface="+mn-lt"/>
                        </a:rPr>
                        <a:t>10</a:t>
                      </a:r>
                      <a:endParaRPr lang="en-US" sz="1600" b="0" i="0" u="none" strike="noStrike">
                        <a:solidFill>
                          <a:srgbClr val="000000"/>
                        </a:solidFill>
                        <a:effectLst/>
                        <a:latin typeface="+mn-lt"/>
                      </a:endParaRPr>
                    </a:p>
                  </a:txBody>
                  <a:tcPr marL="9525" marR="9525" marT="9517" marB="0" anchor="b"/>
                </a:tc>
                <a:tc>
                  <a:txBody>
                    <a:bodyPr/>
                    <a:lstStyle/>
                    <a:p>
                      <a:pPr algn="l" fontAlgn="b"/>
                      <a:r>
                        <a:rPr lang="en-US" sz="1600" u="none" strike="noStrike">
                          <a:effectLst/>
                          <a:latin typeface="+mn-lt"/>
                        </a:rPr>
                        <a:t>IT</a:t>
                      </a:r>
                      <a:endParaRPr lang="en-US" sz="1600" b="0" i="0" u="none" strike="noStrike">
                        <a:solidFill>
                          <a:srgbClr val="000000"/>
                        </a:solidFill>
                        <a:effectLst/>
                        <a:latin typeface="+mn-lt"/>
                      </a:endParaRPr>
                    </a:p>
                  </a:txBody>
                  <a:tcPr marL="9525" marR="9525" marT="9517" marB="0" anchor="b"/>
                </a:tc>
                <a:tc>
                  <a:txBody>
                    <a:bodyPr/>
                    <a:lstStyle/>
                    <a:p>
                      <a:pPr algn="r" fontAlgn="b"/>
                      <a:r>
                        <a:rPr lang="en-US" sz="1600" u="none" strike="noStrike" dirty="0">
                          <a:effectLst/>
                          <a:latin typeface="+mn-lt"/>
                        </a:rPr>
                        <a:t>13</a:t>
                      </a:r>
                      <a:endParaRPr lang="en-US" sz="1600" b="0" i="0" u="none" strike="noStrike" dirty="0">
                        <a:solidFill>
                          <a:srgbClr val="000000"/>
                        </a:solidFill>
                        <a:effectLst/>
                        <a:latin typeface="+mn-lt"/>
                      </a:endParaRPr>
                    </a:p>
                  </a:txBody>
                  <a:tcPr marL="9525" marR="9525" marT="9517" marB="0" anchor="b"/>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31757552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 Placeholder 2"/>
          <p:cNvSpPr>
            <a:spLocks noGrp="1"/>
          </p:cNvSpPr>
          <p:nvPr>
            <p:ph type="body" sz="quarter" idx="16"/>
          </p:nvPr>
        </p:nvSpPr>
        <p:spPr>
          <a:xfrm>
            <a:off x="457200" y="838200"/>
            <a:ext cx="8240713" cy="4473575"/>
          </a:xfrm>
        </p:spPr>
        <p:txBody>
          <a:bodyPr/>
          <a:lstStyle/>
          <a:p>
            <a:r>
              <a:rPr>
                <a:solidFill>
                  <a:schemeClr val="tx1"/>
                </a:solidFill>
                <a:cs typeface="Arial" charset="0"/>
              </a:rPr>
              <a:t>After First Normal Form –Repeating Attributes Removed  </a:t>
            </a:r>
          </a:p>
        </p:txBody>
      </p:sp>
      <p:sp>
        <p:nvSpPr>
          <p:cNvPr id="4" name="Rectangle 2"/>
          <p:cNvSpPr>
            <a:spLocks noGrp="1" noChangeArrowheads="1"/>
          </p:cNvSpPr>
          <p:nvPr>
            <p:ph type="body" sz="quarter" idx="11"/>
          </p:nvPr>
        </p:nvSpPr>
        <p:spPr>
          <a:xfrm>
            <a:off x="460375" y="144463"/>
            <a:ext cx="8229600" cy="554037"/>
          </a:xfrm>
        </p:spPr>
        <p:txBody>
          <a:bodyPr/>
          <a:lstStyle/>
          <a:p>
            <a:pPr>
              <a:defRPr/>
            </a:pPr>
            <a:r>
              <a:rPr>
                <a:solidFill>
                  <a:schemeClr val="tx1"/>
                </a:solidFill>
                <a:cs typeface="Arial" charset="0"/>
              </a:rPr>
              <a:t>First Normal Form (Contd.).</a:t>
            </a:r>
            <a:endParaRPr lang="en-GB">
              <a:solidFill>
                <a:schemeClr val="tx1"/>
              </a:solidFill>
              <a:cs typeface="Arial" charset="0"/>
            </a:endParaRPr>
          </a:p>
        </p:txBody>
      </p:sp>
      <p:graphicFrame>
        <p:nvGraphicFramePr>
          <p:cNvPr id="5" name="Table 4"/>
          <p:cNvGraphicFramePr>
            <a:graphicFrameLocks noGrp="1"/>
          </p:cNvGraphicFramePr>
          <p:nvPr/>
        </p:nvGraphicFramePr>
        <p:xfrm>
          <a:off x="304800" y="1524000"/>
          <a:ext cx="4495800" cy="2133600"/>
        </p:xfrm>
        <a:graphic>
          <a:graphicData uri="http://schemas.openxmlformats.org/drawingml/2006/table">
            <a:tbl>
              <a:tblPr>
                <a:tableStyleId>{5C22544A-7EE6-4342-B048-85BDC9FD1C3A}</a:tableStyleId>
              </a:tblPr>
              <a:tblGrid>
                <a:gridCol w="10668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tblGrid>
              <a:tr h="534769">
                <a:tc>
                  <a:txBody>
                    <a:bodyPr/>
                    <a:lstStyle/>
                    <a:p>
                      <a:pPr algn="l" fontAlgn="b"/>
                      <a:r>
                        <a:rPr lang="en-US" sz="1400" b="1" u="none" strike="noStrike" dirty="0">
                          <a:solidFill>
                            <a:schemeClr val="bg1"/>
                          </a:solidFill>
                          <a:effectLst/>
                        </a:rPr>
                        <a:t>Project Code</a:t>
                      </a:r>
                      <a:endParaRPr lang="en-US" sz="1400" b="1" i="0" u="none" strike="noStrike" dirty="0">
                        <a:solidFill>
                          <a:schemeClr val="bg1"/>
                        </a:solidFill>
                        <a:effectLst/>
                        <a:latin typeface="Calibri"/>
                      </a:endParaRPr>
                    </a:p>
                  </a:txBody>
                  <a:tcPr marL="9525" marR="9525" marT="9525" marB="0" anchor="b">
                    <a:solidFill>
                      <a:schemeClr val="accent2"/>
                    </a:solidFill>
                  </a:tcPr>
                </a:tc>
                <a:tc>
                  <a:txBody>
                    <a:bodyPr/>
                    <a:lstStyle/>
                    <a:p>
                      <a:pPr algn="l" fontAlgn="b"/>
                      <a:r>
                        <a:rPr lang="en-US" sz="1400" b="1" u="none" strike="noStrike" dirty="0">
                          <a:solidFill>
                            <a:schemeClr val="bg1"/>
                          </a:solidFill>
                          <a:effectLst/>
                        </a:rPr>
                        <a:t>Project Title</a:t>
                      </a:r>
                      <a:endParaRPr lang="en-US" sz="1400" b="1" i="0" u="none" strike="noStrike" dirty="0">
                        <a:solidFill>
                          <a:schemeClr val="bg1"/>
                        </a:solidFill>
                        <a:effectLst/>
                        <a:latin typeface="Calibri"/>
                      </a:endParaRPr>
                    </a:p>
                  </a:txBody>
                  <a:tcPr marL="9525" marR="9525" marT="9525" marB="0" anchor="b">
                    <a:solidFill>
                      <a:schemeClr val="accent2"/>
                    </a:solidFill>
                  </a:tcPr>
                </a:tc>
                <a:tc>
                  <a:txBody>
                    <a:bodyPr/>
                    <a:lstStyle/>
                    <a:p>
                      <a:pPr algn="l" fontAlgn="b"/>
                      <a:r>
                        <a:rPr lang="en-US" sz="1400" b="1" u="none" strike="noStrike" dirty="0">
                          <a:solidFill>
                            <a:schemeClr val="bg1"/>
                          </a:solidFill>
                          <a:effectLst/>
                        </a:rPr>
                        <a:t>Project Manager</a:t>
                      </a:r>
                      <a:endParaRPr lang="en-US" sz="1400" b="1" i="0" u="none" strike="noStrike" dirty="0">
                        <a:solidFill>
                          <a:schemeClr val="bg1"/>
                        </a:solidFill>
                        <a:effectLst/>
                        <a:latin typeface="Calibri"/>
                      </a:endParaRPr>
                    </a:p>
                  </a:txBody>
                  <a:tcPr marL="9525" marR="9525" marT="9525" marB="0" anchor="b">
                    <a:solidFill>
                      <a:schemeClr val="accent2"/>
                    </a:solidFill>
                  </a:tcPr>
                </a:tc>
                <a:tc>
                  <a:txBody>
                    <a:bodyPr/>
                    <a:lstStyle/>
                    <a:p>
                      <a:pPr algn="l" fontAlgn="b"/>
                      <a:r>
                        <a:rPr lang="en-US" sz="1400" b="1" u="none" strike="noStrike" dirty="0" err="1">
                          <a:solidFill>
                            <a:schemeClr val="bg1"/>
                          </a:solidFill>
                          <a:effectLst/>
                        </a:rPr>
                        <a:t>Proj</a:t>
                      </a:r>
                      <a:r>
                        <a:rPr lang="en-US" sz="1400" b="1" u="none" strike="noStrike" dirty="0">
                          <a:solidFill>
                            <a:schemeClr val="bg1"/>
                          </a:solidFill>
                          <a:effectLst/>
                        </a:rPr>
                        <a:t> Budget</a:t>
                      </a:r>
                      <a:endParaRPr lang="en-US" sz="1400" b="1" i="0" u="none" strike="noStrike" dirty="0">
                        <a:solidFill>
                          <a:schemeClr val="bg1"/>
                        </a:solidFill>
                        <a:effectLst/>
                        <a:latin typeface="Calibri"/>
                      </a:endParaRPr>
                    </a:p>
                  </a:txBody>
                  <a:tcPr marL="9525" marR="9525" marT="9525" marB="0" anchor="b">
                    <a:solidFill>
                      <a:schemeClr val="accent2"/>
                    </a:solidFill>
                  </a:tcPr>
                </a:tc>
                <a:extLst>
                  <a:ext uri="{0D108BD9-81ED-4DB2-BD59-A6C34878D82A}">
                    <a16:rowId xmlns:a16="http://schemas.microsoft.com/office/drawing/2014/main" val="10000"/>
                  </a:ext>
                </a:extLst>
              </a:tr>
              <a:tr h="534769">
                <a:tc>
                  <a:txBody>
                    <a:bodyPr/>
                    <a:lstStyle/>
                    <a:p>
                      <a:pPr algn="l" fontAlgn="b"/>
                      <a:r>
                        <a:rPr lang="en-US" sz="1400" u="none" strike="noStrike" dirty="0">
                          <a:effectLst/>
                        </a:rPr>
                        <a:t>PC010</a:t>
                      </a:r>
                      <a:endParaRPr lang="en-US" sz="1400" b="0"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a:effectLst/>
                        </a:rPr>
                        <a:t>Inventory System</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H A Scott</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24000</a:t>
                      </a:r>
                      <a:endParaRPr lang="en-US" sz="14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529293">
                <a:tc>
                  <a:txBody>
                    <a:bodyPr/>
                    <a:lstStyle/>
                    <a:p>
                      <a:pPr algn="l" fontAlgn="b"/>
                      <a:r>
                        <a:rPr lang="en-US" sz="1400" u="none" strike="noStrike">
                          <a:effectLst/>
                        </a:rPr>
                        <a:t>PC004</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HR </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J Martin</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20000</a:t>
                      </a:r>
                      <a:endParaRPr lang="en-US" sz="14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534769">
                <a:tc>
                  <a:txBody>
                    <a:bodyPr/>
                    <a:lstStyle/>
                    <a:p>
                      <a:pPr algn="l" fontAlgn="b"/>
                      <a:r>
                        <a:rPr lang="en-US" sz="1400" u="none" strike="noStrike">
                          <a:effectLst/>
                        </a:rPr>
                        <a:t>PC009</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Loan Mngmt</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dirty="0">
                          <a:effectLst/>
                        </a:rPr>
                        <a:t>King</a:t>
                      </a:r>
                      <a:endParaRPr lang="en-US" sz="1400" b="0" i="0" u="none" strike="noStrike" dirty="0">
                        <a:solidFill>
                          <a:srgbClr val="000000"/>
                        </a:solidFill>
                        <a:effectLst/>
                        <a:latin typeface="Calibri"/>
                      </a:endParaRPr>
                    </a:p>
                  </a:txBody>
                  <a:tcPr marL="9525" marR="9525" marT="9525" marB="0" anchor="b"/>
                </a:tc>
                <a:tc>
                  <a:txBody>
                    <a:bodyPr/>
                    <a:lstStyle/>
                    <a:p>
                      <a:pPr algn="r" fontAlgn="b"/>
                      <a:r>
                        <a:rPr lang="en-US" sz="1400" u="none" strike="noStrike" dirty="0">
                          <a:effectLst/>
                        </a:rPr>
                        <a:t>12000</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bl>
          </a:graphicData>
        </a:graphic>
      </p:graphicFrame>
      <p:graphicFrame>
        <p:nvGraphicFramePr>
          <p:cNvPr id="6" name="Table 5"/>
          <p:cNvGraphicFramePr>
            <a:graphicFrameLocks noGrp="1"/>
          </p:cNvGraphicFramePr>
          <p:nvPr/>
        </p:nvGraphicFramePr>
        <p:xfrm>
          <a:off x="1600200" y="3886200"/>
          <a:ext cx="7467601" cy="2622553"/>
        </p:xfrm>
        <a:graphic>
          <a:graphicData uri="http://schemas.openxmlformats.org/drawingml/2006/table">
            <a:tbl>
              <a:tblPr>
                <a:tableStyleId>{5C22544A-7EE6-4342-B048-85BDC9FD1C3A}</a:tableStyleId>
              </a:tblPr>
              <a:tblGrid>
                <a:gridCol w="981656">
                  <a:extLst>
                    <a:ext uri="{9D8B030D-6E8A-4147-A177-3AD203B41FA5}">
                      <a16:colId xmlns:a16="http://schemas.microsoft.com/office/drawing/2014/main" val="20000"/>
                    </a:ext>
                  </a:extLst>
                </a:gridCol>
                <a:gridCol w="1297189">
                  <a:extLst>
                    <a:ext uri="{9D8B030D-6E8A-4147-A177-3AD203B41FA5}">
                      <a16:colId xmlns:a16="http://schemas.microsoft.com/office/drawing/2014/main" val="20001"/>
                    </a:ext>
                  </a:extLst>
                </a:gridCol>
                <a:gridCol w="1297189">
                  <a:extLst>
                    <a:ext uri="{9D8B030D-6E8A-4147-A177-3AD203B41FA5}">
                      <a16:colId xmlns:a16="http://schemas.microsoft.com/office/drawing/2014/main" val="20002"/>
                    </a:ext>
                  </a:extLst>
                </a:gridCol>
                <a:gridCol w="1297189">
                  <a:extLst>
                    <a:ext uri="{9D8B030D-6E8A-4147-A177-3AD203B41FA5}">
                      <a16:colId xmlns:a16="http://schemas.microsoft.com/office/drawing/2014/main" val="20003"/>
                    </a:ext>
                  </a:extLst>
                </a:gridCol>
                <a:gridCol w="1297189">
                  <a:extLst>
                    <a:ext uri="{9D8B030D-6E8A-4147-A177-3AD203B41FA5}">
                      <a16:colId xmlns:a16="http://schemas.microsoft.com/office/drawing/2014/main" val="20004"/>
                    </a:ext>
                  </a:extLst>
                </a:gridCol>
                <a:gridCol w="1297189">
                  <a:extLst>
                    <a:ext uri="{9D8B030D-6E8A-4147-A177-3AD203B41FA5}">
                      <a16:colId xmlns:a16="http://schemas.microsoft.com/office/drawing/2014/main" val="20005"/>
                    </a:ext>
                  </a:extLst>
                </a:gridCol>
              </a:tblGrid>
              <a:tr h="436245">
                <a:tc>
                  <a:txBody>
                    <a:bodyPr/>
                    <a:lstStyle/>
                    <a:p>
                      <a:pPr algn="ctr" fontAlgn="b"/>
                      <a:r>
                        <a:rPr lang="en-US" sz="1400" b="1" u="none" strike="noStrike" dirty="0">
                          <a:solidFill>
                            <a:schemeClr val="bg1"/>
                          </a:solidFill>
                          <a:effectLst/>
                        </a:rPr>
                        <a:t>Project Code</a:t>
                      </a:r>
                      <a:endParaRPr lang="en-US" sz="1400" b="1" i="0" u="none" strike="noStrike" dirty="0">
                        <a:solidFill>
                          <a:schemeClr val="bg1"/>
                        </a:solidFill>
                        <a:effectLst/>
                        <a:latin typeface="Calibri"/>
                      </a:endParaRPr>
                    </a:p>
                  </a:txBody>
                  <a:tcPr marL="9525" marR="9525" marT="9525" marB="0" anchor="b">
                    <a:solidFill>
                      <a:schemeClr val="accent2"/>
                    </a:solidFill>
                  </a:tcPr>
                </a:tc>
                <a:tc>
                  <a:txBody>
                    <a:bodyPr/>
                    <a:lstStyle/>
                    <a:p>
                      <a:pPr algn="ctr" fontAlgn="b"/>
                      <a:r>
                        <a:rPr lang="en-US" sz="1400" b="1" u="none" strike="noStrike" dirty="0" err="1">
                          <a:solidFill>
                            <a:schemeClr val="bg1"/>
                          </a:solidFill>
                          <a:effectLst/>
                        </a:rPr>
                        <a:t>Empno</a:t>
                      </a:r>
                      <a:endParaRPr lang="en-US" sz="1400" b="1" i="0" u="none" strike="noStrike" dirty="0">
                        <a:solidFill>
                          <a:schemeClr val="bg1"/>
                        </a:solidFill>
                        <a:effectLst/>
                        <a:latin typeface="Calibri"/>
                      </a:endParaRPr>
                    </a:p>
                  </a:txBody>
                  <a:tcPr marL="9525" marR="9525" marT="9525" marB="0" anchor="b">
                    <a:solidFill>
                      <a:schemeClr val="accent2"/>
                    </a:solidFill>
                  </a:tcPr>
                </a:tc>
                <a:tc>
                  <a:txBody>
                    <a:bodyPr/>
                    <a:lstStyle/>
                    <a:p>
                      <a:pPr algn="ctr" fontAlgn="b"/>
                      <a:r>
                        <a:rPr lang="en-US" sz="1400" b="1" u="none" strike="noStrike" dirty="0" err="1">
                          <a:solidFill>
                            <a:schemeClr val="bg1"/>
                          </a:solidFill>
                          <a:effectLst/>
                        </a:rPr>
                        <a:t>Ename</a:t>
                      </a:r>
                      <a:endParaRPr lang="en-US" sz="1400" b="1" i="0" u="none" strike="noStrike" dirty="0">
                        <a:solidFill>
                          <a:schemeClr val="bg1"/>
                        </a:solidFill>
                        <a:effectLst/>
                        <a:latin typeface="Calibri"/>
                      </a:endParaRPr>
                    </a:p>
                  </a:txBody>
                  <a:tcPr marL="9525" marR="9525" marT="9525" marB="0" anchor="b">
                    <a:solidFill>
                      <a:schemeClr val="accent2"/>
                    </a:solidFill>
                  </a:tcPr>
                </a:tc>
                <a:tc>
                  <a:txBody>
                    <a:bodyPr/>
                    <a:lstStyle/>
                    <a:p>
                      <a:pPr algn="ctr" fontAlgn="b"/>
                      <a:r>
                        <a:rPr lang="en-US" sz="1400" b="1" u="none" strike="noStrike" dirty="0" err="1">
                          <a:solidFill>
                            <a:schemeClr val="bg1"/>
                          </a:solidFill>
                          <a:effectLst/>
                        </a:rPr>
                        <a:t>DeptNo</a:t>
                      </a:r>
                      <a:endParaRPr lang="en-US" sz="1400" b="1" i="0" u="none" strike="noStrike" dirty="0">
                        <a:solidFill>
                          <a:schemeClr val="bg1"/>
                        </a:solidFill>
                        <a:effectLst/>
                        <a:latin typeface="Calibri"/>
                      </a:endParaRPr>
                    </a:p>
                  </a:txBody>
                  <a:tcPr marL="9525" marR="9525" marT="9525" marB="0" anchor="b">
                    <a:solidFill>
                      <a:schemeClr val="accent2"/>
                    </a:solidFill>
                  </a:tcPr>
                </a:tc>
                <a:tc>
                  <a:txBody>
                    <a:bodyPr/>
                    <a:lstStyle/>
                    <a:p>
                      <a:pPr algn="ctr" fontAlgn="b"/>
                      <a:r>
                        <a:rPr lang="en-US" sz="1400" b="1" u="none" strike="noStrike" dirty="0" err="1">
                          <a:solidFill>
                            <a:schemeClr val="bg1"/>
                          </a:solidFill>
                          <a:effectLst/>
                        </a:rPr>
                        <a:t>Dname</a:t>
                      </a:r>
                      <a:endParaRPr lang="en-US" sz="1400" b="1" i="0" u="none" strike="noStrike" dirty="0">
                        <a:solidFill>
                          <a:schemeClr val="bg1"/>
                        </a:solidFill>
                        <a:effectLst/>
                        <a:latin typeface="Calibri"/>
                      </a:endParaRPr>
                    </a:p>
                  </a:txBody>
                  <a:tcPr marL="9525" marR="9525" marT="9525" marB="0" anchor="b">
                    <a:solidFill>
                      <a:schemeClr val="accent2"/>
                    </a:solidFill>
                  </a:tcPr>
                </a:tc>
                <a:tc>
                  <a:txBody>
                    <a:bodyPr/>
                    <a:lstStyle/>
                    <a:p>
                      <a:pPr algn="ctr" fontAlgn="b"/>
                      <a:r>
                        <a:rPr lang="en-US" sz="1400" b="1" u="none" strike="noStrike" dirty="0">
                          <a:solidFill>
                            <a:schemeClr val="bg1"/>
                          </a:solidFill>
                          <a:effectLst/>
                        </a:rPr>
                        <a:t>Hourly Rate</a:t>
                      </a:r>
                      <a:endParaRPr lang="en-US" sz="1400" b="1" i="0" u="none" strike="noStrike" dirty="0">
                        <a:solidFill>
                          <a:schemeClr val="bg1"/>
                        </a:solidFill>
                        <a:effectLst/>
                        <a:latin typeface="Calibri"/>
                      </a:endParaRPr>
                    </a:p>
                  </a:txBody>
                  <a:tcPr marL="9525" marR="9525" marT="9525" marB="0" anchor="b">
                    <a:solidFill>
                      <a:schemeClr val="accent2"/>
                    </a:solidFill>
                  </a:tcPr>
                </a:tc>
                <a:extLst>
                  <a:ext uri="{0D108BD9-81ED-4DB2-BD59-A6C34878D82A}">
                    <a16:rowId xmlns:a16="http://schemas.microsoft.com/office/drawing/2014/main" val="10000"/>
                  </a:ext>
                </a:extLst>
              </a:tr>
              <a:tr h="339332">
                <a:tc>
                  <a:txBody>
                    <a:bodyPr/>
                    <a:lstStyle/>
                    <a:p>
                      <a:pPr marL="0" algn="l" defTabSz="457200" rtl="0" eaLnBrk="1" fontAlgn="b" latinLnBrk="0" hangingPunct="1"/>
                      <a:r>
                        <a:rPr lang="en-US" sz="1400" u="none" strike="noStrike" kern="1200" dirty="0">
                          <a:solidFill>
                            <a:schemeClr val="dk1"/>
                          </a:solidFill>
                          <a:effectLst/>
                          <a:latin typeface="+mn-lt"/>
                          <a:ea typeface="+mn-ea"/>
                          <a:cs typeface="+mn-cs"/>
                        </a:rPr>
                        <a:t>PC010</a:t>
                      </a:r>
                    </a:p>
                  </a:txBody>
                  <a:tcPr marL="9525" marR="9525" marT="9525" marB="0" anchor="b">
                    <a:solidFill>
                      <a:schemeClr val="accent1">
                        <a:lumMod val="20000"/>
                        <a:lumOff val="80000"/>
                      </a:schemeClr>
                    </a:solidFill>
                  </a:tcPr>
                </a:tc>
                <a:tc>
                  <a:txBody>
                    <a:bodyPr/>
                    <a:lstStyle/>
                    <a:p>
                      <a:pPr marL="0" algn="l" defTabSz="457200" rtl="0" eaLnBrk="1" fontAlgn="b" latinLnBrk="0" hangingPunct="1"/>
                      <a:r>
                        <a:rPr lang="en-US" sz="1400" u="none" strike="noStrike" kern="1200" dirty="0">
                          <a:solidFill>
                            <a:schemeClr val="dk1"/>
                          </a:solidFill>
                          <a:effectLst/>
                          <a:latin typeface="+mn-lt"/>
                          <a:ea typeface="+mn-ea"/>
                          <a:cs typeface="+mn-cs"/>
                        </a:rPr>
                        <a:t>E0001</a:t>
                      </a:r>
                    </a:p>
                  </a:txBody>
                  <a:tcPr marL="9525" marR="9525" marT="9525" marB="0" anchor="b">
                    <a:solidFill>
                      <a:schemeClr val="accent1">
                        <a:lumMod val="20000"/>
                        <a:lumOff val="80000"/>
                      </a:schemeClr>
                    </a:solidFill>
                  </a:tcPr>
                </a:tc>
                <a:tc>
                  <a:txBody>
                    <a:bodyPr/>
                    <a:lstStyle/>
                    <a:p>
                      <a:pPr marL="0" algn="l" defTabSz="457200" rtl="0" eaLnBrk="1" fontAlgn="b" latinLnBrk="0" hangingPunct="1"/>
                      <a:r>
                        <a:rPr lang="en-US" sz="1400" u="none" strike="noStrike" kern="1200">
                          <a:solidFill>
                            <a:schemeClr val="dk1"/>
                          </a:solidFill>
                          <a:effectLst/>
                          <a:latin typeface="+mn-lt"/>
                          <a:ea typeface="+mn-ea"/>
                          <a:cs typeface="+mn-cs"/>
                        </a:rPr>
                        <a:t>Jones</a:t>
                      </a:r>
                    </a:p>
                  </a:txBody>
                  <a:tcPr marL="9525" marR="9525" marT="9525" marB="0" anchor="b">
                    <a:solidFill>
                      <a:schemeClr val="accent1">
                        <a:lumMod val="20000"/>
                        <a:lumOff val="80000"/>
                      </a:schemeClr>
                    </a:solidFill>
                  </a:tcPr>
                </a:tc>
                <a:tc>
                  <a:txBody>
                    <a:bodyPr/>
                    <a:lstStyle/>
                    <a:p>
                      <a:pPr marL="0" algn="l" defTabSz="457200" rtl="0" eaLnBrk="1" fontAlgn="b" latinLnBrk="0" hangingPunct="1"/>
                      <a:r>
                        <a:rPr lang="en-US" sz="1400" u="none" strike="noStrike" kern="1200">
                          <a:solidFill>
                            <a:schemeClr val="dk1"/>
                          </a:solidFill>
                          <a:effectLst/>
                          <a:latin typeface="+mn-lt"/>
                          <a:ea typeface="+mn-ea"/>
                          <a:cs typeface="+mn-cs"/>
                        </a:rPr>
                        <a:t>10</a:t>
                      </a:r>
                    </a:p>
                  </a:txBody>
                  <a:tcPr marL="9525" marR="9525" marT="9525" marB="0" anchor="b">
                    <a:solidFill>
                      <a:schemeClr val="accent1">
                        <a:lumMod val="20000"/>
                        <a:lumOff val="80000"/>
                      </a:schemeClr>
                    </a:solidFill>
                  </a:tcPr>
                </a:tc>
                <a:tc>
                  <a:txBody>
                    <a:bodyPr/>
                    <a:lstStyle/>
                    <a:p>
                      <a:pPr marL="0" algn="l" defTabSz="457200" rtl="0" eaLnBrk="1" fontAlgn="b" latinLnBrk="0" hangingPunct="1"/>
                      <a:r>
                        <a:rPr lang="en-US" sz="1400" u="none" strike="noStrike" kern="1200">
                          <a:solidFill>
                            <a:schemeClr val="dk1"/>
                          </a:solidFill>
                          <a:effectLst/>
                          <a:latin typeface="+mn-lt"/>
                          <a:ea typeface="+mn-ea"/>
                          <a:cs typeface="+mn-cs"/>
                        </a:rPr>
                        <a:t>IT</a:t>
                      </a:r>
                    </a:p>
                  </a:txBody>
                  <a:tcPr marL="9525" marR="9525" marT="9525" marB="0" anchor="b">
                    <a:solidFill>
                      <a:schemeClr val="accent1">
                        <a:lumMod val="20000"/>
                        <a:lumOff val="80000"/>
                      </a:schemeClr>
                    </a:solidFill>
                  </a:tcPr>
                </a:tc>
                <a:tc>
                  <a:txBody>
                    <a:bodyPr/>
                    <a:lstStyle/>
                    <a:p>
                      <a:pPr marL="0" algn="l" defTabSz="457200" rtl="0" eaLnBrk="1" fontAlgn="b" latinLnBrk="0" hangingPunct="1"/>
                      <a:r>
                        <a:rPr lang="en-US" sz="1400" u="none" strike="noStrike" kern="1200">
                          <a:solidFill>
                            <a:schemeClr val="dk1"/>
                          </a:solidFill>
                          <a:effectLst/>
                          <a:latin typeface="+mn-lt"/>
                          <a:ea typeface="+mn-ea"/>
                          <a:cs typeface="+mn-cs"/>
                        </a:rPr>
                        <a:t>25</a:t>
                      </a:r>
                    </a:p>
                  </a:txBody>
                  <a:tcPr marL="9525" marR="9525" marT="9525" marB="0" anchor="b">
                    <a:solidFill>
                      <a:schemeClr val="accent1">
                        <a:lumMod val="20000"/>
                        <a:lumOff val="80000"/>
                      </a:schemeClr>
                    </a:solidFill>
                  </a:tcPr>
                </a:tc>
                <a:extLst>
                  <a:ext uri="{0D108BD9-81ED-4DB2-BD59-A6C34878D82A}">
                    <a16:rowId xmlns:a16="http://schemas.microsoft.com/office/drawing/2014/main" val="10001"/>
                  </a:ext>
                </a:extLst>
              </a:tr>
              <a:tr h="230872">
                <a:tc>
                  <a:txBody>
                    <a:bodyPr/>
                    <a:lstStyle/>
                    <a:p>
                      <a:pPr marL="0" algn="l" defTabSz="457200" rtl="0" eaLnBrk="1" fontAlgn="b" latinLnBrk="0" hangingPunct="1"/>
                      <a:r>
                        <a:rPr lang="en-US" sz="1400" u="none" strike="noStrike" kern="1200">
                          <a:solidFill>
                            <a:schemeClr val="dk1"/>
                          </a:solidFill>
                          <a:effectLst/>
                          <a:latin typeface="+mn-lt"/>
                          <a:ea typeface="+mn-ea"/>
                          <a:cs typeface="+mn-cs"/>
                        </a:rPr>
                        <a:t>PC010</a:t>
                      </a:r>
                    </a:p>
                  </a:txBody>
                  <a:tcPr marL="9525" marR="9525" marT="9525" marB="0" anchor="b">
                    <a:solidFill>
                      <a:schemeClr val="accent1">
                        <a:lumMod val="20000"/>
                        <a:lumOff val="80000"/>
                      </a:schemeClr>
                    </a:solidFill>
                  </a:tcPr>
                </a:tc>
                <a:tc>
                  <a:txBody>
                    <a:bodyPr/>
                    <a:lstStyle/>
                    <a:p>
                      <a:pPr marL="0" algn="l" defTabSz="457200" rtl="0" eaLnBrk="1" fontAlgn="b" latinLnBrk="0" hangingPunct="1"/>
                      <a:r>
                        <a:rPr lang="en-US" sz="1400" u="none" strike="noStrike" kern="1200" dirty="0">
                          <a:solidFill>
                            <a:schemeClr val="dk1"/>
                          </a:solidFill>
                          <a:effectLst/>
                          <a:latin typeface="+mn-lt"/>
                          <a:ea typeface="+mn-ea"/>
                          <a:cs typeface="+mn-cs"/>
                        </a:rPr>
                        <a:t>E0010</a:t>
                      </a:r>
                    </a:p>
                  </a:txBody>
                  <a:tcPr marL="9525" marR="9525" marT="9525" marB="0" anchor="b">
                    <a:solidFill>
                      <a:schemeClr val="accent1">
                        <a:lumMod val="20000"/>
                        <a:lumOff val="80000"/>
                      </a:schemeClr>
                    </a:solidFill>
                  </a:tcPr>
                </a:tc>
                <a:tc>
                  <a:txBody>
                    <a:bodyPr/>
                    <a:lstStyle/>
                    <a:p>
                      <a:pPr marL="0" algn="l" defTabSz="457200" rtl="0" eaLnBrk="1" fontAlgn="b" latinLnBrk="0" hangingPunct="1"/>
                      <a:r>
                        <a:rPr lang="en-US" sz="1400" u="none" strike="noStrike" kern="1200" dirty="0">
                          <a:solidFill>
                            <a:schemeClr val="dk1"/>
                          </a:solidFill>
                          <a:effectLst/>
                          <a:latin typeface="+mn-lt"/>
                          <a:ea typeface="+mn-ea"/>
                          <a:cs typeface="+mn-cs"/>
                        </a:rPr>
                        <a:t>Miller</a:t>
                      </a:r>
                    </a:p>
                  </a:txBody>
                  <a:tcPr marL="9525" marR="9525" marT="9525" marB="0" anchor="b">
                    <a:solidFill>
                      <a:schemeClr val="accent1">
                        <a:lumMod val="20000"/>
                        <a:lumOff val="80000"/>
                      </a:schemeClr>
                    </a:solidFill>
                  </a:tcPr>
                </a:tc>
                <a:tc>
                  <a:txBody>
                    <a:bodyPr/>
                    <a:lstStyle/>
                    <a:p>
                      <a:pPr marL="0" algn="l" defTabSz="457200" rtl="0" eaLnBrk="1" fontAlgn="b" latinLnBrk="0" hangingPunct="1"/>
                      <a:r>
                        <a:rPr lang="en-US" sz="1400" u="none" strike="noStrike" kern="1200" dirty="0">
                          <a:solidFill>
                            <a:schemeClr val="dk1"/>
                          </a:solidFill>
                          <a:effectLst/>
                          <a:latin typeface="+mn-lt"/>
                          <a:ea typeface="+mn-ea"/>
                          <a:cs typeface="+mn-cs"/>
                        </a:rPr>
                        <a:t>20</a:t>
                      </a:r>
                    </a:p>
                  </a:txBody>
                  <a:tcPr marL="9525" marR="9525" marT="9525" marB="0" anchor="b">
                    <a:solidFill>
                      <a:schemeClr val="accent1">
                        <a:lumMod val="20000"/>
                        <a:lumOff val="80000"/>
                      </a:schemeClr>
                    </a:solidFill>
                  </a:tcPr>
                </a:tc>
                <a:tc>
                  <a:txBody>
                    <a:bodyPr/>
                    <a:lstStyle/>
                    <a:p>
                      <a:pPr marL="0" algn="l" defTabSz="457200" rtl="0" eaLnBrk="1" fontAlgn="b" latinLnBrk="0" hangingPunct="1"/>
                      <a:r>
                        <a:rPr lang="en-US" sz="1400" u="none" strike="noStrike" kern="1200">
                          <a:solidFill>
                            <a:schemeClr val="dk1"/>
                          </a:solidFill>
                          <a:effectLst/>
                          <a:latin typeface="+mn-lt"/>
                          <a:ea typeface="+mn-ea"/>
                          <a:cs typeface="+mn-cs"/>
                        </a:rPr>
                        <a:t>DataBase</a:t>
                      </a:r>
                    </a:p>
                  </a:txBody>
                  <a:tcPr marL="9525" marR="9525" marT="9525" marB="0" anchor="b">
                    <a:solidFill>
                      <a:schemeClr val="accent1">
                        <a:lumMod val="20000"/>
                        <a:lumOff val="80000"/>
                      </a:schemeClr>
                    </a:solidFill>
                  </a:tcPr>
                </a:tc>
                <a:tc>
                  <a:txBody>
                    <a:bodyPr/>
                    <a:lstStyle/>
                    <a:p>
                      <a:pPr marL="0" algn="l" defTabSz="457200" rtl="0" eaLnBrk="1" fontAlgn="b" latinLnBrk="0" hangingPunct="1"/>
                      <a:r>
                        <a:rPr lang="en-US" sz="1400" u="none" strike="noStrike" kern="1200">
                          <a:solidFill>
                            <a:schemeClr val="dk1"/>
                          </a:solidFill>
                          <a:effectLst/>
                          <a:latin typeface="+mn-lt"/>
                          <a:ea typeface="+mn-ea"/>
                          <a:cs typeface="+mn-cs"/>
                        </a:rPr>
                        <a:t>22</a:t>
                      </a:r>
                    </a:p>
                  </a:txBody>
                  <a:tcPr marL="9525" marR="9525" marT="9525" marB="0" anchor="b">
                    <a:solidFill>
                      <a:schemeClr val="accent1">
                        <a:lumMod val="20000"/>
                        <a:lumOff val="80000"/>
                      </a:schemeClr>
                    </a:solidFill>
                  </a:tcPr>
                </a:tc>
                <a:extLst>
                  <a:ext uri="{0D108BD9-81ED-4DB2-BD59-A6C34878D82A}">
                    <a16:rowId xmlns:a16="http://schemas.microsoft.com/office/drawing/2014/main" val="10002"/>
                  </a:ext>
                </a:extLst>
              </a:tr>
              <a:tr h="230872">
                <a:tc>
                  <a:txBody>
                    <a:bodyPr/>
                    <a:lstStyle/>
                    <a:p>
                      <a:pPr marL="0" algn="l" defTabSz="457200" rtl="0" eaLnBrk="1" fontAlgn="b" latinLnBrk="0" hangingPunct="1"/>
                      <a:r>
                        <a:rPr lang="en-US" sz="1400" u="none" strike="noStrike" kern="1200">
                          <a:solidFill>
                            <a:schemeClr val="dk1"/>
                          </a:solidFill>
                          <a:effectLst/>
                          <a:latin typeface="+mn-lt"/>
                          <a:ea typeface="+mn-ea"/>
                          <a:cs typeface="+mn-cs"/>
                        </a:rPr>
                        <a:t>PC004</a:t>
                      </a:r>
                    </a:p>
                  </a:txBody>
                  <a:tcPr marL="9525" marR="9525" marT="9525" marB="0" anchor="b">
                    <a:solidFill>
                      <a:schemeClr val="accent1">
                        <a:lumMod val="20000"/>
                        <a:lumOff val="80000"/>
                      </a:schemeClr>
                    </a:solidFill>
                  </a:tcPr>
                </a:tc>
                <a:tc>
                  <a:txBody>
                    <a:bodyPr/>
                    <a:lstStyle/>
                    <a:p>
                      <a:pPr marL="0" algn="l" defTabSz="457200" rtl="0" eaLnBrk="1" fontAlgn="b" latinLnBrk="0" hangingPunct="1"/>
                      <a:r>
                        <a:rPr lang="en-US" sz="1400" u="none" strike="noStrike" kern="1200">
                          <a:solidFill>
                            <a:schemeClr val="dk1"/>
                          </a:solidFill>
                          <a:effectLst/>
                          <a:latin typeface="+mn-lt"/>
                          <a:ea typeface="+mn-ea"/>
                          <a:cs typeface="+mn-cs"/>
                        </a:rPr>
                        <a:t>E0001</a:t>
                      </a:r>
                    </a:p>
                  </a:txBody>
                  <a:tcPr marL="9525" marR="9525" marT="9525" marB="0" anchor="b">
                    <a:solidFill>
                      <a:schemeClr val="accent1">
                        <a:lumMod val="20000"/>
                        <a:lumOff val="80000"/>
                      </a:schemeClr>
                    </a:solidFill>
                  </a:tcPr>
                </a:tc>
                <a:tc>
                  <a:txBody>
                    <a:bodyPr/>
                    <a:lstStyle/>
                    <a:p>
                      <a:pPr marL="0" algn="l" defTabSz="457200" rtl="0" eaLnBrk="1" fontAlgn="b" latinLnBrk="0" hangingPunct="1"/>
                      <a:r>
                        <a:rPr lang="en-US" sz="1400" u="none" strike="noStrike" kern="1200" dirty="0">
                          <a:solidFill>
                            <a:schemeClr val="dk1"/>
                          </a:solidFill>
                          <a:effectLst/>
                          <a:latin typeface="+mn-lt"/>
                          <a:ea typeface="+mn-ea"/>
                          <a:cs typeface="+mn-cs"/>
                        </a:rPr>
                        <a:t>Jones</a:t>
                      </a:r>
                    </a:p>
                  </a:txBody>
                  <a:tcPr marL="9525" marR="9525" marT="9525" marB="0" anchor="b">
                    <a:solidFill>
                      <a:schemeClr val="accent1">
                        <a:lumMod val="20000"/>
                        <a:lumOff val="80000"/>
                      </a:schemeClr>
                    </a:solidFill>
                  </a:tcPr>
                </a:tc>
                <a:tc>
                  <a:txBody>
                    <a:bodyPr/>
                    <a:lstStyle/>
                    <a:p>
                      <a:pPr marL="0" algn="l" defTabSz="457200" rtl="0" eaLnBrk="1" fontAlgn="b" latinLnBrk="0" hangingPunct="1"/>
                      <a:r>
                        <a:rPr lang="en-US" sz="1400" u="none" strike="noStrike" kern="1200" dirty="0">
                          <a:solidFill>
                            <a:schemeClr val="dk1"/>
                          </a:solidFill>
                          <a:effectLst/>
                          <a:latin typeface="+mn-lt"/>
                          <a:ea typeface="+mn-ea"/>
                          <a:cs typeface="+mn-cs"/>
                        </a:rPr>
                        <a:t>30</a:t>
                      </a:r>
                    </a:p>
                  </a:txBody>
                  <a:tcPr marL="9525" marR="9525" marT="9525" marB="0" anchor="b">
                    <a:solidFill>
                      <a:schemeClr val="accent1">
                        <a:lumMod val="20000"/>
                        <a:lumOff val="80000"/>
                      </a:schemeClr>
                    </a:solidFill>
                  </a:tcPr>
                </a:tc>
                <a:tc>
                  <a:txBody>
                    <a:bodyPr/>
                    <a:lstStyle/>
                    <a:p>
                      <a:pPr marL="0" algn="l" defTabSz="457200" rtl="0" eaLnBrk="1" fontAlgn="b" latinLnBrk="0" hangingPunct="1"/>
                      <a:r>
                        <a:rPr lang="en-US" sz="1400" u="none" strike="noStrike" kern="1200">
                          <a:solidFill>
                            <a:schemeClr val="dk1"/>
                          </a:solidFill>
                          <a:effectLst/>
                          <a:latin typeface="+mn-lt"/>
                          <a:ea typeface="+mn-ea"/>
                          <a:cs typeface="+mn-cs"/>
                        </a:rPr>
                        <a:t>Inventory</a:t>
                      </a:r>
                    </a:p>
                  </a:txBody>
                  <a:tcPr marL="9525" marR="9525" marT="9525" marB="0" anchor="b">
                    <a:solidFill>
                      <a:schemeClr val="accent1">
                        <a:lumMod val="20000"/>
                        <a:lumOff val="80000"/>
                      </a:schemeClr>
                    </a:solidFill>
                  </a:tcPr>
                </a:tc>
                <a:tc>
                  <a:txBody>
                    <a:bodyPr/>
                    <a:lstStyle/>
                    <a:p>
                      <a:pPr marL="0" algn="l" defTabSz="457200" rtl="0" eaLnBrk="1" fontAlgn="b" latinLnBrk="0" hangingPunct="1"/>
                      <a:r>
                        <a:rPr lang="en-US" sz="1400" u="none" strike="noStrike" kern="1200">
                          <a:solidFill>
                            <a:schemeClr val="dk1"/>
                          </a:solidFill>
                          <a:effectLst/>
                          <a:latin typeface="+mn-lt"/>
                          <a:ea typeface="+mn-ea"/>
                          <a:cs typeface="+mn-cs"/>
                        </a:rPr>
                        <a:t>19</a:t>
                      </a:r>
                    </a:p>
                  </a:txBody>
                  <a:tcPr marL="9525" marR="9525" marT="9525" marB="0" anchor="b">
                    <a:solidFill>
                      <a:schemeClr val="accent1">
                        <a:lumMod val="20000"/>
                        <a:lumOff val="80000"/>
                      </a:schemeClr>
                    </a:solidFill>
                  </a:tcPr>
                </a:tc>
                <a:extLst>
                  <a:ext uri="{0D108BD9-81ED-4DB2-BD59-A6C34878D82A}">
                    <a16:rowId xmlns:a16="http://schemas.microsoft.com/office/drawing/2014/main" val="10003"/>
                  </a:ext>
                </a:extLst>
              </a:tr>
              <a:tr h="230872">
                <a:tc>
                  <a:txBody>
                    <a:bodyPr/>
                    <a:lstStyle/>
                    <a:p>
                      <a:pPr marL="0" algn="l" defTabSz="457200" rtl="0" eaLnBrk="1" fontAlgn="b" latinLnBrk="0" hangingPunct="1"/>
                      <a:r>
                        <a:rPr lang="en-US" sz="1400" u="none" strike="noStrike" kern="1200">
                          <a:solidFill>
                            <a:schemeClr val="dk1"/>
                          </a:solidFill>
                          <a:effectLst/>
                          <a:latin typeface="+mn-lt"/>
                          <a:ea typeface="+mn-ea"/>
                          <a:cs typeface="+mn-cs"/>
                        </a:rPr>
                        <a:t>PC004</a:t>
                      </a:r>
                    </a:p>
                  </a:txBody>
                  <a:tcPr marL="9525" marR="9525" marT="9525" marB="0" anchor="b">
                    <a:solidFill>
                      <a:schemeClr val="accent1">
                        <a:lumMod val="20000"/>
                        <a:lumOff val="80000"/>
                      </a:schemeClr>
                    </a:solidFill>
                  </a:tcPr>
                </a:tc>
                <a:tc>
                  <a:txBody>
                    <a:bodyPr/>
                    <a:lstStyle/>
                    <a:p>
                      <a:pPr marL="0" algn="l" defTabSz="457200" rtl="0" eaLnBrk="1" fontAlgn="b" latinLnBrk="0" hangingPunct="1"/>
                      <a:r>
                        <a:rPr lang="en-US" sz="1400" u="none" strike="noStrike" kern="1200">
                          <a:solidFill>
                            <a:schemeClr val="dk1"/>
                          </a:solidFill>
                          <a:effectLst/>
                          <a:latin typeface="+mn-lt"/>
                          <a:ea typeface="+mn-ea"/>
                          <a:cs typeface="+mn-cs"/>
                        </a:rPr>
                        <a:t>E0020</a:t>
                      </a:r>
                    </a:p>
                  </a:txBody>
                  <a:tcPr marL="9525" marR="9525" marT="9525" marB="0" anchor="b">
                    <a:solidFill>
                      <a:schemeClr val="accent1">
                        <a:lumMod val="20000"/>
                        <a:lumOff val="80000"/>
                      </a:schemeClr>
                    </a:solidFill>
                  </a:tcPr>
                </a:tc>
                <a:tc>
                  <a:txBody>
                    <a:bodyPr/>
                    <a:lstStyle/>
                    <a:p>
                      <a:pPr marL="0" algn="l" defTabSz="457200" rtl="0" eaLnBrk="1" fontAlgn="b" latinLnBrk="0" hangingPunct="1"/>
                      <a:r>
                        <a:rPr lang="en-US" sz="1400" u="none" strike="noStrike" kern="1200">
                          <a:solidFill>
                            <a:schemeClr val="dk1"/>
                          </a:solidFill>
                          <a:effectLst/>
                          <a:latin typeface="+mn-lt"/>
                          <a:ea typeface="+mn-ea"/>
                          <a:cs typeface="+mn-cs"/>
                        </a:rPr>
                        <a:t>Smith</a:t>
                      </a:r>
                    </a:p>
                  </a:txBody>
                  <a:tcPr marL="9525" marR="9525" marT="9525" marB="0" anchor="b">
                    <a:solidFill>
                      <a:schemeClr val="accent1">
                        <a:lumMod val="20000"/>
                        <a:lumOff val="80000"/>
                      </a:schemeClr>
                    </a:solidFill>
                  </a:tcPr>
                </a:tc>
                <a:tc>
                  <a:txBody>
                    <a:bodyPr/>
                    <a:lstStyle/>
                    <a:p>
                      <a:pPr marL="0" algn="l" defTabSz="457200" rtl="0" eaLnBrk="1" fontAlgn="b" latinLnBrk="0" hangingPunct="1"/>
                      <a:r>
                        <a:rPr lang="en-US" sz="1400" u="none" strike="noStrike" kern="1200" dirty="0">
                          <a:solidFill>
                            <a:schemeClr val="dk1"/>
                          </a:solidFill>
                          <a:effectLst/>
                          <a:latin typeface="+mn-lt"/>
                          <a:ea typeface="+mn-ea"/>
                          <a:cs typeface="+mn-cs"/>
                        </a:rPr>
                        <a:t>10</a:t>
                      </a:r>
                    </a:p>
                  </a:txBody>
                  <a:tcPr marL="9525" marR="9525" marT="9525" marB="0" anchor="b">
                    <a:solidFill>
                      <a:schemeClr val="accent1">
                        <a:lumMod val="20000"/>
                        <a:lumOff val="80000"/>
                      </a:schemeClr>
                    </a:solidFill>
                  </a:tcPr>
                </a:tc>
                <a:tc>
                  <a:txBody>
                    <a:bodyPr/>
                    <a:lstStyle/>
                    <a:p>
                      <a:pPr marL="0" algn="l" defTabSz="457200" rtl="0" eaLnBrk="1" fontAlgn="b" latinLnBrk="0" hangingPunct="1"/>
                      <a:r>
                        <a:rPr lang="en-US" sz="1400" u="none" strike="noStrike" kern="1200" dirty="0">
                          <a:solidFill>
                            <a:schemeClr val="dk1"/>
                          </a:solidFill>
                          <a:effectLst/>
                          <a:latin typeface="+mn-lt"/>
                          <a:ea typeface="+mn-ea"/>
                          <a:cs typeface="+mn-cs"/>
                        </a:rPr>
                        <a:t>IT</a:t>
                      </a:r>
                    </a:p>
                  </a:txBody>
                  <a:tcPr marL="9525" marR="9525" marT="9525" marB="0" anchor="b">
                    <a:solidFill>
                      <a:schemeClr val="accent1">
                        <a:lumMod val="20000"/>
                        <a:lumOff val="80000"/>
                      </a:schemeClr>
                    </a:solidFill>
                  </a:tcPr>
                </a:tc>
                <a:tc>
                  <a:txBody>
                    <a:bodyPr/>
                    <a:lstStyle/>
                    <a:p>
                      <a:pPr marL="0" algn="l" defTabSz="457200" rtl="0" eaLnBrk="1" fontAlgn="b" latinLnBrk="0" hangingPunct="1"/>
                      <a:r>
                        <a:rPr lang="en-US" sz="1400" u="none" strike="noStrike" kern="1200">
                          <a:solidFill>
                            <a:schemeClr val="dk1"/>
                          </a:solidFill>
                          <a:effectLst/>
                          <a:latin typeface="+mn-lt"/>
                          <a:ea typeface="+mn-ea"/>
                          <a:cs typeface="+mn-cs"/>
                        </a:rPr>
                        <a:t>30</a:t>
                      </a:r>
                    </a:p>
                  </a:txBody>
                  <a:tcPr marL="9525" marR="9525" marT="9525" marB="0" anchor="b">
                    <a:solidFill>
                      <a:schemeClr val="accent1">
                        <a:lumMod val="20000"/>
                        <a:lumOff val="80000"/>
                      </a:schemeClr>
                    </a:solidFill>
                  </a:tcPr>
                </a:tc>
                <a:extLst>
                  <a:ext uri="{0D108BD9-81ED-4DB2-BD59-A6C34878D82A}">
                    <a16:rowId xmlns:a16="http://schemas.microsoft.com/office/drawing/2014/main" val="10004"/>
                  </a:ext>
                </a:extLst>
              </a:tr>
              <a:tr h="230872">
                <a:tc>
                  <a:txBody>
                    <a:bodyPr/>
                    <a:lstStyle/>
                    <a:p>
                      <a:pPr marL="0" algn="l" defTabSz="457200" rtl="0" eaLnBrk="1" fontAlgn="b" latinLnBrk="0" hangingPunct="1"/>
                      <a:r>
                        <a:rPr lang="en-US" sz="1400" u="none" strike="noStrike" kern="1200">
                          <a:solidFill>
                            <a:schemeClr val="dk1"/>
                          </a:solidFill>
                          <a:effectLst/>
                          <a:latin typeface="+mn-lt"/>
                          <a:ea typeface="+mn-ea"/>
                          <a:cs typeface="+mn-cs"/>
                        </a:rPr>
                        <a:t>PC004</a:t>
                      </a:r>
                    </a:p>
                  </a:txBody>
                  <a:tcPr marL="9525" marR="9525" marT="9525" marB="0" anchor="b">
                    <a:solidFill>
                      <a:schemeClr val="accent1">
                        <a:lumMod val="20000"/>
                        <a:lumOff val="80000"/>
                      </a:schemeClr>
                    </a:solidFill>
                  </a:tcPr>
                </a:tc>
                <a:tc>
                  <a:txBody>
                    <a:bodyPr/>
                    <a:lstStyle/>
                    <a:p>
                      <a:pPr marL="0" algn="l" defTabSz="457200" rtl="0" eaLnBrk="1" fontAlgn="b" latinLnBrk="0" hangingPunct="1"/>
                      <a:r>
                        <a:rPr lang="en-US" sz="1400" u="none" strike="noStrike" kern="1200">
                          <a:solidFill>
                            <a:schemeClr val="dk1"/>
                          </a:solidFill>
                          <a:effectLst/>
                          <a:latin typeface="+mn-lt"/>
                          <a:ea typeface="+mn-ea"/>
                          <a:cs typeface="+mn-cs"/>
                        </a:rPr>
                        <a:t>E0010</a:t>
                      </a:r>
                    </a:p>
                  </a:txBody>
                  <a:tcPr marL="9525" marR="9525" marT="9525" marB="0" anchor="b">
                    <a:solidFill>
                      <a:schemeClr val="accent1">
                        <a:lumMod val="20000"/>
                        <a:lumOff val="80000"/>
                      </a:schemeClr>
                    </a:solidFill>
                  </a:tcPr>
                </a:tc>
                <a:tc>
                  <a:txBody>
                    <a:bodyPr/>
                    <a:lstStyle/>
                    <a:p>
                      <a:pPr marL="0" algn="l" defTabSz="457200" rtl="0" eaLnBrk="1" fontAlgn="b" latinLnBrk="0" hangingPunct="1"/>
                      <a:r>
                        <a:rPr lang="en-US" sz="1400" u="none" strike="noStrike" kern="1200">
                          <a:solidFill>
                            <a:schemeClr val="dk1"/>
                          </a:solidFill>
                          <a:effectLst/>
                          <a:latin typeface="+mn-lt"/>
                          <a:ea typeface="+mn-ea"/>
                          <a:cs typeface="+mn-cs"/>
                        </a:rPr>
                        <a:t>Miller</a:t>
                      </a:r>
                    </a:p>
                  </a:txBody>
                  <a:tcPr marL="9525" marR="9525" marT="9525" marB="0" anchor="b">
                    <a:solidFill>
                      <a:schemeClr val="accent1">
                        <a:lumMod val="20000"/>
                        <a:lumOff val="80000"/>
                      </a:schemeClr>
                    </a:solidFill>
                  </a:tcPr>
                </a:tc>
                <a:tc>
                  <a:txBody>
                    <a:bodyPr/>
                    <a:lstStyle/>
                    <a:p>
                      <a:pPr marL="0" algn="l" defTabSz="457200" rtl="0" eaLnBrk="1" fontAlgn="b" latinLnBrk="0" hangingPunct="1"/>
                      <a:r>
                        <a:rPr lang="en-US" sz="1400" u="none" strike="noStrike" kern="1200">
                          <a:solidFill>
                            <a:schemeClr val="dk1"/>
                          </a:solidFill>
                          <a:effectLst/>
                          <a:latin typeface="+mn-lt"/>
                          <a:ea typeface="+mn-ea"/>
                          <a:cs typeface="+mn-cs"/>
                        </a:rPr>
                        <a:t>20</a:t>
                      </a:r>
                    </a:p>
                  </a:txBody>
                  <a:tcPr marL="9525" marR="9525" marT="9525" marB="0" anchor="b">
                    <a:solidFill>
                      <a:schemeClr val="accent1">
                        <a:lumMod val="20000"/>
                        <a:lumOff val="80000"/>
                      </a:schemeClr>
                    </a:solidFill>
                  </a:tcPr>
                </a:tc>
                <a:tc>
                  <a:txBody>
                    <a:bodyPr/>
                    <a:lstStyle/>
                    <a:p>
                      <a:pPr marL="0" algn="l" defTabSz="457200" rtl="0" eaLnBrk="1" fontAlgn="b" latinLnBrk="0" hangingPunct="1"/>
                      <a:r>
                        <a:rPr lang="en-US" sz="1400" u="none" strike="noStrike" kern="1200" dirty="0" err="1">
                          <a:solidFill>
                            <a:schemeClr val="dk1"/>
                          </a:solidFill>
                          <a:effectLst/>
                          <a:latin typeface="+mn-lt"/>
                          <a:ea typeface="+mn-ea"/>
                          <a:cs typeface="+mn-cs"/>
                        </a:rPr>
                        <a:t>DataBase</a:t>
                      </a:r>
                      <a:endParaRPr lang="en-US" sz="1400" u="none" strike="noStrike" kern="1200" dirty="0">
                        <a:solidFill>
                          <a:schemeClr val="dk1"/>
                        </a:solidFill>
                        <a:effectLst/>
                        <a:latin typeface="+mn-lt"/>
                        <a:ea typeface="+mn-ea"/>
                        <a:cs typeface="+mn-cs"/>
                      </a:endParaRPr>
                    </a:p>
                  </a:txBody>
                  <a:tcPr marL="9525" marR="9525" marT="9525" marB="0" anchor="b">
                    <a:solidFill>
                      <a:schemeClr val="accent1">
                        <a:lumMod val="20000"/>
                        <a:lumOff val="80000"/>
                      </a:schemeClr>
                    </a:solidFill>
                  </a:tcPr>
                </a:tc>
                <a:tc>
                  <a:txBody>
                    <a:bodyPr/>
                    <a:lstStyle/>
                    <a:p>
                      <a:pPr marL="0" algn="l" defTabSz="457200" rtl="0" eaLnBrk="1" fontAlgn="b" latinLnBrk="0" hangingPunct="1"/>
                      <a:r>
                        <a:rPr lang="en-US" sz="1400" u="none" strike="noStrike" kern="1200">
                          <a:solidFill>
                            <a:schemeClr val="dk1"/>
                          </a:solidFill>
                          <a:effectLst/>
                          <a:latin typeface="+mn-lt"/>
                          <a:ea typeface="+mn-ea"/>
                          <a:cs typeface="+mn-cs"/>
                        </a:rPr>
                        <a:t>25</a:t>
                      </a:r>
                    </a:p>
                  </a:txBody>
                  <a:tcPr marL="9525" marR="9525" marT="9525" marB="0" anchor="b">
                    <a:solidFill>
                      <a:schemeClr val="accent1">
                        <a:lumMod val="20000"/>
                        <a:lumOff val="80000"/>
                      </a:schemeClr>
                    </a:solidFill>
                  </a:tcPr>
                </a:tc>
                <a:extLst>
                  <a:ext uri="{0D108BD9-81ED-4DB2-BD59-A6C34878D82A}">
                    <a16:rowId xmlns:a16="http://schemas.microsoft.com/office/drawing/2014/main" val="10005"/>
                  </a:ext>
                </a:extLst>
              </a:tr>
              <a:tr h="230872">
                <a:tc>
                  <a:txBody>
                    <a:bodyPr/>
                    <a:lstStyle/>
                    <a:p>
                      <a:pPr marL="0" algn="l" defTabSz="457200" rtl="0" eaLnBrk="1" fontAlgn="b" latinLnBrk="0" hangingPunct="1"/>
                      <a:r>
                        <a:rPr lang="en-US" sz="1400" u="none" strike="noStrike" kern="1200">
                          <a:solidFill>
                            <a:schemeClr val="dk1"/>
                          </a:solidFill>
                          <a:effectLst/>
                          <a:latin typeface="+mn-lt"/>
                          <a:ea typeface="+mn-ea"/>
                          <a:cs typeface="+mn-cs"/>
                        </a:rPr>
                        <a:t>PC004</a:t>
                      </a:r>
                    </a:p>
                  </a:txBody>
                  <a:tcPr marL="9525" marR="9525" marT="9525" marB="0" anchor="b">
                    <a:solidFill>
                      <a:schemeClr val="accent1">
                        <a:lumMod val="20000"/>
                        <a:lumOff val="80000"/>
                      </a:schemeClr>
                    </a:solidFill>
                  </a:tcPr>
                </a:tc>
                <a:tc>
                  <a:txBody>
                    <a:bodyPr/>
                    <a:lstStyle/>
                    <a:p>
                      <a:pPr marL="0" algn="l" defTabSz="457200" rtl="0" eaLnBrk="1" fontAlgn="b" latinLnBrk="0" hangingPunct="1"/>
                      <a:r>
                        <a:rPr lang="en-US" sz="1400" u="none" strike="noStrike" kern="1200">
                          <a:solidFill>
                            <a:schemeClr val="dk1"/>
                          </a:solidFill>
                          <a:effectLst/>
                          <a:latin typeface="+mn-lt"/>
                          <a:ea typeface="+mn-ea"/>
                          <a:cs typeface="+mn-cs"/>
                        </a:rPr>
                        <a:t>E0005</a:t>
                      </a:r>
                    </a:p>
                  </a:txBody>
                  <a:tcPr marL="9525" marR="9525" marT="9525" marB="0" anchor="b">
                    <a:solidFill>
                      <a:schemeClr val="accent1">
                        <a:lumMod val="20000"/>
                        <a:lumOff val="80000"/>
                      </a:schemeClr>
                    </a:solidFill>
                  </a:tcPr>
                </a:tc>
                <a:tc>
                  <a:txBody>
                    <a:bodyPr/>
                    <a:lstStyle/>
                    <a:p>
                      <a:pPr marL="0" algn="l" defTabSz="457200" rtl="0" eaLnBrk="1" fontAlgn="b" latinLnBrk="0" hangingPunct="1"/>
                      <a:endParaRPr lang="en-US" sz="1400" u="none" strike="noStrike" kern="1200">
                        <a:solidFill>
                          <a:schemeClr val="dk1"/>
                        </a:solidFill>
                        <a:effectLst/>
                        <a:latin typeface="+mn-lt"/>
                        <a:ea typeface="+mn-ea"/>
                        <a:cs typeface="+mn-cs"/>
                      </a:endParaRPr>
                    </a:p>
                  </a:txBody>
                  <a:tcPr marL="9525" marR="9525" marT="9525" marB="0" anchor="b">
                    <a:solidFill>
                      <a:schemeClr val="accent1">
                        <a:lumMod val="20000"/>
                        <a:lumOff val="80000"/>
                      </a:schemeClr>
                    </a:solidFill>
                  </a:tcPr>
                </a:tc>
                <a:tc>
                  <a:txBody>
                    <a:bodyPr/>
                    <a:lstStyle/>
                    <a:p>
                      <a:pPr marL="0" algn="l" defTabSz="457200" rtl="0" eaLnBrk="1" fontAlgn="b" latinLnBrk="0" hangingPunct="1"/>
                      <a:r>
                        <a:rPr lang="en-US" sz="1400" u="none" strike="noStrike" kern="1200">
                          <a:solidFill>
                            <a:schemeClr val="dk1"/>
                          </a:solidFill>
                          <a:effectLst/>
                          <a:latin typeface="+mn-lt"/>
                          <a:ea typeface="+mn-ea"/>
                          <a:cs typeface="+mn-cs"/>
                        </a:rPr>
                        <a:t>30</a:t>
                      </a:r>
                    </a:p>
                  </a:txBody>
                  <a:tcPr marL="9525" marR="9525" marT="9525" marB="0" anchor="b">
                    <a:solidFill>
                      <a:schemeClr val="accent1">
                        <a:lumMod val="20000"/>
                        <a:lumOff val="80000"/>
                      </a:schemeClr>
                    </a:solidFill>
                  </a:tcPr>
                </a:tc>
                <a:tc>
                  <a:txBody>
                    <a:bodyPr/>
                    <a:lstStyle/>
                    <a:p>
                      <a:pPr marL="0" algn="l" defTabSz="457200" rtl="0" eaLnBrk="1" fontAlgn="b" latinLnBrk="0" hangingPunct="1"/>
                      <a:r>
                        <a:rPr lang="en-US" sz="1400" u="none" strike="noStrike" kern="1200" dirty="0">
                          <a:solidFill>
                            <a:schemeClr val="dk1"/>
                          </a:solidFill>
                          <a:effectLst/>
                          <a:latin typeface="+mn-lt"/>
                          <a:ea typeface="+mn-ea"/>
                          <a:cs typeface="+mn-cs"/>
                        </a:rPr>
                        <a:t>Inventory</a:t>
                      </a:r>
                    </a:p>
                  </a:txBody>
                  <a:tcPr marL="9525" marR="9525" marT="9525" marB="0" anchor="b">
                    <a:solidFill>
                      <a:schemeClr val="accent1">
                        <a:lumMod val="20000"/>
                        <a:lumOff val="80000"/>
                      </a:schemeClr>
                    </a:solidFill>
                  </a:tcPr>
                </a:tc>
                <a:tc>
                  <a:txBody>
                    <a:bodyPr/>
                    <a:lstStyle/>
                    <a:p>
                      <a:pPr marL="0" algn="l" defTabSz="457200" rtl="0" eaLnBrk="1" fontAlgn="b" latinLnBrk="0" hangingPunct="1"/>
                      <a:r>
                        <a:rPr lang="en-US" sz="1400" u="none" strike="noStrike" kern="1200" dirty="0">
                          <a:solidFill>
                            <a:schemeClr val="dk1"/>
                          </a:solidFill>
                          <a:effectLst/>
                          <a:latin typeface="+mn-lt"/>
                          <a:ea typeface="+mn-ea"/>
                          <a:cs typeface="+mn-cs"/>
                        </a:rPr>
                        <a:t>35</a:t>
                      </a:r>
                    </a:p>
                  </a:txBody>
                  <a:tcPr marL="9525" marR="9525" marT="9525" marB="0" anchor="b">
                    <a:solidFill>
                      <a:schemeClr val="accent1">
                        <a:lumMod val="20000"/>
                        <a:lumOff val="80000"/>
                      </a:schemeClr>
                    </a:solidFill>
                  </a:tcPr>
                </a:tc>
                <a:extLst>
                  <a:ext uri="{0D108BD9-81ED-4DB2-BD59-A6C34878D82A}">
                    <a16:rowId xmlns:a16="http://schemas.microsoft.com/office/drawing/2014/main" val="10006"/>
                  </a:ext>
                </a:extLst>
              </a:tr>
              <a:tr h="230872">
                <a:tc>
                  <a:txBody>
                    <a:bodyPr/>
                    <a:lstStyle/>
                    <a:p>
                      <a:pPr marL="0" algn="l" defTabSz="457200" rtl="0" eaLnBrk="1" fontAlgn="b" latinLnBrk="0" hangingPunct="1"/>
                      <a:r>
                        <a:rPr lang="en-US" sz="1400" u="none" strike="noStrike" kern="1200">
                          <a:solidFill>
                            <a:schemeClr val="dk1"/>
                          </a:solidFill>
                          <a:effectLst/>
                          <a:latin typeface="+mn-lt"/>
                          <a:ea typeface="+mn-ea"/>
                          <a:cs typeface="+mn-cs"/>
                        </a:rPr>
                        <a:t>PC009</a:t>
                      </a:r>
                    </a:p>
                  </a:txBody>
                  <a:tcPr marL="9525" marR="9525" marT="9525" marB="0" anchor="b">
                    <a:solidFill>
                      <a:schemeClr val="accent1">
                        <a:lumMod val="20000"/>
                        <a:lumOff val="80000"/>
                      </a:schemeClr>
                    </a:solidFill>
                  </a:tcPr>
                </a:tc>
                <a:tc>
                  <a:txBody>
                    <a:bodyPr/>
                    <a:lstStyle/>
                    <a:p>
                      <a:pPr marL="0" algn="l" defTabSz="457200" rtl="0" eaLnBrk="1" fontAlgn="b" latinLnBrk="0" hangingPunct="1"/>
                      <a:r>
                        <a:rPr lang="en-US" sz="1400" u="none" strike="noStrike" kern="1200">
                          <a:solidFill>
                            <a:schemeClr val="dk1"/>
                          </a:solidFill>
                          <a:effectLst/>
                          <a:latin typeface="+mn-lt"/>
                          <a:ea typeface="+mn-ea"/>
                          <a:cs typeface="+mn-cs"/>
                        </a:rPr>
                        <a:t>E0004</a:t>
                      </a:r>
                    </a:p>
                  </a:txBody>
                  <a:tcPr marL="9525" marR="9525" marT="9525" marB="0" anchor="b">
                    <a:solidFill>
                      <a:schemeClr val="accent1">
                        <a:lumMod val="20000"/>
                        <a:lumOff val="80000"/>
                      </a:schemeClr>
                    </a:solidFill>
                  </a:tcPr>
                </a:tc>
                <a:tc>
                  <a:txBody>
                    <a:bodyPr/>
                    <a:lstStyle/>
                    <a:p>
                      <a:pPr marL="0" algn="l" defTabSz="457200" rtl="0" eaLnBrk="1" fontAlgn="b" latinLnBrk="0" hangingPunct="1"/>
                      <a:r>
                        <a:rPr lang="en-US" sz="1400" u="none" strike="noStrike" kern="1200">
                          <a:solidFill>
                            <a:schemeClr val="dk1"/>
                          </a:solidFill>
                          <a:effectLst/>
                          <a:latin typeface="+mn-lt"/>
                          <a:ea typeface="+mn-ea"/>
                          <a:cs typeface="+mn-cs"/>
                        </a:rPr>
                        <a:t>Ward</a:t>
                      </a:r>
                    </a:p>
                  </a:txBody>
                  <a:tcPr marL="9525" marR="9525" marT="9525" marB="0" anchor="b">
                    <a:solidFill>
                      <a:schemeClr val="accent1">
                        <a:lumMod val="20000"/>
                        <a:lumOff val="80000"/>
                      </a:schemeClr>
                    </a:solidFill>
                  </a:tcPr>
                </a:tc>
                <a:tc>
                  <a:txBody>
                    <a:bodyPr/>
                    <a:lstStyle/>
                    <a:p>
                      <a:pPr marL="0" algn="l" defTabSz="457200" rtl="0" eaLnBrk="1" fontAlgn="b" latinLnBrk="0" hangingPunct="1"/>
                      <a:r>
                        <a:rPr lang="en-US" sz="1400" u="none" strike="noStrike" kern="1200">
                          <a:solidFill>
                            <a:schemeClr val="dk1"/>
                          </a:solidFill>
                          <a:effectLst/>
                          <a:latin typeface="+mn-lt"/>
                          <a:ea typeface="+mn-ea"/>
                          <a:cs typeface="+mn-cs"/>
                        </a:rPr>
                        <a:t>10</a:t>
                      </a:r>
                    </a:p>
                  </a:txBody>
                  <a:tcPr marL="9525" marR="9525" marT="9525" marB="0" anchor="b">
                    <a:solidFill>
                      <a:schemeClr val="accent1">
                        <a:lumMod val="20000"/>
                        <a:lumOff val="80000"/>
                      </a:schemeClr>
                    </a:solidFill>
                  </a:tcPr>
                </a:tc>
                <a:tc>
                  <a:txBody>
                    <a:bodyPr/>
                    <a:lstStyle/>
                    <a:p>
                      <a:pPr marL="0" algn="l" defTabSz="457200" rtl="0" eaLnBrk="1" fontAlgn="b" latinLnBrk="0" hangingPunct="1"/>
                      <a:r>
                        <a:rPr lang="en-US" sz="1400" u="none" strike="noStrike" kern="1200" dirty="0">
                          <a:solidFill>
                            <a:schemeClr val="dk1"/>
                          </a:solidFill>
                          <a:effectLst/>
                          <a:latin typeface="+mn-lt"/>
                          <a:ea typeface="+mn-ea"/>
                          <a:cs typeface="+mn-cs"/>
                        </a:rPr>
                        <a:t>IT</a:t>
                      </a:r>
                    </a:p>
                  </a:txBody>
                  <a:tcPr marL="9525" marR="9525" marT="9525" marB="0" anchor="b">
                    <a:solidFill>
                      <a:schemeClr val="accent1">
                        <a:lumMod val="20000"/>
                        <a:lumOff val="80000"/>
                      </a:schemeClr>
                    </a:solidFill>
                  </a:tcPr>
                </a:tc>
                <a:tc>
                  <a:txBody>
                    <a:bodyPr/>
                    <a:lstStyle/>
                    <a:p>
                      <a:pPr marL="0" algn="l" defTabSz="457200" rtl="0" eaLnBrk="1" fontAlgn="b" latinLnBrk="0" hangingPunct="1"/>
                      <a:r>
                        <a:rPr lang="en-US" sz="1400" u="none" strike="noStrike" kern="1200" dirty="0">
                          <a:solidFill>
                            <a:schemeClr val="dk1"/>
                          </a:solidFill>
                          <a:effectLst/>
                          <a:latin typeface="+mn-lt"/>
                          <a:ea typeface="+mn-ea"/>
                          <a:cs typeface="+mn-cs"/>
                        </a:rPr>
                        <a:t>15</a:t>
                      </a:r>
                    </a:p>
                  </a:txBody>
                  <a:tcPr marL="9525" marR="9525" marT="9525" marB="0" anchor="b">
                    <a:solidFill>
                      <a:schemeClr val="accent1">
                        <a:lumMod val="20000"/>
                        <a:lumOff val="80000"/>
                      </a:schemeClr>
                    </a:solidFill>
                  </a:tcPr>
                </a:tc>
                <a:extLst>
                  <a:ext uri="{0D108BD9-81ED-4DB2-BD59-A6C34878D82A}">
                    <a16:rowId xmlns:a16="http://schemas.microsoft.com/office/drawing/2014/main" val="10007"/>
                  </a:ext>
                </a:extLst>
              </a:tr>
              <a:tr h="230872">
                <a:tc>
                  <a:txBody>
                    <a:bodyPr/>
                    <a:lstStyle/>
                    <a:p>
                      <a:pPr marL="0" algn="l" defTabSz="457200" rtl="0" eaLnBrk="1" fontAlgn="b" latinLnBrk="0" hangingPunct="1"/>
                      <a:r>
                        <a:rPr lang="en-US" sz="1400" u="none" strike="noStrike" kern="1200">
                          <a:solidFill>
                            <a:schemeClr val="dk1"/>
                          </a:solidFill>
                          <a:effectLst/>
                          <a:latin typeface="+mn-lt"/>
                          <a:ea typeface="+mn-ea"/>
                          <a:cs typeface="+mn-cs"/>
                        </a:rPr>
                        <a:t>PC009</a:t>
                      </a:r>
                    </a:p>
                  </a:txBody>
                  <a:tcPr marL="9525" marR="9525" marT="9525" marB="0" anchor="b">
                    <a:solidFill>
                      <a:schemeClr val="accent1">
                        <a:lumMod val="20000"/>
                        <a:lumOff val="80000"/>
                      </a:schemeClr>
                    </a:solidFill>
                  </a:tcPr>
                </a:tc>
                <a:tc>
                  <a:txBody>
                    <a:bodyPr/>
                    <a:lstStyle/>
                    <a:p>
                      <a:pPr marL="0" algn="l" defTabSz="457200" rtl="0" eaLnBrk="1" fontAlgn="b" latinLnBrk="0" hangingPunct="1"/>
                      <a:r>
                        <a:rPr lang="en-US" sz="1400" u="none" strike="noStrike" kern="1200">
                          <a:solidFill>
                            <a:schemeClr val="dk1"/>
                          </a:solidFill>
                          <a:effectLst/>
                          <a:latin typeface="+mn-lt"/>
                          <a:ea typeface="+mn-ea"/>
                          <a:cs typeface="+mn-cs"/>
                        </a:rPr>
                        <a:t>E0012</a:t>
                      </a:r>
                    </a:p>
                  </a:txBody>
                  <a:tcPr marL="9525" marR="9525" marT="9525" marB="0" anchor="b">
                    <a:solidFill>
                      <a:schemeClr val="accent1">
                        <a:lumMod val="20000"/>
                        <a:lumOff val="80000"/>
                      </a:schemeClr>
                    </a:solidFill>
                  </a:tcPr>
                </a:tc>
                <a:tc>
                  <a:txBody>
                    <a:bodyPr/>
                    <a:lstStyle/>
                    <a:p>
                      <a:pPr marL="0" algn="l" defTabSz="457200" rtl="0" eaLnBrk="1" fontAlgn="b" latinLnBrk="0" hangingPunct="1"/>
                      <a:r>
                        <a:rPr lang="en-US" sz="1400" u="none" strike="noStrike" kern="1200">
                          <a:solidFill>
                            <a:schemeClr val="dk1"/>
                          </a:solidFill>
                          <a:effectLst/>
                          <a:latin typeface="+mn-lt"/>
                          <a:ea typeface="+mn-ea"/>
                          <a:cs typeface="+mn-cs"/>
                        </a:rPr>
                        <a:t>Ford</a:t>
                      </a:r>
                    </a:p>
                  </a:txBody>
                  <a:tcPr marL="9525" marR="9525" marT="9525" marB="0" anchor="b">
                    <a:solidFill>
                      <a:schemeClr val="accent1">
                        <a:lumMod val="20000"/>
                        <a:lumOff val="80000"/>
                      </a:schemeClr>
                    </a:solidFill>
                  </a:tcPr>
                </a:tc>
                <a:tc>
                  <a:txBody>
                    <a:bodyPr/>
                    <a:lstStyle/>
                    <a:p>
                      <a:pPr marL="0" algn="l" defTabSz="457200" rtl="0" eaLnBrk="1" fontAlgn="b" latinLnBrk="0" hangingPunct="1"/>
                      <a:r>
                        <a:rPr lang="en-US" sz="1400" u="none" strike="noStrike" kern="1200">
                          <a:solidFill>
                            <a:schemeClr val="dk1"/>
                          </a:solidFill>
                          <a:effectLst/>
                          <a:latin typeface="+mn-lt"/>
                          <a:ea typeface="+mn-ea"/>
                          <a:cs typeface="+mn-cs"/>
                        </a:rPr>
                        <a:t>20</a:t>
                      </a:r>
                    </a:p>
                  </a:txBody>
                  <a:tcPr marL="9525" marR="9525" marT="9525" marB="0" anchor="b">
                    <a:solidFill>
                      <a:schemeClr val="accent1">
                        <a:lumMod val="20000"/>
                        <a:lumOff val="80000"/>
                      </a:schemeClr>
                    </a:solidFill>
                  </a:tcPr>
                </a:tc>
                <a:tc>
                  <a:txBody>
                    <a:bodyPr/>
                    <a:lstStyle/>
                    <a:p>
                      <a:pPr marL="0" algn="l" defTabSz="457200" rtl="0" eaLnBrk="1" fontAlgn="b" latinLnBrk="0" hangingPunct="1"/>
                      <a:r>
                        <a:rPr lang="en-US" sz="1400" u="none" strike="noStrike" kern="1200" dirty="0" err="1">
                          <a:solidFill>
                            <a:schemeClr val="dk1"/>
                          </a:solidFill>
                          <a:effectLst/>
                          <a:latin typeface="+mn-lt"/>
                          <a:ea typeface="+mn-ea"/>
                          <a:cs typeface="+mn-cs"/>
                        </a:rPr>
                        <a:t>DataBase</a:t>
                      </a:r>
                      <a:endParaRPr lang="en-US" sz="1400" u="none" strike="noStrike" kern="1200" dirty="0">
                        <a:solidFill>
                          <a:schemeClr val="dk1"/>
                        </a:solidFill>
                        <a:effectLst/>
                        <a:latin typeface="+mn-lt"/>
                        <a:ea typeface="+mn-ea"/>
                        <a:cs typeface="+mn-cs"/>
                      </a:endParaRPr>
                    </a:p>
                  </a:txBody>
                  <a:tcPr marL="9525" marR="9525" marT="9525" marB="0" anchor="b">
                    <a:solidFill>
                      <a:schemeClr val="accent1">
                        <a:lumMod val="20000"/>
                        <a:lumOff val="80000"/>
                      </a:schemeClr>
                    </a:solidFill>
                  </a:tcPr>
                </a:tc>
                <a:tc>
                  <a:txBody>
                    <a:bodyPr/>
                    <a:lstStyle/>
                    <a:p>
                      <a:pPr marL="0" algn="l" defTabSz="457200" rtl="0" eaLnBrk="1" fontAlgn="b" latinLnBrk="0" hangingPunct="1"/>
                      <a:r>
                        <a:rPr lang="en-US" sz="1400" u="none" strike="noStrike" kern="1200" dirty="0">
                          <a:solidFill>
                            <a:schemeClr val="dk1"/>
                          </a:solidFill>
                          <a:effectLst/>
                          <a:latin typeface="+mn-lt"/>
                          <a:ea typeface="+mn-ea"/>
                          <a:cs typeface="+mn-cs"/>
                        </a:rPr>
                        <a:t>16</a:t>
                      </a:r>
                    </a:p>
                  </a:txBody>
                  <a:tcPr marL="9525" marR="9525" marT="9525" marB="0" anchor="b">
                    <a:solidFill>
                      <a:schemeClr val="accent1">
                        <a:lumMod val="20000"/>
                        <a:lumOff val="80000"/>
                      </a:schemeClr>
                    </a:solidFill>
                  </a:tcPr>
                </a:tc>
                <a:extLst>
                  <a:ext uri="{0D108BD9-81ED-4DB2-BD59-A6C34878D82A}">
                    <a16:rowId xmlns:a16="http://schemas.microsoft.com/office/drawing/2014/main" val="10008"/>
                  </a:ext>
                </a:extLst>
              </a:tr>
              <a:tr h="230872">
                <a:tc>
                  <a:txBody>
                    <a:bodyPr/>
                    <a:lstStyle/>
                    <a:p>
                      <a:pPr marL="0" algn="l" defTabSz="457200" rtl="0" eaLnBrk="1" fontAlgn="b" latinLnBrk="0" hangingPunct="1"/>
                      <a:r>
                        <a:rPr lang="en-US" sz="1400" u="none" strike="noStrike" kern="1200">
                          <a:solidFill>
                            <a:schemeClr val="dk1"/>
                          </a:solidFill>
                          <a:effectLst/>
                          <a:latin typeface="+mn-lt"/>
                          <a:ea typeface="+mn-ea"/>
                          <a:cs typeface="+mn-cs"/>
                        </a:rPr>
                        <a:t>PC009</a:t>
                      </a:r>
                    </a:p>
                  </a:txBody>
                  <a:tcPr marL="9525" marR="9525" marT="9525" marB="0" anchor="b">
                    <a:solidFill>
                      <a:schemeClr val="accent1">
                        <a:lumMod val="20000"/>
                        <a:lumOff val="80000"/>
                      </a:schemeClr>
                    </a:solidFill>
                  </a:tcPr>
                </a:tc>
                <a:tc>
                  <a:txBody>
                    <a:bodyPr/>
                    <a:lstStyle/>
                    <a:p>
                      <a:pPr marL="0" algn="l" defTabSz="457200" rtl="0" eaLnBrk="1" fontAlgn="b" latinLnBrk="0" hangingPunct="1"/>
                      <a:r>
                        <a:rPr lang="en-US" sz="1400" u="none" strike="noStrike" kern="1200">
                          <a:solidFill>
                            <a:schemeClr val="dk1"/>
                          </a:solidFill>
                          <a:effectLst/>
                          <a:latin typeface="+mn-lt"/>
                          <a:ea typeface="+mn-ea"/>
                          <a:cs typeface="+mn-cs"/>
                        </a:rPr>
                        <a:t>E0025</a:t>
                      </a:r>
                    </a:p>
                  </a:txBody>
                  <a:tcPr marL="9525" marR="9525" marT="9525" marB="0" anchor="b">
                    <a:solidFill>
                      <a:schemeClr val="accent1">
                        <a:lumMod val="20000"/>
                        <a:lumOff val="80000"/>
                      </a:schemeClr>
                    </a:solidFill>
                  </a:tcPr>
                </a:tc>
                <a:tc>
                  <a:txBody>
                    <a:bodyPr/>
                    <a:lstStyle/>
                    <a:p>
                      <a:pPr marL="0" algn="l" defTabSz="457200" rtl="0" eaLnBrk="1" fontAlgn="b" latinLnBrk="0" hangingPunct="1"/>
                      <a:r>
                        <a:rPr lang="en-US" sz="1400" u="none" strike="noStrike" kern="1200">
                          <a:solidFill>
                            <a:schemeClr val="dk1"/>
                          </a:solidFill>
                          <a:effectLst/>
                          <a:latin typeface="+mn-lt"/>
                          <a:ea typeface="+mn-ea"/>
                          <a:cs typeface="+mn-cs"/>
                        </a:rPr>
                        <a:t>Allen</a:t>
                      </a:r>
                    </a:p>
                  </a:txBody>
                  <a:tcPr marL="9525" marR="9525" marT="9525" marB="0" anchor="b">
                    <a:solidFill>
                      <a:schemeClr val="accent1">
                        <a:lumMod val="20000"/>
                        <a:lumOff val="80000"/>
                      </a:schemeClr>
                    </a:solidFill>
                  </a:tcPr>
                </a:tc>
                <a:tc>
                  <a:txBody>
                    <a:bodyPr/>
                    <a:lstStyle/>
                    <a:p>
                      <a:pPr marL="0" algn="l" defTabSz="457200" rtl="0" eaLnBrk="1" fontAlgn="b" latinLnBrk="0" hangingPunct="1"/>
                      <a:r>
                        <a:rPr lang="en-US" sz="1400" u="none" strike="noStrike" kern="1200">
                          <a:solidFill>
                            <a:schemeClr val="dk1"/>
                          </a:solidFill>
                          <a:effectLst/>
                          <a:latin typeface="+mn-lt"/>
                          <a:ea typeface="+mn-ea"/>
                          <a:cs typeface="+mn-cs"/>
                        </a:rPr>
                        <a:t>10</a:t>
                      </a:r>
                    </a:p>
                  </a:txBody>
                  <a:tcPr marL="9525" marR="9525" marT="9525" marB="0" anchor="b">
                    <a:solidFill>
                      <a:schemeClr val="accent1">
                        <a:lumMod val="20000"/>
                        <a:lumOff val="80000"/>
                      </a:schemeClr>
                    </a:solidFill>
                  </a:tcPr>
                </a:tc>
                <a:tc>
                  <a:txBody>
                    <a:bodyPr/>
                    <a:lstStyle/>
                    <a:p>
                      <a:pPr marL="0" algn="l" defTabSz="457200" rtl="0" eaLnBrk="1" fontAlgn="b" latinLnBrk="0" hangingPunct="1"/>
                      <a:r>
                        <a:rPr lang="en-US" sz="1400" u="none" strike="noStrike" kern="1200">
                          <a:solidFill>
                            <a:schemeClr val="dk1"/>
                          </a:solidFill>
                          <a:effectLst/>
                          <a:latin typeface="+mn-lt"/>
                          <a:ea typeface="+mn-ea"/>
                          <a:cs typeface="+mn-cs"/>
                        </a:rPr>
                        <a:t>IT</a:t>
                      </a:r>
                    </a:p>
                  </a:txBody>
                  <a:tcPr marL="9525" marR="9525" marT="9525" marB="0" anchor="b">
                    <a:solidFill>
                      <a:schemeClr val="accent1">
                        <a:lumMod val="20000"/>
                        <a:lumOff val="80000"/>
                      </a:schemeClr>
                    </a:solidFill>
                  </a:tcPr>
                </a:tc>
                <a:tc>
                  <a:txBody>
                    <a:bodyPr/>
                    <a:lstStyle/>
                    <a:p>
                      <a:pPr marL="0" algn="l" defTabSz="457200" rtl="0" eaLnBrk="1" fontAlgn="b" latinLnBrk="0" hangingPunct="1"/>
                      <a:r>
                        <a:rPr lang="en-US" sz="1400" u="none" strike="noStrike" kern="1200" dirty="0">
                          <a:solidFill>
                            <a:schemeClr val="dk1"/>
                          </a:solidFill>
                          <a:effectLst/>
                          <a:latin typeface="+mn-lt"/>
                          <a:ea typeface="+mn-ea"/>
                          <a:cs typeface="+mn-cs"/>
                        </a:rPr>
                        <a:t>13</a:t>
                      </a:r>
                    </a:p>
                  </a:txBody>
                  <a:tcPr marL="9525" marR="9525" marT="9525" marB="0" anchor="b">
                    <a:solidFill>
                      <a:schemeClr val="accent1">
                        <a:lumMod val="20000"/>
                        <a:lumOff val="80000"/>
                      </a:schemeClr>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00162870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p:cNvSpPr>
          <p:nvPr>
            <p:ph type="title" idx="4294967295"/>
          </p:nvPr>
        </p:nvSpPr>
        <p:spPr/>
        <p:txBody>
          <a:bodyPr/>
          <a:lstStyle/>
          <a:p>
            <a:pPr eaLnBrk="1" hangingPunct="1"/>
            <a:r>
              <a:rPr>
                <a:solidFill>
                  <a:schemeClr val="tx1"/>
                </a:solidFill>
                <a:cs typeface="Arial" charset="0"/>
              </a:rPr>
              <a:t>Second normal form (2NF)</a:t>
            </a:r>
          </a:p>
        </p:txBody>
      </p:sp>
      <p:sp>
        <p:nvSpPr>
          <p:cNvPr id="98307" name="Content Placeholder 2"/>
          <p:cNvSpPr>
            <a:spLocks noGrp="1"/>
          </p:cNvSpPr>
          <p:nvPr>
            <p:ph idx="4294967295"/>
          </p:nvPr>
        </p:nvSpPr>
        <p:spPr>
          <a:xfrm>
            <a:off x="381000" y="1066800"/>
            <a:ext cx="8229600" cy="4953000"/>
          </a:xfrm>
        </p:spPr>
        <p:txBody>
          <a:bodyPr/>
          <a:lstStyle/>
          <a:p>
            <a:pPr algn="just"/>
            <a:r>
              <a:rPr sz="2200">
                <a:solidFill>
                  <a:schemeClr val="tx1"/>
                </a:solidFill>
                <a:cs typeface="Arial" charset="0"/>
              </a:rPr>
              <a:t>A table that is in first normal form (1NF) must meet additional criteria if it is to qualify for second normal form. Specifically: a table is in 2NF if and only if, it is in 1NF and no non prime attribute is dependent on any proper subset of any candidate key of the table. A non prime attribute of a table is an attribute that is not a part of any candidate key of the table.</a:t>
            </a:r>
          </a:p>
          <a:p>
            <a:pPr algn="just"/>
            <a:r>
              <a:rPr sz="2200">
                <a:solidFill>
                  <a:schemeClr val="tx1"/>
                </a:solidFill>
                <a:cs typeface="Arial" charset="0"/>
              </a:rPr>
              <a:t>Put simply, a table is in 2NF if and only if, it is in 1NF and every non-prime attribute of the table is either dependent on the whole of a candidate key, or on another non prime attribute.</a:t>
            </a:r>
          </a:p>
          <a:p>
            <a:pPr algn="just"/>
            <a:r>
              <a:rPr sz="2200">
                <a:solidFill>
                  <a:schemeClr val="tx1"/>
                </a:solidFill>
                <a:cs typeface="Arial" charset="0"/>
              </a:rPr>
              <a:t>Note that when a 1NF table has no composite candidate keys (candidate keys consisting of more than one attribute), the table is automatically in 2NF.</a:t>
            </a:r>
          </a:p>
        </p:txBody>
      </p:sp>
    </p:spTree>
    <p:extLst>
      <p:ext uri="{BB962C8B-B14F-4D97-AF65-F5344CB8AC3E}">
        <p14:creationId xmlns:p14="http://schemas.microsoft.com/office/powerpoint/2010/main" val="2046114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idx="4294967295"/>
          </p:nvPr>
        </p:nvSpPr>
        <p:spPr/>
        <p:txBody>
          <a:bodyPr/>
          <a:lstStyle/>
          <a:p>
            <a:pPr eaLnBrk="1" hangingPunct="1"/>
            <a:r>
              <a:rPr>
                <a:solidFill>
                  <a:schemeClr val="tx1"/>
                </a:solidFill>
                <a:cs typeface="Arial" charset="0"/>
              </a:rPr>
              <a:t>Database Approach </a:t>
            </a:r>
          </a:p>
        </p:txBody>
      </p:sp>
      <p:sp>
        <p:nvSpPr>
          <p:cNvPr id="21507" name="Content Placeholder 2"/>
          <p:cNvSpPr>
            <a:spLocks noGrp="1"/>
          </p:cNvSpPr>
          <p:nvPr>
            <p:ph idx="4294967295"/>
          </p:nvPr>
        </p:nvSpPr>
        <p:spPr>
          <a:xfrm>
            <a:off x="533400" y="1143000"/>
            <a:ext cx="8229600" cy="4953000"/>
          </a:xfrm>
        </p:spPr>
        <p:txBody>
          <a:bodyPr/>
          <a:lstStyle/>
          <a:p>
            <a:pPr>
              <a:defRPr/>
            </a:pPr>
            <a:r>
              <a:rPr>
                <a:solidFill>
                  <a:schemeClr val="tx1"/>
                </a:solidFill>
              </a:rPr>
              <a:t>Database Approach emerged mainly because:</a:t>
            </a:r>
          </a:p>
          <a:p>
            <a:pPr lvl="1" algn="just">
              <a:defRPr/>
            </a:pPr>
            <a:r>
              <a:rPr sz="2000">
                <a:solidFill>
                  <a:schemeClr val="tx1"/>
                </a:solidFill>
              </a:rPr>
              <a:t> The definition of data was embedded in application programs, </a:t>
            </a:r>
          </a:p>
          <a:p>
            <a:pPr marL="457200" lvl="1" indent="0" algn="just">
              <a:buFont typeface="Arial" charset="0"/>
              <a:buNone/>
              <a:defRPr/>
            </a:pPr>
            <a:r>
              <a:rPr sz="2000">
                <a:solidFill>
                  <a:schemeClr val="tx1"/>
                </a:solidFill>
              </a:rPr>
              <a:t>      rather than being stored separately and independently.</a:t>
            </a:r>
          </a:p>
          <a:p>
            <a:pPr lvl="1" algn="just">
              <a:defRPr/>
            </a:pPr>
            <a:r>
              <a:rPr sz="2000">
                <a:solidFill>
                  <a:schemeClr val="tx1"/>
                </a:solidFill>
              </a:rPr>
              <a:t> There is no control over access and manipulation of data  </a:t>
            </a:r>
          </a:p>
          <a:p>
            <a:pPr marL="457200" lvl="1" indent="0" algn="just">
              <a:buFont typeface="Arial" charset="0"/>
              <a:buNone/>
              <a:defRPr/>
            </a:pPr>
            <a:r>
              <a:rPr sz="2000">
                <a:solidFill>
                  <a:schemeClr val="tx1"/>
                </a:solidFill>
              </a:rPr>
              <a:t>      beyond that imposed by application programs.</a:t>
            </a:r>
          </a:p>
          <a:p>
            <a:pPr>
              <a:defRPr/>
            </a:pPr>
            <a:endParaRPr>
              <a:solidFill>
                <a:schemeClr val="tx1"/>
              </a:solidFill>
            </a:endParaRPr>
          </a:p>
          <a:p>
            <a:pPr>
              <a:defRPr/>
            </a:pPr>
            <a:r>
              <a:rPr>
                <a:solidFill>
                  <a:schemeClr val="tx1"/>
                </a:solidFill>
              </a:rPr>
              <a:t>Thus:</a:t>
            </a:r>
          </a:p>
          <a:p>
            <a:pPr lvl="1" algn="just" eaLnBrk="1" hangingPunct="1">
              <a:defRPr/>
            </a:pPr>
            <a:r>
              <a:rPr sz="2000">
                <a:solidFill>
                  <a:schemeClr val="tx1"/>
                </a:solidFill>
              </a:rPr>
              <a:t>Data: is nothing but known facts which is recorded with implicit meaning  </a:t>
            </a:r>
          </a:p>
          <a:p>
            <a:pPr lvl="1" algn="just" eaLnBrk="1" hangingPunct="1">
              <a:defRPr/>
            </a:pPr>
            <a:r>
              <a:rPr sz="2000">
                <a:solidFill>
                  <a:schemeClr val="tx1"/>
                </a:solidFill>
              </a:rPr>
              <a:t>Database : it is a collection of logically related data at one place.</a:t>
            </a:r>
          </a:p>
          <a:p>
            <a:pPr>
              <a:defRPr/>
            </a:pPr>
            <a:endParaRPr>
              <a:solidFill>
                <a:schemeClr val="tx1"/>
              </a:solidFill>
              <a:cs typeface="Arial" charset="0"/>
            </a:endParaRPr>
          </a:p>
        </p:txBody>
      </p:sp>
    </p:spTree>
    <p:extLst>
      <p:ext uri="{BB962C8B-B14F-4D97-AF65-F5344CB8AC3E}">
        <p14:creationId xmlns:p14="http://schemas.microsoft.com/office/powerpoint/2010/main" val="167929959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p:cNvSpPr>
            <a:spLocks noGrp="1"/>
          </p:cNvSpPr>
          <p:nvPr>
            <p:ph type="title" idx="4294967295"/>
          </p:nvPr>
        </p:nvSpPr>
        <p:spPr/>
        <p:txBody>
          <a:bodyPr>
            <a:normAutofit fontScale="90000"/>
          </a:bodyPr>
          <a:lstStyle/>
          <a:p>
            <a:pPr eaLnBrk="1" hangingPunct="1"/>
            <a:r>
              <a:rPr>
                <a:solidFill>
                  <a:schemeClr val="tx1"/>
                </a:solidFill>
                <a:cs typeface="Arial" charset="0"/>
              </a:rPr>
              <a:t>Second normal form (2NF) (Contd.).</a:t>
            </a:r>
          </a:p>
        </p:txBody>
      </p:sp>
      <p:sp>
        <p:nvSpPr>
          <p:cNvPr id="99331" name="Rectangle 3"/>
          <p:cNvSpPr txBox="1">
            <a:spLocks noChangeArrowheads="1"/>
          </p:cNvSpPr>
          <p:nvPr/>
        </p:nvSpPr>
        <p:spPr bwMode="auto">
          <a:xfrm>
            <a:off x="304800" y="914400"/>
            <a:ext cx="88392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eaLnBrk="0" hangingPunct="0">
              <a:defRPr>
                <a:solidFill>
                  <a:schemeClr val="tx1"/>
                </a:solidFill>
                <a:latin typeface="Arial" charset="0"/>
                <a:cs typeface="Arial" charset="0"/>
              </a:defRPr>
            </a:lvl1pPr>
            <a:lvl2pPr marL="742950" indent="-285750" defTabSz="457200" eaLnBrk="0" hangingPunct="0">
              <a:defRPr>
                <a:solidFill>
                  <a:schemeClr val="tx1"/>
                </a:solidFill>
                <a:latin typeface="Arial" charset="0"/>
                <a:cs typeface="Arial" charset="0"/>
              </a:defRPr>
            </a:lvl2pPr>
            <a:lvl3pPr marL="1143000" indent="-228600" defTabSz="457200" eaLnBrk="0" hangingPunct="0">
              <a:defRPr>
                <a:solidFill>
                  <a:schemeClr val="tx1"/>
                </a:solidFill>
                <a:latin typeface="Arial" charset="0"/>
                <a:cs typeface="Arial" charset="0"/>
              </a:defRPr>
            </a:lvl3pPr>
            <a:lvl4pPr marL="1600200" indent="-228600" defTabSz="457200" eaLnBrk="0" hangingPunct="0">
              <a:defRPr>
                <a:solidFill>
                  <a:schemeClr val="tx1"/>
                </a:solidFill>
                <a:latin typeface="Arial" charset="0"/>
                <a:cs typeface="Arial" charset="0"/>
              </a:defRPr>
            </a:lvl4pPr>
            <a:lvl5pPr marL="2057400" indent="-228600" defTabSz="4572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spcBef>
                <a:spcPct val="20000"/>
              </a:spcBef>
              <a:buClr>
                <a:srgbClr val="0070C0"/>
              </a:buClr>
              <a:buFont typeface="Arial" charset="0"/>
              <a:buNone/>
            </a:pPr>
            <a:r>
              <a:rPr lang="en-US" sz="2400" b="1"/>
              <a:t>2NF Tables: Partial Key Dependencies Removed</a:t>
            </a:r>
          </a:p>
          <a:p>
            <a:pPr eaLnBrk="1" hangingPunct="1">
              <a:spcBef>
                <a:spcPct val="20000"/>
              </a:spcBef>
              <a:buClr>
                <a:srgbClr val="0070C0"/>
              </a:buClr>
              <a:buFont typeface="Arial" charset="0"/>
              <a:buNone/>
            </a:pPr>
            <a:endParaRPr lang="en-US" sz="2200"/>
          </a:p>
        </p:txBody>
      </p:sp>
      <p:graphicFrame>
        <p:nvGraphicFramePr>
          <p:cNvPr id="6" name="Table 5"/>
          <p:cNvGraphicFramePr>
            <a:graphicFrameLocks noGrp="1"/>
          </p:cNvGraphicFramePr>
          <p:nvPr/>
        </p:nvGraphicFramePr>
        <p:xfrm>
          <a:off x="304800" y="1524000"/>
          <a:ext cx="4495800" cy="2133600"/>
        </p:xfrm>
        <a:graphic>
          <a:graphicData uri="http://schemas.openxmlformats.org/drawingml/2006/table">
            <a:tbl>
              <a:tblPr>
                <a:tableStyleId>{5C22544A-7EE6-4342-B048-85BDC9FD1C3A}</a:tableStyleId>
              </a:tblPr>
              <a:tblGrid>
                <a:gridCol w="10668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tblGrid>
              <a:tr h="534769">
                <a:tc>
                  <a:txBody>
                    <a:bodyPr/>
                    <a:lstStyle/>
                    <a:p>
                      <a:pPr algn="l" fontAlgn="b"/>
                      <a:r>
                        <a:rPr lang="en-US" sz="1400" b="1" u="none" strike="noStrike" dirty="0">
                          <a:solidFill>
                            <a:schemeClr val="bg1"/>
                          </a:solidFill>
                          <a:effectLst/>
                        </a:rPr>
                        <a:t>Project Code</a:t>
                      </a:r>
                      <a:endParaRPr lang="en-US" sz="1400" b="1" i="0" u="none" strike="noStrike" dirty="0">
                        <a:solidFill>
                          <a:schemeClr val="bg1"/>
                        </a:solidFill>
                        <a:effectLst/>
                        <a:latin typeface="Calibri"/>
                      </a:endParaRPr>
                    </a:p>
                  </a:txBody>
                  <a:tcPr marL="9525" marR="9525" marT="9525" marB="0" anchor="b">
                    <a:solidFill>
                      <a:schemeClr val="accent2"/>
                    </a:solidFill>
                  </a:tcPr>
                </a:tc>
                <a:tc>
                  <a:txBody>
                    <a:bodyPr/>
                    <a:lstStyle/>
                    <a:p>
                      <a:pPr algn="l" fontAlgn="b"/>
                      <a:r>
                        <a:rPr lang="en-US" sz="1400" b="1" u="none" strike="noStrike" dirty="0">
                          <a:solidFill>
                            <a:schemeClr val="bg1"/>
                          </a:solidFill>
                          <a:effectLst/>
                        </a:rPr>
                        <a:t>Project Title</a:t>
                      </a:r>
                      <a:endParaRPr lang="en-US" sz="1400" b="1" i="0" u="none" strike="noStrike" dirty="0">
                        <a:solidFill>
                          <a:schemeClr val="bg1"/>
                        </a:solidFill>
                        <a:effectLst/>
                        <a:latin typeface="Calibri"/>
                      </a:endParaRPr>
                    </a:p>
                  </a:txBody>
                  <a:tcPr marL="9525" marR="9525" marT="9525" marB="0" anchor="b">
                    <a:solidFill>
                      <a:schemeClr val="accent2"/>
                    </a:solidFill>
                  </a:tcPr>
                </a:tc>
                <a:tc>
                  <a:txBody>
                    <a:bodyPr/>
                    <a:lstStyle/>
                    <a:p>
                      <a:pPr algn="l" fontAlgn="b"/>
                      <a:r>
                        <a:rPr lang="en-US" sz="1400" b="1" u="none" strike="noStrike" dirty="0">
                          <a:solidFill>
                            <a:schemeClr val="bg1"/>
                          </a:solidFill>
                          <a:effectLst/>
                        </a:rPr>
                        <a:t>Project Manager</a:t>
                      </a:r>
                      <a:endParaRPr lang="en-US" sz="1400" b="1" i="0" u="none" strike="noStrike" dirty="0">
                        <a:solidFill>
                          <a:schemeClr val="bg1"/>
                        </a:solidFill>
                        <a:effectLst/>
                        <a:latin typeface="Calibri"/>
                      </a:endParaRPr>
                    </a:p>
                  </a:txBody>
                  <a:tcPr marL="9525" marR="9525" marT="9525" marB="0" anchor="b">
                    <a:solidFill>
                      <a:schemeClr val="accent2"/>
                    </a:solidFill>
                  </a:tcPr>
                </a:tc>
                <a:tc>
                  <a:txBody>
                    <a:bodyPr/>
                    <a:lstStyle/>
                    <a:p>
                      <a:pPr algn="l" fontAlgn="b"/>
                      <a:r>
                        <a:rPr lang="en-US" sz="1400" b="1" u="none" strike="noStrike" dirty="0" err="1">
                          <a:solidFill>
                            <a:schemeClr val="bg1"/>
                          </a:solidFill>
                          <a:effectLst/>
                        </a:rPr>
                        <a:t>Proj</a:t>
                      </a:r>
                      <a:r>
                        <a:rPr lang="en-US" sz="1400" b="1" u="none" strike="noStrike" dirty="0">
                          <a:solidFill>
                            <a:schemeClr val="bg1"/>
                          </a:solidFill>
                          <a:effectLst/>
                        </a:rPr>
                        <a:t> Budget</a:t>
                      </a:r>
                      <a:endParaRPr lang="en-US" sz="1400" b="1" i="0" u="none" strike="noStrike" dirty="0">
                        <a:solidFill>
                          <a:schemeClr val="bg1"/>
                        </a:solidFill>
                        <a:effectLst/>
                        <a:latin typeface="Calibri"/>
                      </a:endParaRPr>
                    </a:p>
                  </a:txBody>
                  <a:tcPr marL="9525" marR="9525" marT="9525" marB="0" anchor="b">
                    <a:solidFill>
                      <a:schemeClr val="accent2"/>
                    </a:solidFill>
                  </a:tcPr>
                </a:tc>
                <a:extLst>
                  <a:ext uri="{0D108BD9-81ED-4DB2-BD59-A6C34878D82A}">
                    <a16:rowId xmlns:a16="http://schemas.microsoft.com/office/drawing/2014/main" val="10000"/>
                  </a:ext>
                </a:extLst>
              </a:tr>
              <a:tr h="534769">
                <a:tc>
                  <a:txBody>
                    <a:bodyPr/>
                    <a:lstStyle/>
                    <a:p>
                      <a:pPr algn="l" fontAlgn="b"/>
                      <a:r>
                        <a:rPr lang="en-US" sz="1400" u="none" strike="noStrike" dirty="0">
                          <a:effectLst/>
                        </a:rPr>
                        <a:t>PC010</a:t>
                      </a:r>
                      <a:endParaRPr lang="en-US" sz="1400" b="0"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a:effectLst/>
                        </a:rPr>
                        <a:t>Inventory System</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H A Scott</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24000</a:t>
                      </a:r>
                      <a:endParaRPr lang="en-US" sz="14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529293">
                <a:tc>
                  <a:txBody>
                    <a:bodyPr/>
                    <a:lstStyle/>
                    <a:p>
                      <a:pPr algn="l" fontAlgn="b"/>
                      <a:r>
                        <a:rPr lang="en-US" sz="1400" u="none" strike="noStrike">
                          <a:effectLst/>
                        </a:rPr>
                        <a:t>PC004</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HR </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J Martin</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20000</a:t>
                      </a:r>
                      <a:endParaRPr lang="en-US" sz="14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534769">
                <a:tc>
                  <a:txBody>
                    <a:bodyPr/>
                    <a:lstStyle/>
                    <a:p>
                      <a:pPr algn="l" fontAlgn="b"/>
                      <a:r>
                        <a:rPr lang="en-US" sz="1400" u="none" strike="noStrike">
                          <a:effectLst/>
                        </a:rPr>
                        <a:t>PC009</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Loan Mngmt</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dirty="0">
                          <a:effectLst/>
                        </a:rPr>
                        <a:t>King</a:t>
                      </a:r>
                      <a:endParaRPr lang="en-US" sz="1400" b="0" i="0" u="none" strike="noStrike" dirty="0">
                        <a:solidFill>
                          <a:srgbClr val="000000"/>
                        </a:solidFill>
                        <a:effectLst/>
                        <a:latin typeface="Calibri"/>
                      </a:endParaRPr>
                    </a:p>
                  </a:txBody>
                  <a:tcPr marL="9525" marR="9525" marT="9525" marB="0" anchor="b"/>
                </a:tc>
                <a:tc>
                  <a:txBody>
                    <a:bodyPr/>
                    <a:lstStyle/>
                    <a:p>
                      <a:pPr algn="r" fontAlgn="b"/>
                      <a:r>
                        <a:rPr lang="en-US" sz="1400" u="none" strike="noStrike" dirty="0">
                          <a:effectLst/>
                        </a:rPr>
                        <a:t>12000</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bl>
          </a:graphicData>
        </a:graphic>
      </p:graphicFrame>
      <p:graphicFrame>
        <p:nvGraphicFramePr>
          <p:cNvPr id="7" name="Table 6"/>
          <p:cNvGraphicFramePr>
            <a:graphicFrameLocks noGrp="1"/>
          </p:cNvGraphicFramePr>
          <p:nvPr/>
        </p:nvGraphicFramePr>
        <p:xfrm>
          <a:off x="304800" y="4038600"/>
          <a:ext cx="5189540" cy="2414589"/>
        </p:xfrm>
        <a:graphic>
          <a:graphicData uri="http://schemas.openxmlformats.org/drawingml/2006/table">
            <a:tbl>
              <a:tblPr>
                <a:tableStyleId>{5C22544A-7EE6-4342-B048-85BDC9FD1C3A}</a:tableStyleId>
              </a:tblPr>
              <a:tblGrid>
                <a:gridCol w="1297385">
                  <a:extLst>
                    <a:ext uri="{9D8B030D-6E8A-4147-A177-3AD203B41FA5}">
                      <a16:colId xmlns:a16="http://schemas.microsoft.com/office/drawing/2014/main" val="20000"/>
                    </a:ext>
                  </a:extLst>
                </a:gridCol>
                <a:gridCol w="1297385">
                  <a:extLst>
                    <a:ext uri="{9D8B030D-6E8A-4147-A177-3AD203B41FA5}">
                      <a16:colId xmlns:a16="http://schemas.microsoft.com/office/drawing/2014/main" val="20001"/>
                    </a:ext>
                  </a:extLst>
                </a:gridCol>
                <a:gridCol w="1297385">
                  <a:extLst>
                    <a:ext uri="{9D8B030D-6E8A-4147-A177-3AD203B41FA5}">
                      <a16:colId xmlns:a16="http://schemas.microsoft.com/office/drawing/2014/main" val="20002"/>
                    </a:ext>
                  </a:extLst>
                </a:gridCol>
                <a:gridCol w="1297385">
                  <a:extLst>
                    <a:ext uri="{9D8B030D-6E8A-4147-A177-3AD203B41FA5}">
                      <a16:colId xmlns:a16="http://schemas.microsoft.com/office/drawing/2014/main" val="20003"/>
                    </a:ext>
                  </a:extLst>
                </a:gridCol>
              </a:tblGrid>
              <a:tr h="228563">
                <a:tc>
                  <a:txBody>
                    <a:bodyPr/>
                    <a:lstStyle/>
                    <a:p>
                      <a:pPr algn="ctr" fontAlgn="b"/>
                      <a:r>
                        <a:rPr lang="en-US" sz="1400" b="1" u="none" strike="noStrike" dirty="0" err="1">
                          <a:solidFill>
                            <a:schemeClr val="bg1"/>
                          </a:solidFill>
                          <a:effectLst/>
                        </a:rPr>
                        <a:t>Empno</a:t>
                      </a:r>
                      <a:endParaRPr lang="en-US" sz="1400" b="1" i="0" u="none" strike="noStrike" dirty="0">
                        <a:solidFill>
                          <a:schemeClr val="bg1"/>
                        </a:solidFill>
                        <a:effectLst/>
                        <a:latin typeface="Calibri"/>
                      </a:endParaRPr>
                    </a:p>
                  </a:txBody>
                  <a:tcPr marL="9526" marR="9526" marT="9523" marB="0" anchor="b">
                    <a:solidFill>
                      <a:schemeClr val="accent2"/>
                    </a:solidFill>
                  </a:tcPr>
                </a:tc>
                <a:tc>
                  <a:txBody>
                    <a:bodyPr/>
                    <a:lstStyle/>
                    <a:p>
                      <a:pPr algn="ctr" fontAlgn="b"/>
                      <a:r>
                        <a:rPr lang="en-US" sz="1400" b="1" u="none" strike="noStrike" dirty="0" err="1">
                          <a:solidFill>
                            <a:schemeClr val="bg1"/>
                          </a:solidFill>
                          <a:effectLst/>
                        </a:rPr>
                        <a:t>Ename</a:t>
                      </a:r>
                      <a:endParaRPr lang="en-US" sz="1400" b="1" i="0" u="none" strike="noStrike" dirty="0">
                        <a:solidFill>
                          <a:schemeClr val="bg1"/>
                        </a:solidFill>
                        <a:effectLst/>
                        <a:latin typeface="Calibri"/>
                      </a:endParaRPr>
                    </a:p>
                  </a:txBody>
                  <a:tcPr marL="9526" marR="9526" marT="9523" marB="0" anchor="b">
                    <a:solidFill>
                      <a:schemeClr val="accent2"/>
                    </a:solidFill>
                  </a:tcPr>
                </a:tc>
                <a:tc>
                  <a:txBody>
                    <a:bodyPr/>
                    <a:lstStyle/>
                    <a:p>
                      <a:pPr algn="ctr" fontAlgn="b"/>
                      <a:r>
                        <a:rPr lang="en-US" sz="1400" b="1" u="none" strike="noStrike" dirty="0" err="1">
                          <a:solidFill>
                            <a:schemeClr val="bg1"/>
                          </a:solidFill>
                          <a:effectLst/>
                        </a:rPr>
                        <a:t>DeptNo</a:t>
                      </a:r>
                      <a:endParaRPr lang="en-US" sz="1400" b="1" i="0" u="none" strike="noStrike" dirty="0">
                        <a:solidFill>
                          <a:schemeClr val="bg1"/>
                        </a:solidFill>
                        <a:effectLst/>
                        <a:latin typeface="Calibri"/>
                      </a:endParaRPr>
                    </a:p>
                  </a:txBody>
                  <a:tcPr marL="9526" marR="9526" marT="9523" marB="0" anchor="b">
                    <a:solidFill>
                      <a:schemeClr val="accent2"/>
                    </a:solidFill>
                  </a:tcPr>
                </a:tc>
                <a:tc>
                  <a:txBody>
                    <a:bodyPr/>
                    <a:lstStyle/>
                    <a:p>
                      <a:pPr algn="ctr" fontAlgn="b"/>
                      <a:r>
                        <a:rPr lang="en-US" sz="1400" b="1" u="none" strike="noStrike" dirty="0" err="1">
                          <a:solidFill>
                            <a:schemeClr val="bg1"/>
                          </a:solidFill>
                          <a:effectLst/>
                        </a:rPr>
                        <a:t>Dname</a:t>
                      </a:r>
                      <a:endParaRPr lang="en-US" sz="1400" b="1" i="0" u="none" strike="noStrike" dirty="0">
                        <a:solidFill>
                          <a:schemeClr val="bg1"/>
                        </a:solidFill>
                        <a:effectLst/>
                        <a:latin typeface="Calibri"/>
                      </a:endParaRPr>
                    </a:p>
                  </a:txBody>
                  <a:tcPr marL="9526" marR="9526" marT="9523" marB="0" anchor="b">
                    <a:solidFill>
                      <a:schemeClr val="accent2"/>
                    </a:solidFill>
                  </a:tcPr>
                </a:tc>
                <a:extLst>
                  <a:ext uri="{0D108BD9-81ED-4DB2-BD59-A6C34878D82A}">
                    <a16:rowId xmlns:a16="http://schemas.microsoft.com/office/drawing/2014/main" val="10000"/>
                  </a:ext>
                </a:extLst>
              </a:tr>
              <a:tr h="339290">
                <a:tc>
                  <a:txBody>
                    <a:bodyPr/>
                    <a:lstStyle/>
                    <a:p>
                      <a:pPr marL="0" algn="l" defTabSz="457200" rtl="0" eaLnBrk="1" fontAlgn="b" latinLnBrk="0" hangingPunct="1"/>
                      <a:r>
                        <a:rPr lang="en-US" sz="1400" u="none" strike="noStrike" kern="1200" dirty="0">
                          <a:solidFill>
                            <a:schemeClr val="dk1"/>
                          </a:solidFill>
                          <a:effectLst/>
                          <a:latin typeface="+mn-lt"/>
                          <a:ea typeface="+mn-ea"/>
                          <a:cs typeface="+mn-cs"/>
                        </a:rPr>
                        <a:t>E0001</a:t>
                      </a:r>
                    </a:p>
                  </a:txBody>
                  <a:tcPr marL="9526" marR="9526" marT="9523" marB="0" anchor="b">
                    <a:solidFill>
                      <a:schemeClr val="accent1">
                        <a:lumMod val="20000"/>
                        <a:lumOff val="80000"/>
                      </a:schemeClr>
                    </a:solidFill>
                  </a:tcPr>
                </a:tc>
                <a:tc>
                  <a:txBody>
                    <a:bodyPr/>
                    <a:lstStyle/>
                    <a:p>
                      <a:pPr marL="0" algn="l" defTabSz="457200" rtl="0" eaLnBrk="1" fontAlgn="b" latinLnBrk="0" hangingPunct="1"/>
                      <a:r>
                        <a:rPr lang="en-US" sz="1400" u="none" strike="noStrike" kern="1200">
                          <a:solidFill>
                            <a:schemeClr val="dk1"/>
                          </a:solidFill>
                          <a:effectLst/>
                          <a:latin typeface="+mn-lt"/>
                          <a:ea typeface="+mn-ea"/>
                          <a:cs typeface="+mn-cs"/>
                        </a:rPr>
                        <a:t>Jones</a:t>
                      </a:r>
                    </a:p>
                  </a:txBody>
                  <a:tcPr marL="9526" marR="9526" marT="9523" marB="0" anchor="b">
                    <a:solidFill>
                      <a:schemeClr val="accent1">
                        <a:lumMod val="20000"/>
                        <a:lumOff val="80000"/>
                      </a:schemeClr>
                    </a:solidFill>
                  </a:tcPr>
                </a:tc>
                <a:tc>
                  <a:txBody>
                    <a:bodyPr/>
                    <a:lstStyle/>
                    <a:p>
                      <a:pPr marL="0" algn="l" defTabSz="457200" rtl="0" eaLnBrk="1" fontAlgn="b" latinLnBrk="0" hangingPunct="1"/>
                      <a:r>
                        <a:rPr lang="en-US" sz="1400" u="none" strike="noStrike" kern="1200">
                          <a:solidFill>
                            <a:schemeClr val="dk1"/>
                          </a:solidFill>
                          <a:effectLst/>
                          <a:latin typeface="+mn-lt"/>
                          <a:ea typeface="+mn-ea"/>
                          <a:cs typeface="+mn-cs"/>
                        </a:rPr>
                        <a:t>10</a:t>
                      </a:r>
                    </a:p>
                  </a:txBody>
                  <a:tcPr marL="9526" marR="9526" marT="9523" marB="0" anchor="b">
                    <a:solidFill>
                      <a:schemeClr val="accent1">
                        <a:lumMod val="20000"/>
                        <a:lumOff val="80000"/>
                      </a:schemeClr>
                    </a:solidFill>
                  </a:tcPr>
                </a:tc>
                <a:tc>
                  <a:txBody>
                    <a:bodyPr/>
                    <a:lstStyle/>
                    <a:p>
                      <a:pPr marL="0" algn="l" defTabSz="457200" rtl="0" eaLnBrk="1" fontAlgn="b" latinLnBrk="0" hangingPunct="1"/>
                      <a:r>
                        <a:rPr lang="en-US" sz="1400" u="none" strike="noStrike" kern="1200">
                          <a:solidFill>
                            <a:schemeClr val="dk1"/>
                          </a:solidFill>
                          <a:effectLst/>
                          <a:latin typeface="+mn-lt"/>
                          <a:ea typeface="+mn-ea"/>
                          <a:cs typeface="+mn-cs"/>
                        </a:rPr>
                        <a:t>IT</a:t>
                      </a:r>
                    </a:p>
                  </a:txBody>
                  <a:tcPr marL="9526" marR="9526" marT="9523" marB="0" anchor="b">
                    <a:solidFill>
                      <a:schemeClr val="accent1">
                        <a:lumMod val="20000"/>
                        <a:lumOff val="80000"/>
                      </a:schemeClr>
                    </a:solidFill>
                  </a:tcPr>
                </a:tc>
                <a:extLst>
                  <a:ext uri="{0D108BD9-81ED-4DB2-BD59-A6C34878D82A}">
                    <a16:rowId xmlns:a16="http://schemas.microsoft.com/office/drawing/2014/main" val="10001"/>
                  </a:ext>
                </a:extLst>
              </a:tr>
              <a:tr h="230842">
                <a:tc>
                  <a:txBody>
                    <a:bodyPr/>
                    <a:lstStyle/>
                    <a:p>
                      <a:pPr marL="0" algn="l" defTabSz="457200" rtl="0" eaLnBrk="1" fontAlgn="b" latinLnBrk="0" hangingPunct="1"/>
                      <a:r>
                        <a:rPr lang="en-US" sz="1400" u="none" strike="noStrike" kern="1200" dirty="0">
                          <a:solidFill>
                            <a:schemeClr val="dk1"/>
                          </a:solidFill>
                          <a:effectLst/>
                          <a:latin typeface="+mn-lt"/>
                          <a:ea typeface="+mn-ea"/>
                          <a:cs typeface="+mn-cs"/>
                        </a:rPr>
                        <a:t>E0010</a:t>
                      </a:r>
                    </a:p>
                  </a:txBody>
                  <a:tcPr marL="9526" marR="9526" marT="9523" marB="0" anchor="b">
                    <a:solidFill>
                      <a:schemeClr val="accent1">
                        <a:lumMod val="20000"/>
                        <a:lumOff val="80000"/>
                      </a:schemeClr>
                    </a:solidFill>
                  </a:tcPr>
                </a:tc>
                <a:tc>
                  <a:txBody>
                    <a:bodyPr/>
                    <a:lstStyle/>
                    <a:p>
                      <a:pPr marL="0" algn="l" defTabSz="457200" rtl="0" eaLnBrk="1" fontAlgn="b" latinLnBrk="0" hangingPunct="1"/>
                      <a:r>
                        <a:rPr lang="en-US" sz="1400" u="none" strike="noStrike" kern="1200" dirty="0">
                          <a:solidFill>
                            <a:schemeClr val="dk1"/>
                          </a:solidFill>
                          <a:effectLst/>
                          <a:latin typeface="+mn-lt"/>
                          <a:ea typeface="+mn-ea"/>
                          <a:cs typeface="+mn-cs"/>
                        </a:rPr>
                        <a:t>Miller</a:t>
                      </a:r>
                    </a:p>
                  </a:txBody>
                  <a:tcPr marL="9526" marR="9526" marT="9523" marB="0" anchor="b">
                    <a:solidFill>
                      <a:schemeClr val="accent1">
                        <a:lumMod val="20000"/>
                        <a:lumOff val="80000"/>
                      </a:schemeClr>
                    </a:solidFill>
                  </a:tcPr>
                </a:tc>
                <a:tc>
                  <a:txBody>
                    <a:bodyPr/>
                    <a:lstStyle/>
                    <a:p>
                      <a:pPr marL="0" algn="l" defTabSz="457200" rtl="0" eaLnBrk="1" fontAlgn="b" latinLnBrk="0" hangingPunct="1"/>
                      <a:r>
                        <a:rPr lang="en-US" sz="1400" u="none" strike="noStrike" kern="1200" dirty="0">
                          <a:solidFill>
                            <a:schemeClr val="dk1"/>
                          </a:solidFill>
                          <a:effectLst/>
                          <a:latin typeface="+mn-lt"/>
                          <a:ea typeface="+mn-ea"/>
                          <a:cs typeface="+mn-cs"/>
                        </a:rPr>
                        <a:t>20</a:t>
                      </a:r>
                    </a:p>
                  </a:txBody>
                  <a:tcPr marL="9526" marR="9526" marT="9523" marB="0" anchor="b">
                    <a:solidFill>
                      <a:schemeClr val="accent1">
                        <a:lumMod val="20000"/>
                        <a:lumOff val="80000"/>
                      </a:schemeClr>
                    </a:solidFill>
                  </a:tcPr>
                </a:tc>
                <a:tc>
                  <a:txBody>
                    <a:bodyPr/>
                    <a:lstStyle/>
                    <a:p>
                      <a:pPr marL="0" algn="l" defTabSz="457200" rtl="0" eaLnBrk="1" fontAlgn="b" latinLnBrk="0" hangingPunct="1"/>
                      <a:r>
                        <a:rPr lang="en-US" sz="1400" u="none" strike="noStrike" kern="1200">
                          <a:solidFill>
                            <a:schemeClr val="dk1"/>
                          </a:solidFill>
                          <a:effectLst/>
                          <a:latin typeface="+mn-lt"/>
                          <a:ea typeface="+mn-ea"/>
                          <a:cs typeface="+mn-cs"/>
                        </a:rPr>
                        <a:t>DataBase</a:t>
                      </a:r>
                    </a:p>
                  </a:txBody>
                  <a:tcPr marL="9526" marR="9526" marT="9523" marB="0" anchor="b">
                    <a:solidFill>
                      <a:schemeClr val="accent1">
                        <a:lumMod val="20000"/>
                        <a:lumOff val="80000"/>
                      </a:schemeClr>
                    </a:solidFill>
                  </a:tcPr>
                </a:tc>
                <a:extLst>
                  <a:ext uri="{0D108BD9-81ED-4DB2-BD59-A6C34878D82A}">
                    <a16:rowId xmlns:a16="http://schemas.microsoft.com/office/drawing/2014/main" val="10002"/>
                  </a:ext>
                </a:extLst>
              </a:tr>
              <a:tr h="230842">
                <a:tc>
                  <a:txBody>
                    <a:bodyPr/>
                    <a:lstStyle/>
                    <a:p>
                      <a:pPr marL="0" algn="l" defTabSz="457200" rtl="0" eaLnBrk="1" fontAlgn="b" latinLnBrk="0" hangingPunct="1"/>
                      <a:r>
                        <a:rPr lang="en-US" sz="1400" u="none" strike="noStrike" kern="1200">
                          <a:solidFill>
                            <a:schemeClr val="dk1"/>
                          </a:solidFill>
                          <a:effectLst/>
                          <a:latin typeface="+mn-lt"/>
                          <a:ea typeface="+mn-ea"/>
                          <a:cs typeface="+mn-cs"/>
                        </a:rPr>
                        <a:t>E0001</a:t>
                      </a:r>
                    </a:p>
                  </a:txBody>
                  <a:tcPr marL="9526" marR="9526" marT="9523" marB="0" anchor="b">
                    <a:solidFill>
                      <a:schemeClr val="accent1">
                        <a:lumMod val="20000"/>
                        <a:lumOff val="80000"/>
                      </a:schemeClr>
                    </a:solidFill>
                  </a:tcPr>
                </a:tc>
                <a:tc>
                  <a:txBody>
                    <a:bodyPr/>
                    <a:lstStyle/>
                    <a:p>
                      <a:pPr marL="0" algn="l" defTabSz="457200" rtl="0" eaLnBrk="1" fontAlgn="b" latinLnBrk="0" hangingPunct="1"/>
                      <a:r>
                        <a:rPr lang="en-US" sz="1400" u="none" strike="noStrike" kern="1200" dirty="0">
                          <a:solidFill>
                            <a:schemeClr val="dk1"/>
                          </a:solidFill>
                          <a:effectLst/>
                          <a:latin typeface="+mn-lt"/>
                          <a:ea typeface="+mn-ea"/>
                          <a:cs typeface="+mn-cs"/>
                        </a:rPr>
                        <a:t>Jones</a:t>
                      </a:r>
                    </a:p>
                  </a:txBody>
                  <a:tcPr marL="9526" marR="9526" marT="9523" marB="0" anchor="b">
                    <a:solidFill>
                      <a:schemeClr val="accent1">
                        <a:lumMod val="20000"/>
                        <a:lumOff val="80000"/>
                      </a:schemeClr>
                    </a:solidFill>
                  </a:tcPr>
                </a:tc>
                <a:tc>
                  <a:txBody>
                    <a:bodyPr/>
                    <a:lstStyle/>
                    <a:p>
                      <a:pPr marL="0" algn="l" defTabSz="457200" rtl="0" eaLnBrk="1" fontAlgn="b" latinLnBrk="0" hangingPunct="1"/>
                      <a:r>
                        <a:rPr lang="en-US" sz="1400" u="none" strike="noStrike" kern="1200" dirty="0">
                          <a:solidFill>
                            <a:schemeClr val="dk1"/>
                          </a:solidFill>
                          <a:effectLst/>
                          <a:latin typeface="+mn-lt"/>
                          <a:ea typeface="+mn-ea"/>
                          <a:cs typeface="+mn-cs"/>
                        </a:rPr>
                        <a:t>30</a:t>
                      </a:r>
                    </a:p>
                  </a:txBody>
                  <a:tcPr marL="9526" marR="9526" marT="9523" marB="0" anchor="b">
                    <a:solidFill>
                      <a:schemeClr val="accent1">
                        <a:lumMod val="20000"/>
                        <a:lumOff val="80000"/>
                      </a:schemeClr>
                    </a:solidFill>
                  </a:tcPr>
                </a:tc>
                <a:tc>
                  <a:txBody>
                    <a:bodyPr/>
                    <a:lstStyle/>
                    <a:p>
                      <a:pPr marL="0" algn="l" defTabSz="457200" rtl="0" eaLnBrk="1" fontAlgn="b" latinLnBrk="0" hangingPunct="1"/>
                      <a:r>
                        <a:rPr lang="en-US" sz="1400" u="none" strike="noStrike" kern="1200">
                          <a:solidFill>
                            <a:schemeClr val="dk1"/>
                          </a:solidFill>
                          <a:effectLst/>
                          <a:latin typeface="+mn-lt"/>
                          <a:ea typeface="+mn-ea"/>
                          <a:cs typeface="+mn-cs"/>
                        </a:rPr>
                        <a:t>Inventory</a:t>
                      </a:r>
                    </a:p>
                  </a:txBody>
                  <a:tcPr marL="9526" marR="9526" marT="9523" marB="0" anchor="b">
                    <a:solidFill>
                      <a:schemeClr val="accent1">
                        <a:lumMod val="20000"/>
                        <a:lumOff val="80000"/>
                      </a:schemeClr>
                    </a:solidFill>
                  </a:tcPr>
                </a:tc>
                <a:extLst>
                  <a:ext uri="{0D108BD9-81ED-4DB2-BD59-A6C34878D82A}">
                    <a16:rowId xmlns:a16="http://schemas.microsoft.com/office/drawing/2014/main" val="10003"/>
                  </a:ext>
                </a:extLst>
              </a:tr>
              <a:tr h="230842">
                <a:tc>
                  <a:txBody>
                    <a:bodyPr/>
                    <a:lstStyle/>
                    <a:p>
                      <a:pPr marL="0" algn="l" defTabSz="457200" rtl="0" eaLnBrk="1" fontAlgn="b" latinLnBrk="0" hangingPunct="1"/>
                      <a:r>
                        <a:rPr lang="en-US" sz="1400" u="none" strike="noStrike" kern="1200">
                          <a:solidFill>
                            <a:schemeClr val="dk1"/>
                          </a:solidFill>
                          <a:effectLst/>
                          <a:latin typeface="+mn-lt"/>
                          <a:ea typeface="+mn-ea"/>
                          <a:cs typeface="+mn-cs"/>
                        </a:rPr>
                        <a:t>E0020</a:t>
                      </a:r>
                    </a:p>
                  </a:txBody>
                  <a:tcPr marL="9526" marR="9526" marT="9523" marB="0" anchor="b">
                    <a:solidFill>
                      <a:schemeClr val="accent1">
                        <a:lumMod val="20000"/>
                        <a:lumOff val="80000"/>
                      </a:schemeClr>
                    </a:solidFill>
                  </a:tcPr>
                </a:tc>
                <a:tc>
                  <a:txBody>
                    <a:bodyPr/>
                    <a:lstStyle/>
                    <a:p>
                      <a:pPr marL="0" algn="l" defTabSz="457200" rtl="0" eaLnBrk="1" fontAlgn="b" latinLnBrk="0" hangingPunct="1"/>
                      <a:r>
                        <a:rPr lang="en-US" sz="1400" u="none" strike="noStrike" kern="1200">
                          <a:solidFill>
                            <a:schemeClr val="dk1"/>
                          </a:solidFill>
                          <a:effectLst/>
                          <a:latin typeface="+mn-lt"/>
                          <a:ea typeface="+mn-ea"/>
                          <a:cs typeface="+mn-cs"/>
                        </a:rPr>
                        <a:t>Smith</a:t>
                      </a:r>
                    </a:p>
                  </a:txBody>
                  <a:tcPr marL="9526" marR="9526" marT="9523" marB="0" anchor="b">
                    <a:solidFill>
                      <a:schemeClr val="accent1">
                        <a:lumMod val="20000"/>
                        <a:lumOff val="80000"/>
                      </a:schemeClr>
                    </a:solidFill>
                  </a:tcPr>
                </a:tc>
                <a:tc>
                  <a:txBody>
                    <a:bodyPr/>
                    <a:lstStyle/>
                    <a:p>
                      <a:pPr marL="0" algn="l" defTabSz="457200" rtl="0" eaLnBrk="1" fontAlgn="b" latinLnBrk="0" hangingPunct="1"/>
                      <a:r>
                        <a:rPr lang="en-US" sz="1400" u="none" strike="noStrike" kern="1200" dirty="0">
                          <a:solidFill>
                            <a:schemeClr val="dk1"/>
                          </a:solidFill>
                          <a:effectLst/>
                          <a:latin typeface="+mn-lt"/>
                          <a:ea typeface="+mn-ea"/>
                          <a:cs typeface="+mn-cs"/>
                        </a:rPr>
                        <a:t>10</a:t>
                      </a:r>
                    </a:p>
                  </a:txBody>
                  <a:tcPr marL="9526" marR="9526" marT="9523" marB="0" anchor="b">
                    <a:solidFill>
                      <a:schemeClr val="accent1">
                        <a:lumMod val="20000"/>
                        <a:lumOff val="80000"/>
                      </a:schemeClr>
                    </a:solidFill>
                  </a:tcPr>
                </a:tc>
                <a:tc>
                  <a:txBody>
                    <a:bodyPr/>
                    <a:lstStyle/>
                    <a:p>
                      <a:pPr marL="0" algn="l" defTabSz="457200" rtl="0" eaLnBrk="1" fontAlgn="b" latinLnBrk="0" hangingPunct="1"/>
                      <a:r>
                        <a:rPr lang="en-US" sz="1400" u="none" strike="noStrike" kern="1200" dirty="0">
                          <a:solidFill>
                            <a:schemeClr val="dk1"/>
                          </a:solidFill>
                          <a:effectLst/>
                          <a:latin typeface="+mn-lt"/>
                          <a:ea typeface="+mn-ea"/>
                          <a:cs typeface="+mn-cs"/>
                        </a:rPr>
                        <a:t>IT</a:t>
                      </a:r>
                    </a:p>
                  </a:txBody>
                  <a:tcPr marL="9526" marR="9526" marT="9523" marB="0" anchor="b">
                    <a:solidFill>
                      <a:schemeClr val="accent1">
                        <a:lumMod val="20000"/>
                        <a:lumOff val="80000"/>
                      </a:schemeClr>
                    </a:solidFill>
                  </a:tcPr>
                </a:tc>
                <a:extLst>
                  <a:ext uri="{0D108BD9-81ED-4DB2-BD59-A6C34878D82A}">
                    <a16:rowId xmlns:a16="http://schemas.microsoft.com/office/drawing/2014/main" val="10004"/>
                  </a:ext>
                </a:extLst>
              </a:tr>
              <a:tr h="230842">
                <a:tc>
                  <a:txBody>
                    <a:bodyPr/>
                    <a:lstStyle/>
                    <a:p>
                      <a:pPr marL="0" algn="l" defTabSz="457200" rtl="0" eaLnBrk="1" fontAlgn="b" latinLnBrk="0" hangingPunct="1"/>
                      <a:r>
                        <a:rPr lang="en-US" sz="1400" u="none" strike="noStrike" kern="1200">
                          <a:solidFill>
                            <a:schemeClr val="dk1"/>
                          </a:solidFill>
                          <a:effectLst/>
                          <a:latin typeface="+mn-lt"/>
                          <a:ea typeface="+mn-ea"/>
                          <a:cs typeface="+mn-cs"/>
                        </a:rPr>
                        <a:t>E0010</a:t>
                      </a:r>
                    </a:p>
                  </a:txBody>
                  <a:tcPr marL="9526" marR="9526" marT="9523" marB="0" anchor="b">
                    <a:solidFill>
                      <a:schemeClr val="accent1">
                        <a:lumMod val="20000"/>
                        <a:lumOff val="80000"/>
                      </a:schemeClr>
                    </a:solidFill>
                  </a:tcPr>
                </a:tc>
                <a:tc>
                  <a:txBody>
                    <a:bodyPr/>
                    <a:lstStyle/>
                    <a:p>
                      <a:pPr marL="0" algn="l" defTabSz="457200" rtl="0" eaLnBrk="1" fontAlgn="b" latinLnBrk="0" hangingPunct="1"/>
                      <a:r>
                        <a:rPr lang="en-US" sz="1400" u="none" strike="noStrike" kern="1200">
                          <a:solidFill>
                            <a:schemeClr val="dk1"/>
                          </a:solidFill>
                          <a:effectLst/>
                          <a:latin typeface="+mn-lt"/>
                          <a:ea typeface="+mn-ea"/>
                          <a:cs typeface="+mn-cs"/>
                        </a:rPr>
                        <a:t>Miller</a:t>
                      </a:r>
                    </a:p>
                  </a:txBody>
                  <a:tcPr marL="9526" marR="9526" marT="9523" marB="0" anchor="b">
                    <a:solidFill>
                      <a:schemeClr val="accent1">
                        <a:lumMod val="20000"/>
                        <a:lumOff val="80000"/>
                      </a:schemeClr>
                    </a:solidFill>
                  </a:tcPr>
                </a:tc>
                <a:tc>
                  <a:txBody>
                    <a:bodyPr/>
                    <a:lstStyle/>
                    <a:p>
                      <a:pPr marL="0" algn="l" defTabSz="457200" rtl="0" eaLnBrk="1" fontAlgn="b" latinLnBrk="0" hangingPunct="1"/>
                      <a:r>
                        <a:rPr lang="en-US" sz="1400" u="none" strike="noStrike" kern="1200">
                          <a:solidFill>
                            <a:schemeClr val="dk1"/>
                          </a:solidFill>
                          <a:effectLst/>
                          <a:latin typeface="+mn-lt"/>
                          <a:ea typeface="+mn-ea"/>
                          <a:cs typeface="+mn-cs"/>
                        </a:rPr>
                        <a:t>20</a:t>
                      </a:r>
                    </a:p>
                  </a:txBody>
                  <a:tcPr marL="9526" marR="9526" marT="9523" marB="0" anchor="b">
                    <a:solidFill>
                      <a:schemeClr val="accent1">
                        <a:lumMod val="20000"/>
                        <a:lumOff val="80000"/>
                      </a:schemeClr>
                    </a:solidFill>
                  </a:tcPr>
                </a:tc>
                <a:tc>
                  <a:txBody>
                    <a:bodyPr/>
                    <a:lstStyle/>
                    <a:p>
                      <a:pPr marL="0" algn="l" defTabSz="457200" rtl="0" eaLnBrk="1" fontAlgn="b" latinLnBrk="0" hangingPunct="1"/>
                      <a:r>
                        <a:rPr lang="en-US" sz="1400" u="none" strike="noStrike" kern="1200" dirty="0" err="1">
                          <a:solidFill>
                            <a:schemeClr val="dk1"/>
                          </a:solidFill>
                          <a:effectLst/>
                          <a:latin typeface="+mn-lt"/>
                          <a:ea typeface="+mn-ea"/>
                          <a:cs typeface="+mn-cs"/>
                        </a:rPr>
                        <a:t>DataBase</a:t>
                      </a:r>
                      <a:endParaRPr lang="en-US" sz="1400" u="none" strike="noStrike" kern="1200" dirty="0">
                        <a:solidFill>
                          <a:schemeClr val="dk1"/>
                        </a:solidFill>
                        <a:effectLst/>
                        <a:latin typeface="+mn-lt"/>
                        <a:ea typeface="+mn-ea"/>
                        <a:cs typeface="+mn-cs"/>
                      </a:endParaRPr>
                    </a:p>
                  </a:txBody>
                  <a:tcPr marL="9526" marR="9526" marT="9523" marB="0" anchor="b">
                    <a:solidFill>
                      <a:schemeClr val="accent1">
                        <a:lumMod val="20000"/>
                        <a:lumOff val="80000"/>
                      </a:schemeClr>
                    </a:solidFill>
                  </a:tcPr>
                </a:tc>
                <a:extLst>
                  <a:ext uri="{0D108BD9-81ED-4DB2-BD59-A6C34878D82A}">
                    <a16:rowId xmlns:a16="http://schemas.microsoft.com/office/drawing/2014/main" val="10005"/>
                  </a:ext>
                </a:extLst>
              </a:tr>
              <a:tr h="230842">
                <a:tc>
                  <a:txBody>
                    <a:bodyPr/>
                    <a:lstStyle/>
                    <a:p>
                      <a:pPr marL="0" algn="l" defTabSz="457200" rtl="0" eaLnBrk="1" fontAlgn="b" latinLnBrk="0" hangingPunct="1"/>
                      <a:r>
                        <a:rPr lang="en-US" sz="1400" u="none" strike="noStrike" kern="1200">
                          <a:solidFill>
                            <a:schemeClr val="dk1"/>
                          </a:solidFill>
                          <a:effectLst/>
                          <a:latin typeface="+mn-lt"/>
                          <a:ea typeface="+mn-ea"/>
                          <a:cs typeface="+mn-cs"/>
                        </a:rPr>
                        <a:t>E0005</a:t>
                      </a:r>
                    </a:p>
                  </a:txBody>
                  <a:tcPr marL="9526" marR="9526" marT="9523" marB="0" anchor="b">
                    <a:solidFill>
                      <a:schemeClr val="accent1">
                        <a:lumMod val="20000"/>
                        <a:lumOff val="80000"/>
                      </a:schemeClr>
                    </a:solidFill>
                  </a:tcPr>
                </a:tc>
                <a:tc>
                  <a:txBody>
                    <a:bodyPr/>
                    <a:lstStyle/>
                    <a:p>
                      <a:pPr marL="0" algn="l" defTabSz="457200" rtl="0" eaLnBrk="1" fontAlgn="b" latinLnBrk="0" hangingPunct="1"/>
                      <a:endParaRPr lang="en-US" sz="1400" u="none" strike="noStrike" kern="1200">
                        <a:solidFill>
                          <a:schemeClr val="dk1"/>
                        </a:solidFill>
                        <a:effectLst/>
                        <a:latin typeface="+mn-lt"/>
                        <a:ea typeface="+mn-ea"/>
                        <a:cs typeface="+mn-cs"/>
                      </a:endParaRPr>
                    </a:p>
                  </a:txBody>
                  <a:tcPr marL="9526" marR="9526" marT="9523" marB="0" anchor="b">
                    <a:solidFill>
                      <a:schemeClr val="accent1">
                        <a:lumMod val="20000"/>
                        <a:lumOff val="80000"/>
                      </a:schemeClr>
                    </a:solidFill>
                  </a:tcPr>
                </a:tc>
                <a:tc>
                  <a:txBody>
                    <a:bodyPr/>
                    <a:lstStyle/>
                    <a:p>
                      <a:pPr marL="0" algn="l" defTabSz="457200" rtl="0" eaLnBrk="1" fontAlgn="b" latinLnBrk="0" hangingPunct="1"/>
                      <a:r>
                        <a:rPr lang="en-US" sz="1400" u="none" strike="noStrike" kern="1200">
                          <a:solidFill>
                            <a:schemeClr val="dk1"/>
                          </a:solidFill>
                          <a:effectLst/>
                          <a:latin typeface="+mn-lt"/>
                          <a:ea typeface="+mn-ea"/>
                          <a:cs typeface="+mn-cs"/>
                        </a:rPr>
                        <a:t>30</a:t>
                      </a:r>
                    </a:p>
                  </a:txBody>
                  <a:tcPr marL="9526" marR="9526" marT="9523" marB="0" anchor="b">
                    <a:solidFill>
                      <a:schemeClr val="accent1">
                        <a:lumMod val="20000"/>
                        <a:lumOff val="80000"/>
                      </a:schemeClr>
                    </a:solidFill>
                  </a:tcPr>
                </a:tc>
                <a:tc>
                  <a:txBody>
                    <a:bodyPr/>
                    <a:lstStyle/>
                    <a:p>
                      <a:pPr marL="0" algn="l" defTabSz="457200" rtl="0" eaLnBrk="1" fontAlgn="b" latinLnBrk="0" hangingPunct="1"/>
                      <a:r>
                        <a:rPr lang="en-US" sz="1400" u="none" strike="noStrike" kern="1200" dirty="0">
                          <a:solidFill>
                            <a:schemeClr val="dk1"/>
                          </a:solidFill>
                          <a:effectLst/>
                          <a:latin typeface="+mn-lt"/>
                          <a:ea typeface="+mn-ea"/>
                          <a:cs typeface="+mn-cs"/>
                        </a:rPr>
                        <a:t>Inventory</a:t>
                      </a:r>
                    </a:p>
                  </a:txBody>
                  <a:tcPr marL="9526" marR="9526" marT="9523" marB="0" anchor="b">
                    <a:solidFill>
                      <a:schemeClr val="accent1">
                        <a:lumMod val="20000"/>
                        <a:lumOff val="80000"/>
                      </a:schemeClr>
                    </a:solidFill>
                  </a:tcPr>
                </a:tc>
                <a:extLst>
                  <a:ext uri="{0D108BD9-81ED-4DB2-BD59-A6C34878D82A}">
                    <a16:rowId xmlns:a16="http://schemas.microsoft.com/office/drawing/2014/main" val="10006"/>
                  </a:ext>
                </a:extLst>
              </a:tr>
              <a:tr h="230842">
                <a:tc>
                  <a:txBody>
                    <a:bodyPr/>
                    <a:lstStyle/>
                    <a:p>
                      <a:pPr marL="0" algn="l" defTabSz="457200" rtl="0" eaLnBrk="1" fontAlgn="b" latinLnBrk="0" hangingPunct="1"/>
                      <a:r>
                        <a:rPr lang="en-US" sz="1400" u="none" strike="noStrike" kern="1200">
                          <a:solidFill>
                            <a:schemeClr val="dk1"/>
                          </a:solidFill>
                          <a:effectLst/>
                          <a:latin typeface="+mn-lt"/>
                          <a:ea typeface="+mn-ea"/>
                          <a:cs typeface="+mn-cs"/>
                        </a:rPr>
                        <a:t>E0004</a:t>
                      </a:r>
                    </a:p>
                  </a:txBody>
                  <a:tcPr marL="9526" marR="9526" marT="9523" marB="0" anchor="b">
                    <a:solidFill>
                      <a:schemeClr val="accent1">
                        <a:lumMod val="20000"/>
                        <a:lumOff val="80000"/>
                      </a:schemeClr>
                    </a:solidFill>
                  </a:tcPr>
                </a:tc>
                <a:tc>
                  <a:txBody>
                    <a:bodyPr/>
                    <a:lstStyle/>
                    <a:p>
                      <a:pPr marL="0" algn="l" defTabSz="457200" rtl="0" eaLnBrk="1" fontAlgn="b" latinLnBrk="0" hangingPunct="1"/>
                      <a:r>
                        <a:rPr lang="en-US" sz="1400" u="none" strike="noStrike" kern="1200">
                          <a:solidFill>
                            <a:schemeClr val="dk1"/>
                          </a:solidFill>
                          <a:effectLst/>
                          <a:latin typeface="+mn-lt"/>
                          <a:ea typeface="+mn-ea"/>
                          <a:cs typeface="+mn-cs"/>
                        </a:rPr>
                        <a:t>Ward</a:t>
                      </a:r>
                    </a:p>
                  </a:txBody>
                  <a:tcPr marL="9526" marR="9526" marT="9523" marB="0" anchor="b">
                    <a:solidFill>
                      <a:schemeClr val="accent1">
                        <a:lumMod val="20000"/>
                        <a:lumOff val="80000"/>
                      </a:schemeClr>
                    </a:solidFill>
                  </a:tcPr>
                </a:tc>
                <a:tc>
                  <a:txBody>
                    <a:bodyPr/>
                    <a:lstStyle/>
                    <a:p>
                      <a:pPr marL="0" algn="l" defTabSz="457200" rtl="0" eaLnBrk="1" fontAlgn="b" latinLnBrk="0" hangingPunct="1"/>
                      <a:r>
                        <a:rPr lang="en-US" sz="1400" u="none" strike="noStrike" kern="1200">
                          <a:solidFill>
                            <a:schemeClr val="dk1"/>
                          </a:solidFill>
                          <a:effectLst/>
                          <a:latin typeface="+mn-lt"/>
                          <a:ea typeface="+mn-ea"/>
                          <a:cs typeface="+mn-cs"/>
                        </a:rPr>
                        <a:t>10</a:t>
                      </a:r>
                    </a:p>
                  </a:txBody>
                  <a:tcPr marL="9526" marR="9526" marT="9523" marB="0" anchor="b">
                    <a:solidFill>
                      <a:schemeClr val="accent1">
                        <a:lumMod val="20000"/>
                        <a:lumOff val="80000"/>
                      </a:schemeClr>
                    </a:solidFill>
                  </a:tcPr>
                </a:tc>
                <a:tc>
                  <a:txBody>
                    <a:bodyPr/>
                    <a:lstStyle/>
                    <a:p>
                      <a:pPr marL="0" algn="l" defTabSz="457200" rtl="0" eaLnBrk="1" fontAlgn="b" latinLnBrk="0" hangingPunct="1"/>
                      <a:r>
                        <a:rPr lang="en-US" sz="1400" u="none" strike="noStrike" kern="1200" dirty="0">
                          <a:solidFill>
                            <a:schemeClr val="dk1"/>
                          </a:solidFill>
                          <a:effectLst/>
                          <a:latin typeface="+mn-lt"/>
                          <a:ea typeface="+mn-ea"/>
                          <a:cs typeface="+mn-cs"/>
                        </a:rPr>
                        <a:t>IT</a:t>
                      </a:r>
                    </a:p>
                  </a:txBody>
                  <a:tcPr marL="9526" marR="9526" marT="9523" marB="0" anchor="b">
                    <a:solidFill>
                      <a:schemeClr val="accent1">
                        <a:lumMod val="20000"/>
                        <a:lumOff val="80000"/>
                      </a:schemeClr>
                    </a:solidFill>
                  </a:tcPr>
                </a:tc>
                <a:extLst>
                  <a:ext uri="{0D108BD9-81ED-4DB2-BD59-A6C34878D82A}">
                    <a16:rowId xmlns:a16="http://schemas.microsoft.com/office/drawing/2014/main" val="10007"/>
                  </a:ext>
                </a:extLst>
              </a:tr>
              <a:tr h="230842">
                <a:tc>
                  <a:txBody>
                    <a:bodyPr/>
                    <a:lstStyle/>
                    <a:p>
                      <a:pPr marL="0" algn="l" defTabSz="457200" rtl="0" eaLnBrk="1" fontAlgn="b" latinLnBrk="0" hangingPunct="1"/>
                      <a:r>
                        <a:rPr lang="en-US" sz="1400" u="none" strike="noStrike" kern="1200">
                          <a:solidFill>
                            <a:schemeClr val="dk1"/>
                          </a:solidFill>
                          <a:effectLst/>
                          <a:latin typeface="+mn-lt"/>
                          <a:ea typeface="+mn-ea"/>
                          <a:cs typeface="+mn-cs"/>
                        </a:rPr>
                        <a:t>E0012</a:t>
                      </a:r>
                    </a:p>
                  </a:txBody>
                  <a:tcPr marL="9526" marR="9526" marT="9523" marB="0" anchor="b">
                    <a:solidFill>
                      <a:schemeClr val="accent1">
                        <a:lumMod val="20000"/>
                        <a:lumOff val="80000"/>
                      </a:schemeClr>
                    </a:solidFill>
                  </a:tcPr>
                </a:tc>
                <a:tc>
                  <a:txBody>
                    <a:bodyPr/>
                    <a:lstStyle/>
                    <a:p>
                      <a:pPr marL="0" algn="l" defTabSz="457200" rtl="0" eaLnBrk="1" fontAlgn="b" latinLnBrk="0" hangingPunct="1"/>
                      <a:r>
                        <a:rPr lang="en-US" sz="1400" u="none" strike="noStrike" kern="1200">
                          <a:solidFill>
                            <a:schemeClr val="dk1"/>
                          </a:solidFill>
                          <a:effectLst/>
                          <a:latin typeface="+mn-lt"/>
                          <a:ea typeface="+mn-ea"/>
                          <a:cs typeface="+mn-cs"/>
                        </a:rPr>
                        <a:t>Ford</a:t>
                      </a:r>
                    </a:p>
                  </a:txBody>
                  <a:tcPr marL="9526" marR="9526" marT="9523" marB="0" anchor="b">
                    <a:solidFill>
                      <a:schemeClr val="accent1">
                        <a:lumMod val="20000"/>
                        <a:lumOff val="80000"/>
                      </a:schemeClr>
                    </a:solidFill>
                  </a:tcPr>
                </a:tc>
                <a:tc>
                  <a:txBody>
                    <a:bodyPr/>
                    <a:lstStyle/>
                    <a:p>
                      <a:pPr marL="0" algn="l" defTabSz="457200" rtl="0" eaLnBrk="1" fontAlgn="b" latinLnBrk="0" hangingPunct="1"/>
                      <a:r>
                        <a:rPr lang="en-US" sz="1400" u="none" strike="noStrike" kern="1200">
                          <a:solidFill>
                            <a:schemeClr val="dk1"/>
                          </a:solidFill>
                          <a:effectLst/>
                          <a:latin typeface="+mn-lt"/>
                          <a:ea typeface="+mn-ea"/>
                          <a:cs typeface="+mn-cs"/>
                        </a:rPr>
                        <a:t>20</a:t>
                      </a:r>
                    </a:p>
                  </a:txBody>
                  <a:tcPr marL="9526" marR="9526" marT="9523" marB="0" anchor="b">
                    <a:solidFill>
                      <a:schemeClr val="accent1">
                        <a:lumMod val="20000"/>
                        <a:lumOff val="80000"/>
                      </a:schemeClr>
                    </a:solidFill>
                  </a:tcPr>
                </a:tc>
                <a:tc>
                  <a:txBody>
                    <a:bodyPr/>
                    <a:lstStyle/>
                    <a:p>
                      <a:pPr marL="0" algn="l" defTabSz="457200" rtl="0" eaLnBrk="1" fontAlgn="b" latinLnBrk="0" hangingPunct="1"/>
                      <a:r>
                        <a:rPr lang="en-US" sz="1400" u="none" strike="noStrike" kern="1200" dirty="0" err="1">
                          <a:solidFill>
                            <a:schemeClr val="dk1"/>
                          </a:solidFill>
                          <a:effectLst/>
                          <a:latin typeface="+mn-lt"/>
                          <a:ea typeface="+mn-ea"/>
                          <a:cs typeface="+mn-cs"/>
                        </a:rPr>
                        <a:t>DataBase</a:t>
                      </a:r>
                      <a:endParaRPr lang="en-US" sz="1400" u="none" strike="noStrike" kern="1200" dirty="0">
                        <a:solidFill>
                          <a:schemeClr val="dk1"/>
                        </a:solidFill>
                        <a:effectLst/>
                        <a:latin typeface="+mn-lt"/>
                        <a:ea typeface="+mn-ea"/>
                        <a:cs typeface="+mn-cs"/>
                      </a:endParaRPr>
                    </a:p>
                  </a:txBody>
                  <a:tcPr marL="9526" marR="9526" marT="9523" marB="0" anchor="b">
                    <a:solidFill>
                      <a:schemeClr val="accent1">
                        <a:lumMod val="20000"/>
                        <a:lumOff val="80000"/>
                      </a:schemeClr>
                    </a:solidFill>
                  </a:tcPr>
                </a:tc>
                <a:extLst>
                  <a:ext uri="{0D108BD9-81ED-4DB2-BD59-A6C34878D82A}">
                    <a16:rowId xmlns:a16="http://schemas.microsoft.com/office/drawing/2014/main" val="10008"/>
                  </a:ext>
                </a:extLst>
              </a:tr>
              <a:tr h="230842">
                <a:tc>
                  <a:txBody>
                    <a:bodyPr/>
                    <a:lstStyle/>
                    <a:p>
                      <a:pPr marL="0" algn="l" defTabSz="457200" rtl="0" eaLnBrk="1" fontAlgn="b" latinLnBrk="0" hangingPunct="1"/>
                      <a:r>
                        <a:rPr lang="en-US" sz="1400" u="none" strike="noStrike" kern="1200">
                          <a:solidFill>
                            <a:schemeClr val="dk1"/>
                          </a:solidFill>
                          <a:effectLst/>
                          <a:latin typeface="+mn-lt"/>
                          <a:ea typeface="+mn-ea"/>
                          <a:cs typeface="+mn-cs"/>
                        </a:rPr>
                        <a:t>E0025</a:t>
                      </a:r>
                    </a:p>
                  </a:txBody>
                  <a:tcPr marL="9526" marR="9526" marT="9523" marB="0" anchor="b">
                    <a:solidFill>
                      <a:schemeClr val="accent1">
                        <a:lumMod val="20000"/>
                        <a:lumOff val="80000"/>
                      </a:schemeClr>
                    </a:solidFill>
                  </a:tcPr>
                </a:tc>
                <a:tc>
                  <a:txBody>
                    <a:bodyPr/>
                    <a:lstStyle/>
                    <a:p>
                      <a:pPr marL="0" algn="l" defTabSz="457200" rtl="0" eaLnBrk="1" fontAlgn="b" latinLnBrk="0" hangingPunct="1"/>
                      <a:r>
                        <a:rPr lang="en-US" sz="1400" u="none" strike="noStrike" kern="1200">
                          <a:solidFill>
                            <a:schemeClr val="dk1"/>
                          </a:solidFill>
                          <a:effectLst/>
                          <a:latin typeface="+mn-lt"/>
                          <a:ea typeface="+mn-ea"/>
                          <a:cs typeface="+mn-cs"/>
                        </a:rPr>
                        <a:t>Allen</a:t>
                      </a:r>
                    </a:p>
                  </a:txBody>
                  <a:tcPr marL="9526" marR="9526" marT="9523" marB="0" anchor="b">
                    <a:solidFill>
                      <a:schemeClr val="accent1">
                        <a:lumMod val="20000"/>
                        <a:lumOff val="80000"/>
                      </a:schemeClr>
                    </a:solidFill>
                  </a:tcPr>
                </a:tc>
                <a:tc>
                  <a:txBody>
                    <a:bodyPr/>
                    <a:lstStyle/>
                    <a:p>
                      <a:pPr marL="0" algn="l" defTabSz="457200" rtl="0" eaLnBrk="1" fontAlgn="b" latinLnBrk="0" hangingPunct="1"/>
                      <a:r>
                        <a:rPr lang="en-US" sz="1400" u="none" strike="noStrike" kern="1200">
                          <a:solidFill>
                            <a:schemeClr val="dk1"/>
                          </a:solidFill>
                          <a:effectLst/>
                          <a:latin typeface="+mn-lt"/>
                          <a:ea typeface="+mn-ea"/>
                          <a:cs typeface="+mn-cs"/>
                        </a:rPr>
                        <a:t>10</a:t>
                      </a:r>
                    </a:p>
                  </a:txBody>
                  <a:tcPr marL="9526" marR="9526" marT="9523" marB="0" anchor="b">
                    <a:solidFill>
                      <a:schemeClr val="accent1">
                        <a:lumMod val="20000"/>
                        <a:lumOff val="80000"/>
                      </a:schemeClr>
                    </a:solidFill>
                  </a:tcPr>
                </a:tc>
                <a:tc>
                  <a:txBody>
                    <a:bodyPr/>
                    <a:lstStyle/>
                    <a:p>
                      <a:pPr marL="0" algn="l" defTabSz="457200" rtl="0" eaLnBrk="1" fontAlgn="b" latinLnBrk="0" hangingPunct="1"/>
                      <a:r>
                        <a:rPr lang="en-US" sz="1400" u="none" strike="noStrike" kern="1200" dirty="0">
                          <a:solidFill>
                            <a:schemeClr val="dk1"/>
                          </a:solidFill>
                          <a:effectLst/>
                          <a:latin typeface="+mn-lt"/>
                          <a:ea typeface="+mn-ea"/>
                          <a:cs typeface="+mn-cs"/>
                        </a:rPr>
                        <a:t>IT</a:t>
                      </a:r>
                    </a:p>
                  </a:txBody>
                  <a:tcPr marL="9526" marR="9526" marT="9523" marB="0" anchor="b">
                    <a:solidFill>
                      <a:schemeClr val="accent1">
                        <a:lumMod val="20000"/>
                        <a:lumOff val="80000"/>
                      </a:schemeClr>
                    </a:solidFill>
                  </a:tcPr>
                </a:tc>
                <a:extLst>
                  <a:ext uri="{0D108BD9-81ED-4DB2-BD59-A6C34878D82A}">
                    <a16:rowId xmlns:a16="http://schemas.microsoft.com/office/drawing/2014/main" val="10009"/>
                  </a:ext>
                </a:extLst>
              </a:tr>
            </a:tbl>
          </a:graphicData>
        </a:graphic>
      </p:graphicFrame>
      <p:graphicFrame>
        <p:nvGraphicFramePr>
          <p:cNvPr id="2" name="Table 1"/>
          <p:cNvGraphicFramePr>
            <a:graphicFrameLocks noGrp="1"/>
          </p:cNvGraphicFramePr>
          <p:nvPr/>
        </p:nvGraphicFramePr>
        <p:xfrm>
          <a:off x="5867400" y="1828800"/>
          <a:ext cx="3048000" cy="2514600"/>
        </p:xfrm>
        <a:graphic>
          <a:graphicData uri="http://schemas.openxmlformats.org/drawingml/2006/table">
            <a:tbl>
              <a:tblPr>
                <a:tableStyleId>{5C22544A-7EE6-4342-B048-85BDC9FD1C3A}</a:tableStyleId>
              </a:tblPr>
              <a:tblGrid>
                <a:gridCol w="965200">
                  <a:extLst>
                    <a:ext uri="{9D8B030D-6E8A-4147-A177-3AD203B41FA5}">
                      <a16:colId xmlns:a16="http://schemas.microsoft.com/office/drawing/2014/main" val="20000"/>
                    </a:ext>
                  </a:extLst>
                </a:gridCol>
                <a:gridCol w="1041400">
                  <a:extLst>
                    <a:ext uri="{9D8B030D-6E8A-4147-A177-3AD203B41FA5}">
                      <a16:colId xmlns:a16="http://schemas.microsoft.com/office/drawing/2014/main" val="20001"/>
                    </a:ext>
                  </a:extLst>
                </a:gridCol>
                <a:gridCol w="1041400">
                  <a:extLst>
                    <a:ext uri="{9D8B030D-6E8A-4147-A177-3AD203B41FA5}">
                      <a16:colId xmlns:a16="http://schemas.microsoft.com/office/drawing/2014/main" val="20002"/>
                    </a:ext>
                  </a:extLst>
                </a:gridCol>
              </a:tblGrid>
              <a:tr h="457200">
                <a:tc>
                  <a:txBody>
                    <a:bodyPr/>
                    <a:lstStyle/>
                    <a:p>
                      <a:pPr marL="0" algn="ctr" defTabSz="457200" rtl="0" eaLnBrk="1" fontAlgn="b" latinLnBrk="0" hangingPunct="1"/>
                      <a:r>
                        <a:rPr lang="en-US" sz="1400" b="1" u="none" strike="noStrike" kern="1200" dirty="0">
                          <a:solidFill>
                            <a:schemeClr val="bg1"/>
                          </a:solidFill>
                          <a:effectLst/>
                          <a:latin typeface="+mn-lt"/>
                          <a:ea typeface="+mn-ea"/>
                          <a:cs typeface="+mn-cs"/>
                        </a:rPr>
                        <a:t>Project Code</a:t>
                      </a:r>
                    </a:p>
                  </a:txBody>
                  <a:tcPr marL="9525" marR="9525" marT="9525" marB="0" anchor="b">
                    <a:solidFill>
                      <a:schemeClr val="bg2">
                        <a:lumMod val="50000"/>
                      </a:schemeClr>
                    </a:solidFill>
                  </a:tcPr>
                </a:tc>
                <a:tc>
                  <a:txBody>
                    <a:bodyPr/>
                    <a:lstStyle/>
                    <a:p>
                      <a:pPr marL="0" algn="ctr" defTabSz="457200" rtl="0" eaLnBrk="1" fontAlgn="b" latinLnBrk="0" hangingPunct="1"/>
                      <a:r>
                        <a:rPr lang="en-US" sz="1400" b="1" u="none" strike="noStrike" kern="1200" dirty="0" err="1">
                          <a:solidFill>
                            <a:schemeClr val="bg1"/>
                          </a:solidFill>
                          <a:effectLst/>
                          <a:latin typeface="+mn-lt"/>
                          <a:ea typeface="+mn-ea"/>
                          <a:cs typeface="+mn-cs"/>
                        </a:rPr>
                        <a:t>Empno</a:t>
                      </a:r>
                      <a:endParaRPr lang="en-US" sz="1400" b="1" u="none" strike="noStrike" kern="1200" dirty="0">
                        <a:solidFill>
                          <a:schemeClr val="bg1"/>
                        </a:solidFill>
                        <a:effectLst/>
                        <a:latin typeface="+mn-lt"/>
                        <a:ea typeface="+mn-ea"/>
                        <a:cs typeface="+mn-cs"/>
                      </a:endParaRPr>
                    </a:p>
                  </a:txBody>
                  <a:tcPr marL="9525" marR="9525" marT="9525" marB="0" anchor="b">
                    <a:solidFill>
                      <a:schemeClr val="bg2">
                        <a:lumMod val="50000"/>
                      </a:schemeClr>
                    </a:solidFill>
                  </a:tcPr>
                </a:tc>
                <a:tc>
                  <a:txBody>
                    <a:bodyPr/>
                    <a:lstStyle/>
                    <a:p>
                      <a:pPr marL="0" algn="ctr" defTabSz="457200" rtl="0" eaLnBrk="1" fontAlgn="b" latinLnBrk="0" hangingPunct="1"/>
                      <a:r>
                        <a:rPr lang="en-US" sz="1400" b="1" u="none" strike="noStrike" kern="1200" dirty="0">
                          <a:solidFill>
                            <a:schemeClr val="bg1"/>
                          </a:solidFill>
                          <a:effectLst/>
                          <a:latin typeface="+mn-lt"/>
                          <a:ea typeface="+mn-ea"/>
                          <a:cs typeface="+mn-cs"/>
                        </a:rPr>
                        <a:t>Hourly Rate</a:t>
                      </a:r>
                    </a:p>
                  </a:txBody>
                  <a:tcPr marL="9525" marR="9525" marT="9525" marB="0" anchor="b">
                    <a:solidFill>
                      <a:schemeClr val="bg2">
                        <a:lumMod val="50000"/>
                      </a:schemeClr>
                    </a:solidFill>
                  </a:tcPr>
                </a:tc>
                <a:extLst>
                  <a:ext uri="{0D108BD9-81ED-4DB2-BD59-A6C34878D82A}">
                    <a16:rowId xmlns:a16="http://schemas.microsoft.com/office/drawing/2014/main" val="10000"/>
                  </a:ext>
                </a:extLst>
              </a:tr>
              <a:tr h="228600">
                <a:tc>
                  <a:txBody>
                    <a:bodyPr/>
                    <a:lstStyle/>
                    <a:p>
                      <a:pPr algn="l" fontAlgn="b"/>
                      <a:r>
                        <a:rPr lang="en-US" sz="1100" u="none" strike="noStrike">
                          <a:effectLst/>
                        </a:rPr>
                        <a:t>PC010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E0001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25</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228600">
                <a:tc>
                  <a:txBody>
                    <a:bodyPr/>
                    <a:lstStyle/>
                    <a:p>
                      <a:pPr algn="l" fontAlgn="b"/>
                      <a:r>
                        <a:rPr lang="en-US" sz="1100" u="none" strike="noStrike">
                          <a:effectLst/>
                        </a:rPr>
                        <a:t>PC010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E0010</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22</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228600">
                <a:tc>
                  <a:txBody>
                    <a:bodyPr/>
                    <a:lstStyle/>
                    <a:p>
                      <a:pPr algn="l" fontAlgn="b"/>
                      <a:r>
                        <a:rPr lang="en-US" sz="1100" u="none" strike="noStrike">
                          <a:effectLst/>
                        </a:rPr>
                        <a:t>PC004</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E0001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19</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228600">
                <a:tc>
                  <a:txBody>
                    <a:bodyPr/>
                    <a:lstStyle/>
                    <a:p>
                      <a:pPr algn="l" fontAlgn="b"/>
                      <a:r>
                        <a:rPr lang="en-US" sz="1100" u="none" strike="noStrike">
                          <a:effectLst/>
                        </a:rPr>
                        <a:t>PC004</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E0020</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30</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228600">
                <a:tc>
                  <a:txBody>
                    <a:bodyPr/>
                    <a:lstStyle/>
                    <a:p>
                      <a:pPr algn="l" fontAlgn="b"/>
                      <a:r>
                        <a:rPr lang="en-US" sz="1100" u="none" strike="noStrike">
                          <a:effectLst/>
                        </a:rPr>
                        <a:t>PC004</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E0010</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25</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228600">
                <a:tc>
                  <a:txBody>
                    <a:bodyPr/>
                    <a:lstStyle/>
                    <a:p>
                      <a:pPr algn="l" fontAlgn="b"/>
                      <a:r>
                        <a:rPr lang="en-US" sz="1100" u="none" strike="noStrike">
                          <a:effectLst/>
                        </a:rPr>
                        <a:t>PC004</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E0005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35</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r h="228600">
                <a:tc>
                  <a:txBody>
                    <a:bodyPr/>
                    <a:lstStyle/>
                    <a:p>
                      <a:pPr algn="l" fontAlgn="b"/>
                      <a:r>
                        <a:rPr lang="en-US" sz="1100" u="none" strike="noStrike">
                          <a:effectLst/>
                        </a:rPr>
                        <a:t>PC009</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E0004</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7"/>
                  </a:ext>
                </a:extLst>
              </a:tr>
              <a:tr h="228600">
                <a:tc>
                  <a:txBody>
                    <a:bodyPr/>
                    <a:lstStyle/>
                    <a:p>
                      <a:pPr algn="l" fontAlgn="b"/>
                      <a:r>
                        <a:rPr lang="en-US" sz="1100" u="none" strike="noStrike">
                          <a:effectLst/>
                        </a:rPr>
                        <a:t>PC009</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E0012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16</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8"/>
                  </a:ext>
                </a:extLst>
              </a:tr>
              <a:tr h="228600">
                <a:tc>
                  <a:txBody>
                    <a:bodyPr/>
                    <a:lstStyle/>
                    <a:p>
                      <a:pPr algn="l" fontAlgn="b"/>
                      <a:r>
                        <a:rPr lang="en-US" sz="1100" u="none" strike="noStrike">
                          <a:effectLst/>
                        </a:rPr>
                        <a:t>PC009</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E0025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dirty="0">
                          <a:effectLst/>
                        </a:rPr>
                        <a:t>13</a:t>
                      </a:r>
                      <a:endParaRPr lang="en-US" sz="11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56692030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p:cNvSpPr>
            <a:spLocks noGrp="1"/>
          </p:cNvSpPr>
          <p:nvPr>
            <p:ph type="title" idx="4294967295"/>
          </p:nvPr>
        </p:nvSpPr>
        <p:spPr/>
        <p:txBody>
          <a:bodyPr/>
          <a:lstStyle/>
          <a:p>
            <a:pPr eaLnBrk="1" hangingPunct="1"/>
            <a:r>
              <a:rPr>
                <a:solidFill>
                  <a:schemeClr val="tx1"/>
                </a:solidFill>
                <a:cs typeface="Arial" charset="0"/>
              </a:rPr>
              <a:t>Third Normal Form</a:t>
            </a:r>
          </a:p>
        </p:txBody>
      </p:sp>
      <p:sp>
        <p:nvSpPr>
          <p:cNvPr id="100355" name="Content Placeholder 2"/>
          <p:cNvSpPr>
            <a:spLocks noGrp="1"/>
          </p:cNvSpPr>
          <p:nvPr>
            <p:ph idx="4294967295"/>
          </p:nvPr>
        </p:nvSpPr>
        <p:spPr>
          <a:xfrm>
            <a:off x="304800" y="1219200"/>
            <a:ext cx="8229600" cy="4953000"/>
          </a:xfrm>
        </p:spPr>
        <p:txBody>
          <a:bodyPr/>
          <a:lstStyle/>
          <a:p>
            <a:pPr algn="just"/>
            <a:r>
              <a:rPr sz="2400">
                <a:solidFill>
                  <a:schemeClr val="tx1"/>
                </a:solidFill>
                <a:cs typeface="Arial" charset="0"/>
              </a:rPr>
              <a:t>A relation R is in third normal form if it is in 2NF and every non-key attribute of R is non-transitively dependent on each candidate key of R.</a:t>
            </a:r>
            <a:endParaRPr>
              <a:solidFill>
                <a:schemeClr val="tx1"/>
              </a:solidFill>
              <a:cs typeface="Arial" charset="0"/>
            </a:endParaRPr>
          </a:p>
          <a:p>
            <a:pPr eaLnBrk="1" hangingPunct="1"/>
            <a:endParaRPr>
              <a:solidFill>
                <a:schemeClr val="tx1"/>
              </a:solidFill>
              <a:cs typeface="Arial" charset="0"/>
            </a:endParaRPr>
          </a:p>
          <a:p>
            <a:pPr eaLnBrk="1" hangingPunct="1"/>
            <a:endParaRPr>
              <a:solidFill>
                <a:schemeClr val="tx1"/>
              </a:solidFill>
              <a:cs typeface="Arial" charset="0"/>
            </a:endParaRPr>
          </a:p>
        </p:txBody>
      </p:sp>
    </p:spTree>
    <p:extLst>
      <p:ext uri="{BB962C8B-B14F-4D97-AF65-F5344CB8AC3E}">
        <p14:creationId xmlns:p14="http://schemas.microsoft.com/office/powerpoint/2010/main" val="236319255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p:cNvSpPr>
          <p:nvPr>
            <p:ph type="title" idx="4294967295"/>
          </p:nvPr>
        </p:nvSpPr>
        <p:spPr/>
        <p:txBody>
          <a:bodyPr/>
          <a:lstStyle/>
          <a:p>
            <a:pPr eaLnBrk="1" hangingPunct="1"/>
            <a:r>
              <a:rPr>
                <a:solidFill>
                  <a:schemeClr val="tx1"/>
                </a:solidFill>
                <a:cs typeface="Arial" charset="0"/>
              </a:rPr>
              <a:t>Third Normal Form (Contd.).</a:t>
            </a:r>
          </a:p>
        </p:txBody>
      </p:sp>
      <p:sp>
        <p:nvSpPr>
          <p:cNvPr id="101379" name="Content Placeholder 2"/>
          <p:cNvSpPr>
            <a:spLocks noGrp="1"/>
          </p:cNvSpPr>
          <p:nvPr>
            <p:ph idx="4294967295"/>
          </p:nvPr>
        </p:nvSpPr>
        <p:spPr>
          <a:xfrm>
            <a:off x="304800" y="914400"/>
            <a:ext cx="8229600" cy="4953000"/>
          </a:xfrm>
        </p:spPr>
        <p:txBody>
          <a:bodyPr/>
          <a:lstStyle/>
          <a:p>
            <a:pPr eaLnBrk="1" hangingPunct="1"/>
            <a:r>
              <a:rPr b="1">
                <a:solidFill>
                  <a:schemeClr val="tx1"/>
                </a:solidFill>
                <a:cs typeface="Arial" charset="0"/>
              </a:rPr>
              <a:t>3NF Tables: Non-Key Dependencies Removed</a:t>
            </a:r>
          </a:p>
          <a:p>
            <a:pPr eaLnBrk="1" hangingPunct="1"/>
            <a:endParaRPr>
              <a:solidFill>
                <a:schemeClr val="tx1"/>
              </a:solidFill>
              <a:cs typeface="Arial" charset="0"/>
            </a:endParaRPr>
          </a:p>
          <a:p>
            <a:pPr eaLnBrk="1" hangingPunct="1"/>
            <a:endParaRPr>
              <a:solidFill>
                <a:schemeClr val="tx1"/>
              </a:solidFill>
              <a:cs typeface="Arial" charset="0"/>
            </a:endParaRPr>
          </a:p>
        </p:txBody>
      </p:sp>
      <p:graphicFrame>
        <p:nvGraphicFramePr>
          <p:cNvPr id="2" name="Table 1"/>
          <p:cNvGraphicFramePr>
            <a:graphicFrameLocks noGrp="1"/>
          </p:cNvGraphicFramePr>
          <p:nvPr/>
        </p:nvGraphicFramePr>
        <p:xfrm>
          <a:off x="5943600" y="4267200"/>
          <a:ext cx="1498600" cy="2286000"/>
        </p:xfrm>
        <a:graphic>
          <a:graphicData uri="http://schemas.openxmlformats.org/drawingml/2006/table">
            <a:tbl>
              <a:tblPr>
                <a:tableStyleId>{5C22544A-7EE6-4342-B048-85BDC9FD1C3A}</a:tableStyleId>
              </a:tblPr>
              <a:tblGrid>
                <a:gridCol w="749300">
                  <a:extLst>
                    <a:ext uri="{9D8B030D-6E8A-4147-A177-3AD203B41FA5}">
                      <a16:colId xmlns:a16="http://schemas.microsoft.com/office/drawing/2014/main" val="20000"/>
                    </a:ext>
                  </a:extLst>
                </a:gridCol>
                <a:gridCol w="749300">
                  <a:extLst>
                    <a:ext uri="{9D8B030D-6E8A-4147-A177-3AD203B41FA5}">
                      <a16:colId xmlns:a16="http://schemas.microsoft.com/office/drawing/2014/main" val="20001"/>
                    </a:ext>
                  </a:extLst>
                </a:gridCol>
              </a:tblGrid>
              <a:tr h="381000">
                <a:tc>
                  <a:txBody>
                    <a:bodyPr/>
                    <a:lstStyle/>
                    <a:p>
                      <a:pPr algn="ctr" fontAlgn="b"/>
                      <a:r>
                        <a:rPr lang="en-US" sz="1100" b="1" u="none" strike="noStrike" dirty="0" err="1">
                          <a:solidFill>
                            <a:schemeClr val="bg1"/>
                          </a:solidFill>
                          <a:effectLst/>
                        </a:rPr>
                        <a:t>DeptNo</a:t>
                      </a:r>
                      <a:endParaRPr lang="en-US" sz="1100" b="1" i="0" u="none" strike="noStrike" dirty="0">
                        <a:solidFill>
                          <a:schemeClr val="bg1"/>
                        </a:solidFill>
                        <a:effectLst/>
                        <a:latin typeface="Calibri"/>
                      </a:endParaRPr>
                    </a:p>
                  </a:txBody>
                  <a:tcPr marL="9525" marR="9525" marT="9525" marB="0" anchor="b">
                    <a:solidFill>
                      <a:schemeClr val="bg2">
                        <a:lumMod val="50000"/>
                      </a:schemeClr>
                    </a:solidFill>
                  </a:tcPr>
                </a:tc>
                <a:tc>
                  <a:txBody>
                    <a:bodyPr/>
                    <a:lstStyle/>
                    <a:p>
                      <a:pPr algn="ctr" fontAlgn="b"/>
                      <a:r>
                        <a:rPr lang="en-US" sz="1100" b="1" u="none" strike="noStrike" dirty="0" err="1">
                          <a:solidFill>
                            <a:schemeClr val="bg1"/>
                          </a:solidFill>
                          <a:effectLst/>
                        </a:rPr>
                        <a:t>Dname</a:t>
                      </a:r>
                      <a:endParaRPr lang="en-US" sz="1100" b="1" i="0" u="none" strike="noStrike" dirty="0">
                        <a:solidFill>
                          <a:schemeClr val="bg1"/>
                        </a:solidFill>
                        <a:effectLst/>
                        <a:latin typeface="Calibri"/>
                      </a:endParaRPr>
                    </a:p>
                  </a:txBody>
                  <a:tcPr marL="9525" marR="9525" marT="9525" marB="0" anchor="b">
                    <a:solidFill>
                      <a:schemeClr val="bg2">
                        <a:lumMod val="50000"/>
                      </a:schemeClr>
                    </a:solidFill>
                  </a:tcPr>
                </a:tc>
                <a:extLst>
                  <a:ext uri="{0D108BD9-81ED-4DB2-BD59-A6C34878D82A}">
                    <a16:rowId xmlns:a16="http://schemas.microsoft.com/office/drawing/2014/main" val="10000"/>
                  </a:ext>
                </a:extLst>
              </a:tr>
              <a:tr h="381000">
                <a:tc>
                  <a:txBody>
                    <a:bodyPr/>
                    <a:lstStyle/>
                    <a:p>
                      <a:pPr algn="r" fontAlgn="b"/>
                      <a:r>
                        <a:rPr lang="en-US" sz="1100" u="none" strike="noStrike">
                          <a:effectLst/>
                        </a:rPr>
                        <a:t>10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IT</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190500">
                <a:tc>
                  <a:txBody>
                    <a:bodyPr/>
                    <a:lstStyle/>
                    <a:p>
                      <a:pPr algn="r" fontAlgn="b"/>
                      <a:r>
                        <a:rPr lang="en-US" sz="1100" u="none" strike="noStrike">
                          <a:effectLst/>
                        </a:rPr>
                        <a:t>20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DataBase</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190500">
                <a:tc>
                  <a:txBody>
                    <a:bodyPr/>
                    <a:lstStyle/>
                    <a:p>
                      <a:pPr algn="r" fontAlgn="b"/>
                      <a:r>
                        <a:rPr lang="en-US" sz="1100" u="none" strike="noStrike">
                          <a:effectLst/>
                        </a:rPr>
                        <a:t>30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Inventory</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190500">
                <a:tc>
                  <a:txBody>
                    <a:bodyPr/>
                    <a:lstStyle/>
                    <a:p>
                      <a:pPr algn="r" fontAlgn="b"/>
                      <a:r>
                        <a:rPr lang="en-US" sz="1100" u="none" strike="noStrike">
                          <a:effectLst/>
                        </a:rPr>
                        <a:t>10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IT</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190500">
                <a:tc>
                  <a:txBody>
                    <a:bodyPr/>
                    <a:lstStyle/>
                    <a:p>
                      <a:pPr algn="r" fontAlgn="b"/>
                      <a:r>
                        <a:rPr lang="en-US" sz="1100" u="none" strike="noStrike">
                          <a:effectLst/>
                        </a:rPr>
                        <a:t>20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DataBase</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190500">
                <a:tc>
                  <a:txBody>
                    <a:bodyPr/>
                    <a:lstStyle/>
                    <a:p>
                      <a:pPr algn="r" fontAlgn="b"/>
                      <a:r>
                        <a:rPr lang="en-US" sz="1100" u="none" strike="noStrike">
                          <a:effectLst/>
                        </a:rPr>
                        <a:t>30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Inventory</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r h="190500">
                <a:tc>
                  <a:txBody>
                    <a:bodyPr/>
                    <a:lstStyle/>
                    <a:p>
                      <a:pPr algn="r" fontAlgn="b"/>
                      <a:r>
                        <a:rPr lang="en-US" sz="1100" u="none" strike="noStrike">
                          <a:effectLst/>
                        </a:rPr>
                        <a:t>10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IT</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7"/>
                  </a:ext>
                </a:extLst>
              </a:tr>
              <a:tr h="190500">
                <a:tc>
                  <a:txBody>
                    <a:bodyPr/>
                    <a:lstStyle/>
                    <a:p>
                      <a:pPr algn="r" fontAlgn="b"/>
                      <a:r>
                        <a:rPr lang="en-US" sz="1100" u="none" strike="noStrike">
                          <a:effectLst/>
                        </a:rPr>
                        <a:t>20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DataBase</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8"/>
                  </a:ext>
                </a:extLst>
              </a:tr>
              <a:tr h="190500">
                <a:tc>
                  <a:txBody>
                    <a:bodyPr/>
                    <a:lstStyle/>
                    <a:p>
                      <a:pPr algn="r" fontAlgn="b"/>
                      <a:r>
                        <a:rPr lang="en-US" sz="1100" u="none" strike="noStrike">
                          <a:effectLst/>
                        </a:rPr>
                        <a:t>10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dirty="0">
                          <a:effectLst/>
                        </a:rPr>
                        <a:t>IT</a:t>
                      </a:r>
                      <a:endParaRPr lang="en-US" sz="11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9"/>
                  </a:ext>
                </a:extLst>
              </a:tr>
            </a:tbl>
          </a:graphicData>
        </a:graphic>
      </p:graphicFrame>
      <p:graphicFrame>
        <p:nvGraphicFramePr>
          <p:cNvPr id="5" name="Table 4"/>
          <p:cNvGraphicFramePr>
            <a:graphicFrameLocks noGrp="1"/>
          </p:cNvGraphicFramePr>
          <p:nvPr/>
        </p:nvGraphicFramePr>
        <p:xfrm>
          <a:off x="381000" y="4114800"/>
          <a:ext cx="3890964" cy="2414589"/>
        </p:xfrm>
        <a:graphic>
          <a:graphicData uri="http://schemas.openxmlformats.org/drawingml/2006/table">
            <a:tbl>
              <a:tblPr>
                <a:tableStyleId>{5C22544A-7EE6-4342-B048-85BDC9FD1C3A}</a:tableStyleId>
              </a:tblPr>
              <a:tblGrid>
                <a:gridCol w="1296988">
                  <a:extLst>
                    <a:ext uri="{9D8B030D-6E8A-4147-A177-3AD203B41FA5}">
                      <a16:colId xmlns:a16="http://schemas.microsoft.com/office/drawing/2014/main" val="20000"/>
                    </a:ext>
                  </a:extLst>
                </a:gridCol>
                <a:gridCol w="1296988">
                  <a:extLst>
                    <a:ext uri="{9D8B030D-6E8A-4147-A177-3AD203B41FA5}">
                      <a16:colId xmlns:a16="http://schemas.microsoft.com/office/drawing/2014/main" val="20001"/>
                    </a:ext>
                  </a:extLst>
                </a:gridCol>
                <a:gridCol w="1296988">
                  <a:extLst>
                    <a:ext uri="{9D8B030D-6E8A-4147-A177-3AD203B41FA5}">
                      <a16:colId xmlns:a16="http://schemas.microsoft.com/office/drawing/2014/main" val="20002"/>
                    </a:ext>
                  </a:extLst>
                </a:gridCol>
              </a:tblGrid>
              <a:tr h="228563">
                <a:tc>
                  <a:txBody>
                    <a:bodyPr/>
                    <a:lstStyle/>
                    <a:p>
                      <a:pPr algn="ctr" fontAlgn="b"/>
                      <a:r>
                        <a:rPr lang="en-US" sz="1400" b="1" u="none" strike="noStrike" dirty="0" err="1">
                          <a:solidFill>
                            <a:schemeClr val="bg1"/>
                          </a:solidFill>
                          <a:effectLst/>
                        </a:rPr>
                        <a:t>Empno</a:t>
                      </a:r>
                      <a:endParaRPr lang="en-US" sz="1400" b="1" i="0" u="none" strike="noStrike" dirty="0">
                        <a:solidFill>
                          <a:schemeClr val="bg1"/>
                        </a:solidFill>
                        <a:effectLst/>
                        <a:latin typeface="Calibri"/>
                      </a:endParaRPr>
                    </a:p>
                  </a:txBody>
                  <a:tcPr marL="9524" marR="9524" marT="9523" marB="0" anchor="b">
                    <a:solidFill>
                      <a:schemeClr val="accent2"/>
                    </a:solidFill>
                  </a:tcPr>
                </a:tc>
                <a:tc>
                  <a:txBody>
                    <a:bodyPr/>
                    <a:lstStyle/>
                    <a:p>
                      <a:pPr algn="ctr" fontAlgn="b"/>
                      <a:r>
                        <a:rPr lang="en-US" sz="1400" b="1" u="none" strike="noStrike" dirty="0" err="1">
                          <a:solidFill>
                            <a:schemeClr val="bg1"/>
                          </a:solidFill>
                          <a:effectLst/>
                        </a:rPr>
                        <a:t>Ename</a:t>
                      </a:r>
                      <a:endParaRPr lang="en-US" sz="1400" b="1" i="0" u="none" strike="noStrike" dirty="0">
                        <a:solidFill>
                          <a:schemeClr val="bg1"/>
                        </a:solidFill>
                        <a:effectLst/>
                        <a:latin typeface="Calibri"/>
                      </a:endParaRPr>
                    </a:p>
                  </a:txBody>
                  <a:tcPr marL="9524" marR="9524" marT="9523" marB="0" anchor="b">
                    <a:solidFill>
                      <a:schemeClr val="accent2"/>
                    </a:solidFill>
                  </a:tcPr>
                </a:tc>
                <a:tc>
                  <a:txBody>
                    <a:bodyPr/>
                    <a:lstStyle/>
                    <a:p>
                      <a:pPr algn="ctr" fontAlgn="b"/>
                      <a:r>
                        <a:rPr lang="en-US" sz="1400" b="1" u="none" strike="noStrike" dirty="0" err="1">
                          <a:solidFill>
                            <a:schemeClr val="bg1"/>
                          </a:solidFill>
                          <a:effectLst/>
                        </a:rPr>
                        <a:t>DeptNo</a:t>
                      </a:r>
                      <a:endParaRPr lang="en-US" sz="1400" b="1" i="0" u="none" strike="noStrike" dirty="0">
                        <a:solidFill>
                          <a:schemeClr val="bg1"/>
                        </a:solidFill>
                        <a:effectLst/>
                        <a:latin typeface="Calibri"/>
                      </a:endParaRPr>
                    </a:p>
                  </a:txBody>
                  <a:tcPr marL="9524" marR="9524" marT="9523" marB="0" anchor="b">
                    <a:solidFill>
                      <a:schemeClr val="accent2"/>
                    </a:solidFill>
                  </a:tcPr>
                </a:tc>
                <a:extLst>
                  <a:ext uri="{0D108BD9-81ED-4DB2-BD59-A6C34878D82A}">
                    <a16:rowId xmlns:a16="http://schemas.microsoft.com/office/drawing/2014/main" val="10000"/>
                  </a:ext>
                </a:extLst>
              </a:tr>
              <a:tr h="339290">
                <a:tc>
                  <a:txBody>
                    <a:bodyPr/>
                    <a:lstStyle/>
                    <a:p>
                      <a:pPr marL="0" algn="l" defTabSz="457200" rtl="0" eaLnBrk="1" fontAlgn="b" latinLnBrk="0" hangingPunct="1"/>
                      <a:r>
                        <a:rPr lang="en-US" sz="1400" u="none" strike="noStrike" kern="1200" dirty="0">
                          <a:solidFill>
                            <a:schemeClr val="dk1"/>
                          </a:solidFill>
                          <a:effectLst/>
                          <a:latin typeface="+mn-lt"/>
                          <a:ea typeface="+mn-ea"/>
                          <a:cs typeface="+mn-cs"/>
                        </a:rPr>
                        <a:t>E0001</a:t>
                      </a:r>
                    </a:p>
                  </a:txBody>
                  <a:tcPr marL="9524" marR="9524" marT="9523" marB="0" anchor="b">
                    <a:solidFill>
                      <a:schemeClr val="accent1">
                        <a:lumMod val="20000"/>
                        <a:lumOff val="80000"/>
                      </a:schemeClr>
                    </a:solidFill>
                  </a:tcPr>
                </a:tc>
                <a:tc>
                  <a:txBody>
                    <a:bodyPr/>
                    <a:lstStyle/>
                    <a:p>
                      <a:pPr marL="0" algn="l" defTabSz="457200" rtl="0" eaLnBrk="1" fontAlgn="b" latinLnBrk="0" hangingPunct="1"/>
                      <a:r>
                        <a:rPr lang="en-US" sz="1400" u="none" strike="noStrike" kern="1200">
                          <a:solidFill>
                            <a:schemeClr val="dk1"/>
                          </a:solidFill>
                          <a:effectLst/>
                          <a:latin typeface="+mn-lt"/>
                          <a:ea typeface="+mn-ea"/>
                          <a:cs typeface="+mn-cs"/>
                        </a:rPr>
                        <a:t>Jones</a:t>
                      </a:r>
                    </a:p>
                  </a:txBody>
                  <a:tcPr marL="9524" marR="9524" marT="9523" marB="0" anchor="b">
                    <a:solidFill>
                      <a:schemeClr val="accent1">
                        <a:lumMod val="20000"/>
                        <a:lumOff val="80000"/>
                      </a:schemeClr>
                    </a:solidFill>
                  </a:tcPr>
                </a:tc>
                <a:tc>
                  <a:txBody>
                    <a:bodyPr/>
                    <a:lstStyle/>
                    <a:p>
                      <a:pPr marL="0" algn="l" defTabSz="457200" rtl="0" eaLnBrk="1" fontAlgn="b" latinLnBrk="0" hangingPunct="1"/>
                      <a:r>
                        <a:rPr lang="en-US" sz="1400" u="none" strike="noStrike" kern="1200">
                          <a:solidFill>
                            <a:schemeClr val="dk1"/>
                          </a:solidFill>
                          <a:effectLst/>
                          <a:latin typeface="+mn-lt"/>
                          <a:ea typeface="+mn-ea"/>
                          <a:cs typeface="+mn-cs"/>
                        </a:rPr>
                        <a:t>10</a:t>
                      </a:r>
                    </a:p>
                  </a:txBody>
                  <a:tcPr marL="9524" marR="9524" marT="9523" marB="0" anchor="b">
                    <a:solidFill>
                      <a:schemeClr val="accent1">
                        <a:lumMod val="20000"/>
                        <a:lumOff val="80000"/>
                      </a:schemeClr>
                    </a:solidFill>
                  </a:tcPr>
                </a:tc>
                <a:extLst>
                  <a:ext uri="{0D108BD9-81ED-4DB2-BD59-A6C34878D82A}">
                    <a16:rowId xmlns:a16="http://schemas.microsoft.com/office/drawing/2014/main" val="10001"/>
                  </a:ext>
                </a:extLst>
              </a:tr>
              <a:tr h="230842">
                <a:tc>
                  <a:txBody>
                    <a:bodyPr/>
                    <a:lstStyle/>
                    <a:p>
                      <a:pPr marL="0" algn="l" defTabSz="457200" rtl="0" eaLnBrk="1" fontAlgn="b" latinLnBrk="0" hangingPunct="1"/>
                      <a:r>
                        <a:rPr lang="en-US" sz="1400" u="none" strike="noStrike" kern="1200" dirty="0">
                          <a:solidFill>
                            <a:schemeClr val="dk1"/>
                          </a:solidFill>
                          <a:effectLst/>
                          <a:latin typeface="+mn-lt"/>
                          <a:ea typeface="+mn-ea"/>
                          <a:cs typeface="+mn-cs"/>
                        </a:rPr>
                        <a:t>E0010</a:t>
                      </a:r>
                    </a:p>
                  </a:txBody>
                  <a:tcPr marL="9524" marR="9524" marT="9523" marB="0" anchor="b">
                    <a:solidFill>
                      <a:schemeClr val="accent1">
                        <a:lumMod val="20000"/>
                        <a:lumOff val="80000"/>
                      </a:schemeClr>
                    </a:solidFill>
                  </a:tcPr>
                </a:tc>
                <a:tc>
                  <a:txBody>
                    <a:bodyPr/>
                    <a:lstStyle/>
                    <a:p>
                      <a:pPr marL="0" algn="l" defTabSz="457200" rtl="0" eaLnBrk="1" fontAlgn="b" latinLnBrk="0" hangingPunct="1"/>
                      <a:r>
                        <a:rPr lang="en-US" sz="1400" u="none" strike="noStrike" kern="1200" dirty="0">
                          <a:solidFill>
                            <a:schemeClr val="dk1"/>
                          </a:solidFill>
                          <a:effectLst/>
                          <a:latin typeface="+mn-lt"/>
                          <a:ea typeface="+mn-ea"/>
                          <a:cs typeface="+mn-cs"/>
                        </a:rPr>
                        <a:t>Miller</a:t>
                      </a:r>
                    </a:p>
                  </a:txBody>
                  <a:tcPr marL="9524" marR="9524" marT="9523" marB="0" anchor="b">
                    <a:solidFill>
                      <a:schemeClr val="accent1">
                        <a:lumMod val="20000"/>
                        <a:lumOff val="80000"/>
                      </a:schemeClr>
                    </a:solidFill>
                  </a:tcPr>
                </a:tc>
                <a:tc>
                  <a:txBody>
                    <a:bodyPr/>
                    <a:lstStyle/>
                    <a:p>
                      <a:pPr marL="0" algn="l" defTabSz="457200" rtl="0" eaLnBrk="1" fontAlgn="b" latinLnBrk="0" hangingPunct="1"/>
                      <a:r>
                        <a:rPr lang="en-US" sz="1400" u="none" strike="noStrike" kern="1200" dirty="0">
                          <a:solidFill>
                            <a:schemeClr val="dk1"/>
                          </a:solidFill>
                          <a:effectLst/>
                          <a:latin typeface="+mn-lt"/>
                          <a:ea typeface="+mn-ea"/>
                          <a:cs typeface="+mn-cs"/>
                        </a:rPr>
                        <a:t>20</a:t>
                      </a:r>
                    </a:p>
                  </a:txBody>
                  <a:tcPr marL="9524" marR="9524" marT="9523" marB="0" anchor="b">
                    <a:solidFill>
                      <a:schemeClr val="accent1">
                        <a:lumMod val="20000"/>
                        <a:lumOff val="80000"/>
                      </a:schemeClr>
                    </a:solidFill>
                  </a:tcPr>
                </a:tc>
                <a:extLst>
                  <a:ext uri="{0D108BD9-81ED-4DB2-BD59-A6C34878D82A}">
                    <a16:rowId xmlns:a16="http://schemas.microsoft.com/office/drawing/2014/main" val="10002"/>
                  </a:ext>
                </a:extLst>
              </a:tr>
              <a:tr h="230842">
                <a:tc>
                  <a:txBody>
                    <a:bodyPr/>
                    <a:lstStyle/>
                    <a:p>
                      <a:pPr marL="0" algn="l" defTabSz="457200" rtl="0" eaLnBrk="1" fontAlgn="b" latinLnBrk="0" hangingPunct="1"/>
                      <a:r>
                        <a:rPr lang="en-US" sz="1400" u="none" strike="noStrike" kern="1200" dirty="0">
                          <a:solidFill>
                            <a:schemeClr val="dk1"/>
                          </a:solidFill>
                          <a:effectLst/>
                          <a:latin typeface="+mn-lt"/>
                          <a:ea typeface="+mn-ea"/>
                          <a:cs typeface="+mn-cs"/>
                        </a:rPr>
                        <a:t>E0001</a:t>
                      </a:r>
                    </a:p>
                  </a:txBody>
                  <a:tcPr marL="9524" marR="9524" marT="9523" marB="0" anchor="b">
                    <a:solidFill>
                      <a:schemeClr val="accent1">
                        <a:lumMod val="20000"/>
                        <a:lumOff val="80000"/>
                      </a:schemeClr>
                    </a:solidFill>
                  </a:tcPr>
                </a:tc>
                <a:tc>
                  <a:txBody>
                    <a:bodyPr/>
                    <a:lstStyle/>
                    <a:p>
                      <a:pPr marL="0" algn="l" defTabSz="457200" rtl="0" eaLnBrk="1" fontAlgn="b" latinLnBrk="0" hangingPunct="1"/>
                      <a:r>
                        <a:rPr lang="en-US" sz="1400" u="none" strike="noStrike" kern="1200" dirty="0">
                          <a:solidFill>
                            <a:schemeClr val="dk1"/>
                          </a:solidFill>
                          <a:effectLst/>
                          <a:latin typeface="+mn-lt"/>
                          <a:ea typeface="+mn-ea"/>
                          <a:cs typeface="+mn-cs"/>
                        </a:rPr>
                        <a:t>Jones</a:t>
                      </a:r>
                    </a:p>
                  </a:txBody>
                  <a:tcPr marL="9524" marR="9524" marT="9523" marB="0" anchor="b">
                    <a:solidFill>
                      <a:schemeClr val="accent1">
                        <a:lumMod val="20000"/>
                        <a:lumOff val="80000"/>
                      </a:schemeClr>
                    </a:solidFill>
                  </a:tcPr>
                </a:tc>
                <a:tc>
                  <a:txBody>
                    <a:bodyPr/>
                    <a:lstStyle/>
                    <a:p>
                      <a:pPr marL="0" algn="l" defTabSz="457200" rtl="0" eaLnBrk="1" fontAlgn="b" latinLnBrk="0" hangingPunct="1"/>
                      <a:r>
                        <a:rPr lang="en-US" sz="1400" u="none" strike="noStrike" kern="1200" dirty="0">
                          <a:solidFill>
                            <a:schemeClr val="dk1"/>
                          </a:solidFill>
                          <a:effectLst/>
                          <a:latin typeface="+mn-lt"/>
                          <a:ea typeface="+mn-ea"/>
                          <a:cs typeface="+mn-cs"/>
                        </a:rPr>
                        <a:t>30</a:t>
                      </a:r>
                    </a:p>
                  </a:txBody>
                  <a:tcPr marL="9524" marR="9524" marT="9523" marB="0" anchor="b">
                    <a:solidFill>
                      <a:schemeClr val="accent1">
                        <a:lumMod val="20000"/>
                        <a:lumOff val="80000"/>
                      </a:schemeClr>
                    </a:solidFill>
                  </a:tcPr>
                </a:tc>
                <a:extLst>
                  <a:ext uri="{0D108BD9-81ED-4DB2-BD59-A6C34878D82A}">
                    <a16:rowId xmlns:a16="http://schemas.microsoft.com/office/drawing/2014/main" val="10003"/>
                  </a:ext>
                </a:extLst>
              </a:tr>
              <a:tr h="230842">
                <a:tc>
                  <a:txBody>
                    <a:bodyPr/>
                    <a:lstStyle/>
                    <a:p>
                      <a:pPr marL="0" algn="l" defTabSz="457200" rtl="0" eaLnBrk="1" fontAlgn="b" latinLnBrk="0" hangingPunct="1"/>
                      <a:r>
                        <a:rPr lang="en-US" sz="1400" u="none" strike="noStrike" kern="1200">
                          <a:solidFill>
                            <a:schemeClr val="dk1"/>
                          </a:solidFill>
                          <a:effectLst/>
                          <a:latin typeface="+mn-lt"/>
                          <a:ea typeface="+mn-ea"/>
                          <a:cs typeface="+mn-cs"/>
                        </a:rPr>
                        <a:t>E0020</a:t>
                      </a:r>
                    </a:p>
                  </a:txBody>
                  <a:tcPr marL="9524" marR="9524" marT="9523" marB="0" anchor="b">
                    <a:solidFill>
                      <a:schemeClr val="accent1">
                        <a:lumMod val="20000"/>
                        <a:lumOff val="80000"/>
                      </a:schemeClr>
                    </a:solidFill>
                  </a:tcPr>
                </a:tc>
                <a:tc>
                  <a:txBody>
                    <a:bodyPr/>
                    <a:lstStyle/>
                    <a:p>
                      <a:pPr marL="0" algn="l" defTabSz="457200" rtl="0" eaLnBrk="1" fontAlgn="b" latinLnBrk="0" hangingPunct="1"/>
                      <a:r>
                        <a:rPr lang="en-US" sz="1400" u="none" strike="noStrike" kern="1200">
                          <a:solidFill>
                            <a:schemeClr val="dk1"/>
                          </a:solidFill>
                          <a:effectLst/>
                          <a:latin typeface="+mn-lt"/>
                          <a:ea typeface="+mn-ea"/>
                          <a:cs typeface="+mn-cs"/>
                        </a:rPr>
                        <a:t>Smith</a:t>
                      </a:r>
                    </a:p>
                  </a:txBody>
                  <a:tcPr marL="9524" marR="9524" marT="9523" marB="0" anchor="b">
                    <a:solidFill>
                      <a:schemeClr val="accent1">
                        <a:lumMod val="20000"/>
                        <a:lumOff val="80000"/>
                      </a:schemeClr>
                    </a:solidFill>
                  </a:tcPr>
                </a:tc>
                <a:tc>
                  <a:txBody>
                    <a:bodyPr/>
                    <a:lstStyle/>
                    <a:p>
                      <a:pPr marL="0" algn="l" defTabSz="457200" rtl="0" eaLnBrk="1" fontAlgn="b" latinLnBrk="0" hangingPunct="1"/>
                      <a:r>
                        <a:rPr lang="en-US" sz="1400" u="none" strike="noStrike" kern="1200" dirty="0">
                          <a:solidFill>
                            <a:schemeClr val="dk1"/>
                          </a:solidFill>
                          <a:effectLst/>
                          <a:latin typeface="+mn-lt"/>
                          <a:ea typeface="+mn-ea"/>
                          <a:cs typeface="+mn-cs"/>
                        </a:rPr>
                        <a:t>10</a:t>
                      </a:r>
                    </a:p>
                  </a:txBody>
                  <a:tcPr marL="9524" marR="9524" marT="9523" marB="0" anchor="b">
                    <a:solidFill>
                      <a:schemeClr val="accent1">
                        <a:lumMod val="20000"/>
                        <a:lumOff val="80000"/>
                      </a:schemeClr>
                    </a:solidFill>
                  </a:tcPr>
                </a:tc>
                <a:extLst>
                  <a:ext uri="{0D108BD9-81ED-4DB2-BD59-A6C34878D82A}">
                    <a16:rowId xmlns:a16="http://schemas.microsoft.com/office/drawing/2014/main" val="10004"/>
                  </a:ext>
                </a:extLst>
              </a:tr>
              <a:tr h="230842">
                <a:tc>
                  <a:txBody>
                    <a:bodyPr/>
                    <a:lstStyle/>
                    <a:p>
                      <a:pPr marL="0" algn="l" defTabSz="457200" rtl="0" eaLnBrk="1" fontAlgn="b" latinLnBrk="0" hangingPunct="1"/>
                      <a:r>
                        <a:rPr lang="en-US" sz="1400" u="none" strike="noStrike" kern="1200">
                          <a:solidFill>
                            <a:schemeClr val="dk1"/>
                          </a:solidFill>
                          <a:effectLst/>
                          <a:latin typeface="+mn-lt"/>
                          <a:ea typeface="+mn-ea"/>
                          <a:cs typeface="+mn-cs"/>
                        </a:rPr>
                        <a:t>E0010</a:t>
                      </a:r>
                    </a:p>
                  </a:txBody>
                  <a:tcPr marL="9524" marR="9524" marT="9523" marB="0" anchor="b">
                    <a:solidFill>
                      <a:schemeClr val="accent1">
                        <a:lumMod val="20000"/>
                        <a:lumOff val="80000"/>
                      </a:schemeClr>
                    </a:solidFill>
                  </a:tcPr>
                </a:tc>
                <a:tc>
                  <a:txBody>
                    <a:bodyPr/>
                    <a:lstStyle/>
                    <a:p>
                      <a:pPr marL="0" algn="l" defTabSz="457200" rtl="0" eaLnBrk="1" fontAlgn="b" latinLnBrk="0" hangingPunct="1"/>
                      <a:r>
                        <a:rPr lang="en-US" sz="1400" u="none" strike="noStrike" kern="1200">
                          <a:solidFill>
                            <a:schemeClr val="dk1"/>
                          </a:solidFill>
                          <a:effectLst/>
                          <a:latin typeface="+mn-lt"/>
                          <a:ea typeface="+mn-ea"/>
                          <a:cs typeface="+mn-cs"/>
                        </a:rPr>
                        <a:t>Miller</a:t>
                      </a:r>
                    </a:p>
                  </a:txBody>
                  <a:tcPr marL="9524" marR="9524" marT="9523" marB="0" anchor="b">
                    <a:solidFill>
                      <a:schemeClr val="accent1">
                        <a:lumMod val="20000"/>
                        <a:lumOff val="80000"/>
                      </a:schemeClr>
                    </a:solidFill>
                  </a:tcPr>
                </a:tc>
                <a:tc>
                  <a:txBody>
                    <a:bodyPr/>
                    <a:lstStyle/>
                    <a:p>
                      <a:pPr marL="0" algn="l" defTabSz="457200" rtl="0" eaLnBrk="1" fontAlgn="b" latinLnBrk="0" hangingPunct="1"/>
                      <a:r>
                        <a:rPr lang="en-US" sz="1400" u="none" strike="noStrike" kern="1200">
                          <a:solidFill>
                            <a:schemeClr val="dk1"/>
                          </a:solidFill>
                          <a:effectLst/>
                          <a:latin typeface="+mn-lt"/>
                          <a:ea typeface="+mn-ea"/>
                          <a:cs typeface="+mn-cs"/>
                        </a:rPr>
                        <a:t>20</a:t>
                      </a:r>
                    </a:p>
                  </a:txBody>
                  <a:tcPr marL="9524" marR="9524" marT="9523" marB="0" anchor="b">
                    <a:solidFill>
                      <a:schemeClr val="accent1">
                        <a:lumMod val="20000"/>
                        <a:lumOff val="80000"/>
                      </a:schemeClr>
                    </a:solidFill>
                  </a:tcPr>
                </a:tc>
                <a:extLst>
                  <a:ext uri="{0D108BD9-81ED-4DB2-BD59-A6C34878D82A}">
                    <a16:rowId xmlns:a16="http://schemas.microsoft.com/office/drawing/2014/main" val="10005"/>
                  </a:ext>
                </a:extLst>
              </a:tr>
              <a:tr h="230842">
                <a:tc>
                  <a:txBody>
                    <a:bodyPr/>
                    <a:lstStyle/>
                    <a:p>
                      <a:pPr marL="0" algn="l" defTabSz="457200" rtl="0" eaLnBrk="1" fontAlgn="b" latinLnBrk="0" hangingPunct="1"/>
                      <a:r>
                        <a:rPr lang="en-US" sz="1400" u="none" strike="noStrike" kern="1200">
                          <a:solidFill>
                            <a:schemeClr val="dk1"/>
                          </a:solidFill>
                          <a:effectLst/>
                          <a:latin typeface="+mn-lt"/>
                          <a:ea typeface="+mn-ea"/>
                          <a:cs typeface="+mn-cs"/>
                        </a:rPr>
                        <a:t>E0005</a:t>
                      </a:r>
                    </a:p>
                  </a:txBody>
                  <a:tcPr marL="9524" marR="9524" marT="9523" marB="0" anchor="b">
                    <a:solidFill>
                      <a:schemeClr val="accent1">
                        <a:lumMod val="20000"/>
                        <a:lumOff val="80000"/>
                      </a:schemeClr>
                    </a:solidFill>
                  </a:tcPr>
                </a:tc>
                <a:tc>
                  <a:txBody>
                    <a:bodyPr/>
                    <a:lstStyle/>
                    <a:p>
                      <a:pPr marL="0" algn="l" defTabSz="457200" rtl="0" eaLnBrk="1" fontAlgn="b" latinLnBrk="0" hangingPunct="1"/>
                      <a:endParaRPr lang="en-US" sz="1400" u="none" strike="noStrike" kern="1200">
                        <a:solidFill>
                          <a:schemeClr val="dk1"/>
                        </a:solidFill>
                        <a:effectLst/>
                        <a:latin typeface="+mn-lt"/>
                        <a:ea typeface="+mn-ea"/>
                        <a:cs typeface="+mn-cs"/>
                      </a:endParaRPr>
                    </a:p>
                  </a:txBody>
                  <a:tcPr marL="9524" marR="9524" marT="9523" marB="0" anchor="b">
                    <a:solidFill>
                      <a:schemeClr val="accent1">
                        <a:lumMod val="20000"/>
                        <a:lumOff val="80000"/>
                      </a:schemeClr>
                    </a:solidFill>
                  </a:tcPr>
                </a:tc>
                <a:tc>
                  <a:txBody>
                    <a:bodyPr/>
                    <a:lstStyle/>
                    <a:p>
                      <a:pPr marL="0" algn="l" defTabSz="457200" rtl="0" eaLnBrk="1" fontAlgn="b" latinLnBrk="0" hangingPunct="1"/>
                      <a:r>
                        <a:rPr lang="en-US" sz="1400" u="none" strike="noStrike" kern="1200">
                          <a:solidFill>
                            <a:schemeClr val="dk1"/>
                          </a:solidFill>
                          <a:effectLst/>
                          <a:latin typeface="+mn-lt"/>
                          <a:ea typeface="+mn-ea"/>
                          <a:cs typeface="+mn-cs"/>
                        </a:rPr>
                        <a:t>30</a:t>
                      </a:r>
                    </a:p>
                  </a:txBody>
                  <a:tcPr marL="9524" marR="9524" marT="9523" marB="0" anchor="b">
                    <a:solidFill>
                      <a:schemeClr val="accent1">
                        <a:lumMod val="20000"/>
                        <a:lumOff val="80000"/>
                      </a:schemeClr>
                    </a:solidFill>
                  </a:tcPr>
                </a:tc>
                <a:extLst>
                  <a:ext uri="{0D108BD9-81ED-4DB2-BD59-A6C34878D82A}">
                    <a16:rowId xmlns:a16="http://schemas.microsoft.com/office/drawing/2014/main" val="10006"/>
                  </a:ext>
                </a:extLst>
              </a:tr>
              <a:tr h="230842">
                <a:tc>
                  <a:txBody>
                    <a:bodyPr/>
                    <a:lstStyle/>
                    <a:p>
                      <a:pPr marL="0" algn="l" defTabSz="457200" rtl="0" eaLnBrk="1" fontAlgn="b" latinLnBrk="0" hangingPunct="1"/>
                      <a:r>
                        <a:rPr lang="en-US" sz="1400" u="none" strike="noStrike" kern="1200">
                          <a:solidFill>
                            <a:schemeClr val="dk1"/>
                          </a:solidFill>
                          <a:effectLst/>
                          <a:latin typeface="+mn-lt"/>
                          <a:ea typeface="+mn-ea"/>
                          <a:cs typeface="+mn-cs"/>
                        </a:rPr>
                        <a:t>E0004</a:t>
                      </a:r>
                    </a:p>
                  </a:txBody>
                  <a:tcPr marL="9524" marR="9524" marT="9523" marB="0" anchor="b">
                    <a:solidFill>
                      <a:schemeClr val="accent1">
                        <a:lumMod val="20000"/>
                        <a:lumOff val="80000"/>
                      </a:schemeClr>
                    </a:solidFill>
                  </a:tcPr>
                </a:tc>
                <a:tc>
                  <a:txBody>
                    <a:bodyPr/>
                    <a:lstStyle/>
                    <a:p>
                      <a:pPr marL="0" algn="l" defTabSz="457200" rtl="0" eaLnBrk="1" fontAlgn="b" latinLnBrk="0" hangingPunct="1"/>
                      <a:r>
                        <a:rPr lang="en-US" sz="1400" u="none" strike="noStrike" kern="1200">
                          <a:solidFill>
                            <a:schemeClr val="dk1"/>
                          </a:solidFill>
                          <a:effectLst/>
                          <a:latin typeface="+mn-lt"/>
                          <a:ea typeface="+mn-ea"/>
                          <a:cs typeface="+mn-cs"/>
                        </a:rPr>
                        <a:t>Ward</a:t>
                      </a:r>
                    </a:p>
                  </a:txBody>
                  <a:tcPr marL="9524" marR="9524" marT="9523" marB="0" anchor="b">
                    <a:solidFill>
                      <a:schemeClr val="accent1">
                        <a:lumMod val="20000"/>
                        <a:lumOff val="80000"/>
                      </a:schemeClr>
                    </a:solidFill>
                  </a:tcPr>
                </a:tc>
                <a:tc>
                  <a:txBody>
                    <a:bodyPr/>
                    <a:lstStyle/>
                    <a:p>
                      <a:pPr marL="0" algn="l" defTabSz="457200" rtl="0" eaLnBrk="1" fontAlgn="b" latinLnBrk="0" hangingPunct="1"/>
                      <a:r>
                        <a:rPr lang="en-US" sz="1400" u="none" strike="noStrike" kern="1200">
                          <a:solidFill>
                            <a:schemeClr val="dk1"/>
                          </a:solidFill>
                          <a:effectLst/>
                          <a:latin typeface="+mn-lt"/>
                          <a:ea typeface="+mn-ea"/>
                          <a:cs typeface="+mn-cs"/>
                        </a:rPr>
                        <a:t>10</a:t>
                      </a:r>
                    </a:p>
                  </a:txBody>
                  <a:tcPr marL="9524" marR="9524" marT="9523" marB="0" anchor="b">
                    <a:solidFill>
                      <a:schemeClr val="accent1">
                        <a:lumMod val="20000"/>
                        <a:lumOff val="80000"/>
                      </a:schemeClr>
                    </a:solidFill>
                  </a:tcPr>
                </a:tc>
                <a:extLst>
                  <a:ext uri="{0D108BD9-81ED-4DB2-BD59-A6C34878D82A}">
                    <a16:rowId xmlns:a16="http://schemas.microsoft.com/office/drawing/2014/main" val="10007"/>
                  </a:ext>
                </a:extLst>
              </a:tr>
              <a:tr h="230842">
                <a:tc>
                  <a:txBody>
                    <a:bodyPr/>
                    <a:lstStyle/>
                    <a:p>
                      <a:pPr marL="0" algn="l" defTabSz="457200" rtl="0" eaLnBrk="1" fontAlgn="b" latinLnBrk="0" hangingPunct="1"/>
                      <a:r>
                        <a:rPr lang="en-US" sz="1400" u="none" strike="noStrike" kern="1200">
                          <a:solidFill>
                            <a:schemeClr val="dk1"/>
                          </a:solidFill>
                          <a:effectLst/>
                          <a:latin typeface="+mn-lt"/>
                          <a:ea typeface="+mn-ea"/>
                          <a:cs typeface="+mn-cs"/>
                        </a:rPr>
                        <a:t>E0012</a:t>
                      </a:r>
                    </a:p>
                  </a:txBody>
                  <a:tcPr marL="9524" marR="9524" marT="9523" marB="0" anchor="b">
                    <a:solidFill>
                      <a:schemeClr val="accent1">
                        <a:lumMod val="20000"/>
                        <a:lumOff val="80000"/>
                      </a:schemeClr>
                    </a:solidFill>
                  </a:tcPr>
                </a:tc>
                <a:tc>
                  <a:txBody>
                    <a:bodyPr/>
                    <a:lstStyle/>
                    <a:p>
                      <a:pPr marL="0" algn="l" defTabSz="457200" rtl="0" eaLnBrk="1" fontAlgn="b" latinLnBrk="0" hangingPunct="1"/>
                      <a:r>
                        <a:rPr lang="en-US" sz="1400" u="none" strike="noStrike" kern="1200">
                          <a:solidFill>
                            <a:schemeClr val="dk1"/>
                          </a:solidFill>
                          <a:effectLst/>
                          <a:latin typeface="+mn-lt"/>
                          <a:ea typeface="+mn-ea"/>
                          <a:cs typeface="+mn-cs"/>
                        </a:rPr>
                        <a:t>Ford</a:t>
                      </a:r>
                    </a:p>
                  </a:txBody>
                  <a:tcPr marL="9524" marR="9524" marT="9523" marB="0" anchor="b">
                    <a:solidFill>
                      <a:schemeClr val="accent1">
                        <a:lumMod val="20000"/>
                        <a:lumOff val="80000"/>
                      </a:schemeClr>
                    </a:solidFill>
                  </a:tcPr>
                </a:tc>
                <a:tc>
                  <a:txBody>
                    <a:bodyPr/>
                    <a:lstStyle/>
                    <a:p>
                      <a:pPr marL="0" algn="l" defTabSz="457200" rtl="0" eaLnBrk="1" fontAlgn="b" latinLnBrk="0" hangingPunct="1"/>
                      <a:r>
                        <a:rPr lang="en-US" sz="1400" u="none" strike="noStrike" kern="1200">
                          <a:solidFill>
                            <a:schemeClr val="dk1"/>
                          </a:solidFill>
                          <a:effectLst/>
                          <a:latin typeface="+mn-lt"/>
                          <a:ea typeface="+mn-ea"/>
                          <a:cs typeface="+mn-cs"/>
                        </a:rPr>
                        <a:t>20</a:t>
                      </a:r>
                    </a:p>
                  </a:txBody>
                  <a:tcPr marL="9524" marR="9524" marT="9523" marB="0" anchor="b">
                    <a:solidFill>
                      <a:schemeClr val="accent1">
                        <a:lumMod val="20000"/>
                        <a:lumOff val="80000"/>
                      </a:schemeClr>
                    </a:solidFill>
                  </a:tcPr>
                </a:tc>
                <a:extLst>
                  <a:ext uri="{0D108BD9-81ED-4DB2-BD59-A6C34878D82A}">
                    <a16:rowId xmlns:a16="http://schemas.microsoft.com/office/drawing/2014/main" val="10008"/>
                  </a:ext>
                </a:extLst>
              </a:tr>
              <a:tr h="230842">
                <a:tc>
                  <a:txBody>
                    <a:bodyPr/>
                    <a:lstStyle/>
                    <a:p>
                      <a:pPr marL="0" algn="l" defTabSz="457200" rtl="0" eaLnBrk="1" fontAlgn="b" latinLnBrk="0" hangingPunct="1"/>
                      <a:r>
                        <a:rPr lang="en-US" sz="1400" u="none" strike="noStrike" kern="1200">
                          <a:solidFill>
                            <a:schemeClr val="dk1"/>
                          </a:solidFill>
                          <a:effectLst/>
                          <a:latin typeface="+mn-lt"/>
                          <a:ea typeface="+mn-ea"/>
                          <a:cs typeface="+mn-cs"/>
                        </a:rPr>
                        <a:t>E0025</a:t>
                      </a:r>
                    </a:p>
                  </a:txBody>
                  <a:tcPr marL="9524" marR="9524" marT="9523" marB="0" anchor="b">
                    <a:solidFill>
                      <a:schemeClr val="accent1">
                        <a:lumMod val="20000"/>
                        <a:lumOff val="80000"/>
                      </a:schemeClr>
                    </a:solidFill>
                  </a:tcPr>
                </a:tc>
                <a:tc>
                  <a:txBody>
                    <a:bodyPr/>
                    <a:lstStyle/>
                    <a:p>
                      <a:pPr marL="0" algn="l" defTabSz="457200" rtl="0" eaLnBrk="1" fontAlgn="b" latinLnBrk="0" hangingPunct="1"/>
                      <a:r>
                        <a:rPr lang="en-US" sz="1400" u="none" strike="noStrike" kern="1200" dirty="0">
                          <a:solidFill>
                            <a:schemeClr val="dk1"/>
                          </a:solidFill>
                          <a:effectLst/>
                          <a:latin typeface="+mn-lt"/>
                          <a:ea typeface="+mn-ea"/>
                          <a:cs typeface="+mn-cs"/>
                        </a:rPr>
                        <a:t>Allen</a:t>
                      </a:r>
                    </a:p>
                  </a:txBody>
                  <a:tcPr marL="9524" marR="9524" marT="9523" marB="0" anchor="b">
                    <a:solidFill>
                      <a:schemeClr val="accent1">
                        <a:lumMod val="20000"/>
                        <a:lumOff val="80000"/>
                      </a:schemeClr>
                    </a:solidFill>
                  </a:tcPr>
                </a:tc>
                <a:tc>
                  <a:txBody>
                    <a:bodyPr/>
                    <a:lstStyle/>
                    <a:p>
                      <a:pPr marL="0" algn="l" defTabSz="457200" rtl="0" eaLnBrk="1" fontAlgn="b" latinLnBrk="0" hangingPunct="1"/>
                      <a:r>
                        <a:rPr lang="en-US" sz="1400" u="none" strike="noStrike" kern="1200" dirty="0">
                          <a:solidFill>
                            <a:schemeClr val="dk1"/>
                          </a:solidFill>
                          <a:effectLst/>
                          <a:latin typeface="+mn-lt"/>
                          <a:ea typeface="+mn-ea"/>
                          <a:cs typeface="+mn-cs"/>
                        </a:rPr>
                        <a:t>10</a:t>
                      </a:r>
                    </a:p>
                  </a:txBody>
                  <a:tcPr marL="9524" marR="9524" marT="9523" marB="0" anchor="b">
                    <a:solidFill>
                      <a:schemeClr val="accent1">
                        <a:lumMod val="20000"/>
                        <a:lumOff val="80000"/>
                      </a:schemeClr>
                    </a:solidFill>
                  </a:tcPr>
                </a:tc>
                <a:extLst>
                  <a:ext uri="{0D108BD9-81ED-4DB2-BD59-A6C34878D82A}">
                    <a16:rowId xmlns:a16="http://schemas.microsoft.com/office/drawing/2014/main" val="10009"/>
                  </a:ext>
                </a:extLst>
              </a:tr>
            </a:tbl>
          </a:graphicData>
        </a:graphic>
      </p:graphicFrame>
      <p:graphicFrame>
        <p:nvGraphicFramePr>
          <p:cNvPr id="6" name="Table 5"/>
          <p:cNvGraphicFramePr>
            <a:graphicFrameLocks noGrp="1"/>
          </p:cNvGraphicFramePr>
          <p:nvPr/>
        </p:nvGraphicFramePr>
        <p:xfrm>
          <a:off x="5867400" y="1447800"/>
          <a:ext cx="3048000" cy="2514600"/>
        </p:xfrm>
        <a:graphic>
          <a:graphicData uri="http://schemas.openxmlformats.org/drawingml/2006/table">
            <a:tbl>
              <a:tblPr>
                <a:tableStyleId>{5C22544A-7EE6-4342-B048-85BDC9FD1C3A}</a:tableStyleId>
              </a:tblPr>
              <a:tblGrid>
                <a:gridCol w="965200">
                  <a:extLst>
                    <a:ext uri="{9D8B030D-6E8A-4147-A177-3AD203B41FA5}">
                      <a16:colId xmlns:a16="http://schemas.microsoft.com/office/drawing/2014/main" val="20000"/>
                    </a:ext>
                  </a:extLst>
                </a:gridCol>
                <a:gridCol w="1041400">
                  <a:extLst>
                    <a:ext uri="{9D8B030D-6E8A-4147-A177-3AD203B41FA5}">
                      <a16:colId xmlns:a16="http://schemas.microsoft.com/office/drawing/2014/main" val="20001"/>
                    </a:ext>
                  </a:extLst>
                </a:gridCol>
                <a:gridCol w="1041400">
                  <a:extLst>
                    <a:ext uri="{9D8B030D-6E8A-4147-A177-3AD203B41FA5}">
                      <a16:colId xmlns:a16="http://schemas.microsoft.com/office/drawing/2014/main" val="20002"/>
                    </a:ext>
                  </a:extLst>
                </a:gridCol>
              </a:tblGrid>
              <a:tr h="457200">
                <a:tc>
                  <a:txBody>
                    <a:bodyPr/>
                    <a:lstStyle/>
                    <a:p>
                      <a:pPr marL="0" algn="ctr" defTabSz="457200" rtl="0" eaLnBrk="1" fontAlgn="b" latinLnBrk="0" hangingPunct="1"/>
                      <a:r>
                        <a:rPr lang="en-US" sz="1400" b="1" u="none" strike="noStrike" kern="1200" dirty="0">
                          <a:solidFill>
                            <a:schemeClr val="bg1"/>
                          </a:solidFill>
                          <a:effectLst/>
                          <a:latin typeface="+mn-lt"/>
                          <a:ea typeface="+mn-ea"/>
                          <a:cs typeface="+mn-cs"/>
                        </a:rPr>
                        <a:t>Project Code</a:t>
                      </a:r>
                    </a:p>
                  </a:txBody>
                  <a:tcPr marL="9525" marR="9525" marT="9525" marB="0" anchor="b">
                    <a:solidFill>
                      <a:schemeClr val="bg2">
                        <a:lumMod val="50000"/>
                      </a:schemeClr>
                    </a:solidFill>
                  </a:tcPr>
                </a:tc>
                <a:tc>
                  <a:txBody>
                    <a:bodyPr/>
                    <a:lstStyle/>
                    <a:p>
                      <a:pPr marL="0" algn="ctr" defTabSz="457200" rtl="0" eaLnBrk="1" fontAlgn="b" latinLnBrk="0" hangingPunct="1"/>
                      <a:r>
                        <a:rPr lang="en-US" sz="1400" b="1" u="none" strike="noStrike" kern="1200" dirty="0" err="1">
                          <a:solidFill>
                            <a:schemeClr val="bg1"/>
                          </a:solidFill>
                          <a:effectLst/>
                          <a:latin typeface="+mn-lt"/>
                          <a:ea typeface="+mn-ea"/>
                          <a:cs typeface="+mn-cs"/>
                        </a:rPr>
                        <a:t>Empno</a:t>
                      </a:r>
                      <a:endParaRPr lang="en-US" sz="1400" b="1" u="none" strike="noStrike" kern="1200" dirty="0">
                        <a:solidFill>
                          <a:schemeClr val="bg1"/>
                        </a:solidFill>
                        <a:effectLst/>
                        <a:latin typeface="+mn-lt"/>
                        <a:ea typeface="+mn-ea"/>
                        <a:cs typeface="+mn-cs"/>
                      </a:endParaRPr>
                    </a:p>
                  </a:txBody>
                  <a:tcPr marL="9525" marR="9525" marT="9525" marB="0" anchor="b">
                    <a:solidFill>
                      <a:schemeClr val="bg2">
                        <a:lumMod val="50000"/>
                      </a:schemeClr>
                    </a:solidFill>
                  </a:tcPr>
                </a:tc>
                <a:tc>
                  <a:txBody>
                    <a:bodyPr/>
                    <a:lstStyle/>
                    <a:p>
                      <a:pPr marL="0" algn="ctr" defTabSz="457200" rtl="0" eaLnBrk="1" fontAlgn="b" latinLnBrk="0" hangingPunct="1"/>
                      <a:r>
                        <a:rPr lang="en-US" sz="1400" b="1" u="none" strike="noStrike" kern="1200" dirty="0">
                          <a:solidFill>
                            <a:schemeClr val="bg1"/>
                          </a:solidFill>
                          <a:effectLst/>
                          <a:latin typeface="+mn-lt"/>
                          <a:ea typeface="+mn-ea"/>
                          <a:cs typeface="+mn-cs"/>
                        </a:rPr>
                        <a:t>Hourly Rate</a:t>
                      </a:r>
                    </a:p>
                  </a:txBody>
                  <a:tcPr marL="9525" marR="9525" marT="9525" marB="0" anchor="b">
                    <a:solidFill>
                      <a:schemeClr val="bg2">
                        <a:lumMod val="50000"/>
                      </a:schemeClr>
                    </a:solidFill>
                  </a:tcPr>
                </a:tc>
                <a:extLst>
                  <a:ext uri="{0D108BD9-81ED-4DB2-BD59-A6C34878D82A}">
                    <a16:rowId xmlns:a16="http://schemas.microsoft.com/office/drawing/2014/main" val="10000"/>
                  </a:ext>
                </a:extLst>
              </a:tr>
              <a:tr h="228600">
                <a:tc>
                  <a:txBody>
                    <a:bodyPr/>
                    <a:lstStyle/>
                    <a:p>
                      <a:pPr algn="l" fontAlgn="b"/>
                      <a:r>
                        <a:rPr lang="en-US" sz="1100" u="none" strike="noStrike">
                          <a:effectLst/>
                        </a:rPr>
                        <a:t>PC010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E0001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25</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228600">
                <a:tc>
                  <a:txBody>
                    <a:bodyPr/>
                    <a:lstStyle/>
                    <a:p>
                      <a:pPr algn="l" fontAlgn="b"/>
                      <a:r>
                        <a:rPr lang="en-US" sz="1100" u="none" strike="noStrike">
                          <a:effectLst/>
                        </a:rPr>
                        <a:t>PC010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E0010</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22</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228600">
                <a:tc>
                  <a:txBody>
                    <a:bodyPr/>
                    <a:lstStyle/>
                    <a:p>
                      <a:pPr algn="l" fontAlgn="b"/>
                      <a:r>
                        <a:rPr lang="en-US" sz="1100" u="none" strike="noStrike">
                          <a:effectLst/>
                        </a:rPr>
                        <a:t>PC004</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E0001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19</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228600">
                <a:tc>
                  <a:txBody>
                    <a:bodyPr/>
                    <a:lstStyle/>
                    <a:p>
                      <a:pPr algn="l" fontAlgn="b"/>
                      <a:r>
                        <a:rPr lang="en-US" sz="1100" u="none" strike="noStrike">
                          <a:effectLst/>
                        </a:rPr>
                        <a:t>PC004</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E0020</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30</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228600">
                <a:tc>
                  <a:txBody>
                    <a:bodyPr/>
                    <a:lstStyle/>
                    <a:p>
                      <a:pPr algn="l" fontAlgn="b"/>
                      <a:r>
                        <a:rPr lang="en-US" sz="1100" u="none" strike="noStrike">
                          <a:effectLst/>
                        </a:rPr>
                        <a:t>PC004</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E0010</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25</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228600">
                <a:tc>
                  <a:txBody>
                    <a:bodyPr/>
                    <a:lstStyle/>
                    <a:p>
                      <a:pPr algn="l" fontAlgn="b"/>
                      <a:r>
                        <a:rPr lang="en-US" sz="1100" u="none" strike="noStrike">
                          <a:effectLst/>
                        </a:rPr>
                        <a:t>PC004</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E0005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35</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r h="228600">
                <a:tc>
                  <a:txBody>
                    <a:bodyPr/>
                    <a:lstStyle/>
                    <a:p>
                      <a:pPr algn="l" fontAlgn="b"/>
                      <a:r>
                        <a:rPr lang="en-US" sz="1100" u="none" strike="noStrike">
                          <a:effectLst/>
                        </a:rPr>
                        <a:t>PC009</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E0004</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7"/>
                  </a:ext>
                </a:extLst>
              </a:tr>
              <a:tr h="228600">
                <a:tc>
                  <a:txBody>
                    <a:bodyPr/>
                    <a:lstStyle/>
                    <a:p>
                      <a:pPr algn="l" fontAlgn="b"/>
                      <a:r>
                        <a:rPr lang="en-US" sz="1100" u="none" strike="noStrike">
                          <a:effectLst/>
                        </a:rPr>
                        <a:t>PC009</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E0012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16</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8"/>
                  </a:ext>
                </a:extLst>
              </a:tr>
              <a:tr h="228600">
                <a:tc>
                  <a:txBody>
                    <a:bodyPr/>
                    <a:lstStyle/>
                    <a:p>
                      <a:pPr algn="l" fontAlgn="b"/>
                      <a:r>
                        <a:rPr lang="en-US" sz="1100" u="none" strike="noStrike">
                          <a:effectLst/>
                        </a:rPr>
                        <a:t>PC009</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E0025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dirty="0">
                          <a:effectLst/>
                        </a:rPr>
                        <a:t>13</a:t>
                      </a:r>
                      <a:endParaRPr lang="en-US" sz="11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9"/>
                  </a:ext>
                </a:extLst>
              </a:tr>
            </a:tbl>
          </a:graphicData>
        </a:graphic>
      </p:graphicFrame>
      <p:graphicFrame>
        <p:nvGraphicFramePr>
          <p:cNvPr id="7" name="Table 6"/>
          <p:cNvGraphicFramePr>
            <a:graphicFrameLocks noGrp="1"/>
          </p:cNvGraphicFramePr>
          <p:nvPr/>
        </p:nvGraphicFramePr>
        <p:xfrm>
          <a:off x="304800" y="1752600"/>
          <a:ext cx="4495800" cy="2133600"/>
        </p:xfrm>
        <a:graphic>
          <a:graphicData uri="http://schemas.openxmlformats.org/drawingml/2006/table">
            <a:tbl>
              <a:tblPr>
                <a:tableStyleId>{5C22544A-7EE6-4342-B048-85BDC9FD1C3A}</a:tableStyleId>
              </a:tblPr>
              <a:tblGrid>
                <a:gridCol w="10668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tblGrid>
              <a:tr h="534769">
                <a:tc>
                  <a:txBody>
                    <a:bodyPr/>
                    <a:lstStyle/>
                    <a:p>
                      <a:pPr algn="l" fontAlgn="b"/>
                      <a:r>
                        <a:rPr lang="en-US" sz="1400" b="1" u="none" strike="noStrike" dirty="0">
                          <a:solidFill>
                            <a:schemeClr val="bg1"/>
                          </a:solidFill>
                          <a:effectLst/>
                        </a:rPr>
                        <a:t>Project Code</a:t>
                      </a:r>
                      <a:endParaRPr lang="en-US" sz="1400" b="1" i="0" u="none" strike="noStrike" dirty="0">
                        <a:solidFill>
                          <a:schemeClr val="bg1"/>
                        </a:solidFill>
                        <a:effectLst/>
                        <a:latin typeface="Calibri"/>
                      </a:endParaRPr>
                    </a:p>
                  </a:txBody>
                  <a:tcPr marL="9525" marR="9525" marT="9525" marB="0" anchor="b">
                    <a:solidFill>
                      <a:schemeClr val="accent2"/>
                    </a:solidFill>
                  </a:tcPr>
                </a:tc>
                <a:tc>
                  <a:txBody>
                    <a:bodyPr/>
                    <a:lstStyle/>
                    <a:p>
                      <a:pPr algn="l" fontAlgn="b"/>
                      <a:r>
                        <a:rPr lang="en-US" sz="1400" b="1" u="none" strike="noStrike" dirty="0">
                          <a:solidFill>
                            <a:schemeClr val="bg1"/>
                          </a:solidFill>
                          <a:effectLst/>
                        </a:rPr>
                        <a:t>Project Title</a:t>
                      </a:r>
                      <a:endParaRPr lang="en-US" sz="1400" b="1" i="0" u="none" strike="noStrike" dirty="0">
                        <a:solidFill>
                          <a:schemeClr val="bg1"/>
                        </a:solidFill>
                        <a:effectLst/>
                        <a:latin typeface="Calibri"/>
                      </a:endParaRPr>
                    </a:p>
                  </a:txBody>
                  <a:tcPr marL="9525" marR="9525" marT="9525" marB="0" anchor="b">
                    <a:solidFill>
                      <a:schemeClr val="accent2"/>
                    </a:solidFill>
                  </a:tcPr>
                </a:tc>
                <a:tc>
                  <a:txBody>
                    <a:bodyPr/>
                    <a:lstStyle/>
                    <a:p>
                      <a:pPr algn="l" fontAlgn="b"/>
                      <a:r>
                        <a:rPr lang="en-US" sz="1400" b="1" u="none" strike="noStrike" dirty="0">
                          <a:solidFill>
                            <a:schemeClr val="bg1"/>
                          </a:solidFill>
                          <a:effectLst/>
                        </a:rPr>
                        <a:t>Project Manager</a:t>
                      </a:r>
                      <a:endParaRPr lang="en-US" sz="1400" b="1" i="0" u="none" strike="noStrike" dirty="0">
                        <a:solidFill>
                          <a:schemeClr val="bg1"/>
                        </a:solidFill>
                        <a:effectLst/>
                        <a:latin typeface="Calibri"/>
                      </a:endParaRPr>
                    </a:p>
                  </a:txBody>
                  <a:tcPr marL="9525" marR="9525" marT="9525" marB="0" anchor="b">
                    <a:solidFill>
                      <a:schemeClr val="accent2"/>
                    </a:solidFill>
                  </a:tcPr>
                </a:tc>
                <a:tc>
                  <a:txBody>
                    <a:bodyPr/>
                    <a:lstStyle/>
                    <a:p>
                      <a:pPr algn="l" fontAlgn="b"/>
                      <a:r>
                        <a:rPr lang="en-US" sz="1400" b="1" u="none" strike="noStrike" dirty="0" err="1">
                          <a:solidFill>
                            <a:schemeClr val="bg1"/>
                          </a:solidFill>
                          <a:effectLst/>
                        </a:rPr>
                        <a:t>Proj</a:t>
                      </a:r>
                      <a:r>
                        <a:rPr lang="en-US" sz="1400" b="1" u="none" strike="noStrike" dirty="0">
                          <a:solidFill>
                            <a:schemeClr val="bg1"/>
                          </a:solidFill>
                          <a:effectLst/>
                        </a:rPr>
                        <a:t> Budget</a:t>
                      </a:r>
                      <a:endParaRPr lang="en-US" sz="1400" b="1" i="0" u="none" strike="noStrike" dirty="0">
                        <a:solidFill>
                          <a:schemeClr val="bg1"/>
                        </a:solidFill>
                        <a:effectLst/>
                        <a:latin typeface="Calibri"/>
                      </a:endParaRPr>
                    </a:p>
                  </a:txBody>
                  <a:tcPr marL="9525" marR="9525" marT="9525" marB="0" anchor="b">
                    <a:solidFill>
                      <a:schemeClr val="accent2"/>
                    </a:solidFill>
                  </a:tcPr>
                </a:tc>
                <a:extLst>
                  <a:ext uri="{0D108BD9-81ED-4DB2-BD59-A6C34878D82A}">
                    <a16:rowId xmlns:a16="http://schemas.microsoft.com/office/drawing/2014/main" val="10000"/>
                  </a:ext>
                </a:extLst>
              </a:tr>
              <a:tr h="534769">
                <a:tc>
                  <a:txBody>
                    <a:bodyPr/>
                    <a:lstStyle/>
                    <a:p>
                      <a:pPr algn="l" fontAlgn="b"/>
                      <a:r>
                        <a:rPr lang="en-US" sz="1400" u="none" strike="noStrike" dirty="0">
                          <a:effectLst/>
                        </a:rPr>
                        <a:t>PC010</a:t>
                      </a:r>
                      <a:endParaRPr lang="en-US" sz="1400" b="0"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a:effectLst/>
                        </a:rPr>
                        <a:t>Inventory System</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H A Scott</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24000</a:t>
                      </a:r>
                      <a:endParaRPr lang="en-US" sz="14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529293">
                <a:tc>
                  <a:txBody>
                    <a:bodyPr/>
                    <a:lstStyle/>
                    <a:p>
                      <a:pPr algn="l" fontAlgn="b"/>
                      <a:r>
                        <a:rPr lang="en-US" sz="1400" u="none" strike="noStrike">
                          <a:effectLst/>
                        </a:rPr>
                        <a:t>PC004</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HR </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J Martin</a:t>
                      </a:r>
                      <a:endParaRPr lang="en-US" sz="1400" b="0" i="0" u="none" strike="noStrike">
                        <a:solidFill>
                          <a:srgbClr val="000000"/>
                        </a:solidFill>
                        <a:effectLst/>
                        <a:latin typeface="Calibri"/>
                      </a:endParaRPr>
                    </a:p>
                  </a:txBody>
                  <a:tcPr marL="9525" marR="9525" marT="9525" marB="0" anchor="b"/>
                </a:tc>
                <a:tc>
                  <a:txBody>
                    <a:bodyPr/>
                    <a:lstStyle/>
                    <a:p>
                      <a:pPr algn="r" fontAlgn="b"/>
                      <a:r>
                        <a:rPr lang="en-US" sz="1400" u="none" strike="noStrike">
                          <a:effectLst/>
                        </a:rPr>
                        <a:t>20000</a:t>
                      </a:r>
                      <a:endParaRPr lang="en-US" sz="14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534769">
                <a:tc>
                  <a:txBody>
                    <a:bodyPr/>
                    <a:lstStyle/>
                    <a:p>
                      <a:pPr algn="l" fontAlgn="b"/>
                      <a:r>
                        <a:rPr lang="en-US" sz="1400" u="none" strike="noStrike" dirty="0">
                          <a:effectLst/>
                        </a:rPr>
                        <a:t>PC009</a:t>
                      </a:r>
                      <a:endParaRPr lang="en-US" sz="1400" b="0"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a:effectLst/>
                        </a:rPr>
                        <a:t>Loan Mngmt</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dirty="0">
                          <a:effectLst/>
                        </a:rPr>
                        <a:t>King</a:t>
                      </a:r>
                      <a:endParaRPr lang="en-US" sz="1400" b="0" i="0" u="none" strike="noStrike" dirty="0">
                        <a:solidFill>
                          <a:srgbClr val="000000"/>
                        </a:solidFill>
                        <a:effectLst/>
                        <a:latin typeface="Calibri"/>
                      </a:endParaRPr>
                    </a:p>
                  </a:txBody>
                  <a:tcPr marL="9525" marR="9525" marT="9525" marB="0" anchor="b"/>
                </a:tc>
                <a:tc>
                  <a:txBody>
                    <a:bodyPr/>
                    <a:lstStyle/>
                    <a:p>
                      <a:pPr algn="r" fontAlgn="b"/>
                      <a:r>
                        <a:rPr lang="en-US" sz="1400" u="none" strike="noStrike" dirty="0">
                          <a:effectLst/>
                        </a:rPr>
                        <a:t>12000</a:t>
                      </a:r>
                      <a:endParaRPr lang="en-US"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00495279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p:cNvSpPr>
            <a:spLocks noGrp="1"/>
          </p:cNvSpPr>
          <p:nvPr>
            <p:ph type="title" idx="4294967295"/>
          </p:nvPr>
        </p:nvSpPr>
        <p:spPr/>
        <p:txBody>
          <a:bodyPr/>
          <a:lstStyle/>
          <a:p>
            <a:pPr eaLnBrk="1" hangingPunct="1"/>
            <a:r>
              <a:rPr>
                <a:solidFill>
                  <a:schemeClr val="tx1"/>
                </a:solidFill>
                <a:cs typeface="Arial" charset="0"/>
              </a:rPr>
              <a:t>De-normalization </a:t>
            </a:r>
          </a:p>
        </p:txBody>
      </p:sp>
      <p:sp>
        <p:nvSpPr>
          <p:cNvPr id="102403" name="Content Placeholder 2"/>
          <p:cNvSpPr>
            <a:spLocks noGrp="1"/>
          </p:cNvSpPr>
          <p:nvPr>
            <p:ph idx="4294967295"/>
          </p:nvPr>
        </p:nvSpPr>
        <p:spPr>
          <a:xfrm>
            <a:off x="304800" y="990600"/>
            <a:ext cx="8229600" cy="4953000"/>
          </a:xfrm>
        </p:spPr>
        <p:txBody>
          <a:bodyPr/>
          <a:lstStyle/>
          <a:p>
            <a:pPr algn="just" eaLnBrk="1" hangingPunct="1"/>
            <a:r>
              <a:rPr sz="2200">
                <a:solidFill>
                  <a:schemeClr val="tx1"/>
                </a:solidFill>
                <a:cs typeface="Arial" charset="0"/>
              </a:rPr>
              <a:t>Some times it so happens that we need to compromise with the needs </a:t>
            </a:r>
          </a:p>
          <a:p>
            <a:pPr algn="just" eaLnBrk="1" hangingPunct="1"/>
            <a:r>
              <a:rPr sz="2200">
                <a:solidFill>
                  <a:schemeClr val="tx1"/>
                </a:solidFill>
                <a:cs typeface="Arial" charset="0"/>
              </a:rPr>
              <a:t>As so much of normalizations will lead to multiple joins. As at front end the reports need to be made.</a:t>
            </a:r>
          </a:p>
          <a:p>
            <a:pPr algn="just" eaLnBrk="1" hangingPunct="1"/>
            <a:r>
              <a:rPr sz="2200">
                <a:solidFill>
                  <a:schemeClr val="tx1"/>
                </a:solidFill>
                <a:cs typeface="Arial" charset="0"/>
              </a:rPr>
              <a:t>In such case more joins will make the entire system slow </a:t>
            </a:r>
          </a:p>
          <a:p>
            <a:pPr algn="just" eaLnBrk="1" hangingPunct="1"/>
            <a:r>
              <a:rPr sz="2200">
                <a:solidFill>
                  <a:schemeClr val="tx1"/>
                </a:solidFill>
                <a:cs typeface="Arial" charset="0"/>
              </a:rPr>
              <a:t>So in order to satisfy the customer need we need to go for de normalization</a:t>
            </a:r>
          </a:p>
          <a:p>
            <a:pPr algn="just" eaLnBrk="1" hangingPunct="1"/>
            <a:r>
              <a:rPr sz="2200">
                <a:solidFill>
                  <a:schemeClr val="tx1"/>
                </a:solidFill>
                <a:cs typeface="Arial" charset="0"/>
              </a:rPr>
              <a:t>It is nothing but merging back the table to some extent where we need to get the data quickly.</a:t>
            </a:r>
          </a:p>
          <a:p>
            <a:pPr algn="just" eaLnBrk="1" hangingPunct="1"/>
            <a:r>
              <a:rPr sz="2200">
                <a:solidFill>
                  <a:schemeClr val="tx1"/>
                </a:solidFill>
                <a:cs typeface="Arial" charset="0"/>
              </a:rPr>
              <a:t>Yes there may some redundancy which we have to accept.</a:t>
            </a:r>
          </a:p>
        </p:txBody>
      </p:sp>
    </p:spTree>
    <p:extLst>
      <p:ext uri="{BB962C8B-B14F-4D97-AF65-F5344CB8AC3E}">
        <p14:creationId xmlns:p14="http://schemas.microsoft.com/office/powerpoint/2010/main" val="132149478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F01733C-22A7-4058-85FB-673E569C4D30}"/>
              </a:ext>
            </a:extLst>
          </p:cNvPr>
          <p:cNvPicPr>
            <a:picLocks noChangeAspect="1"/>
          </p:cNvPicPr>
          <p:nvPr/>
        </p:nvPicPr>
        <p:blipFill>
          <a:blip r:embed="rId2"/>
          <a:stretch>
            <a:fillRect/>
          </a:stretch>
        </p:blipFill>
        <p:spPr>
          <a:xfrm>
            <a:off x="1404937" y="866775"/>
            <a:ext cx="6334125" cy="5124450"/>
          </a:xfrm>
          <a:prstGeom prst="rect">
            <a:avLst/>
          </a:prstGeom>
        </p:spPr>
      </p:pic>
    </p:spTree>
    <p:extLst>
      <p:ext uri="{BB962C8B-B14F-4D97-AF65-F5344CB8AC3E}">
        <p14:creationId xmlns:p14="http://schemas.microsoft.com/office/powerpoint/2010/main" val="89913391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idx="4294967295"/>
          </p:nvPr>
        </p:nvSpPr>
        <p:spPr/>
        <p:txBody>
          <a:bodyPr/>
          <a:lstStyle/>
          <a:p>
            <a:pPr eaLnBrk="1" hangingPunct="1"/>
            <a:r>
              <a:rPr>
                <a:solidFill>
                  <a:schemeClr val="tx1"/>
                </a:solidFill>
                <a:cs typeface="Arial" charset="0"/>
              </a:rPr>
              <a:t>Summary</a:t>
            </a:r>
            <a:endParaRPr lang="en-GB">
              <a:solidFill>
                <a:schemeClr val="tx1"/>
              </a:solidFill>
              <a:cs typeface="Arial" charset="0"/>
            </a:endParaRPr>
          </a:p>
        </p:txBody>
      </p:sp>
      <p:sp>
        <p:nvSpPr>
          <p:cNvPr id="103427" name="Rectangle 3"/>
          <p:cNvSpPr>
            <a:spLocks noGrp="1" noChangeArrowheads="1"/>
          </p:cNvSpPr>
          <p:nvPr>
            <p:ph type="body" idx="4294967295"/>
          </p:nvPr>
        </p:nvSpPr>
        <p:spPr>
          <a:xfrm>
            <a:off x="304800" y="1219200"/>
            <a:ext cx="8229600" cy="4953000"/>
          </a:xfrm>
        </p:spPr>
        <p:txBody>
          <a:bodyPr/>
          <a:lstStyle/>
          <a:p>
            <a:pPr eaLnBrk="1" hangingPunct="1">
              <a:defRPr/>
            </a:pPr>
            <a:r>
              <a:rPr sz="2200">
                <a:solidFill>
                  <a:schemeClr val="tx1"/>
                </a:solidFill>
              </a:rPr>
              <a:t>In this module we learnt</a:t>
            </a:r>
            <a:endParaRPr sz="2200">
              <a:solidFill>
                <a:schemeClr val="tx1"/>
              </a:solidFill>
              <a:cs typeface="Arial" charset="0"/>
            </a:endParaRPr>
          </a:p>
          <a:p>
            <a:pPr lvl="1" eaLnBrk="1" hangingPunct="1">
              <a:defRPr/>
            </a:pPr>
            <a:r>
              <a:rPr sz="2200">
                <a:solidFill>
                  <a:schemeClr val="tx1"/>
                </a:solidFill>
              </a:rPr>
              <a:t>What is normalization</a:t>
            </a:r>
          </a:p>
          <a:p>
            <a:pPr lvl="1" eaLnBrk="1" hangingPunct="1">
              <a:defRPr/>
            </a:pPr>
            <a:r>
              <a:rPr sz="2200">
                <a:solidFill>
                  <a:schemeClr val="tx1"/>
                </a:solidFill>
              </a:rPr>
              <a:t>Goals Of Normalization</a:t>
            </a:r>
          </a:p>
          <a:p>
            <a:pPr lvl="1" eaLnBrk="1" hangingPunct="1">
              <a:defRPr/>
            </a:pPr>
            <a:r>
              <a:rPr sz="2200">
                <a:solidFill>
                  <a:schemeClr val="tx1"/>
                </a:solidFill>
              </a:rPr>
              <a:t>Problems with un-normalized data</a:t>
            </a:r>
          </a:p>
          <a:p>
            <a:pPr lvl="1" eaLnBrk="1" hangingPunct="1">
              <a:defRPr/>
            </a:pPr>
            <a:r>
              <a:rPr sz="2200">
                <a:solidFill>
                  <a:schemeClr val="tx1"/>
                </a:solidFill>
              </a:rPr>
              <a:t>Normal forms</a:t>
            </a:r>
          </a:p>
          <a:p>
            <a:pPr marL="457200" lvl="1" indent="0">
              <a:buFont typeface="Arial" charset="0"/>
              <a:buNone/>
              <a:defRPr/>
            </a:pPr>
            <a:endParaRPr sz="2200">
              <a:solidFill>
                <a:schemeClr val="tx1"/>
              </a:solidFill>
            </a:endParaRPr>
          </a:p>
        </p:txBody>
      </p:sp>
    </p:spTree>
    <p:extLst>
      <p:ext uri="{BB962C8B-B14F-4D97-AF65-F5344CB8AC3E}">
        <p14:creationId xmlns:p14="http://schemas.microsoft.com/office/powerpoint/2010/main" val="261476264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p:cNvSpPr>
            <a:spLocks noGrp="1"/>
          </p:cNvSpPr>
          <p:nvPr>
            <p:ph type="title" idx="4294967295"/>
          </p:nvPr>
        </p:nvSpPr>
        <p:spPr/>
        <p:txBody>
          <a:bodyPr/>
          <a:lstStyle/>
          <a:p>
            <a:pPr eaLnBrk="1" hangingPunct="1"/>
            <a:r>
              <a:rPr>
                <a:solidFill>
                  <a:schemeClr val="tx1"/>
                </a:solidFill>
                <a:cs typeface="Arial" charset="0"/>
              </a:rPr>
              <a:t>References</a:t>
            </a:r>
          </a:p>
        </p:txBody>
      </p:sp>
      <p:sp>
        <p:nvSpPr>
          <p:cNvPr id="84995" name="Content Placeholder 2"/>
          <p:cNvSpPr>
            <a:spLocks noGrp="1"/>
          </p:cNvSpPr>
          <p:nvPr>
            <p:ph idx="4294967295"/>
          </p:nvPr>
        </p:nvSpPr>
        <p:spPr>
          <a:xfrm>
            <a:off x="381000" y="1143000"/>
            <a:ext cx="8305800" cy="4953000"/>
          </a:xfrm>
        </p:spPr>
        <p:txBody>
          <a:bodyPr/>
          <a:lstStyle/>
          <a:p>
            <a:pPr marL="914400" lvl="1" indent="-457200" algn="just" eaLnBrk="1" hangingPunct="1">
              <a:buFont typeface="+mj-lt"/>
              <a:buAutoNum type="arabicPeriod"/>
              <a:defRPr/>
            </a:pPr>
            <a:r>
              <a:rPr sz="2000">
                <a:solidFill>
                  <a:schemeClr val="tx1"/>
                </a:solidFill>
                <a:latin typeface="+mj-lt"/>
              </a:rPr>
              <a:t>Department of Computer Engineering (1967). </a:t>
            </a:r>
            <a:r>
              <a:rPr sz="2000" i="1">
                <a:solidFill>
                  <a:schemeClr val="tx1"/>
                </a:solidFill>
                <a:latin typeface="+mj-lt"/>
              </a:rPr>
              <a:t>Entity- Relationship Model</a:t>
            </a:r>
            <a:r>
              <a:rPr sz="2000">
                <a:solidFill>
                  <a:schemeClr val="tx1"/>
                </a:solidFill>
                <a:latin typeface="+mj-lt"/>
              </a:rPr>
              <a:t>. Retrieved on January 3, 2011, from, </a:t>
            </a:r>
            <a:r>
              <a:rPr sz="2000" u="sng">
                <a:solidFill>
                  <a:schemeClr val="tx1"/>
                </a:solidFill>
                <a:latin typeface="+mj-lt"/>
                <a:hlinkClick r:id="rId3"/>
              </a:rPr>
              <a:t>www.ceng.metu.edu.tr</a:t>
            </a:r>
            <a:r>
              <a:rPr sz="2000" u="sng">
                <a:solidFill>
                  <a:schemeClr val="tx1"/>
                </a:solidFill>
                <a:latin typeface="+mj-lt"/>
              </a:rPr>
              <a:t> </a:t>
            </a:r>
          </a:p>
          <a:p>
            <a:pPr marL="914400" lvl="1" indent="-457200" eaLnBrk="1" hangingPunct="1">
              <a:buFont typeface="+mj-lt"/>
              <a:buAutoNum type="arabicPeriod"/>
              <a:defRPr/>
            </a:pPr>
            <a:endParaRPr sz="2000" u="sng">
              <a:solidFill>
                <a:schemeClr val="tx1"/>
              </a:solidFill>
              <a:latin typeface="+mj-lt"/>
            </a:endParaRPr>
          </a:p>
          <a:p>
            <a:pPr marL="914400" lvl="1" indent="-457200" algn="just" eaLnBrk="1" hangingPunct="1">
              <a:buFont typeface="+mj-lt"/>
              <a:buAutoNum type="arabicPeriod"/>
              <a:defRPr/>
            </a:pPr>
            <a:r>
              <a:rPr sz="2000">
                <a:solidFill>
                  <a:schemeClr val="tx1"/>
                </a:solidFill>
                <a:latin typeface="+mj-lt"/>
                <a:cs typeface="+mn-cs"/>
              </a:rPr>
              <a:t>Alien Coders (2010). </a:t>
            </a:r>
            <a:r>
              <a:rPr sz="2000">
                <a:solidFill>
                  <a:schemeClr val="tx1"/>
                </a:solidFill>
                <a:latin typeface="+mj-lt"/>
              </a:rPr>
              <a:t>Basics of Normalization with examples by </a:t>
            </a:r>
            <a:r>
              <a:rPr sz="2000" err="1">
                <a:solidFill>
                  <a:schemeClr val="tx1"/>
                </a:solidFill>
                <a:latin typeface="+mj-lt"/>
              </a:rPr>
              <a:t>Prashanth</a:t>
            </a:r>
            <a:r>
              <a:rPr sz="2000">
                <a:solidFill>
                  <a:schemeClr val="tx1"/>
                </a:solidFill>
                <a:latin typeface="+mj-lt"/>
              </a:rPr>
              <a:t>  Retrieved on April 14, 2012, from, </a:t>
            </a:r>
            <a:r>
              <a:rPr sz="2000">
                <a:solidFill>
                  <a:schemeClr val="tx1"/>
                </a:solidFill>
                <a:latin typeface="+mj-lt"/>
                <a:hlinkClick r:id="rId4"/>
              </a:rPr>
              <a:t>http://www.aliencoders.com/content/basics-normalization-examples</a:t>
            </a:r>
            <a:r>
              <a:rPr sz="2000">
                <a:solidFill>
                  <a:schemeClr val="tx1"/>
                </a:solidFill>
                <a:latin typeface="+mj-lt"/>
              </a:rPr>
              <a:t> </a:t>
            </a:r>
          </a:p>
          <a:p>
            <a:pPr eaLnBrk="1" hangingPunct="1">
              <a:defRPr/>
            </a:pPr>
            <a:endParaRPr>
              <a:solidFill>
                <a:schemeClr val="tx1"/>
              </a:solidFill>
              <a:latin typeface="+mj-lt"/>
            </a:endParaRPr>
          </a:p>
          <a:p>
            <a:pPr eaLnBrk="1" hangingPunct="1">
              <a:defRPr/>
            </a:pPr>
            <a:endParaRPr>
              <a:solidFill>
                <a:schemeClr val="tx1"/>
              </a:solidFill>
              <a:latin typeface="+mj-lt"/>
            </a:endParaRPr>
          </a:p>
          <a:p>
            <a:pPr eaLnBrk="1" hangingPunct="1">
              <a:buFont typeface="Wingdings" pitchFamily="2" charset="2"/>
              <a:buNone/>
              <a:defRPr/>
            </a:pPr>
            <a:endParaRPr>
              <a:solidFill>
                <a:schemeClr val="tx1"/>
              </a:solidFill>
              <a:latin typeface="+mj-lt"/>
            </a:endParaRPr>
          </a:p>
          <a:p>
            <a:pPr eaLnBrk="1" hangingPunct="1">
              <a:defRPr/>
            </a:pPr>
            <a:endParaRPr>
              <a:solidFill>
                <a:schemeClr val="tx1"/>
              </a:solidFill>
              <a:latin typeface="+mj-lt"/>
            </a:endParaRPr>
          </a:p>
        </p:txBody>
      </p:sp>
    </p:spTree>
    <p:extLst>
      <p:ext uri="{BB962C8B-B14F-4D97-AF65-F5344CB8AC3E}">
        <p14:creationId xmlns:p14="http://schemas.microsoft.com/office/powerpoint/2010/main" val="1052421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idx="4294967295"/>
          </p:nvPr>
        </p:nvSpPr>
        <p:spPr/>
        <p:txBody>
          <a:bodyPr/>
          <a:lstStyle/>
          <a:p>
            <a:pPr eaLnBrk="1" hangingPunct="1"/>
            <a:r>
              <a:rPr>
                <a:solidFill>
                  <a:schemeClr val="tx1"/>
                </a:solidFill>
                <a:cs typeface="Arial" charset="0"/>
              </a:rPr>
              <a:t>Database Management Systems </a:t>
            </a:r>
          </a:p>
        </p:txBody>
      </p:sp>
      <p:sp>
        <p:nvSpPr>
          <p:cNvPr id="24579" name="Content Placeholder 2"/>
          <p:cNvSpPr>
            <a:spLocks noGrp="1"/>
          </p:cNvSpPr>
          <p:nvPr>
            <p:ph idx="4294967295"/>
          </p:nvPr>
        </p:nvSpPr>
        <p:spPr>
          <a:xfrm>
            <a:off x="304800" y="990600"/>
            <a:ext cx="8229600" cy="4953000"/>
          </a:xfrm>
        </p:spPr>
        <p:txBody>
          <a:bodyPr/>
          <a:lstStyle/>
          <a:p>
            <a:pPr algn="just">
              <a:defRPr/>
            </a:pPr>
            <a:r>
              <a:rPr>
                <a:solidFill>
                  <a:schemeClr val="tx1"/>
                </a:solidFill>
                <a:cs typeface="Arial" charset="0"/>
              </a:rPr>
              <a:t>A Database Management System (DBMS) is a software system that enables users to define, create, maintain, and control access to the database -</a:t>
            </a:r>
          </a:p>
          <a:p>
            <a:pPr lvl="1" algn="just">
              <a:defRPr/>
            </a:pPr>
            <a:r>
              <a:rPr sz="2000">
                <a:solidFill>
                  <a:schemeClr val="tx1"/>
                </a:solidFill>
              </a:rPr>
              <a:t>where defining a database means identify the data in terms of data types, structures </a:t>
            </a:r>
            <a:endParaRPr>
              <a:solidFill>
                <a:schemeClr val="tx1"/>
              </a:solidFill>
            </a:endParaRPr>
          </a:p>
          <a:p>
            <a:pPr lvl="1" algn="just">
              <a:defRPr/>
            </a:pPr>
            <a:r>
              <a:rPr sz="2000">
                <a:solidFill>
                  <a:schemeClr val="tx1"/>
                </a:solidFill>
              </a:rPr>
              <a:t>constructing the database means to load it on a secondary storage medium</a:t>
            </a:r>
          </a:p>
          <a:p>
            <a:pPr lvl="1" algn="just">
              <a:defRPr/>
            </a:pPr>
            <a:r>
              <a:rPr sz="2000">
                <a:solidFill>
                  <a:schemeClr val="tx1"/>
                </a:solidFill>
              </a:rPr>
              <a:t>manipulating the database means querying, generating reports, insertions, deletions and modifications to its content.</a:t>
            </a:r>
          </a:p>
          <a:p>
            <a:pPr lvl="1" algn="just">
              <a:defRPr/>
            </a:pPr>
            <a:r>
              <a:rPr sz="2000">
                <a:solidFill>
                  <a:schemeClr val="tx1"/>
                </a:solidFill>
              </a:rPr>
              <a:t>Controlling is about, managed and authenticated access to data stored.</a:t>
            </a:r>
          </a:p>
          <a:p>
            <a:pPr marL="457200" lvl="1" indent="0">
              <a:buFont typeface="Arial" charset="0"/>
              <a:buNone/>
              <a:defRPr/>
            </a:pPr>
            <a:endParaRPr sz="2000">
              <a:solidFill>
                <a:schemeClr val="tx1"/>
              </a:solidFill>
            </a:endParaRPr>
          </a:p>
        </p:txBody>
      </p:sp>
    </p:spTree>
    <p:extLst>
      <p:ext uri="{BB962C8B-B14F-4D97-AF65-F5344CB8AC3E}">
        <p14:creationId xmlns:p14="http://schemas.microsoft.com/office/powerpoint/2010/main" val="13047607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1895</TotalTime>
  <Words>9847</Words>
  <Application>Microsoft Office PowerPoint</Application>
  <PresentationFormat>On-screen Show (4:3)</PresentationFormat>
  <Paragraphs>1554</Paragraphs>
  <Slides>86</Slides>
  <Notes>84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86</vt:i4>
      </vt:variant>
    </vt:vector>
  </HeadingPairs>
  <TitlesOfParts>
    <vt:vector size="94" baseType="lpstr">
      <vt:lpstr>Arial</vt:lpstr>
      <vt:lpstr>Calibri</vt:lpstr>
      <vt:lpstr>Georgia</vt:lpstr>
      <vt:lpstr>Gill Sans MT</vt:lpstr>
      <vt:lpstr>Times New Roman</vt:lpstr>
      <vt:lpstr>Verdana</vt:lpstr>
      <vt:lpstr>Wingdings</vt:lpstr>
      <vt:lpstr>Office Theme</vt:lpstr>
      <vt:lpstr>Data Principles &amp; MS SQL Server</vt:lpstr>
      <vt:lpstr>Agenda</vt:lpstr>
      <vt:lpstr>Objectives</vt:lpstr>
      <vt:lpstr>PowerPoint Presentation</vt:lpstr>
      <vt:lpstr>File Management System</vt:lpstr>
      <vt:lpstr>PowerPoint Presentation</vt:lpstr>
      <vt:lpstr>Limitations of File Management System</vt:lpstr>
      <vt:lpstr>Database Approach </vt:lpstr>
      <vt:lpstr>Database Management Systems </vt:lpstr>
      <vt:lpstr>Features of Database Systems</vt:lpstr>
      <vt:lpstr>PowerPoint Presentation</vt:lpstr>
      <vt:lpstr>PowerPoint Presentation</vt:lpstr>
      <vt:lpstr>Database System (Contd.).</vt:lpstr>
      <vt:lpstr>Database Architecture</vt:lpstr>
      <vt:lpstr>PowerPoint Presentation</vt:lpstr>
      <vt:lpstr>Database Architecture (Contd.).</vt:lpstr>
      <vt:lpstr>PowerPoint Presentation</vt:lpstr>
      <vt:lpstr>Data Models</vt:lpstr>
      <vt:lpstr>PowerPoint Presentation</vt:lpstr>
      <vt:lpstr>Hierarchical Data Model (Contd.).</vt:lpstr>
      <vt:lpstr>PowerPoint Presentation</vt:lpstr>
      <vt:lpstr>PowerPoint Presentation</vt:lpstr>
      <vt:lpstr>PowerPoint Presentation</vt:lpstr>
      <vt:lpstr>PowerPoint Presentation</vt:lpstr>
      <vt:lpstr>PowerPoint Presentation</vt:lpstr>
      <vt:lpstr>PowerPoint Presentation</vt:lpstr>
      <vt:lpstr>Summary</vt:lpstr>
      <vt:lpstr>Objectives </vt:lpstr>
      <vt:lpstr>Definition of RDBMS</vt:lpstr>
      <vt:lpstr>Rules of Dr. E F Codd</vt:lpstr>
      <vt:lpstr>Rules of Dr. E F Codd (Contd.).</vt:lpstr>
      <vt:lpstr>PowerPoint Presentation</vt:lpstr>
      <vt:lpstr>PowerPoint Presentation</vt:lpstr>
      <vt:lpstr>PowerPoint Presentation</vt:lpstr>
      <vt:lpstr>Some Important Terms</vt:lpstr>
      <vt:lpstr>Keys</vt:lpstr>
      <vt:lpstr>Keys and Referential Integrity</vt:lpstr>
      <vt:lpstr>Relations or Tables properties</vt:lpstr>
      <vt:lpstr>Summary</vt:lpstr>
      <vt:lpstr>Objectives</vt:lpstr>
      <vt:lpstr>Database Design: Overview</vt:lpstr>
      <vt:lpstr>E- R Modeling</vt:lpstr>
      <vt:lpstr>PowerPoint Presentation</vt:lpstr>
      <vt:lpstr>E-R Modeling: Terminology </vt:lpstr>
      <vt:lpstr>ER Modeling Notations</vt:lpstr>
      <vt:lpstr>ER Modeling: Entity</vt:lpstr>
      <vt:lpstr>ER Modeling: Types of Relationships</vt:lpstr>
      <vt:lpstr>E-R Modeling :E-R Model</vt:lpstr>
      <vt:lpstr>ER-Modeling: Key Constraint</vt:lpstr>
      <vt:lpstr>Key Constraints For Ternary Relationships</vt:lpstr>
      <vt:lpstr>E-R Modeling Participation Constraints</vt:lpstr>
      <vt:lpstr>E-R Modeling: Weak entities</vt:lpstr>
      <vt:lpstr>E-R Modeling: IS A (‘is a’) hierarchies</vt:lpstr>
      <vt:lpstr>E-R Modeling : Entity Vs. Attribute</vt:lpstr>
      <vt:lpstr>E-R Modeling : Entity Vs. Attribute (Contd.).</vt:lpstr>
      <vt:lpstr>E-R Modeling: Entity Vs. Relationship (Contd.).</vt:lpstr>
      <vt:lpstr>E-R Modeling : Entity Vs. Relationship (Contd.).</vt:lpstr>
      <vt:lpstr>E-R Modeling: Binary .vs. ternary Relationships</vt:lpstr>
      <vt:lpstr>Binary vs. Ternary Relationships (Contd.).</vt:lpstr>
      <vt:lpstr>E-R Modeling: Constraints Beyond the E-R model</vt:lpstr>
      <vt:lpstr>E-R modeling: Converting to Tables</vt:lpstr>
      <vt:lpstr>PowerPoint Presentation</vt:lpstr>
      <vt:lpstr>Conceptual Design in short</vt:lpstr>
      <vt:lpstr>Limitations of E-R diagrams</vt:lpstr>
      <vt:lpstr>PowerPoint Presentation</vt:lpstr>
      <vt:lpstr>Objectives</vt:lpstr>
      <vt:lpstr>Normalizations and Normal Forms</vt:lpstr>
      <vt:lpstr>PowerPoint Presentation</vt:lpstr>
      <vt:lpstr>Goals Of Normalization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First Normal Form</vt:lpstr>
      <vt:lpstr>PowerPoint Presentation</vt:lpstr>
      <vt:lpstr>Second normal form (2NF)</vt:lpstr>
      <vt:lpstr>Second normal form (2NF) (Contd.).</vt:lpstr>
      <vt:lpstr>Third Normal Form</vt:lpstr>
      <vt:lpstr>Third Normal Form (Contd.).</vt:lpstr>
      <vt:lpstr>De-normalization </vt:lpstr>
      <vt:lpstr>PowerPoint Presentation</vt:lpstr>
      <vt:lpstr>Summary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creator>Administrator</dc:creator>
  <cp:lastModifiedBy>Lokesh Shukla</cp:lastModifiedBy>
  <cp:revision>8</cp:revision>
  <dcterms:created xsi:type="dcterms:W3CDTF">2006-08-16T00:00:00Z</dcterms:created>
  <dcterms:modified xsi:type="dcterms:W3CDTF">2018-12-17T07:58:35Z</dcterms:modified>
</cp:coreProperties>
</file>