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669" r:id="rId3"/>
    <p:sldId id="672" r:id="rId4"/>
    <p:sldId id="673" r:id="rId5"/>
    <p:sldId id="675" r:id="rId6"/>
    <p:sldId id="677" r:id="rId7"/>
    <p:sldId id="678" r:id="rId8"/>
    <p:sldId id="680" r:id="rId9"/>
    <p:sldId id="681" r:id="rId10"/>
    <p:sldId id="682" r:id="rId11"/>
    <p:sldId id="684" r:id="rId12"/>
    <p:sldId id="683" r:id="rId13"/>
    <p:sldId id="685" r:id="rId14"/>
    <p:sldId id="686" r:id="rId15"/>
    <p:sldId id="688" r:id="rId16"/>
    <p:sldId id="689" r:id="rId17"/>
    <p:sldId id="690" r:id="rId18"/>
    <p:sldId id="691" r:id="rId19"/>
    <p:sldId id="702" r:id="rId20"/>
    <p:sldId id="666" r:id="rId21"/>
    <p:sldId id="668" r:id="rId22"/>
    <p:sldId id="694" r:id="rId23"/>
    <p:sldId id="731" r:id="rId24"/>
    <p:sldId id="732" r:id="rId25"/>
    <p:sldId id="738" r:id="rId26"/>
    <p:sldId id="785" r:id="rId27"/>
    <p:sldId id="786" r:id="rId28"/>
    <p:sldId id="787" r:id="rId29"/>
    <p:sldId id="859" r:id="rId30"/>
    <p:sldId id="788" r:id="rId31"/>
    <p:sldId id="789" r:id="rId32"/>
    <p:sldId id="790" r:id="rId33"/>
    <p:sldId id="793" r:id="rId34"/>
    <p:sldId id="794" r:id="rId35"/>
    <p:sldId id="795" r:id="rId36"/>
    <p:sldId id="796" r:id="rId37"/>
    <p:sldId id="797" r:id="rId38"/>
    <p:sldId id="804" r:id="rId39"/>
    <p:sldId id="805" r:id="rId40"/>
    <p:sldId id="806" r:id="rId41"/>
    <p:sldId id="807" r:id="rId42"/>
    <p:sldId id="504" r:id="rId43"/>
    <p:sldId id="627" r:id="rId44"/>
    <p:sldId id="628" r:id="rId45"/>
    <p:sldId id="631" r:id="rId46"/>
    <p:sldId id="632" r:id="rId47"/>
    <p:sldId id="636" r:id="rId48"/>
    <p:sldId id="637" r:id="rId49"/>
    <p:sldId id="633" r:id="rId50"/>
    <p:sldId id="629" r:id="rId51"/>
    <p:sldId id="634" r:id="rId52"/>
    <p:sldId id="720" r:id="rId53"/>
    <p:sldId id="721" r:id="rId54"/>
    <p:sldId id="722" r:id="rId55"/>
    <p:sldId id="638" r:id="rId56"/>
    <p:sldId id="524" r:id="rId57"/>
    <p:sldId id="639" r:id="rId58"/>
    <p:sldId id="809" r:id="rId59"/>
    <p:sldId id="810" r:id="rId60"/>
    <p:sldId id="811" r:id="rId61"/>
    <p:sldId id="812" r:id="rId62"/>
    <p:sldId id="813" r:id="rId63"/>
    <p:sldId id="814" r:id="rId64"/>
    <p:sldId id="815" r:id="rId65"/>
    <p:sldId id="862" r:id="rId66"/>
    <p:sldId id="863" r:id="rId67"/>
    <p:sldId id="816" r:id="rId68"/>
    <p:sldId id="817" r:id="rId69"/>
    <p:sldId id="57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3F17B-2DDB-471C-9CB1-87ACCA9FDFA4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520BE-3F7E-4B59-BFFF-A9953374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04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E2E2D9D1-6422-4C07-9AD2-491BD0C163D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28394EE-79D7-4CC8-9CDF-C8E0F9FAD0A4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B069B5B9-7B6B-43C4-A12F-876526B0A7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44B291DB-1E89-42FE-A63E-D80269A68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4360863"/>
            <a:ext cx="6324600" cy="4552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18789" name="Slide Number Placeholder 4">
            <a:extLst>
              <a:ext uri="{FF2B5EF4-FFF2-40B4-BE49-F238E27FC236}">
                <a16:creationId xmlns:a16="http://schemas.microsoft.com/office/drawing/2014/main" id="{688D67A1-CFAB-46A1-A61C-30DE6DF22F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36825F6-8559-4E4A-A74C-5C6C0429E2DB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8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8F454F86-5AB4-40E0-8C82-EB14A498D7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1691FE-4BDB-4C6C-A9CE-059D79F78FED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52852890-F637-478E-B4DC-7C9BCA651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22CBAC36-E8FD-416C-AAD2-B56976DA7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37221" name="Slide Number Placeholder 4">
            <a:extLst>
              <a:ext uri="{FF2B5EF4-FFF2-40B4-BE49-F238E27FC236}">
                <a16:creationId xmlns:a16="http://schemas.microsoft.com/office/drawing/2014/main" id="{F628CC5D-CDD1-4431-A5C0-81163EAD8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7D42177-2ABA-4FAA-80FB-1F5330D9AF2A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74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B735C748-3128-418F-B4F3-B9BFA34DD4D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369769C-6F06-40E9-9A9D-35885656645D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11F6855C-9CE6-42AA-8498-95A4B2400E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32657B16-389B-402F-8376-FB3168265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39269" name="Slide Number Placeholder 4">
            <a:extLst>
              <a:ext uri="{FF2B5EF4-FFF2-40B4-BE49-F238E27FC236}">
                <a16:creationId xmlns:a16="http://schemas.microsoft.com/office/drawing/2014/main" id="{48FD8563-BEC0-4A7D-A85B-7381AB5D0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7E1B497B-6F6B-4D93-B025-DDACB4891E22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6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121865D7-80BB-474F-99A2-98F8D8EF1D0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593BA18-7778-4618-B9D4-24C98DCE9D9F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76E6295C-7E06-4202-9F60-80DF499EB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5EDD3BE3-8FB9-486F-A7AD-346805E29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41317" name="Slide Number Placeholder 4">
            <a:extLst>
              <a:ext uri="{FF2B5EF4-FFF2-40B4-BE49-F238E27FC236}">
                <a16:creationId xmlns:a16="http://schemas.microsoft.com/office/drawing/2014/main" id="{53355A9F-EEDC-4996-B740-9F627CDEF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EE68F0B9-4806-435A-B45E-70FED2BAF22A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78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E70BFA6C-2AF1-49DD-AAA4-3397AE0C30E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4CE1053-8D22-46A4-9B33-70E22E9E9F94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CC36F876-65D8-47C0-AA2A-A719646B9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A2C7B630-1C3A-4908-ABAB-CE5CBCA44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1910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43365" name="Slide Number Placeholder 4">
            <a:extLst>
              <a:ext uri="{FF2B5EF4-FFF2-40B4-BE49-F238E27FC236}">
                <a16:creationId xmlns:a16="http://schemas.microsoft.com/office/drawing/2014/main" id="{CA9E7A22-2F31-45CF-80A9-3C9BDD8D8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5E431B30-3A28-4C62-ABA2-C2B6CCCDC92E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62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DDFBE0E1-93D0-4AD6-8668-B1C7DE6EA3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A14E9A-2083-4FAE-B17C-E26F594665E9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B6A4C09F-C0DB-4400-8AA5-9D4715E38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A5AEA94E-DD95-489C-BB22-974B67511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45413" name="Slide Number Placeholder 4">
            <a:extLst>
              <a:ext uri="{FF2B5EF4-FFF2-40B4-BE49-F238E27FC236}">
                <a16:creationId xmlns:a16="http://schemas.microsoft.com/office/drawing/2014/main" id="{CD5622C5-2C5E-41D2-A0A9-9E9C09440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A9EAE62E-1D9D-4A8F-8304-FA7B189B976B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47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4CDD5515-8CFB-4A2E-BDAB-668CEF3B86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E79E60-318E-4EE8-B6EE-9F01F3F2B5A4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34599E82-E77F-453E-B991-0FB513BC2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776C09BF-AB22-485B-A70A-2AC6BEF7C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>
              <a:cs typeface="Calibri" panose="020F0502020204030204" pitchFamily="34" charset="0"/>
            </a:endParaRPr>
          </a:p>
        </p:txBody>
      </p:sp>
      <p:sp>
        <p:nvSpPr>
          <p:cNvPr id="147461" name="Slide Number Placeholder 4">
            <a:extLst>
              <a:ext uri="{FF2B5EF4-FFF2-40B4-BE49-F238E27FC236}">
                <a16:creationId xmlns:a16="http://schemas.microsoft.com/office/drawing/2014/main" id="{8E19C271-2BF1-4DB5-9DF4-F135D5A34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3AC3401A-493C-4A7E-8794-4E9CE13C8580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78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9A9D0DFB-EABD-4356-9FE3-E347747491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3EAF65E-E1FA-44EF-BA35-886BD2554674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5ECFF6BB-2FC0-41F5-8B98-6A4D62BC8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1B5EC664-2547-47EB-81E6-E06D7D495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49509" name="Slide Number Placeholder 4">
            <a:extLst>
              <a:ext uri="{FF2B5EF4-FFF2-40B4-BE49-F238E27FC236}">
                <a16:creationId xmlns:a16="http://schemas.microsoft.com/office/drawing/2014/main" id="{FA7CD34D-9BAE-461D-A4E8-83768A6BF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32CAC34D-B84A-45E6-867B-7BC074E19F27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81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664A2C00-A1D1-4681-BBE9-1D5BBF5CB4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5E7D8B-AE3A-43E9-AA20-6B7CA933CECF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291762CD-C25F-492B-8D13-51ED3277A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99308637-11C9-4E6B-88B6-B42CEDE97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42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>
              <a:cs typeface="Calibri" panose="020F0502020204030204" pitchFamily="34" charset="0"/>
            </a:endParaRPr>
          </a:p>
        </p:txBody>
      </p:sp>
      <p:sp>
        <p:nvSpPr>
          <p:cNvPr id="151557" name="Slide Number Placeholder 4">
            <a:extLst>
              <a:ext uri="{FF2B5EF4-FFF2-40B4-BE49-F238E27FC236}">
                <a16:creationId xmlns:a16="http://schemas.microsoft.com/office/drawing/2014/main" id="{472D758B-E91C-43A9-B360-E034C8427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316B4572-F1BE-4A7C-8F32-46AAE467A1EF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71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54C4DD60-A5C6-4994-81E1-637A6297C3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79252C6E-F2DC-447D-8B6F-7A12F5E7B1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74084" name="Slide Number Placeholder 3">
            <a:extLst>
              <a:ext uri="{FF2B5EF4-FFF2-40B4-BE49-F238E27FC236}">
                <a16:creationId xmlns:a16="http://schemas.microsoft.com/office/drawing/2014/main" id="{F0E1F056-360F-4FFB-A287-45153E4C8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F33AA639-2F85-49F6-85F9-48B81CF6DA9B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60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CB950EAF-B240-4F2A-A7AB-993A9A9833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6DD7D8E-2DAE-4BA4-9EA3-6E692B8D565E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D4C6D20D-E2A2-4316-86BD-B9877203C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DF0DC8B-AFA6-4018-B9B4-2BDFBE40C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343400"/>
            <a:ext cx="5943600" cy="4570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14693" name="Slide Number Placeholder 4">
            <a:extLst>
              <a:ext uri="{FF2B5EF4-FFF2-40B4-BE49-F238E27FC236}">
                <a16:creationId xmlns:a16="http://schemas.microsoft.com/office/drawing/2014/main" id="{2A096636-14C6-4FFC-A981-DC859AEBC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302E9F55-88BF-4AE6-A08C-C1A641692089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9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41167068-3D35-47D7-9D9C-82FF747D34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C28E08E-D9DB-4B71-B801-7A07B61BEA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4DDE69BA-F09E-4E37-90E3-E3DCF991F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4F18DFE7-6546-472E-9295-EB4DD5543036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00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08139764-A9B6-4454-84DD-25F269EC78E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A61C080-1C61-42AB-ACB2-6BC1A9E1B493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CCF158CD-1F90-400A-94B0-0C7F46E3A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9C14A975-9E36-428D-B01C-1C6F5BD37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191000"/>
            <a:ext cx="5486400" cy="429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GB" altLang="en-US" b="1" i="1">
              <a:cs typeface="Calibri" panose="020F0502020204030204" pitchFamily="34" charset="0"/>
            </a:endParaRPr>
          </a:p>
        </p:txBody>
      </p:sp>
      <p:sp>
        <p:nvSpPr>
          <p:cNvPr id="116741" name="Slide Number Placeholder 4">
            <a:extLst>
              <a:ext uri="{FF2B5EF4-FFF2-40B4-BE49-F238E27FC236}">
                <a16:creationId xmlns:a16="http://schemas.microsoft.com/office/drawing/2014/main" id="{5D118E1B-93B9-40CD-A1A1-4D2C39C63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7508C91-3FF3-4410-9632-CE292635A206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17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3ADDE51B-CD8D-446A-99D2-2F23992DDE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7BFE54E-37B3-4A57-AA18-41B2D608DD45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CEA8D477-3A98-4D65-9D00-AA24A595C4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B36E42E1-836D-4E1B-96EE-C90A61FDC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53605" name="Slide Number Placeholder 4">
            <a:extLst>
              <a:ext uri="{FF2B5EF4-FFF2-40B4-BE49-F238E27FC236}">
                <a16:creationId xmlns:a16="http://schemas.microsoft.com/office/drawing/2014/main" id="{A280400B-82CC-49F3-9353-BC5A344D2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3A446822-AB41-400F-8024-1E956D560CC9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649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DEA4E5B1-589E-4E1D-B0C7-9750B78C05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97C44573-621A-487D-864D-738CAAC5E1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>
              <a:cs typeface="Calibri" panose="020F0502020204030204" pitchFamily="34" charset="0"/>
            </a:endParaRPr>
          </a:p>
        </p:txBody>
      </p:sp>
      <p:sp>
        <p:nvSpPr>
          <p:cNvPr id="155652" name="Slide Number Placeholder 3">
            <a:extLst>
              <a:ext uri="{FF2B5EF4-FFF2-40B4-BE49-F238E27FC236}">
                <a16:creationId xmlns:a16="http://schemas.microsoft.com/office/drawing/2014/main" id="{E3B12988-2954-471F-A1FB-D9B178511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2CE0D9FB-AC13-4E86-84AB-649731D61311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4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81428C3C-A8A3-420D-8031-C46C8715B5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27833548-CB11-440D-8B0F-E7196396BD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57700" name="Slide Number Placeholder 3">
            <a:extLst>
              <a:ext uri="{FF2B5EF4-FFF2-40B4-BE49-F238E27FC236}">
                <a16:creationId xmlns:a16="http://schemas.microsoft.com/office/drawing/2014/main" id="{816947A3-8C4F-4882-B1FF-9B163677E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8C5CD76-EC72-41B9-A024-7822411842F2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42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F21282-D51B-4039-B45B-5BDFE4FBBB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3E6E5CB4-1211-4BA3-B9A1-619A7C2A19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508AF726-0FF7-4A37-90BB-9848C7F7A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A661A4C0-397C-476F-A9EA-E932306652DB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02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5357D394-7AC5-49D5-AD21-52D1B7DB14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8479853A-4156-4A20-81BE-3FE4D802AE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9396" name="Slide Number Placeholder 4">
            <a:extLst>
              <a:ext uri="{FF2B5EF4-FFF2-40B4-BE49-F238E27FC236}">
                <a16:creationId xmlns:a16="http://schemas.microsoft.com/office/drawing/2014/main" id="{3A51EE02-F20D-48E7-B0DD-4767A66557B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9E71B57-CAC1-4FEC-8133-6932952ABB5C}" type="slidenum">
              <a:rPr lang="en-US" altLang="en-US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7" name="Slide Number Placeholder 5">
            <a:extLst>
              <a:ext uri="{FF2B5EF4-FFF2-40B4-BE49-F238E27FC236}">
                <a16:creationId xmlns:a16="http://schemas.microsoft.com/office/drawing/2014/main" id="{79CFCCB2-6412-4460-A4BC-0F59221EF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F00131C-A59C-45A1-B34F-CCD5C10B57C6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A90BDE5-08EA-43FE-9A5C-AA7696DE55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9EEA024-D925-4BA5-9083-986221DD45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324EECAC-0877-4CA4-AA88-601223C55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34D64D67-FBAA-4118-84B0-632AD0BE98D5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6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F403CF1C-670C-49DA-BD66-222EDF94A42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EA375C-783C-4568-BDE5-00DB99245025}" type="slidenum"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GB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832AF72E-F3F8-4E2C-9EF8-171FF210E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170B01B-CA15-40FD-B555-7A20E0ABA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948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z="1200" b="1">
              <a:cs typeface="Calibri" panose="020F0502020204030204" pitchFamily="34" charset="0"/>
            </a:endParaRPr>
          </a:p>
        </p:txBody>
      </p:sp>
      <p:sp>
        <p:nvSpPr>
          <p:cNvPr id="63493" name="Slide Number Placeholder 4">
            <a:extLst>
              <a:ext uri="{FF2B5EF4-FFF2-40B4-BE49-F238E27FC236}">
                <a16:creationId xmlns:a16="http://schemas.microsoft.com/office/drawing/2014/main" id="{A970E0A7-4303-4542-B924-6D746E8F7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F82D2B65-8362-4397-ABFE-0BFDE1DD6EC6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6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5A6716A-0698-470C-A969-4F2A085139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C52D06-2F17-4720-81EF-7987FFC1EEB9}" type="slidenum"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GB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19F03D0-3BBB-459B-804E-21B12035B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8279265-47D3-4119-AD4F-80C0008C6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948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b="1">
              <a:latin typeface="Verdana" panose="020B0604030504040204" pitchFamily="34" charset="0"/>
            </a:endParaRPr>
          </a:p>
        </p:txBody>
      </p:sp>
      <p:sp>
        <p:nvSpPr>
          <p:cNvPr id="65541" name="Slide Number Placeholder 4">
            <a:extLst>
              <a:ext uri="{FF2B5EF4-FFF2-40B4-BE49-F238E27FC236}">
                <a16:creationId xmlns:a16="http://schemas.microsoft.com/office/drawing/2014/main" id="{C45DA1C1-8221-422E-B7B3-C8FF434AF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A3BCC134-2DFB-4F7D-8127-6EF8097DA4F6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0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3B9C0C9-0A65-44E3-8BA5-E2FF24D5E7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038FCC1-1CE0-4A9D-B143-9FE49CFD9D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200">
              <a:cs typeface="Calibri" panose="020F0502020204030204" pitchFamily="34" charset="0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99B20689-7E6D-4EFE-856F-A69695F6E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26E5C97-0725-4055-8403-2A4B5934B12A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1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9DF6BAE2-BA03-4C24-B3FE-8CCAF174F5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3BC85741-2FBA-467F-BE1C-982AF6A689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ECEB53C1-457C-4B35-BC21-AA69735C7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E61C311A-35D8-4F50-BF66-E99127A82542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56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6FADAB8-1F27-40EE-A28C-CD57BD0092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EFC53B6-D648-4E1C-938E-BF2FF875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200">
              <a:cs typeface="Calibri" panose="020F0502020204030204" pitchFamily="34" charset="0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4619C56C-AB1C-453A-8A72-5FC7F0351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167392B-A0BB-48FC-A727-4A52FB335FF9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001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EE0698BA-C781-4A20-B2EF-A952B473858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01F6058-E0EF-4ABF-9D72-5EBA27089E96}" type="slidenum"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GB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8DB7353-944D-4A70-80E2-F2F6B4983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4572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64429BC5-D69B-4AC9-AC1B-E50B3E6C1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963988"/>
            <a:ext cx="5943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1200">
              <a:cs typeface="Calibri" panose="020F0502020204030204" pitchFamily="34" charset="0"/>
            </a:endParaRPr>
          </a:p>
        </p:txBody>
      </p:sp>
      <p:sp>
        <p:nvSpPr>
          <p:cNvPr id="71685" name="Slide Number Placeholder 4">
            <a:extLst>
              <a:ext uri="{FF2B5EF4-FFF2-40B4-BE49-F238E27FC236}">
                <a16:creationId xmlns:a16="http://schemas.microsoft.com/office/drawing/2014/main" id="{4D6EC049-A129-43F0-878C-EB4F5FBE6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A581F4D-A49F-4679-AC49-0B7C19BDDFF7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48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D9DECD1C-D301-4300-91E7-E83068E7325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68F3B1-2A21-407B-A151-423E70D23ABD}" type="slidenum"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GB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5D52221-A8A4-44B2-B37F-A3ECD43E8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3778973-F5A8-402E-8C4B-53A7396DA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8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z="1200" b="1">
              <a:cs typeface="Calibri" panose="020F0502020204030204" pitchFamily="34" charset="0"/>
            </a:endParaRPr>
          </a:p>
        </p:txBody>
      </p:sp>
      <p:sp>
        <p:nvSpPr>
          <p:cNvPr id="73733" name="Slide Number Placeholder 4">
            <a:extLst>
              <a:ext uri="{FF2B5EF4-FFF2-40B4-BE49-F238E27FC236}">
                <a16:creationId xmlns:a16="http://schemas.microsoft.com/office/drawing/2014/main" id="{6232300B-94F5-44A8-AC17-16B9DFA29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0E9FA0D-C9D4-45A4-BB59-16AB69A0B773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04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676BA1CF-4446-4946-9B1F-6A78735B15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0EE48AFF-C737-4BDE-8A3C-E4AF52F67F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4C026A8B-6F8C-4D7A-BE85-819D55A21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D3C7B376-739E-42F0-AC39-C5FC37221334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69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8BB46587-AEF5-4479-971E-BF1DB21139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5AC4A243-E407-4CB5-9056-DB709B9769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12BF3A9A-4999-4C11-AF18-3E2761E3D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86F5409-B4DB-4DC3-9B9B-793FDC6773B7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170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50844DD8-49B4-4A46-849F-6BA18A0EBC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7A7E3E-6912-4EF9-B9ED-EE3DC1D9B11A}" type="slidenum"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GB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9DE9FA4-ACBF-46DD-84C7-698C8B0A0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7DE7EE56-85F8-43F8-B27C-05BE43E27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575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1200" b="1">
              <a:cs typeface="Calibri" panose="020F0502020204030204" pitchFamily="34" charset="0"/>
            </a:endParaRPr>
          </a:p>
        </p:txBody>
      </p:sp>
      <p:sp>
        <p:nvSpPr>
          <p:cNvPr id="79877" name="Slide Number Placeholder 4">
            <a:extLst>
              <a:ext uri="{FF2B5EF4-FFF2-40B4-BE49-F238E27FC236}">
                <a16:creationId xmlns:a16="http://schemas.microsoft.com/office/drawing/2014/main" id="{9B691CDC-EEF2-43CE-BB4F-68AFAAA80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99D5ACF-C991-4B8A-8BE0-9B1EC5D322CB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76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3E5A3D8C-6658-4B7D-803E-C041D1D361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5A59561-2BB9-4D16-B25B-089F628E9830}" type="slidenum"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GB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B96B449-5729-4E25-8ED9-1F09E5DCC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82638"/>
            <a:ext cx="5486400" cy="750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1200" b="1">
              <a:cs typeface="Calibri" panose="020F0502020204030204" pitchFamily="34" charset="0"/>
            </a:endParaRP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34BE30DB-5810-4865-824C-3F0D0BBB2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E2673DA2-81DD-48CB-843D-DA94FD5043BD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1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C0B31BE1-9909-46F8-BE2F-309322EE7D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49FB04E4-B5EE-45C9-846A-71E36BDC92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9B84872E-40D0-4783-991E-AC6E6C056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AEF1C785-77D5-44DD-B17E-08CF13D4B394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35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1252A985-42C7-4D1B-9C68-2741124E95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6FD14FBA-C430-4E69-906F-D5ECFADE2D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273CDECD-F894-489E-A35F-73F9543E3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3B0D356D-65B6-4186-8E3C-D6A1ED585355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663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B32814B-842F-4483-8159-F515360F93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AB52C38-A019-44FE-B736-563C94B018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6EACB043-8A9A-4E5C-A69F-5B3414C3B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FD1A6C2-F309-477A-A43B-C7458CA15EB1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0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AD57FD16-C5B4-4F16-9542-7C42A4A2438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E026BA2-6A06-4F9F-8087-0504B914964E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1AC48A7A-B4D5-4630-A0E7-81C1E1D1F3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18398A00-4C4A-426D-8C25-AA8E0BEF5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17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24933" name="Slide Number Placeholder 4">
            <a:extLst>
              <a:ext uri="{FF2B5EF4-FFF2-40B4-BE49-F238E27FC236}">
                <a16:creationId xmlns:a16="http://schemas.microsoft.com/office/drawing/2014/main" id="{2C7C1C71-A531-410B-A6FC-3B4D0B4E6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C002F3B3-C8F3-41CE-9B79-DB935399F29A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600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BFE0981A-B20A-4314-9AE9-8BD9E2A167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B84880C-4015-4A73-A4FB-84BAEF7E3A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07717F10-0BE3-4770-AF19-DDC7677A6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5E3A3448-C83D-4F5C-B88D-5076F5CA1AB3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070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F83A60C8-6D0E-4F8C-B2B0-46360A1ED5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5A558737-01B9-4F62-A361-B118F39E0C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38D4F4DF-AACE-4AD4-B471-0899593FB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31DB89DC-0D3B-4055-93CB-228722999339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340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64EF5CB-2A4A-40DC-94D6-83B7C7EC606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33D2F1B-5C6D-4239-AC14-72B77EB4BE60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43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5EE2ACB-05EB-4913-9BAD-6B81AAEFB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5C7A0DD-5098-4E61-A42E-F5B855957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>
              <a:cs typeface="Calibri" panose="020F0502020204030204" pitchFamily="34" charset="0"/>
            </a:endParaRPr>
          </a:p>
        </p:txBody>
      </p:sp>
      <p:sp>
        <p:nvSpPr>
          <p:cNvPr id="43013" name="Slide Number Placeholder 4">
            <a:extLst>
              <a:ext uri="{FF2B5EF4-FFF2-40B4-BE49-F238E27FC236}">
                <a16:creationId xmlns:a16="http://schemas.microsoft.com/office/drawing/2014/main" id="{9ED68748-0BA8-49D3-8617-A670A4D30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78B76054-C165-4541-BF42-FECD1277EDB2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496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4EB6355-B0D5-42B1-B4E7-100182713C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60A7C76-A851-4AFD-A075-BF1383B79683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44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B06E52D-A1B5-4F37-B58C-D35DDF0B2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1D3348F-3586-45FC-A9CF-D3DC6488D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/>
          </a:p>
        </p:txBody>
      </p:sp>
      <p:sp>
        <p:nvSpPr>
          <p:cNvPr id="45061" name="Slide Number Placeholder 4">
            <a:extLst>
              <a:ext uri="{FF2B5EF4-FFF2-40B4-BE49-F238E27FC236}">
                <a16:creationId xmlns:a16="http://schemas.microsoft.com/office/drawing/2014/main" id="{E2B135CF-06F8-4B7E-A81C-1D67B916E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561A0554-1693-47EA-BA9B-D5E9F9E2CB5A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050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A118075-B2E9-428E-B151-FB9EAC2774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9530CB-E152-4609-98AA-639F93B0F565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45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333B997-DEE4-49EA-B012-0FC1369F6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E409D67-54A0-47BA-BACF-ADA928F9A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en-US" b="1"/>
          </a:p>
        </p:txBody>
      </p:sp>
      <p:sp>
        <p:nvSpPr>
          <p:cNvPr id="47109" name="Slide Number Placeholder 4">
            <a:extLst>
              <a:ext uri="{FF2B5EF4-FFF2-40B4-BE49-F238E27FC236}">
                <a16:creationId xmlns:a16="http://schemas.microsoft.com/office/drawing/2014/main" id="{27FE28F3-BE7A-4E4E-9D56-A1CD8DBBC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C6D49C7-2D12-4056-83FE-B3AC12B66A85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457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170936FE-DA50-43A6-BC1F-04A474F67F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7972DCB0-7E79-42C3-87CD-23C9D6A1EA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EA779D56-2AA3-4281-9DCB-2A36C4DC3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2DCE350D-AC0D-442A-B047-FE7F1E9F746A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478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907ED1F2-1814-4A81-AF1D-504B8B19B30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178CAF6-9983-4346-BC60-1021261924E8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47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1CFA2FE-066D-4DBD-A156-DCCE8EDB92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5A75482-F48F-4F22-91A4-095015868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b="1">
              <a:latin typeface="Verdana" panose="020B0604030504040204" pitchFamily="34" charset="0"/>
            </a:endParaRPr>
          </a:p>
        </p:txBody>
      </p:sp>
      <p:sp>
        <p:nvSpPr>
          <p:cNvPr id="51205" name="Slide Number Placeholder 4">
            <a:extLst>
              <a:ext uri="{FF2B5EF4-FFF2-40B4-BE49-F238E27FC236}">
                <a16:creationId xmlns:a16="http://schemas.microsoft.com/office/drawing/2014/main" id="{EE0F94E4-499B-4BEB-89C0-3F51A3A68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D7433BD2-B1A7-477B-AB43-F8DB20A0B0D5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67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2988696-F264-42E7-BDA5-07D958E0DB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669DC58-4B77-4EDD-89C8-3F4FE96828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endParaRPr lang="en-US" altLang="en-US" i="1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5EDD7EA9-F30C-49B3-B4F0-A819BCD287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5F4598E-F93F-4055-AD3B-B88984ADBB11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56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77CFD9A-8BB4-46D0-AD4A-E0693B1EEC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CDBEB56-7E25-472E-83E3-C094DA743C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06AF0060-6109-49B9-897B-C1B44F24E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0854430-0A30-4B5B-BDC6-F95EC3EB6BE4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988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D2BCA2A5-B0BD-4F8E-BCC1-F64DAE84220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69B880-24BC-4C95-9C7B-06C28CBDDB05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50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C945A71-965B-4400-8133-5A5A07B31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4572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04CB63E-E01C-4CA5-AA44-E5261FD2D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189413"/>
            <a:ext cx="60960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1"/>
          </a:p>
        </p:txBody>
      </p:sp>
      <p:sp>
        <p:nvSpPr>
          <p:cNvPr id="57349" name="Slide Number Placeholder 4">
            <a:extLst>
              <a:ext uri="{FF2B5EF4-FFF2-40B4-BE49-F238E27FC236}">
                <a16:creationId xmlns:a16="http://schemas.microsoft.com/office/drawing/2014/main" id="{DF6557B3-4265-4AA5-A6AE-A01F7AA35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F8427E2D-5B12-4ADE-A8AE-4C38C289C1C2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6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2E36D65B-0050-4E02-A9FB-18D3FC07082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EE69254-3684-4D60-B136-E6E656B679EF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619B3735-AC15-4BF7-AEC6-70E6592518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F3E95011-6DC3-40EA-A7E7-76B0F7F7C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5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26981" name="Slide Number Placeholder 4">
            <a:extLst>
              <a:ext uri="{FF2B5EF4-FFF2-40B4-BE49-F238E27FC236}">
                <a16:creationId xmlns:a16="http://schemas.microsoft.com/office/drawing/2014/main" id="{1477BBFC-39EE-4E48-9D02-F14A0DAD4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C5B17DFF-7F76-435F-8416-D5767C67AF6F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1693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24A34756-A50C-4C09-B5E1-CA803828FDA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65EBD08-2FA0-4426-8633-FB4AB8272D1C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51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20BED6A-E6EC-49E4-87F2-7F0AD390D5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4572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D686DDF-A8E7-4E2B-AA53-4A89106FF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191000"/>
            <a:ext cx="58674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b="1"/>
          </a:p>
        </p:txBody>
      </p:sp>
      <p:sp>
        <p:nvSpPr>
          <p:cNvPr id="59397" name="Slide Number Placeholder 4">
            <a:extLst>
              <a:ext uri="{FF2B5EF4-FFF2-40B4-BE49-F238E27FC236}">
                <a16:creationId xmlns:a16="http://schemas.microsoft.com/office/drawing/2014/main" id="{7CA73F11-5E2C-4A12-94DA-ED9B00D61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4837BE0A-5349-4829-8CF8-065B55C87B1D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51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882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9066E66-A80D-4FB1-9FBF-24D69FC4720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algn="just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70173F2-E9A6-43F5-8E9A-3EA019B5DF66}" type="slidenum">
              <a:rPr lang="en-US" altLang="en-US">
                <a:latin typeface="Verdan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52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10CED38-6DD6-473B-A1AC-7943EE6A58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7800" y="457200"/>
            <a:ext cx="65024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687C1A7-6FC3-405E-980C-C2825C3B8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4365625"/>
            <a:ext cx="6149975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0682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503C3BE7-2B33-43FD-B8E5-87B2641D606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algn="just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2D6CEE2-4F29-45F0-BD70-75FA02F1A191}" type="slidenum">
              <a:rPr lang="en-US" altLang="en-US">
                <a:latin typeface="Verdan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53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D93D642-1F66-44E7-BB8D-934AAD8ACB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7800" y="457200"/>
            <a:ext cx="65024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97D693E-60DD-42D0-BB46-2D1593F0A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21188"/>
            <a:ext cx="5692775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9594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FE8256A-1625-4926-80FA-C093B0AF9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7800" y="457200"/>
            <a:ext cx="65024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089504C-398F-4A91-82FD-74DF0F9F6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4343400"/>
            <a:ext cx="5616575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65540" name="Slide Number Placeholder 4">
            <a:extLst>
              <a:ext uri="{FF2B5EF4-FFF2-40B4-BE49-F238E27FC236}">
                <a16:creationId xmlns:a16="http://schemas.microsoft.com/office/drawing/2014/main" id="{133EFFEB-D6EE-4CD8-BA57-9B541D5D4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1201479-9025-4EE9-AA78-0AF3241E0B57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54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3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3FCA3F25-F1B8-4792-8435-84603DC564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354EEDCF-37BF-4929-BAA7-ADDA2060B0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79820F01-06FD-4FB8-BD41-A7C81F99E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4569166-0BAC-4B89-8D6F-DA48C668E35D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55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572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10420CC6-ADA7-4BF7-8CB6-C9698F122E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C1AF2516-30DF-4703-9ED4-543695C4A9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C7D73757-F784-4F56-B4B2-962F80F94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000F00A-D082-4978-8F6F-E72DA6603702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56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715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6C59EA5B-151C-48C7-ADC8-558E84268D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6B2F6739-EF7F-4EA1-80F5-907E6A4975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B636B269-267B-4C26-ACFC-8E6638E69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7D9ECA9F-6C66-4C1C-9DD8-8943C1E88172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57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045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62F64CC8-1040-402A-A267-131E669899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048477-A015-49AF-93D6-FC6E14276E6F}" type="slidenum"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58</a:t>
            </a:fld>
            <a:endParaRPr lang="en-GB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6009EA3E-AA7A-4BCF-B876-2EE3EDABF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F6DF85C0-2C20-4090-9AF4-BDBBCC92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9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77157" name="Slide Number Placeholder 4">
            <a:extLst>
              <a:ext uri="{FF2B5EF4-FFF2-40B4-BE49-F238E27FC236}">
                <a16:creationId xmlns:a16="http://schemas.microsoft.com/office/drawing/2014/main" id="{CDC26E62-91BB-4F7E-ABB9-8BA3784EE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413EE1FC-C5C7-4CF6-9447-987C718283D0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58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993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>
            <a:extLst>
              <a:ext uri="{FF2B5EF4-FFF2-40B4-BE49-F238E27FC236}">
                <a16:creationId xmlns:a16="http://schemas.microsoft.com/office/drawing/2014/main" id="{E697059B-6950-4AB0-B869-692AA6E97A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>
            <a:extLst>
              <a:ext uri="{FF2B5EF4-FFF2-40B4-BE49-F238E27FC236}">
                <a16:creationId xmlns:a16="http://schemas.microsoft.com/office/drawing/2014/main" id="{5791543E-A975-4F47-94D7-84F6E399CE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9204" name="Slide Number Placeholder 3">
            <a:extLst>
              <a:ext uri="{FF2B5EF4-FFF2-40B4-BE49-F238E27FC236}">
                <a16:creationId xmlns:a16="http://schemas.microsoft.com/office/drawing/2014/main" id="{E6775AAB-8C8C-429E-BA17-0F9D6DBFD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EB965E01-A99E-445B-8EAA-0CF0AB58952D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59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336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>
            <a:extLst>
              <a:ext uri="{FF2B5EF4-FFF2-40B4-BE49-F238E27FC236}">
                <a16:creationId xmlns:a16="http://schemas.microsoft.com/office/drawing/2014/main" id="{F5C0CEC9-3E1B-4137-A8C2-BA5369A70E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Notes Placeholder 2">
            <a:extLst>
              <a:ext uri="{FF2B5EF4-FFF2-40B4-BE49-F238E27FC236}">
                <a16:creationId xmlns:a16="http://schemas.microsoft.com/office/drawing/2014/main" id="{1047D38F-6889-408D-97CB-D24A1CC4FD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1252" name="Slide Number Placeholder 3">
            <a:extLst>
              <a:ext uri="{FF2B5EF4-FFF2-40B4-BE49-F238E27FC236}">
                <a16:creationId xmlns:a16="http://schemas.microsoft.com/office/drawing/2014/main" id="{FE81F4A4-025F-4AA1-A978-4F05A255E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FFDE14C7-3733-4EDD-B67E-4B16BB58A5C1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60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96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9067CCFD-451A-4F8D-9185-573F66D4755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D71209-E9DC-4335-9060-BF6DA0F9B0ED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B0F0E108-79BF-43FF-BA8F-44F4D5742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45D71E46-C8BA-43FA-B77F-07F9BBA39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17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b="1">
              <a:cs typeface="Calibri" panose="020F0502020204030204" pitchFamily="34" charset="0"/>
            </a:endParaRPr>
          </a:p>
        </p:txBody>
      </p:sp>
      <p:sp>
        <p:nvSpPr>
          <p:cNvPr id="129029" name="Slide Number Placeholder 4">
            <a:extLst>
              <a:ext uri="{FF2B5EF4-FFF2-40B4-BE49-F238E27FC236}">
                <a16:creationId xmlns:a16="http://schemas.microsoft.com/office/drawing/2014/main" id="{EA6A1033-57EE-4A4A-8C65-550B94E9F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5201CA4A-3BBD-47B9-AD66-CA52CFC4C0ED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411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>
            <a:extLst>
              <a:ext uri="{FF2B5EF4-FFF2-40B4-BE49-F238E27FC236}">
                <a16:creationId xmlns:a16="http://schemas.microsoft.com/office/drawing/2014/main" id="{E917CFA3-58C4-427B-B8D9-CC465B9076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>
            <a:extLst>
              <a:ext uri="{FF2B5EF4-FFF2-40B4-BE49-F238E27FC236}">
                <a16:creationId xmlns:a16="http://schemas.microsoft.com/office/drawing/2014/main" id="{4AE79D86-B267-44D0-9A2C-C6A7502E62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en-US" sz="1200">
              <a:cs typeface="Calibri" panose="020F0502020204030204" pitchFamily="34" charset="0"/>
            </a:endParaRPr>
          </a:p>
        </p:txBody>
      </p:sp>
      <p:sp>
        <p:nvSpPr>
          <p:cNvPr id="183300" name="Slide Number Placeholder 3">
            <a:extLst>
              <a:ext uri="{FF2B5EF4-FFF2-40B4-BE49-F238E27FC236}">
                <a16:creationId xmlns:a16="http://schemas.microsoft.com/office/drawing/2014/main" id="{E1EBEF94-C20C-4EEB-8E6F-D79DFC752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A799785-A84A-43C5-9DA0-7D6018B78470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61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979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>
            <a:extLst>
              <a:ext uri="{FF2B5EF4-FFF2-40B4-BE49-F238E27FC236}">
                <a16:creationId xmlns:a16="http://schemas.microsoft.com/office/drawing/2014/main" id="{F81BA9E9-96FF-4C52-93FC-9A01D3F2D7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Notes Placeholder 2">
            <a:extLst>
              <a:ext uri="{FF2B5EF4-FFF2-40B4-BE49-F238E27FC236}">
                <a16:creationId xmlns:a16="http://schemas.microsoft.com/office/drawing/2014/main" id="{E92840C8-63D5-4526-A5BC-835F08BE8C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en-US" sz="1200">
              <a:cs typeface="Calibri" panose="020F0502020204030204" pitchFamily="34" charset="0"/>
            </a:endParaRPr>
          </a:p>
        </p:txBody>
      </p:sp>
      <p:sp>
        <p:nvSpPr>
          <p:cNvPr id="185348" name="Slide Number Placeholder 3">
            <a:extLst>
              <a:ext uri="{FF2B5EF4-FFF2-40B4-BE49-F238E27FC236}">
                <a16:creationId xmlns:a16="http://schemas.microsoft.com/office/drawing/2014/main" id="{B148A897-9AAE-4767-8EF4-C3B94A985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03FC58F9-60FB-49CD-9298-DF67A3757990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62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643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>
            <a:extLst>
              <a:ext uri="{FF2B5EF4-FFF2-40B4-BE49-F238E27FC236}">
                <a16:creationId xmlns:a16="http://schemas.microsoft.com/office/drawing/2014/main" id="{20479192-CB3A-4044-BA9D-A7A680F7B7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Notes Placeholder 2">
            <a:extLst>
              <a:ext uri="{FF2B5EF4-FFF2-40B4-BE49-F238E27FC236}">
                <a16:creationId xmlns:a16="http://schemas.microsoft.com/office/drawing/2014/main" id="{5E9A8479-8A63-4617-ABF1-E964D902EA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Tx/>
              <a:buChar char="•"/>
            </a:pPr>
            <a:endParaRPr lang="en-US" altLang="en-US" sz="1200">
              <a:cs typeface="Calibri" panose="020F0502020204030204" pitchFamily="34" charset="0"/>
            </a:endParaRPr>
          </a:p>
        </p:txBody>
      </p:sp>
      <p:sp>
        <p:nvSpPr>
          <p:cNvPr id="187396" name="Slide Number Placeholder 3">
            <a:extLst>
              <a:ext uri="{FF2B5EF4-FFF2-40B4-BE49-F238E27FC236}">
                <a16:creationId xmlns:a16="http://schemas.microsoft.com/office/drawing/2014/main" id="{D80A48A9-CA2A-44B0-B075-728F92F02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B879672-4695-49EB-8B5F-E43A2D90E44C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63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673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>
            <a:extLst>
              <a:ext uri="{FF2B5EF4-FFF2-40B4-BE49-F238E27FC236}">
                <a16:creationId xmlns:a16="http://schemas.microsoft.com/office/drawing/2014/main" id="{F218CBFC-0B1F-45B4-B6CF-45B950DF9C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Notes Placeholder 2">
            <a:extLst>
              <a:ext uri="{FF2B5EF4-FFF2-40B4-BE49-F238E27FC236}">
                <a16:creationId xmlns:a16="http://schemas.microsoft.com/office/drawing/2014/main" id="{E2F4F972-BE68-46EB-B022-849485A1F3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Tx/>
              <a:buChar char="•"/>
            </a:pPr>
            <a:endParaRPr lang="en-US" altLang="en-US"/>
          </a:p>
        </p:txBody>
      </p:sp>
      <p:sp>
        <p:nvSpPr>
          <p:cNvPr id="189444" name="Slide Number Placeholder 3">
            <a:extLst>
              <a:ext uri="{FF2B5EF4-FFF2-40B4-BE49-F238E27FC236}">
                <a16:creationId xmlns:a16="http://schemas.microsoft.com/office/drawing/2014/main" id="{F26F5BB4-F0F2-4A4F-B77C-6CD783696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DE246543-C1B3-434F-B235-C30D92EC6953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64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359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>
            <a:extLst>
              <a:ext uri="{FF2B5EF4-FFF2-40B4-BE49-F238E27FC236}">
                <a16:creationId xmlns:a16="http://schemas.microsoft.com/office/drawing/2014/main" id="{EC32C75C-4721-4B35-B5FB-A02110C2CC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Notes Placeholder 2">
            <a:extLst>
              <a:ext uri="{FF2B5EF4-FFF2-40B4-BE49-F238E27FC236}">
                <a16:creationId xmlns:a16="http://schemas.microsoft.com/office/drawing/2014/main" id="{055115B2-AD1C-477C-B49C-70196A67F6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200"/>
          </a:p>
        </p:txBody>
      </p:sp>
      <p:sp>
        <p:nvSpPr>
          <p:cNvPr id="191492" name="Slide Number Placeholder 3">
            <a:extLst>
              <a:ext uri="{FF2B5EF4-FFF2-40B4-BE49-F238E27FC236}">
                <a16:creationId xmlns:a16="http://schemas.microsoft.com/office/drawing/2014/main" id="{CF4AA9CF-D44C-417D-93AD-F295B32A9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11AEE775-6056-4252-9A95-7FDB0FFA35FF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65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836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>
            <a:extLst>
              <a:ext uri="{FF2B5EF4-FFF2-40B4-BE49-F238E27FC236}">
                <a16:creationId xmlns:a16="http://schemas.microsoft.com/office/drawing/2014/main" id="{D0780061-4266-4729-B5DF-D59E68CD96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>
            <a:extLst>
              <a:ext uri="{FF2B5EF4-FFF2-40B4-BE49-F238E27FC236}">
                <a16:creationId xmlns:a16="http://schemas.microsoft.com/office/drawing/2014/main" id="{0D4760E7-502B-4BE5-8783-A5312BB879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en-US" altLang="en-US" sz="1200"/>
          </a:p>
        </p:txBody>
      </p:sp>
      <p:sp>
        <p:nvSpPr>
          <p:cNvPr id="193540" name="Slide Number Placeholder 3">
            <a:extLst>
              <a:ext uri="{FF2B5EF4-FFF2-40B4-BE49-F238E27FC236}">
                <a16:creationId xmlns:a16="http://schemas.microsoft.com/office/drawing/2014/main" id="{2ADA8331-9A9C-469F-BB99-E0500ADD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4EC55D0-2B84-4975-B713-27803560C3C4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66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088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>
            <a:extLst>
              <a:ext uri="{FF2B5EF4-FFF2-40B4-BE49-F238E27FC236}">
                <a16:creationId xmlns:a16="http://schemas.microsoft.com/office/drawing/2014/main" id="{BBDF4589-0085-4998-ACB8-4E92AD20A2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>
            <a:extLst>
              <a:ext uri="{FF2B5EF4-FFF2-40B4-BE49-F238E27FC236}">
                <a16:creationId xmlns:a16="http://schemas.microsoft.com/office/drawing/2014/main" id="{FDDAB10B-2545-4E3B-8219-F1F531739C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5588" name="Slide Number Placeholder 3">
            <a:extLst>
              <a:ext uri="{FF2B5EF4-FFF2-40B4-BE49-F238E27FC236}">
                <a16:creationId xmlns:a16="http://schemas.microsoft.com/office/drawing/2014/main" id="{C12D221C-627B-4588-9B11-F1DF08BF5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7B188DE-7B0E-4127-88B9-F8E67894DECD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67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597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7B7E34D8-1395-4454-8D31-3E9BCA4AE9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D94C87BD-06A1-49AA-ADF8-06F4920F19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7636" name="Slide Number Placeholder 3">
            <a:extLst>
              <a:ext uri="{FF2B5EF4-FFF2-40B4-BE49-F238E27FC236}">
                <a16:creationId xmlns:a16="http://schemas.microsoft.com/office/drawing/2014/main" id="{30378FE4-5FC4-4101-9851-54CD0AA2C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45DF94DA-8BF2-4797-B8D8-356515D143DF}" type="slidenum">
              <a:rPr lang="en-US" altLang="en-US" sz="12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68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064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92086E7B-D1AE-416E-B7A1-E4E636CD16D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39CA8F-FC2F-42DA-8B22-D1833B73903A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69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922D5830-8CD4-49AA-A665-7BFEFEF0C9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32FEE4F3-1FB1-4364-B0E7-5A4983AE6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cs typeface="Calibri" panose="020F0502020204030204" pitchFamily="34" charset="0"/>
            </a:endParaRPr>
          </a:p>
        </p:txBody>
      </p:sp>
      <p:sp>
        <p:nvSpPr>
          <p:cNvPr id="176133" name="Slide Number Placeholder 4">
            <a:extLst>
              <a:ext uri="{FF2B5EF4-FFF2-40B4-BE49-F238E27FC236}">
                <a16:creationId xmlns:a16="http://schemas.microsoft.com/office/drawing/2014/main" id="{10ACC7A5-2485-4FBD-8A0D-FC8187680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B76CAA54-8B6E-4BA7-BF90-55EEDBA4834B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69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7622F99F-4E4F-4123-8449-C0C78BE452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9725BB0C-741C-4CFD-89B0-CD3F985EA4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697BEB1F-A4EB-4CBB-B119-98378499C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264B376-4B25-468C-893D-ECF6F65F9649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27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18F9A0E4-3EF3-41ED-9DF2-83D63594031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2E148F-66FD-4D4A-9BBA-782F598B2958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A147B9B6-929E-40D3-A5A0-54DAA794E8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EAD0716-168A-45D0-BDA8-A59B723BB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34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>
              <a:cs typeface="Calibri" panose="020F0502020204030204" pitchFamily="34" charset="0"/>
            </a:endParaRPr>
          </a:p>
        </p:txBody>
      </p:sp>
      <p:sp>
        <p:nvSpPr>
          <p:cNvPr id="133125" name="Slide Number Placeholder 4">
            <a:extLst>
              <a:ext uri="{FF2B5EF4-FFF2-40B4-BE49-F238E27FC236}">
                <a16:creationId xmlns:a16="http://schemas.microsoft.com/office/drawing/2014/main" id="{C36E96A1-B298-4B79-BF09-0FC9B6B8B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B94E4A99-17B7-42B7-A938-78423B1AF5CE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8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C7A4F3C6-0B82-40FD-9770-F0252CD47C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7F3B45-2DA3-489A-9FF2-A2D586E63720}" type="slidenum"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A60D1D1B-634D-4EEF-A51F-DF6FB1CC8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262B8B0-67C6-4C10-898C-EEFB76204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3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z="900"/>
          </a:p>
        </p:txBody>
      </p:sp>
      <p:sp>
        <p:nvSpPr>
          <p:cNvPr id="135173" name="Slide Number Placeholder 4">
            <a:extLst>
              <a:ext uri="{FF2B5EF4-FFF2-40B4-BE49-F238E27FC236}">
                <a16:creationId xmlns:a16="http://schemas.microsoft.com/office/drawing/2014/main" id="{A81E659A-2021-4146-9F08-5B61DBBA1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just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77A952BA-430A-4D43-9BE4-3DEFCD4C746D}" type="slidenum">
              <a:rPr lang="en-US" altLang="en-US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9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1EB4-FA58-4542-A27A-9CE5E4C05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18FB8-0E4B-4FD4-BC5E-90327F53B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C8F14-C2A7-4A81-AB99-897924ED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9EE3-7E9D-455D-B60D-9CAEF8751AAF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ED751-829C-4DF1-8D7E-9642F6B5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28C4D-D8D2-4A7F-B411-DD15ACDE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7CF2-8248-4594-BE44-40A93C6B1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28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6E3D-D653-4A24-9E4A-329E0E6E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8A481-4ED7-4726-8826-C0608456A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7340-7E92-40CA-BAD7-E8AD0532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9EE3-7E9D-455D-B60D-9CAEF8751AAF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116D-325C-48EB-9077-E5C69EE1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46AC-1822-41FD-A966-61F0839A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7CF2-8248-4594-BE44-40A93C6B1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5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5B5FB-8B07-47D1-A043-E6A658D03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31FD3-5CA2-47F2-AE3D-E66F11456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29475-1E8D-4B75-9F05-C4B45C19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9EE3-7E9D-455D-B60D-9CAEF8751AAF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350-E75B-4FB2-BAE1-6585B464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044E-F56D-49C8-8DD6-34479B38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7CF2-8248-4594-BE44-40A93C6B1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37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13835" y="145140"/>
            <a:ext cx="10972800" cy="507831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360489"/>
            <a:ext cx="10987617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9438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13835" y="145140"/>
            <a:ext cx="10972800" cy="507831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360489"/>
            <a:ext cx="10987617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4394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360489"/>
            <a:ext cx="10987617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5027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43CF-FB4C-4DD3-8181-04A26111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E78F-90B9-42EF-80F3-F82D2111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A74C-9C99-4626-87D0-8749CCF2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9EE3-7E9D-455D-B60D-9CAEF8751AAF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97F8-2F7F-4494-B106-148CC7FC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6797-19F8-4C1A-9944-E162ED65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7CF2-8248-4594-BE44-40A93C6B1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6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3ABD-A76A-4B15-ABA2-01C3B4E2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82969-AFE4-4BBE-BEBF-CDE77944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77E7-E47A-4D3D-9F72-6AA7B134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9EE3-7E9D-455D-B60D-9CAEF8751AAF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901B-A167-4201-88FA-26EA71D0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9D4B-23FA-45F0-B71C-47DD0833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7CF2-8248-4594-BE44-40A93C6B1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7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291F-D9F9-4F2C-A835-490ED76D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BB10-0AEB-41D6-82AB-96529B531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56485-D466-4A24-8198-FC05508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13E9-F302-4BFE-8C63-EC939221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9EE3-7E9D-455D-B60D-9CAEF8751AAF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89E8F-B656-49DD-A538-52B44429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2CF7-6F7A-493F-BBC7-83EBC431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7CF2-8248-4594-BE44-40A93C6B1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18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CFFB-C3AC-442C-BFEE-BC17A4CA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E5E4F-E90B-44D4-A5EC-78EE0FDBE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E3F2-8533-49C8-8B1A-1937CBE91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B83C7-0334-4029-A7FC-F73A20578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8F56C-4AE2-4803-ADE7-BC99E826A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3D0F7-9E3E-46EC-A133-1DDEB66D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9EE3-7E9D-455D-B60D-9CAEF8751AAF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60126-69C5-4334-A839-985268B0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38DE1-2863-40BA-9823-1F263F47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7CF2-8248-4594-BE44-40A93C6B1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3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537B-C2F9-4894-8F3F-6F016333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CE096-90B4-471B-9A20-450B060D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9EE3-7E9D-455D-B60D-9CAEF8751AAF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92E9B-791C-45D2-A7FC-EEA83C88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7201B-C4AE-4A1D-BFD4-FB488778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7CF2-8248-4594-BE44-40A93C6B1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1F16D-2636-4A7A-A77F-B19B9D75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9EE3-7E9D-455D-B60D-9CAEF8751AAF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BE396-D914-42E2-8B50-DF7ABE84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1A0D6-C135-4A9D-9587-5130025F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7CF2-8248-4594-BE44-40A93C6B1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68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E06A-1E56-407B-B8FB-0B00B0FB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0683-F347-4BF1-B252-2E848BDE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BB231-0BE8-4EB9-8A6E-156DDC2EB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90FE3-62F8-4569-BA4C-47AA002D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9EE3-7E9D-455D-B60D-9CAEF8751AAF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9AF86-4EC5-4C6E-B646-D337FB73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D8260-AFCF-4965-9415-A509A220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7CF2-8248-4594-BE44-40A93C6B1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71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D452-DBE7-4909-A56A-2AC91391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5681B-46C6-48D3-BAD7-F54D96DD0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1E0F2-1C55-4DB2-80A4-F6ED94A7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B65C7-61DB-44F6-BC6B-DE100B87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9EE3-7E9D-455D-B60D-9CAEF8751AAF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C9AE9-6593-4104-AEA4-9D44FB87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25B72-00E5-4662-8B15-ABD2A4DC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7CF2-8248-4594-BE44-40A93C6B1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7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13240-7E46-47E0-A69D-D407113A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D10B3-5E2A-48A6-B1AE-844283399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FDB1A-E8D8-4B0B-BE23-847AB6C30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9EE3-7E9D-455D-B60D-9CAEF8751AAF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56A3-18BE-47F6-8B39-691060DB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BC79-9E98-4777-8C79-F98BAE249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D7CF2-8248-4594-BE44-40A93C6B1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5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mocl.one.microsoft.com/" TargetMode="External"/><Relationship Id="rId7" Type="http://schemas.openxmlformats.org/officeDocument/2006/relationships/hyperlink" Target="http://devguru.com/technologies/t-sql/7115.asp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msdn.microsoft.com/en-us/library/aa174546(v=sql.80).aspx" TargetMode="External"/><Relationship Id="rId5" Type="http://schemas.openxmlformats.org/officeDocument/2006/relationships/hyperlink" Target="http://msdn.microsoft.com/en-us/library/ms180026.aspx" TargetMode="External"/><Relationship Id="rId4" Type="http://schemas.openxmlformats.org/officeDocument/2006/relationships/hyperlink" Target="http://msdn.microsoft.com/en-us/library/aa213231(v=sql.80).asp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D217-1F18-4B37-9967-4E75AA147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Server 2014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3CBD-234C-4A82-BEDC-87F833493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04345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5EEB76DC-C010-4439-83D4-1B6953DB1A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228600"/>
            <a:ext cx="8763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Determining Which Type of Constraint to Use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D74E9E33-77E2-417C-A63A-8090D855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00200"/>
            <a:ext cx="3962400" cy="609600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182880" anchor="ctr"/>
          <a:lstStyle/>
          <a:p>
            <a:pPr>
              <a:defRPr/>
            </a:pP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Type of integrity</a:t>
            </a:r>
          </a:p>
        </p:txBody>
      </p:sp>
      <p:sp>
        <p:nvSpPr>
          <p:cNvPr id="256004" name="Rectangle 4">
            <a:extLst>
              <a:ext uri="{FF2B5EF4-FFF2-40B4-BE49-F238E27FC236}">
                <a16:creationId xmlns:a16="http://schemas.microsoft.com/office/drawing/2014/main" id="{07BC2E9B-A248-49F6-BA8F-719459E5B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00200"/>
            <a:ext cx="3962400" cy="609600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182880" anchor="ctr"/>
          <a:lstStyle/>
          <a:p>
            <a:pPr>
              <a:defRPr/>
            </a:pPr>
            <a:r>
              <a:rPr lang="en-US" sz="2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Constraint type</a:t>
            </a:r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6515CD21-8946-4337-9CD2-4558E761E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09800"/>
            <a:ext cx="3962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18288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134150" name="Rectangle 6">
            <a:extLst>
              <a:ext uri="{FF2B5EF4-FFF2-40B4-BE49-F238E27FC236}">
                <a16:creationId xmlns:a16="http://schemas.microsoft.com/office/drawing/2014/main" id="{5E61E60D-4275-4EA2-A35A-E059F0DF6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098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18288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DEFAULT</a:t>
            </a:r>
          </a:p>
        </p:txBody>
      </p:sp>
      <p:sp>
        <p:nvSpPr>
          <p:cNvPr id="134151" name="Rectangle 7">
            <a:extLst>
              <a:ext uri="{FF2B5EF4-FFF2-40B4-BE49-F238E27FC236}">
                <a16:creationId xmlns:a16="http://schemas.microsoft.com/office/drawing/2014/main" id="{2F8BC00A-E85C-4D98-AB27-64387EC59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908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18288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134152" name="Rectangle 8">
            <a:extLst>
              <a:ext uri="{FF2B5EF4-FFF2-40B4-BE49-F238E27FC236}">
                <a16:creationId xmlns:a16="http://schemas.microsoft.com/office/drawing/2014/main" id="{5A6F6CA7-BD4A-4A54-AF5F-78E8FF37B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9718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18288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REFERENTIAL</a:t>
            </a:r>
          </a:p>
        </p:txBody>
      </p:sp>
      <p:sp>
        <p:nvSpPr>
          <p:cNvPr id="134153" name="Rectangle 9">
            <a:extLst>
              <a:ext uri="{FF2B5EF4-FFF2-40B4-BE49-F238E27FC236}">
                <a16:creationId xmlns:a16="http://schemas.microsoft.com/office/drawing/2014/main" id="{1FDEA042-42CF-416E-B095-8E47D40FD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52800"/>
            <a:ext cx="3962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18288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34154" name="Rectangle 10">
            <a:extLst>
              <a:ext uri="{FF2B5EF4-FFF2-40B4-BE49-F238E27FC236}">
                <a16:creationId xmlns:a16="http://schemas.microsoft.com/office/drawing/2014/main" id="{0510C6B4-8E18-4C1B-9137-7B41D23E0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3528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18288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34155" name="Rectangle 11">
            <a:extLst>
              <a:ext uri="{FF2B5EF4-FFF2-40B4-BE49-F238E27FC236}">
                <a16:creationId xmlns:a16="http://schemas.microsoft.com/office/drawing/2014/main" id="{69B46344-F7A5-4B7E-B355-D3C870D6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18288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UNIQUE</a:t>
            </a:r>
          </a:p>
        </p:txBody>
      </p:sp>
      <p:sp>
        <p:nvSpPr>
          <p:cNvPr id="134156" name="Rectangle 12">
            <a:extLst>
              <a:ext uri="{FF2B5EF4-FFF2-40B4-BE49-F238E27FC236}">
                <a16:creationId xmlns:a16="http://schemas.microsoft.com/office/drawing/2014/main" id="{4143036F-9605-44BD-99A2-D2200DA55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14800"/>
            <a:ext cx="3962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18288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Referential</a:t>
            </a:r>
          </a:p>
        </p:txBody>
      </p:sp>
      <p:sp>
        <p:nvSpPr>
          <p:cNvPr id="134157" name="Rectangle 13">
            <a:extLst>
              <a:ext uri="{FF2B5EF4-FFF2-40B4-BE49-F238E27FC236}">
                <a16:creationId xmlns:a16="http://schemas.microsoft.com/office/drawing/2014/main" id="{75A2E54D-2ACA-4EB9-9209-E3BC3B0D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148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18288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4158" name="Rectangle 14">
            <a:extLst>
              <a:ext uri="{FF2B5EF4-FFF2-40B4-BE49-F238E27FC236}">
                <a16:creationId xmlns:a16="http://schemas.microsoft.com/office/drawing/2014/main" id="{BE93DFEB-37FC-4827-8F85-0F0B646E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95800"/>
            <a:ext cx="3962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lIns="18288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134159" name="Text Box 15">
            <a:extLst>
              <a:ext uri="{FF2B5EF4-FFF2-40B4-BE49-F238E27FC236}">
                <a16:creationId xmlns:a16="http://schemas.microsoft.com/office/drawing/2014/main" id="{6F79B195-0B30-44EF-857D-61E837E59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6" y="5410200"/>
            <a:ext cx="7458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Georgia" panose="02040502050405020303" pitchFamily="18" charset="0"/>
              </a:rPr>
              <a:t>Source: “2073A: Programming With Microsoft® SQL Server™ 2008 Database”</a:t>
            </a:r>
          </a:p>
        </p:txBody>
      </p:sp>
    </p:spTree>
    <p:extLst>
      <p:ext uri="{BB962C8B-B14F-4D97-AF65-F5344CB8AC3E}">
        <p14:creationId xmlns:p14="http://schemas.microsoft.com/office/powerpoint/2010/main" val="15612370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Placeholder 1">
            <a:extLst>
              <a:ext uri="{FF2B5EF4-FFF2-40B4-BE49-F238E27FC236}">
                <a16:creationId xmlns:a16="http://schemas.microsoft.com/office/drawing/2014/main" id="{9A965422-3FEA-4473-88CA-8D3DEB3E72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DEFAULT constraints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Check constraints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Primary key constraints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Unique constraints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Foreign key constraints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Cascading referential integrity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E744637B-259C-47B6-8DCF-D4C996D99E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Types of Constraints</a:t>
            </a:r>
          </a:p>
        </p:txBody>
      </p:sp>
    </p:spTree>
    <p:extLst>
      <p:ext uri="{BB962C8B-B14F-4D97-AF65-F5344CB8AC3E}">
        <p14:creationId xmlns:p14="http://schemas.microsoft.com/office/powerpoint/2010/main" val="22628197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Placeholder 1">
            <a:extLst>
              <a:ext uri="{FF2B5EF4-FFF2-40B4-BE49-F238E27FC236}">
                <a16:creationId xmlns:a16="http://schemas.microsoft.com/office/drawing/2014/main" id="{F461B229-530C-4FDD-8E1A-717C314059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914400"/>
            <a:ext cx="8240713" cy="5638800"/>
          </a:xfrm>
        </p:spPr>
        <p:txBody>
          <a:bodyPr/>
          <a:lstStyle/>
          <a:p>
            <a:pPr marL="0" algn="just">
              <a:spcBef>
                <a:spcPts val="0"/>
              </a:spcBef>
              <a:buFont typeface="Arial" charset="0"/>
              <a:buChar char="•"/>
              <a:defRPr/>
            </a:pPr>
            <a:r>
              <a:rPr dirty="0">
                <a:solidFill>
                  <a:schemeClr val="tx1"/>
                </a:solidFill>
                <a:cs typeface="Arial" charset="0"/>
              </a:rPr>
              <a:t>Use CREATE TABLE or ALTER TABLE</a:t>
            </a:r>
          </a:p>
          <a:p>
            <a:pPr marL="0" algn="just">
              <a:spcBef>
                <a:spcPts val="0"/>
              </a:spcBef>
              <a:buFont typeface="Arial" charset="0"/>
              <a:buChar char="•"/>
              <a:defRPr/>
            </a:pPr>
            <a:endParaRPr dirty="0">
              <a:solidFill>
                <a:schemeClr val="tx1"/>
              </a:solidFill>
              <a:cs typeface="Arial" charset="0"/>
            </a:endParaRPr>
          </a:p>
          <a:p>
            <a:pPr marL="0" algn="just">
              <a:spcBef>
                <a:spcPts val="0"/>
              </a:spcBef>
              <a:buFont typeface="Arial" charset="0"/>
              <a:buChar char="•"/>
              <a:defRPr/>
            </a:pPr>
            <a:r>
              <a:rPr dirty="0">
                <a:solidFill>
                  <a:schemeClr val="tx1"/>
                </a:solidFill>
                <a:cs typeface="Arial" charset="0"/>
              </a:rPr>
              <a:t>Can add constraints to a table with existing data  </a:t>
            </a:r>
          </a:p>
          <a:p>
            <a:pPr marL="0" algn="just">
              <a:spcBef>
                <a:spcPts val="0"/>
              </a:spcBef>
              <a:buFont typeface="Arial" charset="0"/>
              <a:buChar char="•"/>
              <a:defRPr/>
            </a:pPr>
            <a:endParaRPr dirty="0">
              <a:solidFill>
                <a:schemeClr val="tx1"/>
              </a:solidFill>
              <a:cs typeface="Arial" charset="0"/>
            </a:endParaRPr>
          </a:p>
          <a:p>
            <a:pPr marL="0" algn="just">
              <a:spcBef>
                <a:spcPts val="0"/>
              </a:spcBef>
              <a:buFont typeface="Arial" charset="0"/>
              <a:buChar char="•"/>
              <a:defRPr/>
            </a:pPr>
            <a:r>
              <a:rPr dirty="0">
                <a:solidFill>
                  <a:schemeClr val="tx1"/>
                </a:solidFill>
                <a:cs typeface="Arial" charset="0"/>
              </a:rPr>
              <a:t>Can place constraints on single or multiple columns</a:t>
            </a:r>
          </a:p>
          <a:p>
            <a:pPr marL="0" lvl="1" algn="just">
              <a:spcBef>
                <a:spcPts val="0"/>
              </a:spcBef>
              <a:buFont typeface="Arial" charset="0"/>
              <a:buChar char="•"/>
              <a:defRPr/>
            </a:pPr>
            <a:endParaRPr sz="2200" dirty="0">
              <a:solidFill>
                <a:schemeClr val="tx1"/>
              </a:solidFill>
            </a:endParaRPr>
          </a:p>
          <a:p>
            <a:pPr marL="0" lvl="1" algn="just">
              <a:spcBef>
                <a:spcPts val="0"/>
              </a:spcBef>
              <a:buFont typeface="Arial" charset="0"/>
              <a:buChar char="•"/>
              <a:defRPr/>
            </a:pPr>
            <a:r>
              <a:rPr sz="2200" dirty="0">
                <a:solidFill>
                  <a:schemeClr val="tx1"/>
                </a:solidFill>
              </a:rPr>
              <a:t>Single column, called </a:t>
            </a:r>
            <a:r>
              <a:rPr sz="2200">
                <a:solidFill>
                  <a:schemeClr val="tx1"/>
                </a:solidFill>
              </a:rPr>
              <a:t>column-level constraint</a:t>
            </a:r>
          </a:p>
          <a:p>
            <a:pPr marL="0" lvl="1" algn="just">
              <a:spcBef>
                <a:spcPts val="0"/>
              </a:spcBef>
              <a:buFont typeface="Arial" charset="0"/>
              <a:buChar char="•"/>
              <a:defRPr/>
            </a:pPr>
            <a:endParaRPr sz="2200" dirty="0">
              <a:solidFill>
                <a:schemeClr val="tx1"/>
              </a:solidFill>
            </a:endParaRPr>
          </a:p>
          <a:p>
            <a:pPr marL="0" lvl="1" algn="just">
              <a:spcBef>
                <a:spcPts val="0"/>
              </a:spcBef>
              <a:buFont typeface="Arial" charset="0"/>
              <a:buChar char="•"/>
              <a:defRPr/>
            </a:pPr>
            <a:r>
              <a:rPr sz="2200" dirty="0">
                <a:solidFill>
                  <a:schemeClr val="tx1"/>
                </a:solidFill>
              </a:rPr>
              <a:t>Multiple columns, called table-level constraint</a:t>
            </a:r>
          </a:p>
          <a:p>
            <a:pPr marL="0" lvl="1" algn="just">
              <a:spcBef>
                <a:spcPts val="0"/>
              </a:spcBef>
              <a:buFont typeface="Arial" charset="0"/>
              <a:buChar char="•"/>
              <a:defRPr/>
            </a:pPr>
            <a:endParaRPr sz="2200" dirty="0">
              <a:solidFill>
                <a:schemeClr val="tx1"/>
              </a:solidFill>
            </a:endParaRPr>
          </a:p>
          <a:p>
            <a:pPr marL="0" algn="just">
              <a:spcBef>
                <a:spcPts val="0"/>
              </a:spcBef>
              <a:buFont typeface="Arial" charset="0"/>
              <a:buChar char="•"/>
              <a:defRPr/>
            </a:pPr>
            <a:r>
              <a:rPr dirty="0">
                <a:solidFill>
                  <a:schemeClr val="tx1"/>
                </a:solidFill>
                <a:cs typeface="Arial" charset="0"/>
              </a:rPr>
              <a:t>Can be changed without recreating a table</a:t>
            </a:r>
          </a:p>
          <a:p>
            <a:pPr marL="0" algn="just">
              <a:spcBef>
                <a:spcPts val="0"/>
              </a:spcBef>
              <a:buFont typeface="Arial" charset="0"/>
              <a:buChar char="•"/>
              <a:defRPr/>
            </a:pPr>
            <a:endParaRPr dirty="0">
              <a:solidFill>
                <a:schemeClr val="tx1"/>
              </a:solidFill>
              <a:cs typeface="Arial" charset="0"/>
            </a:endParaRPr>
          </a:p>
          <a:p>
            <a:pPr marL="0" algn="just">
              <a:spcBef>
                <a:spcPts val="0"/>
              </a:spcBef>
              <a:buFont typeface="Arial" charset="0"/>
              <a:buChar char="•"/>
              <a:defRPr/>
            </a:pPr>
            <a:r>
              <a:rPr dirty="0">
                <a:solidFill>
                  <a:schemeClr val="tx1"/>
                </a:solidFill>
                <a:cs typeface="Arial" charset="0"/>
              </a:rPr>
              <a:t>Require error-checking in applications and transactions</a:t>
            </a:r>
          </a:p>
          <a:p>
            <a:pPr marL="0" algn="just">
              <a:spcBef>
                <a:spcPts val="0"/>
              </a:spcBef>
              <a:buFont typeface="Arial" charset="0"/>
              <a:buChar char="•"/>
              <a:defRPr/>
            </a:pPr>
            <a:endParaRPr dirty="0">
              <a:solidFill>
                <a:schemeClr val="tx1"/>
              </a:solidFill>
              <a:cs typeface="Arial" charset="0"/>
            </a:endParaRPr>
          </a:p>
          <a:p>
            <a:pPr marL="0" algn="just">
              <a:spcBef>
                <a:spcPts val="0"/>
              </a:spcBef>
              <a:buFont typeface="Arial" charset="0"/>
              <a:buChar char="•"/>
              <a:defRPr/>
            </a:pPr>
            <a:r>
              <a:rPr dirty="0">
                <a:solidFill>
                  <a:schemeClr val="tx1"/>
                </a:solidFill>
                <a:cs typeface="Arial" charset="0"/>
              </a:rPr>
              <a:t>Verify existing data</a:t>
            </a:r>
          </a:p>
          <a:p>
            <a:pPr algn="just" eaLnBrk="1" hangingPunct="1">
              <a:buFont typeface="Arial" charset="0"/>
              <a:buChar char="•"/>
              <a:defRPr/>
            </a:pPr>
            <a:endParaRPr dirty="0">
              <a:solidFill>
                <a:schemeClr val="tx1"/>
              </a:solidFill>
              <a:cs typeface="Arial" charset="0"/>
            </a:endParaRPr>
          </a:p>
          <a:p>
            <a:pPr lvl="1" algn="just" eaLnBrk="1" hangingPunct="1">
              <a:buFont typeface="Arial" charset="0"/>
              <a:buChar char="•"/>
              <a:defRPr/>
            </a:pPr>
            <a:endParaRPr sz="2200" dirty="0">
              <a:solidFill>
                <a:schemeClr val="tx1"/>
              </a:solidFill>
            </a:endParaRPr>
          </a:p>
          <a:p>
            <a:pPr algn="just" eaLnBrk="1" hangingPunct="1">
              <a:buFont typeface="Arial" charset="0"/>
              <a:buChar char="•"/>
              <a:defRPr/>
            </a:pPr>
            <a:endParaRPr dirty="0">
              <a:solidFill>
                <a:schemeClr val="tx1"/>
              </a:solidFill>
              <a:cs typeface="Arial" charset="0"/>
            </a:endParaRPr>
          </a:p>
          <a:p>
            <a:pPr algn="just" eaLnBrk="1" hangingPunct="1">
              <a:buFont typeface="Arial" charset="0"/>
              <a:buChar char="•"/>
              <a:defRPr/>
            </a:pPr>
            <a:endParaRPr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19DAA7B2-3940-4683-9809-85C2869749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335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Creating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8198820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Placeholder 1">
            <a:extLst>
              <a:ext uri="{FF2B5EF4-FFF2-40B4-BE49-F238E27FC236}">
                <a16:creationId xmlns:a16="http://schemas.microsoft.com/office/drawing/2014/main" id="{F45B680E-E4B0-40A1-8748-DA7A5D9B72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98651" y="1131888"/>
            <a:ext cx="8240713" cy="5116512"/>
          </a:xfrm>
        </p:spPr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Apply only to INSERT statements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Only one default constraint per column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Cannot be used with identity property or rowversion data type</a:t>
            </a: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Allow some system-supplied values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654AC1DD-51F4-4C99-8EAB-467DD00AFB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335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DEFAULT Constraints</a:t>
            </a:r>
          </a:p>
        </p:txBody>
      </p:sp>
      <p:sp>
        <p:nvSpPr>
          <p:cNvPr id="140292" name="Rectangle 4">
            <a:extLst>
              <a:ext uri="{FF2B5EF4-FFF2-40B4-BE49-F238E27FC236}">
                <a16:creationId xmlns:a16="http://schemas.microsoft.com/office/drawing/2014/main" id="{6B5B6111-DC74-4478-8604-1518C98CF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038600"/>
            <a:ext cx="7772400" cy="193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NORTHWIND</a:t>
            </a:r>
            <a:b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DBO.TB_CUSTOMERS</a:t>
            </a:r>
            <a:b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b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 dft_tb_customers_contact_name DEFAULT 'UNKNOWN' </a:t>
            </a:r>
            <a:b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ContactName </a:t>
            </a:r>
          </a:p>
        </p:txBody>
      </p:sp>
    </p:spTree>
    <p:extLst>
      <p:ext uri="{BB962C8B-B14F-4D97-AF65-F5344CB8AC3E}">
        <p14:creationId xmlns:p14="http://schemas.microsoft.com/office/powerpoint/2010/main" val="27832263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Placeholder 1">
            <a:extLst>
              <a:ext uri="{FF2B5EF4-FFF2-40B4-BE49-F238E27FC236}">
                <a16:creationId xmlns:a16="http://schemas.microsoft.com/office/drawing/2014/main" id="{D74C2BC1-4195-4AD9-BB41-3FE13E8E2B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1143001"/>
            <a:ext cx="8240713" cy="44735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Are used with INSERT and UPDATE statements</a:t>
            </a:r>
          </a:p>
          <a:p>
            <a:pPr algn="just" eaLnBrk="1" hangingPunct="1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Can reference other columns in the same table</a:t>
            </a:r>
          </a:p>
          <a:p>
            <a:pPr algn="just" eaLnBrk="1" hangingPunct="1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Cannot:</a:t>
            </a:r>
          </a:p>
          <a:p>
            <a:pPr lvl="1" algn="just" eaLnBrk="1" hangingPunct="1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Be used with the rowversion data type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Contain subqueries  </a:t>
            </a: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467C1672-E03A-4552-831A-0282A1510D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CHECK Constraints</a:t>
            </a:r>
          </a:p>
        </p:txBody>
      </p:sp>
      <p:sp>
        <p:nvSpPr>
          <p:cNvPr id="142340" name="Rectangle 5">
            <a:extLst>
              <a:ext uri="{FF2B5EF4-FFF2-40B4-BE49-F238E27FC236}">
                <a16:creationId xmlns:a16="http://schemas.microsoft.com/office/drawing/2014/main" id="{A610D610-F2D1-4C7F-8EF9-23FFE1DC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60800"/>
            <a:ext cx="8153400" cy="193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NORTHWIND</a:t>
            </a:r>
            <a:b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DBO.EMPLOYEES</a:t>
            </a:r>
            <a:b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b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 chk_employees_birthdate</a:t>
            </a:r>
            <a:b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(BirthDate &gt; '01-01-1900' AND BirthDate &lt; getdate())</a:t>
            </a:r>
          </a:p>
        </p:txBody>
      </p:sp>
    </p:spTree>
    <p:extLst>
      <p:ext uri="{BB962C8B-B14F-4D97-AF65-F5344CB8AC3E}">
        <p14:creationId xmlns:p14="http://schemas.microsoft.com/office/powerpoint/2010/main" val="6410105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Placeholder 1">
            <a:extLst>
              <a:ext uri="{FF2B5EF4-FFF2-40B4-BE49-F238E27FC236}">
                <a16:creationId xmlns:a16="http://schemas.microsoft.com/office/drawing/2014/main" id="{B5F3C659-BFB0-43EE-AD1A-7066001051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74851" y="1143001"/>
            <a:ext cx="8240713" cy="4473575"/>
          </a:xfrm>
        </p:spPr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Only one PRIMARY KEY constraint per table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Values must be unique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Null values are not allowed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Creates a unique index on specified columns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86C598BF-615D-4A8E-9572-610B04D540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07964"/>
            <a:ext cx="73342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PRIMARY KEY Constraints</a:t>
            </a:r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1875AD0C-E09C-4B23-8931-23671AC6C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18000"/>
            <a:ext cx="7772400" cy="162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NORTHWIND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DBO.CUSTOMERS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 pkc_Customers_customer_id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PRIMARY KEY NONCLUSTERED (Customer_ID)</a:t>
            </a:r>
          </a:p>
        </p:txBody>
      </p:sp>
    </p:spTree>
    <p:extLst>
      <p:ext uri="{BB962C8B-B14F-4D97-AF65-F5344CB8AC3E}">
        <p14:creationId xmlns:p14="http://schemas.microsoft.com/office/powerpoint/2010/main" val="257309939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Placeholder 1">
            <a:extLst>
              <a:ext uri="{FF2B5EF4-FFF2-40B4-BE49-F238E27FC236}">
                <a16:creationId xmlns:a16="http://schemas.microsoft.com/office/drawing/2014/main" id="{B82D09DE-FEFC-4FE5-BF21-1686FEF88E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74851" y="1066801"/>
            <a:ext cx="8240713" cy="4473575"/>
          </a:xfrm>
        </p:spPr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Allow one null value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Allow multiple unique constraints on a table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Defined with one or more columns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Enforced with a unique index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30A43F80-C369-4FDE-9D89-0ED77B8AB5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07964"/>
            <a:ext cx="72580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UNIQUE Constraints</a:t>
            </a:r>
          </a:p>
        </p:txBody>
      </p:sp>
      <p:sp>
        <p:nvSpPr>
          <p:cNvPr id="146436" name="Rectangle 4">
            <a:extLst>
              <a:ext uri="{FF2B5EF4-FFF2-40B4-BE49-F238E27FC236}">
                <a16:creationId xmlns:a16="http://schemas.microsoft.com/office/drawing/2014/main" id="{BAE1A033-7711-48A9-85A4-15FC294C5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94200"/>
            <a:ext cx="7772400" cy="162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NORTHWIND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DBO.SUPPLIERS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unq_suppliers_Company_Name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UNIQUE NONCLUSTERED (CompanyName)</a:t>
            </a:r>
            <a:endParaRPr lang="en-US" altLang="en-US" sz="8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83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Placeholder 1">
            <a:extLst>
              <a:ext uri="{FF2B5EF4-FFF2-40B4-BE49-F238E27FC236}">
                <a16:creationId xmlns:a16="http://schemas.microsoft.com/office/drawing/2014/main" id="{E0EA7840-94A5-4769-9348-7F14948523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990600"/>
            <a:ext cx="8240713" cy="5562600"/>
          </a:xfrm>
        </p:spPr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Must reference a PRIMARY KEY or UNIQUE constraint</a:t>
            </a:r>
          </a:p>
          <a:p>
            <a:pPr marL="0" algn="just">
              <a:spcBef>
                <a:spcPct val="0"/>
              </a:spcBef>
            </a:pPr>
            <a:endParaRPr altLang="en-US" sz="1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Provide single or multicolumn referential integrity</a:t>
            </a:r>
          </a:p>
          <a:p>
            <a:pPr marL="0" algn="just">
              <a:spcBef>
                <a:spcPct val="0"/>
              </a:spcBef>
            </a:pPr>
            <a:endParaRPr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Do not automatically create indexes</a:t>
            </a:r>
          </a:p>
          <a:p>
            <a:pPr marL="0" algn="just">
              <a:spcBef>
                <a:spcPct val="0"/>
              </a:spcBef>
            </a:pPr>
            <a:endParaRPr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Users must have select or references permissions on referenced tables</a:t>
            </a:r>
          </a:p>
          <a:p>
            <a:pPr marL="0" algn="just">
              <a:spcBef>
                <a:spcPct val="0"/>
              </a:spcBef>
            </a:pPr>
            <a:endParaRPr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Use only references clause within same table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2F1C510F-BE42-4C2A-BC5B-41D24A8E62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207964"/>
            <a:ext cx="74104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FOREIGN KEY Constraints</a:t>
            </a:r>
          </a:p>
        </p:txBody>
      </p:sp>
      <p:sp>
        <p:nvSpPr>
          <p:cNvPr id="148484" name="Rectangle 5">
            <a:extLst>
              <a:ext uri="{FF2B5EF4-FFF2-40B4-BE49-F238E27FC236}">
                <a16:creationId xmlns:a16="http://schemas.microsoft.com/office/drawing/2014/main" id="{75B91E24-FC19-4C0C-A4E7-87ECFD428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19600"/>
            <a:ext cx="7772400" cy="162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NORTHWIND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DBO.ORDERS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CONSTRAINT fk_Orders_Customers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FOREIGN KEY (Customer_ID)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REFERENCES dbo.Customers(Customer_ID)</a:t>
            </a:r>
          </a:p>
        </p:txBody>
      </p:sp>
    </p:spTree>
    <p:extLst>
      <p:ext uri="{BB962C8B-B14F-4D97-AF65-F5344CB8AC3E}">
        <p14:creationId xmlns:p14="http://schemas.microsoft.com/office/powerpoint/2010/main" val="1945463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A3FE579F-68A5-4891-B75A-8B6D63783C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Cascading Referential Integrity</a:t>
            </a:r>
          </a:p>
        </p:txBody>
      </p:sp>
      <p:sp>
        <p:nvSpPr>
          <p:cNvPr id="150531" name="Line 3">
            <a:extLst>
              <a:ext uri="{FF2B5EF4-FFF2-40B4-BE49-F238E27FC236}">
                <a16:creationId xmlns:a16="http://schemas.microsoft.com/office/drawing/2014/main" id="{987299AE-B035-49EF-B7C0-93285CF9E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143000"/>
            <a:ext cx="0" cy="5105400"/>
          </a:xfrm>
          <a:prstGeom prst="line">
            <a:avLst/>
          </a:prstGeom>
          <a:noFill/>
          <a:ln w="38100">
            <a:solidFill>
              <a:srgbClr val="91919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0532" name="Text Box 4">
            <a:extLst>
              <a:ext uri="{FF2B5EF4-FFF2-40B4-BE49-F238E27FC236}">
                <a16:creationId xmlns:a16="http://schemas.microsoft.com/office/drawing/2014/main" id="{9D4A9A3A-9AE7-4EE7-BD76-039859C6D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990601"/>
            <a:ext cx="3581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</a:rPr>
              <a:t>CASCADE</a:t>
            </a:r>
          </a:p>
        </p:txBody>
      </p:sp>
      <p:sp>
        <p:nvSpPr>
          <p:cNvPr id="150533" name="Text Box 5">
            <a:extLst>
              <a:ext uri="{FF2B5EF4-FFF2-40B4-BE49-F238E27FC236}">
                <a16:creationId xmlns:a16="http://schemas.microsoft.com/office/drawing/2014/main" id="{F7FA3ABD-E8B2-4951-8D5F-8EEA1994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90601"/>
            <a:ext cx="3581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</a:rPr>
              <a:t>NO ACTION</a:t>
            </a:r>
          </a:p>
        </p:txBody>
      </p:sp>
      <p:grpSp>
        <p:nvGrpSpPr>
          <p:cNvPr id="150534" name="Group 6">
            <a:extLst>
              <a:ext uri="{FF2B5EF4-FFF2-40B4-BE49-F238E27FC236}">
                <a16:creationId xmlns:a16="http://schemas.microsoft.com/office/drawing/2014/main" id="{424FBFF3-4689-49DA-9F38-C010E94D18D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295400"/>
            <a:ext cx="3581400" cy="1504950"/>
            <a:chOff x="384" y="1008"/>
            <a:chExt cx="2256" cy="931"/>
          </a:xfrm>
        </p:grpSpPr>
        <p:sp>
          <p:nvSpPr>
            <p:cNvPr id="274439" name="Rectangle 7">
              <a:extLst>
                <a:ext uri="{FF2B5EF4-FFF2-40B4-BE49-F238E27FC236}">
                  <a16:creationId xmlns:a16="http://schemas.microsoft.com/office/drawing/2014/main" id="{ACE9F369-3833-4253-84F2-28D8530E6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08"/>
              <a:ext cx="1488" cy="192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Customers</a:t>
              </a:r>
            </a:p>
          </p:txBody>
        </p:sp>
        <p:sp>
          <p:nvSpPr>
            <p:cNvPr id="150573" name="Rectangle 8">
              <a:extLst>
                <a:ext uri="{FF2B5EF4-FFF2-40B4-BE49-F238E27FC236}">
                  <a16:creationId xmlns:a16="http://schemas.microsoft.com/office/drawing/2014/main" id="{21C7EE91-A117-402C-83FA-1EABCE92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00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74" name="Rectangle 9">
              <a:extLst>
                <a:ext uri="{FF2B5EF4-FFF2-40B4-BE49-F238E27FC236}">
                  <a16:creationId xmlns:a16="http://schemas.microsoft.com/office/drawing/2014/main" id="{8343FB43-3996-4B81-A9E5-7E866DDE9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44"/>
              <a:ext cx="14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75" name="Line 10">
              <a:extLst>
                <a:ext uri="{FF2B5EF4-FFF2-40B4-BE49-F238E27FC236}">
                  <a16:creationId xmlns:a16="http://schemas.microsoft.com/office/drawing/2014/main" id="{BDA68BE6-97E6-4967-8D5B-F4D2D6358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576" name="Rectangle 11">
              <a:extLst>
                <a:ext uri="{FF2B5EF4-FFF2-40B4-BE49-F238E27FC236}">
                  <a16:creationId xmlns:a16="http://schemas.microsoft.com/office/drawing/2014/main" id="{3D089C19-694B-4B9C-93F1-99B534C44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44"/>
              <a:ext cx="14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77" name="Rectangle 12">
              <a:extLst>
                <a:ext uri="{FF2B5EF4-FFF2-40B4-BE49-F238E27FC236}">
                  <a16:creationId xmlns:a16="http://schemas.microsoft.com/office/drawing/2014/main" id="{706F45C2-B339-442D-BEA6-9D08C898B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36"/>
              <a:ext cx="1632" cy="4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99CC"/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</a:rPr>
                <a:t>INSERT new CustomerID</a:t>
              </a:r>
            </a:p>
          </p:txBody>
        </p:sp>
        <p:sp>
          <p:nvSpPr>
            <p:cNvPr id="150578" name="Text Box 13">
              <a:extLst>
                <a:ext uri="{FF2B5EF4-FFF2-40B4-BE49-F238E27FC236}">
                  <a16:creationId xmlns:a16="http://schemas.microsoft.com/office/drawing/2014/main" id="{476E442D-A89C-4646-AE55-6EC0946A3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152"/>
              <a:ext cx="105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ahoma" panose="020B0604030504040204" pitchFamily="34" charset="0"/>
                </a:rPr>
                <a:t>CustomerID </a:t>
              </a:r>
              <a:r>
                <a:rPr lang="en-US" altLang="en-US" sz="1600">
                  <a:solidFill>
                    <a:schemeClr val="tx1"/>
                  </a:solidFill>
                  <a:latin typeface="Tahoma" panose="020B0604030504040204" pitchFamily="34" charset="0"/>
                </a:rPr>
                <a:t>(PK)</a:t>
              </a:r>
            </a:p>
          </p:txBody>
        </p:sp>
        <p:sp>
          <p:nvSpPr>
            <p:cNvPr id="274446" name="Oval 14">
              <a:extLst>
                <a:ext uri="{FF2B5EF4-FFF2-40B4-BE49-F238E27FC236}">
                  <a16:creationId xmlns:a16="http://schemas.microsoft.com/office/drawing/2014/main" id="{C26C598C-030B-45FC-860D-0A079B538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92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9900CC">
                    <a:gamma/>
                    <a:tint val="23922"/>
                    <a:invGamma/>
                  </a:srgbClr>
                </a:gs>
                <a:gs pos="100000">
                  <a:srgbClr val="9900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</p:grpSp>
      <p:grpSp>
        <p:nvGrpSpPr>
          <p:cNvPr id="150535" name="Group 15">
            <a:extLst>
              <a:ext uri="{FF2B5EF4-FFF2-40B4-BE49-F238E27FC236}">
                <a16:creationId xmlns:a16="http://schemas.microsoft.com/office/drawing/2014/main" id="{CBF50DAC-D81F-4507-9898-59E2EEAE1C4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947988"/>
            <a:ext cx="3581400" cy="1624012"/>
            <a:chOff x="384" y="2016"/>
            <a:chExt cx="2256" cy="1005"/>
          </a:xfrm>
        </p:grpSpPr>
        <p:sp>
          <p:nvSpPr>
            <p:cNvPr id="274448" name="Rectangle 16">
              <a:extLst>
                <a:ext uri="{FF2B5EF4-FFF2-40B4-BE49-F238E27FC236}">
                  <a16:creationId xmlns:a16="http://schemas.microsoft.com/office/drawing/2014/main" id="{0936D599-8175-4922-A486-A94358A34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16"/>
              <a:ext cx="1488" cy="192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Orders</a:t>
              </a:r>
            </a:p>
          </p:txBody>
        </p:sp>
        <p:sp>
          <p:nvSpPr>
            <p:cNvPr id="150565" name="Rectangle 17">
              <a:extLst>
                <a:ext uri="{FF2B5EF4-FFF2-40B4-BE49-F238E27FC236}">
                  <a16:creationId xmlns:a16="http://schemas.microsoft.com/office/drawing/2014/main" id="{E114CE7D-3E16-465C-A4FB-397CFD331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08"/>
              <a:ext cx="1488" cy="2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66" name="Rectangle 18">
              <a:extLst>
                <a:ext uri="{FF2B5EF4-FFF2-40B4-BE49-F238E27FC236}">
                  <a16:creationId xmlns:a16="http://schemas.microsoft.com/office/drawing/2014/main" id="{139AE24A-8F03-446C-8063-3A22EF97A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352"/>
              <a:ext cx="14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67" name="Line 19">
              <a:extLst>
                <a:ext uri="{FF2B5EF4-FFF2-40B4-BE49-F238E27FC236}">
                  <a16:creationId xmlns:a16="http://schemas.microsoft.com/office/drawing/2014/main" id="{4DA5937A-E204-44D6-9EF5-F1A2BDBB5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6" y="22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568" name="Rectangle 20">
              <a:extLst>
                <a:ext uri="{FF2B5EF4-FFF2-40B4-BE49-F238E27FC236}">
                  <a16:creationId xmlns:a16="http://schemas.microsoft.com/office/drawing/2014/main" id="{DC3E20D8-CC68-4A07-B211-FAD431427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352"/>
              <a:ext cx="14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69" name="Text Box 21">
              <a:extLst>
                <a:ext uri="{FF2B5EF4-FFF2-40B4-BE49-F238E27FC236}">
                  <a16:creationId xmlns:a16="http://schemas.microsoft.com/office/drawing/2014/main" id="{E8F4AFA0-FAD1-4317-85B4-559BE83A4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60"/>
              <a:ext cx="105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ahoma" panose="020B0604030504040204" pitchFamily="34" charset="0"/>
                </a:rPr>
                <a:t>CustomerID </a:t>
              </a:r>
              <a:r>
                <a:rPr lang="en-US" altLang="en-US" sz="1600">
                  <a:solidFill>
                    <a:schemeClr val="tx1"/>
                  </a:solidFill>
                  <a:latin typeface="Tahoma" panose="020B0604030504040204" pitchFamily="34" charset="0"/>
                </a:rPr>
                <a:t>(FK)</a:t>
              </a:r>
            </a:p>
          </p:txBody>
        </p:sp>
        <p:sp>
          <p:nvSpPr>
            <p:cNvPr id="150570" name="Rectangle 22">
              <a:extLst>
                <a:ext uri="{FF2B5EF4-FFF2-40B4-BE49-F238E27FC236}">
                  <a16:creationId xmlns:a16="http://schemas.microsoft.com/office/drawing/2014/main" id="{C8EC6E0F-5546-421E-80EE-14D501BF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48"/>
              <a:ext cx="1632" cy="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99CC"/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</a:rPr>
                <a:t>UPDATE old CustomerID to new CustomerID</a:t>
              </a:r>
            </a:p>
          </p:txBody>
        </p:sp>
        <p:sp>
          <p:nvSpPr>
            <p:cNvPr id="274455" name="Oval 23">
              <a:extLst>
                <a:ext uri="{FF2B5EF4-FFF2-40B4-BE49-F238E27FC236}">
                  <a16:creationId xmlns:a16="http://schemas.microsoft.com/office/drawing/2014/main" id="{592E9D56-69D1-4A21-9A44-E12D49EDE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66"/>
              <a:ext cx="192" cy="195"/>
            </a:xfrm>
            <a:prstGeom prst="ellipse">
              <a:avLst/>
            </a:prstGeom>
            <a:gradFill rotWithShape="0">
              <a:gsLst>
                <a:gs pos="0">
                  <a:srgbClr val="9900CC">
                    <a:gamma/>
                    <a:tint val="23922"/>
                    <a:invGamma/>
                  </a:srgbClr>
                </a:gs>
                <a:gs pos="100000">
                  <a:srgbClr val="9900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</p:grpSp>
      <p:grpSp>
        <p:nvGrpSpPr>
          <p:cNvPr id="150536" name="Group 24">
            <a:extLst>
              <a:ext uri="{FF2B5EF4-FFF2-40B4-BE49-F238E27FC236}">
                <a16:creationId xmlns:a16="http://schemas.microsoft.com/office/drawing/2014/main" id="{8EE1E91D-7A2F-4EF4-8799-7A0C279267A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371600"/>
            <a:ext cx="3886200" cy="3024188"/>
            <a:chOff x="2880" y="864"/>
            <a:chExt cx="2448" cy="1872"/>
          </a:xfrm>
        </p:grpSpPr>
        <p:sp>
          <p:nvSpPr>
            <p:cNvPr id="274457" name="Rectangle 25">
              <a:extLst>
                <a:ext uri="{FF2B5EF4-FFF2-40B4-BE49-F238E27FC236}">
                  <a16:creationId xmlns:a16="http://schemas.microsoft.com/office/drawing/2014/main" id="{4F27E1C1-856B-49AE-A91A-810273B4F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864"/>
              <a:ext cx="1488" cy="192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Customers</a:t>
              </a:r>
            </a:p>
          </p:txBody>
        </p:sp>
        <p:sp>
          <p:nvSpPr>
            <p:cNvPr id="150548" name="Rectangle 26">
              <a:extLst>
                <a:ext uri="{FF2B5EF4-FFF2-40B4-BE49-F238E27FC236}">
                  <a16:creationId xmlns:a16="http://schemas.microsoft.com/office/drawing/2014/main" id="{B87B609E-D2BC-405D-A0EC-1D93F9C62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056"/>
              <a:ext cx="1488" cy="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49" name="Rectangle 27">
              <a:extLst>
                <a:ext uri="{FF2B5EF4-FFF2-40B4-BE49-F238E27FC236}">
                  <a16:creationId xmlns:a16="http://schemas.microsoft.com/office/drawing/2014/main" id="{6CAFA0C1-570D-4F04-8034-A888942DC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200"/>
              <a:ext cx="14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50" name="Line 28">
              <a:extLst>
                <a:ext uri="{FF2B5EF4-FFF2-40B4-BE49-F238E27FC236}">
                  <a16:creationId xmlns:a16="http://schemas.microsoft.com/office/drawing/2014/main" id="{9FA9C882-140A-4B7E-8B57-8F03373BA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0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551" name="Rectangle 29">
              <a:extLst>
                <a:ext uri="{FF2B5EF4-FFF2-40B4-BE49-F238E27FC236}">
                  <a16:creationId xmlns:a16="http://schemas.microsoft.com/office/drawing/2014/main" id="{C6C83073-7F99-49A8-9E13-AD182E7AC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200"/>
              <a:ext cx="14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52" name="Text Box 30">
              <a:extLst>
                <a:ext uri="{FF2B5EF4-FFF2-40B4-BE49-F238E27FC236}">
                  <a16:creationId xmlns:a16="http://schemas.microsoft.com/office/drawing/2014/main" id="{7CDA83E3-B928-4C86-8977-D8A3DC8D1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009"/>
              <a:ext cx="105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ahoma" panose="020B0604030504040204" pitchFamily="34" charset="0"/>
                </a:rPr>
                <a:t>CustomerID </a:t>
              </a:r>
              <a:r>
                <a:rPr lang="en-US" altLang="en-US" sz="1600">
                  <a:solidFill>
                    <a:schemeClr val="tx1"/>
                  </a:solidFill>
                  <a:latin typeface="Tahoma" panose="020B0604030504040204" pitchFamily="34" charset="0"/>
                </a:rPr>
                <a:t>(PK)</a:t>
              </a:r>
            </a:p>
          </p:txBody>
        </p:sp>
        <p:sp>
          <p:nvSpPr>
            <p:cNvPr id="150553" name="Rectangle 31">
              <a:extLst>
                <a:ext uri="{FF2B5EF4-FFF2-40B4-BE49-F238E27FC236}">
                  <a16:creationId xmlns:a16="http://schemas.microsoft.com/office/drawing/2014/main" id="{2A73D7C5-4273-40CF-9BD8-5F619100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1632" cy="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99CC"/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</a:rPr>
                <a:t>UPDATE CustomerID</a:t>
              </a:r>
              <a:endParaRPr lang="en-US" altLang="en-US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4464" name="Rectangle 32">
              <a:extLst>
                <a:ext uri="{FF2B5EF4-FFF2-40B4-BE49-F238E27FC236}">
                  <a16:creationId xmlns:a16="http://schemas.microsoft.com/office/drawing/2014/main" id="{72D9F999-CDBA-4005-A490-55AF5B20A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016"/>
              <a:ext cx="1488" cy="199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Orders</a:t>
              </a:r>
            </a:p>
          </p:txBody>
        </p:sp>
        <p:sp>
          <p:nvSpPr>
            <p:cNvPr id="150555" name="Rectangle 33">
              <a:extLst>
                <a:ext uri="{FF2B5EF4-FFF2-40B4-BE49-F238E27FC236}">
                  <a16:creationId xmlns:a16="http://schemas.microsoft.com/office/drawing/2014/main" id="{9E6E8858-F4B9-4B4D-A424-A3A41B58B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08"/>
              <a:ext cx="14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56" name="Rectangle 34">
              <a:extLst>
                <a:ext uri="{FF2B5EF4-FFF2-40B4-BE49-F238E27FC236}">
                  <a16:creationId xmlns:a16="http://schemas.microsoft.com/office/drawing/2014/main" id="{8799932C-00AC-4A0B-9AE0-556DDB0A8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352"/>
              <a:ext cx="14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57" name="Line 35">
              <a:extLst>
                <a:ext uri="{FF2B5EF4-FFF2-40B4-BE49-F238E27FC236}">
                  <a16:creationId xmlns:a16="http://schemas.microsoft.com/office/drawing/2014/main" id="{E764323D-EC50-433B-BD0D-C0059CC5D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22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558" name="Rectangle 36">
              <a:extLst>
                <a:ext uri="{FF2B5EF4-FFF2-40B4-BE49-F238E27FC236}">
                  <a16:creationId xmlns:a16="http://schemas.microsoft.com/office/drawing/2014/main" id="{2144C91F-F1C8-416C-A60E-9DAA7C0F1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352"/>
              <a:ext cx="14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59" name="Text Box 37">
              <a:extLst>
                <a:ext uri="{FF2B5EF4-FFF2-40B4-BE49-F238E27FC236}">
                  <a16:creationId xmlns:a16="http://schemas.microsoft.com/office/drawing/2014/main" id="{F8F020A4-FE42-4BAE-B54A-A1012CF24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60"/>
              <a:ext cx="105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ahoma" panose="020B0604030504040204" pitchFamily="34" charset="0"/>
                </a:rPr>
                <a:t>CustomerID </a:t>
              </a:r>
              <a:r>
                <a:rPr lang="en-US" altLang="en-US" sz="1600">
                  <a:solidFill>
                    <a:schemeClr val="tx1"/>
                  </a:solidFill>
                  <a:latin typeface="Tahoma" panose="020B0604030504040204" pitchFamily="34" charset="0"/>
                </a:rPr>
                <a:t>(FK)</a:t>
              </a:r>
            </a:p>
          </p:txBody>
        </p:sp>
        <p:sp>
          <p:nvSpPr>
            <p:cNvPr id="274470" name="AutoShape 38">
              <a:extLst>
                <a:ext uri="{FF2B5EF4-FFF2-40B4-BE49-F238E27FC236}">
                  <a16:creationId xmlns:a16="http://schemas.microsoft.com/office/drawing/2014/main" id="{14BB8413-6338-4360-8F98-B31120B96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584"/>
              <a:ext cx="336" cy="624"/>
            </a:xfrm>
            <a:prstGeom prst="downArrow">
              <a:avLst>
                <a:gd name="adj1" fmla="val 50000"/>
                <a:gd name="adj2" fmla="val 40625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25882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4471" name="Oval 39">
              <a:extLst>
                <a:ext uri="{FF2B5EF4-FFF2-40B4-BE49-F238E27FC236}">
                  <a16:creationId xmlns:a16="http://schemas.microsoft.com/office/drawing/2014/main" id="{1144DDAE-85B0-4547-BADC-A591B28BC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48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9900CC">
                    <a:gamma/>
                    <a:tint val="23922"/>
                    <a:invGamma/>
                  </a:srgbClr>
                </a:gs>
                <a:gs pos="100000">
                  <a:srgbClr val="9900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50562" name="Rectangle 40">
              <a:extLst>
                <a:ext uri="{FF2B5EF4-FFF2-40B4-BE49-F238E27FC236}">
                  <a16:creationId xmlns:a16="http://schemas.microsoft.com/office/drawing/2014/main" id="{6110DD2B-76AA-472F-B7D3-BAAC4E952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76"/>
              <a:ext cx="240" cy="14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0563" name="Text Box 41">
              <a:extLst>
                <a:ext uri="{FF2B5EF4-FFF2-40B4-BE49-F238E27FC236}">
                  <a16:creationId xmlns:a16="http://schemas.microsoft.com/office/drawing/2014/main" id="{CB790AC8-60FF-4AED-A161-88F8560A1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728"/>
              <a:ext cx="81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Lucida Sans Typewriter" panose="020B0509030504030204" pitchFamily="49" charset="0"/>
                </a:rPr>
                <a:t>CASCADE</a:t>
              </a:r>
            </a:p>
          </p:txBody>
        </p:sp>
      </p:grpSp>
      <p:grpSp>
        <p:nvGrpSpPr>
          <p:cNvPr id="150537" name="Group 42">
            <a:extLst>
              <a:ext uri="{FF2B5EF4-FFF2-40B4-BE49-F238E27FC236}">
                <a16:creationId xmlns:a16="http://schemas.microsoft.com/office/drawing/2014/main" id="{F9F9526E-867F-49B0-ADC2-AC89CA497FF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743450"/>
            <a:ext cx="3581400" cy="1496470"/>
            <a:chOff x="384" y="1008"/>
            <a:chExt cx="2256" cy="926"/>
          </a:xfrm>
        </p:grpSpPr>
        <p:sp>
          <p:nvSpPr>
            <p:cNvPr id="274475" name="Rectangle 43">
              <a:extLst>
                <a:ext uri="{FF2B5EF4-FFF2-40B4-BE49-F238E27FC236}">
                  <a16:creationId xmlns:a16="http://schemas.microsoft.com/office/drawing/2014/main" id="{24EF5727-450B-4A31-ABD0-745B9C358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08"/>
              <a:ext cx="1488" cy="192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Customers</a:t>
              </a:r>
            </a:p>
          </p:txBody>
        </p:sp>
        <p:sp>
          <p:nvSpPr>
            <p:cNvPr id="150540" name="Rectangle 44">
              <a:extLst>
                <a:ext uri="{FF2B5EF4-FFF2-40B4-BE49-F238E27FC236}">
                  <a16:creationId xmlns:a16="http://schemas.microsoft.com/office/drawing/2014/main" id="{5CEC59E3-7429-4293-A467-31D69D4C3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00"/>
              <a:ext cx="1488" cy="2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41" name="Rectangle 45">
              <a:extLst>
                <a:ext uri="{FF2B5EF4-FFF2-40B4-BE49-F238E27FC236}">
                  <a16:creationId xmlns:a16="http://schemas.microsoft.com/office/drawing/2014/main" id="{FCA02E78-3FAE-4324-B562-2226EA181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44"/>
              <a:ext cx="14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42" name="Line 46">
              <a:extLst>
                <a:ext uri="{FF2B5EF4-FFF2-40B4-BE49-F238E27FC236}">
                  <a16:creationId xmlns:a16="http://schemas.microsoft.com/office/drawing/2014/main" id="{7F9EF1FC-3763-4024-ACA7-D9D8D981C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6" y="120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543" name="Rectangle 47">
              <a:extLst>
                <a:ext uri="{FF2B5EF4-FFF2-40B4-BE49-F238E27FC236}">
                  <a16:creationId xmlns:a16="http://schemas.microsoft.com/office/drawing/2014/main" id="{66A439C3-FD72-43D9-8704-7949DDE20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44"/>
              <a:ext cx="14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150544" name="Rectangle 48">
              <a:extLst>
                <a:ext uri="{FF2B5EF4-FFF2-40B4-BE49-F238E27FC236}">
                  <a16:creationId xmlns:a16="http://schemas.microsoft.com/office/drawing/2014/main" id="{FE9C9C38-7C3E-4118-82F0-12E99F322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36"/>
              <a:ext cx="1632" cy="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99CC"/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Tahoma" panose="020B0604030504040204" pitchFamily="34" charset="0"/>
                </a:rPr>
                <a:t>DELETE old CustomerID</a:t>
              </a:r>
              <a:endParaRPr lang="en-US" altLang="en-US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0545" name="Text Box 49">
              <a:extLst>
                <a:ext uri="{FF2B5EF4-FFF2-40B4-BE49-F238E27FC236}">
                  <a16:creationId xmlns:a16="http://schemas.microsoft.com/office/drawing/2014/main" id="{A5196A21-6B67-4739-B1EF-4683EBC8A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152"/>
              <a:ext cx="105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i="1">
                  <a:solidFill>
                    <a:schemeClr val="tx1"/>
                  </a:solidFill>
                  <a:latin typeface="Tahoma" panose="020B0604030504040204" pitchFamily="34" charset="0"/>
                </a:rPr>
                <a:t>CustomerID </a:t>
              </a:r>
              <a:r>
                <a:rPr lang="en-US" altLang="en-US" sz="1600">
                  <a:solidFill>
                    <a:schemeClr val="tx1"/>
                  </a:solidFill>
                  <a:latin typeface="Tahoma" panose="020B0604030504040204" pitchFamily="34" charset="0"/>
                </a:rPr>
                <a:t>(PK)</a:t>
              </a:r>
            </a:p>
          </p:txBody>
        </p:sp>
        <p:sp>
          <p:nvSpPr>
            <p:cNvPr id="274482" name="Oval 50">
              <a:extLst>
                <a:ext uri="{FF2B5EF4-FFF2-40B4-BE49-F238E27FC236}">
                  <a16:creationId xmlns:a16="http://schemas.microsoft.com/office/drawing/2014/main" id="{08D5820B-073A-4D62-B6B4-66C7FD7AB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92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9900CC">
                    <a:gamma/>
                    <a:tint val="23922"/>
                    <a:invGamma/>
                  </a:srgbClr>
                </a:gs>
                <a:gs pos="100000">
                  <a:srgbClr val="9900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</a:p>
          </p:txBody>
        </p:sp>
      </p:grpSp>
      <p:sp>
        <p:nvSpPr>
          <p:cNvPr id="150538" name="Text Box 51">
            <a:extLst>
              <a:ext uri="{FF2B5EF4-FFF2-40B4-BE49-F238E27FC236}">
                <a16:creationId xmlns:a16="http://schemas.microsoft.com/office/drawing/2014/main" id="{8243B9FE-D337-48A6-9167-8F49CC65F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411913"/>
            <a:ext cx="654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chemeClr val="tx1"/>
                </a:solidFill>
                <a:latin typeface="Georgia" panose="02040502050405020303" pitchFamily="18" charset="0"/>
              </a:rPr>
              <a:t>Source: “2073A: Programming With Microsoft® SQL Server™ 2008 Database”</a:t>
            </a:r>
          </a:p>
        </p:txBody>
      </p:sp>
    </p:spTree>
    <p:extLst>
      <p:ext uri="{BB962C8B-B14F-4D97-AF65-F5344CB8AC3E}">
        <p14:creationId xmlns:p14="http://schemas.microsoft.com/office/powerpoint/2010/main" val="38053834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58DB9BD6-87A1-41EB-B7CC-E7006EE63E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3999" y="1302774"/>
            <a:ext cx="6292645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 dirty="0">
                <a:solidFill>
                  <a:schemeClr val="tx1"/>
                </a:solidFill>
                <a:cs typeface="Arial" panose="020B0604020202020204" pitchFamily="34" charset="0"/>
              </a:rPr>
              <a:t>Hands-on Exercises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A0E0E9-0C84-4779-82AC-CD7EC50581F5}"/>
              </a:ext>
            </a:extLst>
          </p:cNvPr>
          <p:cNvSpPr/>
          <p:nvPr/>
        </p:nvSpPr>
        <p:spPr>
          <a:xfrm>
            <a:off x="1524000" y="2403988"/>
            <a:ext cx="8915400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dirty="0">
                <a:ea typeface="Calibri" panose="020F0502020204030204" pitchFamily="34" charset="0"/>
                <a:cs typeface="Calibri" panose="020F0502020204030204" pitchFamily="34" charset="0"/>
              </a:rPr>
              <a:t>Create your own employee table called </a:t>
            </a:r>
            <a:r>
              <a:rPr lang="en-US" altLang="en-US" dirty="0" err="1">
                <a:ea typeface="Calibri" panose="020F0502020204030204" pitchFamily="34" charset="0"/>
                <a:cs typeface="Calibri" panose="020F0502020204030204" pitchFamily="34" charset="0"/>
              </a:rPr>
              <a:t>My_Emp</a:t>
            </a:r>
            <a:r>
              <a:rPr lang="en-US" altLang="en-US" dirty="0">
                <a:ea typeface="Calibri" panose="020F0502020204030204" pitchFamily="34" charset="0"/>
                <a:cs typeface="Calibri" panose="020F0502020204030204" pitchFamily="34" charset="0"/>
              </a:rPr>
              <a:t>  by copying the data from existing table Employee in Pubs database</a:t>
            </a:r>
          </a:p>
          <a:p>
            <a:pPr eaLnBrk="1" hangingPunct="1">
              <a:defRPr/>
            </a:pPr>
            <a:endParaRPr lang="en-US" altLang="en-U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en-US" dirty="0">
                <a:ea typeface="Calibri" panose="020F0502020204030204" pitchFamily="34" charset="0"/>
                <a:cs typeface="Calibri" panose="020F0502020204030204" pitchFamily="34" charset="0"/>
              </a:rPr>
              <a:t>Apply all database constraints in the </a:t>
            </a:r>
            <a:r>
              <a:rPr lang="en-US" altLang="en-US" dirty="0" err="1">
                <a:ea typeface="Calibri" panose="020F0502020204030204" pitchFamily="34" charset="0"/>
                <a:cs typeface="Calibri" panose="020F0502020204030204" pitchFamily="34" charset="0"/>
              </a:rPr>
              <a:t>My_Emp</a:t>
            </a:r>
            <a:r>
              <a:rPr lang="en-US" altLang="en-US" dirty="0">
                <a:ea typeface="Calibri" panose="020F0502020204030204" pitchFamily="34" charset="0"/>
                <a:cs typeface="Calibri" panose="020F0502020204030204" pitchFamily="34" charset="0"/>
              </a:rPr>
              <a:t> table.</a:t>
            </a:r>
          </a:p>
          <a:p>
            <a:pPr eaLnBrk="1" hangingPunct="1">
              <a:defRPr/>
            </a:pPr>
            <a:endParaRPr lang="en-US" alt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87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Placeholder 1">
            <a:extLst>
              <a:ext uri="{FF2B5EF4-FFF2-40B4-BE49-F238E27FC236}">
                <a16:creationId xmlns:a16="http://schemas.microsoft.com/office/drawing/2014/main" id="{9D02B57D-12FB-491F-BA67-62719965F0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990601"/>
            <a:ext cx="8240713" cy="5319713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Create statement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 Create statement is used to create a table in the database</a:t>
            </a:r>
          </a:p>
          <a:p>
            <a:pPr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Specifying NULL or NOT NULL</a:t>
            </a:r>
          </a:p>
          <a:p>
            <a:pPr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 Computed columns</a:t>
            </a:r>
          </a:p>
          <a:p>
            <a:pPr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 Dropping a table</a:t>
            </a:r>
          </a:p>
          <a:p>
            <a:pPr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BDDC342D-9487-449A-A2C6-48F321F8E9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9750" y="207964"/>
            <a:ext cx="73342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DDL- Create Statement</a:t>
            </a:r>
          </a:p>
        </p:txBody>
      </p:sp>
      <p:grpSp>
        <p:nvGrpSpPr>
          <p:cNvPr id="117764" name="Group 4">
            <a:extLst>
              <a:ext uri="{FF2B5EF4-FFF2-40B4-BE49-F238E27FC236}">
                <a16:creationId xmlns:a16="http://schemas.microsoft.com/office/drawing/2014/main" id="{254269B9-FC34-4405-B93F-B41946CBAB6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752600"/>
            <a:ext cx="8229600" cy="4114800"/>
            <a:chOff x="144" y="144"/>
            <a:chExt cx="5184" cy="2592"/>
          </a:xfrm>
        </p:grpSpPr>
        <p:sp>
          <p:nvSpPr>
            <p:cNvPr id="117766" name="Rectangle 5">
              <a:extLst>
                <a:ext uri="{FF2B5EF4-FFF2-40B4-BE49-F238E27FC236}">
                  <a16:creationId xmlns:a16="http://schemas.microsoft.com/office/drawing/2014/main" id="{DE328389-3268-4F96-A926-855B95CB0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460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622" name="Rectangle 6">
              <a:extLst>
                <a:ext uri="{FF2B5EF4-FFF2-40B4-BE49-F238E27FC236}">
                  <a16:creationId xmlns:a16="http://schemas.microsoft.com/office/drawing/2014/main" id="{39DA2F13-7B09-4C52-841F-D5A1060D7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2496" cy="305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br>
                <a:rPr lang="en-US" sz="20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Courier New" pitchFamily="49" charset="0"/>
                </a:rPr>
              </a:b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Courier New" pitchFamily="49" charset="0"/>
                </a:rPr>
                <a:t>Column name</a:t>
              </a:r>
            </a:p>
            <a:p>
              <a:pPr>
                <a:defRPr/>
              </a:pPr>
              <a:endPara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9623" name="Rectangle 7">
              <a:extLst>
                <a:ext uri="{FF2B5EF4-FFF2-40B4-BE49-F238E27FC236}">
                  <a16:creationId xmlns:a16="http://schemas.microsoft.com/office/drawing/2014/main" id="{DC7C1D04-5E52-4A81-8A45-263E76DD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48"/>
              <a:ext cx="1296" cy="305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br>
                <a:rPr lang="en-US" sz="20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Courier New" pitchFamily="49" charset="0"/>
                </a:rPr>
              </a:b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Courier New" pitchFamily="49" charset="0"/>
                </a:rPr>
                <a:t>Data type</a:t>
              </a:r>
            </a:p>
            <a:p>
              <a:pPr>
                <a:defRPr/>
              </a:pPr>
              <a:endPara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9624" name="Rectangle 8">
              <a:extLst>
                <a:ext uri="{FF2B5EF4-FFF2-40B4-BE49-F238E27FC236}">
                  <a16:creationId xmlns:a16="http://schemas.microsoft.com/office/drawing/2014/main" id="{60F4D780-923B-4DF6-AD98-FFC68FC9D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248"/>
              <a:ext cx="1152" cy="305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Courier New" pitchFamily="49" charset="0"/>
                </a:rPr>
                <a:t>NULL or </a:t>
              </a:r>
              <a:br>
                <a:rPr lang="en-US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Courier New" pitchFamily="49" charset="0"/>
                </a:rPr>
              </a:br>
              <a:r>
                <a:rPr lang="en-US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Courier New" pitchFamily="49" charset="0"/>
                </a:rPr>
                <a:t>NOT NULL</a:t>
              </a:r>
            </a:p>
          </p:txBody>
        </p:sp>
        <p:sp>
          <p:nvSpPr>
            <p:cNvPr id="117770" name="Rectangle 9">
              <a:extLst>
                <a:ext uri="{FF2B5EF4-FFF2-40B4-BE49-F238E27FC236}">
                  <a16:creationId xmlns:a16="http://schemas.microsoft.com/office/drawing/2014/main" id="{F450B077-881E-4460-8629-AA50A671B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53"/>
              <a:ext cx="2496" cy="11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14350" algn="l"/>
                </a:tabLst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14350" algn="l"/>
                </a:tabLst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14350" algn="l"/>
                </a:tabLst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14350" algn="l"/>
                </a:tabLst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514350" algn="l"/>
                </a:tabLst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14350" algn="l"/>
                </a:tabLst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14350" algn="l"/>
                </a:tabLst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14350" algn="l"/>
                </a:tabLst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14350" algn="l"/>
                </a:tabLst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CREATE TABLE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DBO.TB_CATEGORIES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(Category_ID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Category_Name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Description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Picture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117771" name="Rectangle 10">
              <a:extLst>
                <a:ext uri="{FF2B5EF4-FFF2-40B4-BE49-F238E27FC236}">
                  <a16:creationId xmlns:a16="http://schemas.microsoft.com/office/drawing/2014/main" id="{FD9A13B1-DD84-47CF-8484-686F6C822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53"/>
              <a:ext cx="1248" cy="11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br>
                <a:rPr lang="en-US" altLang="en-US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IDENTITY</a:t>
              </a:r>
              <a:b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(1,1)</a:t>
              </a:r>
              <a:b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nvarchar(15)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ntext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image</a:t>
              </a:r>
            </a:p>
          </p:txBody>
        </p:sp>
        <p:sp>
          <p:nvSpPr>
            <p:cNvPr id="117772" name="Rectangle 11">
              <a:extLst>
                <a:ext uri="{FF2B5EF4-FFF2-40B4-BE49-F238E27FC236}">
                  <a16:creationId xmlns:a16="http://schemas.microsoft.com/office/drawing/2014/main" id="{1790A38B-8778-48B1-942B-4679C87C5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53"/>
              <a:ext cx="1152" cy="11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br>
                <a:rPr lang="en-US" altLang="en-US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 NULL,</a:t>
              </a:r>
              <a:b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 NULL,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NULL,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7765" name="Text Box 12">
            <a:extLst>
              <a:ext uri="{FF2B5EF4-FFF2-40B4-BE49-F238E27FC236}">
                <a16:creationId xmlns:a16="http://schemas.microsoft.com/office/drawing/2014/main" id="{688190FE-5965-4462-88D4-2D72810C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6" y="6310313"/>
            <a:ext cx="1401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Georgia" panose="02040502050405020303" pitchFamily="18" charset="0"/>
              </a:rPr>
              <a:t>Source: MOC</a:t>
            </a:r>
          </a:p>
        </p:txBody>
      </p:sp>
    </p:spTree>
    <p:extLst>
      <p:ext uri="{BB962C8B-B14F-4D97-AF65-F5344CB8AC3E}">
        <p14:creationId xmlns:p14="http://schemas.microsoft.com/office/powerpoint/2010/main" val="8456148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Placeholder 2">
            <a:extLst>
              <a:ext uri="{FF2B5EF4-FFF2-40B4-BE49-F238E27FC236}">
                <a16:creationId xmlns:a16="http://schemas.microsoft.com/office/drawing/2014/main" id="{80DBFB52-9AC6-4825-A81A-93D0D58197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838200"/>
            <a:ext cx="8240713" cy="5867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Introduction to data types</a:t>
            </a:r>
          </a:p>
          <a:p>
            <a:pPr algn="just" eaLnBrk="1" hangingPunct="1">
              <a:spcBef>
                <a:spcPct val="0"/>
              </a:spcBef>
            </a:pPr>
            <a:endParaRPr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Sql server supplies a set of system data types that define all of the types of data that can be used with sql server</a:t>
            </a:r>
          </a:p>
          <a:p>
            <a:pPr algn="just" eaLnBrk="1" hangingPunct="1">
              <a:spcBef>
                <a:spcPct val="0"/>
              </a:spcBef>
            </a:pPr>
            <a:endParaRPr altLang="en-US" sz="11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Data types can be of two types: system defined &amp; user defined</a:t>
            </a:r>
          </a:p>
          <a:p>
            <a:pPr algn="just" eaLnBrk="1" hangingPunct="1">
              <a:spcBef>
                <a:spcPct val="0"/>
              </a:spcBef>
            </a:pPr>
            <a:endParaRPr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System defined data type: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 Numeric</a:t>
            </a:r>
          </a:p>
          <a:p>
            <a:pPr lvl="2" algn="just" eaLnBrk="1" hangingPunct="1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Integer</a:t>
            </a:r>
          </a:p>
          <a:p>
            <a:pPr lvl="2" algn="just" eaLnBrk="1" hangingPunct="1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 Exact numeric</a:t>
            </a:r>
          </a:p>
          <a:p>
            <a:pPr lvl="2" algn="just" eaLnBrk="1" hangingPunct="1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 Approximate numeric</a:t>
            </a:r>
          </a:p>
          <a:p>
            <a:pPr lvl="2" algn="just" eaLnBrk="1" hangingPunct="1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 Monetary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 Date and time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 Character and unicode character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 Binary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 Other</a:t>
            </a: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363B11C1-E37F-46E0-99D1-B79D56198F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07964"/>
            <a:ext cx="739140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6801093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Placeholder 1">
            <a:extLst>
              <a:ext uri="{FF2B5EF4-FFF2-40B4-BE49-F238E27FC236}">
                <a16:creationId xmlns:a16="http://schemas.microsoft.com/office/drawing/2014/main" id="{155652F0-E06A-480A-B3C5-3F24DEFAFA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1066800"/>
            <a:ext cx="8240713" cy="5257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User defined data types: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SQL server also supports creation and dropping of user defined data types, these type can be created using following command: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Creation of user defined data types:</a:t>
            </a:r>
          </a:p>
          <a:p>
            <a:pPr algn="just" eaLnBrk="1" hangingPunct="1">
              <a:spcBef>
                <a:spcPct val="0"/>
              </a:spcBef>
            </a:pPr>
            <a:endParaRPr altLang="en-US"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endParaRPr altLang="en-US" sz="2200"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Dropping user defined data types</a:t>
            </a:r>
          </a:p>
          <a:p>
            <a:pPr algn="just" eaLnBrk="1" hangingPunct="1">
              <a:spcBef>
                <a:spcPct val="0"/>
              </a:spcBef>
            </a:pPr>
            <a:endParaRPr altLang="en-US"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>
              <a:cs typeface="Arial" panose="020B060402020202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F2E238B-8274-4A1C-97D5-CA44B66EFD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User Defined Data Types</a:t>
            </a:r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D98ACE46-AB79-4EAF-9460-B1DF3370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1"/>
            <a:ext cx="7315200" cy="9255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sp_addtype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city, '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nvarchar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(15)', NULL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sp_addtype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region, '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nvarchar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(15)', NULL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sp_addtype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country, '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nvarchar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(15)', NULL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0886962B-D1AD-4B08-9C92-B9B64C9A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7315200" cy="3762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 sp_droptype city</a:t>
            </a:r>
          </a:p>
        </p:txBody>
      </p:sp>
    </p:spTree>
    <p:extLst>
      <p:ext uri="{BB962C8B-B14F-4D97-AF65-F5344CB8AC3E}">
        <p14:creationId xmlns:p14="http://schemas.microsoft.com/office/powerpoint/2010/main" val="21316729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Placeholder 1">
            <a:extLst>
              <a:ext uri="{FF2B5EF4-FFF2-40B4-BE49-F238E27FC236}">
                <a16:creationId xmlns:a16="http://schemas.microsoft.com/office/drawing/2014/main" id="{9A618B31-C7FA-429B-BFCE-27B5A19583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1143001"/>
            <a:ext cx="8240713" cy="4473575"/>
          </a:xfrm>
        </p:spPr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If column length varies, use a variable data type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Use tinyint appropriately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For numeric data types, commonly use decimal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If storage is greater than 8000 bytes, use text or image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Use money for currency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Do not use float or real as primary keys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43F12D37-CD98-4B71-B1C0-45E5FDC3C1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07964"/>
            <a:ext cx="73342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Guidelines for Specifying Data Types</a:t>
            </a:r>
          </a:p>
        </p:txBody>
      </p:sp>
    </p:spTree>
    <p:extLst>
      <p:ext uri="{BB962C8B-B14F-4D97-AF65-F5344CB8AC3E}">
        <p14:creationId xmlns:p14="http://schemas.microsoft.com/office/powerpoint/2010/main" val="239887392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Placeholder 1">
            <a:extLst>
              <a:ext uri="{FF2B5EF4-FFF2-40B4-BE49-F238E27FC236}">
                <a16:creationId xmlns:a16="http://schemas.microsoft.com/office/drawing/2014/main" id="{2BCBF897-C52C-4D70-B8FA-1BB9AF9A0D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Large value data types:</a:t>
            </a: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Varchar(max)</a:t>
            </a: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Nvarchar(max)</a:t>
            </a: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Varbinary(max)</a:t>
            </a: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Xml – stores xml data with optional schema</a:t>
            </a: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A4A1D2FF-36D2-44B4-B4A9-1532F714DC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52600" y="207964"/>
            <a:ext cx="73342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Enhanced Data Types</a:t>
            </a:r>
          </a:p>
        </p:txBody>
      </p:sp>
    </p:spTree>
    <p:extLst>
      <p:ext uri="{BB962C8B-B14F-4D97-AF65-F5344CB8AC3E}">
        <p14:creationId xmlns:p14="http://schemas.microsoft.com/office/powerpoint/2010/main" val="243881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Placeholder 1">
            <a:extLst>
              <a:ext uri="{FF2B5EF4-FFF2-40B4-BE49-F238E27FC236}">
                <a16:creationId xmlns:a16="http://schemas.microsoft.com/office/drawing/2014/main" id="{950AD1DE-3C7F-4865-B259-9B8632A941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800">
                <a:solidFill>
                  <a:schemeClr val="tx1"/>
                </a:solidFill>
                <a:cs typeface="Arial" panose="020B0604020202020204" pitchFamily="34" charset="0"/>
              </a:rPr>
              <a:t>Storing XML in the database</a:t>
            </a:r>
          </a:p>
          <a:p>
            <a:pPr marL="0" algn="just">
              <a:spcBef>
                <a:spcPct val="0"/>
              </a:spcBef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800">
                <a:solidFill>
                  <a:schemeClr val="tx1"/>
                </a:solidFill>
                <a:cs typeface="Arial" panose="020B0604020202020204" pitchFamily="34" charset="0"/>
              </a:rPr>
              <a:t>How to use untyped xml</a:t>
            </a:r>
          </a:p>
          <a:p>
            <a:pPr marL="0" algn="just">
              <a:spcBef>
                <a:spcPct val="0"/>
              </a:spcBef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800">
                <a:solidFill>
                  <a:schemeClr val="tx1"/>
                </a:solidFill>
                <a:cs typeface="Arial" panose="020B0604020202020204" pitchFamily="34" charset="0"/>
              </a:rPr>
              <a:t>How to manage xml schemas</a:t>
            </a:r>
          </a:p>
          <a:p>
            <a:pPr marL="0" algn="just">
              <a:spcBef>
                <a:spcPct val="0"/>
              </a:spcBef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800">
                <a:solidFill>
                  <a:schemeClr val="tx1"/>
                </a:solidFill>
                <a:cs typeface="Arial" panose="020B0604020202020204" pitchFamily="34" charset="0"/>
              </a:rPr>
              <a:t>How to use typed xml</a:t>
            </a:r>
          </a:p>
          <a:p>
            <a:pPr marL="0" algn="just">
              <a:spcBef>
                <a:spcPct val="0"/>
              </a:spcBef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800">
                <a:solidFill>
                  <a:schemeClr val="tx1"/>
                </a:solidFill>
                <a:cs typeface="Arial" panose="020B0604020202020204" pitchFamily="34" charset="0"/>
              </a:rPr>
              <a:t>How to manage xml indexes</a:t>
            </a:r>
          </a:p>
          <a:p>
            <a:pPr marL="0" algn="just">
              <a:spcBef>
                <a:spcPct val="0"/>
              </a:spcBef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565E479B-1BF1-49CB-86B1-5D33E171CD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5260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 xml Data Type</a:t>
            </a:r>
          </a:p>
        </p:txBody>
      </p:sp>
    </p:spTree>
    <p:extLst>
      <p:ext uri="{BB962C8B-B14F-4D97-AF65-F5344CB8AC3E}">
        <p14:creationId xmlns:p14="http://schemas.microsoft.com/office/powerpoint/2010/main" val="2529704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0C2B8-3F94-464E-A42B-B6ACC4C7F9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dirty="0">
                <a:solidFill>
                  <a:schemeClr val="tx1"/>
                </a:solidFill>
                <a:cs typeface="Arial" pitchFamily="34" charset="0"/>
              </a:rPr>
              <a:t>In SQL server 2008, you can also insert XML data stored in flat files directly into XML data type columns by using SQL BULK INSERT type functionality on the server. </a:t>
            </a: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endParaRPr dirty="0">
              <a:solidFill>
                <a:schemeClr val="tx1"/>
              </a:solidFill>
              <a:cs typeface="Arial" pitchFamily="34" charset="0"/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dirty="0">
                <a:solidFill>
                  <a:schemeClr val="tx1"/>
                </a:solidFill>
                <a:cs typeface="Arial" pitchFamily="34" charset="0"/>
              </a:rPr>
              <a:t>This saves on network traffic</a:t>
            </a: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endParaRPr dirty="0">
              <a:solidFill>
                <a:schemeClr val="tx1"/>
              </a:solidFill>
              <a:cs typeface="Arial" pitchFamily="34" charset="0"/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dirty="0">
                <a:solidFill>
                  <a:schemeClr val="tx1"/>
                </a:solidFill>
                <a:cs typeface="Arial" pitchFamily="34" charset="0"/>
              </a:rPr>
              <a:t>Loading xml on the server is accomplished by using the system </a:t>
            </a:r>
            <a:r>
              <a:rPr dirty="0" err="1">
                <a:solidFill>
                  <a:schemeClr val="tx1"/>
                </a:solidFill>
                <a:cs typeface="Arial" pitchFamily="34" charset="0"/>
              </a:rPr>
              <a:t>rowset</a:t>
            </a:r>
            <a:r>
              <a:rPr dirty="0">
                <a:solidFill>
                  <a:schemeClr val="tx1"/>
                </a:solidFill>
                <a:cs typeface="Arial" pitchFamily="34" charset="0"/>
              </a:rPr>
              <a:t> provider function </a:t>
            </a:r>
            <a:r>
              <a:rPr dirty="0" err="1">
                <a:solidFill>
                  <a:schemeClr val="tx1"/>
                </a:solidFill>
                <a:cs typeface="Arial" pitchFamily="34" charset="0"/>
              </a:rPr>
              <a:t>openrowset</a:t>
            </a:r>
            <a:r>
              <a:rPr dirty="0">
                <a:solidFill>
                  <a:schemeClr val="tx1"/>
                </a:solidFill>
                <a:cs typeface="Arial" pitchFamily="34" charset="0"/>
              </a:rPr>
              <a:t> and specifying the new bulk provider. </a:t>
            </a: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endParaRPr dirty="0">
              <a:solidFill>
                <a:schemeClr val="tx1"/>
              </a:solidFill>
              <a:cs typeface="Arial" pitchFamily="34" charset="0"/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dirty="0">
                <a:solidFill>
                  <a:schemeClr val="tx1"/>
                </a:solidFill>
                <a:cs typeface="Arial" pitchFamily="34" charset="0"/>
              </a:rPr>
              <a:t>The bulk provider can also load multiple rows of xml data into xml columns from a single file. </a:t>
            </a: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endParaRPr dirty="0">
              <a:solidFill>
                <a:schemeClr val="tx1"/>
              </a:solidFill>
              <a:cs typeface="Arial" pitchFamily="34" charset="0"/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endParaRPr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E4DAB6FA-9111-401B-B033-BCE70E880A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0200" y="228600"/>
            <a:ext cx="8763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Reading XML into the Database from Files</a:t>
            </a:r>
            <a:b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</a:b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2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Placeholder 1">
            <a:extLst>
              <a:ext uri="{FF2B5EF4-FFF2-40B4-BE49-F238E27FC236}">
                <a16:creationId xmlns:a16="http://schemas.microsoft.com/office/drawing/2014/main" id="{59DF54B0-EE23-4A5F-81BF-EC4095EAB9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At the end of this sub-module, you should be able to:</a:t>
            </a: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Illustrate how to add rows to the table using insert statement</a:t>
            </a: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Illustrate how to modify the table rows using update statement</a:t>
            </a: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Illustrate  how to remove the existing rows from the table using delete statement</a:t>
            </a: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8371" name="Title 7">
            <a:extLst>
              <a:ext uri="{FF2B5EF4-FFF2-40B4-BE49-F238E27FC236}">
                <a16:creationId xmlns:a16="http://schemas.microsoft.com/office/drawing/2014/main" id="{42E71B33-55FA-4627-BECC-01E25CD443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335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213750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Placeholder 1">
            <a:extLst>
              <a:ext uri="{FF2B5EF4-FFF2-40B4-BE49-F238E27FC236}">
                <a16:creationId xmlns:a16="http://schemas.microsoft.com/office/drawing/2014/main" id="{ABD70079-E9C5-4CF8-A846-B5BF2F1A23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A DML statement is executed when you:</a:t>
            </a: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Add new rows to a table using insert statement</a:t>
            </a: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Modify existing rows in a table using update statement</a:t>
            </a: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Remove existing rows from a table using delete statement</a:t>
            </a: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96A20A8-D290-4CDD-BE85-CF1BB0D6A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335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15804355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Placeholder 1">
            <a:extLst>
              <a:ext uri="{FF2B5EF4-FFF2-40B4-BE49-F238E27FC236}">
                <a16:creationId xmlns:a16="http://schemas.microsoft.com/office/drawing/2014/main" id="{5D2BB53D-9021-41C0-87DB-34295EEEAD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1012826"/>
            <a:ext cx="8240713" cy="50831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Insert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Command is used for inserting the data into table, data can be inserted for all columns or for specific columns.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Types of insert command such as simple insert, bulk insert, and insert through select.</a:t>
            </a:r>
          </a:p>
          <a:p>
            <a:pPr algn="just" eaLnBrk="1" hangingPunct="1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Update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Command is used for update the existing values into the table based on a condition.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If no condition is specified than update command will update all the values in the database.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Types of update command such as simple update and conditional update.</a:t>
            </a:r>
          </a:p>
          <a:p>
            <a:pPr lvl="1" algn="just" eaLnBrk="1" hangingPunct="1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3C7E5D2-6120-41CA-9711-AD189A61E9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335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DML Statements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0904381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Placeholder 1">
            <a:extLst>
              <a:ext uri="{FF2B5EF4-FFF2-40B4-BE49-F238E27FC236}">
                <a16:creationId xmlns:a16="http://schemas.microsoft.com/office/drawing/2014/main" id="{DB998A47-52DE-4AD9-8730-F973E84159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1165226"/>
            <a:ext cx="8240713" cy="44735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Delete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Command is used to delete records from the table based on condition given, if not condition is specified than it will delete all the rows.</a:t>
            </a: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Types of delete command such as simple delete and conditional delete logical components include tables, views, procedures, and users.</a:t>
            </a: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E47D83A-78C8-4722-97BA-81FEA7D5A3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DML Statements  (Contd.).</a:t>
            </a:r>
          </a:p>
        </p:txBody>
      </p:sp>
    </p:spTree>
    <p:extLst>
      <p:ext uri="{BB962C8B-B14F-4D97-AF65-F5344CB8AC3E}">
        <p14:creationId xmlns:p14="http://schemas.microsoft.com/office/powerpoint/2010/main" val="38466409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Placeholder 2">
            <a:extLst>
              <a:ext uri="{FF2B5EF4-FFF2-40B4-BE49-F238E27FC236}">
                <a16:creationId xmlns:a16="http://schemas.microsoft.com/office/drawing/2014/main" id="{1D030253-1822-4679-A958-50653899AE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SQL server can have as many as two billion tables per database and 1,024 columns per table. </a:t>
            </a:r>
          </a:p>
          <a:p>
            <a:pPr marL="0" algn="just">
              <a:spcBef>
                <a:spcPct val="0"/>
              </a:spcBef>
            </a:pPr>
            <a:endParaRPr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The number of rows and total size of the table are limited only by the available storage. </a:t>
            </a:r>
          </a:p>
          <a:p>
            <a:pPr marL="0" algn="just">
              <a:spcBef>
                <a:spcPct val="0"/>
              </a:spcBef>
            </a:pPr>
            <a:endParaRPr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The maximum number of bytes per row is 8,060. </a:t>
            </a:r>
          </a:p>
          <a:p>
            <a:pPr marL="0" algn="just">
              <a:spcBef>
                <a:spcPct val="0"/>
              </a:spcBef>
            </a:pPr>
            <a:endParaRPr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If you create tables with </a:t>
            </a:r>
            <a:r>
              <a:rPr alt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varchar</a:t>
            </a:r>
            <a:r>
              <a:rPr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</a:t>
            </a:r>
            <a:r>
              <a:rPr alt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altLang="en-US" sz="2400" b="1" dirty="0" err="1">
                <a:solidFill>
                  <a:schemeClr val="tx1"/>
                </a:solidFill>
                <a:cs typeface="Arial" panose="020B0604020202020204" pitchFamily="34" charset="0"/>
              </a:rPr>
              <a:t>nvarchar</a:t>
            </a:r>
            <a:r>
              <a:rPr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</a:t>
            </a:r>
            <a:r>
              <a:rPr alt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or </a:t>
            </a:r>
            <a:r>
              <a:rPr altLang="en-US" sz="2400" b="1" dirty="0" err="1">
                <a:solidFill>
                  <a:schemeClr val="tx1"/>
                </a:solidFill>
                <a:cs typeface="Arial" panose="020B0604020202020204" pitchFamily="34" charset="0"/>
              </a:rPr>
              <a:t>varbinary</a:t>
            </a:r>
            <a:r>
              <a:rPr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columns in which the total defined width exceeds 8,060 bytes, the table is created, but a warning message appears. </a:t>
            </a:r>
          </a:p>
          <a:p>
            <a:pPr marL="0" algn="just">
              <a:spcBef>
                <a:spcPct val="0"/>
              </a:spcBef>
            </a:pPr>
            <a:endParaRPr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E60481B8-BC75-4E68-B872-5BE80CAFA3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07964"/>
            <a:ext cx="739140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DDL- Create Statement</a:t>
            </a:r>
          </a:p>
        </p:txBody>
      </p:sp>
    </p:spTree>
    <p:extLst>
      <p:ext uri="{BB962C8B-B14F-4D97-AF65-F5344CB8AC3E}">
        <p14:creationId xmlns:p14="http://schemas.microsoft.com/office/powerpoint/2010/main" val="34775630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Placeholder 1">
            <a:extLst>
              <a:ext uri="{FF2B5EF4-FFF2-40B4-BE49-F238E27FC236}">
                <a16:creationId xmlns:a16="http://schemas.microsoft.com/office/drawing/2014/main" id="{0445D318-8A2A-47FC-AC92-F13303C4D6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762000"/>
            <a:ext cx="8240713" cy="55626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Simple insert: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We generally use INSERT to add one row to a table. Most common insert is: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alt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 [INTO] {table_name|view_name} [(column_list)] VALUES value_list</a:t>
            </a:r>
          </a:p>
          <a:p>
            <a:pPr lvl="1" algn="just" eaLnBrk="1" hangingPunct="1">
              <a:spcBef>
                <a:spcPct val="0"/>
              </a:spcBef>
            </a:pPr>
            <a:endParaRPr altLang="en-US" sz="2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The values keyword specifies the values for one row of a table. 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The values are specified as a comma-separated list of scalar expressions whose data type, precision, and scale must be the same as or implicitly convertible to the corresponding column in the column list. 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If a column list is not specified, the values must be specified in the same sequence as the columns in the table or view.</a:t>
            </a:r>
          </a:p>
          <a:p>
            <a:pPr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553FB03-2CAF-4DEC-8CD5-F91E22C69D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Insert Statement</a:t>
            </a:r>
          </a:p>
        </p:txBody>
      </p:sp>
    </p:spTree>
    <p:extLst>
      <p:ext uri="{BB962C8B-B14F-4D97-AF65-F5344CB8AC3E}">
        <p14:creationId xmlns:p14="http://schemas.microsoft.com/office/powerpoint/2010/main" val="88572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Placeholder 1">
            <a:extLst>
              <a:ext uri="{FF2B5EF4-FFF2-40B4-BE49-F238E27FC236}">
                <a16:creationId xmlns:a16="http://schemas.microsoft.com/office/drawing/2014/main" id="{21E555FB-D163-44C6-B303-FB407EF917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algn="just">
              <a:lnSpc>
                <a:spcPct val="110000"/>
              </a:lnSpc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The SELECT sub query in the INSERT statement can be used to add values into a table from one or more other tables or views. </a:t>
            </a:r>
          </a:p>
          <a:p>
            <a:pPr marL="0" algn="just">
              <a:lnSpc>
                <a:spcPct val="110000"/>
              </a:lnSpc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lnSpc>
                <a:spcPct val="110000"/>
              </a:lnSpc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Using a select sub query also lets more than one row be inserted at one time.</a:t>
            </a:r>
          </a:p>
          <a:p>
            <a:pPr marL="0" algn="just">
              <a:lnSpc>
                <a:spcPct val="110000"/>
              </a:lnSpc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lnSpc>
                <a:spcPct val="110000"/>
              </a:lnSpc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The select list of the sub query must match the column list of the insert statement. </a:t>
            </a:r>
          </a:p>
          <a:p>
            <a:pPr marL="0" algn="just">
              <a:lnSpc>
                <a:spcPct val="110000"/>
              </a:lnSpc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lnSpc>
                <a:spcPct val="110000"/>
              </a:lnSpc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If no column list is specified, the select list must match the columns in the table or view being inserted into. </a:t>
            </a:r>
          </a:p>
          <a:p>
            <a:pPr marL="0" algn="just">
              <a:lnSpc>
                <a:spcPct val="110000"/>
              </a:lnSpc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46CAB9F-B6C4-4DE3-AE8B-4F592F292A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335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Inserting Rows Using INSERT...SELECT</a:t>
            </a:r>
          </a:p>
        </p:txBody>
      </p:sp>
    </p:spTree>
    <p:extLst>
      <p:ext uri="{BB962C8B-B14F-4D97-AF65-F5344CB8AC3E}">
        <p14:creationId xmlns:p14="http://schemas.microsoft.com/office/powerpoint/2010/main" val="183464576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Placeholder 1">
            <a:extLst>
              <a:ext uri="{FF2B5EF4-FFF2-40B4-BE49-F238E27FC236}">
                <a16:creationId xmlns:a16="http://schemas.microsoft.com/office/drawing/2014/main" id="{39136BBE-16A4-410C-A9DD-BAE861CAD1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1066800"/>
            <a:ext cx="8240713" cy="51816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 dirty="0">
                <a:solidFill>
                  <a:schemeClr val="tx1"/>
                </a:solidFill>
                <a:cs typeface="Arial" panose="020B0604020202020204" pitchFamily="34" charset="0"/>
              </a:rPr>
              <a:t> BULK insert: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SQL server 2008 provides the BULK INSERT command for loading a flat file of data into a SQL server table. However, it offers no corresponding command for copying data out to a file. 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Open notepad to save a text file named </a:t>
            </a:r>
            <a:r>
              <a:rPr alt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mydata.Txt</a:t>
            </a:r>
            <a:r>
              <a:rPr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to the root directory of drive C. Include the following text: abc,1;def,2;ghi,3;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Load the file into the table using the following transact-</a:t>
            </a:r>
            <a:r>
              <a:rPr altLang="en-US" sz="2200" dirty="0" err="1">
                <a:solidFill>
                  <a:schemeClr val="tx1"/>
                </a:solidFill>
                <a:cs typeface="Arial" panose="020B0604020202020204" pitchFamily="34" charset="0"/>
              </a:rPr>
              <a:t>sql</a:t>
            </a:r>
            <a:r>
              <a:rPr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statement: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Bulk insert </a:t>
            </a:r>
            <a:r>
              <a:rPr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pubs.Dbo.Tb_mybcp</a:t>
            </a: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 'c:\ </a:t>
            </a:r>
            <a:r>
              <a:rPr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mydata.Txt</a:t>
            </a: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(DATAFILETYPE = 'char', </a:t>
            </a:r>
          </a:p>
          <a:p>
            <a:pPr marL="914400" lvl="2" indent="0" algn="just">
              <a:spcBef>
                <a:spcPct val="0"/>
              </a:spcBef>
              <a:buNone/>
            </a:pP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FIELDTERMINATOR = ',', ROWTERMINATOR = ';')</a:t>
            </a:r>
          </a:p>
          <a:p>
            <a:pPr lvl="1" algn="just" eaLnBrk="1" hangingPunct="1">
              <a:spcBef>
                <a:spcPct val="0"/>
              </a:spcBef>
            </a:pPr>
            <a:endParaRPr alt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DB91686-03AC-473A-8D63-9285F43A6F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335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Bulk Insert</a:t>
            </a:r>
          </a:p>
        </p:txBody>
      </p:sp>
    </p:spTree>
    <p:extLst>
      <p:ext uri="{BB962C8B-B14F-4D97-AF65-F5344CB8AC3E}">
        <p14:creationId xmlns:p14="http://schemas.microsoft.com/office/powerpoint/2010/main" val="52349632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Placeholder 1">
            <a:extLst>
              <a:ext uri="{FF2B5EF4-FFF2-40B4-BE49-F238E27FC236}">
                <a16:creationId xmlns:a16="http://schemas.microsoft.com/office/drawing/2014/main" id="{80B6D6FC-D8AE-4EDA-AD3C-18B4E08967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UPDATE: changes existing rows in a table.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 Update contains a where clause that limits the update to only a subset of rows in the table.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If no where clause is provided, update changes every row in the table. 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@@Rowcount system function to determine the number of rows that were updated 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DB69531-957E-4C98-BF99-167EADA023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Update Statement</a:t>
            </a:r>
          </a:p>
        </p:txBody>
      </p:sp>
    </p:spTree>
    <p:extLst>
      <p:ext uri="{BB962C8B-B14F-4D97-AF65-F5344CB8AC3E}">
        <p14:creationId xmlns:p14="http://schemas.microsoft.com/office/powerpoint/2010/main" val="232674099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Placeholder 1">
            <a:extLst>
              <a:ext uri="{FF2B5EF4-FFF2-40B4-BE49-F238E27FC236}">
                <a16:creationId xmlns:a16="http://schemas.microsoft.com/office/drawing/2014/main" id="{AFDBEA52-7C8D-4385-BA4E-C3862C5AD0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SzPct val="125000"/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 {</a:t>
            </a:r>
            <a:r>
              <a:rPr lang="en-GB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| </a:t>
            </a:r>
            <a:r>
              <a:rPr lang="en-GB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GB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SzPct val="125000"/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 column_name1 = {expression1 | NULL | DEFAULT |  (SELECT)}</a:t>
            </a:r>
          </a:p>
          <a:p>
            <a:pPr eaLnBrk="1" hangingPunct="1">
              <a:lnSpc>
                <a:spcPct val="80000"/>
              </a:lnSpc>
              <a:buSzPct val="125000"/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[, Column_name2 = {expression2 | NULL | DEFAULT | (SELECT)} </a:t>
            </a:r>
          </a:p>
          <a:p>
            <a:pPr eaLnBrk="1" hangingPunct="1">
              <a:lnSpc>
                <a:spcPct val="80000"/>
              </a:lnSpc>
              <a:buSzPct val="125000"/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[ ,...N ] </a:t>
            </a:r>
          </a:p>
          <a:p>
            <a:pPr eaLnBrk="1" hangingPunct="1">
              <a:lnSpc>
                <a:spcPct val="80000"/>
              </a:lnSpc>
              <a:buSzPct val="125000"/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 {</a:t>
            </a:r>
            <a:r>
              <a:rPr lang="en-GB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search_conditions</a:t>
            </a:r>
            <a:r>
              <a:rPr lang="en-GB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GB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GB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Clr>
                <a:srgbClr val="CC3300"/>
              </a:buClr>
              <a:buSzPct val="125000"/>
              <a:buFont typeface="Arial" pitchFamily="34" charset="0"/>
              <a:buNone/>
            </a:pPr>
            <a:r>
              <a:rPr lang="en-GB" alt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pubs</a:t>
            </a:r>
          </a:p>
          <a:p>
            <a:pPr lvl="2" eaLnBrk="1" hangingPunct="1">
              <a:lnSpc>
                <a:spcPct val="80000"/>
              </a:lnSpc>
              <a:buClr>
                <a:srgbClr val="CC3300"/>
              </a:buClr>
              <a:buSzPct val="125000"/>
              <a:buFont typeface="Arial" pitchFamily="34" charset="0"/>
              <a:buNone/>
            </a:pPr>
            <a:r>
              <a:rPr lang="en-GB" alt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JOBS</a:t>
            </a:r>
          </a:p>
          <a:p>
            <a:pPr lvl="2" eaLnBrk="1" hangingPunct="1">
              <a:lnSpc>
                <a:spcPct val="80000"/>
              </a:lnSpc>
              <a:buClr>
                <a:srgbClr val="CC3300"/>
              </a:buClr>
              <a:buSzPct val="125000"/>
              <a:buFont typeface="Arial" pitchFamily="34" charset="0"/>
              <a:buNone/>
            </a:pPr>
            <a:r>
              <a:rPr lang="en-GB" alt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GB" altLang="en-US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min_lvl</a:t>
            </a:r>
            <a:r>
              <a:rPr lang="en-GB" alt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=27 </a:t>
            </a:r>
          </a:p>
          <a:p>
            <a:pPr lvl="2" eaLnBrk="1" hangingPunct="1">
              <a:lnSpc>
                <a:spcPct val="80000"/>
              </a:lnSpc>
              <a:buClr>
                <a:srgbClr val="CC3300"/>
              </a:buClr>
              <a:buSzPct val="125000"/>
              <a:buFont typeface="Arial" pitchFamily="34" charset="0"/>
              <a:buNone/>
            </a:pPr>
            <a:r>
              <a:rPr lang="en-GB" alt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altLang="en-US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en-GB" alt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=14</a:t>
            </a:r>
          </a:p>
          <a:p>
            <a:pPr lvl="2" eaLnBrk="1" hangingPunct="1">
              <a:lnSpc>
                <a:spcPct val="80000"/>
              </a:lnSpc>
              <a:buClr>
                <a:srgbClr val="CC3300"/>
              </a:buClr>
              <a:buSzPct val="125000"/>
              <a:buFont typeface="Arial" pitchFamily="34" charset="0"/>
              <a:buNone/>
            </a:pPr>
            <a:endParaRPr lang="en-GB" altLang="en-US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Clr>
                <a:srgbClr val="CC3300"/>
              </a:buClr>
              <a:buSzPct val="125000"/>
              <a:buFont typeface="Arial" pitchFamily="34" charset="0"/>
              <a:buNone/>
            </a:pPr>
            <a:endParaRPr lang="en-GB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GB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90CA329-D3F3-4985-A714-1164D265D7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859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Update Statement (Contd.).</a:t>
            </a:r>
          </a:p>
        </p:txBody>
      </p:sp>
    </p:spTree>
    <p:extLst>
      <p:ext uri="{BB962C8B-B14F-4D97-AF65-F5344CB8AC3E}">
        <p14:creationId xmlns:p14="http://schemas.microsoft.com/office/powerpoint/2010/main" val="11834122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Placeholder 1">
            <a:extLst>
              <a:ext uri="{FF2B5EF4-FFF2-40B4-BE49-F238E27FC236}">
                <a16:creationId xmlns:a16="http://schemas.microsoft.com/office/drawing/2014/main" id="{8AD896FC-3BE2-4752-AF44-25326DDC90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 eaLnBrk="1" hangingPunct="1"/>
            <a:r>
              <a:rPr altLang="en-US" dirty="0">
                <a:solidFill>
                  <a:schemeClr val="tx1"/>
                </a:solidFill>
                <a:cs typeface="Arial" panose="020B0604020202020204" pitchFamily="34" charset="0"/>
              </a:rPr>
              <a:t>Sub queries can be nested in UPDATE </a:t>
            </a:r>
          </a:p>
          <a:p>
            <a:pPr algn="just" eaLnBrk="1" hangingPunct="1"/>
            <a:endParaRPr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titles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price = price * 2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pub_id</a:t>
            </a: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(SELECT </a:t>
            </a:r>
            <a:r>
              <a:rPr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pub_id</a:t>
            </a: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FROM publishers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WHERE </a:t>
            </a:r>
            <a:r>
              <a:rPr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pub_name</a:t>
            </a: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'new moon books') </a:t>
            </a:r>
          </a:p>
          <a:p>
            <a:pPr algn="just" eaLnBrk="1" hangingPunct="1"/>
            <a:endParaRPr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BCAB9E6C-6C97-420A-A14C-D22FF8BC4B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335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Sub queries in UPDATE </a:t>
            </a:r>
          </a:p>
        </p:txBody>
      </p:sp>
    </p:spTree>
    <p:extLst>
      <p:ext uri="{BB962C8B-B14F-4D97-AF65-F5344CB8AC3E}">
        <p14:creationId xmlns:p14="http://schemas.microsoft.com/office/powerpoint/2010/main" val="34611506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Placeholder 1">
            <a:extLst>
              <a:ext uri="{FF2B5EF4-FFF2-40B4-BE49-F238E27FC236}">
                <a16:creationId xmlns:a16="http://schemas.microsoft.com/office/drawing/2014/main" id="{3581EEE2-AFB6-46E8-B5E2-05FC43A799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990600"/>
            <a:ext cx="8240713" cy="51816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DELETE, removes rows from a table. Once the action is committed, no undelete action is available 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Here's the general form of DELETE:</a:t>
            </a:r>
          </a:p>
          <a:p>
            <a:pPr lvl="2" algn="just" eaLnBrk="1" hangingPunct="1">
              <a:spcBef>
                <a:spcPct val="0"/>
              </a:spcBef>
              <a:buFont typeface="Arial" pitchFamily="34" charset="0"/>
              <a:buNone/>
            </a:pPr>
            <a:r>
              <a:rPr alt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 [FROM] {table_name | view_name}</a:t>
            </a:r>
          </a:p>
          <a:p>
            <a:pPr lvl="2" algn="just" eaLnBrk="1" hangingPunct="1">
              <a:spcBef>
                <a:spcPct val="0"/>
              </a:spcBef>
              <a:buFont typeface="Arial" pitchFamily="34" charset="0"/>
              <a:buNone/>
            </a:pPr>
            <a:r>
              <a:rPr alt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 WHERE {search_conditions}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Examples:</a:t>
            </a:r>
          </a:p>
          <a:p>
            <a:pPr lvl="2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DELETE discounts</a:t>
            </a:r>
          </a:p>
          <a:p>
            <a:pPr lvl="3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Deletes every row from the discounts table but does not </a:t>
            </a:r>
          </a:p>
          <a:p>
            <a:pPr lvl="3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Delete the table itself. An empty table remains.</a:t>
            </a:r>
          </a:p>
          <a:p>
            <a:pPr lvl="2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 from sales where qty &gt; 5</a:t>
            </a:r>
          </a:p>
          <a:p>
            <a:pPr lvl="3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Deletes those rows from the sales table that have a value for quantity of 6 or more</a:t>
            </a:r>
          </a:p>
          <a:p>
            <a:pPr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4AE2E73-25C4-4FCB-93DE-AF334D3739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9750" y="120650"/>
            <a:ext cx="7562850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Delete Statement</a:t>
            </a:r>
          </a:p>
        </p:txBody>
      </p:sp>
    </p:spTree>
    <p:extLst>
      <p:ext uri="{BB962C8B-B14F-4D97-AF65-F5344CB8AC3E}">
        <p14:creationId xmlns:p14="http://schemas.microsoft.com/office/powerpoint/2010/main" val="294796128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500C8-BABF-41A4-9AFB-FCC2E0FA7E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DELETE sales </a:t>
            </a:r>
          </a:p>
          <a:p>
            <a:pPr marL="0" indent="0" algn="just">
              <a:buNone/>
              <a:defRPr/>
            </a:pPr>
            <a:r>
              <a:rPr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title_id</a:t>
            </a:r>
            <a:r>
              <a:rPr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</a:t>
            </a:r>
          </a:p>
          <a:p>
            <a:pPr marL="0" indent="0" algn="just">
              <a:buNone/>
              <a:defRPr/>
            </a:pPr>
            <a:r>
              <a:rPr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(SELECT </a:t>
            </a:r>
            <a:r>
              <a:rPr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title_id</a:t>
            </a:r>
            <a:r>
              <a:rPr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algn="just">
              <a:buNone/>
              <a:defRPr/>
            </a:pPr>
            <a:r>
              <a:rPr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titles </a:t>
            </a:r>
          </a:p>
          <a:p>
            <a:pPr marL="0" indent="0" algn="just">
              <a:buNone/>
              <a:defRPr/>
            </a:pPr>
            <a:r>
              <a:rPr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WHERE type = 'business') </a:t>
            </a:r>
          </a:p>
          <a:p>
            <a:pPr algn="just">
              <a:buFont typeface="Arial"/>
              <a:buChar char="•"/>
              <a:defRPr/>
            </a:pPr>
            <a:endParaRPr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buFont typeface="Arial"/>
              <a:buChar char="•"/>
              <a:defRPr/>
            </a:pPr>
            <a:endParaRPr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buFont typeface="Arial"/>
              <a:buChar char="•"/>
              <a:defRPr/>
            </a:pPr>
            <a:endParaRPr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buFont typeface="Arial"/>
              <a:buChar char="•"/>
              <a:defRPr/>
            </a:pPr>
            <a:endParaRPr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BAD61B7-E91B-40A0-A975-EA093AEB7A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07964"/>
            <a:ext cx="739140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Delete Statement (Contd.).</a:t>
            </a:r>
          </a:p>
        </p:txBody>
      </p:sp>
    </p:spTree>
    <p:extLst>
      <p:ext uri="{BB962C8B-B14F-4D97-AF65-F5344CB8AC3E}">
        <p14:creationId xmlns:p14="http://schemas.microsoft.com/office/powerpoint/2010/main" val="318923386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Placeholder 1">
            <a:extLst>
              <a:ext uri="{FF2B5EF4-FFF2-40B4-BE49-F238E27FC236}">
                <a16:creationId xmlns:a16="http://schemas.microsoft.com/office/drawing/2014/main" id="{4BBF49C0-E6BE-44A0-AE21-E090658DFE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In this sub-module, we have discussed:</a:t>
            </a: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Insert records to table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Performing Bulk Insert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Update records in a table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Delete the rows from a table</a:t>
            </a: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C97AF6A-067B-46FA-8566-3EB10364E1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73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896860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Placeholder 1">
            <a:extLst>
              <a:ext uri="{FF2B5EF4-FFF2-40B4-BE49-F238E27FC236}">
                <a16:creationId xmlns:a16="http://schemas.microsoft.com/office/drawing/2014/main" id="{3E15501B-1FA3-4D75-A5C6-F203B993F3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 eaLnBrk="1" hangingPunct="1"/>
            <a:r>
              <a:rPr altLang="en-US" sz="2800">
                <a:solidFill>
                  <a:schemeClr val="tx1"/>
                </a:solidFill>
                <a:cs typeface="Arial" panose="020B0604020202020204" pitchFamily="34" charset="0"/>
              </a:rPr>
              <a:t>Insert</a:t>
            </a:r>
          </a:p>
          <a:p>
            <a:pPr algn="just" eaLnBrk="1" hangingPunct="1"/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/>
            <a:r>
              <a:rPr altLang="en-US" sz="2800">
                <a:solidFill>
                  <a:schemeClr val="tx1"/>
                </a:solidFill>
                <a:cs typeface="Arial" panose="020B0604020202020204" pitchFamily="34" charset="0"/>
              </a:rPr>
              <a:t>Update</a:t>
            </a:r>
          </a:p>
          <a:p>
            <a:pPr algn="just" eaLnBrk="1" hangingPunct="1"/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/>
            <a:r>
              <a:rPr altLang="en-US" sz="2800">
                <a:solidFill>
                  <a:schemeClr val="tx1"/>
                </a:solidFill>
                <a:cs typeface="Arial" panose="020B0604020202020204" pitchFamily="34" charset="0"/>
              </a:rPr>
              <a:t>Bulk Insert</a:t>
            </a:r>
          </a:p>
          <a:p>
            <a:pPr algn="just" eaLnBrk="1" hangingPunct="1"/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/>
            <a:r>
              <a:rPr altLang="en-US" sz="2800">
                <a:solidFill>
                  <a:schemeClr val="tx1"/>
                </a:solidFill>
                <a:cs typeface="Arial" panose="020B0604020202020204" pitchFamily="34" charset="0"/>
              </a:rPr>
              <a:t>Delete</a:t>
            </a:r>
          </a:p>
          <a:p>
            <a:pPr algn="just" eaLnBrk="1" hangingPunct="1"/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/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133DA056-2FF4-4744-A81D-3EDA759FB1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335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Glossary</a:t>
            </a:r>
          </a:p>
        </p:txBody>
      </p:sp>
    </p:spTree>
    <p:extLst>
      <p:ext uri="{BB962C8B-B14F-4D97-AF65-F5344CB8AC3E}">
        <p14:creationId xmlns:p14="http://schemas.microsoft.com/office/powerpoint/2010/main" val="42404460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Placeholder 2">
            <a:extLst>
              <a:ext uri="{FF2B5EF4-FFF2-40B4-BE49-F238E27FC236}">
                <a16:creationId xmlns:a16="http://schemas.microsoft.com/office/drawing/2014/main" id="{23A60691-2514-40AC-921A-9A3723B440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1066801"/>
            <a:ext cx="8240713" cy="4887913"/>
          </a:xfrm>
        </p:spPr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SQL server supports temporary tables. </a:t>
            </a:r>
          </a:p>
          <a:p>
            <a:pPr marL="0" algn="just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These tables have names that start with a number sign (#). </a:t>
            </a:r>
          </a:p>
          <a:p>
            <a:pPr marL="0" algn="just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If a temporary table is not dropped when a user disconnects, sql server automatically drops the temporary table. </a:t>
            </a:r>
          </a:p>
          <a:p>
            <a:pPr marL="0" algn="just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Temporary tables are stored in the </a:t>
            </a:r>
            <a:r>
              <a:rPr altLang="en-US" sz="2000" b="1">
                <a:solidFill>
                  <a:schemeClr val="tx1"/>
                </a:solidFill>
                <a:cs typeface="Arial" panose="020B0604020202020204" pitchFamily="34" charset="0"/>
              </a:rPr>
              <a:t>tempdb </a:t>
            </a: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system database.</a:t>
            </a:r>
          </a:p>
          <a:p>
            <a:pPr marL="0" algn="just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  <a:buNone/>
            </a:pPr>
            <a:r>
              <a:rPr altLang="en-US" sz="20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#mytemptable </a:t>
            </a:r>
          </a:p>
          <a:p>
            <a:pPr marL="0" algn="just">
              <a:spcBef>
                <a:spcPct val="0"/>
              </a:spcBef>
              <a:buNone/>
            </a:pPr>
            <a:r>
              <a:rPr altLang="en-US" sz="20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cola int primary key)</a:t>
            </a:r>
          </a:p>
          <a:p>
            <a:pPr marL="0" algn="just">
              <a:spcBef>
                <a:spcPct val="0"/>
              </a:spcBef>
              <a:buNone/>
            </a:pPr>
            <a:r>
              <a:rPr altLang="en-US" sz="2000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#mytemptable VALUES (1) </a:t>
            </a:r>
          </a:p>
          <a:p>
            <a:pPr marL="0" algn="just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9D5DE7FC-B51A-42B9-A875-715BAF9494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152400"/>
            <a:ext cx="7410450" cy="604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Create Temporary Table</a:t>
            </a:r>
          </a:p>
        </p:txBody>
      </p:sp>
    </p:spTree>
    <p:extLst>
      <p:ext uri="{BB962C8B-B14F-4D97-AF65-F5344CB8AC3E}">
        <p14:creationId xmlns:p14="http://schemas.microsoft.com/office/powerpoint/2010/main" val="325055795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Placeholder 1">
            <a:extLst>
              <a:ext uri="{FF2B5EF4-FFF2-40B4-BE49-F238E27FC236}">
                <a16:creationId xmlns:a16="http://schemas.microsoft.com/office/drawing/2014/main" id="{ED9B0443-5FB8-4804-9AEA-FDB3CEDCEA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Change the last name of employee ‘VPA30890F’ to Drexler</a:t>
            </a:r>
          </a:p>
          <a:p>
            <a:pPr marL="0" algn="just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Delete Paul Henriot from the MY_EMP table</a:t>
            </a:r>
          </a:p>
          <a:p>
            <a:pPr marL="0" algn="just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Modify the job id of Pedro Afonso to 14</a:t>
            </a:r>
          </a:p>
          <a:p>
            <a:pPr marL="0" algn="just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F44A527-6681-4496-A80B-5E3298A09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335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Hands-On Lab</a:t>
            </a:r>
          </a:p>
        </p:txBody>
      </p:sp>
    </p:spTree>
    <p:extLst>
      <p:ext uri="{BB962C8B-B14F-4D97-AF65-F5344CB8AC3E}">
        <p14:creationId xmlns:p14="http://schemas.microsoft.com/office/powerpoint/2010/main" val="365630422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Placeholder 1">
            <a:extLst>
              <a:ext uri="{FF2B5EF4-FFF2-40B4-BE49-F238E27FC236}">
                <a16:creationId xmlns:a16="http://schemas.microsoft.com/office/drawing/2014/main" id="{96DC8966-D9B5-4F72-86F4-022261AEE7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Add a new employee details to </a:t>
            </a:r>
            <a:r>
              <a:rPr altLang="en-US" sz="2800" dirty="0" err="1">
                <a:solidFill>
                  <a:schemeClr val="tx1"/>
                </a:solidFill>
                <a:cs typeface="Arial" panose="020B0604020202020204" pitchFamily="34" charset="0"/>
              </a:rPr>
              <a:t>My_Emp</a:t>
            </a:r>
            <a:r>
              <a:rPr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table</a:t>
            </a:r>
          </a:p>
          <a:p>
            <a:pPr marL="0" algn="just">
              <a:spcBef>
                <a:spcPct val="0"/>
              </a:spcBef>
            </a:pPr>
            <a:endParaRPr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800">
                <a:solidFill>
                  <a:schemeClr val="tx1"/>
                </a:solidFill>
                <a:cs typeface="Arial" panose="020B0604020202020204" pitchFamily="34" charset="0"/>
              </a:rPr>
              <a:t>Remove all the jobs which are below 5.</a:t>
            </a:r>
          </a:p>
          <a:p>
            <a:pPr marL="0" algn="just">
              <a:spcBef>
                <a:spcPct val="0"/>
              </a:spcBef>
            </a:pPr>
            <a:endParaRPr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E3196998-2E05-4CDD-867F-3FC04FFE8F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73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94706465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84964-F8B5-4798-B16C-4DC2E2891A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207964"/>
            <a:ext cx="8229600" cy="507831"/>
          </a:xfrm>
        </p:spPr>
        <p:txBody>
          <a:bodyPr/>
          <a:lstStyle/>
          <a:p>
            <a:pPr algn="just">
              <a:defRPr/>
            </a:pPr>
            <a:r>
              <a:rPr>
                <a:solidFill>
                  <a:schemeClr val="tx1"/>
                </a:solidFill>
                <a:cs typeface="Arial" pitchFamily="34" charset="0"/>
              </a:rPr>
              <a:t>Objectives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884672C-7A13-451E-AC49-C9C547EE91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algn="just">
              <a:spcBef>
                <a:spcPct val="0"/>
              </a:spcBef>
              <a:buNone/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At the end of this sub-module, you should be able to:</a:t>
            </a:r>
          </a:p>
          <a:p>
            <a:pPr marL="0" algn="just">
              <a:spcBef>
                <a:spcPct val="0"/>
              </a:spcBef>
              <a:buNone/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Illustrate what joins is in sql server database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Recognize  types of joins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Illustrate how to use joins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3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Placeholder 1">
            <a:extLst>
              <a:ext uri="{FF2B5EF4-FFF2-40B4-BE49-F238E27FC236}">
                <a16:creationId xmlns:a16="http://schemas.microsoft.com/office/drawing/2014/main" id="{953DE938-CC4B-4205-86F5-6BFA92E56D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990600"/>
            <a:ext cx="8240713" cy="5105400"/>
          </a:xfrm>
        </p:spPr>
        <p:txBody>
          <a:bodyPr/>
          <a:lstStyle/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When your report needs to display data from multiple tables you need to join the data from multiple tables.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Tables from which data has to be retrieve  needs to defined in the from clause.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Selects specific columns from multiple tables</a:t>
            </a:r>
          </a:p>
          <a:p>
            <a:pPr lvl="1" algn="just" eaLnBrk="1" hangingPunct="1">
              <a:spcBef>
                <a:spcPct val="0"/>
              </a:spcBef>
              <a:buFont typeface="Arial" pitchFamily="34" charset="0"/>
              <a:buChar char="–"/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  <a:buFont typeface="Arial" pitchFamily="34" charset="0"/>
              <a:buChar char="–"/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Join keyword specifies that tables are joined and how to join them</a:t>
            </a:r>
          </a:p>
          <a:p>
            <a:pPr lvl="1" algn="just" eaLnBrk="1" hangingPunct="1">
              <a:spcBef>
                <a:spcPct val="0"/>
              </a:spcBef>
              <a:buFont typeface="Arial" pitchFamily="34" charset="0"/>
              <a:buChar char="–"/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ON keyword specifies join condition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endParaRPr altLang="en-US" sz="2400">
              <a:cs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53C0EA4-F428-4198-9494-8F1EE43ECF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07964"/>
            <a:ext cx="7335838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Introduction to Joins</a:t>
            </a:r>
            <a:endParaRPr lang="en-GB"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4692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8B46B6B5-4658-42C7-9E9E-6B629338F8B6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752601" y="207964"/>
            <a:ext cx="8461375" cy="507831"/>
          </a:xfrm>
        </p:spPr>
        <p:txBody>
          <a:bodyPr/>
          <a:lstStyle/>
          <a:p>
            <a:pPr>
              <a:defRPr/>
            </a:pPr>
            <a:r>
              <a:rPr altLang="en-US">
                <a:solidFill>
                  <a:schemeClr val="tx1"/>
                </a:solidFill>
              </a:rPr>
              <a:t>Types of Joins</a:t>
            </a:r>
          </a:p>
        </p:txBody>
      </p:sp>
      <p:sp>
        <p:nvSpPr>
          <p:cNvPr id="44035" name="Text Placeholder 1">
            <a:extLst>
              <a:ext uri="{FF2B5EF4-FFF2-40B4-BE49-F238E27FC236}">
                <a16:creationId xmlns:a16="http://schemas.microsoft.com/office/drawing/2014/main" id="{D2D213F8-3B02-4EC5-A1BE-EA0F94E306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 sz="2800">
                <a:solidFill>
                  <a:schemeClr val="tx1"/>
                </a:solidFill>
                <a:cs typeface="Arial" panose="020B0604020202020204" pitchFamily="34" charset="0"/>
              </a:rPr>
              <a:t>Join Types: 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INNER JOINS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OUTER JOINS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SELF JOINS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CROSS JOINS</a:t>
            </a:r>
          </a:p>
          <a:p>
            <a:pPr algn="just" eaLnBrk="1" hangingPunct="1">
              <a:spcBef>
                <a:spcPct val="0"/>
              </a:spcBef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5501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83B47560-C2BA-41E9-95A5-CE842A254FC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752601" y="207964"/>
            <a:ext cx="8461375" cy="507831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Using Inner Joins</a:t>
            </a:r>
          </a:p>
        </p:txBody>
      </p:sp>
      <p:sp>
        <p:nvSpPr>
          <p:cNvPr id="46083" name="Text Placeholder 1">
            <a:extLst>
              <a:ext uri="{FF2B5EF4-FFF2-40B4-BE49-F238E27FC236}">
                <a16:creationId xmlns:a16="http://schemas.microsoft.com/office/drawing/2014/main" id="{ADFA3323-B6CC-47FD-86BC-F17B0759BD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An inner join is a join in which the values in the columns being joined are compared using a comparison operator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The INNER JOIN operator can be used in any FROM clause to combine records from two tables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It is the most common type of join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This inner join is known as an equi-join 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7150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E720B72-D95E-49A7-A38E-38CAF5FFA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2601" y="207964"/>
            <a:ext cx="8461375" cy="507831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Using Inner Joins (Contd.).</a:t>
            </a:r>
          </a:p>
        </p:txBody>
      </p:sp>
      <p:sp>
        <p:nvSpPr>
          <p:cNvPr id="48131" name="Text Placeholder 1">
            <a:extLst>
              <a:ext uri="{FF2B5EF4-FFF2-40B4-BE49-F238E27FC236}">
                <a16:creationId xmlns:a16="http://schemas.microsoft.com/office/drawing/2014/main" id="{AE2F7CFD-E06F-4298-AE5F-2A9B0ADAB6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A </a:t>
            </a:r>
            <a:r>
              <a:rPr altLang="en-US" sz="2400" i="1">
                <a:solidFill>
                  <a:schemeClr val="tx1"/>
                </a:solidFill>
                <a:cs typeface="Arial" panose="020B0604020202020204" pitchFamily="34" charset="0"/>
              </a:rPr>
              <a:t>non-equijoin</a:t>
            </a: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 is a join condition containing something other than an equality operator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This example uses greater-than (&gt;) join which finds New Moon authors who live in states that come alphabetically after Massachusetts, where New Moon Books is located</a:t>
            </a:r>
          </a:p>
          <a:p>
            <a:pPr marL="0">
              <a:spcBef>
                <a:spcPct val="0"/>
              </a:spcBef>
              <a:buNone/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8122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96D99D94-9BA6-4D71-B8F9-640AC67D060C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752600" y="207964"/>
            <a:ext cx="8229600" cy="507831"/>
          </a:xfrm>
        </p:spPr>
        <p:txBody>
          <a:bodyPr/>
          <a:lstStyle/>
          <a:p>
            <a:pPr>
              <a:defRPr/>
            </a:pPr>
            <a:r>
              <a:rPr altLang="en-US">
                <a:solidFill>
                  <a:schemeClr val="tx1"/>
                </a:solidFill>
              </a:rPr>
              <a:t>Using Outer Joins</a:t>
            </a:r>
          </a:p>
        </p:txBody>
      </p:sp>
      <p:sp>
        <p:nvSpPr>
          <p:cNvPr id="50179" name="Text Placeholder 1">
            <a:extLst>
              <a:ext uri="{FF2B5EF4-FFF2-40B4-BE49-F238E27FC236}">
                <a16:creationId xmlns:a16="http://schemas.microsoft.com/office/drawing/2014/main" id="{CE18D280-DD33-4D4A-A9FE-2A7CE29005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800">
                <a:solidFill>
                  <a:schemeClr val="tx1"/>
                </a:solidFill>
                <a:cs typeface="Arial" panose="020B0604020202020204" pitchFamily="34" charset="0"/>
              </a:rPr>
              <a:t>If a row does not satisfy a join condition, the row will not appear in the query result. </a:t>
            </a:r>
          </a:p>
          <a:p>
            <a:pPr marL="0">
              <a:spcBef>
                <a:spcPct val="0"/>
              </a:spcBef>
            </a:pP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0394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2CABA9D-6598-4F36-B9F3-F5BD39B838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2601" y="207964"/>
            <a:ext cx="8461375" cy="507831"/>
          </a:xfrm>
        </p:spPr>
        <p:txBody>
          <a:bodyPr/>
          <a:lstStyle/>
          <a:p>
            <a:pPr>
              <a:defRPr/>
            </a:pPr>
            <a:r>
              <a:rPr altLang="en-US">
                <a:solidFill>
                  <a:schemeClr val="tx1"/>
                </a:solidFill>
              </a:rPr>
              <a:t>Using Outer Joins (Contd.).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8851" name="Text Placeholder 1">
            <a:extLst>
              <a:ext uri="{FF2B5EF4-FFF2-40B4-BE49-F238E27FC236}">
                <a16:creationId xmlns:a16="http://schemas.microsoft.com/office/drawing/2014/main" id="{4EFA42F7-7B22-477E-9089-090A5D1396E4}"/>
              </a:ext>
            </a:extLst>
          </p:cNvPr>
          <p:cNvSpPr txBox="1">
            <a:spLocks/>
          </p:cNvSpPr>
          <p:nvPr/>
        </p:nvSpPr>
        <p:spPr bwMode="auto">
          <a:xfrm>
            <a:off x="2133601" y="1143001"/>
            <a:ext cx="82407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231775" algn="just" defTabSz="457200">
              <a:buClr>
                <a:srgbClr val="0070C0"/>
              </a:buClr>
              <a:buFont typeface="Arial" charset="0"/>
              <a:buChar char="•"/>
              <a:defRPr/>
            </a:pPr>
            <a:endParaRPr lang="en-US" sz="2200" dirty="0">
              <a:cs typeface="Arial" charset="0"/>
            </a:endParaRPr>
          </a:p>
          <a:p>
            <a:pPr indent="-231775" algn="just" defTabSz="457200">
              <a:buClr>
                <a:srgbClr val="0070C0"/>
              </a:buClr>
              <a:buFont typeface="Arial" charset="0"/>
              <a:buChar char="•"/>
              <a:defRPr/>
            </a:pPr>
            <a:r>
              <a:rPr lang="en-US" sz="2200" dirty="0">
                <a:cs typeface="Arial" charset="0"/>
              </a:rPr>
              <a:t>LEFT OUTER JOIN or LEFT JOIN</a:t>
            </a:r>
          </a:p>
          <a:p>
            <a:pPr indent="-231775" algn="just" defTabSz="457200">
              <a:buClr>
                <a:srgbClr val="0070C0"/>
              </a:buClr>
              <a:buFont typeface="Arial" charset="0"/>
              <a:buChar char="•"/>
              <a:defRPr/>
            </a:pPr>
            <a:endParaRPr lang="en-US" sz="2200" dirty="0">
              <a:cs typeface="Arial" charset="0"/>
            </a:endParaRPr>
          </a:p>
          <a:p>
            <a:pPr indent="-231775" algn="just" defTabSz="457200">
              <a:buClr>
                <a:srgbClr val="0070C0"/>
              </a:buClr>
              <a:buFont typeface="Arial" charset="0"/>
              <a:buChar char="•"/>
              <a:defRPr/>
            </a:pPr>
            <a:r>
              <a:rPr lang="en-US" sz="2200" dirty="0">
                <a:cs typeface="Arial" charset="0"/>
              </a:rPr>
              <a:t>RIGHT OUTER JOIN or RIGHT JOIN</a:t>
            </a:r>
          </a:p>
          <a:p>
            <a:pPr indent="-231775" algn="just" defTabSz="457200">
              <a:buClr>
                <a:srgbClr val="0070C0"/>
              </a:buClr>
              <a:buFont typeface="Arial" charset="0"/>
              <a:buChar char="•"/>
              <a:defRPr/>
            </a:pPr>
            <a:endParaRPr lang="en-US" sz="2200" dirty="0">
              <a:cs typeface="Arial" charset="0"/>
            </a:endParaRPr>
          </a:p>
          <a:p>
            <a:pPr indent="-231775" algn="just" defTabSz="457200">
              <a:buClr>
                <a:srgbClr val="0070C0"/>
              </a:buClr>
              <a:buFont typeface="Arial" charset="0"/>
              <a:buChar char="•"/>
              <a:defRPr/>
            </a:pPr>
            <a:r>
              <a:rPr lang="en-US" sz="2200" dirty="0">
                <a:cs typeface="Arial" charset="0"/>
              </a:rPr>
              <a:t>FULL OUTER JOIN or FULL JOIN </a:t>
            </a:r>
          </a:p>
          <a:p>
            <a:pPr indent="-231775" algn="just" defTabSz="457200">
              <a:buClr>
                <a:srgbClr val="0070C0"/>
              </a:buClr>
              <a:buFont typeface="Arial" charset="0"/>
              <a:buChar char="•"/>
              <a:defRPr/>
            </a:pPr>
            <a:endParaRPr lang="en-US" sz="2200" dirty="0">
              <a:cs typeface="Arial" charset="0"/>
            </a:endParaRPr>
          </a:p>
          <a:p>
            <a:pPr indent="-231775" algn="just" defTabSz="457200">
              <a:buClr>
                <a:srgbClr val="0070C0"/>
              </a:buClr>
              <a:buFont typeface="Arial" charset="0"/>
              <a:buChar char="•"/>
              <a:defRPr/>
            </a:pPr>
            <a:endParaRPr lang="en-US" sz="2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8333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24E8688C-2CBB-457D-A522-08A3B1ADFE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2601" y="207964"/>
            <a:ext cx="8385175" cy="507831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Self Joins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6C8DE4-9B38-471A-8023-6A5256D93C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1066800"/>
            <a:ext cx="8240713" cy="5181600"/>
          </a:xfrm>
        </p:spPr>
        <p:txBody>
          <a:bodyPr>
            <a:normAutofit lnSpcReduction="10000"/>
          </a:bodyPr>
          <a:lstStyle/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dirty="0">
                <a:solidFill>
                  <a:schemeClr val="tx1"/>
                </a:solidFill>
              </a:rPr>
              <a:t>A table can be joined to itself in a self-join</a:t>
            </a: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endParaRPr dirty="0">
              <a:solidFill>
                <a:schemeClr val="tx1"/>
              </a:solidFill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dirty="0">
                <a:solidFill>
                  <a:schemeClr val="tx1"/>
                </a:solidFill>
              </a:rPr>
              <a:t>Example, you can use a self-join to find out the authors in Oakland, California who live in the same ZIP Code area</a:t>
            </a: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endParaRPr dirty="0">
              <a:solidFill>
                <a:schemeClr val="tx1"/>
              </a:solidFill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dirty="0">
                <a:solidFill>
                  <a:schemeClr val="tx1"/>
                </a:solidFill>
              </a:rPr>
              <a:t>This query involves a join of the </a:t>
            </a:r>
            <a:r>
              <a:rPr b="1" dirty="0">
                <a:solidFill>
                  <a:schemeClr val="tx1"/>
                </a:solidFill>
              </a:rPr>
              <a:t>authors</a:t>
            </a:r>
            <a:r>
              <a:rPr dirty="0">
                <a:solidFill>
                  <a:schemeClr val="tx1"/>
                </a:solidFill>
              </a:rPr>
              <a:t> table with itself</a:t>
            </a: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endParaRPr dirty="0">
              <a:solidFill>
                <a:schemeClr val="tx1"/>
              </a:solidFill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dirty="0">
                <a:solidFill>
                  <a:schemeClr val="tx1"/>
                </a:solidFill>
              </a:rPr>
              <a:t>The </a:t>
            </a:r>
            <a:r>
              <a:rPr b="1" dirty="0">
                <a:solidFill>
                  <a:schemeClr val="tx1"/>
                </a:solidFill>
              </a:rPr>
              <a:t>authors</a:t>
            </a:r>
            <a:r>
              <a:rPr dirty="0">
                <a:solidFill>
                  <a:schemeClr val="tx1"/>
                </a:solidFill>
              </a:rPr>
              <a:t> table appears in two roles</a:t>
            </a: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endParaRPr dirty="0">
              <a:solidFill>
                <a:schemeClr val="tx1"/>
              </a:solidFill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dirty="0">
                <a:solidFill>
                  <a:schemeClr val="tx1"/>
                </a:solidFill>
              </a:rPr>
              <a:t>To distinguish these roles, you must give the </a:t>
            </a:r>
            <a:r>
              <a:rPr b="1" dirty="0">
                <a:solidFill>
                  <a:schemeClr val="tx1"/>
                </a:solidFill>
              </a:rPr>
              <a:t>authors</a:t>
            </a:r>
            <a:r>
              <a:rPr dirty="0">
                <a:solidFill>
                  <a:schemeClr val="tx1"/>
                </a:solidFill>
              </a:rPr>
              <a:t> table two different aliases  (</a:t>
            </a:r>
            <a:r>
              <a:rPr b="1" dirty="0">
                <a:solidFill>
                  <a:schemeClr val="tx1"/>
                </a:solidFill>
              </a:rPr>
              <a:t>au1</a:t>
            </a:r>
            <a:r>
              <a:rPr dirty="0">
                <a:solidFill>
                  <a:schemeClr val="tx1"/>
                </a:solidFill>
              </a:rPr>
              <a:t> and </a:t>
            </a:r>
            <a:r>
              <a:rPr b="1" dirty="0">
                <a:solidFill>
                  <a:schemeClr val="tx1"/>
                </a:solidFill>
              </a:rPr>
              <a:t>au2</a:t>
            </a:r>
            <a:r>
              <a:rPr dirty="0">
                <a:solidFill>
                  <a:schemeClr val="tx1"/>
                </a:solidFill>
              </a:rPr>
              <a:t>) in the FROM clause</a:t>
            </a: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endParaRPr dirty="0">
              <a:solidFill>
                <a:schemeClr val="tx1"/>
              </a:solidFill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dirty="0">
                <a:solidFill>
                  <a:schemeClr val="tx1"/>
                </a:solidFill>
              </a:rPr>
              <a:t>These aliases are used to qualify the column names in the rest of the query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buFont typeface="Arial"/>
              <a:buChar char="•"/>
              <a:defRPr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778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Placeholder 2">
            <a:extLst>
              <a:ext uri="{FF2B5EF4-FFF2-40B4-BE49-F238E27FC236}">
                <a16:creationId xmlns:a16="http://schemas.microsoft.com/office/drawing/2014/main" id="{F331F102-E9FB-4C73-BAA0-ACDDB32AEC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914400"/>
            <a:ext cx="8240713" cy="5638800"/>
          </a:xfrm>
        </p:spPr>
        <p:txBody>
          <a:bodyPr/>
          <a:lstStyle/>
          <a:p>
            <a:pPr eaLnBrk="1" hangingPunct="1"/>
            <a:r>
              <a:rPr altLang="en-US" dirty="0">
                <a:solidFill>
                  <a:schemeClr val="tx1"/>
                </a:solidFill>
                <a:cs typeface="Arial" panose="020B0604020202020204" pitchFamily="34" charset="0"/>
              </a:rPr>
              <a:t>Alter statement</a:t>
            </a:r>
          </a:p>
          <a:p>
            <a:pPr lvl="1" eaLnBrk="1" hangingPunct="1">
              <a:buFont typeface="Arial" pitchFamily="34" charset="0"/>
              <a:buNone/>
            </a:pPr>
            <a:endParaRPr altLang="en-US" sz="1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/>
            <a:r>
              <a:rPr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Alter statement is used to modify a table definition by altering , adding or dropping columns and constraints, or by disabling or enabling constraints and triggers on the table.</a:t>
            </a:r>
          </a:p>
          <a:p>
            <a:pPr lvl="1" eaLnBrk="1" hangingPunct="1"/>
            <a:r>
              <a:rPr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Add columns to table:</a:t>
            </a:r>
          </a:p>
          <a:p>
            <a:pPr lvl="2" eaLnBrk="1" hangingPunct="1">
              <a:buFont typeface="Arial" pitchFamily="34" charset="0"/>
              <a:buNone/>
            </a:pPr>
            <a:r>
              <a:rPr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&lt;</a:t>
            </a:r>
            <a:r>
              <a:rPr alt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ADD &lt;column name datatype size&gt;</a:t>
            </a:r>
          </a:p>
          <a:p>
            <a:pPr lvl="1" eaLnBrk="1" hangingPunct="1"/>
            <a:r>
              <a:rPr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Example:  </a:t>
            </a:r>
          </a:p>
          <a:p>
            <a:pPr marL="1381125" lvl="3" indent="-9525">
              <a:buClr>
                <a:srgbClr val="CC3300"/>
              </a:buClr>
              <a:buSzPct val="125000"/>
              <a:buNone/>
            </a:pPr>
            <a:r>
              <a:rPr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EMPLOYEE </a:t>
            </a:r>
            <a:r>
              <a:rPr alt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pager </a:t>
            </a:r>
            <a:r>
              <a:rPr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 not null</a:t>
            </a:r>
          </a:p>
          <a:p>
            <a:pPr lvl="1" eaLnBrk="1" hangingPunct="1"/>
            <a:r>
              <a:rPr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 Drop columns from a table:</a:t>
            </a:r>
          </a:p>
          <a:p>
            <a:pPr marL="1381125" lvl="3" indent="-9525">
              <a:buClr>
                <a:srgbClr val="CC3300"/>
              </a:buClr>
              <a:buSzPct val="125000"/>
              <a:buNone/>
            </a:pPr>
            <a:r>
              <a:rPr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&lt;</a:t>
            </a:r>
            <a:r>
              <a:rPr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drop column &lt;</a:t>
            </a:r>
            <a:r>
              <a:rPr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columnname</a:t>
            </a:r>
            <a:r>
              <a:rPr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eaLnBrk="1" hangingPunct="1"/>
            <a:endParaRPr altLang="en-US" sz="22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/>
            <a:endParaRPr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/>
            <a:endParaRPr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B00C4AD8-3D40-4D17-9CDD-AB5DEDAA8D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07964"/>
            <a:ext cx="769620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DDL-Alter Statement</a:t>
            </a:r>
          </a:p>
        </p:txBody>
      </p:sp>
    </p:spTree>
    <p:extLst>
      <p:ext uri="{BB962C8B-B14F-4D97-AF65-F5344CB8AC3E}">
        <p14:creationId xmlns:p14="http://schemas.microsoft.com/office/powerpoint/2010/main" val="65739131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DC8D8432-BBDD-463E-BE92-6BC85C65F8D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752601" y="207964"/>
            <a:ext cx="8461375" cy="507831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Cross Joins</a:t>
            </a:r>
          </a:p>
        </p:txBody>
      </p:sp>
      <p:sp>
        <p:nvSpPr>
          <p:cNvPr id="56323" name="Text Placeholder 1">
            <a:extLst>
              <a:ext uri="{FF2B5EF4-FFF2-40B4-BE49-F238E27FC236}">
                <a16:creationId xmlns:a16="http://schemas.microsoft.com/office/drawing/2014/main" id="{042B241C-51AD-4FCB-AC3A-39B47E977F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1143001"/>
            <a:ext cx="8240713" cy="4473575"/>
          </a:xfrm>
        </p:spPr>
        <p:txBody>
          <a:bodyPr/>
          <a:lstStyle/>
          <a:p>
            <a:pPr algn="just"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Cross joins are also called cartesian products </a:t>
            </a:r>
          </a:p>
          <a:p>
            <a:pPr algn="just" eaLnBrk="1" hangingPunct="1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Cross joins bulk insert or reporting purposes</a:t>
            </a:r>
          </a:p>
          <a:p>
            <a:pPr algn="just" eaLnBrk="1" hangingPunct="1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5A0A1B17-83F7-4B31-8985-B5737E0DA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3962400"/>
            <a:ext cx="6400800" cy="1181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800350" algn="l"/>
              </a:tabLst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800350" algn="l"/>
              </a:tabLst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800350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800350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80035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0035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0035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0035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0035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Verdana" panose="020B0604030504040204" pitchFamily="34" charset="0"/>
              </a:rPr>
              <a:t>SELECT Pubname, Title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Verdana" panose="020B0604030504040204" pitchFamily="34" charset="0"/>
              </a:rPr>
              <a:t> FROM Titles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Verdana" panose="020B0604030504040204" pitchFamily="34" charset="0"/>
              </a:rPr>
              <a:t> CROSS JOIN Publishers</a:t>
            </a:r>
            <a:br>
              <a:rPr lang="en-US" altLang="en-US" sz="1800" b="1">
                <a:solidFill>
                  <a:schemeClr val="tx1"/>
                </a:solidFill>
                <a:latin typeface="Verdana" panose="020B0604030504040204" pitchFamily="34" charset="0"/>
              </a:rPr>
            </a:br>
            <a:r>
              <a:rPr lang="en-US" altLang="en-US" sz="1800" b="1">
                <a:solidFill>
                  <a:schemeClr val="tx1"/>
                </a:solidFill>
                <a:latin typeface="Verdana" panose="020B0604030504040204" pitchFamily="34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76216833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9A5EFE3D-34AA-447F-9047-E038F1BB2D5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749426" y="207964"/>
            <a:ext cx="8385175" cy="507831"/>
          </a:xfrm>
        </p:spPr>
        <p:txBody>
          <a:bodyPr/>
          <a:lstStyle/>
          <a:p>
            <a:pPr>
              <a:defRPr/>
            </a:pPr>
            <a:r>
              <a:rPr altLang="en-US">
                <a:solidFill>
                  <a:schemeClr val="tx1"/>
                </a:solidFill>
              </a:rPr>
              <a:t>Combining Multiple Result Sets</a:t>
            </a:r>
          </a:p>
        </p:txBody>
      </p:sp>
      <p:sp>
        <p:nvSpPr>
          <p:cNvPr id="58371" name="Text Placeholder 1">
            <a:extLst>
              <a:ext uri="{FF2B5EF4-FFF2-40B4-BE49-F238E27FC236}">
                <a16:creationId xmlns:a16="http://schemas.microsoft.com/office/drawing/2014/main" id="{A3F93D0B-C9BA-4C28-AF3D-DA4D749874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Use the UNION operator to create a single result set from multiple queries</a:t>
            </a: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Each query must have:</a:t>
            </a:r>
          </a:p>
          <a:p>
            <a:pPr lvl="1" algn="just" eaLnBrk="1" hangingPunct="1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Similar data types</a:t>
            </a: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Same number of columns </a:t>
            </a: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Same column order in select list</a:t>
            </a: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5080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3">
            <a:extLst>
              <a:ext uri="{FF2B5EF4-FFF2-40B4-BE49-F238E27FC236}">
                <a16:creationId xmlns:a16="http://schemas.microsoft.com/office/drawing/2014/main" id="{44702A58-3C84-4F27-9224-BADB25DE48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2600" y="228600"/>
            <a:ext cx="8915400" cy="452432"/>
          </a:xfrm>
        </p:spPr>
        <p:txBody>
          <a:bodyPr/>
          <a:lstStyle/>
          <a:p>
            <a:pPr>
              <a:defRPr/>
            </a:pPr>
            <a:r>
              <a:rPr sz="2600">
                <a:solidFill>
                  <a:schemeClr val="tx1"/>
                </a:solidFill>
              </a:rPr>
              <a:t>Combining Result Sets by Using the UNION Operator</a:t>
            </a:r>
          </a:p>
        </p:txBody>
      </p:sp>
      <p:sp>
        <p:nvSpPr>
          <p:cNvPr id="60419" name="Text Placeholder 1">
            <a:extLst>
              <a:ext uri="{FF2B5EF4-FFF2-40B4-BE49-F238E27FC236}">
                <a16:creationId xmlns:a16="http://schemas.microsoft.com/office/drawing/2014/main" id="{8AC4403F-9722-4B41-A917-7B7B60668A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990600"/>
            <a:ext cx="8240713" cy="5334000"/>
          </a:xfrm>
        </p:spPr>
        <p:txBody>
          <a:bodyPr/>
          <a:lstStyle/>
          <a:p>
            <a:pPr marL="0" algn="just"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UNION combines the results of two or more queries into a single result set that includes all the rows that belong to all queries in the union </a:t>
            </a:r>
          </a:p>
          <a:p>
            <a:pPr marL="0" algn="just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0420" name="AutoShape 5">
            <a:extLst>
              <a:ext uri="{FF2B5EF4-FFF2-40B4-BE49-F238E27FC236}">
                <a16:creationId xmlns:a16="http://schemas.microsoft.com/office/drawing/2014/main" id="{5743E336-3412-447D-AF83-6A2D2A871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52714"/>
            <a:ext cx="3633788" cy="962025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SELECT * FROM testa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UNION ALL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SELECT * FROM testb;</a:t>
            </a:r>
          </a:p>
        </p:txBody>
      </p:sp>
      <p:sp>
        <p:nvSpPr>
          <p:cNvPr id="60421" name="AutoShape 54">
            <a:extLst>
              <a:ext uri="{FF2B5EF4-FFF2-40B4-BE49-F238E27FC236}">
                <a16:creationId xmlns:a16="http://schemas.microsoft.com/office/drawing/2014/main" id="{1CAD2BB0-CD3A-4FDF-B6EC-D202E97D8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5173664"/>
            <a:ext cx="7575550" cy="884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dist="35921" dir="2700000" algn="ctr" rotWithShape="0">
              <a:srgbClr val="4D4D4D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Gill Sans MT" panose="020B0502020104020203" pitchFamily="34" charset="0"/>
              </a:rPr>
              <a:t>The number and order of columns must be the same</a:t>
            </a:r>
          </a:p>
          <a:p>
            <a:pPr algn="r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Gill Sans MT" panose="020B0502020104020203" pitchFamily="34" charset="0"/>
              </a:rPr>
              <a:t> in all queries and all data types must be compatible</a:t>
            </a:r>
          </a:p>
        </p:txBody>
      </p:sp>
      <p:pic>
        <p:nvPicPr>
          <p:cNvPr id="60422" name="Picture 9" descr="H:\PPT Graphics\MSL_PNG_Object_Library\Exclamation.png">
            <a:extLst>
              <a:ext uri="{FF2B5EF4-FFF2-40B4-BE49-F238E27FC236}">
                <a16:creationId xmlns:a16="http://schemas.microsoft.com/office/drawing/2014/main" id="{F4A1ED4C-63FC-4BE7-B025-5E556E799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5243513"/>
            <a:ext cx="3429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Rectangle 9">
            <a:extLst>
              <a:ext uri="{FF2B5EF4-FFF2-40B4-BE49-F238E27FC236}">
                <a16:creationId xmlns:a16="http://schemas.microsoft.com/office/drawing/2014/main" id="{BEA40CBF-888C-43BA-A4EF-1763B059D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2327276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4625" indent="-1746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Verdana" panose="020B0604030504040204" pitchFamily="34" charset="0"/>
              </a:rPr>
              <a:t>Example:</a:t>
            </a:r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27402" name="AutoShape 10">
            <a:extLst>
              <a:ext uri="{FF2B5EF4-FFF2-40B4-BE49-F238E27FC236}">
                <a16:creationId xmlns:a16="http://schemas.microsoft.com/office/drawing/2014/main" id="{A8A90A46-A1C6-4B25-AB43-F8C9B2F7A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3040064"/>
            <a:ext cx="3055938" cy="1652587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Gill Sans MT" panose="020B0502020104020203" pitchFamily="34" charset="0"/>
              </a:rPr>
              <a:t>columna   columnb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Gill Sans MT" panose="020B0502020104020203" pitchFamily="34" charset="0"/>
              </a:rPr>
              <a:t>------------------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Gill Sans MT" panose="020B0502020104020203" pitchFamily="34" charset="0"/>
              </a:rPr>
              <a:t>100       test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Gill Sans MT" panose="020B0502020104020203" pitchFamily="34" charset="0"/>
              </a:rPr>
              <a:t>100       test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Gill Sans MT" panose="020B0502020104020203" pitchFamily="34" charset="0"/>
              </a:rPr>
              <a:t>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Gill Sans MT" panose="020B0502020104020203" pitchFamily="34" charset="0"/>
              </a:rPr>
              <a:t>(8 row(s) affected) </a:t>
            </a:r>
          </a:p>
        </p:txBody>
      </p:sp>
      <p:sp>
        <p:nvSpPr>
          <p:cNvPr id="827403" name="Rectangle 11">
            <a:extLst>
              <a:ext uri="{FF2B5EF4-FFF2-40B4-BE49-F238E27FC236}">
                <a16:creationId xmlns:a16="http://schemas.microsoft.com/office/drawing/2014/main" id="{415F8043-2D1B-4FB1-AFE3-5A918AAD1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2751139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4625" indent="-1746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Verdana" panose="020B0604030504040204" pitchFamily="34" charset="0"/>
              </a:rPr>
              <a:t>Result Set:</a:t>
            </a:r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827410" name="Picture 18" descr="arrow05_01">
            <a:extLst>
              <a:ext uri="{FF2B5EF4-FFF2-40B4-BE49-F238E27FC236}">
                <a16:creationId xmlns:a16="http://schemas.microsoft.com/office/drawing/2014/main" id="{33F6B0C3-6861-44AC-9207-7801DB22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9" y="3367089"/>
            <a:ext cx="15144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7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2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02" grpId="0" animBg="1"/>
      <p:bldP spid="82740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Placeholder 2">
            <a:extLst>
              <a:ext uri="{FF2B5EF4-FFF2-40B4-BE49-F238E27FC236}">
                <a16:creationId xmlns:a16="http://schemas.microsoft.com/office/drawing/2014/main" id="{B74755EB-12ED-404C-BC35-2B5BDE0060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7688" y="990600"/>
            <a:ext cx="8521700" cy="1676400"/>
          </a:xfrm>
        </p:spPr>
        <p:txBody>
          <a:bodyPr/>
          <a:lstStyle/>
          <a:p>
            <a:pPr marL="0" algn="just"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altLang="en-US" sz="1800">
                <a:solidFill>
                  <a:schemeClr val="tx1"/>
                </a:solidFill>
                <a:cs typeface="Arial" panose="020B0604020202020204" pitchFamily="34" charset="0"/>
              </a:rPr>
              <a:t>EXCEPT returns any distinct values from the query to the left of the EXCEPT operand that are not also returned from the right query </a:t>
            </a:r>
          </a:p>
          <a:p>
            <a:pPr marL="0" algn="just"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endParaRPr altLang="en-US" sz="9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altLang="en-US" sz="1800">
                <a:solidFill>
                  <a:schemeClr val="tx1"/>
                </a:solidFill>
                <a:cs typeface="Arial" panose="020B0604020202020204" pitchFamily="34" charset="0"/>
              </a:rPr>
              <a:t> INTERSECT returns any distinct values that are returned by both the query on the left and right sides of the INTERSECT operand </a:t>
            </a:r>
          </a:p>
          <a:p>
            <a:pPr marL="0" algn="just">
              <a:spcBef>
                <a:spcPct val="40000"/>
              </a:spcBef>
              <a:buClr>
                <a:schemeClr val="tx1"/>
              </a:buClr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/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/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/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8594E29-10C5-45CD-A22D-DC3C7A2263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07964"/>
            <a:ext cx="906780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Limiting Result Sets by Using Set Operators</a:t>
            </a:r>
          </a:p>
        </p:txBody>
      </p:sp>
      <p:sp>
        <p:nvSpPr>
          <p:cNvPr id="62468" name="AutoShape 4">
            <a:extLst>
              <a:ext uri="{FF2B5EF4-FFF2-40B4-BE49-F238E27FC236}">
                <a16:creationId xmlns:a16="http://schemas.microsoft.com/office/drawing/2014/main" id="{F41D54A7-B016-4F36-931B-FC16568E8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3275014"/>
            <a:ext cx="4100512" cy="1393825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ProductID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Production.Product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ProductID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Production.WorkOrder</a:t>
            </a:r>
          </a:p>
        </p:txBody>
      </p:sp>
      <p:sp>
        <p:nvSpPr>
          <p:cNvPr id="829445" name="AutoShape 5">
            <a:extLst>
              <a:ext uri="{FF2B5EF4-FFF2-40B4-BE49-F238E27FC236}">
                <a16:creationId xmlns:a16="http://schemas.microsoft.com/office/drawing/2014/main" id="{E2AD88A0-5FBD-4A80-88EE-681AFA07E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4" y="5159376"/>
            <a:ext cx="4098925" cy="1393825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ProductID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Production.Product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ProductID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Production.WorkOrder</a:t>
            </a:r>
          </a:p>
        </p:txBody>
      </p:sp>
      <p:sp>
        <p:nvSpPr>
          <p:cNvPr id="829448" name="AutoShape 8">
            <a:extLst>
              <a:ext uri="{FF2B5EF4-FFF2-40B4-BE49-F238E27FC236}">
                <a16:creationId xmlns:a16="http://schemas.microsoft.com/office/drawing/2014/main" id="{5982CF20-E25C-4347-B607-12EFB4428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4" y="3271839"/>
            <a:ext cx="3176587" cy="1393825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(266 row(s) affected) </a:t>
            </a:r>
          </a:p>
        </p:txBody>
      </p:sp>
      <p:sp>
        <p:nvSpPr>
          <p:cNvPr id="829449" name="AutoShape 9">
            <a:extLst>
              <a:ext uri="{FF2B5EF4-FFF2-40B4-BE49-F238E27FC236}">
                <a16:creationId xmlns:a16="http://schemas.microsoft.com/office/drawing/2014/main" id="{D6B501B8-0CA0-4C4A-A9DA-D2E2789C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156201"/>
            <a:ext cx="3176588" cy="1393825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(238 row(s) affected) </a:t>
            </a:r>
          </a:p>
        </p:txBody>
      </p:sp>
      <p:pic>
        <p:nvPicPr>
          <p:cNvPr id="829450" name="Picture 10" descr="arrow03">
            <a:extLst>
              <a:ext uri="{FF2B5EF4-FFF2-40B4-BE49-F238E27FC236}">
                <a16:creationId xmlns:a16="http://schemas.microsoft.com/office/drawing/2014/main" id="{6BE56AE6-BD3F-4E17-9118-06986B74A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3863976"/>
            <a:ext cx="14430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51" name="Picture 11" descr="arrow03">
            <a:extLst>
              <a:ext uri="{FF2B5EF4-FFF2-40B4-BE49-F238E27FC236}">
                <a16:creationId xmlns:a16="http://schemas.microsoft.com/office/drawing/2014/main" id="{41D571E7-5ED7-4DB6-9C1C-F1E6AE192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9" y="5732464"/>
            <a:ext cx="14430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4" name="Rectangle 30">
            <a:extLst>
              <a:ext uri="{FF2B5EF4-FFF2-40B4-BE49-F238E27FC236}">
                <a16:creationId xmlns:a16="http://schemas.microsoft.com/office/drawing/2014/main" id="{D78D1889-77DF-49C7-8219-112F99B3A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2973389"/>
            <a:ext cx="25606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4625" indent="-1746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Verdana" panose="020B0604030504040204" pitchFamily="34" charset="0"/>
              </a:rPr>
              <a:t>EXCEPT Example:</a:t>
            </a:r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33567" name="Rectangle 31">
            <a:extLst>
              <a:ext uri="{FF2B5EF4-FFF2-40B4-BE49-F238E27FC236}">
                <a16:creationId xmlns:a16="http://schemas.microsoft.com/office/drawing/2014/main" id="{CDEE4384-71DD-4B0B-B953-3D0668E3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9" y="4870451"/>
            <a:ext cx="3756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4625" indent="-1746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Verdana" panose="020B0604030504040204" pitchFamily="34" charset="0"/>
              </a:rPr>
              <a:t>INTERSECT Example:</a:t>
            </a:r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33568" name="Rectangle 32">
            <a:extLst>
              <a:ext uri="{FF2B5EF4-FFF2-40B4-BE49-F238E27FC236}">
                <a16:creationId xmlns:a16="http://schemas.microsoft.com/office/drawing/2014/main" id="{F9FF4B2F-125A-444E-AA36-B6B2928E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9" y="2971801"/>
            <a:ext cx="1749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4625" indent="-1746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Verdana" panose="020B0604030504040204" pitchFamily="34" charset="0"/>
              </a:rPr>
              <a:t>Result Sets</a:t>
            </a:r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9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3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 animBg="1"/>
      <p:bldP spid="829448" grpId="0" animBg="1"/>
      <p:bldP spid="829449" grpId="0" animBg="1"/>
      <p:bldP spid="833567" grpId="0"/>
      <p:bldP spid="83356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Placeholder 2">
            <a:extLst>
              <a:ext uri="{FF2B5EF4-FFF2-40B4-BE49-F238E27FC236}">
                <a16:creationId xmlns:a16="http://schemas.microsoft.com/office/drawing/2014/main" id="{CB59895B-A559-4974-80C3-AF67A6D0D0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89113" y="914401"/>
            <a:ext cx="8432800" cy="4473575"/>
          </a:xfrm>
        </p:spPr>
        <p:txBody>
          <a:bodyPr/>
          <a:lstStyle/>
          <a:p>
            <a:pPr marL="0" algn="just"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EXCEPT returns any distinct values from the query to the left of the EXCEPT operand that are not also returned from the right query </a:t>
            </a:r>
          </a:p>
          <a:p>
            <a:pPr marL="0" algn="just"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INTERSECT returns any distinct values that are returned by both the query on the left and right sides of the INTERSECT operand </a:t>
            </a:r>
          </a:p>
          <a:p>
            <a:pPr marL="0" algn="just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B4B8255-6A7F-4321-A79C-B55A308B3A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152400"/>
            <a:ext cx="8991600" cy="609600"/>
          </a:xfrm>
        </p:spPr>
        <p:txBody>
          <a:bodyPr/>
          <a:lstStyle/>
          <a:p>
            <a:pPr eaLnBrk="1" hangingPunct="1"/>
            <a:r>
              <a:rPr altLang="en-US" sz="2700">
                <a:cs typeface="Arial" panose="020B0604020202020204" pitchFamily="34" charset="0"/>
              </a:rPr>
              <a:t>Limiting Result Sets by using Set Operators (Contd.).</a:t>
            </a:r>
          </a:p>
        </p:txBody>
      </p:sp>
      <p:sp>
        <p:nvSpPr>
          <p:cNvPr id="64516" name="AutoShape 4">
            <a:extLst>
              <a:ext uri="{FF2B5EF4-FFF2-40B4-BE49-F238E27FC236}">
                <a16:creationId xmlns:a16="http://schemas.microsoft.com/office/drawing/2014/main" id="{2FCE49D0-26CA-427B-9372-98380FCA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3224214"/>
            <a:ext cx="4100512" cy="1393825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ProductID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Production.Product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ProductID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Production.WorkOrder</a:t>
            </a:r>
          </a:p>
        </p:txBody>
      </p:sp>
      <p:sp>
        <p:nvSpPr>
          <p:cNvPr id="829445" name="AutoShape 5">
            <a:extLst>
              <a:ext uri="{FF2B5EF4-FFF2-40B4-BE49-F238E27FC236}">
                <a16:creationId xmlns:a16="http://schemas.microsoft.com/office/drawing/2014/main" id="{B3B59C04-500B-4B9A-8872-60A1887D3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4" y="5159376"/>
            <a:ext cx="4098925" cy="1393825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ProductID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Production.Product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ProductID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Production.WorkOrder</a:t>
            </a:r>
          </a:p>
        </p:txBody>
      </p:sp>
      <p:sp>
        <p:nvSpPr>
          <p:cNvPr id="829448" name="AutoShape 8">
            <a:extLst>
              <a:ext uri="{FF2B5EF4-FFF2-40B4-BE49-F238E27FC236}">
                <a16:creationId xmlns:a16="http://schemas.microsoft.com/office/drawing/2014/main" id="{F7800E74-690A-4D79-902E-029617EBE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4" y="3221039"/>
            <a:ext cx="3176587" cy="1393825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(266 row(s) affected) </a:t>
            </a:r>
          </a:p>
        </p:txBody>
      </p:sp>
      <p:sp>
        <p:nvSpPr>
          <p:cNvPr id="829449" name="AutoShape 9">
            <a:extLst>
              <a:ext uri="{FF2B5EF4-FFF2-40B4-BE49-F238E27FC236}">
                <a16:creationId xmlns:a16="http://schemas.microsoft.com/office/drawing/2014/main" id="{29B862DB-2128-463E-A989-EDB4BD306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156201"/>
            <a:ext cx="3176588" cy="1393825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(238 row(s) affected) </a:t>
            </a:r>
          </a:p>
        </p:txBody>
      </p:sp>
      <p:pic>
        <p:nvPicPr>
          <p:cNvPr id="829450" name="Picture 10" descr="arrow03">
            <a:extLst>
              <a:ext uri="{FF2B5EF4-FFF2-40B4-BE49-F238E27FC236}">
                <a16:creationId xmlns:a16="http://schemas.microsoft.com/office/drawing/2014/main" id="{0D404FD2-FE9C-4FE7-91DD-097421AD1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3813176"/>
            <a:ext cx="14430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51" name="Picture 11" descr="arrow03">
            <a:extLst>
              <a:ext uri="{FF2B5EF4-FFF2-40B4-BE49-F238E27FC236}">
                <a16:creationId xmlns:a16="http://schemas.microsoft.com/office/drawing/2014/main" id="{0D40E00D-ADCC-48A3-AC20-D2AD6710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9" y="5732464"/>
            <a:ext cx="14430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2" name="Rectangle 30">
            <a:extLst>
              <a:ext uri="{FF2B5EF4-FFF2-40B4-BE49-F238E27FC236}">
                <a16:creationId xmlns:a16="http://schemas.microsoft.com/office/drawing/2014/main" id="{8DBE979D-6E31-42EA-BE59-8027DE9E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2922589"/>
            <a:ext cx="25606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4625" indent="-1746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Verdana" panose="020B0604030504040204" pitchFamily="34" charset="0"/>
              </a:rPr>
              <a:t>EXCEPT Example:</a:t>
            </a:r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33567" name="Rectangle 31">
            <a:extLst>
              <a:ext uri="{FF2B5EF4-FFF2-40B4-BE49-F238E27FC236}">
                <a16:creationId xmlns:a16="http://schemas.microsoft.com/office/drawing/2014/main" id="{F36D1FB7-5B7F-4CBF-BFF1-650D6F92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9" y="4800601"/>
            <a:ext cx="3756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4625" indent="-1746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Verdana" panose="020B0604030504040204" pitchFamily="34" charset="0"/>
              </a:rPr>
              <a:t>INTERSECT Example:</a:t>
            </a:r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33568" name="Rectangle 32">
            <a:extLst>
              <a:ext uri="{FF2B5EF4-FFF2-40B4-BE49-F238E27FC236}">
                <a16:creationId xmlns:a16="http://schemas.microsoft.com/office/drawing/2014/main" id="{68196314-3029-4857-A09B-6E28ABF0D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9" y="2921001"/>
            <a:ext cx="1749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4625" indent="-1746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Verdana" panose="020B0604030504040204" pitchFamily="34" charset="0"/>
              </a:rPr>
              <a:t>Result Sets</a:t>
            </a:r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523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3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 animBg="1"/>
      <p:bldP spid="829448" grpId="0" animBg="1"/>
      <p:bldP spid="829449" grpId="0" animBg="1"/>
      <p:bldP spid="833567" grpId="0"/>
      <p:bldP spid="83356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7FF2B4E1-F169-4DE5-B05F-0F8DAEE969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0201" y="207964"/>
            <a:ext cx="8461375" cy="507831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cs typeface="Arial" pitchFamily="34" charset="0"/>
              </a:rPr>
              <a:t>Summary</a:t>
            </a:r>
          </a:p>
        </p:txBody>
      </p:sp>
      <p:sp>
        <p:nvSpPr>
          <p:cNvPr id="86019" name="Text Placeholder 1">
            <a:extLst>
              <a:ext uri="{FF2B5EF4-FFF2-40B4-BE49-F238E27FC236}">
                <a16:creationId xmlns:a16="http://schemas.microsoft.com/office/drawing/2014/main" id="{7DBF4CDD-25B5-45AC-A755-1ABD7C064A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sz="2800" dirty="0">
                <a:solidFill>
                  <a:schemeClr val="tx1"/>
                </a:solidFill>
                <a:cs typeface="Arial" charset="0"/>
              </a:rPr>
              <a:t>In this sub-module, we have discussed:</a:t>
            </a:r>
          </a:p>
          <a:p>
            <a:pPr algn="just">
              <a:spcBef>
                <a:spcPts val="0"/>
              </a:spcBef>
              <a:buFont typeface="Arial" charset="0"/>
              <a:buChar char="•"/>
              <a:defRPr/>
            </a:pPr>
            <a:endParaRPr sz="2800" dirty="0">
              <a:solidFill>
                <a:schemeClr val="tx1"/>
              </a:solidFill>
              <a:cs typeface="Arial" charset="0"/>
            </a:endParaRPr>
          </a:p>
          <a:p>
            <a:pPr lvl="1" algn="just">
              <a:spcBef>
                <a:spcPts val="0"/>
              </a:spcBef>
              <a:buFont typeface="Arial" charset="0"/>
              <a:buChar char="•"/>
              <a:defRPr/>
            </a:pPr>
            <a:r>
              <a:rPr sz="2800" dirty="0">
                <a:solidFill>
                  <a:schemeClr val="tx1"/>
                </a:solidFill>
              </a:rPr>
              <a:t>Joining tables using Inner Joins</a:t>
            </a:r>
          </a:p>
          <a:p>
            <a:pPr lvl="1" algn="just">
              <a:spcBef>
                <a:spcPts val="0"/>
              </a:spcBef>
              <a:buFont typeface="Arial" charset="0"/>
              <a:buChar char="•"/>
              <a:defRPr/>
            </a:pPr>
            <a:endParaRPr sz="2800" dirty="0">
              <a:solidFill>
                <a:schemeClr val="tx1"/>
              </a:solidFill>
            </a:endParaRPr>
          </a:p>
          <a:p>
            <a:pPr lvl="1" algn="just">
              <a:spcBef>
                <a:spcPts val="0"/>
              </a:spcBef>
              <a:buFont typeface="Arial" charset="0"/>
              <a:buChar char="•"/>
              <a:defRPr/>
            </a:pPr>
            <a:r>
              <a:rPr sz="2800" dirty="0">
                <a:solidFill>
                  <a:schemeClr val="tx1"/>
                </a:solidFill>
              </a:rPr>
              <a:t>Performing joins using Outer Joins</a:t>
            </a:r>
          </a:p>
          <a:p>
            <a:pPr algn="just">
              <a:spcBef>
                <a:spcPts val="0"/>
              </a:spcBef>
              <a:buFont typeface="Arial" charset="0"/>
              <a:buChar char="•"/>
              <a:defRPr/>
            </a:pPr>
            <a:endParaRPr sz="2800" dirty="0">
              <a:solidFill>
                <a:schemeClr val="tx1"/>
              </a:solidFill>
              <a:cs typeface="Arial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sz="2800" dirty="0">
              <a:solidFill>
                <a:schemeClr val="tx1"/>
              </a:solidFill>
              <a:cs typeface="Arial" charset="0"/>
            </a:endParaRPr>
          </a:p>
          <a:p>
            <a:pPr algn="just">
              <a:spcBef>
                <a:spcPts val="0"/>
              </a:spcBef>
              <a:buFont typeface="Arial" charset="0"/>
              <a:buChar char="•"/>
              <a:defRPr/>
            </a:pPr>
            <a:endParaRPr sz="2800" dirty="0">
              <a:solidFill>
                <a:schemeClr val="tx1"/>
              </a:solidFill>
              <a:cs typeface="Arial" charset="0"/>
            </a:endParaRPr>
          </a:p>
          <a:p>
            <a:pPr algn="just">
              <a:spcBef>
                <a:spcPts val="0"/>
              </a:spcBef>
              <a:buFont typeface="Arial" charset="0"/>
              <a:buChar char="•"/>
              <a:defRPr/>
            </a:pPr>
            <a:endParaRPr sz="2800" dirty="0">
              <a:solidFill>
                <a:schemeClr val="tx1"/>
              </a:solidFill>
              <a:cs typeface="Arial" charset="0"/>
            </a:endParaRPr>
          </a:p>
          <a:p>
            <a:pPr algn="just">
              <a:spcBef>
                <a:spcPts val="0"/>
              </a:spcBef>
              <a:buFont typeface="Arial" charset="0"/>
              <a:buChar char="•"/>
              <a:defRPr/>
            </a:pPr>
            <a:endParaRPr sz="28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5238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A675AC2B-7E2F-4E2E-9389-8AFB6810EB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2601" y="207964"/>
            <a:ext cx="8461375" cy="507831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cs typeface="Arial" pitchFamily="34" charset="0"/>
              </a:rPr>
              <a:t>Glossary</a:t>
            </a:r>
          </a:p>
        </p:txBody>
      </p:sp>
      <p:sp>
        <p:nvSpPr>
          <p:cNvPr id="68611" name="Text Placeholder 1">
            <a:extLst>
              <a:ext uri="{FF2B5EF4-FFF2-40B4-BE49-F238E27FC236}">
                <a16:creationId xmlns:a16="http://schemas.microsoft.com/office/drawing/2014/main" id="{96063808-7500-4756-9FBA-ADEAC8845A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Inner Join and Outer Join</a:t>
            </a: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Cross Joins</a:t>
            </a: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Equi-Joins</a:t>
            </a: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Non-Equi Joins</a:t>
            </a: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Self Joins</a:t>
            </a: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Left Outer Joins</a:t>
            </a: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Right Outer Joins</a:t>
            </a:r>
          </a:p>
          <a:p>
            <a:pPr marL="0"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Full Outer Joins</a:t>
            </a: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4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A1AC5A7-753F-4F41-9E89-EB1936824B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0" y="23814"/>
            <a:ext cx="6248400" cy="708025"/>
          </a:xfrm>
        </p:spPr>
        <p:txBody>
          <a:bodyPr/>
          <a:lstStyle/>
          <a:p>
            <a:pPr algn="ctr" eaLnBrk="1" hangingPunct="1"/>
            <a:r>
              <a:rPr altLang="en-US" sz="4000">
                <a:cs typeface="Arial" panose="020B0604020202020204" pitchFamily="34" charset="0"/>
              </a:rPr>
              <a:t>Hands-on Exercises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44B787-657A-4ED2-8234-A1FA29C93785}"/>
              </a:ext>
            </a:extLst>
          </p:cNvPr>
          <p:cNvSpPr/>
          <p:nvPr/>
        </p:nvSpPr>
        <p:spPr>
          <a:xfrm>
            <a:off x="1676400" y="1304926"/>
            <a:ext cx="88392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457200">
              <a:buFont typeface="Lucida Sans Unicode" pitchFamily="34" charset="0"/>
              <a:buAutoNum type="arabicPeriod"/>
              <a:defRPr/>
            </a:pPr>
            <a:r>
              <a:rPr lang="en-US" altLang="ja-JP" b="1" dirty="0">
                <a:cs typeface="Calibri" pitchFamily="34" charset="0"/>
              </a:rPr>
              <a:t>A discount of 10% has been announced for all published titles. Display the net price of each title along with publishers name.</a:t>
            </a:r>
          </a:p>
          <a:p>
            <a:pPr indent="-457200">
              <a:buFont typeface="Lucida Sans Unicode" pitchFamily="34" charset="0"/>
              <a:buAutoNum type="arabicPeriod"/>
              <a:defRPr/>
            </a:pPr>
            <a:endParaRPr lang="en-US" altLang="ja-JP" b="1" dirty="0">
              <a:cs typeface="Calibri" pitchFamily="34" charset="0"/>
            </a:endParaRPr>
          </a:p>
          <a:p>
            <a:pPr indent="-457200">
              <a:buFont typeface="Lucida Sans Unicode" pitchFamily="34" charset="0"/>
              <a:buAutoNum type="arabicPeriod"/>
              <a:defRPr/>
            </a:pPr>
            <a:r>
              <a:rPr lang="en-US" altLang="ja-JP" b="1" dirty="0">
                <a:cs typeface="Calibri" pitchFamily="34" charset="0"/>
              </a:rPr>
              <a:t>You want to know the name of the book where authors receive the highest royalty.</a:t>
            </a:r>
          </a:p>
          <a:p>
            <a:pPr indent="-457200">
              <a:buFont typeface="Lucida Sans Unicode" pitchFamily="34" charset="0"/>
              <a:buAutoNum type="arabicPeriod"/>
              <a:defRPr/>
            </a:pPr>
            <a:endParaRPr lang="en-US" altLang="ja-JP" b="1" dirty="0">
              <a:cs typeface="Calibri" pitchFamily="34" charset="0"/>
            </a:endParaRPr>
          </a:p>
          <a:p>
            <a:pPr indent="-457200">
              <a:buFont typeface="Lucida Sans Unicode" pitchFamily="34" charset="0"/>
              <a:buAutoNum type="arabicPeriod"/>
              <a:defRPr/>
            </a:pPr>
            <a:r>
              <a:rPr lang="en-US" altLang="ja-JP" b="1" dirty="0">
                <a:cs typeface="Calibri" pitchFamily="34" charset="0"/>
              </a:rPr>
              <a:t>Display the collection of every book (price  * total sales)  along with </a:t>
            </a:r>
            <a:r>
              <a:rPr lang="en-US" altLang="ja-JP" b="1" dirty="0" err="1">
                <a:cs typeface="Calibri" pitchFamily="34" charset="0"/>
              </a:rPr>
              <a:t>author_id</a:t>
            </a:r>
            <a:r>
              <a:rPr lang="en-US" altLang="ja-JP" b="1" dirty="0">
                <a:cs typeface="Calibri" pitchFamily="34" charset="0"/>
              </a:rPr>
              <a:t>.</a:t>
            </a:r>
          </a:p>
          <a:p>
            <a:pPr indent="-457200">
              <a:buFont typeface="Lucida Sans Unicode" pitchFamily="34" charset="0"/>
              <a:buAutoNum type="arabicPeriod"/>
              <a:defRPr/>
            </a:pPr>
            <a:endParaRPr lang="en-US" altLang="ja-JP" b="1" dirty="0">
              <a:cs typeface="Calibri" pitchFamily="34" charset="0"/>
            </a:endParaRPr>
          </a:p>
          <a:p>
            <a:pPr indent="-457200">
              <a:buFont typeface="Lucida Sans Unicode" pitchFamily="34" charset="0"/>
              <a:buAutoNum type="arabicPeriod"/>
              <a:defRPr/>
            </a:pPr>
            <a:r>
              <a:rPr lang="en-US" altLang="ja-JP" b="1" dirty="0">
                <a:cs typeface="Calibri" pitchFamily="34" charset="0"/>
              </a:rPr>
              <a:t>List the stores that have ordered the “ Sushi, Anyone?”</a:t>
            </a:r>
          </a:p>
          <a:p>
            <a:pPr indent="-457200">
              <a:buFont typeface="Lucida Sans Unicode" pitchFamily="34" charset="0"/>
              <a:buAutoNum type="arabicPeriod"/>
              <a:defRPr/>
            </a:pPr>
            <a:endParaRPr lang="en-US" altLang="ja-JP" b="1" dirty="0">
              <a:cs typeface="Calibri" pitchFamily="34" charset="0"/>
            </a:endParaRPr>
          </a:p>
          <a:p>
            <a:pPr indent="-457200">
              <a:buFont typeface="Lucida Sans Unicode" pitchFamily="34" charset="0"/>
              <a:buAutoNum type="arabicPeriod"/>
              <a:defRPr/>
            </a:pPr>
            <a:r>
              <a:rPr lang="en-US" altLang="ja-JP" b="1" dirty="0">
                <a:cs typeface="Calibri" pitchFamily="34" charset="0"/>
              </a:rPr>
              <a:t>Who published Net Etiquette’s books?</a:t>
            </a:r>
          </a:p>
          <a:p>
            <a:pPr indent="-457200">
              <a:buFont typeface="Lucida Sans Unicode" pitchFamily="34" charset="0"/>
              <a:buAutoNum type="arabicPeriod"/>
              <a:defRPr/>
            </a:pPr>
            <a:endParaRPr lang="en-US" altLang="ja-JP" b="1" dirty="0">
              <a:cs typeface="Calibri" pitchFamily="34" charset="0"/>
            </a:endParaRPr>
          </a:p>
          <a:p>
            <a:pPr indent="-457200">
              <a:buFont typeface="Lucida Sans Unicode" pitchFamily="34" charset="0"/>
              <a:buAutoNum type="arabicPeriod"/>
              <a:defRPr/>
            </a:pPr>
            <a:r>
              <a:rPr lang="en-US" altLang="ja-JP" b="1" dirty="0">
                <a:cs typeface="Calibri" pitchFamily="34" charset="0"/>
              </a:rPr>
              <a:t>List the </a:t>
            </a:r>
            <a:r>
              <a:rPr lang="en-US" altLang="ja-JP" b="1" dirty="0" err="1">
                <a:cs typeface="Calibri" pitchFamily="34" charset="0"/>
              </a:rPr>
              <a:t>Total_Sales</a:t>
            </a:r>
            <a:r>
              <a:rPr lang="en-US" altLang="ja-JP" b="1" dirty="0">
                <a:cs typeface="Calibri" pitchFamily="34" charset="0"/>
              </a:rPr>
              <a:t> for each title published by  “New Moon Books“</a:t>
            </a:r>
          </a:p>
          <a:p>
            <a:pPr indent="-457200">
              <a:buFont typeface="Lucida Sans Unicode" pitchFamily="34" charset="0"/>
              <a:buAutoNum type="arabicPeriod"/>
              <a:defRPr/>
            </a:pPr>
            <a:endParaRPr lang="en-US" altLang="ja-JP" b="1" dirty="0">
              <a:cs typeface="Calibri" pitchFamily="34" charset="0"/>
            </a:endParaRPr>
          </a:p>
          <a:p>
            <a:pPr indent="-457200">
              <a:buFont typeface="Lucida Sans Unicode" pitchFamily="34" charset="0"/>
              <a:buAutoNum type="arabicPeriod"/>
              <a:defRPr/>
            </a:pPr>
            <a:r>
              <a:rPr lang="en-US" altLang="ja-JP" b="1" dirty="0">
                <a:cs typeface="Calibri" pitchFamily="34" charset="0"/>
              </a:rPr>
              <a:t>Find the titles of books published by any publisher located in a  city that begin with the letter ‘B’</a:t>
            </a:r>
          </a:p>
          <a:p>
            <a:pPr>
              <a:defRPr/>
            </a:pPr>
            <a:endParaRPr lang="en-US" dirty="0">
              <a:cs typeface="Calibri" pitchFamily="34" charset="0"/>
            </a:endParaRPr>
          </a:p>
          <a:p>
            <a:pPr indent="-457200">
              <a:buFont typeface="Lucida Sans Unicode" pitchFamily="34" charset="0"/>
              <a:buAutoNum type="arabicPeriod"/>
              <a:defRPr/>
            </a:pPr>
            <a:endParaRPr lang="en-US" altLang="ja-JP" dirty="0">
              <a:cs typeface="Calibri" pitchFamily="34" charset="0"/>
            </a:endParaRPr>
          </a:p>
          <a:p>
            <a:pPr>
              <a:defRPr/>
            </a:pPr>
            <a:endParaRPr lang="en-US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8231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>
            <a:extLst>
              <a:ext uri="{FF2B5EF4-FFF2-40B4-BE49-F238E27FC236}">
                <a16:creationId xmlns:a16="http://schemas.microsoft.com/office/drawing/2014/main" id="{08979F62-1A8C-400E-B1B6-211624DD44B0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>
          <a:xfrm>
            <a:off x="1981201" y="914401"/>
            <a:ext cx="8240713" cy="5040313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SQL Server provides many built-in functions that you can use in queries to return data or perform operations on data</a:t>
            </a:r>
          </a:p>
          <a:p>
            <a:pPr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 Types of Functions 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Rowset Functions</a:t>
            </a:r>
          </a:p>
          <a:p>
            <a:pPr lvl="2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Return an object that can be used like table references in an SQL statement.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Aggregate Functions</a:t>
            </a:r>
          </a:p>
          <a:p>
            <a:pPr lvl="2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Operate on a collection of values but return a single, summarizing value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Ranking Functions</a:t>
            </a:r>
          </a:p>
          <a:p>
            <a:pPr lvl="2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Return a ranking value for each row in a partition. 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Scalar Functions</a:t>
            </a:r>
          </a:p>
          <a:p>
            <a:pPr lvl="2" algn="just" eaLnBrk="1" hangingPunct="1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Operate on a single value and then return a single value. Scalar functions can be used wherever an expression is valid.</a:t>
            </a:r>
          </a:p>
          <a:p>
            <a:pPr lvl="1" algn="just" eaLnBrk="1" hangingPunct="1">
              <a:spcBef>
                <a:spcPct val="0"/>
              </a:spcBef>
            </a:pPr>
            <a:endParaRPr altLang="en-US" sz="2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18CC2B31-FA35-4EE6-A602-E832E11E58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33550" y="228600"/>
            <a:ext cx="756285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Functions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2AC8D5-F935-4B96-AFBB-CEDE31023E2B}"/>
              </a:ext>
            </a:extLst>
          </p:cNvPr>
          <p:cNvGraphicFramePr>
            <a:graphicFrameLocks noGrp="1"/>
          </p:cNvGraphicFramePr>
          <p:nvPr/>
        </p:nvGraphicFramePr>
        <p:xfrm>
          <a:off x="-685800" y="4191001"/>
          <a:ext cx="8229600" cy="365134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407" marB="454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7843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Placeholder 1">
            <a:extLst>
              <a:ext uri="{FF2B5EF4-FFF2-40B4-BE49-F238E27FC236}">
                <a16:creationId xmlns:a16="http://schemas.microsoft.com/office/drawing/2014/main" id="{A5E3E082-E2D4-4DAF-B970-9C16765654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Operate on a single value and then return a single value. Scalar functions can be used wherever an expression is valid.</a:t>
            </a:r>
          </a:p>
          <a:p>
            <a:pPr algn="just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SQL Server built-in functions are either deterministic or nondeterministic. </a:t>
            </a:r>
          </a:p>
          <a:p>
            <a:pPr lvl="1" algn="just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Functions are deterministic when they always return the same result any time they are called by using a specific set of input values. </a:t>
            </a:r>
          </a:p>
          <a:p>
            <a:pPr lvl="1" algn="just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Functions are nondeterministic when they could return different results every time they are called, even with the same specific set of input values</a:t>
            </a: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72BD8B70-DBCA-4076-B9F9-928C3DD24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207964"/>
            <a:ext cx="855345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>
              <a:defRPr/>
            </a:pPr>
            <a:r>
              <a:rPr lang="en-US" sz="3000" b="1">
                <a:latin typeface="+mj-lt"/>
                <a:cs typeface="Arial" charset="0"/>
              </a:rPr>
              <a:t>Scalar Functions - Single Row Functions </a:t>
            </a:r>
          </a:p>
        </p:txBody>
      </p:sp>
    </p:spTree>
    <p:extLst>
      <p:ext uri="{BB962C8B-B14F-4D97-AF65-F5344CB8AC3E}">
        <p14:creationId xmlns:p14="http://schemas.microsoft.com/office/powerpoint/2010/main" val="333298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Placeholder 1">
            <a:extLst>
              <a:ext uri="{FF2B5EF4-FFF2-40B4-BE49-F238E27FC236}">
                <a16:creationId xmlns:a16="http://schemas.microsoft.com/office/drawing/2014/main" id="{88C6971C-6BF6-4100-9E24-47AF652CD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914400"/>
            <a:ext cx="8240713" cy="5638800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Drop statement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Drop statement is used to remove the definition and all the data from the  table, indexes, triggers, constraints and permissions.</a:t>
            </a:r>
          </a:p>
          <a:p>
            <a:pPr lvl="1" algn="just" eaLnBrk="1" hangingPunct="1">
              <a:spcBef>
                <a:spcPct val="0"/>
              </a:spcBef>
            </a:pPr>
            <a:endParaRPr altLang="en-US" sz="11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Any references made in dropped table must be dropped explicitly.</a:t>
            </a:r>
          </a:p>
          <a:p>
            <a:pPr marL="1371600" lvl="3" indent="0" algn="just">
              <a:spcBef>
                <a:spcPct val="0"/>
              </a:spcBef>
              <a:buNone/>
            </a:pPr>
            <a:r>
              <a:rPr alt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 drop table &lt;table_name&gt;</a:t>
            </a:r>
          </a:p>
          <a:p>
            <a:pPr lvl="2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Example:  drop table EMPLOYEE</a:t>
            </a:r>
          </a:p>
          <a:p>
            <a:pPr lvl="1" algn="just" eaLnBrk="1" hangingPunct="1">
              <a:spcBef>
                <a:spcPct val="0"/>
              </a:spcBef>
            </a:pPr>
            <a:endParaRPr altLang="en-US" sz="11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Drop table can not be used to drop a table referenced by foreign key constraint.</a:t>
            </a:r>
          </a:p>
          <a:p>
            <a:pPr lvl="1" algn="just" eaLnBrk="1" hangingPunct="1">
              <a:spcBef>
                <a:spcPct val="0"/>
              </a:spcBef>
            </a:pPr>
            <a:endParaRPr altLang="en-US" sz="11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Table owner, sysadmin, db_owner, db_ddladmin can drop the table</a:t>
            </a:r>
          </a:p>
          <a:p>
            <a:pPr lvl="1" algn="just" eaLnBrk="1" hangingPunct="1">
              <a:spcBef>
                <a:spcPct val="0"/>
              </a:spcBef>
            </a:pPr>
            <a:endParaRPr altLang="en-US" sz="11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Rules and defaults looses their binding when a table is dropped.</a:t>
            </a:r>
          </a:p>
          <a:p>
            <a:pPr lvl="1" algn="just" eaLnBrk="1" hangingPunct="1">
              <a:spcBef>
                <a:spcPct val="0"/>
              </a:spcBef>
            </a:pPr>
            <a:endParaRPr altLang="en-US" sz="11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You can not drop system tables</a:t>
            </a: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A6D675AF-986E-480A-8F5E-4B3F9D6D23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97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DDL- Drop Statement</a:t>
            </a:r>
          </a:p>
        </p:txBody>
      </p:sp>
    </p:spTree>
    <p:extLst>
      <p:ext uri="{BB962C8B-B14F-4D97-AF65-F5344CB8AC3E}">
        <p14:creationId xmlns:p14="http://schemas.microsoft.com/office/powerpoint/2010/main" val="35920690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Placeholder 1">
            <a:extLst>
              <a:ext uri="{FF2B5EF4-FFF2-40B4-BE49-F238E27FC236}">
                <a16:creationId xmlns:a16="http://schemas.microsoft.com/office/drawing/2014/main" id="{2DF66447-8DF0-4083-B6BE-23AA2460B7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Few of The Single Row Functions are   </a:t>
            </a:r>
          </a:p>
          <a:p>
            <a:pPr lvl="1" algn="just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Date Functions</a:t>
            </a:r>
          </a:p>
          <a:p>
            <a:pPr lvl="1" algn="just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String Functions</a:t>
            </a:r>
          </a:p>
          <a:p>
            <a:pPr lvl="1" algn="just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Convert Functions</a:t>
            </a: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358B2C65-E5F9-46EB-86B7-117AA380F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07964"/>
            <a:ext cx="73342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tx1"/>
                </a:solidFill>
              </a:rPr>
              <a:t>Scalar Functions</a:t>
            </a:r>
          </a:p>
        </p:txBody>
      </p:sp>
    </p:spTree>
    <p:extLst>
      <p:ext uri="{BB962C8B-B14F-4D97-AF65-F5344CB8AC3E}">
        <p14:creationId xmlns:p14="http://schemas.microsoft.com/office/powerpoint/2010/main" val="31303394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Placeholder 1">
            <a:extLst>
              <a:ext uri="{FF2B5EF4-FFF2-40B4-BE49-F238E27FC236}">
                <a16:creationId xmlns:a16="http://schemas.microsoft.com/office/drawing/2014/main" id="{B8F42F26-1D40-4F4E-98B6-52575F89F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1" y="685801"/>
            <a:ext cx="8240713" cy="4473575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GETDATE ( )</a:t>
            </a:r>
          </a:p>
          <a:p>
            <a:pPr lvl="2" algn="just">
              <a:lnSpc>
                <a:spcPct val="150000"/>
              </a:lnSpc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Returns a datetime2(7) value that contains the date and time of the computer on which the instance of SQL Server is running. The time zone offset is not included</a:t>
            </a:r>
          </a:p>
          <a:p>
            <a:pPr lvl="1" algn="just">
              <a:lnSpc>
                <a:spcPct val="150000"/>
              </a:lnSpc>
            </a:pPr>
            <a:endParaRPr altLang="en-US" sz="2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DATENAME ( datepart , date )</a:t>
            </a:r>
          </a:p>
          <a:p>
            <a:pPr lvl="2" algn="just">
              <a:lnSpc>
                <a:spcPct val="150000"/>
              </a:lnSpc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Returns a character string that represents the specified date part of the specified date.</a:t>
            </a:r>
          </a:p>
          <a:p>
            <a:pPr lvl="2" algn="just">
              <a:lnSpc>
                <a:spcPct val="150000"/>
              </a:lnSpc>
            </a:pPr>
            <a:endParaRPr altLang="en-US" sz="22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C5B938A8-D818-48B8-BD54-90EA7F464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207964"/>
            <a:ext cx="7562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tx1"/>
                </a:solidFill>
              </a:rPr>
              <a:t>Scalar Functions  - Date Functions </a:t>
            </a:r>
          </a:p>
        </p:txBody>
      </p:sp>
      <p:sp>
        <p:nvSpPr>
          <p:cNvPr id="182276" name="TextBox 3">
            <a:extLst>
              <a:ext uri="{FF2B5EF4-FFF2-40B4-BE49-F238E27FC236}">
                <a16:creationId xmlns:a16="http://schemas.microsoft.com/office/drawing/2014/main" id="{A7072364-4E31-4F30-830E-897A88F7E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82900"/>
            <a:ext cx="4191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GETDATE()</a:t>
            </a:r>
          </a:p>
        </p:txBody>
      </p:sp>
      <p:sp>
        <p:nvSpPr>
          <p:cNvPr id="182277" name="TextBox 4">
            <a:extLst>
              <a:ext uri="{FF2B5EF4-FFF2-40B4-BE49-F238E27FC236}">
                <a16:creationId xmlns:a16="http://schemas.microsoft.com/office/drawing/2014/main" id="{E62AEE58-E7C8-4859-AF8C-DFD1C3CFD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5167314"/>
            <a:ext cx="52578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DATENAME(month,GetDATE())</a:t>
            </a:r>
          </a:p>
        </p:txBody>
      </p:sp>
    </p:spTree>
    <p:extLst>
      <p:ext uri="{BB962C8B-B14F-4D97-AF65-F5344CB8AC3E}">
        <p14:creationId xmlns:p14="http://schemas.microsoft.com/office/powerpoint/2010/main" val="25481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Placeholder 1">
            <a:extLst>
              <a:ext uri="{FF2B5EF4-FFF2-40B4-BE49-F238E27FC236}">
                <a16:creationId xmlns:a16="http://schemas.microsoft.com/office/drawing/2014/main" id="{2327D47B-7492-4E1D-A0C1-A76C93982C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914401"/>
            <a:ext cx="8240713" cy="5472113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REPLICATE ( string_expression ,integer_expression ) </a:t>
            </a:r>
          </a:p>
          <a:p>
            <a:pPr lvl="1" algn="just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Repeats a string value a specified number of times.</a:t>
            </a:r>
          </a:p>
          <a:p>
            <a:pPr lvl="2" algn="just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The following example replicates a 0 character four times in front of a production line code in the AdventureWorks2008R2 database</a:t>
            </a:r>
          </a:p>
          <a:p>
            <a:pPr algn="just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LEN ( string_expression ) </a:t>
            </a:r>
          </a:p>
          <a:p>
            <a:pPr lvl="1" algn="just">
              <a:spcBef>
                <a:spcPct val="0"/>
              </a:spcBef>
            </a:pPr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Returns the number of characters of the specified string expression, excluding trailing blanks</a:t>
            </a:r>
          </a:p>
          <a:p>
            <a:pPr lvl="1" algn="just">
              <a:spcBef>
                <a:spcPct val="0"/>
              </a:spcBef>
            </a:pPr>
            <a:endParaRPr altLang="en-US" sz="2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D044AD1C-70B9-4744-ADD7-7D7404A1B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07964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tx1"/>
                </a:solidFill>
              </a:rPr>
              <a:t>Scalar Functions - String Functions</a:t>
            </a:r>
          </a:p>
        </p:txBody>
      </p:sp>
      <p:sp>
        <p:nvSpPr>
          <p:cNvPr id="184324" name="TextBox 3">
            <a:extLst>
              <a:ext uri="{FF2B5EF4-FFF2-40B4-BE49-F238E27FC236}">
                <a16:creationId xmlns:a16="http://schemas.microsoft.com/office/drawing/2014/main" id="{320A822A-6C2C-44CA-BF98-8C10A0124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43200"/>
            <a:ext cx="78486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[Name] , REPLICATE('0', 4) + [ProductLine] AS 'Line Code' FROM [Production].[Product] WHERE [ProductLine] = 'T' ORDER BY [Name];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25" name="TextBox 4">
            <a:extLst>
              <a:ext uri="{FF2B5EF4-FFF2-40B4-BE49-F238E27FC236}">
                <a16:creationId xmlns:a16="http://schemas.microsoft.com/office/drawing/2014/main" id="{11CF081C-CD12-4DA3-BF70-0BFA2ACAB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5678489"/>
            <a:ext cx="6918325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AdventureWorks</a:t>
            </a:r>
          </a:p>
          <a:p>
            <a:pPr marL="0" lvl="1">
              <a:spcBef>
                <a:spcPct val="0"/>
              </a:spcBef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LEN(FirstName) from Person.Contact</a:t>
            </a:r>
          </a:p>
        </p:txBody>
      </p:sp>
    </p:spTree>
    <p:extLst>
      <p:ext uri="{BB962C8B-B14F-4D97-AF65-F5344CB8AC3E}">
        <p14:creationId xmlns:p14="http://schemas.microsoft.com/office/powerpoint/2010/main" val="2518726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Placeholder 1">
            <a:extLst>
              <a:ext uri="{FF2B5EF4-FFF2-40B4-BE49-F238E27FC236}">
                <a16:creationId xmlns:a16="http://schemas.microsoft.com/office/drawing/2014/main" id="{C3DFBC23-201F-48AA-988C-00CF819DCD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2788" y="1147763"/>
            <a:ext cx="8532812" cy="5116512"/>
          </a:xfrm>
        </p:spPr>
        <p:txBody>
          <a:bodyPr/>
          <a:lstStyle/>
          <a:p>
            <a:r>
              <a:rPr altLang="en-US" dirty="0">
                <a:solidFill>
                  <a:schemeClr val="tx1"/>
                </a:solidFill>
                <a:cs typeface="Arial" panose="020B0604020202020204" pitchFamily="34" charset="0"/>
              </a:rPr>
              <a:t>REPLACE ( </a:t>
            </a:r>
            <a:r>
              <a:rPr altLang="en-US" dirty="0" err="1">
                <a:solidFill>
                  <a:schemeClr val="tx1"/>
                </a:solidFill>
                <a:cs typeface="Arial" panose="020B0604020202020204" pitchFamily="34" charset="0"/>
              </a:rPr>
              <a:t>string_expression</a:t>
            </a:r>
            <a:r>
              <a:rPr altLang="en-US" dirty="0">
                <a:solidFill>
                  <a:schemeClr val="tx1"/>
                </a:solidFill>
                <a:cs typeface="Arial" panose="020B0604020202020204" pitchFamily="34" charset="0"/>
              </a:rPr>
              <a:t> , </a:t>
            </a:r>
            <a:r>
              <a:rPr altLang="en-US" dirty="0" err="1">
                <a:solidFill>
                  <a:schemeClr val="tx1"/>
                </a:solidFill>
                <a:cs typeface="Arial" panose="020B0604020202020204" pitchFamily="34" charset="0"/>
              </a:rPr>
              <a:t>string_pattern</a:t>
            </a:r>
            <a:r>
              <a:rPr altLang="en-US" dirty="0">
                <a:solidFill>
                  <a:schemeClr val="tx1"/>
                </a:solidFill>
                <a:cs typeface="Arial" panose="020B0604020202020204" pitchFamily="34" charset="0"/>
              </a:rPr>
              <a:t> , </a:t>
            </a:r>
            <a:r>
              <a:rPr altLang="en-US" dirty="0" err="1">
                <a:solidFill>
                  <a:schemeClr val="tx1"/>
                </a:solidFill>
                <a:cs typeface="Arial" panose="020B0604020202020204" pitchFamily="34" charset="0"/>
              </a:rPr>
              <a:t>string_replacement</a:t>
            </a:r>
            <a:r>
              <a:rPr altLang="en-US" dirty="0">
                <a:solidFill>
                  <a:schemeClr val="tx1"/>
                </a:solidFill>
                <a:cs typeface="Arial" panose="020B0604020202020204" pitchFamily="34" charset="0"/>
              </a:rPr>
              <a:t> ) </a:t>
            </a:r>
          </a:p>
          <a:p>
            <a:pPr lvl="1"/>
            <a:r>
              <a:rPr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Replaces all occurrences of a specified string value with another string value</a:t>
            </a:r>
          </a:p>
          <a:p>
            <a:endParaRPr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altLang="en-US" dirty="0">
                <a:solidFill>
                  <a:schemeClr val="tx1"/>
                </a:solidFill>
                <a:cs typeface="Arial" panose="020B0604020202020204" pitchFamily="34" charset="0"/>
              </a:rPr>
              <a:t>SUBSTRING ( </a:t>
            </a:r>
            <a:r>
              <a:rPr altLang="en-US" dirty="0" err="1">
                <a:solidFill>
                  <a:schemeClr val="tx1"/>
                </a:solidFill>
                <a:cs typeface="Arial" panose="020B0604020202020204" pitchFamily="34" charset="0"/>
              </a:rPr>
              <a:t>value_expression</a:t>
            </a:r>
            <a:r>
              <a:rPr altLang="en-US" dirty="0">
                <a:solidFill>
                  <a:schemeClr val="tx1"/>
                </a:solidFill>
                <a:cs typeface="Arial" panose="020B0604020202020204" pitchFamily="34" charset="0"/>
              </a:rPr>
              <a:t> , </a:t>
            </a:r>
            <a:r>
              <a:rPr altLang="en-US" dirty="0" err="1">
                <a:solidFill>
                  <a:schemeClr val="tx1"/>
                </a:solidFill>
                <a:cs typeface="Arial" panose="020B0604020202020204" pitchFamily="34" charset="0"/>
              </a:rPr>
              <a:t>start_expression</a:t>
            </a:r>
            <a:r>
              <a:rPr altLang="en-US" dirty="0">
                <a:solidFill>
                  <a:schemeClr val="tx1"/>
                </a:solidFill>
                <a:cs typeface="Arial" panose="020B0604020202020204" pitchFamily="34" charset="0"/>
              </a:rPr>
              <a:t> , </a:t>
            </a:r>
            <a:r>
              <a:rPr altLang="en-US" dirty="0" err="1">
                <a:solidFill>
                  <a:schemeClr val="tx1"/>
                </a:solidFill>
                <a:cs typeface="Arial" panose="020B0604020202020204" pitchFamily="34" charset="0"/>
              </a:rPr>
              <a:t>length_expression</a:t>
            </a:r>
            <a:r>
              <a:rPr altLang="en-US" dirty="0">
                <a:solidFill>
                  <a:schemeClr val="tx1"/>
                </a:solidFill>
                <a:cs typeface="Arial" panose="020B0604020202020204" pitchFamily="34" charset="0"/>
              </a:rPr>
              <a:t> ) </a:t>
            </a:r>
          </a:p>
          <a:p>
            <a:pPr lvl="1"/>
            <a:r>
              <a:rPr altLang="en-US" sz="2200" dirty="0">
                <a:solidFill>
                  <a:schemeClr val="tx1"/>
                </a:solidFill>
                <a:cs typeface="Arial" panose="020B0604020202020204" pitchFamily="34" charset="0"/>
              </a:rPr>
              <a:t>Returns part of a character, binary, text, or image expression</a:t>
            </a:r>
          </a:p>
          <a:p>
            <a:endParaRPr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C1C09A43-8F8C-4C02-8520-07FE5E2BF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207964"/>
            <a:ext cx="7562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tx1"/>
                </a:solidFill>
              </a:rPr>
              <a:t>Scalar Functions - String Functions</a:t>
            </a:r>
          </a:p>
        </p:txBody>
      </p:sp>
      <p:sp>
        <p:nvSpPr>
          <p:cNvPr id="186372" name="TextBox 4">
            <a:extLst>
              <a:ext uri="{FF2B5EF4-FFF2-40B4-BE49-F238E27FC236}">
                <a16:creationId xmlns:a16="http://schemas.microsoft.com/office/drawing/2014/main" id="{11DC113F-6859-43A9-8C21-B04B611E6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259388"/>
            <a:ext cx="74676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</a:t>
            </a:r>
            <a:endParaRPr lang="en-US" alt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SUBSTRING(FirstName, 1, 1) AS Initial FROM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Person.Person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86373" name="TextBox 6">
            <a:extLst>
              <a:ext uri="{FF2B5EF4-FFF2-40B4-BE49-F238E27FC236}">
                <a16:creationId xmlns:a16="http://schemas.microsoft.com/office/drawing/2014/main" id="{7EE72B6E-678D-45C3-8C6E-2380BF983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2" y="2603501"/>
            <a:ext cx="702627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REPLACE('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abcdefghicde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cde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','xxx'); </a:t>
            </a:r>
          </a:p>
        </p:txBody>
      </p:sp>
    </p:spTree>
    <p:extLst>
      <p:ext uri="{BB962C8B-B14F-4D97-AF65-F5344CB8AC3E}">
        <p14:creationId xmlns:p14="http://schemas.microsoft.com/office/powerpoint/2010/main" val="811061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518A6E-657B-4957-8AB6-98157E86FC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838201"/>
            <a:ext cx="8240713" cy="4473575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b="1" dirty="0">
                <a:solidFill>
                  <a:schemeClr val="tx1"/>
                </a:solidFill>
                <a:cs typeface="Arial" pitchFamily="34" charset="0"/>
              </a:rPr>
              <a:t>CAST and CONVERT </a:t>
            </a:r>
          </a:p>
          <a:p>
            <a:pPr lvl="1">
              <a:defRPr/>
            </a:pPr>
            <a:r>
              <a:rPr sz="2200" dirty="0">
                <a:solidFill>
                  <a:schemeClr val="tx1"/>
                </a:solidFill>
                <a:cs typeface="Arial" pitchFamily="34" charset="0"/>
              </a:rPr>
              <a:t>Converts an expression of one data type to another in SQL Server 2008</a:t>
            </a:r>
          </a:p>
          <a:p>
            <a:pPr marL="0" indent="0">
              <a:buNone/>
              <a:defRPr/>
            </a:pPr>
            <a:r>
              <a:rPr dirty="0">
                <a:solidFill>
                  <a:schemeClr val="tx1"/>
                </a:solidFill>
                <a:cs typeface="Arial" pitchFamily="34" charset="0"/>
              </a:rPr>
              <a:t>Syntax for CAST: </a:t>
            </a:r>
          </a:p>
          <a:p>
            <a:pPr marL="0" indent="0">
              <a:buNone/>
              <a:defRPr/>
            </a:pPr>
            <a:r>
              <a:rPr dirty="0">
                <a:solidFill>
                  <a:schemeClr val="tx1"/>
                </a:solidFill>
                <a:cs typeface="Arial" pitchFamily="34" charset="0"/>
              </a:rPr>
              <a:t>		CAST ( expression AS </a:t>
            </a:r>
            <a:r>
              <a:rPr dirty="0" err="1">
                <a:solidFill>
                  <a:schemeClr val="tx1"/>
                </a:solidFill>
                <a:cs typeface="Arial" pitchFamily="34" charset="0"/>
              </a:rPr>
              <a:t>data_type</a:t>
            </a:r>
            <a:r>
              <a:rPr dirty="0">
                <a:solidFill>
                  <a:schemeClr val="tx1"/>
                </a:solidFill>
                <a:cs typeface="Arial" pitchFamily="34" charset="0"/>
              </a:rPr>
              <a:t> [ ( length ) ] ) .</a:t>
            </a:r>
          </a:p>
          <a:p>
            <a:pPr marL="0" indent="0">
              <a:buNone/>
              <a:defRPr/>
            </a:pPr>
            <a:endParaRPr dirty="0">
              <a:solidFill>
                <a:schemeClr val="tx1"/>
              </a:solidFill>
              <a:cs typeface="Arial" pitchFamily="34" charset="0"/>
            </a:endParaRPr>
          </a:p>
          <a:p>
            <a:pPr marL="0" indent="0">
              <a:buNone/>
              <a:defRPr/>
            </a:pPr>
            <a:endParaRPr dirty="0">
              <a:solidFill>
                <a:schemeClr val="tx1"/>
              </a:solidFill>
              <a:cs typeface="Arial" pitchFamily="34" charset="0"/>
            </a:endParaRPr>
          </a:p>
          <a:p>
            <a:pPr marL="0" indent="0">
              <a:buNone/>
              <a:defRPr/>
            </a:pPr>
            <a:endParaRPr dirty="0">
              <a:solidFill>
                <a:schemeClr val="tx1"/>
              </a:solidFill>
              <a:cs typeface="Arial" pitchFamily="34" charset="0"/>
            </a:endParaRPr>
          </a:p>
          <a:p>
            <a:pPr marL="0" indent="0">
              <a:buNone/>
              <a:defRPr/>
            </a:pPr>
            <a:endParaRPr dirty="0">
              <a:solidFill>
                <a:schemeClr val="tx1"/>
              </a:solidFill>
              <a:cs typeface="Arial" pitchFamily="34" charset="0"/>
            </a:endParaRPr>
          </a:p>
          <a:p>
            <a:pPr marL="0" indent="0">
              <a:buNone/>
              <a:defRPr/>
            </a:pPr>
            <a:r>
              <a:rPr dirty="0">
                <a:solidFill>
                  <a:schemeClr val="tx1"/>
                </a:solidFill>
                <a:cs typeface="Arial" pitchFamily="34" charset="0"/>
              </a:rPr>
              <a:t>Syntax for CONVERT: </a:t>
            </a:r>
          </a:p>
          <a:p>
            <a:pPr marL="0" indent="0">
              <a:buNone/>
              <a:defRPr/>
            </a:pPr>
            <a:r>
              <a:rPr dirty="0">
                <a:solidFill>
                  <a:schemeClr val="tx1"/>
                </a:solidFill>
                <a:cs typeface="Arial" pitchFamily="34" charset="0"/>
              </a:rPr>
              <a:t>        CONVERT ( </a:t>
            </a:r>
            <a:r>
              <a:rPr dirty="0" err="1">
                <a:solidFill>
                  <a:schemeClr val="tx1"/>
                </a:solidFill>
                <a:cs typeface="Arial" pitchFamily="34" charset="0"/>
              </a:rPr>
              <a:t>data_type</a:t>
            </a:r>
            <a:r>
              <a:rPr dirty="0">
                <a:solidFill>
                  <a:schemeClr val="tx1"/>
                </a:solidFill>
                <a:cs typeface="Arial" pitchFamily="34" charset="0"/>
              </a:rPr>
              <a:t> [ ( length ) ] , expression [ , style ] ) </a:t>
            </a: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0CCAE151-26A3-4B1E-9C5E-765807F2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07964"/>
            <a:ext cx="8382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tx1"/>
                </a:solidFill>
              </a:rPr>
              <a:t>Scalar Functions – Convert Functions</a:t>
            </a:r>
          </a:p>
        </p:txBody>
      </p:sp>
      <p:sp>
        <p:nvSpPr>
          <p:cNvPr id="188420" name="TextBox 4">
            <a:extLst>
              <a:ext uri="{FF2B5EF4-FFF2-40B4-BE49-F238E27FC236}">
                <a16:creationId xmlns:a16="http://schemas.microsoft.com/office/drawing/2014/main" id="{8FAF4D73-37DB-41B4-8366-0CC795C5B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5229226"/>
            <a:ext cx="748347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Pubs</a:t>
            </a:r>
          </a:p>
          <a:p>
            <a:pPr marL="0" lvl="1"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SUBSTRING(title, 1, 30) AS Title,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ytd_sales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titles WHERE CONVERT(char(20), </a:t>
            </a:r>
            <a:r>
              <a:rPr lang="en-US" alt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ytd_sales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LIKE '3%' </a:t>
            </a:r>
          </a:p>
        </p:txBody>
      </p:sp>
      <p:sp>
        <p:nvSpPr>
          <p:cNvPr id="188421" name="TextBox 6">
            <a:extLst>
              <a:ext uri="{FF2B5EF4-FFF2-40B4-BE49-F238E27FC236}">
                <a16:creationId xmlns:a16="http://schemas.microsoft.com/office/drawing/2014/main" id="{1BA87563-602E-4733-A660-8E0CCDEFD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432" y="2636118"/>
            <a:ext cx="7002462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pubs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SUBSTRING(title, 1, 30) AS Title,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ytd_sales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titles WHERE CAST(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ytd_sales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char(20)) LIKE '3%' </a:t>
            </a:r>
          </a:p>
        </p:txBody>
      </p:sp>
    </p:spTree>
    <p:extLst>
      <p:ext uri="{BB962C8B-B14F-4D97-AF65-F5344CB8AC3E}">
        <p14:creationId xmlns:p14="http://schemas.microsoft.com/office/powerpoint/2010/main" val="41577387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Placeholder 1">
            <a:extLst>
              <a:ext uri="{FF2B5EF4-FFF2-40B4-BE49-F238E27FC236}">
                <a16:creationId xmlns:a16="http://schemas.microsoft.com/office/drawing/2014/main" id="{814DB503-76B1-4324-A6FA-DDF6AEAAFE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1165226"/>
            <a:ext cx="8240713" cy="4473575"/>
          </a:xfrm>
        </p:spPr>
        <p:txBody>
          <a:bodyPr>
            <a:normAutofit lnSpcReduction="10000"/>
          </a:bodyPr>
          <a:lstStyle/>
          <a:p>
            <a:pPr algn="just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The following rowset functions return an object that can be used in place of a table reference in a Transact-SQL statement </a:t>
            </a:r>
          </a:p>
          <a:p>
            <a:endParaRPr altLang="en-US" b="1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altLang="en-US" b="1">
                <a:solidFill>
                  <a:schemeClr val="tx1"/>
                </a:solidFill>
                <a:cs typeface="Arial" panose="020B0604020202020204" pitchFamily="34" charset="0"/>
              </a:rPr>
              <a:t>OPENDATASOURCE()</a:t>
            </a:r>
          </a:p>
          <a:p>
            <a:pPr lvl="1" algn="just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Provides ad hoc connection information as part of a four-part object name without using a linked server name</a:t>
            </a:r>
          </a:p>
          <a:p>
            <a:pPr lvl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Syntax:</a:t>
            </a:r>
          </a:p>
          <a:p>
            <a:pPr lvl="1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altLang="en-US" sz="2200" b="1">
                <a:solidFill>
                  <a:schemeClr val="tx1"/>
                </a:solidFill>
                <a:cs typeface="Arial" panose="020B0604020202020204" pitchFamily="34" charset="0"/>
              </a:rPr>
              <a:t>OPENQUERY()</a:t>
            </a:r>
          </a:p>
          <a:p>
            <a:pPr lvl="2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Executes the specified pass-through query on the specified linked server</a:t>
            </a: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3E17441C-0695-4272-9DC8-A9484F3FE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07964"/>
            <a:ext cx="8382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tx1"/>
                </a:solidFill>
              </a:rPr>
              <a:t>RowSet Functions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2A1C3-7216-4017-9BC5-2F06126797E0}"/>
              </a:ext>
            </a:extLst>
          </p:cNvPr>
          <p:cNvSpPr/>
          <p:nvPr/>
        </p:nvSpPr>
        <p:spPr>
          <a:xfrm>
            <a:off x="2971801" y="3733800"/>
            <a:ext cx="5730875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Arial Unicode MS" pitchFamily="34" charset="-128"/>
                <a:cs typeface="Consolas" pitchFamily="49" charset="0"/>
              </a:rPr>
              <a:t>OPENDATASOURCE ( </a:t>
            </a:r>
            <a:r>
              <a:rPr lang="en-US" b="1" dirty="0" err="1">
                <a:solidFill>
                  <a:schemeClr val="tx1"/>
                </a:solidFill>
                <a:latin typeface="Arial Unicode MS" pitchFamily="34" charset="-128"/>
                <a:cs typeface="Consolas" pitchFamily="49" charset="0"/>
              </a:rPr>
              <a:t>provider_name</a:t>
            </a:r>
            <a:r>
              <a:rPr lang="en-US" b="1" dirty="0">
                <a:solidFill>
                  <a:schemeClr val="tx1"/>
                </a:solidFill>
                <a:latin typeface="Arial Unicode MS" pitchFamily="34" charset="-128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Arial Unicode MS" pitchFamily="34" charset="-128"/>
                <a:cs typeface="Consolas" pitchFamily="49" charset="0"/>
              </a:rPr>
              <a:t>init_string</a:t>
            </a:r>
            <a:r>
              <a:rPr lang="en-US" b="1" dirty="0">
                <a:solidFill>
                  <a:schemeClr val="tx1"/>
                </a:solidFill>
                <a:latin typeface="Arial Unicode MS" pitchFamily="34" charset="-128"/>
                <a:cs typeface="Consolas" pitchFamily="49" charset="0"/>
              </a:rPr>
              <a:t> ) </a:t>
            </a:r>
            <a:endParaRPr lang="en-US" sz="4000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C5915-3E77-44BA-ACF9-DE5281B34F2E}"/>
              </a:ext>
            </a:extLst>
          </p:cNvPr>
          <p:cNvSpPr/>
          <p:nvPr/>
        </p:nvSpPr>
        <p:spPr>
          <a:xfrm>
            <a:off x="3016251" y="5448300"/>
            <a:ext cx="5730875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Arial Unicode MS" pitchFamily="34" charset="-128"/>
                <a:cs typeface="Consolas" pitchFamily="49" charset="0"/>
              </a:rPr>
              <a:t>OPENQUERY ( </a:t>
            </a:r>
            <a:r>
              <a:rPr lang="en-US" b="1" dirty="0" err="1">
                <a:solidFill>
                  <a:schemeClr val="tx1"/>
                </a:solidFill>
                <a:latin typeface="Arial Unicode MS" pitchFamily="34" charset="-128"/>
                <a:cs typeface="Consolas" pitchFamily="49" charset="0"/>
              </a:rPr>
              <a:t>linked_server</a:t>
            </a:r>
            <a:r>
              <a:rPr lang="en-US" b="1" dirty="0">
                <a:solidFill>
                  <a:schemeClr val="tx1"/>
                </a:solidFill>
                <a:latin typeface="Arial Unicode MS" pitchFamily="34" charset="-128"/>
                <a:cs typeface="Consolas" pitchFamily="49" charset="0"/>
              </a:rPr>
              <a:t> ,'query' ) </a:t>
            </a:r>
          </a:p>
        </p:txBody>
      </p:sp>
    </p:spTree>
    <p:extLst>
      <p:ext uri="{BB962C8B-B14F-4D97-AF65-F5344CB8AC3E}">
        <p14:creationId xmlns:p14="http://schemas.microsoft.com/office/powerpoint/2010/main" val="17790332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Placeholder 1">
            <a:extLst>
              <a:ext uri="{FF2B5EF4-FFF2-40B4-BE49-F238E27FC236}">
                <a16:creationId xmlns:a16="http://schemas.microsoft.com/office/drawing/2014/main" id="{EF2B7756-9FEE-480A-83AF-5E2116E12A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52601" y="990601"/>
            <a:ext cx="8240713" cy="4473575"/>
          </a:xfrm>
        </p:spPr>
        <p:txBody>
          <a:bodyPr/>
          <a:lstStyle/>
          <a:p>
            <a:pPr algn="just"/>
            <a:r>
              <a:rPr altLang="en-US" sz="2800" b="1">
                <a:solidFill>
                  <a:schemeClr val="tx1"/>
                </a:solidFill>
                <a:cs typeface="Arial" panose="020B0604020202020204" pitchFamily="34" charset="0"/>
              </a:rPr>
              <a:t>OPENROWSET()</a:t>
            </a:r>
          </a:p>
          <a:p>
            <a:pPr lvl="1" algn="just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Includes all connection information that is required to access remote data from an OLE DB data source.</a:t>
            </a:r>
          </a:p>
          <a:p>
            <a:pPr algn="just"/>
            <a:r>
              <a:rPr altLang="en-US" sz="2800" b="1">
                <a:solidFill>
                  <a:schemeClr val="tx1"/>
                </a:solidFill>
                <a:cs typeface="Arial" panose="020B0604020202020204" pitchFamily="34" charset="0"/>
              </a:rPr>
              <a:t>OPENXML()</a:t>
            </a:r>
          </a:p>
          <a:p>
            <a:pPr lvl="1" algn="just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OPENXML provides a rowset view over an XML document. </a:t>
            </a: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1E8689D1-0964-413B-8AB3-5F1969C3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7964"/>
            <a:ext cx="80010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000" b="1" err="1">
                <a:latin typeface="+mj-lt"/>
                <a:cs typeface="Arial" charset="0"/>
              </a:rPr>
              <a:t>RowSet</a:t>
            </a:r>
            <a:r>
              <a:rPr lang="en-US" sz="3000" b="1">
                <a:latin typeface="+mj-lt"/>
                <a:cs typeface="Arial" charset="0"/>
              </a:rPr>
              <a:t> Functions (</a:t>
            </a:r>
            <a:r>
              <a:rPr lang="en-US" sz="3000" b="1" dirty="0">
                <a:latin typeface="+mj-lt"/>
                <a:cs typeface="Arial" charset="0"/>
              </a:rPr>
              <a:t>Contd.). </a:t>
            </a:r>
          </a:p>
        </p:txBody>
      </p:sp>
    </p:spTree>
    <p:extLst>
      <p:ext uri="{BB962C8B-B14F-4D97-AF65-F5344CB8AC3E}">
        <p14:creationId xmlns:p14="http://schemas.microsoft.com/office/powerpoint/2010/main" val="5481153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Content Placeholder 4">
            <a:extLst>
              <a:ext uri="{FF2B5EF4-FFF2-40B4-BE49-F238E27FC236}">
                <a16:creationId xmlns:a16="http://schemas.microsoft.com/office/drawing/2014/main" id="{C4284CBE-9F4F-40A0-A74F-B9D5CB833C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algn="just">
              <a:spcBef>
                <a:spcPct val="0"/>
              </a:spcBef>
            </a:pPr>
            <a:r>
              <a:rPr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Display the last three characters of all the employee name</a:t>
            </a:r>
          </a:p>
          <a:p>
            <a:pPr marL="0" algn="just">
              <a:spcBef>
                <a:spcPct val="0"/>
              </a:spcBef>
            </a:pPr>
            <a:endParaRPr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Display those employees who joined in </a:t>
            </a:r>
            <a:r>
              <a:rPr altLang="en-US" sz="2800" dirty="0" err="1">
                <a:solidFill>
                  <a:schemeClr val="tx1"/>
                </a:solidFill>
                <a:cs typeface="Arial" panose="020B0604020202020204" pitchFamily="34" charset="0"/>
              </a:rPr>
              <a:t>december</a:t>
            </a:r>
            <a:r>
              <a:rPr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of any year</a:t>
            </a:r>
          </a:p>
          <a:p>
            <a:pPr marL="0" algn="just">
              <a:spcBef>
                <a:spcPct val="0"/>
              </a:spcBef>
            </a:pPr>
            <a:endParaRPr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r>
              <a:rPr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Display those employees who have completed 10 years  of job as on today</a:t>
            </a:r>
          </a:p>
          <a:p>
            <a:pPr marL="0" algn="just">
              <a:spcBef>
                <a:spcPct val="0"/>
              </a:spcBef>
            </a:pPr>
            <a:endParaRPr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ja-JP" sz="2800" dirty="0">
              <a:solidFill>
                <a:schemeClr val="tx1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algn="just">
              <a:spcBef>
                <a:spcPct val="0"/>
              </a:spcBef>
            </a:pPr>
            <a:endParaRPr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ADCD23D6-A72C-44D2-A438-8B0B68D75E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859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Hands-on Exercises</a:t>
            </a:r>
          </a:p>
        </p:txBody>
      </p:sp>
    </p:spTree>
    <p:extLst>
      <p:ext uri="{BB962C8B-B14F-4D97-AF65-F5344CB8AC3E}">
        <p14:creationId xmlns:p14="http://schemas.microsoft.com/office/powerpoint/2010/main" val="201966754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3">
            <a:extLst>
              <a:ext uri="{FF2B5EF4-FFF2-40B4-BE49-F238E27FC236}">
                <a16:creationId xmlns:a16="http://schemas.microsoft.com/office/drawing/2014/main" id="{E1F4290F-839B-44B6-A157-9E22A5FF1C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1" y="1371601"/>
            <a:ext cx="8240713" cy="4473575"/>
          </a:xfrm>
        </p:spPr>
        <p:txBody>
          <a:bodyPr/>
          <a:lstStyle/>
          <a:p>
            <a:pPr algn="just" eaLnBrk="1" hangingPunct="1"/>
            <a:r>
              <a:rPr altLang="ja-JP" sz="2800">
                <a:solidFill>
                  <a:schemeClr val="tx1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Display the current system date in European and Japanese .</a:t>
            </a:r>
            <a:endParaRPr altLang="en-US" sz="2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91E5B1D0-C05D-4DE4-9DCA-B1C70ABEDB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3355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265092608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Placeholder 1">
            <a:extLst>
              <a:ext uri="{FF2B5EF4-FFF2-40B4-BE49-F238E27FC236}">
                <a16:creationId xmlns:a16="http://schemas.microsoft.com/office/drawing/2014/main" id="{B5527DAC-8072-4940-849A-AF70B504B9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52600" y="990600"/>
            <a:ext cx="8763000" cy="5486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Microsoft Corporation (2008). </a:t>
            </a:r>
            <a:r>
              <a:rPr altLang="en-US" i="1">
                <a:solidFill>
                  <a:schemeClr val="tx1"/>
                </a:solidFill>
                <a:cs typeface="Arial" panose="020B0604020202020204" pitchFamily="34" charset="0"/>
              </a:rPr>
              <a:t>Microsoft official curriculum </a:t>
            </a: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(“MOC”). Retrieved on April 01, 2012, from, </a:t>
            </a:r>
            <a:r>
              <a:rPr altLang="en-US">
                <a:solidFill>
                  <a:schemeClr val="tx1"/>
                </a:solidFill>
                <a:cs typeface="Arial" panose="020B0604020202020204" pitchFamily="34" charset="0"/>
                <a:hlinkClick r:id="rId3"/>
              </a:rPr>
              <a:t>https://mocl.one.microsoft.com</a:t>
            </a: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Microsoft Corporation (2009). </a:t>
            </a:r>
            <a:r>
              <a:rPr altLang="en-US" i="1">
                <a:solidFill>
                  <a:schemeClr val="tx1"/>
                </a:solidFill>
                <a:cs typeface="Arial" panose="020B0604020202020204" pitchFamily="34" charset="0"/>
              </a:rPr>
              <a:t>SQL SERVER 2008. </a:t>
            </a: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Retrieved on,  April  01,2012, from:</a:t>
            </a:r>
          </a:p>
          <a:p>
            <a:pPr marL="511175" lvl="1" indent="0">
              <a:buNone/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  <a:hlinkClick r:id="rId4"/>
              </a:rPr>
              <a:t>http://msdn.microsoft.com/en-us/library/aa213231(v=sql.80).aspx</a:t>
            </a: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 marL="511175" lvl="1" indent="0">
              <a:buNone/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  <a:hlinkClick r:id="rId5"/>
              </a:rPr>
              <a:t>http://msdn.microsoft.com/en-us/library/ms180026.aspx</a:t>
            </a: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 marL="511175" lvl="1" indent="0">
              <a:buNone/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  <a:hlinkClick r:id="rId6"/>
              </a:rPr>
              <a:t>http://msdn.microsoft.com/en-us/library/aa174546(v%3Dsql.80).aspx</a:t>
            </a: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Dev Guru. </a:t>
            </a:r>
            <a:r>
              <a:rPr altLang="en-US" i="1">
                <a:solidFill>
                  <a:schemeClr val="tx1"/>
                </a:solidFill>
                <a:cs typeface="Arial" panose="020B0604020202020204" pitchFamily="34" charset="0"/>
              </a:rPr>
              <a:t>DevGuru QuickRef Archives</a:t>
            </a: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. Retrieved on April 1,2012 from </a:t>
            </a:r>
          </a:p>
          <a:p>
            <a:pPr marL="511175" lvl="1" indent="0">
              <a:buNone/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  <a:hlinkClick r:id="rId7"/>
              </a:rPr>
              <a:t>http://devguru.com/technologies/t-sql/7115.asp</a:t>
            </a: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35EAD157-B3A4-4EB1-912C-0DA1DB2D21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207964"/>
            <a:ext cx="75628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>
                <a:solidFill>
                  <a:schemeClr val="tx1"/>
                </a:solidFill>
                <a:cs typeface="Arial" panose="020B0604020202020204" pitchFamily="34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15121086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Placeholder 2">
            <a:extLst>
              <a:ext uri="{FF2B5EF4-FFF2-40B4-BE49-F238E27FC236}">
                <a16:creationId xmlns:a16="http://schemas.microsoft.com/office/drawing/2014/main" id="{82DC058E-93CB-4813-A3DD-FBFA21E7D4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0" y="914400"/>
            <a:ext cx="8534400" cy="5257800"/>
          </a:xfrm>
        </p:spPr>
        <p:txBody>
          <a:bodyPr/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Truncate statement</a:t>
            </a:r>
          </a:p>
          <a:p>
            <a:pPr eaLnBrk="1" hangingPunct="1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eaLnBrk="1" hangingPunct="1"/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If one data has to be deleted from the table you can use truncate command</a:t>
            </a:r>
          </a:p>
          <a:p>
            <a:pPr lvl="1" eaLnBrk="1" hangingPunct="1"/>
            <a:endParaRPr altLang="en-US" sz="2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eaLnBrk="1" hangingPunct="1"/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 The structure and definition of the table will not be deleted.</a:t>
            </a:r>
          </a:p>
          <a:p>
            <a:pPr lvl="1" eaLnBrk="1" hangingPunct="1"/>
            <a:endParaRPr altLang="en-US" sz="2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eaLnBrk="1" hangingPunct="1"/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Syntax:</a:t>
            </a:r>
          </a:p>
          <a:p>
            <a:pPr lvl="2" eaLnBrk="1" hangingPunct="1"/>
            <a:r>
              <a:rPr alt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TRUNCATE TABLE &lt;table_name&gt;</a:t>
            </a:r>
            <a:br>
              <a:rPr alt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altLang="en-US" sz="2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altLang="en-US" sz="2200">
                <a:solidFill>
                  <a:schemeClr val="tx1"/>
                </a:solidFill>
                <a:cs typeface="Arial" panose="020B0604020202020204" pitchFamily="34" charset="0"/>
              </a:rPr>
              <a:t>Example:	</a:t>
            </a:r>
          </a:p>
          <a:p>
            <a:pPr lvl="2" eaLnBrk="1" hangingPunct="1"/>
            <a:r>
              <a:rPr alt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TRUNCATE TABLE EMPLOYEE;</a:t>
            </a:r>
          </a:p>
          <a:p>
            <a:pPr lvl="2" eaLnBrk="1" hangingPunct="1"/>
            <a:r>
              <a:rPr alt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Truncate table order_details;</a:t>
            </a:r>
          </a:p>
          <a:p>
            <a:pPr lvl="1" eaLnBrk="1" hangingPunct="1"/>
            <a:endParaRPr altLang="en-US" sz="2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/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773AE436-8841-4F7E-8E7F-5FCE034395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85950" y="228600"/>
            <a:ext cx="756285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DDL-Truncate Statement</a:t>
            </a:r>
          </a:p>
        </p:txBody>
      </p:sp>
    </p:spTree>
    <p:extLst>
      <p:ext uri="{BB962C8B-B14F-4D97-AF65-F5344CB8AC3E}">
        <p14:creationId xmlns:p14="http://schemas.microsoft.com/office/powerpoint/2010/main" val="5911639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Placeholder 2">
            <a:extLst>
              <a:ext uri="{FF2B5EF4-FFF2-40B4-BE49-F238E27FC236}">
                <a16:creationId xmlns:a16="http://schemas.microsoft.com/office/drawing/2014/main" id="{43949EBA-5299-4DC5-AEA2-2F2922ED9D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914400"/>
            <a:ext cx="8240713" cy="5638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Constraints allow you to define the way microsoft SQL server 2008 automatically enforces the integrity of a database. </a:t>
            </a:r>
          </a:p>
          <a:p>
            <a:pPr algn="just" eaLnBrk="1" hangingPunct="1">
              <a:spcBef>
                <a:spcPct val="0"/>
              </a:spcBef>
            </a:pPr>
            <a:endParaRPr altLang="en-US" sz="11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Constraints define rules regarding the values allowed in columns and are the standard mechanism for enforcing integrity. </a:t>
            </a:r>
          </a:p>
          <a:p>
            <a:pPr algn="just" eaLnBrk="1" hangingPunct="1">
              <a:spcBef>
                <a:spcPct val="0"/>
              </a:spcBef>
            </a:pPr>
            <a:endParaRPr altLang="en-US" sz="11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Using constraints is preferred to using triggers, rules, and defaults. </a:t>
            </a:r>
          </a:p>
          <a:p>
            <a:pPr algn="just" eaLnBrk="1" hangingPunct="1">
              <a:spcBef>
                <a:spcPct val="0"/>
              </a:spcBef>
            </a:pPr>
            <a:endParaRPr altLang="en-US" sz="11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The query optimizer also uses constraint definitions to build high-performance query execution plans.</a:t>
            </a:r>
          </a:p>
          <a:p>
            <a:pPr algn="just" eaLnBrk="1" hangingPunct="1">
              <a:spcBef>
                <a:spcPct val="0"/>
              </a:spcBef>
            </a:pPr>
            <a:endParaRPr altLang="en-US" sz="11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Constraints can be column constraints or table constraints.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A column constraint is specified as part of a column definition and applies only to that column.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 sz="2000">
                <a:solidFill>
                  <a:schemeClr val="tx1"/>
                </a:solidFill>
                <a:cs typeface="Arial" panose="020B0604020202020204" pitchFamily="34" charset="0"/>
              </a:rPr>
              <a:t>A table constraint is declared independently from a column definition and can apply to more than one column in a table </a:t>
            </a:r>
          </a:p>
          <a:p>
            <a:pPr algn="just" eaLnBrk="1" hangingPunct="1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 sz="20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37AE01FD-FBD1-4F7F-91A4-2816C5D03A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52600" y="207964"/>
            <a:ext cx="73342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2206032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Placeholder 1">
            <a:extLst>
              <a:ext uri="{FF2B5EF4-FFF2-40B4-BE49-F238E27FC236}">
                <a16:creationId xmlns:a16="http://schemas.microsoft.com/office/drawing/2014/main" id="{72A3F55B-5F72-45B3-A701-D0482BA513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1201" y="990601"/>
            <a:ext cx="8240713" cy="44735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Declarative data integrity</a:t>
            </a: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Criteria defined in object definitions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SQL server enforces automatically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Implement by using constraints, defaults, and rules</a:t>
            </a: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altLang="en-US" sz="2400">
                <a:solidFill>
                  <a:schemeClr val="tx1"/>
                </a:solidFill>
                <a:cs typeface="Arial" panose="020B0604020202020204" pitchFamily="34" charset="0"/>
              </a:rPr>
              <a:t>Procedural data integrity</a:t>
            </a:r>
          </a:p>
          <a:p>
            <a:pPr lvl="1" algn="just" eaLnBrk="1" hangingPunct="1">
              <a:spcBef>
                <a:spcPct val="0"/>
              </a:spcBef>
            </a:pPr>
            <a:endParaRPr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Criteria defined in script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Script enforces</a:t>
            </a:r>
          </a:p>
          <a:p>
            <a:pPr lvl="1" algn="just" eaLnBrk="1" hangingPunct="1">
              <a:spcBef>
                <a:spcPct val="0"/>
              </a:spcBef>
            </a:pPr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Implement by using triggers and stored procedures</a:t>
            </a: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altLang="en-US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EB69C052-5C6E-4AB4-AE42-668EFE82DB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07964"/>
            <a:ext cx="7334250" cy="554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>
                <a:solidFill>
                  <a:schemeClr val="tx1"/>
                </a:solidFill>
                <a:cs typeface="Arial" panose="020B0604020202020204" pitchFamily="34" charset="0"/>
              </a:rPr>
              <a:t>Enforcing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3013807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3855</Words>
  <Application>Microsoft Office PowerPoint</Application>
  <PresentationFormat>Widescreen</PresentationFormat>
  <Paragraphs>859</Paragraphs>
  <Slides>69</Slides>
  <Notes>68</Notes>
  <HiddenSlides>2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6" baseType="lpstr">
      <vt:lpstr>Arial Unicode MS</vt:lpstr>
      <vt:lpstr>ＭＳ Ｐゴシック</vt:lpstr>
      <vt:lpstr>游ゴシック</vt:lpstr>
      <vt:lpstr>Arial</vt:lpstr>
      <vt:lpstr>Arial Narrow</vt:lpstr>
      <vt:lpstr>Calibri</vt:lpstr>
      <vt:lpstr>Calibri Light</vt:lpstr>
      <vt:lpstr>Consolas</vt:lpstr>
      <vt:lpstr>Courier New</vt:lpstr>
      <vt:lpstr>Georgia</vt:lpstr>
      <vt:lpstr>Gill Sans MT</vt:lpstr>
      <vt:lpstr>Lucida Sans Typewriter</vt:lpstr>
      <vt:lpstr>Lucida Sans Unicode</vt:lpstr>
      <vt:lpstr>Tahoma</vt:lpstr>
      <vt:lpstr>Times New Roman</vt:lpstr>
      <vt:lpstr>Verdana</vt:lpstr>
      <vt:lpstr>Office Theme</vt:lpstr>
      <vt:lpstr>SQL Server 2014</vt:lpstr>
      <vt:lpstr>DDL- Create Statement</vt:lpstr>
      <vt:lpstr>DDL- Create Statement</vt:lpstr>
      <vt:lpstr>Create Temporary Table</vt:lpstr>
      <vt:lpstr>DDL-Alter Statement</vt:lpstr>
      <vt:lpstr>DDL- Drop Statement</vt:lpstr>
      <vt:lpstr>DDL-Truncate Statement</vt:lpstr>
      <vt:lpstr>Constraints</vt:lpstr>
      <vt:lpstr>Enforcing Data Integrity</vt:lpstr>
      <vt:lpstr>Determining Which Type of Constraint to Use</vt:lpstr>
      <vt:lpstr>Types of Constraints</vt:lpstr>
      <vt:lpstr>Creating Constraints</vt:lpstr>
      <vt:lpstr>DEFAULT Constraints</vt:lpstr>
      <vt:lpstr>CHECK Constraints</vt:lpstr>
      <vt:lpstr>PRIMARY KEY Constraints</vt:lpstr>
      <vt:lpstr>UNIQUE Constraints</vt:lpstr>
      <vt:lpstr>FOREIGN KEY Constraints</vt:lpstr>
      <vt:lpstr>Cascading Referential Integrity</vt:lpstr>
      <vt:lpstr>Hands-on Exercises</vt:lpstr>
      <vt:lpstr>Data Types</vt:lpstr>
      <vt:lpstr>User Defined Data Types</vt:lpstr>
      <vt:lpstr>Guidelines for Specifying Data Types</vt:lpstr>
      <vt:lpstr>Enhanced Data Types</vt:lpstr>
      <vt:lpstr> xml Data Type</vt:lpstr>
      <vt:lpstr>Reading XML into the Database from Files </vt:lpstr>
      <vt:lpstr>Objectives</vt:lpstr>
      <vt:lpstr>DML Statement</vt:lpstr>
      <vt:lpstr>DML Statements - Introduction</vt:lpstr>
      <vt:lpstr>DML Statements  (Contd.).</vt:lpstr>
      <vt:lpstr>Insert Statement</vt:lpstr>
      <vt:lpstr>Inserting Rows Using INSERT...SELECT</vt:lpstr>
      <vt:lpstr>Bulk Insert</vt:lpstr>
      <vt:lpstr>Update Statement</vt:lpstr>
      <vt:lpstr>Update Statement (Contd.).</vt:lpstr>
      <vt:lpstr>Sub queries in UPDATE </vt:lpstr>
      <vt:lpstr>Delete Statement</vt:lpstr>
      <vt:lpstr>Delete Statement (Contd.).</vt:lpstr>
      <vt:lpstr>Summary</vt:lpstr>
      <vt:lpstr>Glossary</vt:lpstr>
      <vt:lpstr>Hands-On Lab</vt:lpstr>
      <vt:lpstr>Assignments</vt:lpstr>
      <vt:lpstr>PowerPoint Presentation</vt:lpstr>
      <vt:lpstr>Introduction to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Limiting Result Sets by Using Set Operators</vt:lpstr>
      <vt:lpstr>Limiting Result Sets by using Set Operators (Contd.).</vt:lpstr>
      <vt:lpstr>PowerPoint Presentation</vt:lpstr>
      <vt:lpstr>PowerPoint Presentation</vt:lpstr>
      <vt:lpstr>Hands-on Exercises</vt:lpstr>
      <vt:lpstr>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 Exercises</vt:lpstr>
      <vt:lpstr>Assignments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ServerPart 2</dc:title>
  <dc:creator>Lokesh Shukla</dc:creator>
  <cp:lastModifiedBy>Lokesh Shukla</cp:lastModifiedBy>
  <cp:revision>11</cp:revision>
  <dcterms:created xsi:type="dcterms:W3CDTF">2018-08-31T09:12:35Z</dcterms:created>
  <dcterms:modified xsi:type="dcterms:W3CDTF">2018-12-19T09:36:56Z</dcterms:modified>
</cp:coreProperties>
</file>