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3" r:id="rId10"/>
    <p:sldId id="26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Differentiating Selenium UI Automation and FAST Built-in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Comparative Analysis for New York Life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FAST automation </a:t>
            </a:r>
            <a:endParaRPr lang="en-US" dirty="0"/>
          </a:p>
          <a:p>
            <a:r>
              <a:rPr lang="en-US" dirty="0"/>
              <a:t>Essential for </a:t>
            </a:r>
            <a:r>
              <a:rPr dirty="0"/>
              <a:t>backend</a:t>
            </a:r>
            <a:r>
              <a:rPr lang="en-US" dirty="0"/>
              <a:t> validation, business logic testing,</a:t>
            </a:r>
            <a:r>
              <a:rPr dirty="0"/>
              <a:t> and API </a:t>
            </a:r>
            <a:r>
              <a:rPr lang="en-US" dirty="0"/>
              <a:t>calls</a:t>
            </a:r>
            <a:r>
              <a:rPr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Selenium UI automation</a:t>
            </a:r>
            <a:endParaRPr lang="en-US" dirty="0"/>
          </a:p>
          <a:p>
            <a:r>
              <a:rPr dirty="0"/>
              <a:t> </a:t>
            </a:r>
            <a:r>
              <a:rPr lang="en-US" dirty="0"/>
              <a:t>Vital for ensuring the frontend is functional, user-friendly and visually consistent.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Recommendation</a:t>
            </a:r>
            <a:endParaRPr dirty="0"/>
          </a:p>
          <a:p>
            <a:r>
              <a:rPr lang="en-US" dirty="0"/>
              <a:t>Utilize b</a:t>
            </a:r>
            <a:r>
              <a:rPr dirty="0"/>
              <a:t>oth </a:t>
            </a:r>
            <a:r>
              <a:rPr lang="en-US" dirty="0"/>
              <a:t>automation strategies as complementary efforts to achieve robust testing coverage</a:t>
            </a:r>
          </a:p>
          <a:p>
            <a:r>
              <a:rPr lang="en-US" dirty="0"/>
              <a:t>Avoid blind spots by leveraging FAST for backend testing and Selenium for frontend testing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91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highlight>
                  <a:srgbClr val="FFFF00"/>
                </a:highligh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FAST automation focuses on backend and API testing.</a:t>
            </a:r>
          </a:p>
          <a:p>
            <a:r>
              <a:rPr dirty="0"/>
              <a:t>Selenium UI automation validates the frontend for user experience.</a:t>
            </a:r>
          </a:p>
          <a:p>
            <a:r>
              <a:rPr dirty="0"/>
              <a:t>Both are complementary and necessary for robust testing.</a:t>
            </a:r>
          </a:p>
          <a:p>
            <a:r>
              <a:rPr dirty="0"/>
              <a:t>Recommendation: Leverage both strategies for comprehensive quality assurance.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New York Life (NYL) is implementing the FAST application to replace their legacy system. </a:t>
            </a:r>
            <a:r>
              <a:rPr lang="en-US" dirty="0"/>
              <a:t>The FAST team has an existing built-in automation suite that leverages XML-based payloads for web service/API calls. Meanwhile, the RL QA team tasked with UI testing with Selenium and TestNG.</a:t>
            </a:r>
          </a:p>
          <a:p>
            <a:r>
              <a:rPr dirty="0"/>
              <a:t>This presentation clarifies the necessity of UI testing using Selenium alongside FAST's built-in automation.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Explain </a:t>
            </a:r>
            <a:r>
              <a:rPr lang="en-US" dirty="0"/>
              <a:t>the </a:t>
            </a:r>
            <a:r>
              <a:rPr dirty="0"/>
              <a:t>differences between FAST’s built-in automation and Selenium UI automation.</a:t>
            </a:r>
          </a:p>
          <a:p>
            <a:r>
              <a:rPr dirty="0"/>
              <a:t>Highlight the unique benefits </a:t>
            </a:r>
            <a:r>
              <a:rPr lang="en-US" dirty="0"/>
              <a:t>and importance </a:t>
            </a:r>
            <a:r>
              <a:rPr dirty="0"/>
              <a:t>of each approach.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Demonstrate why UI automation is not redundant but complementary to the FAST Automation</a:t>
            </a:r>
            <a:endParaRPr dirty="0">
              <a:highlight>
                <a:srgbClr val="FFFF00"/>
              </a:highlight>
            </a:endParaRPr>
          </a:p>
          <a:p>
            <a:r>
              <a:rPr dirty="0">
                <a:highlight>
                  <a:srgbClr val="FFFF00"/>
                </a:highlight>
              </a:rPr>
              <a:t>Justify the need for UI testing to complement FAST automation.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FAST Built-in Automation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Approach</a:t>
            </a:r>
            <a:endParaRPr lang="en-US" sz="1500" dirty="0"/>
          </a:p>
          <a:p>
            <a:r>
              <a:rPr sz="1500" dirty="0"/>
              <a:t>Operates at the API/web service level using XML payloads.</a:t>
            </a:r>
            <a:endParaRPr lang="en-US" sz="1500" dirty="0"/>
          </a:p>
          <a:p>
            <a:r>
              <a:rPr lang="en-US" sz="1500" dirty="0"/>
              <a:t>Executes transactions and validates outcomes programmatically</a:t>
            </a:r>
          </a:p>
          <a:p>
            <a:pPr marL="0" indent="0">
              <a:buNone/>
            </a:pPr>
            <a:r>
              <a:rPr lang="en-US" sz="1500" dirty="0"/>
              <a:t>Capabilities</a:t>
            </a:r>
            <a:endParaRPr sz="1500" dirty="0"/>
          </a:p>
          <a:p>
            <a:r>
              <a:rPr lang="en-US" sz="1500" dirty="0"/>
              <a:t>Test Case creation with conditions and expected values</a:t>
            </a:r>
          </a:p>
          <a:p>
            <a:r>
              <a:rPr lang="en-US" sz="1500" dirty="0"/>
              <a:t>Execution of test suites with XML payloads</a:t>
            </a:r>
          </a:p>
          <a:p>
            <a:r>
              <a:rPr lang="en-US" sz="1500" dirty="0"/>
              <a:t>Analyzes results for any failures in backend logic.</a:t>
            </a:r>
          </a:p>
          <a:p>
            <a:pPr marL="0" indent="0">
              <a:buNone/>
            </a:pPr>
            <a:r>
              <a:rPr lang="en-US" sz="1500" dirty="0"/>
              <a:t>Focus Area</a:t>
            </a:r>
          </a:p>
          <a:p>
            <a:r>
              <a:rPr lang="en-US" sz="1500" dirty="0"/>
              <a:t>Backend logic validation</a:t>
            </a:r>
          </a:p>
          <a:p>
            <a:r>
              <a:rPr lang="en-US" sz="1500" dirty="0"/>
              <a:t>Functional coverage of API layers</a:t>
            </a:r>
          </a:p>
          <a:p>
            <a:r>
              <a:rPr lang="en-US" sz="1500" dirty="0"/>
              <a:t>Validation of data flow between components</a:t>
            </a:r>
          </a:p>
          <a:p>
            <a:pPr marL="0" indent="0">
              <a:buNone/>
            </a:pPr>
            <a:r>
              <a:rPr lang="en-US" sz="1500" dirty="0"/>
              <a:t>Limitations</a:t>
            </a:r>
          </a:p>
          <a:p>
            <a:r>
              <a:rPr sz="1500" dirty="0"/>
              <a:t>No coverage for UI functionality</a:t>
            </a:r>
            <a:r>
              <a:rPr lang="en-US" sz="1500" dirty="0"/>
              <a:t> or user workflows</a:t>
            </a:r>
          </a:p>
          <a:p>
            <a:r>
              <a:rPr lang="en-US" sz="1500" dirty="0"/>
              <a:t>Unable to verify</a:t>
            </a:r>
            <a:r>
              <a:rPr sz="1500" dirty="0"/>
              <a:t> visual aspects</a:t>
            </a:r>
            <a:r>
              <a:rPr lang="en-US" sz="1500" dirty="0"/>
              <a:t> like alignment, responsiveness,</a:t>
            </a:r>
            <a:r>
              <a:rPr sz="1500" dirty="0"/>
              <a:t> or</a:t>
            </a:r>
            <a:r>
              <a:rPr lang="en-US" sz="1500" dirty="0"/>
              <a:t> interactivity</a:t>
            </a:r>
          </a:p>
          <a:p>
            <a:r>
              <a:rPr lang="en-US" sz="1500" dirty="0"/>
              <a:t>Lack of</a:t>
            </a:r>
            <a:r>
              <a:rPr sz="1500" dirty="0"/>
              <a:t> real-world user simulation.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UI Automation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Approach</a:t>
            </a:r>
            <a:endParaRPr lang="en-US" sz="1500" dirty="0"/>
          </a:p>
          <a:p>
            <a:r>
              <a:rPr sz="1500" dirty="0"/>
              <a:t>Operates </a:t>
            </a:r>
            <a:r>
              <a:rPr lang="en-US" sz="1500" dirty="0"/>
              <a:t>by simulating real user interactions with the UI</a:t>
            </a:r>
          </a:p>
          <a:p>
            <a:r>
              <a:rPr lang="en-US" sz="1500" dirty="0"/>
              <a:t>Automates browser actions like clicking buttons, filling forms and navigating pages.</a:t>
            </a:r>
          </a:p>
          <a:p>
            <a:pPr marL="0" indent="0">
              <a:buNone/>
            </a:pPr>
            <a:r>
              <a:rPr lang="en-US" sz="1500" dirty="0"/>
              <a:t>Capabilities</a:t>
            </a:r>
            <a:endParaRPr sz="1500" dirty="0"/>
          </a:p>
          <a:p>
            <a:r>
              <a:rPr lang="en-US" sz="1500" dirty="0"/>
              <a:t>End to End Workflow validation</a:t>
            </a:r>
          </a:p>
          <a:p>
            <a:r>
              <a:rPr lang="en-US" sz="1500" dirty="0"/>
              <a:t>Verifies user facing functionality and UI behavior</a:t>
            </a:r>
          </a:p>
          <a:p>
            <a:r>
              <a:rPr lang="en-US" sz="1500" dirty="0"/>
              <a:t>Ensures visual and usability aspects are intact</a:t>
            </a:r>
          </a:p>
          <a:p>
            <a:pPr marL="0" indent="0">
              <a:buNone/>
            </a:pPr>
            <a:r>
              <a:rPr lang="en-US" sz="1500" dirty="0"/>
              <a:t>Focus Area</a:t>
            </a:r>
          </a:p>
          <a:p>
            <a:r>
              <a:rPr lang="en-US" sz="1500" dirty="0"/>
              <a:t>Frontend validation and user journey testing</a:t>
            </a:r>
          </a:p>
          <a:p>
            <a:r>
              <a:rPr lang="en-US" sz="1500" dirty="0"/>
              <a:t>Catching issues that impact end users (e.g., broken buttons, incorrect layouts)</a:t>
            </a:r>
          </a:p>
          <a:p>
            <a:r>
              <a:rPr lang="en-US" sz="1500" dirty="0"/>
              <a:t>Browser and device compatibility testing</a:t>
            </a:r>
          </a:p>
          <a:p>
            <a:pPr marL="0" indent="0">
              <a:buNone/>
            </a:pPr>
            <a:r>
              <a:rPr lang="en-US" sz="1500" dirty="0"/>
              <a:t>Limitations</a:t>
            </a:r>
          </a:p>
          <a:p>
            <a:r>
              <a:rPr lang="en-US" sz="1500" dirty="0"/>
              <a:t>Dependent on UI stability; fragile tests if UI changes frequently</a:t>
            </a:r>
          </a:p>
          <a:p>
            <a:r>
              <a:rPr lang="en-US" sz="1500" dirty="0"/>
              <a:t>Slower than API testing</a:t>
            </a:r>
          </a:p>
          <a:p>
            <a:r>
              <a:rPr lang="en-US" sz="1500" dirty="0"/>
              <a:t>Primarily functional, not focused on backend logic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16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F78DFE2-1BE4-90E5-1C36-9A7715ED4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129121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31726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158231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48032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Built-in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 UI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61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and API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Frontend and UI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51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integrity and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interaction and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logic and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elements and usability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3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Real-world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(programmatic)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(Simulates user behavior)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2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(API-level operations)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(UI rendering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5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to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external Tools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83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 Are Necessary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End to End Validation</a:t>
            </a:r>
            <a:endParaRPr lang="en-US" sz="1500" dirty="0"/>
          </a:p>
          <a:p>
            <a:r>
              <a:rPr lang="en-US" sz="1500" dirty="0"/>
              <a:t>FAST automation covers backend logic; Selenium ensures the UI functions correctly for the end-user.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User Experience Matters</a:t>
            </a:r>
            <a:endParaRPr sz="1500" dirty="0"/>
          </a:p>
          <a:p>
            <a:r>
              <a:rPr lang="en-US" sz="1500" dirty="0"/>
              <a:t>Backend can work flawlessly, but a poor UI can result in dissatisfied users and lost business.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Different Coverage Areas</a:t>
            </a:r>
          </a:p>
          <a:p>
            <a:r>
              <a:rPr lang="en-US" sz="1500" dirty="0"/>
              <a:t>FAST Automation cannot test:</a:t>
            </a:r>
          </a:p>
          <a:p>
            <a:pPr lvl="1"/>
            <a:r>
              <a:rPr lang="en-US" sz="1600" dirty="0"/>
              <a:t>UI responsiveness and Layouts</a:t>
            </a:r>
          </a:p>
          <a:p>
            <a:pPr lvl="1"/>
            <a:r>
              <a:rPr lang="en-US" sz="1600" dirty="0"/>
              <a:t>Real time user workflows and interactions</a:t>
            </a:r>
          </a:p>
          <a:p>
            <a:pPr lvl="1"/>
            <a:r>
              <a:rPr lang="en-US" sz="1600" dirty="0"/>
              <a:t>Browser compatibility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Risk Mitigation</a:t>
            </a:r>
          </a:p>
          <a:p>
            <a:r>
              <a:rPr lang="en-US" sz="1500" dirty="0"/>
              <a:t>Relying solely on FAST automation risks missing critical UI defects</a:t>
            </a:r>
          </a:p>
          <a:p>
            <a:r>
              <a:rPr lang="en-US" sz="1500" dirty="0"/>
              <a:t>Selenium catches user-facing issues before production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13398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Selenium UI Automation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Enhanced User Experience</a:t>
            </a:r>
            <a:endParaRPr lang="en-US" sz="1500" dirty="0"/>
          </a:p>
          <a:p>
            <a:r>
              <a:rPr lang="en-US" sz="1500" dirty="0"/>
              <a:t>Identifies issues like broken links, misaligned elements, or slow-loading pages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Comprehensive Workflow Testing</a:t>
            </a:r>
            <a:endParaRPr sz="1500" dirty="0"/>
          </a:p>
          <a:p>
            <a:r>
              <a:rPr lang="en-US" sz="1500" dirty="0"/>
              <a:t>Simulates real user interactions from login to logout, ensuring complete flow validation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>
                <a:highlight>
                  <a:srgbClr val="FFFF00"/>
                </a:highlight>
              </a:rPr>
              <a:t>Cross – browser testing</a:t>
            </a:r>
          </a:p>
          <a:p>
            <a:r>
              <a:rPr lang="en-US" sz="1500" dirty="0"/>
              <a:t>Ensures consistency across different browsers and devices 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/>
              <a:t>Customer Satisfaction</a:t>
            </a:r>
          </a:p>
          <a:p>
            <a:r>
              <a:rPr lang="en-US" sz="1500" dirty="0"/>
              <a:t>A polished UI leads to better adoption rates and user satisfaction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>
                <a:highlight>
                  <a:srgbClr val="FFFF00"/>
                </a:highlight>
              </a:rPr>
              <a:t>Integration with Dev-Ops</a:t>
            </a:r>
          </a:p>
          <a:p>
            <a:r>
              <a:rPr lang="en-US" sz="1500" dirty="0"/>
              <a:t>Fits seamlessly into CI/CD pipelines, enabling continuous testing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50437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highlight>
                  <a:srgbClr val="FFFF00"/>
                </a:highlight>
              </a:rPr>
              <a:t>Benefits of Selenium UI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Enhances user experience by catching UI-specific issues.</a:t>
            </a:r>
          </a:p>
          <a:p>
            <a:r>
              <a:rPr dirty="0"/>
              <a:t>Provides comprehensive end-to-end workflow validation.</a:t>
            </a:r>
          </a:p>
          <a:p>
            <a:r>
              <a:rPr dirty="0"/>
              <a:t>Ensures cross-browser and device compatibility.</a:t>
            </a:r>
          </a:p>
          <a:p>
            <a:r>
              <a:rPr dirty="0"/>
              <a:t>Improves customer satisfaction and adoption rates.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689</Words>
  <Application>Microsoft Office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Differentiating Selenium UI Automation and FAST Built-in Automation</vt:lpstr>
      <vt:lpstr>Introduction</vt:lpstr>
      <vt:lpstr>Purpose of the Presentation</vt:lpstr>
      <vt:lpstr>FAST Built-in Automation Overview</vt:lpstr>
      <vt:lpstr>Selenium UI Automation Overview</vt:lpstr>
      <vt:lpstr>Key Differences</vt:lpstr>
      <vt:lpstr>Why Both Are Necessary</vt:lpstr>
      <vt:lpstr>Benefits of Selenium UI Automation</vt:lpstr>
      <vt:lpstr>Benefits of Selenium UI Automation</vt:lpstr>
      <vt:lpstr>Conclusion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Vakati, Leelaprasad</cp:lastModifiedBy>
  <cp:revision>3</cp:revision>
  <dcterms:created xsi:type="dcterms:W3CDTF">2013-01-27T09:14:16Z</dcterms:created>
  <dcterms:modified xsi:type="dcterms:W3CDTF">2024-12-11T17:28:59Z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0b5d98-aa4b-42ad-b5be-1e75bbcbb7d7_Enabled">
    <vt:lpwstr>true</vt:lpwstr>
  </property>
  <property fmtid="{D5CDD505-2E9C-101B-9397-08002B2CF9AE}" pid="3" name="MSIP_Label_8f0b5d98-aa4b-42ad-b5be-1e75bbcbb7d7_SetDate">
    <vt:lpwstr>2024-12-11T17:20:17Z</vt:lpwstr>
  </property>
  <property fmtid="{D5CDD505-2E9C-101B-9397-08002B2CF9AE}" pid="4" name="MSIP_Label_8f0b5d98-aa4b-42ad-b5be-1e75bbcbb7d7_Method">
    <vt:lpwstr>Standard</vt:lpwstr>
  </property>
  <property fmtid="{D5CDD505-2E9C-101B-9397-08002B2CF9AE}" pid="5" name="MSIP_Label_8f0b5d98-aa4b-42ad-b5be-1e75bbcbb7d7_Name">
    <vt:lpwstr>Internal-pilot</vt:lpwstr>
  </property>
  <property fmtid="{D5CDD505-2E9C-101B-9397-08002B2CF9AE}" pid="6" name="MSIP_Label_8f0b5d98-aa4b-42ad-b5be-1e75bbcbb7d7_SiteId">
    <vt:lpwstr>a651e8f0-93d2-41c2-88b6-e8c5a1ad2375</vt:lpwstr>
  </property>
  <property fmtid="{D5CDD505-2E9C-101B-9397-08002B2CF9AE}" pid="7" name="MSIP_Label_8f0b5d98-aa4b-42ad-b5be-1e75bbcbb7d7_ActionId">
    <vt:lpwstr>a64c87cb-4690-4eb8-a8c6-23c23df135b7</vt:lpwstr>
  </property>
  <property fmtid="{D5CDD505-2E9C-101B-9397-08002B2CF9AE}" pid="8" name="MSIP_Label_8f0b5d98-aa4b-42ad-b5be-1e75bbcbb7d7_ContentBits">
    <vt:lpwstr>0</vt:lpwstr>
  </property>
</Properties>
</file>