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p:scale>
          <a:sx n="66" d="100"/>
          <a:sy n="66" d="100"/>
        </p:scale>
        <p:origin x="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BAFB-019B-42A3-992D-A6D488FCA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64015-407C-4109-A215-0DFE3B68C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5405A-955D-4738-9FFC-5D591E15DEDD}"/>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5" name="Footer Placeholder 4">
            <a:extLst>
              <a:ext uri="{FF2B5EF4-FFF2-40B4-BE49-F238E27FC236}">
                <a16:creationId xmlns:a16="http://schemas.microsoft.com/office/drawing/2014/main" id="{4AF53002-7F2F-4959-BB30-43AD0B8F6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578DD-21C6-4F64-9651-2A45A4B57B53}"/>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37594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FE21-7B9F-4C46-85CE-5F89124B32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40ED2-4CBE-4BB9-B0D2-30B4111B24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BD755-FAF0-4838-8662-C53BE4048C53}"/>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5" name="Footer Placeholder 4">
            <a:extLst>
              <a:ext uri="{FF2B5EF4-FFF2-40B4-BE49-F238E27FC236}">
                <a16:creationId xmlns:a16="http://schemas.microsoft.com/office/drawing/2014/main" id="{DA6B73E9-E632-4587-B1AC-627702F26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57027-5599-435E-A883-28E2E4D22DB1}"/>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7675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A25E3-493D-406B-9E9C-4D1C33B07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0F5E87-49F2-4831-A3FE-6967A7AD8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0DE14-C737-445A-9641-FEADC695F860}"/>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5" name="Footer Placeholder 4">
            <a:extLst>
              <a:ext uri="{FF2B5EF4-FFF2-40B4-BE49-F238E27FC236}">
                <a16:creationId xmlns:a16="http://schemas.microsoft.com/office/drawing/2014/main" id="{5DE98CB8-C08C-48B0-A48E-820F08465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10C6A-2212-4FF4-9C8F-9C4109F3B40F}"/>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138172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ADAF-86EF-4B9B-9BA7-83FAC0CBF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C47C0-FA60-454D-BE9C-ED6FF7902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394B2-4589-4BBE-A50D-3985ED2C6767}"/>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5" name="Footer Placeholder 4">
            <a:extLst>
              <a:ext uri="{FF2B5EF4-FFF2-40B4-BE49-F238E27FC236}">
                <a16:creationId xmlns:a16="http://schemas.microsoft.com/office/drawing/2014/main" id="{226F0198-9205-49C2-B81D-BB656FD61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4ED44-853A-4647-A715-7A4BEBB893D4}"/>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51447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C144-E936-4ED4-855D-189FA9ABC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9E4A6-28D2-42BF-B357-1807AA4B9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B5330-BABC-4D29-AA4E-8271AD0816BC}"/>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5" name="Footer Placeholder 4">
            <a:extLst>
              <a:ext uri="{FF2B5EF4-FFF2-40B4-BE49-F238E27FC236}">
                <a16:creationId xmlns:a16="http://schemas.microsoft.com/office/drawing/2014/main" id="{619A596A-1D73-4E91-A025-7D93D88B8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23C4B-0EEB-4422-8F97-10EEA9D67A12}"/>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282446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89E9-A49D-4F0D-B0BD-E500C888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2FC13-4A24-46F8-AC1F-B0455F370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096EB-4072-4710-91D9-76CF55F43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FD7B2-0A9D-4319-A6B5-C62F04721E26}"/>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6" name="Footer Placeholder 5">
            <a:extLst>
              <a:ext uri="{FF2B5EF4-FFF2-40B4-BE49-F238E27FC236}">
                <a16:creationId xmlns:a16="http://schemas.microsoft.com/office/drawing/2014/main" id="{DF9670F3-9772-46B7-A6B9-6C6DA7E60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DCD8D-F28B-46CA-AC09-0952420D9854}"/>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181993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C0C9-07A0-459B-A196-AFA295A84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5491D6-76AC-42AE-AA28-7C0412FF3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A54BC2-B134-4DEB-B025-DF3C97F686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9AE8D-7FAD-4E31-A197-AB7D7B1F9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1A33A-F734-4DFC-8B48-5AEE3295F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A1CE31-FD82-4DEB-975D-282049F35DEF}"/>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8" name="Footer Placeholder 7">
            <a:extLst>
              <a:ext uri="{FF2B5EF4-FFF2-40B4-BE49-F238E27FC236}">
                <a16:creationId xmlns:a16="http://schemas.microsoft.com/office/drawing/2014/main" id="{FCF8C536-1632-4011-A34D-7F598FFC3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3085F-E154-4248-8F28-DA6614F06BFD}"/>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144646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2B40-F24B-4744-BCFB-8619BE8A4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D22D1-B199-476D-8C2D-33EE7D6B7E2C}"/>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4" name="Footer Placeholder 3">
            <a:extLst>
              <a:ext uri="{FF2B5EF4-FFF2-40B4-BE49-F238E27FC236}">
                <a16:creationId xmlns:a16="http://schemas.microsoft.com/office/drawing/2014/main" id="{63CEAC4D-5E9D-4DDF-A3CA-8F7EDCC902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DD5823-ED75-4AE6-811F-368D76E7C94C}"/>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115920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4FB0B-D100-4584-BE75-8EDA993F2222}"/>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3" name="Footer Placeholder 2">
            <a:extLst>
              <a:ext uri="{FF2B5EF4-FFF2-40B4-BE49-F238E27FC236}">
                <a16:creationId xmlns:a16="http://schemas.microsoft.com/office/drawing/2014/main" id="{F7BA5ABB-811E-4F78-ACA3-ECFCFDDFB0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28160-F1EA-4FED-AFFC-589BFCB241F8}"/>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312050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4C66-76B0-499A-897C-1A531A785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57349-EDB9-4953-BEA6-CC4AE91DC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4E82CF-73BE-4C2B-A6F1-A9F9F43E5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918E8-47D4-49A3-B020-79B7147890C9}"/>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6" name="Footer Placeholder 5">
            <a:extLst>
              <a:ext uri="{FF2B5EF4-FFF2-40B4-BE49-F238E27FC236}">
                <a16:creationId xmlns:a16="http://schemas.microsoft.com/office/drawing/2014/main" id="{E100ED6A-D6A2-4B93-B277-8F96B6F2D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7864F-9B92-495A-8C74-56881DC68281}"/>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177740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40FB-4347-4BD9-9FC5-F498EB785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EBB34-F2AE-43F1-B949-72AE00766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E9755E-8FBB-4359-A3BE-1DCD76A38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3CD7D-6A52-4A07-A30C-601B209059B3}"/>
              </a:ext>
            </a:extLst>
          </p:cNvPr>
          <p:cNvSpPr>
            <a:spLocks noGrp="1"/>
          </p:cNvSpPr>
          <p:nvPr>
            <p:ph type="dt" sz="half" idx="10"/>
          </p:nvPr>
        </p:nvSpPr>
        <p:spPr/>
        <p:txBody>
          <a:bodyPr/>
          <a:lstStyle/>
          <a:p>
            <a:fld id="{8753F6B6-F247-44FC-A66A-46452F7F8DA0}" type="datetimeFigureOut">
              <a:rPr lang="en-US" smtClean="0"/>
              <a:t>10/5/2020</a:t>
            </a:fld>
            <a:endParaRPr lang="en-US"/>
          </a:p>
        </p:txBody>
      </p:sp>
      <p:sp>
        <p:nvSpPr>
          <p:cNvPr id="6" name="Footer Placeholder 5">
            <a:extLst>
              <a:ext uri="{FF2B5EF4-FFF2-40B4-BE49-F238E27FC236}">
                <a16:creationId xmlns:a16="http://schemas.microsoft.com/office/drawing/2014/main" id="{B90C5DDE-CDCA-4801-8CEB-E56CC92E6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44014-8469-4EB7-AA67-44E49B6137FF}"/>
              </a:ext>
            </a:extLst>
          </p:cNvPr>
          <p:cNvSpPr>
            <a:spLocks noGrp="1"/>
          </p:cNvSpPr>
          <p:nvPr>
            <p:ph type="sldNum" sz="quarter" idx="12"/>
          </p:nvPr>
        </p:nvSpPr>
        <p:spPr/>
        <p:txBody>
          <a:bodyPr/>
          <a:lstStyle/>
          <a:p>
            <a:fld id="{20E7567B-BBA9-4FD7-A7B4-ADE5D4BDEC55}" type="slidenum">
              <a:rPr lang="en-US" smtClean="0"/>
              <a:t>‹#›</a:t>
            </a:fld>
            <a:endParaRPr lang="en-US"/>
          </a:p>
        </p:txBody>
      </p:sp>
    </p:spTree>
    <p:extLst>
      <p:ext uri="{BB962C8B-B14F-4D97-AF65-F5344CB8AC3E}">
        <p14:creationId xmlns:p14="http://schemas.microsoft.com/office/powerpoint/2010/main" val="1969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E6E96E-EBC6-4A8C-B693-4E775F755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E840CC-5E00-4E01-9C27-1C2CE2187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E738B-3D16-44A4-9C52-7F074EE6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3F6B6-F247-44FC-A66A-46452F7F8DA0}" type="datetimeFigureOut">
              <a:rPr lang="en-US" smtClean="0"/>
              <a:t>10/5/2020</a:t>
            </a:fld>
            <a:endParaRPr lang="en-US"/>
          </a:p>
        </p:txBody>
      </p:sp>
      <p:sp>
        <p:nvSpPr>
          <p:cNvPr id="5" name="Footer Placeholder 4">
            <a:extLst>
              <a:ext uri="{FF2B5EF4-FFF2-40B4-BE49-F238E27FC236}">
                <a16:creationId xmlns:a16="http://schemas.microsoft.com/office/drawing/2014/main" id="{B0BC83EF-C4B5-4284-A544-19443D6C6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614E-06DB-4A64-BC96-8794E2489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7567B-BBA9-4FD7-A7B4-ADE5D4BDEC55}" type="slidenum">
              <a:rPr lang="en-US" smtClean="0"/>
              <a:t>‹#›</a:t>
            </a:fld>
            <a:endParaRPr lang="en-US"/>
          </a:p>
        </p:txBody>
      </p:sp>
    </p:spTree>
    <p:extLst>
      <p:ext uri="{BB962C8B-B14F-4D97-AF65-F5344CB8AC3E}">
        <p14:creationId xmlns:p14="http://schemas.microsoft.com/office/powerpoint/2010/main" val="291628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F919-CD15-43B3-8A85-8C8BA41C95FB}"/>
              </a:ext>
            </a:extLst>
          </p:cNvPr>
          <p:cNvSpPr>
            <a:spLocks noGrp="1"/>
          </p:cNvSpPr>
          <p:nvPr>
            <p:ph type="ctrTitle"/>
          </p:nvPr>
        </p:nvSpPr>
        <p:spPr/>
        <p:txBody>
          <a:bodyPr/>
          <a:lstStyle/>
          <a:p>
            <a:r>
              <a:rPr lang="en-US" dirty="0"/>
              <a:t>Augmenting 1 dimensional data</a:t>
            </a:r>
          </a:p>
        </p:txBody>
      </p:sp>
      <p:sp>
        <p:nvSpPr>
          <p:cNvPr id="3" name="Subtitle 2">
            <a:extLst>
              <a:ext uri="{FF2B5EF4-FFF2-40B4-BE49-F238E27FC236}">
                <a16:creationId xmlns:a16="http://schemas.microsoft.com/office/drawing/2014/main" id="{E1D5367C-868B-42F9-B46B-DA3F129883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895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F9702A3-A2E9-4508-991A-C2A164609927}"/>
              </a:ext>
            </a:extLst>
          </p:cNvPr>
          <p:cNvGrpSpPr/>
          <p:nvPr/>
        </p:nvGrpSpPr>
        <p:grpSpPr>
          <a:xfrm>
            <a:off x="179430" y="3142419"/>
            <a:ext cx="12111191" cy="2963741"/>
            <a:chOff x="2641893" y="1963858"/>
            <a:chExt cx="13110017" cy="3208165"/>
          </a:xfrm>
        </p:grpSpPr>
        <p:pic>
          <p:nvPicPr>
            <p:cNvPr id="3" name="Picture 2">
              <a:extLst>
                <a:ext uri="{FF2B5EF4-FFF2-40B4-BE49-F238E27FC236}">
                  <a16:creationId xmlns:a16="http://schemas.microsoft.com/office/drawing/2014/main" id="{31280E5D-89DD-4ABF-96C3-1B2F3BDCA6B9}"/>
                </a:ext>
              </a:extLst>
            </p:cNvPr>
            <p:cNvPicPr>
              <a:picLocks noChangeAspect="1"/>
            </p:cNvPicPr>
            <p:nvPr/>
          </p:nvPicPr>
          <p:blipFill>
            <a:blip r:embed="rId2"/>
            <a:stretch>
              <a:fillRect/>
            </a:stretch>
          </p:blipFill>
          <p:spPr>
            <a:xfrm>
              <a:off x="12543745" y="1963858"/>
              <a:ext cx="3208165" cy="3208165"/>
            </a:xfrm>
            <a:prstGeom prst="rect">
              <a:avLst/>
            </a:prstGeom>
          </p:spPr>
        </p:pic>
        <p:pic>
          <p:nvPicPr>
            <p:cNvPr id="5" name="Picture 4">
              <a:extLst>
                <a:ext uri="{FF2B5EF4-FFF2-40B4-BE49-F238E27FC236}">
                  <a16:creationId xmlns:a16="http://schemas.microsoft.com/office/drawing/2014/main" id="{4D42CF64-1B5B-44A6-9E3F-6A1B1819B6D9}"/>
                </a:ext>
              </a:extLst>
            </p:cNvPr>
            <p:cNvPicPr>
              <a:picLocks noChangeAspect="1"/>
            </p:cNvPicPr>
            <p:nvPr/>
          </p:nvPicPr>
          <p:blipFill>
            <a:blip r:embed="rId3"/>
            <a:stretch>
              <a:fillRect/>
            </a:stretch>
          </p:blipFill>
          <p:spPr>
            <a:xfrm>
              <a:off x="2641893" y="1963858"/>
              <a:ext cx="3208165" cy="3208165"/>
            </a:xfrm>
            <a:prstGeom prst="rect">
              <a:avLst/>
            </a:prstGeom>
          </p:spPr>
        </p:pic>
        <p:pic>
          <p:nvPicPr>
            <p:cNvPr id="7" name="Picture 6">
              <a:extLst>
                <a:ext uri="{FF2B5EF4-FFF2-40B4-BE49-F238E27FC236}">
                  <a16:creationId xmlns:a16="http://schemas.microsoft.com/office/drawing/2014/main" id="{F072EA55-C82E-46A7-A0CB-A118D13A2DE8}"/>
                </a:ext>
              </a:extLst>
            </p:cNvPr>
            <p:cNvPicPr>
              <a:picLocks noChangeAspect="1"/>
            </p:cNvPicPr>
            <p:nvPr/>
          </p:nvPicPr>
          <p:blipFill>
            <a:blip r:embed="rId4"/>
            <a:stretch>
              <a:fillRect/>
            </a:stretch>
          </p:blipFill>
          <p:spPr>
            <a:xfrm>
              <a:off x="5988737" y="1963858"/>
              <a:ext cx="3208165" cy="3208165"/>
            </a:xfrm>
            <a:prstGeom prst="rect">
              <a:avLst/>
            </a:prstGeom>
          </p:spPr>
        </p:pic>
        <p:pic>
          <p:nvPicPr>
            <p:cNvPr id="9" name="Picture 8">
              <a:extLst>
                <a:ext uri="{FF2B5EF4-FFF2-40B4-BE49-F238E27FC236}">
                  <a16:creationId xmlns:a16="http://schemas.microsoft.com/office/drawing/2014/main" id="{8380498A-32EB-4EB6-88D3-C3385F95B421}"/>
                </a:ext>
              </a:extLst>
            </p:cNvPr>
            <p:cNvPicPr>
              <a:picLocks noChangeAspect="1"/>
            </p:cNvPicPr>
            <p:nvPr/>
          </p:nvPicPr>
          <p:blipFill>
            <a:blip r:embed="rId5"/>
            <a:stretch>
              <a:fillRect/>
            </a:stretch>
          </p:blipFill>
          <p:spPr>
            <a:xfrm>
              <a:off x="9335581" y="1963858"/>
              <a:ext cx="3208165" cy="3208165"/>
            </a:xfrm>
            <a:prstGeom prst="rect">
              <a:avLst/>
            </a:prstGeom>
          </p:spPr>
        </p:pic>
      </p:grpSp>
      <p:sp>
        <p:nvSpPr>
          <p:cNvPr id="14" name="Title 13">
            <a:extLst>
              <a:ext uri="{FF2B5EF4-FFF2-40B4-BE49-F238E27FC236}">
                <a16:creationId xmlns:a16="http://schemas.microsoft.com/office/drawing/2014/main" id="{F576ED07-5E01-44E9-B22F-7170F3BEFE54}"/>
              </a:ext>
            </a:extLst>
          </p:cNvPr>
          <p:cNvSpPr>
            <a:spLocks noGrp="1"/>
          </p:cNvSpPr>
          <p:nvPr>
            <p:ph type="title"/>
          </p:nvPr>
        </p:nvSpPr>
        <p:spPr>
          <a:xfrm>
            <a:off x="838200" y="382508"/>
            <a:ext cx="10515600" cy="1325563"/>
          </a:xfrm>
        </p:spPr>
        <p:txBody>
          <a:bodyPr>
            <a:noAutofit/>
          </a:bodyPr>
          <a:lstStyle/>
          <a:p>
            <a:r>
              <a:rPr lang="en-US" sz="3600" dirty="0"/>
              <a:t>Using a high degree polynomial function (17), we can map a function to the responses. From there we can randomize the coefficients to obtain different fits. Altering the higher order polynomials results in very strange behavior</a:t>
            </a:r>
          </a:p>
        </p:txBody>
      </p:sp>
      <p:sp>
        <p:nvSpPr>
          <p:cNvPr id="15" name="TextBox 14">
            <a:extLst>
              <a:ext uri="{FF2B5EF4-FFF2-40B4-BE49-F238E27FC236}">
                <a16:creationId xmlns:a16="http://schemas.microsoft.com/office/drawing/2014/main" id="{0DFD3299-C66A-4CAD-9F62-15A6A9EFD150}"/>
              </a:ext>
            </a:extLst>
          </p:cNvPr>
          <p:cNvSpPr txBox="1"/>
          <p:nvPr/>
        </p:nvSpPr>
        <p:spPr>
          <a:xfrm>
            <a:off x="373768" y="2611120"/>
            <a:ext cx="1287532" cy="369332"/>
          </a:xfrm>
          <a:prstGeom prst="rect">
            <a:avLst/>
          </a:prstGeom>
          <a:noFill/>
        </p:spPr>
        <p:txBody>
          <a:bodyPr wrap="none" rtlCol="0">
            <a:spAutoFit/>
          </a:bodyPr>
          <a:lstStyle/>
          <a:p>
            <a:r>
              <a:rPr lang="en-US" dirty="0"/>
              <a:t>Coefficients</a:t>
            </a:r>
          </a:p>
        </p:txBody>
      </p:sp>
      <p:sp>
        <p:nvSpPr>
          <p:cNvPr id="16" name="TextBox 15">
            <a:extLst>
              <a:ext uri="{FF2B5EF4-FFF2-40B4-BE49-F238E27FC236}">
                <a16:creationId xmlns:a16="http://schemas.microsoft.com/office/drawing/2014/main" id="{72591B67-5831-4241-8619-39DF3C9BAC78}"/>
              </a:ext>
            </a:extLst>
          </p:cNvPr>
          <p:cNvSpPr txBox="1"/>
          <p:nvPr/>
        </p:nvSpPr>
        <p:spPr>
          <a:xfrm>
            <a:off x="1510457" y="3059668"/>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35CCBFEB-6635-40B7-80FF-F4F9CDEC6560}"/>
              </a:ext>
            </a:extLst>
          </p:cNvPr>
          <p:cNvSpPr txBox="1"/>
          <p:nvPr/>
        </p:nvSpPr>
        <p:spPr>
          <a:xfrm>
            <a:off x="4730426" y="3059668"/>
            <a:ext cx="301686" cy="369332"/>
          </a:xfrm>
          <a:prstGeom prst="rect">
            <a:avLst/>
          </a:prstGeom>
          <a:noFill/>
        </p:spPr>
        <p:txBody>
          <a:bodyPr wrap="none" rtlCol="0">
            <a:spAutoFit/>
          </a:bodyPr>
          <a:lstStyle/>
          <a:p>
            <a:r>
              <a:rPr lang="en-US" dirty="0"/>
              <a:t>3</a:t>
            </a:r>
          </a:p>
        </p:txBody>
      </p:sp>
      <p:sp>
        <p:nvSpPr>
          <p:cNvPr id="22" name="TextBox 21">
            <a:extLst>
              <a:ext uri="{FF2B5EF4-FFF2-40B4-BE49-F238E27FC236}">
                <a16:creationId xmlns:a16="http://schemas.microsoft.com/office/drawing/2014/main" id="{DB3748F9-AEC3-411D-8184-43DE613C2BCD}"/>
              </a:ext>
            </a:extLst>
          </p:cNvPr>
          <p:cNvSpPr txBox="1"/>
          <p:nvPr/>
        </p:nvSpPr>
        <p:spPr>
          <a:xfrm>
            <a:off x="7694167" y="3011847"/>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2DC2EE38-4925-4BC6-B936-08296722360A}"/>
              </a:ext>
            </a:extLst>
          </p:cNvPr>
          <p:cNvSpPr txBox="1"/>
          <p:nvPr/>
        </p:nvSpPr>
        <p:spPr>
          <a:xfrm>
            <a:off x="10681476" y="2957753"/>
            <a:ext cx="418704"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34269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9915AA7-4825-4833-9E9A-5A006D433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476" y="0"/>
            <a:ext cx="6961082" cy="6858000"/>
          </a:xfrm>
          <a:prstGeom prst="rect">
            <a:avLst/>
          </a:prstGeom>
        </p:spPr>
      </p:pic>
    </p:spTree>
    <p:extLst>
      <p:ext uri="{BB962C8B-B14F-4D97-AF65-F5344CB8AC3E}">
        <p14:creationId xmlns:p14="http://schemas.microsoft.com/office/powerpoint/2010/main" val="352495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A9909B-F721-40CA-9915-434C55B590DD}"/>
              </a:ext>
            </a:extLst>
          </p:cNvPr>
          <p:cNvGrpSpPr/>
          <p:nvPr/>
        </p:nvGrpSpPr>
        <p:grpSpPr>
          <a:xfrm>
            <a:off x="2926080" y="1762374"/>
            <a:ext cx="7056791" cy="4653665"/>
            <a:chOff x="71120" y="0"/>
            <a:chExt cx="10399431" cy="6858000"/>
          </a:xfrm>
        </p:grpSpPr>
        <p:pic>
          <p:nvPicPr>
            <p:cNvPr id="3" name="Picture 2">
              <a:extLst>
                <a:ext uri="{FF2B5EF4-FFF2-40B4-BE49-F238E27FC236}">
                  <a16:creationId xmlns:a16="http://schemas.microsoft.com/office/drawing/2014/main" id="{3D02EBBD-E5F9-4746-8A6E-9EAB91170AE8}"/>
                </a:ext>
              </a:extLst>
            </p:cNvPr>
            <p:cNvPicPr>
              <a:picLocks noChangeAspect="1"/>
            </p:cNvPicPr>
            <p:nvPr/>
          </p:nvPicPr>
          <p:blipFill>
            <a:blip r:embed="rId2"/>
            <a:stretch>
              <a:fillRect/>
            </a:stretch>
          </p:blipFill>
          <p:spPr>
            <a:xfrm>
              <a:off x="71120" y="0"/>
              <a:ext cx="6400800" cy="6400800"/>
            </a:xfrm>
            <a:prstGeom prst="rect">
              <a:avLst/>
            </a:prstGeom>
          </p:spPr>
        </p:pic>
        <p:pic>
          <p:nvPicPr>
            <p:cNvPr id="5" name="Picture 4">
              <a:extLst>
                <a:ext uri="{FF2B5EF4-FFF2-40B4-BE49-F238E27FC236}">
                  <a16:creationId xmlns:a16="http://schemas.microsoft.com/office/drawing/2014/main" id="{E75675FE-984E-47F6-BC6D-51FCE9FB308A}"/>
                </a:ext>
              </a:extLst>
            </p:cNvPr>
            <p:cNvPicPr>
              <a:picLocks noChangeAspect="1"/>
            </p:cNvPicPr>
            <p:nvPr/>
          </p:nvPicPr>
          <p:blipFill>
            <a:blip r:embed="rId3"/>
            <a:stretch>
              <a:fillRect/>
            </a:stretch>
          </p:blipFill>
          <p:spPr>
            <a:xfrm>
              <a:off x="7126568" y="0"/>
              <a:ext cx="3343983" cy="6858000"/>
            </a:xfrm>
            <a:prstGeom prst="rect">
              <a:avLst/>
            </a:prstGeom>
          </p:spPr>
        </p:pic>
      </p:grpSp>
      <p:sp>
        <p:nvSpPr>
          <p:cNvPr id="7" name="Title 6">
            <a:extLst>
              <a:ext uri="{FF2B5EF4-FFF2-40B4-BE49-F238E27FC236}">
                <a16:creationId xmlns:a16="http://schemas.microsoft.com/office/drawing/2014/main" id="{8F84C79C-8627-4F7F-B3BC-B7F1D394EFEF}"/>
              </a:ext>
            </a:extLst>
          </p:cNvPr>
          <p:cNvSpPr>
            <a:spLocks noGrp="1"/>
          </p:cNvSpPr>
          <p:nvPr>
            <p:ph type="title"/>
          </p:nvPr>
        </p:nvSpPr>
        <p:spPr>
          <a:xfrm>
            <a:off x="0" y="0"/>
            <a:ext cx="10515600" cy="1325563"/>
          </a:xfrm>
        </p:spPr>
        <p:txBody>
          <a:bodyPr>
            <a:noAutofit/>
          </a:bodyPr>
          <a:lstStyle/>
          <a:p>
            <a:r>
              <a:rPr lang="en-US" sz="2400" dirty="0"/>
              <a:t>I can use a MARs model to create synthetic responses. Now I’m attempting to randomize the coefficients, but I can’t randomize by the same amount. Instead what I need to accomplish is a randomization within the range the values each coefficient occupies.. I need a clever way to do this</a:t>
            </a:r>
          </a:p>
        </p:txBody>
      </p:sp>
    </p:spTree>
    <p:extLst>
      <p:ext uri="{BB962C8B-B14F-4D97-AF65-F5344CB8AC3E}">
        <p14:creationId xmlns:p14="http://schemas.microsoft.com/office/powerpoint/2010/main" val="191981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48B6-3244-484E-B573-AD14E5E786E7}"/>
              </a:ext>
            </a:extLst>
          </p:cNvPr>
          <p:cNvSpPr>
            <a:spLocks noGrp="1"/>
          </p:cNvSpPr>
          <p:nvPr>
            <p:ph type="title"/>
          </p:nvPr>
        </p:nvSpPr>
        <p:spPr/>
        <p:txBody>
          <a:bodyPr>
            <a:normAutofit fontScale="90000"/>
          </a:bodyPr>
          <a:lstStyle/>
          <a:p>
            <a:r>
              <a:rPr lang="en-US" dirty="0" err="1"/>
              <a:t>Lungmultimodels</a:t>
            </a:r>
            <a:r>
              <a:rPr lang="en-US" dirty="0"/>
              <a:t>: This is a general purpose model trained on the lung cancer data.</a:t>
            </a:r>
            <a:br>
              <a:rPr lang="en-US" dirty="0"/>
            </a:br>
            <a:endParaRPr lang="en-US" dirty="0"/>
          </a:p>
        </p:txBody>
      </p:sp>
      <p:pic>
        <p:nvPicPr>
          <p:cNvPr id="4" name="Picture 3" descr="Chart&#10;&#10;Description automatically generated">
            <a:extLst>
              <a:ext uri="{FF2B5EF4-FFF2-40B4-BE49-F238E27FC236}">
                <a16:creationId xmlns:a16="http://schemas.microsoft.com/office/drawing/2014/main" id="{11C16E7E-D223-4D84-AE1D-0FC2F0314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13" y="1943969"/>
            <a:ext cx="4801694" cy="3518702"/>
          </a:xfrm>
          <a:prstGeom prst="rect">
            <a:avLst/>
          </a:prstGeom>
        </p:spPr>
      </p:pic>
      <p:sp>
        <p:nvSpPr>
          <p:cNvPr id="8" name="TextBox 7">
            <a:extLst>
              <a:ext uri="{FF2B5EF4-FFF2-40B4-BE49-F238E27FC236}">
                <a16:creationId xmlns:a16="http://schemas.microsoft.com/office/drawing/2014/main" id="{F2CC9661-AF56-41FD-92C3-FB7116B01F02}"/>
              </a:ext>
            </a:extLst>
          </p:cNvPr>
          <p:cNvSpPr txBox="1"/>
          <p:nvPr/>
        </p:nvSpPr>
        <p:spPr>
          <a:xfrm>
            <a:off x="563880" y="5715952"/>
            <a:ext cx="4412527" cy="923330"/>
          </a:xfrm>
          <a:prstGeom prst="rect">
            <a:avLst/>
          </a:prstGeom>
          <a:noFill/>
        </p:spPr>
        <p:txBody>
          <a:bodyPr wrap="square">
            <a:spAutoFit/>
          </a:bodyPr>
          <a:lstStyle/>
          <a:p>
            <a:r>
              <a:rPr lang="en-US" dirty="0"/>
              <a:t>The results of the Neural network is</a:t>
            </a:r>
          </a:p>
          <a:p>
            <a:r>
              <a:rPr lang="en-US" dirty="0"/>
              <a:t>Ones: 7.409692  %</a:t>
            </a:r>
          </a:p>
          <a:p>
            <a:r>
              <a:rPr lang="en-US" dirty="0"/>
              <a:t>Zeros: 1.910701  %</a:t>
            </a:r>
          </a:p>
        </p:txBody>
      </p:sp>
      <p:sp>
        <p:nvSpPr>
          <p:cNvPr id="10" name="TextBox 9">
            <a:extLst>
              <a:ext uri="{FF2B5EF4-FFF2-40B4-BE49-F238E27FC236}">
                <a16:creationId xmlns:a16="http://schemas.microsoft.com/office/drawing/2014/main" id="{DEDE6E22-402D-4281-99DB-81AD3D41D525}"/>
              </a:ext>
            </a:extLst>
          </p:cNvPr>
          <p:cNvSpPr txBox="1"/>
          <p:nvPr/>
        </p:nvSpPr>
        <p:spPr>
          <a:xfrm>
            <a:off x="6461760" y="5715952"/>
            <a:ext cx="6096000" cy="923330"/>
          </a:xfrm>
          <a:prstGeom prst="rect">
            <a:avLst/>
          </a:prstGeom>
          <a:noFill/>
        </p:spPr>
        <p:txBody>
          <a:bodyPr wrap="square">
            <a:spAutoFit/>
          </a:bodyPr>
          <a:lstStyle/>
          <a:p>
            <a:r>
              <a:rPr lang="en-US" dirty="0"/>
              <a:t>The results of the Neural network is</a:t>
            </a:r>
          </a:p>
          <a:p>
            <a:r>
              <a:rPr lang="en-US" dirty="0"/>
              <a:t>Ones: 7.69758  %</a:t>
            </a:r>
          </a:p>
          <a:p>
            <a:r>
              <a:rPr lang="en-US" dirty="0"/>
              <a:t>Zeros: 1.649526  %</a:t>
            </a:r>
          </a:p>
        </p:txBody>
      </p:sp>
      <p:pic>
        <p:nvPicPr>
          <p:cNvPr id="12" name="Picture 11" descr="Graphical user interface, chart&#10;&#10;Description automatically generated">
            <a:extLst>
              <a:ext uri="{FF2B5EF4-FFF2-40B4-BE49-F238E27FC236}">
                <a16:creationId xmlns:a16="http://schemas.microsoft.com/office/drawing/2014/main" id="{BE0835DA-4ED0-4D8E-8790-2C1B589FF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35409"/>
            <a:ext cx="4801694" cy="3518702"/>
          </a:xfrm>
          <a:prstGeom prst="rect">
            <a:avLst/>
          </a:prstGeom>
        </p:spPr>
      </p:pic>
      <p:sp>
        <p:nvSpPr>
          <p:cNvPr id="13" name="TextBox 12">
            <a:extLst>
              <a:ext uri="{FF2B5EF4-FFF2-40B4-BE49-F238E27FC236}">
                <a16:creationId xmlns:a16="http://schemas.microsoft.com/office/drawing/2014/main" id="{9DBFE642-5674-4195-ABBB-152ACCEC974F}"/>
              </a:ext>
            </a:extLst>
          </p:cNvPr>
          <p:cNvSpPr txBox="1"/>
          <p:nvPr/>
        </p:nvSpPr>
        <p:spPr>
          <a:xfrm>
            <a:off x="6461760" y="1690688"/>
            <a:ext cx="2348400" cy="369332"/>
          </a:xfrm>
          <a:prstGeom prst="rect">
            <a:avLst/>
          </a:prstGeom>
          <a:noFill/>
        </p:spPr>
        <p:txBody>
          <a:bodyPr wrap="none" rtlCol="0">
            <a:spAutoFit/>
          </a:bodyPr>
          <a:lstStyle/>
          <a:p>
            <a:r>
              <a:rPr lang="en-US" dirty="0"/>
              <a:t>Balanced validation set</a:t>
            </a:r>
          </a:p>
        </p:txBody>
      </p:sp>
    </p:spTree>
    <p:extLst>
      <p:ext uri="{BB962C8B-B14F-4D97-AF65-F5344CB8AC3E}">
        <p14:creationId xmlns:p14="http://schemas.microsoft.com/office/powerpoint/2010/main" val="349904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F2EC7F05-51E1-48E2-ADF9-ED9BC40E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41" y="2096369"/>
            <a:ext cx="4725477" cy="3518702"/>
          </a:xfrm>
          <a:prstGeom prst="rect">
            <a:avLst/>
          </a:prstGeom>
        </p:spPr>
      </p:pic>
      <p:sp>
        <p:nvSpPr>
          <p:cNvPr id="11" name="TextBox 10">
            <a:extLst>
              <a:ext uri="{FF2B5EF4-FFF2-40B4-BE49-F238E27FC236}">
                <a16:creationId xmlns:a16="http://schemas.microsoft.com/office/drawing/2014/main" id="{735EA2C9-B6CC-4C47-8F1D-BC5871162766}"/>
              </a:ext>
            </a:extLst>
          </p:cNvPr>
          <p:cNvSpPr txBox="1"/>
          <p:nvPr/>
        </p:nvSpPr>
        <p:spPr>
          <a:xfrm>
            <a:off x="518160" y="1049078"/>
            <a:ext cx="2348400" cy="646331"/>
          </a:xfrm>
          <a:prstGeom prst="rect">
            <a:avLst/>
          </a:prstGeom>
          <a:noFill/>
        </p:spPr>
        <p:txBody>
          <a:bodyPr wrap="none" rtlCol="0">
            <a:spAutoFit/>
          </a:bodyPr>
          <a:lstStyle/>
          <a:p>
            <a:r>
              <a:rPr lang="en-US" dirty="0"/>
              <a:t>Balanced validation set</a:t>
            </a:r>
          </a:p>
          <a:p>
            <a:r>
              <a:rPr lang="en-US" dirty="0"/>
              <a:t>Oversampled 1’s</a:t>
            </a:r>
          </a:p>
        </p:txBody>
      </p:sp>
      <p:sp>
        <p:nvSpPr>
          <p:cNvPr id="13" name="TextBox 12">
            <a:extLst>
              <a:ext uri="{FF2B5EF4-FFF2-40B4-BE49-F238E27FC236}">
                <a16:creationId xmlns:a16="http://schemas.microsoft.com/office/drawing/2014/main" id="{C5CDB76A-15B4-4345-93B5-DB9B35C1C9C9}"/>
              </a:ext>
            </a:extLst>
          </p:cNvPr>
          <p:cNvSpPr txBox="1"/>
          <p:nvPr/>
        </p:nvSpPr>
        <p:spPr>
          <a:xfrm>
            <a:off x="518160" y="5770661"/>
            <a:ext cx="6096000" cy="923330"/>
          </a:xfrm>
          <a:prstGeom prst="rect">
            <a:avLst/>
          </a:prstGeom>
          <a:noFill/>
        </p:spPr>
        <p:txBody>
          <a:bodyPr wrap="square">
            <a:spAutoFit/>
          </a:bodyPr>
          <a:lstStyle/>
          <a:p>
            <a:r>
              <a:rPr lang="en-US" dirty="0"/>
              <a:t>The results of the Neural network is</a:t>
            </a:r>
          </a:p>
          <a:p>
            <a:r>
              <a:rPr lang="en-US" dirty="0"/>
              <a:t>Ones: 5.195695  %</a:t>
            </a:r>
          </a:p>
          <a:p>
            <a:r>
              <a:rPr lang="en-US" dirty="0"/>
              <a:t>Zeros: 2.420554  %</a:t>
            </a:r>
          </a:p>
        </p:txBody>
      </p:sp>
      <p:pic>
        <p:nvPicPr>
          <p:cNvPr id="15" name="Picture 14">
            <a:extLst>
              <a:ext uri="{FF2B5EF4-FFF2-40B4-BE49-F238E27FC236}">
                <a16:creationId xmlns:a16="http://schemas.microsoft.com/office/drawing/2014/main" id="{7ECF5EB3-1F3D-4947-A3CB-5E9BB380F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461" y="2267199"/>
            <a:ext cx="4725477" cy="3518702"/>
          </a:xfrm>
          <a:prstGeom prst="rect">
            <a:avLst/>
          </a:prstGeom>
        </p:spPr>
      </p:pic>
      <p:sp>
        <p:nvSpPr>
          <p:cNvPr id="17" name="TextBox 16">
            <a:extLst>
              <a:ext uri="{FF2B5EF4-FFF2-40B4-BE49-F238E27FC236}">
                <a16:creationId xmlns:a16="http://schemas.microsoft.com/office/drawing/2014/main" id="{C47BD210-5A68-4314-8229-7D3CD6DBA355}"/>
              </a:ext>
            </a:extLst>
          </p:cNvPr>
          <p:cNvSpPr txBox="1"/>
          <p:nvPr/>
        </p:nvSpPr>
        <p:spPr>
          <a:xfrm>
            <a:off x="6903720" y="1072099"/>
            <a:ext cx="2348400" cy="923330"/>
          </a:xfrm>
          <a:prstGeom prst="rect">
            <a:avLst/>
          </a:prstGeom>
          <a:noFill/>
        </p:spPr>
        <p:txBody>
          <a:bodyPr wrap="none" rtlCol="0">
            <a:spAutoFit/>
          </a:bodyPr>
          <a:lstStyle/>
          <a:p>
            <a:r>
              <a:rPr lang="en-US" dirty="0"/>
              <a:t>Balanced validation set</a:t>
            </a:r>
          </a:p>
          <a:p>
            <a:r>
              <a:rPr lang="en-US" dirty="0"/>
              <a:t>Oversampled 1’s</a:t>
            </a:r>
          </a:p>
          <a:p>
            <a:r>
              <a:rPr lang="en-US" dirty="0" err="1"/>
              <a:t>Undersampled</a:t>
            </a:r>
            <a:r>
              <a:rPr lang="en-US" dirty="0"/>
              <a:t> 0’s</a:t>
            </a:r>
          </a:p>
        </p:txBody>
      </p:sp>
      <p:sp>
        <p:nvSpPr>
          <p:cNvPr id="19" name="TextBox 18">
            <a:extLst>
              <a:ext uri="{FF2B5EF4-FFF2-40B4-BE49-F238E27FC236}">
                <a16:creationId xmlns:a16="http://schemas.microsoft.com/office/drawing/2014/main" id="{5E6E4487-8591-4962-835E-AEC4D7E066AD}"/>
              </a:ext>
            </a:extLst>
          </p:cNvPr>
          <p:cNvSpPr txBox="1"/>
          <p:nvPr/>
        </p:nvSpPr>
        <p:spPr>
          <a:xfrm>
            <a:off x="6797040" y="5934670"/>
            <a:ext cx="6096000" cy="923330"/>
          </a:xfrm>
          <a:prstGeom prst="rect">
            <a:avLst/>
          </a:prstGeom>
          <a:noFill/>
        </p:spPr>
        <p:txBody>
          <a:bodyPr wrap="square">
            <a:spAutoFit/>
          </a:bodyPr>
          <a:lstStyle/>
          <a:p>
            <a:r>
              <a:rPr lang="en-US" dirty="0"/>
              <a:t>The results of the Neural network is</a:t>
            </a:r>
          </a:p>
          <a:p>
            <a:r>
              <a:rPr lang="en-US" dirty="0"/>
              <a:t>Ones: 4.078415  %</a:t>
            </a:r>
          </a:p>
          <a:p>
            <a:r>
              <a:rPr lang="en-US" dirty="0"/>
              <a:t>Zeros: 2.721718  %</a:t>
            </a:r>
          </a:p>
        </p:txBody>
      </p:sp>
    </p:spTree>
    <p:extLst>
      <p:ext uri="{BB962C8B-B14F-4D97-AF65-F5344CB8AC3E}">
        <p14:creationId xmlns:p14="http://schemas.microsoft.com/office/powerpoint/2010/main" val="410136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24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62ED-E0B3-4712-9ECA-A53E82DACD56}"/>
              </a:ext>
            </a:extLst>
          </p:cNvPr>
          <p:cNvSpPr>
            <a:spLocks noGrp="1"/>
          </p:cNvSpPr>
          <p:nvPr>
            <p:ph type="title"/>
          </p:nvPr>
        </p:nvSpPr>
        <p:spPr/>
        <p:txBody>
          <a:bodyPr>
            <a:normAutofit fontScale="90000"/>
          </a:bodyPr>
          <a:lstStyle/>
          <a:p>
            <a:r>
              <a:rPr lang="en-US" dirty="0"/>
              <a:t>Augmentin with polynomial fits</a:t>
            </a:r>
            <a:br>
              <a:rPr lang="en-US" dirty="0"/>
            </a:br>
            <a:r>
              <a:rPr lang="en-US" dirty="0"/>
              <a:t>When  I perform the fit on many different samples and collect the coefficients, I can gain a better understanding of what ranges to augment the data</a:t>
            </a:r>
          </a:p>
        </p:txBody>
      </p:sp>
      <p:pic>
        <p:nvPicPr>
          <p:cNvPr id="4" name="Picture 3">
            <a:extLst>
              <a:ext uri="{FF2B5EF4-FFF2-40B4-BE49-F238E27FC236}">
                <a16:creationId xmlns:a16="http://schemas.microsoft.com/office/drawing/2014/main" id="{4806F7D8-C1D2-4E1A-8EA7-859349AD7AEB}"/>
              </a:ext>
            </a:extLst>
          </p:cNvPr>
          <p:cNvPicPr>
            <a:picLocks noChangeAspect="1"/>
          </p:cNvPicPr>
          <p:nvPr/>
        </p:nvPicPr>
        <p:blipFill>
          <a:blip r:embed="rId2"/>
          <a:stretch>
            <a:fillRect/>
          </a:stretch>
        </p:blipFill>
        <p:spPr>
          <a:xfrm>
            <a:off x="1965959" y="2538714"/>
            <a:ext cx="8966835" cy="4319285"/>
          </a:xfrm>
          <a:prstGeom prst="rect">
            <a:avLst/>
          </a:prstGeom>
        </p:spPr>
      </p:pic>
    </p:spTree>
    <p:extLst>
      <p:ext uri="{BB962C8B-B14F-4D97-AF65-F5344CB8AC3E}">
        <p14:creationId xmlns:p14="http://schemas.microsoft.com/office/powerpoint/2010/main" val="283894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5A01C2-B1CC-457C-BCE2-6C1CD99EC46D}"/>
              </a:ext>
            </a:extLst>
          </p:cNvPr>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3684534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B4487-B349-4143-8EC0-AA3633A62C63}"/>
              </a:ext>
            </a:extLst>
          </p:cNvPr>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7209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02278-8DD0-4FF8-A7B6-4B711CD550C6}"/>
              </a:ext>
            </a:extLst>
          </p:cNvPr>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363653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5108-8F87-4368-8FB5-F16CCCD81E2C}"/>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B9E13AE7-1149-4246-B857-5FA7D5B3D6AA}"/>
              </a:ext>
            </a:extLst>
          </p:cNvPr>
          <p:cNvSpPr>
            <a:spLocks noGrp="1"/>
          </p:cNvSpPr>
          <p:nvPr>
            <p:ph idx="1"/>
          </p:nvPr>
        </p:nvSpPr>
        <p:spPr/>
        <p:txBody>
          <a:bodyPr/>
          <a:lstStyle/>
          <a:p>
            <a:r>
              <a:rPr lang="en-US" dirty="0"/>
              <a:t>We have responses that are in low abundance. These are the 10mM pulses. When a feature is in low abundance, the network will not understand this type of response very well. Due to this problem, we need to implement a way to bolster our data to include more of this type of response. But we cannot simply duplicate these data. Instead what we need to do is to create synthetic responses to the dataset to see if it improves scoring.</a:t>
            </a:r>
          </a:p>
        </p:txBody>
      </p:sp>
    </p:spTree>
    <p:extLst>
      <p:ext uri="{BB962C8B-B14F-4D97-AF65-F5344CB8AC3E}">
        <p14:creationId xmlns:p14="http://schemas.microsoft.com/office/powerpoint/2010/main" val="23009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99987F-5F68-4B93-91D9-E5553724677E}"/>
              </a:ext>
            </a:extLst>
          </p:cNvPr>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153018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864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F7C24E-757F-4B4C-B503-681481D9055A}"/>
              </a:ext>
            </a:extLst>
          </p:cNvPr>
          <p:cNvPicPr>
            <a:picLocks noChangeAspect="1"/>
          </p:cNvPicPr>
          <p:nvPr/>
        </p:nvPicPr>
        <p:blipFill>
          <a:blip r:embed="rId2"/>
          <a:stretch>
            <a:fillRect/>
          </a:stretch>
        </p:blipFill>
        <p:spPr>
          <a:xfrm>
            <a:off x="0" y="228600"/>
            <a:ext cx="6400800" cy="6400800"/>
          </a:xfrm>
          <a:prstGeom prst="rect">
            <a:avLst/>
          </a:prstGeom>
        </p:spPr>
      </p:pic>
      <p:pic>
        <p:nvPicPr>
          <p:cNvPr id="5" name="Picture 4">
            <a:extLst>
              <a:ext uri="{FF2B5EF4-FFF2-40B4-BE49-F238E27FC236}">
                <a16:creationId xmlns:a16="http://schemas.microsoft.com/office/drawing/2014/main" id="{AFDA2ECE-CD1F-42C8-84AF-7952F1E069E6}"/>
              </a:ext>
            </a:extLst>
          </p:cNvPr>
          <p:cNvPicPr>
            <a:picLocks noChangeAspect="1"/>
          </p:cNvPicPr>
          <p:nvPr/>
        </p:nvPicPr>
        <p:blipFill>
          <a:blip r:embed="rId3"/>
          <a:stretch>
            <a:fillRect/>
          </a:stretch>
        </p:blipFill>
        <p:spPr>
          <a:xfrm>
            <a:off x="6096000" y="219075"/>
            <a:ext cx="6400800" cy="6410325"/>
          </a:xfrm>
          <a:prstGeom prst="rect">
            <a:avLst/>
          </a:prstGeom>
        </p:spPr>
      </p:pic>
    </p:spTree>
    <p:extLst>
      <p:ext uri="{BB962C8B-B14F-4D97-AF65-F5344CB8AC3E}">
        <p14:creationId xmlns:p14="http://schemas.microsoft.com/office/powerpoint/2010/main" val="3072781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576B31F-BED4-42C2-AD6F-0E215DD42EF3}"/>
              </a:ext>
            </a:extLst>
          </p:cNvPr>
          <p:cNvGrpSpPr/>
          <p:nvPr/>
        </p:nvGrpSpPr>
        <p:grpSpPr>
          <a:xfrm>
            <a:off x="362796" y="2108768"/>
            <a:ext cx="11130865" cy="3897543"/>
            <a:chOff x="872082" y="279968"/>
            <a:chExt cx="16507566" cy="5780229"/>
          </a:xfrm>
        </p:grpSpPr>
        <p:grpSp>
          <p:nvGrpSpPr>
            <p:cNvPr id="6" name="Group 5">
              <a:extLst>
                <a:ext uri="{FF2B5EF4-FFF2-40B4-BE49-F238E27FC236}">
                  <a16:creationId xmlns:a16="http://schemas.microsoft.com/office/drawing/2014/main" id="{3E6A26BC-B365-40F1-9B90-12140F560BC2}"/>
                </a:ext>
              </a:extLst>
            </p:cNvPr>
            <p:cNvGrpSpPr/>
            <p:nvPr/>
          </p:nvGrpSpPr>
          <p:grpSpPr>
            <a:xfrm>
              <a:off x="872082" y="797802"/>
              <a:ext cx="10980583" cy="5262395"/>
              <a:chOff x="-798185" y="-32361"/>
              <a:chExt cx="14377517" cy="6890361"/>
            </a:xfrm>
          </p:grpSpPr>
          <p:pic>
            <p:nvPicPr>
              <p:cNvPr id="3" name="Picture 2">
                <a:extLst>
                  <a:ext uri="{FF2B5EF4-FFF2-40B4-BE49-F238E27FC236}">
                    <a16:creationId xmlns:a16="http://schemas.microsoft.com/office/drawing/2014/main" id="{A8D8F5C3-E585-457F-90F0-B95CC948B285}"/>
                  </a:ext>
                </a:extLst>
              </p:cNvPr>
              <p:cNvPicPr>
                <a:picLocks noChangeAspect="1"/>
              </p:cNvPicPr>
              <p:nvPr/>
            </p:nvPicPr>
            <p:blipFill>
              <a:blip r:embed="rId2"/>
              <a:stretch>
                <a:fillRect/>
              </a:stretch>
            </p:blipFill>
            <p:spPr>
              <a:xfrm>
                <a:off x="-798185" y="-32361"/>
                <a:ext cx="6451971" cy="6858000"/>
              </a:xfrm>
              <a:prstGeom prst="rect">
                <a:avLst/>
              </a:prstGeom>
            </p:spPr>
          </p:pic>
          <p:pic>
            <p:nvPicPr>
              <p:cNvPr id="5" name="Picture 4">
                <a:extLst>
                  <a:ext uri="{FF2B5EF4-FFF2-40B4-BE49-F238E27FC236}">
                    <a16:creationId xmlns:a16="http://schemas.microsoft.com/office/drawing/2014/main" id="{5D3CC8E9-D7A6-41C3-BCE1-96A2C20DBEA0}"/>
                  </a:ext>
                </a:extLst>
              </p:cNvPr>
              <p:cNvPicPr>
                <a:picLocks noChangeAspect="1"/>
              </p:cNvPicPr>
              <p:nvPr/>
            </p:nvPicPr>
            <p:blipFill>
              <a:blip r:embed="rId3"/>
              <a:stretch>
                <a:fillRect/>
              </a:stretch>
            </p:blipFill>
            <p:spPr>
              <a:xfrm>
                <a:off x="7127360" y="0"/>
                <a:ext cx="6451972" cy="6858000"/>
              </a:xfrm>
              <a:prstGeom prst="rect">
                <a:avLst/>
              </a:prstGeom>
            </p:spPr>
          </p:pic>
        </p:grpSp>
        <p:sp>
          <p:nvSpPr>
            <p:cNvPr id="7" name="TextBox 6">
              <a:extLst>
                <a:ext uri="{FF2B5EF4-FFF2-40B4-BE49-F238E27FC236}">
                  <a16:creationId xmlns:a16="http://schemas.microsoft.com/office/drawing/2014/main" id="{7ABA847A-B1A9-461E-95BB-EBA8D580BAE9}"/>
                </a:ext>
              </a:extLst>
            </p:cNvPr>
            <p:cNvSpPr txBox="1"/>
            <p:nvPr/>
          </p:nvSpPr>
          <p:spPr>
            <a:xfrm>
              <a:off x="6925082" y="428470"/>
              <a:ext cx="476412" cy="369332"/>
            </a:xfrm>
            <a:prstGeom prst="rect">
              <a:avLst/>
            </a:prstGeom>
            <a:noFill/>
          </p:spPr>
          <p:txBody>
            <a:bodyPr wrap="none" rtlCol="0">
              <a:spAutoFit/>
            </a:bodyPr>
            <a:lstStyle/>
            <a:p>
              <a:r>
                <a:rPr lang="en-US" dirty="0"/>
                <a:t>1.6</a:t>
              </a:r>
            </a:p>
          </p:txBody>
        </p:sp>
        <p:sp>
          <p:nvSpPr>
            <p:cNvPr id="9" name="TextBox 8">
              <a:extLst>
                <a:ext uri="{FF2B5EF4-FFF2-40B4-BE49-F238E27FC236}">
                  <a16:creationId xmlns:a16="http://schemas.microsoft.com/office/drawing/2014/main" id="{9CD976C7-363E-4680-AD56-03C0214CA41D}"/>
                </a:ext>
              </a:extLst>
            </p:cNvPr>
            <p:cNvSpPr txBox="1"/>
            <p:nvPr/>
          </p:nvSpPr>
          <p:spPr>
            <a:xfrm>
              <a:off x="872082" y="372772"/>
              <a:ext cx="301686" cy="369332"/>
            </a:xfrm>
            <a:prstGeom prst="rect">
              <a:avLst/>
            </a:prstGeom>
            <a:noFill/>
          </p:spPr>
          <p:txBody>
            <a:bodyPr wrap="none" rtlCol="0">
              <a:spAutoFit/>
            </a:bodyPr>
            <a:lstStyle/>
            <a:p>
              <a:r>
                <a:rPr lang="en-US" dirty="0"/>
                <a:t>1</a:t>
              </a:r>
            </a:p>
          </p:txBody>
        </p:sp>
        <p:pic>
          <p:nvPicPr>
            <p:cNvPr id="11" name="Picture 10">
              <a:extLst>
                <a:ext uri="{FF2B5EF4-FFF2-40B4-BE49-F238E27FC236}">
                  <a16:creationId xmlns:a16="http://schemas.microsoft.com/office/drawing/2014/main" id="{A19DBCB1-B159-41AD-A699-5FD4D1CE33B1}"/>
                </a:ext>
              </a:extLst>
            </p:cNvPr>
            <p:cNvPicPr>
              <a:picLocks noChangeAspect="1"/>
            </p:cNvPicPr>
            <p:nvPr/>
          </p:nvPicPr>
          <p:blipFill>
            <a:blip r:embed="rId4"/>
            <a:stretch>
              <a:fillRect/>
            </a:stretch>
          </p:blipFill>
          <p:spPr>
            <a:xfrm>
              <a:off x="12454360" y="811379"/>
              <a:ext cx="4925288" cy="5235242"/>
            </a:xfrm>
            <a:prstGeom prst="rect">
              <a:avLst/>
            </a:prstGeom>
          </p:spPr>
        </p:pic>
        <p:sp>
          <p:nvSpPr>
            <p:cNvPr id="13" name="TextBox 12">
              <a:extLst>
                <a:ext uri="{FF2B5EF4-FFF2-40B4-BE49-F238E27FC236}">
                  <a16:creationId xmlns:a16="http://schemas.microsoft.com/office/drawing/2014/main" id="{9E901872-0773-4D8D-BBE0-C7A665C8176C}"/>
                </a:ext>
              </a:extLst>
            </p:cNvPr>
            <p:cNvSpPr txBox="1"/>
            <p:nvPr/>
          </p:nvSpPr>
          <p:spPr>
            <a:xfrm>
              <a:off x="12454360" y="279968"/>
              <a:ext cx="301686" cy="369332"/>
            </a:xfrm>
            <a:prstGeom prst="rect">
              <a:avLst/>
            </a:prstGeom>
            <a:noFill/>
          </p:spPr>
          <p:txBody>
            <a:bodyPr wrap="none" rtlCol="0">
              <a:spAutoFit/>
            </a:bodyPr>
            <a:lstStyle/>
            <a:p>
              <a:r>
                <a:rPr lang="en-US" dirty="0"/>
                <a:t>2</a:t>
              </a:r>
            </a:p>
          </p:txBody>
        </p:sp>
      </p:grpSp>
      <p:sp>
        <p:nvSpPr>
          <p:cNvPr id="15" name="TextBox 14">
            <a:extLst>
              <a:ext uri="{FF2B5EF4-FFF2-40B4-BE49-F238E27FC236}">
                <a16:creationId xmlns:a16="http://schemas.microsoft.com/office/drawing/2014/main" id="{9E67C4F8-EA90-44DE-AB92-81A810E3F7FC}"/>
              </a:ext>
            </a:extLst>
          </p:cNvPr>
          <p:cNvSpPr txBox="1"/>
          <p:nvPr/>
        </p:nvSpPr>
        <p:spPr>
          <a:xfrm>
            <a:off x="362796" y="104172"/>
            <a:ext cx="11547553" cy="2031325"/>
          </a:xfrm>
          <a:prstGeom prst="rect">
            <a:avLst/>
          </a:prstGeom>
          <a:noFill/>
        </p:spPr>
        <p:txBody>
          <a:bodyPr wrap="square" rtlCol="0">
            <a:spAutoFit/>
          </a:bodyPr>
          <a:lstStyle/>
          <a:p>
            <a:r>
              <a:rPr lang="en-US" dirty="0"/>
              <a:t>Developing Synthetic responses. The general workflow here is to </a:t>
            </a:r>
          </a:p>
          <a:p>
            <a:pPr marL="342900" indent="-342900">
              <a:buAutoNum type="arabicPeriod"/>
            </a:pPr>
            <a:r>
              <a:rPr lang="en-US" dirty="0"/>
              <a:t>Determine the spread of coefficients in my 20 order polynomial. Now that I have this spread</a:t>
            </a:r>
          </a:p>
          <a:p>
            <a:pPr marL="342900" indent="-342900">
              <a:buAutoNum type="arabicPeriod"/>
            </a:pPr>
            <a:r>
              <a:rPr lang="en-US" dirty="0"/>
              <a:t>For each cell fit the trace to a </a:t>
            </a:r>
            <a:r>
              <a:rPr lang="en-US" dirty="0" err="1"/>
              <a:t>polynomical</a:t>
            </a:r>
            <a:r>
              <a:rPr lang="en-US" dirty="0"/>
              <a:t> 20 order.</a:t>
            </a:r>
          </a:p>
          <a:p>
            <a:pPr marL="342900" indent="-342900">
              <a:buAutoNum type="arabicPeriod"/>
            </a:pPr>
            <a:r>
              <a:rPr lang="en-US" dirty="0"/>
              <a:t>Generate sample traces where the </a:t>
            </a:r>
            <a:r>
              <a:rPr lang="en-US" dirty="0" err="1"/>
              <a:t>polynomical</a:t>
            </a:r>
            <a:r>
              <a:rPr lang="en-US" dirty="0"/>
              <a:t> values are altered around the current coefficients value + a standard deviation * </a:t>
            </a:r>
            <a:r>
              <a:rPr lang="en-US" dirty="0" err="1"/>
              <a:t>stdmultiplication</a:t>
            </a:r>
            <a:r>
              <a:rPr lang="en-US" dirty="0"/>
              <a:t> value. </a:t>
            </a:r>
          </a:p>
          <a:p>
            <a:pPr marL="342900" indent="-342900">
              <a:buAutoNum type="arabicPeriod"/>
            </a:pPr>
            <a:endParaRPr lang="en-US" dirty="0"/>
          </a:p>
          <a:p>
            <a:r>
              <a:rPr lang="en-US" dirty="0"/>
              <a:t>Below shows the different polynomials std multiplication values </a:t>
            </a:r>
            <a:r>
              <a:rPr lang="en-US" dirty="0" err="1"/>
              <a:t>ontop</a:t>
            </a:r>
            <a:r>
              <a:rPr lang="en-US" dirty="0"/>
              <a:t> of the original trace.</a:t>
            </a:r>
          </a:p>
        </p:txBody>
      </p:sp>
    </p:spTree>
    <p:extLst>
      <p:ext uri="{BB962C8B-B14F-4D97-AF65-F5344CB8AC3E}">
        <p14:creationId xmlns:p14="http://schemas.microsoft.com/office/powerpoint/2010/main" val="229956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7A084E-4761-4B12-85A7-3C7B25FBC142}"/>
              </a:ext>
            </a:extLst>
          </p:cNvPr>
          <p:cNvPicPr>
            <a:picLocks noChangeAspect="1"/>
          </p:cNvPicPr>
          <p:nvPr/>
        </p:nvPicPr>
        <p:blipFill>
          <a:blip r:embed="rId2"/>
          <a:stretch>
            <a:fillRect/>
          </a:stretch>
        </p:blipFill>
        <p:spPr>
          <a:xfrm>
            <a:off x="2475208" y="0"/>
            <a:ext cx="7241583" cy="6858000"/>
          </a:xfrm>
          <a:prstGeom prst="rect">
            <a:avLst/>
          </a:prstGeom>
        </p:spPr>
      </p:pic>
    </p:spTree>
    <p:extLst>
      <p:ext uri="{BB962C8B-B14F-4D97-AF65-F5344CB8AC3E}">
        <p14:creationId xmlns:p14="http://schemas.microsoft.com/office/powerpoint/2010/main" val="1239675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1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5E8C1CC5-CE0F-492D-8ECF-DBB1F3740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133" y="3228626"/>
            <a:ext cx="4725477" cy="3518702"/>
          </a:xfrm>
          <a:prstGeom prst="rect">
            <a:avLst/>
          </a:prstGeom>
        </p:spPr>
      </p:pic>
      <p:sp>
        <p:nvSpPr>
          <p:cNvPr id="4" name="Title 3">
            <a:extLst>
              <a:ext uri="{FF2B5EF4-FFF2-40B4-BE49-F238E27FC236}">
                <a16:creationId xmlns:a16="http://schemas.microsoft.com/office/drawing/2014/main" id="{AB431ACA-741B-431C-AFD2-E582813A4A7D}"/>
              </a:ext>
            </a:extLst>
          </p:cNvPr>
          <p:cNvSpPr>
            <a:spLocks noGrp="1"/>
          </p:cNvSpPr>
          <p:nvPr>
            <p:ph type="title"/>
          </p:nvPr>
        </p:nvSpPr>
        <p:spPr/>
        <p:txBody>
          <a:bodyPr>
            <a:normAutofit fontScale="90000"/>
          </a:bodyPr>
          <a:lstStyle/>
          <a:p>
            <a:r>
              <a:rPr lang="en-US" dirty="0"/>
              <a:t>Without augmented data we are seeing  fairly good training. Although noisy there are no signs of overfitting.</a:t>
            </a:r>
          </a:p>
        </p:txBody>
      </p:sp>
    </p:spTree>
    <p:extLst>
      <p:ext uri="{BB962C8B-B14F-4D97-AF65-F5344CB8AC3E}">
        <p14:creationId xmlns:p14="http://schemas.microsoft.com/office/powerpoint/2010/main" val="161208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9B004-ED69-400E-A7A4-85B6098BA33B}"/>
              </a:ext>
            </a:extLst>
          </p:cNvPr>
          <p:cNvPicPr>
            <a:picLocks noChangeAspect="1"/>
          </p:cNvPicPr>
          <p:nvPr/>
        </p:nvPicPr>
        <p:blipFill>
          <a:blip r:embed="rId2"/>
          <a:stretch>
            <a:fillRect/>
          </a:stretch>
        </p:blipFill>
        <p:spPr>
          <a:xfrm>
            <a:off x="4676930" y="1350363"/>
            <a:ext cx="4844321" cy="4844321"/>
          </a:xfrm>
          <a:prstGeom prst="rect">
            <a:avLst/>
          </a:prstGeom>
        </p:spPr>
      </p:pic>
      <p:sp>
        <p:nvSpPr>
          <p:cNvPr id="4" name="Title 3">
            <a:extLst>
              <a:ext uri="{FF2B5EF4-FFF2-40B4-BE49-F238E27FC236}">
                <a16:creationId xmlns:a16="http://schemas.microsoft.com/office/drawing/2014/main" id="{82325968-C34D-4C75-9CA3-C67B245511AF}"/>
              </a:ext>
            </a:extLst>
          </p:cNvPr>
          <p:cNvSpPr>
            <a:spLocks noGrp="1"/>
          </p:cNvSpPr>
          <p:nvPr>
            <p:ph type="title"/>
          </p:nvPr>
        </p:nvSpPr>
        <p:spPr/>
        <p:txBody>
          <a:bodyPr>
            <a:normAutofit fontScale="90000"/>
          </a:bodyPr>
          <a:lstStyle/>
          <a:p>
            <a:r>
              <a:rPr lang="en-US" dirty="0"/>
              <a:t>The method I am </a:t>
            </a:r>
            <a:r>
              <a:rPr lang="en-US" dirty="0" err="1"/>
              <a:t>invokingis</a:t>
            </a:r>
            <a:r>
              <a:rPr lang="en-US" dirty="0"/>
              <a:t> to add noise to the original traces ~ 50 to 60 times. To bolster the training data.</a:t>
            </a:r>
          </a:p>
        </p:txBody>
      </p:sp>
    </p:spTree>
    <p:extLst>
      <p:ext uri="{BB962C8B-B14F-4D97-AF65-F5344CB8AC3E}">
        <p14:creationId xmlns:p14="http://schemas.microsoft.com/office/powerpoint/2010/main" val="19268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57A956F-5910-4D41-871B-96EBF6F5A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261" y="2958803"/>
            <a:ext cx="4725477" cy="3518702"/>
          </a:xfrm>
          <a:prstGeom prst="rect">
            <a:avLst/>
          </a:prstGeom>
        </p:spPr>
      </p:pic>
      <p:sp>
        <p:nvSpPr>
          <p:cNvPr id="4" name="Title 3">
            <a:extLst>
              <a:ext uri="{FF2B5EF4-FFF2-40B4-BE49-F238E27FC236}">
                <a16:creationId xmlns:a16="http://schemas.microsoft.com/office/drawing/2014/main" id="{66CE5FD6-5DAE-417B-8928-EA6B6D8ADA65}"/>
              </a:ext>
            </a:extLst>
          </p:cNvPr>
          <p:cNvSpPr>
            <a:spLocks noGrp="1"/>
          </p:cNvSpPr>
          <p:nvPr>
            <p:ph type="title"/>
          </p:nvPr>
        </p:nvSpPr>
        <p:spPr/>
        <p:txBody>
          <a:bodyPr>
            <a:normAutofit fontScale="90000"/>
          </a:bodyPr>
          <a:lstStyle/>
          <a:p>
            <a:r>
              <a:rPr lang="en-US" dirty="0"/>
              <a:t>Once we include augmented data overfitting becomes apparent, and success does not improve at all.</a:t>
            </a:r>
          </a:p>
        </p:txBody>
      </p:sp>
    </p:spTree>
    <p:extLst>
      <p:ext uri="{BB962C8B-B14F-4D97-AF65-F5344CB8AC3E}">
        <p14:creationId xmlns:p14="http://schemas.microsoft.com/office/powerpoint/2010/main" val="2226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0FDD-FD9D-4401-83D1-3065055795BB}"/>
              </a:ext>
            </a:extLst>
          </p:cNvPr>
          <p:cNvSpPr>
            <a:spLocks noGrp="1"/>
          </p:cNvSpPr>
          <p:nvPr>
            <p:ph type="title"/>
          </p:nvPr>
        </p:nvSpPr>
        <p:spPr/>
        <p:txBody>
          <a:bodyPr/>
          <a:lstStyle/>
          <a:p>
            <a:r>
              <a:rPr lang="en-US" dirty="0"/>
              <a:t>What I need is a better way to create responses mimicking rare responses.</a:t>
            </a:r>
          </a:p>
        </p:txBody>
      </p:sp>
    </p:spTree>
    <p:extLst>
      <p:ext uri="{BB962C8B-B14F-4D97-AF65-F5344CB8AC3E}">
        <p14:creationId xmlns:p14="http://schemas.microsoft.com/office/powerpoint/2010/main" val="220041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0874-0232-457E-8C43-2F57042CDB7F}"/>
              </a:ext>
            </a:extLst>
          </p:cNvPr>
          <p:cNvSpPr>
            <a:spLocks noGrp="1"/>
          </p:cNvSpPr>
          <p:nvPr>
            <p:ph type="title"/>
          </p:nvPr>
        </p:nvSpPr>
        <p:spPr/>
        <p:txBody>
          <a:bodyPr>
            <a:normAutofit fontScale="90000"/>
          </a:bodyPr>
          <a:lstStyle/>
          <a:p>
            <a:r>
              <a:rPr lang="en-US" dirty="0"/>
              <a:t>Another problem is that </a:t>
            </a:r>
            <a:r>
              <a:rPr lang="en-US" dirty="0" err="1"/>
              <a:t>lukes</a:t>
            </a:r>
            <a:r>
              <a:rPr lang="en-US" dirty="0"/>
              <a:t> data has inconsistent image capture below represents the number of time points per each 4 minute interval</a:t>
            </a:r>
          </a:p>
        </p:txBody>
      </p:sp>
      <p:pic>
        <p:nvPicPr>
          <p:cNvPr id="4" name="Picture 3">
            <a:extLst>
              <a:ext uri="{FF2B5EF4-FFF2-40B4-BE49-F238E27FC236}">
                <a16:creationId xmlns:a16="http://schemas.microsoft.com/office/drawing/2014/main" id="{326E5989-BFC2-4D22-B247-F73B19D07DB0}"/>
              </a:ext>
            </a:extLst>
          </p:cNvPr>
          <p:cNvPicPr>
            <a:picLocks noChangeAspect="1"/>
          </p:cNvPicPr>
          <p:nvPr/>
        </p:nvPicPr>
        <p:blipFill>
          <a:blip r:embed="rId2"/>
          <a:stretch>
            <a:fillRect/>
          </a:stretch>
        </p:blipFill>
        <p:spPr>
          <a:xfrm>
            <a:off x="1978233" y="4361513"/>
            <a:ext cx="4248150" cy="533400"/>
          </a:xfrm>
          <a:prstGeom prst="rect">
            <a:avLst/>
          </a:prstGeom>
        </p:spPr>
      </p:pic>
    </p:spTree>
    <p:extLst>
      <p:ext uri="{BB962C8B-B14F-4D97-AF65-F5344CB8AC3E}">
        <p14:creationId xmlns:p14="http://schemas.microsoft.com/office/powerpoint/2010/main" val="368435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3BF22-DB56-4351-ACB4-EF1FF5077DC2}"/>
              </a:ext>
            </a:extLst>
          </p:cNvPr>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76034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16FCDF-E2B0-4981-8AA9-9EBEF5291339}"/>
              </a:ext>
            </a:extLst>
          </p:cNvPr>
          <p:cNvPicPr>
            <a:picLocks noChangeAspect="1"/>
          </p:cNvPicPr>
          <p:nvPr/>
        </p:nvPicPr>
        <p:blipFill>
          <a:blip r:embed="rId2"/>
          <a:stretch>
            <a:fillRect/>
          </a:stretch>
        </p:blipFill>
        <p:spPr>
          <a:xfrm>
            <a:off x="2009775" y="952500"/>
            <a:ext cx="8172450" cy="4953000"/>
          </a:xfrm>
          <a:prstGeom prst="rect">
            <a:avLst/>
          </a:prstGeom>
        </p:spPr>
      </p:pic>
    </p:spTree>
    <p:extLst>
      <p:ext uri="{BB962C8B-B14F-4D97-AF65-F5344CB8AC3E}">
        <p14:creationId xmlns:p14="http://schemas.microsoft.com/office/powerpoint/2010/main" val="107764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489</Words>
  <Application>Microsoft Office PowerPoint</Application>
  <PresentationFormat>Widescreen</PresentationFormat>
  <Paragraphs>44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Augmenting 1 dimensional data</vt:lpstr>
      <vt:lpstr>Problem</vt:lpstr>
      <vt:lpstr>Without augmented data we are seeing  fairly good training. Although noisy there are no signs of overfitting.</vt:lpstr>
      <vt:lpstr>The method I am invokingis to add noise to the original traces ~ 50 to 60 times. To bolster the training data.</vt:lpstr>
      <vt:lpstr>Once we include augmented data overfitting becomes apparent, and success does not improve at all.</vt:lpstr>
      <vt:lpstr>What I need is a better way to create responses mimicking rare responses.</vt:lpstr>
      <vt:lpstr>Another problem is that lukes data has inconsistent image capture below represents the number of time points per each 4 minute interval</vt:lpstr>
      <vt:lpstr>PowerPoint Presentation</vt:lpstr>
      <vt:lpstr>PowerPoint Presentation</vt:lpstr>
      <vt:lpstr>Using a high degree polynomial function (17), we can map a function to the responses. From there we can randomize the coefficients to obtain different fits. Altering the higher order polynomials results in very strange behavior</vt:lpstr>
      <vt:lpstr>PowerPoint Presentation</vt:lpstr>
      <vt:lpstr>I can use a MARs model to create synthetic responses. Now I’m attempting to randomize the coefficients, but I can’t randomize by the same amount. Instead what I need to accomplish is a randomization within the range the values each coefficient occupies.. I need a clever way to do this</vt:lpstr>
      <vt:lpstr>Lungmultimodels: This is a general purpose model trained on the lung cancer data. </vt:lpstr>
      <vt:lpstr>PowerPoint Presentation</vt:lpstr>
      <vt:lpstr>PowerPoint Presentation</vt:lpstr>
      <vt:lpstr>Augmentin with polynomial fits When  I perform the fit on many different samples and collect the coefficients, I can gain a better understanding of what ranges to augment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Augmenting 1 dimensional data</dc:title>
  <dc:creator>Lee Leavitt</dc:creator>
  <cp:lastModifiedBy>Lee Leavitt</cp:lastModifiedBy>
  <cp:revision>28</cp:revision>
  <dcterms:created xsi:type="dcterms:W3CDTF">2020-10-05T16:20:37Z</dcterms:created>
  <dcterms:modified xsi:type="dcterms:W3CDTF">2020-10-08T02:01:11Z</dcterms:modified>
</cp:coreProperties>
</file>