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3" r:id="rId3"/>
    <p:sldId id="264" r:id="rId4"/>
    <p:sldId id="265" r:id="rId5"/>
    <p:sldId id="274" r:id="rId6"/>
    <p:sldId id="258" r:id="rId7"/>
    <p:sldId id="261" r:id="rId8"/>
    <p:sldId id="260" r:id="rId9"/>
    <p:sldId id="259" r:id="rId10"/>
    <p:sldId id="267" r:id="rId11"/>
    <p:sldId id="278" r:id="rId12"/>
    <p:sldId id="276" r:id="rId13"/>
    <p:sldId id="277" r:id="rId14"/>
    <p:sldId id="268" r:id="rId15"/>
    <p:sldId id="269" r:id="rId16"/>
    <p:sldId id="280" r:id="rId17"/>
    <p:sldId id="27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19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41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882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0666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844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25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68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438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07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06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6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1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2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79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33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37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04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940503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863" y="994893"/>
            <a:ext cx="8915399" cy="1889974"/>
          </a:xfrm>
        </p:spPr>
        <p:txBody>
          <a:bodyPr>
            <a:normAutofit fontScale="90000"/>
          </a:bodyPr>
          <a:lstStyle/>
          <a:p>
            <a:pPr marL="0" marR="0" algn="ctr">
              <a:spcBef>
                <a:spcPts val="0"/>
              </a:spcBef>
              <a:spcAft>
                <a:spcPts val="0"/>
              </a:spcAft>
            </a:pPr>
            <a:r>
              <a:rPr lang="en-US" sz="6000" b="1" dirty="0">
                <a:solidFill>
                  <a:schemeClr val="tx1">
                    <a:lumMod val="75000"/>
                    <a:lumOff val="25000"/>
                  </a:schemeClr>
                </a:solidFill>
                <a:latin typeface="Times New Roman" panose="02020603050405020304" pitchFamily="18" charset="0"/>
                <a:cs typeface="Times New Roman" panose="02020603050405020304" pitchFamily="18" charset="0"/>
              </a:rPr>
              <a:t>Special Project CS299</a:t>
            </a:r>
            <a:r>
              <a:rPr lang="en-US" sz="4400" b="1" dirty="0">
                <a:latin typeface="Arial" panose="020B0604020202020204" pitchFamily="34" charset="0"/>
              </a:rPr>
              <a:t/>
            </a:r>
            <a:br>
              <a:rPr lang="en-US" sz="4400" b="1" dirty="0">
                <a:latin typeface="Arial" panose="020B0604020202020204" pitchFamily="34" charset="0"/>
              </a:rPr>
            </a:br>
            <a:endParaRPr lang="en-US" dirty="0"/>
          </a:p>
        </p:txBody>
      </p:sp>
      <p:sp>
        <p:nvSpPr>
          <p:cNvPr id="3" name="Subtitle 2"/>
          <p:cNvSpPr>
            <a:spLocks noGrp="1"/>
          </p:cNvSpPr>
          <p:nvPr>
            <p:ph type="subTitle" idx="1"/>
          </p:nvPr>
        </p:nvSpPr>
        <p:spPr>
          <a:xfrm>
            <a:off x="1906073" y="2975019"/>
            <a:ext cx="9736428" cy="1126283"/>
          </a:xfrm>
        </p:spPr>
        <p:txBody>
          <a:bodyPr>
            <a:normAutofit fontScale="77500" lnSpcReduction="20000"/>
          </a:bodyPr>
          <a:lstStyle/>
          <a:p>
            <a:r>
              <a:rPr lang="en-US" sz="4000" dirty="0">
                <a:solidFill>
                  <a:schemeClr val="tx1">
                    <a:lumMod val="75000"/>
                    <a:lumOff val="25000"/>
                  </a:schemeClr>
                </a:solidFill>
                <a:latin typeface="Times New Roman" panose="02020603050405020304" pitchFamily="18" charset="0"/>
                <a:cs typeface="Times New Roman" panose="02020603050405020304" pitchFamily="18" charset="0"/>
              </a:rPr>
              <a:t>Atlantic Industrial Electric Supply Co Ltd</a:t>
            </a:r>
            <a:endParaRPr lang="en-US" sz="4000" b="1" dirty="0">
              <a:solidFill>
                <a:schemeClr val="tx1">
                  <a:lumMod val="75000"/>
                  <a:lumOff val="25000"/>
                </a:schemeClr>
              </a:solidFill>
              <a:latin typeface="Times New Roman" panose="02020603050405020304" pitchFamily="18" charset="0"/>
              <a:ea typeface="Adobe Fangsong Std R" panose="02020400000000000000" pitchFamily="18" charset="-128"/>
              <a:cs typeface="Times New Roman" panose="02020603050405020304" pitchFamily="18" charset="0"/>
            </a:endParaRPr>
          </a:p>
        </p:txBody>
      </p:sp>
      <p:sp>
        <p:nvSpPr>
          <p:cNvPr id="4" name="Subtitle 2"/>
          <p:cNvSpPr txBox="1">
            <a:spLocks/>
          </p:cNvSpPr>
          <p:nvPr/>
        </p:nvSpPr>
        <p:spPr>
          <a:xfrm>
            <a:off x="4924700" y="4559121"/>
            <a:ext cx="3690076" cy="1780959"/>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400" b="1" u="sng" dirty="0" smtClean="0">
                <a:latin typeface="Adobe Fangsong Std R" panose="02020400000000000000" pitchFamily="18" charset="-128"/>
                <a:ea typeface="Adobe Fangsong Std R" panose="02020400000000000000" pitchFamily="18" charset="-128"/>
              </a:rPr>
              <a:t>Presenters</a:t>
            </a:r>
          </a:p>
          <a:p>
            <a:pPr algn="ctr"/>
            <a:r>
              <a:rPr lang="en-US" sz="2400" b="1" i="1" dirty="0" smtClean="0">
                <a:latin typeface="Adobe Fangsong Std R" panose="02020400000000000000" pitchFamily="18" charset="-128"/>
                <a:ea typeface="Adobe Fangsong Std R" panose="02020400000000000000" pitchFamily="18" charset="-128"/>
              </a:rPr>
              <a:t>Mr. Robert Stephenson</a:t>
            </a:r>
          </a:p>
          <a:p>
            <a:pPr algn="ctr"/>
            <a:r>
              <a:rPr lang="en-US" sz="2400" b="1" i="1" dirty="0" smtClean="0">
                <a:latin typeface="Adobe Fangsong Std R" panose="02020400000000000000" pitchFamily="18" charset="-128"/>
                <a:ea typeface="Adobe Fangsong Std R" panose="02020400000000000000" pitchFamily="18" charset="-128"/>
              </a:rPr>
              <a:t>Mr. Quinten Dunbar</a:t>
            </a:r>
          </a:p>
          <a:p>
            <a:pPr algn="ctr"/>
            <a:r>
              <a:rPr lang="en-US" sz="2400" b="1" i="1" dirty="0" smtClean="0">
                <a:latin typeface="Adobe Fangsong Std R" panose="02020400000000000000" pitchFamily="18" charset="-128"/>
                <a:ea typeface="Adobe Fangsong Std R" panose="02020400000000000000" pitchFamily="18" charset="-128"/>
              </a:rPr>
              <a:t>Mr. Emric Gibbs</a:t>
            </a:r>
          </a:p>
          <a:p>
            <a:pPr algn="ctr"/>
            <a:r>
              <a:rPr lang="en-US" sz="2400" b="1" i="1" dirty="0" smtClean="0">
                <a:latin typeface="Adobe Fangsong Std R" panose="02020400000000000000" pitchFamily="18" charset="-128"/>
                <a:ea typeface="Adobe Fangsong Std R" panose="02020400000000000000" pitchFamily="18" charset="-128"/>
              </a:rPr>
              <a:t>Ms. Leona Dennis</a:t>
            </a:r>
            <a:endParaRPr lang="en-US" sz="2400" b="1" i="1"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85480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FUNCTIONAL REQUIREMENTS</a:t>
            </a:r>
            <a:endParaRPr lang="en-US" sz="4000" b="1" dirty="0"/>
          </a:p>
        </p:txBody>
      </p:sp>
      <p:sp>
        <p:nvSpPr>
          <p:cNvPr id="3" name="Content Placeholder 2"/>
          <p:cNvSpPr>
            <a:spLocks noGrp="1"/>
          </p:cNvSpPr>
          <p:nvPr>
            <p:ph idx="1"/>
          </p:nvPr>
        </p:nvSpPr>
        <p:spPr>
          <a:xfrm>
            <a:off x="2047741" y="2215166"/>
            <a:ext cx="3052292" cy="3994395"/>
          </a:xfrm>
        </p:spPr>
        <p:txBody>
          <a:bodyPr>
            <a:normAutofit fontScale="92500"/>
          </a:bodyPr>
          <a:lstStyle/>
          <a:p>
            <a:r>
              <a:rPr lang="en-US" b="1" cap="all" dirty="0" smtClean="0"/>
              <a:t>Add </a:t>
            </a:r>
            <a:r>
              <a:rPr lang="en-US" b="1" cap="all" dirty="0"/>
              <a:t>User</a:t>
            </a:r>
          </a:p>
          <a:p>
            <a:r>
              <a:rPr lang="en-US" b="1" cap="all" dirty="0"/>
              <a:t>Reset Password</a:t>
            </a:r>
          </a:p>
          <a:p>
            <a:r>
              <a:rPr lang="en-US" b="1" cap="all" dirty="0"/>
              <a:t>Inventory List </a:t>
            </a:r>
          </a:p>
          <a:p>
            <a:r>
              <a:rPr lang="en-US" b="1" cap="all" dirty="0"/>
              <a:t>Manage User</a:t>
            </a:r>
          </a:p>
          <a:p>
            <a:r>
              <a:rPr lang="en-US" b="1" cap="all" dirty="0"/>
              <a:t>Manage Inventory</a:t>
            </a:r>
          </a:p>
          <a:p>
            <a:r>
              <a:rPr lang="en-US" b="1" cap="all" dirty="0"/>
              <a:t>Orders</a:t>
            </a:r>
          </a:p>
          <a:p>
            <a:r>
              <a:rPr lang="en-US" b="1" cap="all" dirty="0"/>
              <a:t>Invoice</a:t>
            </a:r>
          </a:p>
          <a:p>
            <a:pPr marL="457200" lvl="1" indent="0">
              <a:buNone/>
            </a:pPr>
            <a:endParaRPr lang="en-US" b="1" dirty="0"/>
          </a:p>
        </p:txBody>
      </p:sp>
      <p:sp>
        <p:nvSpPr>
          <p:cNvPr id="4" name="Content Placeholder 2"/>
          <p:cNvSpPr txBox="1">
            <a:spLocks/>
          </p:cNvSpPr>
          <p:nvPr/>
        </p:nvSpPr>
        <p:spPr>
          <a:xfrm>
            <a:off x="6282744" y="2097088"/>
            <a:ext cx="3427926" cy="41124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cap="all" dirty="0" smtClean="0"/>
              <a:t>Credit Memo</a:t>
            </a:r>
            <a:endParaRPr lang="en-US" sz="2000" dirty="0" smtClean="0"/>
          </a:p>
          <a:p>
            <a:r>
              <a:rPr lang="en-US" b="1" cap="all" dirty="0" smtClean="0"/>
              <a:t>Purchase order</a:t>
            </a:r>
          </a:p>
          <a:p>
            <a:r>
              <a:rPr lang="en-US" b="1" cap="all" dirty="0" smtClean="0"/>
              <a:t>Return form</a:t>
            </a:r>
          </a:p>
          <a:p>
            <a:r>
              <a:rPr lang="en-US" b="1" cap="all" dirty="0" smtClean="0"/>
              <a:t>Estimate Form</a:t>
            </a:r>
          </a:p>
          <a:p>
            <a:r>
              <a:rPr lang="en-US" b="1" cap="all" dirty="0" smtClean="0"/>
              <a:t>Home page</a:t>
            </a:r>
          </a:p>
          <a:p>
            <a:r>
              <a:rPr lang="en-US" b="1" cap="all" dirty="0" smtClean="0"/>
              <a:t>User login</a:t>
            </a:r>
          </a:p>
          <a:p>
            <a:r>
              <a:rPr lang="en-US" b="1" cap="all" dirty="0" smtClean="0"/>
              <a:t>Register new user</a:t>
            </a:r>
          </a:p>
          <a:p>
            <a:pPr marL="457200" lvl="1" indent="0">
              <a:buFont typeface="Arial" panose="020B0604020202020204" pitchFamily="34" charset="0"/>
              <a:buNone/>
            </a:pPr>
            <a:endParaRPr lang="en-US" b="1" dirty="0"/>
          </a:p>
        </p:txBody>
      </p:sp>
    </p:spTree>
    <p:extLst>
      <p:ext uri="{BB962C8B-B14F-4D97-AF65-F5344CB8AC3E}">
        <p14:creationId xmlns:p14="http://schemas.microsoft.com/office/powerpoint/2010/main" val="2753930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NON-FUNCTIONAL REQUIREMENTS</a:t>
            </a:r>
            <a:endParaRPr lang="en-US" sz="4000" b="1" dirty="0"/>
          </a:p>
        </p:txBody>
      </p:sp>
      <p:sp>
        <p:nvSpPr>
          <p:cNvPr id="4" name="Content Placeholder 2"/>
          <p:cNvSpPr txBox="1">
            <a:spLocks/>
          </p:cNvSpPr>
          <p:nvPr/>
        </p:nvSpPr>
        <p:spPr>
          <a:xfrm>
            <a:off x="3151589" y="2097088"/>
            <a:ext cx="5885646" cy="41124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cap="all" dirty="0"/>
              <a:t>Usability Requirement</a:t>
            </a:r>
          </a:p>
          <a:p>
            <a:r>
              <a:rPr lang="en-US" b="1" cap="all" dirty="0" smtClean="0"/>
              <a:t>Efficiency </a:t>
            </a:r>
            <a:r>
              <a:rPr lang="en-US" b="1" cap="all" dirty="0"/>
              <a:t>Requirement</a:t>
            </a:r>
          </a:p>
          <a:p>
            <a:r>
              <a:rPr lang="en-US" b="1" cap="all" dirty="0" smtClean="0"/>
              <a:t>Reliability </a:t>
            </a:r>
            <a:r>
              <a:rPr lang="en-US" b="1" cap="all" dirty="0"/>
              <a:t>Requirements</a:t>
            </a:r>
          </a:p>
          <a:p>
            <a:r>
              <a:rPr lang="en-US" b="1" cap="all" dirty="0" smtClean="0"/>
              <a:t>Implementation </a:t>
            </a:r>
            <a:r>
              <a:rPr lang="en-US" b="1" cap="all" dirty="0"/>
              <a:t>Requirements</a:t>
            </a:r>
          </a:p>
          <a:p>
            <a:r>
              <a:rPr lang="en-US" b="1" cap="all" dirty="0" smtClean="0"/>
              <a:t>Resources </a:t>
            </a:r>
            <a:r>
              <a:rPr lang="en-US" b="1" cap="all" dirty="0"/>
              <a:t>Requirement</a:t>
            </a:r>
          </a:p>
          <a:p>
            <a:r>
              <a:rPr lang="en-US" b="1" cap="all" dirty="0" smtClean="0"/>
              <a:t>Maintainability </a:t>
            </a:r>
            <a:r>
              <a:rPr lang="en-US" b="1" cap="all" dirty="0"/>
              <a:t>Requirement</a:t>
            </a:r>
          </a:p>
          <a:p>
            <a:r>
              <a:rPr lang="en-US" b="1" cap="all" dirty="0" smtClean="0"/>
              <a:t>Availability </a:t>
            </a:r>
            <a:r>
              <a:rPr lang="en-US" b="1" cap="all" dirty="0"/>
              <a:t>Requirement </a:t>
            </a:r>
          </a:p>
          <a:p>
            <a:r>
              <a:rPr lang="en-US" b="1" cap="all" dirty="0" smtClean="0"/>
              <a:t>Delivery </a:t>
            </a:r>
            <a:r>
              <a:rPr lang="en-US" b="1" cap="all" dirty="0"/>
              <a:t>Requirements</a:t>
            </a:r>
          </a:p>
          <a:p>
            <a:pPr marL="457200" lvl="1" indent="0">
              <a:buFont typeface="Arial" panose="020B0604020202020204" pitchFamily="34" charset="0"/>
              <a:buNone/>
            </a:pPr>
            <a:endParaRPr lang="en-US" b="1" dirty="0"/>
          </a:p>
        </p:txBody>
      </p:sp>
    </p:spTree>
    <p:extLst>
      <p:ext uri="{BB962C8B-B14F-4D97-AF65-F5344CB8AC3E}">
        <p14:creationId xmlns:p14="http://schemas.microsoft.com/office/powerpoint/2010/main" val="86625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780" y="876095"/>
            <a:ext cx="9905998" cy="1478570"/>
          </a:xfrm>
        </p:spPr>
        <p:txBody>
          <a:bodyPr anchor="ctr">
            <a:normAutofit fontScale="90000"/>
          </a:bodyPr>
          <a:lstStyle/>
          <a:p>
            <a:pPr algn="ctr"/>
            <a:r>
              <a:rPr lang="en-US" sz="4000" b="1" dirty="0"/>
              <a:t>Process Modeling </a:t>
            </a:r>
            <a:r>
              <a:rPr lang="en-US" sz="4000" b="1" dirty="0" smtClean="0"/>
              <a:t>– (</a:t>
            </a:r>
            <a:r>
              <a:rPr lang="en-US" sz="4000" b="1" dirty="0"/>
              <a:t>Data Flow Diagrams</a:t>
            </a:r>
            <a:r>
              <a:rPr lang="en-US" sz="4000" b="1" dirty="0" smtClean="0"/>
              <a:t>)</a:t>
            </a:r>
            <a:r>
              <a:rPr lang="en-US" sz="4000" dirty="0" smtClean="0"/>
              <a:t/>
            </a:r>
            <a:br>
              <a:rPr lang="en-US" sz="4000" dirty="0" smtClean="0"/>
            </a:br>
            <a:endParaRPr lang="en-US" sz="4000" b="1" dirty="0"/>
          </a:p>
        </p:txBody>
      </p:sp>
      <p:sp>
        <p:nvSpPr>
          <p:cNvPr id="3" name="Content Placeholder 2"/>
          <p:cNvSpPr>
            <a:spLocks noGrp="1"/>
          </p:cNvSpPr>
          <p:nvPr>
            <p:ph idx="1"/>
          </p:nvPr>
        </p:nvSpPr>
        <p:spPr>
          <a:xfrm>
            <a:off x="1313645" y="2777544"/>
            <a:ext cx="9946268" cy="3777622"/>
          </a:xfrm>
        </p:spPr>
        <p:txBody>
          <a:bodyPr>
            <a:normAutofit/>
          </a:bodyPr>
          <a:lstStyle/>
          <a:p>
            <a:pPr marL="457200" lvl="1" indent="0">
              <a:buNone/>
            </a:pPr>
            <a:r>
              <a:rPr lang="en-US" sz="3600" dirty="0"/>
              <a:t>A </a:t>
            </a:r>
            <a:r>
              <a:rPr lang="en-US" sz="3600" b="1" dirty="0"/>
              <a:t>data flow diagram</a:t>
            </a:r>
            <a:r>
              <a:rPr lang="en-US" sz="3600" dirty="0"/>
              <a:t> (</a:t>
            </a:r>
            <a:r>
              <a:rPr lang="en-US" sz="3600" b="1" dirty="0"/>
              <a:t>DFD</a:t>
            </a:r>
            <a:r>
              <a:rPr lang="en-US" sz="3600" dirty="0"/>
              <a:t>) maps out the </a:t>
            </a:r>
            <a:r>
              <a:rPr lang="en-US" sz="3600" b="1" dirty="0"/>
              <a:t>flow</a:t>
            </a:r>
            <a:r>
              <a:rPr lang="en-US" sz="3600" dirty="0"/>
              <a:t> of information for any process or system.</a:t>
            </a:r>
            <a:endParaRPr lang="en-US" sz="3600" dirty="0"/>
          </a:p>
        </p:txBody>
      </p:sp>
    </p:spTree>
    <p:extLst>
      <p:ext uri="{BB962C8B-B14F-4D97-AF65-F5344CB8AC3E}">
        <p14:creationId xmlns:p14="http://schemas.microsoft.com/office/powerpoint/2010/main" val="77874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3200" b="1" dirty="0"/>
              <a:t>Data Modeling – (Entity Relationship Diagram)</a:t>
            </a:r>
          </a:p>
        </p:txBody>
      </p:sp>
      <p:sp>
        <p:nvSpPr>
          <p:cNvPr id="3" name="Content Placeholder 2"/>
          <p:cNvSpPr>
            <a:spLocks noGrp="1"/>
          </p:cNvSpPr>
          <p:nvPr>
            <p:ph idx="1"/>
          </p:nvPr>
        </p:nvSpPr>
        <p:spPr>
          <a:xfrm>
            <a:off x="1141413" y="2648755"/>
            <a:ext cx="10118500" cy="3777622"/>
          </a:xfrm>
        </p:spPr>
        <p:txBody>
          <a:bodyPr/>
          <a:lstStyle/>
          <a:p>
            <a:pPr marL="0" indent="0">
              <a:buNone/>
            </a:pPr>
            <a:r>
              <a:rPr lang="en-US" dirty="0"/>
              <a:t>An entity relationship diagram (ERD), also known as an </a:t>
            </a:r>
            <a:r>
              <a:rPr lang="en-US" b="1" dirty="0"/>
              <a:t>entity relationship</a:t>
            </a:r>
            <a:r>
              <a:rPr lang="en-US" dirty="0"/>
              <a:t> model, is a graphical representation of an information system that depicts the </a:t>
            </a:r>
            <a:r>
              <a:rPr lang="en-US" b="1" dirty="0"/>
              <a:t>relationships</a:t>
            </a:r>
            <a:r>
              <a:rPr lang="en-US" dirty="0"/>
              <a:t> among people, objects, places, concepts or events within that system.</a:t>
            </a:r>
            <a:endParaRPr lang="en-US" dirty="0"/>
          </a:p>
        </p:txBody>
      </p:sp>
    </p:spTree>
    <p:extLst>
      <p:ext uri="{BB962C8B-B14F-4D97-AF65-F5344CB8AC3E}">
        <p14:creationId xmlns:p14="http://schemas.microsoft.com/office/powerpoint/2010/main" val="2514637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Hardware </a:t>
            </a:r>
            <a:r>
              <a:rPr lang="en-US" sz="4000" b="1" dirty="0"/>
              <a:t>&amp; </a:t>
            </a:r>
            <a:r>
              <a:rPr lang="en-US" sz="4000" b="1" dirty="0" smtClean="0"/>
              <a:t>Software </a:t>
            </a:r>
            <a:r>
              <a:rPr lang="en-US" sz="4000" b="1" dirty="0"/>
              <a:t>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238589"/>
              </p:ext>
            </p:extLst>
          </p:nvPr>
        </p:nvGraphicFramePr>
        <p:xfrm>
          <a:off x="2163650" y="2526138"/>
          <a:ext cx="7447661" cy="3282234"/>
        </p:xfrm>
        <a:graphic>
          <a:graphicData uri="http://schemas.openxmlformats.org/drawingml/2006/table">
            <a:tbl>
              <a:tblPr firstRow="1" firstCol="1" bandRow="1"/>
              <a:tblGrid>
                <a:gridCol w="2323894"/>
                <a:gridCol w="5123767"/>
              </a:tblGrid>
              <a:tr h="417444">
                <a:tc>
                  <a:txBody>
                    <a:bodyPr/>
                    <a:lstStyle/>
                    <a:p>
                      <a:pPr marL="45720" marR="45720">
                        <a:lnSpc>
                          <a:spcPct val="150000"/>
                        </a:lnSpc>
                        <a:spcBef>
                          <a:spcPts val="600"/>
                        </a:spcBef>
                        <a:spcAft>
                          <a:spcPts val="0"/>
                        </a:spcAft>
                      </a:pPr>
                      <a:r>
                        <a:rPr lang="en-US" sz="1800" b="1" kern="1100" dirty="0">
                          <a:effectLst/>
                          <a:latin typeface="Times New Roman" panose="02020603050405020304" pitchFamily="18" charset="0"/>
                          <a:ea typeface="Times New Roman" panose="02020603050405020304" pitchFamily="18" charset="0"/>
                          <a:cs typeface="Times New Roman" panose="02020603050405020304" pitchFamily="18" charset="0"/>
                        </a:rPr>
                        <a:t>Processor</a:t>
                      </a:r>
                      <a:endParaRPr lang="en-US" sz="1600" b="1" kern="1100" dirty="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Minimum 2.5Ghz Processor </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948">
                <a:tc>
                  <a:txBody>
                    <a:bodyPr/>
                    <a:lstStyle/>
                    <a:p>
                      <a:pPr marL="45720" marR="45720">
                        <a:lnSpc>
                          <a:spcPct val="150000"/>
                        </a:lnSpc>
                        <a:spcBef>
                          <a:spcPts val="600"/>
                        </a:spcBef>
                        <a:spcAft>
                          <a:spcPts val="0"/>
                        </a:spcAft>
                      </a:pPr>
                      <a:r>
                        <a:rPr lang="en-US" sz="1800" b="1" kern="110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endParaRPr lang="en-US" sz="1600" b="1" kern="110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Windows Vista ,Windows 10 </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948">
                <a:tc>
                  <a:txBody>
                    <a:bodyPr/>
                    <a:lstStyle/>
                    <a:p>
                      <a:pPr marL="45720" marR="45720">
                        <a:lnSpc>
                          <a:spcPct val="150000"/>
                        </a:lnSpc>
                        <a:spcBef>
                          <a:spcPts val="600"/>
                        </a:spcBef>
                        <a:spcAft>
                          <a:spcPts val="0"/>
                        </a:spcAft>
                      </a:pPr>
                      <a:r>
                        <a:rPr lang="en-US" sz="1800" b="1" kern="1100">
                          <a:effectLst/>
                          <a:latin typeface="Times New Roman" panose="02020603050405020304" pitchFamily="18" charset="0"/>
                          <a:ea typeface="Times New Roman" panose="02020603050405020304" pitchFamily="18" charset="0"/>
                          <a:cs typeface="Times New Roman" panose="02020603050405020304" pitchFamily="18" charset="0"/>
                        </a:rPr>
                        <a:t>Memory</a:t>
                      </a:r>
                      <a:endParaRPr lang="en-US" sz="1600" b="1" kern="110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4GB Ram or more </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948">
                <a:tc>
                  <a:txBody>
                    <a:bodyPr/>
                    <a:lstStyle/>
                    <a:p>
                      <a:pPr marL="45720" marR="45720">
                        <a:lnSpc>
                          <a:spcPct val="150000"/>
                        </a:lnSpc>
                        <a:spcBef>
                          <a:spcPts val="600"/>
                        </a:spcBef>
                        <a:spcAft>
                          <a:spcPts val="0"/>
                        </a:spcAft>
                      </a:pPr>
                      <a:r>
                        <a:rPr lang="en-US" sz="1800" b="1" kern="1100">
                          <a:effectLst/>
                          <a:latin typeface="Times New Roman" panose="02020603050405020304" pitchFamily="18" charset="0"/>
                          <a:ea typeface="Times New Roman" panose="02020603050405020304" pitchFamily="18" charset="0"/>
                          <a:cs typeface="Times New Roman" panose="02020603050405020304" pitchFamily="18" charset="0"/>
                        </a:rPr>
                        <a:t>Hard Disk space</a:t>
                      </a:r>
                      <a:endParaRPr lang="en-US" sz="1600" b="1" kern="110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Minimum 500 GB For Database Usage</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982">
                <a:tc>
                  <a:txBody>
                    <a:bodyPr/>
                    <a:lstStyle/>
                    <a:p>
                      <a:pPr marL="45720" marR="45720">
                        <a:lnSpc>
                          <a:spcPct val="150000"/>
                        </a:lnSpc>
                        <a:spcBef>
                          <a:spcPts val="600"/>
                        </a:spcBef>
                        <a:spcAft>
                          <a:spcPts val="0"/>
                        </a:spcAft>
                      </a:pPr>
                      <a:r>
                        <a:rPr lang="en-US" sz="1800" b="1" kern="1100">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600" b="1" kern="110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Microsoft SQL Server 2014 </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982">
                <a:tc>
                  <a:txBody>
                    <a:bodyPr/>
                    <a:lstStyle/>
                    <a:p>
                      <a:pPr marL="45720" marR="45720">
                        <a:lnSpc>
                          <a:spcPct val="150000"/>
                        </a:lnSpc>
                        <a:spcBef>
                          <a:spcPts val="600"/>
                        </a:spcBef>
                        <a:spcAft>
                          <a:spcPts val="0"/>
                        </a:spcAft>
                      </a:pPr>
                      <a:r>
                        <a:rPr lang="en-US" sz="1800" b="1" kern="1100" dirty="0">
                          <a:effectLst/>
                          <a:latin typeface="Times New Roman" panose="02020603050405020304" pitchFamily="18" charset="0"/>
                          <a:ea typeface="Times New Roman" panose="02020603050405020304" pitchFamily="18" charset="0"/>
                          <a:cs typeface="Times New Roman" panose="02020603050405020304" pitchFamily="18" charset="0"/>
                        </a:rPr>
                        <a:t>Internet </a:t>
                      </a:r>
                      <a:r>
                        <a:rPr lang="en-US" sz="1800" b="1" kern="1100" dirty="0" smtClean="0">
                          <a:effectLst/>
                          <a:latin typeface="Times New Roman" panose="02020603050405020304" pitchFamily="18" charset="0"/>
                          <a:ea typeface="Times New Roman" panose="02020603050405020304" pitchFamily="18" charset="0"/>
                          <a:cs typeface="Times New Roman" panose="02020603050405020304" pitchFamily="18" charset="0"/>
                        </a:rPr>
                        <a:t>Connection</a:t>
                      </a:r>
                      <a:endParaRPr lang="en-US" sz="1600" b="1" kern="1100" dirty="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25MB or faster</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982">
                <a:tc>
                  <a:txBody>
                    <a:bodyPr/>
                    <a:lstStyle/>
                    <a:p>
                      <a:pPr marL="45720" marR="45720">
                        <a:lnSpc>
                          <a:spcPct val="150000"/>
                        </a:lnSpc>
                        <a:spcBef>
                          <a:spcPts val="600"/>
                        </a:spcBef>
                        <a:spcAft>
                          <a:spcPts val="0"/>
                        </a:spcAft>
                      </a:pPr>
                      <a:r>
                        <a:rPr lang="en-US" sz="1800" b="1" kern="1100">
                          <a:effectLst/>
                          <a:latin typeface="Times New Roman" panose="02020603050405020304" pitchFamily="18" charset="0"/>
                          <a:ea typeface="Times New Roman" panose="02020603050405020304" pitchFamily="18" charset="0"/>
                          <a:cs typeface="Times New Roman" panose="02020603050405020304" pitchFamily="18" charset="0"/>
                        </a:rPr>
                        <a:t>Internet Browser</a:t>
                      </a:r>
                      <a:endParaRPr lang="en-US" sz="1600" b="1" kern="1100">
                        <a:effectLst/>
                        <a:latin typeface="Tw Cen MT" panose="020B06020201040206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kern="1100" dirty="0">
                          <a:solidFill>
                            <a:schemeClr val="tx1"/>
                          </a:solidFill>
                          <a:effectLst/>
                          <a:latin typeface="Times New Roman" panose="02020603050405020304" pitchFamily="18" charset="0"/>
                          <a:ea typeface="Tw Cen MT" panose="020B0602020104020603" pitchFamily="34" charset="0"/>
                        </a:rPr>
                        <a:t>Google Chrome, Mozilla Firefox or Microsoft Edge</a:t>
                      </a:r>
                      <a:endParaRPr lang="en-US" sz="1800" b="1" kern="1100" dirty="0">
                        <a:solidFill>
                          <a:schemeClr val="tx1"/>
                        </a:solidFill>
                        <a:effectLst/>
                        <a:latin typeface="Times New Roman" panose="02020603050405020304" pitchFamily="18" charset="0"/>
                        <a:ea typeface="Tw Cen MT" panose="020B06020201040206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3587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Design</a:t>
            </a:r>
          </a:p>
        </p:txBody>
      </p:sp>
      <p:sp>
        <p:nvSpPr>
          <p:cNvPr id="3" name="Content Placeholder 2"/>
          <p:cNvSpPr>
            <a:spLocks noGrp="1"/>
          </p:cNvSpPr>
          <p:nvPr>
            <p:ph idx="1"/>
          </p:nvPr>
        </p:nvSpPr>
        <p:spPr>
          <a:xfrm>
            <a:off x="1493949" y="1863143"/>
            <a:ext cx="9456871" cy="4499020"/>
          </a:xfrm>
        </p:spPr>
        <p:txBody>
          <a:bodyPr>
            <a:normAutofit/>
          </a:bodyPr>
          <a:lstStyle/>
          <a:p>
            <a:pPr marL="457200" lvl="1" indent="0">
              <a:buNone/>
            </a:pPr>
            <a:r>
              <a:rPr lang="en-US" sz="2400" b="1" dirty="0" smtClean="0"/>
              <a:t>Database </a:t>
            </a:r>
            <a:r>
              <a:rPr lang="en-US" sz="2400" b="1" dirty="0"/>
              <a:t>Design (Data Dictionary</a:t>
            </a:r>
            <a:r>
              <a:rPr lang="en-US" sz="2400" b="1" dirty="0" smtClean="0"/>
              <a:t>)</a:t>
            </a:r>
          </a:p>
          <a:p>
            <a:pPr marL="457200" lvl="1" indent="0">
              <a:buNone/>
            </a:pP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3303788566"/>
              </p:ext>
            </p:extLst>
          </p:nvPr>
        </p:nvGraphicFramePr>
        <p:xfrm>
          <a:off x="1141412" y="2678807"/>
          <a:ext cx="10282149" cy="3228357"/>
        </p:xfrm>
        <a:graphic>
          <a:graphicData uri="http://schemas.openxmlformats.org/drawingml/2006/table">
            <a:tbl>
              <a:tblPr/>
              <a:tblGrid>
                <a:gridCol w="1194265"/>
                <a:gridCol w="1098370"/>
                <a:gridCol w="1459925"/>
                <a:gridCol w="1030310"/>
                <a:gridCol w="862884"/>
                <a:gridCol w="1043189"/>
                <a:gridCol w="3593206"/>
              </a:tblGrid>
              <a:tr h="547563">
                <a:tc>
                  <a:txBody>
                    <a:bodyPr/>
                    <a:lstStyle/>
                    <a:p>
                      <a:pPr algn="l" fontAlgn="b"/>
                      <a:r>
                        <a:rPr lang="en-US" sz="1800" b="1" i="0" u="none" strike="noStrike" dirty="0">
                          <a:solidFill>
                            <a:schemeClr val="tx1"/>
                          </a:solidFill>
                          <a:effectLst/>
                          <a:latin typeface="Times New Roman" panose="02020603050405020304" pitchFamily="18" charset="0"/>
                          <a:cs typeface="Times New Roman" panose="02020603050405020304" pitchFamily="18" charset="0"/>
                        </a:rPr>
                        <a:t>Field Name</a:t>
                      </a:r>
                    </a:p>
                  </a:txBody>
                  <a:tcPr marL="9525" marR="9525" marT="9525" marB="0" anchor="b">
                    <a:lnL>
                      <a:noFill/>
                    </a:lnL>
                    <a:lnR>
                      <a:noFill/>
                    </a:lnR>
                    <a:lnT>
                      <a:noFill/>
                    </a:lnT>
                    <a:lnB>
                      <a:noFill/>
                    </a:lnB>
                  </a:tcPr>
                </a:tc>
                <a:tc>
                  <a:txBody>
                    <a:bodyPr/>
                    <a:lstStyle/>
                    <a:p>
                      <a:pPr algn="l" fontAlgn="b"/>
                      <a:r>
                        <a:rPr lang="en-US" sz="1800" b="1" i="0" u="none" strike="noStrike" dirty="0">
                          <a:solidFill>
                            <a:schemeClr val="tx1"/>
                          </a:solidFill>
                          <a:effectLst/>
                          <a:latin typeface="Times New Roman" panose="02020603050405020304" pitchFamily="18" charset="0"/>
                          <a:cs typeface="Times New Roman" panose="02020603050405020304" pitchFamily="18" charset="0"/>
                        </a:rPr>
                        <a:t>Table </a:t>
                      </a:r>
                    </a:p>
                  </a:txBody>
                  <a:tcPr marL="9525" marR="9525" marT="9525" marB="0" anchor="b">
                    <a:lnL>
                      <a:noFill/>
                    </a:lnL>
                    <a:lnR>
                      <a:noFill/>
                    </a:lnR>
                    <a:lnT>
                      <a:noFill/>
                    </a:lnT>
                    <a:lnB>
                      <a:noFill/>
                    </a:lnB>
                  </a:tcPr>
                </a:tc>
                <a:tc>
                  <a:txBody>
                    <a:bodyPr/>
                    <a:lstStyle/>
                    <a:p>
                      <a:pPr algn="l" fontAlgn="b"/>
                      <a:r>
                        <a:rPr lang="en-US" sz="1800" b="1" i="0" u="none" strike="noStrike">
                          <a:solidFill>
                            <a:schemeClr val="tx1"/>
                          </a:solidFill>
                          <a:effectLst/>
                          <a:latin typeface="Times New Roman" panose="02020603050405020304" pitchFamily="18" charset="0"/>
                          <a:cs typeface="Times New Roman" panose="02020603050405020304" pitchFamily="18" charset="0"/>
                        </a:rPr>
                        <a:t>Database Field Name</a:t>
                      </a:r>
                    </a:p>
                  </a:txBody>
                  <a:tcPr marL="9525" marR="9525" marT="9525" marB="0" anchor="b">
                    <a:lnL>
                      <a:noFill/>
                    </a:lnL>
                    <a:lnR>
                      <a:noFill/>
                    </a:lnR>
                    <a:lnT>
                      <a:noFill/>
                    </a:lnT>
                    <a:lnB>
                      <a:noFill/>
                    </a:lnB>
                  </a:tcPr>
                </a:tc>
                <a:tc>
                  <a:txBody>
                    <a:bodyPr/>
                    <a:lstStyle/>
                    <a:p>
                      <a:pPr algn="ctr" fontAlgn="b"/>
                      <a:r>
                        <a:rPr lang="en-US" sz="1800" b="1" i="0" u="none" strike="noStrike">
                          <a:solidFill>
                            <a:schemeClr val="tx1"/>
                          </a:solidFill>
                          <a:effectLst/>
                          <a:latin typeface="Times New Roman" panose="02020603050405020304" pitchFamily="18" charset="0"/>
                          <a:cs typeface="Times New Roman" panose="02020603050405020304" pitchFamily="18" charset="0"/>
                        </a:rPr>
                        <a:t>Data Type</a:t>
                      </a:r>
                    </a:p>
                  </a:txBody>
                  <a:tcPr marL="9525" marR="9525" marT="9525" marB="0" anchor="b">
                    <a:lnL>
                      <a:noFill/>
                    </a:lnL>
                    <a:lnR>
                      <a:noFill/>
                    </a:lnR>
                    <a:lnT>
                      <a:noFill/>
                    </a:lnT>
                    <a:lnB>
                      <a:noFill/>
                    </a:lnB>
                  </a:tcPr>
                </a:tc>
                <a:tc>
                  <a:txBody>
                    <a:bodyPr/>
                    <a:lstStyle/>
                    <a:p>
                      <a:pPr algn="ctr" fontAlgn="b"/>
                      <a:r>
                        <a:rPr lang="en-US" sz="1800" b="1" i="0" u="none" strike="noStrike">
                          <a:solidFill>
                            <a:schemeClr val="tx1"/>
                          </a:solidFill>
                          <a:effectLst/>
                          <a:latin typeface="Times New Roman" panose="02020603050405020304" pitchFamily="18" charset="0"/>
                          <a:cs typeface="Times New Roman" panose="02020603050405020304" pitchFamily="18" charset="0"/>
                        </a:rPr>
                        <a:t>Length</a:t>
                      </a:r>
                    </a:p>
                  </a:txBody>
                  <a:tcPr marL="9525" marR="9525" marT="9525" marB="0" anchor="b">
                    <a:lnL>
                      <a:noFill/>
                    </a:lnL>
                    <a:lnR>
                      <a:noFill/>
                    </a:lnR>
                    <a:lnT>
                      <a:noFill/>
                    </a:lnT>
                    <a:lnB>
                      <a:noFill/>
                    </a:lnB>
                  </a:tcPr>
                </a:tc>
                <a:tc>
                  <a:txBody>
                    <a:bodyPr/>
                    <a:lstStyle/>
                    <a:p>
                      <a:pPr algn="l" fontAlgn="b"/>
                      <a:r>
                        <a:rPr lang="en-US" sz="1800" b="1" i="0" u="none" strike="noStrike">
                          <a:solidFill>
                            <a:schemeClr val="tx1"/>
                          </a:solidFill>
                          <a:effectLst/>
                          <a:latin typeface="Times New Roman" panose="02020603050405020304" pitchFamily="18" charset="0"/>
                          <a:cs typeface="Times New Roman" panose="02020603050405020304" pitchFamily="18" charset="0"/>
                        </a:rPr>
                        <a:t>Restraints</a:t>
                      </a:r>
                    </a:p>
                  </a:txBody>
                  <a:tcPr marL="9525" marR="9525" marT="9525" marB="0" anchor="b">
                    <a:lnL>
                      <a:noFill/>
                    </a:lnL>
                    <a:lnR>
                      <a:noFill/>
                    </a:lnR>
                    <a:lnT>
                      <a:noFill/>
                    </a:lnT>
                    <a:lnB>
                      <a:noFill/>
                    </a:lnB>
                  </a:tcPr>
                </a:tc>
                <a:tc>
                  <a:txBody>
                    <a:bodyPr/>
                    <a:lstStyle/>
                    <a:p>
                      <a:pPr algn="l" fontAlgn="b"/>
                      <a:r>
                        <a:rPr lang="en-US" sz="1800" b="1" i="0" u="none" strike="noStrike">
                          <a:solidFill>
                            <a:schemeClr val="tx1"/>
                          </a:solidFill>
                          <a:effectLst/>
                          <a:latin typeface="Times New Roman" panose="02020603050405020304" pitchFamily="18" charset="0"/>
                          <a:cs typeface="Times New Roman" panose="02020603050405020304" pitchFamily="18" charset="0"/>
                        </a:rPr>
                        <a:t>Description</a:t>
                      </a:r>
                    </a:p>
                  </a:txBody>
                  <a:tcPr marL="9525" marR="9525" marT="9525" marB="0" anchor="b">
                    <a:lnL>
                      <a:noFill/>
                    </a:lnL>
                    <a:lnR>
                      <a:noFill/>
                    </a:lnR>
                    <a:lnT>
                      <a:noFill/>
                    </a:lnT>
                    <a:lnB>
                      <a:noFill/>
                    </a:lnB>
                  </a:tcPr>
                </a:tc>
              </a:tr>
              <a:tr h="547563">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 ID</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Users</a:t>
                      </a:r>
                    </a:p>
                  </a:txBody>
                  <a:tcPr marL="9525" marR="9525" marT="9525" marB="0" anchor="b">
                    <a:lnL>
                      <a:noFill/>
                    </a:lnL>
                    <a:lnR>
                      <a:noFill/>
                    </a:lnR>
                    <a:lnT>
                      <a:noFill/>
                    </a:lnT>
                    <a:lnB>
                      <a:noFill/>
                    </a:lnB>
                  </a:tcPr>
                </a:tc>
                <a:tc>
                  <a:txBody>
                    <a:bodyPr/>
                    <a:lstStyle/>
                    <a:p>
                      <a:pPr algn="l" fontAlgn="b"/>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user_id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int</a:t>
                      </a: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not null</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captures the user ID number</a:t>
                      </a:r>
                    </a:p>
                  </a:txBody>
                  <a:tcPr marL="9525" marR="9525" marT="9525" marB="0" anchor="b">
                    <a:lnL>
                      <a:noFill/>
                    </a:lnL>
                    <a:lnR>
                      <a:noFill/>
                    </a:lnR>
                    <a:lnT>
                      <a:noFill/>
                    </a:lnT>
                    <a:lnB>
                      <a:noFill/>
                    </a:lnB>
                  </a:tcPr>
                </a:tc>
              </a:tr>
              <a:tr h="521488">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First Name</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a:t>
                      </a:r>
                    </a:p>
                  </a:txBody>
                  <a:tcPr marL="9525" marR="9525" marT="9525" marB="0" anchor="b">
                    <a:lnL>
                      <a:noFill/>
                    </a:lnL>
                    <a:lnR>
                      <a:noFill/>
                    </a:lnR>
                    <a:lnT>
                      <a:noFill/>
                    </a:lnT>
                    <a:lnB>
                      <a:noFill/>
                    </a:lnB>
                  </a:tcPr>
                </a:tc>
                <a:tc>
                  <a:txBody>
                    <a:bodyPr/>
                    <a:lstStyle/>
                    <a:p>
                      <a:pPr algn="l" fontAlgn="b"/>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L_Name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varchar</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not null</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 first name</a:t>
                      </a:r>
                    </a:p>
                  </a:txBody>
                  <a:tcPr marL="9525" marR="9525" marT="9525" marB="0" anchor="b">
                    <a:lnL>
                      <a:noFill/>
                    </a:lnL>
                    <a:lnR>
                      <a:noFill/>
                    </a:lnR>
                    <a:lnT>
                      <a:noFill/>
                    </a:lnT>
                    <a:lnB>
                      <a:noFill/>
                    </a:lnB>
                  </a:tcPr>
                </a:tc>
              </a:tr>
              <a:tr h="521488">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Last Name</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a:t>
                      </a:r>
                    </a:p>
                  </a:txBody>
                  <a:tcPr marL="9525" marR="9525" marT="9525" marB="0" anchor="b">
                    <a:lnL>
                      <a:noFill/>
                    </a:lnL>
                    <a:lnR>
                      <a:noFill/>
                    </a:lnR>
                    <a:lnT>
                      <a:noFill/>
                    </a:lnT>
                    <a:lnB>
                      <a:noFill/>
                    </a:lnB>
                  </a:tcPr>
                </a:tc>
                <a:tc>
                  <a:txBody>
                    <a:bodyPr/>
                    <a:lstStyle/>
                    <a:p>
                      <a:pPr algn="l" fontAlgn="b"/>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F_Name</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varchar</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not null</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 last name</a:t>
                      </a:r>
                    </a:p>
                  </a:txBody>
                  <a:tcPr marL="9525" marR="9525" marT="9525" marB="0" anchor="b">
                    <a:lnL>
                      <a:noFill/>
                    </a:lnL>
                    <a:lnR>
                      <a:noFill/>
                    </a:lnR>
                    <a:lnT>
                      <a:noFill/>
                    </a:lnT>
                    <a:lnB>
                      <a:noFill/>
                    </a:lnB>
                  </a:tcPr>
                </a:tc>
              </a:tr>
              <a:tr h="521488">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Username</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Username</a:t>
                      </a: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varchar</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20</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not null</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captures the unique name of each user</a:t>
                      </a:r>
                    </a:p>
                  </a:txBody>
                  <a:tcPr marL="9525" marR="9525" marT="9525" marB="0" anchor="b">
                    <a:lnL>
                      <a:noFill/>
                    </a:lnL>
                    <a:lnR>
                      <a:noFill/>
                    </a:lnR>
                    <a:lnT>
                      <a:noFill/>
                    </a:lnT>
                    <a:lnB>
                      <a:noFill/>
                    </a:lnB>
                  </a:tcPr>
                </a:tc>
              </a:tr>
              <a:tr h="521488">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Password</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Users</a:t>
                      </a:r>
                    </a:p>
                  </a:txBody>
                  <a:tcPr marL="9525" marR="9525" marT="9525" marB="0" anchor="b">
                    <a:lnL>
                      <a:noFill/>
                    </a:lnL>
                    <a:lnR>
                      <a:noFill/>
                    </a:lnR>
                    <a:lnT>
                      <a:noFill/>
                    </a:lnT>
                    <a:lnB>
                      <a:noFill/>
                    </a:lnB>
                  </a:tcPr>
                </a:tc>
                <a:tc>
                  <a:txBody>
                    <a:bodyPr/>
                    <a:lstStyle/>
                    <a:p>
                      <a:pPr algn="l" fontAlgn="b"/>
                      <a:r>
                        <a:rPr lang="en-US" sz="1800" b="0" i="0" u="none" strike="noStrike">
                          <a:solidFill>
                            <a:schemeClr val="tx1"/>
                          </a:solidFill>
                          <a:effectLst/>
                          <a:latin typeface="Times New Roman" panose="02020603050405020304" pitchFamily="18" charset="0"/>
                          <a:cs typeface="Times New Roman" panose="02020603050405020304" pitchFamily="18" charset="0"/>
                        </a:rPr>
                        <a:t>Password</a:t>
                      </a: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varchar</a:t>
                      </a:r>
                    </a:p>
                  </a:txBody>
                  <a:tcPr marL="9525" marR="9525" marT="9525" marB="0" anchor="b">
                    <a:lnL>
                      <a:noFill/>
                    </a:lnL>
                    <a:lnR>
                      <a:noFill/>
                    </a:lnR>
                    <a:lnT>
                      <a:noFill/>
                    </a:lnT>
                    <a:lnB>
                      <a:noFill/>
                    </a:lnB>
                  </a:tcPr>
                </a:tc>
                <a:tc>
                  <a:txBody>
                    <a:bodyPr/>
                    <a:lstStyle/>
                    <a:p>
                      <a:pPr algn="ctr" fontAlgn="b"/>
                      <a:r>
                        <a:rPr lang="en-US" sz="1800" b="0" i="0" u="none" strike="noStrike">
                          <a:solidFill>
                            <a:schemeClr val="tx1"/>
                          </a:solidFill>
                          <a:effectLst/>
                          <a:latin typeface="Times New Roman" panose="02020603050405020304" pitchFamily="18" charset="0"/>
                          <a:cs typeface="Times New Roman" panose="02020603050405020304" pitchFamily="18" charset="0"/>
                        </a:rPr>
                        <a:t>250</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not null</a:t>
                      </a:r>
                    </a:p>
                  </a:txBody>
                  <a:tcPr marL="9525" marR="9525" marT="9525" marB="0" anchor="b">
                    <a:lnL>
                      <a:noFill/>
                    </a:lnL>
                    <a:lnR>
                      <a:noFill/>
                    </a:lnR>
                    <a:lnT>
                      <a:noFill/>
                    </a:lnT>
                    <a:lnB>
                      <a:noFill/>
                    </a:lnB>
                  </a:tcPr>
                </a:tc>
                <a:tc>
                  <a:txBody>
                    <a:bodyPr/>
                    <a:lstStyle/>
                    <a:p>
                      <a:pPr algn="l" fontAlgn="b"/>
                      <a:r>
                        <a:rPr lang="en-US" sz="1800" b="0" i="0" u="none" strike="noStrike" dirty="0">
                          <a:solidFill>
                            <a:schemeClr val="tx1"/>
                          </a:solidFill>
                          <a:effectLst/>
                          <a:latin typeface="Times New Roman" panose="02020603050405020304" pitchFamily="18" charset="0"/>
                          <a:cs typeface="Times New Roman" panose="02020603050405020304" pitchFamily="18" charset="0"/>
                        </a:rPr>
                        <a:t>captures the </a:t>
                      </a:r>
                      <a:r>
                        <a:rPr lang="en-US" sz="1800" b="0" i="0" u="none" strike="noStrike" dirty="0" smtClean="0">
                          <a:solidFill>
                            <a:schemeClr val="tx1"/>
                          </a:solidFill>
                          <a:effectLst/>
                          <a:latin typeface="Times New Roman" panose="02020603050405020304" pitchFamily="18" charset="0"/>
                          <a:cs typeface="Times New Roman" panose="02020603050405020304" pitchFamily="18" charset="0"/>
                        </a:rPr>
                        <a:t>unique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password of the user</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2735951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Design</a:t>
            </a:r>
          </a:p>
        </p:txBody>
      </p:sp>
      <p:sp>
        <p:nvSpPr>
          <p:cNvPr id="3" name="Content Placeholder 2"/>
          <p:cNvSpPr>
            <a:spLocks noGrp="1"/>
          </p:cNvSpPr>
          <p:nvPr>
            <p:ph idx="1"/>
          </p:nvPr>
        </p:nvSpPr>
        <p:spPr>
          <a:xfrm>
            <a:off x="1141413" y="2133600"/>
            <a:ext cx="9783650" cy="3777622"/>
          </a:xfrm>
        </p:spPr>
        <p:txBody>
          <a:bodyPr/>
          <a:lstStyle/>
          <a:p>
            <a:pPr lvl="1"/>
            <a:endParaRPr lang="en-US" b="1" dirty="0"/>
          </a:p>
          <a:p>
            <a:pPr marL="457200" lvl="1" indent="0">
              <a:buNone/>
            </a:pPr>
            <a:r>
              <a:rPr lang="en-US" b="1" dirty="0"/>
              <a:t>I/O </a:t>
            </a:r>
            <a:r>
              <a:rPr lang="en-US" b="1" dirty="0" smtClean="0"/>
              <a:t>Design</a:t>
            </a:r>
            <a:endParaRPr lang="en-US" b="1" dirty="0"/>
          </a:p>
        </p:txBody>
      </p:sp>
    </p:spTree>
    <p:extLst>
      <p:ext uri="{BB962C8B-B14F-4D97-AF65-F5344CB8AC3E}">
        <p14:creationId xmlns:p14="http://schemas.microsoft.com/office/powerpoint/2010/main" val="183753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Design</a:t>
            </a:r>
          </a:p>
        </p:txBody>
      </p:sp>
      <p:sp>
        <p:nvSpPr>
          <p:cNvPr id="3" name="Content Placeholder 2"/>
          <p:cNvSpPr>
            <a:spLocks noGrp="1"/>
          </p:cNvSpPr>
          <p:nvPr>
            <p:ph idx="1"/>
          </p:nvPr>
        </p:nvSpPr>
        <p:spPr>
          <a:xfrm>
            <a:off x="2009663" y="2133600"/>
            <a:ext cx="8915400" cy="3777622"/>
          </a:xfrm>
        </p:spPr>
        <p:txBody>
          <a:bodyPr/>
          <a:lstStyle/>
          <a:p>
            <a:pPr marL="457200" lvl="1" indent="0">
              <a:buNone/>
            </a:pPr>
            <a:r>
              <a:rPr lang="en-US" b="1" dirty="0" smtClean="0"/>
              <a:t>Program </a:t>
            </a:r>
            <a:r>
              <a:rPr lang="en-US" b="1" dirty="0" smtClean="0"/>
              <a:t>Design</a:t>
            </a:r>
            <a:endParaRPr lang="en-US" dirty="0"/>
          </a:p>
        </p:txBody>
      </p:sp>
    </p:spTree>
    <p:extLst>
      <p:ext uri="{BB962C8B-B14F-4D97-AF65-F5344CB8AC3E}">
        <p14:creationId xmlns:p14="http://schemas.microsoft.com/office/powerpoint/2010/main" val="832681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Project Closure</a:t>
            </a:r>
          </a:p>
        </p:txBody>
      </p:sp>
      <p:sp>
        <p:nvSpPr>
          <p:cNvPr id="3" name="Content Placeholder 2"/>
          <p:cNvSpPr>
            <a:spLocks noGrp="1"/>
          </p:cNvSpPr>
          <p:nvPr>
            <p:ph idx="1"/>
          </p:nvPr>
        </p:nvSpPr>
        <p:spPr>
          <a:xfrm>
            <a:off x="2009663" y="2133600"/>
            <a:ext cx="8915400" cy="3777622"/>
          </a:xfrm>
        </p:spPr>
        <p:txBody>
          <a:bodyPr/>
          <a:lstStyle/>
          <a:p>
            <a:pPr lvl="1"/>
            <a:endParaRPr lang="en-US" dirty="0"/>
          </a:p>
        </p:txBody>
      </p:sp>
    </p:spTree>
    <p:extLst>
      <p:ext uri="{BB962C8B-B14F-4D97-AF65-F5344CB8AC3E}">
        <p14:creationId xmlns:p14="http://schemas.microsoft.com/office/powerpoint/2010/main" val="203714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User Manual</a:t>
            </a:r>
          </a:p>
        </p:txBody>
      </p:sp>
      <p:sp>
        <p:nvSpPr>
          <p:cNvPr id="3" name="Content Placeholder 2"/>
          <p:cNvSpPr>
            <a:spLocks noGrp="1"/>
          </p:cNvSpPr>
          <p:nvPr>
            <p:ph idx="1"/>
          </p:nvPr>
        </p:nvSpPr>
        <p:spPr>
          <a:xfrm>
            <a:off x="2009663" y="2133600"/>
            <a:ext cx="8915400" cy="3777622"/>
          </a:xfrm>
        </p:spPr>
        <p:txBody>
          <a:bodyPr/>
          <a:lstStyle/>
          <a:p>
            <a:pPr lvl="1"/>
            <a:endParaRPr lang="en-US" dirty="0"/>
          </a:p>
        </p:txBody>
      </p:sp>
    </p:spTree>
    <p:extLst>
      <p:ext uri="{BB962C8B-B14F-4D97-AF65-F5344CB8AC3E}">
        <p14:creationId xmlns:p14="http://schemas.microsoft.com/office/powerpoint/2010/main" val="117579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Introduction of the project</a:t>
            </a:r>
            <a:endParaRPr lang="en-US" sz="4000" b="1" dirty="0"/>
          </a:p>
        </p:txBody>
      </p:sp>
      <p:sp>
        <p:nvSpPr>
          <p:cNvPr id="3" name="Content Placeholder 2"/>
          <p:cNvSpPr>
            <a:spLocks noGrp="1"/>
          </p:cNvSpPr>
          <p:nvPr>
            <p:ph idx="1"/>
          </p:nvPr>
        </p:nvSpPr>
        <p:spPr/>
        <p:txBody>
          <a:bodyPr>
            <a:normAutofit/>
          </a:bodyPr>
          <a:lstStyle/>
          <a:p>
            <a:pPr marL="0" indent="0">
              <a:buNone/>
            </a:pPr>
            <a:r>
              <a:rPr lang="en-US" sz="3200" dirty="0" smtClean="0"/>
              <a:t>This undertaking for the Atlantic Electric Supply Company Limited is to develop an inventory management system. Inventory </a:t>
            </a:r>
            <a:r>
              <a:rPr lang="en-US" sz="3200" dirty="0"/>
              <a:t>Management is the process of efficiently overseeing the constant flow of units into and out of an existing inventory</a:t>
            </a:r>
            <a:endParaRPr lang="en-US" sz="3200" dirty="0"/>
          </a:p>
        </p:txBody>
      </p:sp>
    </p:spTree>
    <p:extLst>
      <p:ext uri="{BB962C8B-B14F-4D97-AF65-F5344CB8AC3E}">
        <p14:creationId xmlns:p14="http://schemas.microsoft.com/office/powerpoint/2010/main" val="3803993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Technical Manual</a:t>
            </a:r>
          </a:p>
        </p:txBody>
      </p:sp>
      <p:sp>
        <p:nvSpPr>
          <p:cNvPr id="3" name="Content Placeholder 2"/>
          <p:cNvSpPr>
            <a:spLocks noGrp="1"/>
          </p:cNvSpPr>
          <p:nvPr>
            <p:ph idx="1"/>
          </p:nvPr>
        </p:nvSpPr>
        <p:spPr>
          <a:xfrm>
            <a:off x="2009663" y="2133600"/>
            <a:ext cx="8915400" cy="3777622"/>
          </a:xfrm>
        </p:spPr>
        <p:txBody>
          <a:bodyPr/>
          <a:lstStyle/>
          <a:p>
            <a:pPr lvl="1"/>
            <a:endParaRPr lang="en-US" dirty="0"/>
          </a:p>
        </p:txBody>
      </p:sp>
    </p:spTree>
    <p:extLst>
      <p:ext uri="{BB962C8B-B14F-4D97-AF65-F5344CB8AC3E}">
        <p14:creationId xmlns:p14="http://schemas.microsoft.com/office/powerpoint/2010/main" val="257450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498" y="624110"/>
            <a:ext cx="8911687" cy="1280890"/>
          </a:xfrm>
        </p:spPr>
        <p:txBody>
          <a:bodyPr anchor="ctr">
            <a:normAutofit/>
          </a:bodyPr>
          <a:lstStyle/>
          <a:p>
            <a:pPr lvl="0" algn="ctr"/>
            <a:r>
              <a:rPr lang="en-US" sz="4000" b="1" dirty="0" smtClean="0"/>
              <a:t>Thank You</a:t>
            </a:r>
            <a:endParaRPr lang="en-US" sz="4000" b="1" dirty="0"/>
          </a:p>
        </p:txBody>
      </p:sp>
      <p:sp>
        <p:nvSpPr>
          <p:cNvPr id="3" name="Content Placeholder 2"/>
          <p:cNvSpPr>
            <a:spLocks noGrp="1"/>
          </p:cNvSpPr>
          <p:nvPr>
            <p:ph idx="1"/>
          </p:nvPr>
        </p:nvSpPr>
        <p:spPr>
          <a:xfrm>
            <a:off x="2434666" y="2146479"/>
            <a:ext cx="8915400" cy="3777622"/>
          </a:xfrm>
        </p:spPr>
        <p:txBody>
          <a:bodyPr/>
          <a:lstStyle/>
          <a:p>
            <a:pPr lvl="1"/>
            <a:endParaRPr lang="en-US" dirty="0"/>
          </a:p>
        </p:txBody>
      </p:sp>
    </p:spTree>
    <p:extLst>
      <p:ext uri="{BB962C8B-B14F-4D97-AF65-F5344CB8AC3E}">
        <p14:creationId xmlns:p14="http://schemas.microsoft.com/office/powerpoint/2010/main" val="62194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latin typeface="+mn-lt"/>
                <a:ea typeface="Malgun Gothic Semilight" panose="020B0502040204020203" pitchFamily="34" charset="-128"/>
                <a:cs typeface="Malgun Gothic Semilight" panose="020B0502040204020203" pitchFamily="34" charset="-128"/>
              </a:rPr>
              <a:t>Company </a:t>
            </a:r>
            <a:r>
              <a:rPr lang="en-US" sz="4000" b="1" dirty="0" smtClean="0">
                <a:latin typeface="+mn-lt"/>
                <a:ea typeface="Malgun Gothic Semilight" panose="020B0502040204020203" pitchFamily="34" charset="-128"/>
                <a:cs typeface="Malgun Gothic Semilight" panose="020B0502040204020203" pitchFamily="34" charset="-128"/>
              </a:rPr>
              <a:t>Overview</a:t>
            </a:r>
            <a:endParaRPr lang="en-US" sz="4000" b="1" dirty="0">
              <a:latin typeface="+mn-lt"/>
              <a:ea typeface="Malgun Gothic Semilight" panose="020B0502040204020203" pitchFamily="34" charset="-128"/>
              <a:cs typeface="Malgun Gothic Semilight" panose="020B0502040204020203" pitchFamily="34" charset="-128"/>
            </a:endParaRPr>
          </a:p>
        </p:txBody>
      </p:sp>
      <p:sp>
        <p:nvSpPr>
          <p:cNvPr id="3" name="Content Placeholder 2"/>
          <p:cNvSpPr>
            <a:spLocks noGrp="1"/>
          </p:cNvSpPr>
          <p:nvPr>
            <p:ph idx="1"/>
          </p:nvPr>
        </p:nvSpPr>
        <p:spPr>
          <a:xfrm>
            <a:off x="1141412" y="1931830"/>
            <a:ext cx="9905999" cy="4108361"/>
          </a:xfrm>
        </p:spPr>
        <p:txBody>
          <a:bodyPr>
            <a:normAutofit fontScale="70000" lnSpcReduction="20000"/>
          </a:bodyPr>
          <a:lstStyle/>
          <a:p>
            <a:r>
              <a:rPr lang="en-US" sz="3600" dirty="0"/>
              <a:t>Atlantic Industrial Electric Supply Company limited </a:t>
            </a:r>
            <a:r>
              <a:rPr lang="en-US" sz="3600" dirty="0"/>
              <a:t>is located at 138D Maxfield Avenue, Kingston 10. </a:t>
            </a:r>
            <a:r>
              <a:rPr lang="en-US" sz="3600" dirty="0" smtClean="0"/>
              <a:t>and sells </a:t>
            </a:r>
            <a:r>
              <a:rPr lang="en-US" sz="3600" dirty="0"/>
              <a:t>electrical </a:t>
            </a:r>
            <a:r>
              <a:rPr lang="en-US" sz="3600" dirty="0" smtClean="0"/>
              <a:t>items</a:t>
            </a:r>
          </a:p>
          <a:p>
            <a:r>
              <a:rPr lang="en-US" sz="3600" dirty="0" smtClean="0"/>
              <a:t>There </a:t>
            </a:r>
            <a:r>
              <a:rPr lang="en-US" sz="3600" dirty="0"/>
              <a:t>is a customer service area where point of sales transactions are done. </a:t>
            </a:r>
            <a:endParaRPr lang="en-US" sz="3600" dirty="0" smtClean="0"/>
          </a:p>
          <a:p>
            <a:r>
              <a:rPr lang="en-US" sz="3600" dirty="0" smtClean="0"/>
              <a:t>The </a:t>
            </a:r>
            <a:r>
              <a:rPr lang="en-US" sz="3600" dirty="0"/>
              <a:t>company has a warehouse on location with a wide variety of varied items found in the “Electrical Industry</a:t>
            </a:r>
            <a:r>
              <a:rPr lang="en-US" sz="3600" dirty="0" smtClean="0"/>
              <a:t>”.</a:t>
            </a:r>
          </a:p>
          <a:p>
            <a:r>
              <a:rPr lang="en-US" sz="3600" dirty="0" smtClean="0"/>
              <a:t>A display </a:t>
            </a:r>
            <a:r>
              <a:rPr lang="en-US" sz="3600" dirty="0"/>
              <a:t>area is mounted throughout the customer service area as well as </a:t>
            </a:r>
            <a:r>
              <a:rPr lang="en-US" sz="3600" dirty="0" smtClean="0"/>
              <a:t>items </a:t>
            </a:r>
            <a:r>
              <a:rPr lang="en-US" sz="3600" dirty="0"/>
              <a:t>are displayed on the premises of the company. </a:t>
            </a:r>
            <a:endParaRPr lang="en-US" sz="3600" dirty="0" smtClean="0"/>
          </a:p>
          <a:p>
            <a:r>
              <a:rPr lang="en-US" sz="3600" dirty="0" smtClean="0"/>
              <a:t>The </a:t>
            </a:r>
            <a:r>
              <a:rPr lang="en-US" sz="3600" dirty="0"/>
              <a:t>company provides free conditional island wide deliveries</a:t>
            </a:r>
            <a:r>
              <a:rPr lang="en-US" sz="3100" dirty="0"/>
              <a:t>.</a:t>
            </a:r>
            <a:r>
              <a:rPr lang="en-US" b="1" dirty="0"/>
              <a:t>	</a:t>
            </a:r>
            <a:endParaRPr lang="en-US" dirty="0"/>
          </a:p>
          <a:p>
            <a:endParaRPr lang="en-US" dirty="0"/>
          </a:p>
        </p:txBody>
      </p:sp>
    </p:spTree>
    <p:extLst>
      <p:ext uri="{BB962C8B-B14F-4D97-AF65-F5344CB8AC3E}">
        <p14:creationId xmlns:p14="http://schemas.microsoft.com/office/powerpoint/2010/main" val="3819506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Problem Statement</a:t>
            </a:r>
            <a:endParaRPr lang="en-US" sz="4000" b="1" dirty="0"/>
          </a:p>
        </p:txBody>
      </p:sp>
      <p:sp>
        <p:nvSpPr>
          <p:cNvPr id="3" name="Content Placeholder 2"/>
          <p:cNvSpPr>
            <a:spLocks noGrp="1"/>
          </p:cNvSpPr>
          <p:nvPr>
            <p:ph idx="1"/>
          </p:nvPr>
        </p:nvSpPr>
        <p:spPr/>
        <p:txBody>
          <a:bodyPr>
            <a:normAutofit/>
          </a:bodyPr>
          <a:lstStyle/>
          <a:p>
            <a:r>
              <a:rPr lang="en-US" sz="3200" dirty="0"/>
              <a:t>Atlantic Industrial Electrical Supply Company Limited (AIE) has very limited visibility and minimal online presence. In today’s society more persons are shopping the Ecommerce way and AIE is lacking in this </a:t>
            </a:r>
            <a:r>
              <a:rPr lang="en-US" sz="3200" dirty="0" smtClean="0"/>
              <a:t>regard.</a:t>
            </a:r>
            <a:endParaRPr lang="en-US" sz="3200" dirty="0"/>
          </a:p>
        </p:txBody>
      </p:sp>
    </p:spTree>
    <p:extLst>
      <p:ext uri="{BB962C8B-B14F-4D97-AF65-F5344CB8AC3E}">
        <p14:creationId xmlns:p14="http://schemas.microsoft.com/office/powerpoint/2010/main" val="171147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smtClean="0"/>
              <a:t>Problem Statement</a:t>
            </a:r>
            <a:endParaRPr lang="en-US" sz="4000" b="1" dirty="0"/>
          </a:p>
        </p:txBody>
      </p:sp>
      <p:sp>
        <p:nvSpPr>
          <p:cNvPr id="3" name="Content Placeholder 2"/>
          <p:cNvSpPr>
            <a:spLocks noGrp="1"/>
          </p:cNvSpPr>
          <p:nvPr>
            <p:ph idx="1"/>
          </p:nvPr>
        </p:nvSpPr>
        <p:spPr/>
        <p:txBody>
          <a:bodyPr>
            <a:normAutofit/>
          </a:bodyPr>
          <a:lstStyle/>
          <a:p>
            <a:pPr marL="0" indent="0">
              <a:buNone/>
            </a:pPr>
            <a:r>
              <a:rPr lang="en-US" sz="3200" dirty="0"/>
              <a:t>The current software being used by the company is designed for wholesale and manufacturing. This provide limited point of sale features necessary to efficiently manage point of sale transactions</a:t>
            </a:r>
            <a:endParaRPr lang="en-US" sz="3200" dirty="0"/>
          </a:p>
        </p:txBody>
      </p:sp>
    </p:spTree>
    <p:extLst>
      <p:ext uri="{BB962C8B-B14F-4D97-AF65-F5344CB8AC3E}">
        <p14:creationId xmlns:p14="http://schemas.microsoft.com/office/powerpoint/2010/main" val="292851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Proposed Solution</a:t>
            </a:r>
          </a:p>
        </p:txBody>
      </p:sp>
      <p:sp>
        <p:nvSpPr>
          <p:cNvPr id="3" name="Content Placeholder 2"/>
          <p:cNvSpPr>
            <a:spLocks noGrp="1"/>
          </p:cNvSpPr>
          <p:nvPr>
            <p:ph idx="1"/>
          </p:nvPr>
        </p:nvSpPr>
        <p:spPr/>
        <p:txBody>
          <a:bodyPr>
            <a:normAutofit fontScale="92500"/>
          </a:bodyPr>
          <a:lstStyle/>
          <a:p>
            <a:r>
              <a:rPr lang="en-US" dirty="0"/>
              <a:t>The project being undertaken is to development a software, where customers will be able to find the company online through their improved platform. </a:t>
            </a:r>
            <a:endParaRPr lang="en-US" dirty="0" smtClean="0"/>
          </a:p>
          <a:p>
            <a:r>
              <a:rPr lang="en-US" dirty="0" smtClean="0"/>
              <a:t>This </a:t>
            </a:r>
            <a:r>
              <a:rPr lang="en-US" dirty="0"/>
              <a:t>platform provides a fully functional website accompanied by a web platform which allows for Ecommerce shopping through a portal specifically designed for registered customers of the company. </a:t>
            </a:r>
            <a:endParaRPr lang="en-US" dirty="0" smtClean="0"/>
          </a:p>
          <a:p>
            <a:r>
              <a:rPr lang="en-US" dirty="0" smtClean="0"/>
              <a:t>The </a:t>
            </a:r>
            <a:r>
              <a:rPr lang="en-US" dirty="0"/>
              <a:t>software will also provide a desktop application with point of sales capabilities to handle day to day transactions from the physical location of the company. </a:t>
            </a:r>
          </a:p>
          <a:p>
            <a:endParaRPr lang="en-US" dirty="0"/>
          </a:p>
        </p:txBody>
      </p:sp>
    </p:spTree>
    <p:extLst>
      <p:ext uri="{BB962C8B-B14F-4D97-AF65-F5344CB8AC3E}">
        <p14:creationId xmlns:p14="http://schemas.microsoft.com/office/powerpoint/2010/main" val="262159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Anticipated Benefits</a:t>
            </a:r>
          </a:p>
        </p:txBody>
      </p:sp>
      <p:sp>
        <p:nvSpPr>
          <p:cNvPr id="3" name="Content Placeholder 2"/>
          <p:cNvSpPr>
            <a:spLocks noGrp="1"/>
          </p:cNvSpPr>
          <p:nvPr>
            <p:ph idx="1"/>
          </p:nvPr>
        </p:nvSpPr>
        <p:spPr/>
        <p:txBody>
          <a:bodyPr>
            <a:normAutofit fontScale="85000" lnSpcReduction="20000"/>
          </a:bodyPr>
          <a:lstStyle/>
          <a:p>
            <a:r>
              <a:rPr lang="en-US" b="1" dirty="0"/>
              <a:t>Improvements in control and performance</a:t>
            </a:r>
            <a:endParaRPr lang="en-US" dirty="0"/>
          </a:p>
          <a:p>
            <a:pPr marL="0" indent="0">
              <a:buNone/>
            </a:pPr>
            <a:r>
              <a:rPr lang="en-US" dirty="0" smtClean="0"/>
              <a:t>	The </a:t>
            </a:r>
            <a:r>
              <a:rPr lang="en-US" dirty="0"/>
              <a:t>system is developed to cope up with the current issues and problems of the </a:t>
            </a:r>
            <a:r>
              <a:rPr lang="en-US" dirty="0" smtClean="0"/>
              <a:t>	inventory</a:t>
            </a:r>
            <a:r>
              <a:rPr lang="en-US" dirty="0"/>
              <a:t>. The system can add user, validate user and is also bug free.</a:t>
            </a:r>
          </a:p>
          <a:p>
            <a:r>
              <a:rPr lang="en-US" b="1" dirty="0"/>
              <a:t>Save costs </a:t>
            </a:r>
            <a:endParaRPr lang="en-US" dirty="0"/>
          </a:p>
          <a:p>
            <a:pPr marL="0" indent="0">
              <a:buNone/>
            </a:pPr>
            <a:r>
              <a:rPr lang="en-US" dirty="0" smtClean="0"/>
              <a:t>	After </a:t>
            </a:r>
            <a:r>
              <a:rPr lang="en-US" dirty="0"/>
              <a:t>computerized system is implemented less human force will be required to </a:t>
            </a:r>
            <a:r>
              <a:rPr lang="en-US" dirty="0" smtClean="0"/>
              <a:t>	maintain </a:t>
            </a:r>
            <a:r>
              <a:rPr lang="en-US" dirty="0"/>
              <a:t>the inventory thus reducing the overall cost. </a:t>
            </a:r>
            <a:r>
              <a:rPr lang="en-US" b="1" dirty="0"/>
              <a:t> </a:t>
            </a:r>
            <a:endParaRPr lang="en-US" dirty="0"/>
          </a:p>
          <a:p>
            <a:r>
              <a:rPr lang="en-US" b="1" dirty="0"/>
              <a:t>Save time</a:t>
            </a:r>
            <a:endParaRPr lang="en-US" dirty="0"/>
          </a:p>
          <a:p>
            <a:pPr marL="0" indent="0">
              <a:buNone/>
            </a:pPr>
            <a:r>
              <a:rPr lang="en-US" dirty="0" smtClean="0"/>
              <a:t>	The </a:t>
            </a:r>
            <a:r>
              <a:rPr lang="en-US" dirty="0"/>
              <a:t>Procurement Officer is able to search records by using a few mouse clicks and few </a:t>
            </a:r>
            <a:r>
              <a:rPr lang="en-US" dirty="0" smtClean="0"/>
              <a:t>	search </a:t>
            </a:r>
            <a:r>
              <a:rPr lang="en-US" dirty="0"/>
              <a:t>keywords thus saving valuable time. </a:t>
            </a:r>
          </a:p>
          <a:p>
            <a:endParaRPr lang="en-US" dirty="0"/>
          </a:p>
        </p:txBody>
      </p:sp>
    </p:spTree>
    <p:extLst>
      <p:ext uri="{BB962C8B-B14F-4D97-AF65-F5344CB8AC3E}">
        <p14:creationId xmlns:p14="http://schemas.microsoft.com/office/powerpoint/2010/main" val="397979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Preliminary Investigation</a:t>
            </a:r>
          </a:p>
        </p:txBody>
      </p:sp>
      <p:sp>
        <p:nvSpPr>
          <p:cNvPr id="3" name="Content Placeholder 2"/>
          <p:cNvSpPr>
            <a:spLocks noGrp="1"/>
          </p:cNvSpPr>
          <p:nvPr>
            <p:ph idx="1"/>
          </p:nvPr>
        </p:nvSpPr>
        <p:spPr/>
        <p:txBody>
          <a:bodyPr/>
          <a:lstStyle/>
          <a:p>
            <a:pPr marL="342900" lvl="1" indent="-342900"/>
            <a:r>
              <a:rPr lang="en-US" sz="2000" b="1" dirty="0"/>
              <a:t>Feasibility </a:t>
            </a:r>
            <a:r>
              <a:rPr lang="en-US" sz="2000" b="1" dirty="0" smtClean="0"/>
              <a:t>Study</a:t>
            </a:r>
          </a:p>
          <a:p>
            <a:pPr lvl="2"/>
            <a:r>
              <a:rPr lang="en-US" b="1" dirty="0"/>
              <a:t>Different types such as economic, schedule, technical, operational</a:t>
            </a:r>
          </a:p>
          <a:p>
            <a:pPr lvl="2"/>
            <a:r>
              <a:rPr lang="en-US" b="1" dirty="0"/>
              <a:t>Feasibility study findings</a:t>
            </a:r>
          </a:p>
          <a:p>
            <a:pPr marL="742950" lvl="2" indent="-342900"/>
            <a:endParaRPr lang="en-US" b="1" dirty="0"/>
          </a:p>
          <a:p>
            <a:endParaRPr lang="en-US" dirty="0"/>
          </a:p>
        </p:txBody>
      </p:sp>
    </p:spTree>
    <p:extLst>
      <p:ext uri="{BB962C8B-B14F-4D97-AF65-F5344CB8AC3E}">
        <p14:creationId xmlns:p14="http://schemas.microsoft.com/office/powerpoint/2010/main" val="345467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lvl="0" algn="ctr"/>
            <a:r>
              <a:rPr lang="en-US" sz="4000" b="1" dirty="0"/>
              <a:t>Preliminary Investigation</a:t>
            </a:r>
          </a:p>
        </p:txBody>
      </p:sp>
      <p:sp>
        <p:nvSpPr>
          <p:cNvPr id="3" name="Content Placeholder 2"/>
          <p:cNvSpPr>
            <a:spLocks noGrp="1"/>
          </p:cNvSpPr>
          <p:nvPr>
            <p:ph idx="1"/>
          </p:nvPr>
        </p:nvSpPr>
        <p:spPr/>
        <p:txBody>
          <a:bodyPr/>
          <a:lstStyle/>
          <a:p>
            <a:pPr lvl="1"/>
            <a:r>
              <a:rPr lang="en-US" b="1" dirty="0"/>
              <a:t>Data gathering techniques</a:t>
            </a:r>
          </a:p>
          <a:p>
            <a:pPr lvl="2"/>
            <a:r>
              <a:rPr lang="en-US" b="1" dirty="0" smtClean="0"/>
              <a:t>Questionnaires</a:t>
            </a:r>
          </a:p>
          <a:p>
            <a:pPr lvl="2"/>
            <a:r>
              <a:rPr lang="en-US" b="1" dirty="0" smtClean="0"/>
              <a:t>Interview Sheets</a:t>
            </a:r>
          </a:p>
          <a:p>
            <a:pPr lvl="2"/>
            <a:r>
              <a:rPr lang="en-US" b="1" dirty="0" smtClean="0"/>
              <a:t>Observation</a:t>
            </a:r>
          </a:p>
          <a:p>
            <a:pPr lvl="2"/>
            <a:r>
              <a:rPr lang="en-US" b="1" dirty="0" smtClean="0"/>
              <a:t>Checking Documents</a:t>
            </a:r>
          </a:p>
          <a:p>
            <a:endParaRPr lang="en-US" dirty="0"/>
          </a:p>
        </p:txBody>
      </p:sp>
    </p:spTree>
    <p:extLst>
      <p:ext uri="{BB962C8B-B14F-4D97-AF65-F5344CB8AC3E}">
        <p14:creationId xmlns:p14="http://schemas.microsoft.com/office/powerpoint/2010/main" val="531742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B3B65040-7440-4B3D-92F9-DD0F9A2BF7F5}" vid="{BCEE5A81-8659-40E9-8F3A-2B37D225AB5F}"/>
    </a:ext>
  </a:extLst>
</a:theme>
</file>

<file path=docProps/app.xml><?xml version="1.0" encoding="utf-8"?>
<Properties xmlns="http://schemas.openxmlformats.org/officeDocument/2006/extended-properties" xmlns:vt="http://schemas.openxmlformats.org/officeDocument/2006/docPropsVTypes">
  <Template>Circuit</Template>
  <TotalTime>393</TotalTime>
  <Words>554</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Adobe Fangsong Std R</vt:lpstr>
      <vt:lpstr>Malgun Gothic Semilight</vt:lpstr>
      <vt:lpstr>Arial</vt:lpstr>
      <vt:lpstr>Times New Roman</vt:lpstr>
      <vt:lpstr>Trebuchet MS</vt:lpstr>
      <vt:lpstr>Tw Cen MT</vt:lpstr>
      <vt:lpstr>Wingdings 3</vt:lpstr>
      <vt:lpstr>Circuit</vt:lpstr>
      <vt:lpstr>Special Project CS299 </vt:lpstr>
      <vt:lpstr>Introduction of the project</vt:lpstr>
      <vt:lpstr>Company Overview</vt:lpstr>
      <vt:lpstr>Problem Statement</vt:lpstr>
      <vt:lpstr>Problem Statement</vt:lpstr>
      <vt:lpstr>Proposed Solution</vt:lpstr>
      <vt:lpstr>Anticipated Benefits</vt:lpstr>
      <vt:lpstr>Preliminary Investigation</vt:lpstr>
      <vt:lpstr>Preliminary Investigation</vt:lpstr>
      <vt:lpstr>FUNCTIONAL REQUIREMENTS</vt:lpstr>
      <vt:lpstr>NON-FUNCTIONAL REQUIREMENTS</vt:lpstr>
      <vt:lpstr>Process Modeling – (Data Flow Diagrams) </vt:lpstr>
      <vt:lpstr>Data Modeling – (Entity Relationship Diagram)</vt:lpstr>
      <vt:lpstr>Hardware &amp; Software Requirements</vt:lpstr>
      <vt:lpstr>Design</vt:lpstr>
      <vt:lpstr>Design</vt:lpstr>
      <vt:lpstr>Design</vt:lpstr>
      <vt:lpstr>Project Closure</vt:lpstr>
      <vt:lpstr>User Manual</vt:lpstr>
      <vt:lpstr>Technical Manual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Stephenson</dc:creator>
  <cp:lastModifiedBy>Robert Stephenson</cp:lastModifiedBy>
  <cp:revision>18</cp:revision>
  <dcterms:created xsi:type="dcterms:W3CDTF">2018-08-11T17:49:10Z</dcterms:created>
  <dcterms:modified xsi:type="dcterms:W3CDTF">2018-08-18T14:04:17Z</dcterms:modified>
</cp:coreProperties>
</file>