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0"/>
  </p:notesMasterIdLst>
  <p:handoutMasterIdLst>
    <p:handoutMasterId r:id="rId11"/>
  </p:handoutMasterIdLst>
  <p:sldIdLst>
    <p:sldId id="367" r:id="rId2"/>
    <p:sldId id="368" r:id="rId3"/>
    <p:sldId id="371" r:id="rId4"/>
    <p:sldId id="372" r:id="rId5"/>
    <p:sldId id="369" r:id="rId6"/>
    <p:sldId id="370" r:id="rId7"/>
    <p:sldId id="306" r:id="rId8"/>
    <p:sldId id="360" r:id="rId9"/>
  </p:sldIdLst>
  <p:sldSz cx="9144000" cy="6858000" type="screen4x3"/>
  <p:notesSz cx="6648450" cy="9850438"/>
  <p:defaultTextStyle>
    <a:defPPr>
      <a:defRPr lang="en-US"/>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 initials="U"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66FFCC"/>
    <a:srgbClr val="00CCFF"/>
    <a:srgbClr val="0066CC"/>
    <a:srgbClr val="3333CC"/>
    <a:srgbClr val="FF3300"/>
    <a:srgbClr val="0066F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50" autoAdjust="0"/>
    <p:restoredTop sz="50316" autoAdjust="0"/>
  </p:normalViewPr>
  <p:slideViewPr>
    <p:cSldViewPr>
      <p:cViewPr varScale="1">
        <p:scale>
          <a:sx n="53" d="100"/>
          <a:sy n="53" d="100"/>
        </p:scale>
        <p:origin x="-1704" y="-90"/>
      </p:cViewPr>
      <p:guideLst>
        <p:guide orient="horz" pos="2160"/>
        <p:guide pos="2880"/>
      </p:guideLst>
    </p:cSldViewPr>
  </p:slideViewPr>
  <p:outlineViewPr>
    <p:cViewPr>
      <p:scale>
        <a:sx n="33" d="100"/>
        <a:sy n="33" d="100"/>
      </p:scale>
      <p:origin x="0" y="4506"/>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2881720" cy="493074"/>
          </a:xfrm>
          <a:prstGeom prst="rect">
            <a:avLst/>
          </a:prstGeom>
          <a:noFill/>
          <a:ln w="9525">
            <a:noFill/>
            <a:miter lim="800000"/>
            <a:headEnd/>
            <a:tailEnd/>
          </a:ln>
          <a:effectLst/>
        </p:spPr>
        <p:txBody>
          <a:bodyPr vert="horz" wrap="square" lIns="90467" tIns="45234" rIns="90467" bIns="45234" numCol="1" anchor="t" anchorCtr="0" compatLnSpc="1">
            <a:prstTxWarp prst="textNoShape">
              <a:avLst/>
            </a:prstTxWarp>
          </a:bodyPr>
          <a:lstStyle>
            <a:lvl1pPr algn="l" eaLnBrk="0" hangingPunct="0">
              <a:defRPr sz="1200">
                <a:latin typeface="Times" pitchFamily="18" charset="0"/>
                <a:cs typeface="+mn-cs"/>
              </a:defRPr>
            </a:lvl1pPr>
          </a:lstStyle>
          <a:p>
            <a:pPr>
              <a:defRPr/>
            </a:pPr>
            <a:endParaRPr lang="en-GB"/>
          </a:p>
        </p:txBody>
      </p:sp>
      <p:sp>
        <p:nvSpPr>
          <p:cNvPr id="88067" name="Rectangle 3"/>
          <p:cNvSpPr>
            <a:spLocks noGrp="1" noChangeArrowheads="1"/>
          </p:cNvSpPr>
          <p:nvPr>
            <p:ph type="dt" sz="quarter" idx="1"/>
          </p:nvPr>
        </p:nvSpPr>
        <p:spPr bwMode="auto">
          <a:xfrm>
            <a:off x="3765178" y="0"/>
            <a:ext cx="2881720" cy="493074"/>
          </a:xfrm>
          <a:prstGeom prst="rect">
            <a:avLst/>
          </a:prstGeom>
          <a:noFill/>
          <a:ln w="9525">
            <a:noFill/>
            <a:miter lim="800000"/>
            <a:headEnd/>
            <a:tailEnd/>
          </a:ln>
          <a:effectLst/>
        </p:spPr>
        <p:txBody>
          <a:bodyPr vert="horz" wrap="square" lIns="90467" tIns="45234" rIns="90467" bIns="45234" numCol="1" anchor="t" anchorCtr="0" compatLnSpc="1">
            <a:prstTxWarp prst="textNoShape">
              <a:avLst/>
            </a:prstTxWarp>
          </a:bodyPr>
          <a:lstStyle>
            <a:lvl1pPr algn="r" eaLnBrk="0" hangingPunct="0">
              <a:defRPr sz="1200">
                <a:latin typeface="Times" pitchFamily="18" charset="0"/>
                <a:cs typeface="+mn-cs"/>
              </a:defRPr>
            </a:lvl1pPr>
          </a:lstStyle>
          <a:p>
            <a:pPr>
              <a:defRPr/>
            </a:pPr>
            <a:endParaRPr lang="en-GB"/>
          </a:p>
        </p:txBody>
      </p:sp>
      <p:sp>
        <p:nvSpPr>
          <p:cNvPr id="88068" name="Rectangle 4"/>
          <p:cNvSpPr>
            <a:spLocks noGrp="1" noChangeArrowheads="1"/>
          </p:cNvSpPr>
          <p:nvPr>
            <p:ph type="ftr" sz="quarter" idx="2"/>
          </p:nvPr>
        </p:nvSpPr>
        <p:spPr bwMode="auto">
          <a:xfrm>
            <a:off x="0" y="9355790"/>
            <a:ext cx="2881720" cy="493073"/>
          </a:xfrm>
          <a:prstGeom prst="rect">
            <a:avLst/>
          </a:prstGeom>
          <a:noFill/>
          <a:ln w="9525">
            <a:noFill/>
            <a:miter lim="800000"/>
            <a:headEnd/>
            <a:tailEnd/>
          </a:ln>
          <a:effectLst/>
        </p:spPr>
        <p:txBody>
          <a:bodyPr vert="horz" wrap="square" lIns="90467" tIns="45234" rIns="90467" bIns="45234" numCol="1" anchor="b" anchorCtr="0" compatLnSpc="1">
            <a:prstTxWarp prst="textNoShape">
              <a:avLst/>
            </a:prstTxWarp>
          </a:bodyPr>
          <a:lstStyle>
            <a:lvl1pPr algn="l" eaLnBrk="0" hangingPunct="0">
              <a:defRPr sz="1200">
                <a:latin typeface="Times" pitchFamily="18" charset="0"/>
                <a:cs typeface="+mn-cs"/>
              </a:defRPr>
            </a:lvl1pPr>
          </a:lstStyle>
          <a:p>
            <a:pPr>
              <a:defRPr/>
            </a:pPr>
            <a:endParaRPr lang="en-GB"/>
          </a:p>
        </p:txBody>
      </p:sp>
      <p:sp>
        <p:nvSpPr>
          <p:cNvPr id="88069" name="Rectangle 5"/>
          <p:cNvSpPr>
            <a:spLocks noGrp="1" noChangeArrowheads="1"/>
          </p:cNvSpPr>
          <p:nvPr>
            <p:ph type="sldNum" sz="quarter" idx="3"/>
          </p:nvPr>
        </p:nvSpPr>
        <p:spPr bwMode="auto">
          <a:xfrm>
            <a:off x="3765178" y="9355790"/>
            <a:ext cx="2881720" cy="493073"/>
          </a:xfrm>
          <a:prstGeom prst="rect">
            <a:avLst/>
          </a:prstGeom>
          <a:noFill/>
          <a:ln w="9525">
            <a:noFill/>
            <a:miter lim="800000"/>
            <a:headEnd/>
            <a:tailEnd/>
          </a:ln>
          <a:effectLst/>
        </p:spPr>
        <p:txBody>
          <a:bodyPr vert="horz" wrap="square" lIns="90467" tIns="45234" rIns="90467" bIns="45234" numCol="1" anchor="b" anchorCtr="0" compatLnSpc="1">
            <a:prstTxWarp prst="textNoShape">
              <a:avLst/>
            </a:prstTxWarp>
          </a:bodyPr>
          <a:lstStyle>
            <a:lvl1pPr algn="r" eaLnBrk="0" hangingPunct="0">
              <a:defRPr sz="1200">
                <a:latin typeface="Times" pitchFamily="18" charset="0"/>
                <a:cs typeface="+mn-cs"/>
              </a:defRPr>
            </a:lvl1pPr>
          </a:lstStyle>
          <a:p>
            <a:pPr>
              <a:defRPr/>
            </a:pPr>
            <a:fld id="{5907432A-1790-446E-AEE7-F3BE6EB95459}" type="slidenum">
              <a:rPr lang="en-GB"/>
              <a:pPr>
                <a:defRPr/>
              </a:pPr>
              <a:t>‹#›</a:t>
            </a:fld>
            <a:endParaRPr lang="en-GB"/>
          </a:p>
        </p:txBody>
      </p:sp>
    </p:spTree>
    <p:extLst>
      <p:ext uri="{BB962C8B-B14F-4D97-AF65-F5344CB8AC3E}">
        <p14:creationId xmlns:p14="http://schemas.microsoft.com/office/powerpoint/2010/main" val="41400965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881720" cy="493074"/>
          </a:xfrm>
          <a:prstGeom prst="rect">
            <a:avLst/>
          </a:prstGeom>
          <a:noFill/>
          <a:ln w="9525">
            <a:noFill/>
            <a:miter lim="800000"/>
            <a:headEnd/>
            <a:tailEnd/>
          </a:ln>
          <a:effectLst/>
        </p:spPr>
        <p:txBody>
          <a:bodyPr vert="horz" wrap="square" lIns="90467" tIns="45234" rIns="90467" bIns="45234" numCol="1" anchor="t" anchorCtr="0" compatLnSpc="1">
            <a:prstTxWarp prst="textNoShape">
              <a:avLst/>
            </a:prstTxWarp>
          </a:bodyPr>
          <a:lstStyle>
            <a:lvl1pPr algn="l" eaLnBrk="0" hangingPunct="0">
              <a:defRPr sz="1200">
                <a:latin typeface="Times" pitchFamily="18" charset="0"/>
                <a:cs typeface="+mn-cs"/>
              </a:defRPr>
            </a:lvl1pPr>
          </a:lstStyle>
          <a:p>
            <a:pPr>
              <a:defRPr/>
            </a:pPr>
            <a:endParaRPr lang="en-GB"/>
          </a:p>
        </p:txBody>
      </p:sp>
      <p:sp>
        <p:nvSpPr>
          <p:cNvPr id="41987" name="Rectangle 3"/>
          <p:cNvSpPr>
            <a:spLocks noGrp="1" noChangeArrowheads="1"/>
          </p:cNvSpPr>
          <p:nvPr>
            <p:ph type="dt" idx="1"/>
          </p:nvPr>
        </p:nvSpPr>
        <p:spPr bwMode="auto">
          <a:xfrm>
            <a:off x="3766730" y="0"/>
            <a:ext cx="2881720" cy="493074"/>
          </a:xfrm>
          <a:prstGeom prst="rect">
            <a:avLst/>
          </a:prstGeom>
          <a:noFill/>
          <a:ln w="9525">
            <a:noFill/>
            <a:miter lim="800000"/>
            <a:headEnd/>
            <a:tailEnd/>
          </a:ln>
          <a:effectLst/>
        </p:spPr>
        <p:txBody>
          <a:bodyPr vert="horz" wrap="square" lIns="90467" tIns="45234" rIns="90467" bIns="45234" numCol="1" anchor="t" anchorCtr="0" compatLnSpc="1">
            <a:prstTxWarp prst="textNoShape">
              <a:avLst/>
            </a:prstTxWarp>
          </a:bodyPr>
          <a:lstStyle>
            <a:lvl1pPr algn="r" eaLnBrk="0" hangingPunct="0">
              <a:defRPr sz="1200">
                <a:latin typeface="Times" pitchFamily="18" charset="0"/>
                <a:cs typeface="+mn-cs"/>
              </a:defRPr>
            </a:lvl1pPr>
          </a:lstStyle>
          <a:p>
            <a:pPr>
              <a:defRPr/>
            </a:pPr>
            <a:endParaRPr lang="en-GB"/>
          </a:p>
        </p:txBody>
      </p:sp>
      <p:sp>
        <p:nvSpPr>
          <p:cNvPr id="31748" name="Rectangle 4"/>
          <p:cNvSpPr>
            <a:spLocks noGrp="1" noRot="1" noChangeAspect="1" noChangeArrowheads="1" noTextEdit="1"/>
          </p:cNvSpPr>
          <p:nvPr>
            <p:ph type="sldImg" idx="2"/>
          </p:nvPr>
        </p:nvSpPr>
        <p:spPr bwMode="auto">
          <a:xfrm>
            <a:off x="863600" y="738188"/>
            <a:ext cx="4922838" cy="3694112"/>
          </a:xfrm>
          <a:prstGeom prst="rect">
            <a:avLst/>
          </a:prstGeom>
          <a:noFill/>
          <a:ln w="9525">
            <a:solidFill>
              <a:srgbClr val="000000"/>
            </a:solidFill>
            <a:miter lim="800000"/>
            <a:headEnd/>
            <a:tailEnd/>
          </a:ln>
        </p:spPr>
      </p:sp>
      <p:sp>
        <p:nvSpPr>
          <p:cNvPr id="41989" name="Rectangle 5"/>
          <p:cNvSpPr>
            <a:spLocks noGrp="1" noChangeArrowheads="1"/>
          </p:cNvSpPr>
          <p:nvPr>
            <p:ph type="body" sz="quarter" idx="3"/>
          </p:nvPr>
        </p:nvSpPr>
        <p:spPr bwMode="auto">
          <a:xfrm>
            <a:off x="886564" y="4678683"/>
            <a:ext cx="4875323" cy="4432933"/>
          </a:xfrm>
          <a:prstGeom prst="rect">
            <a:avLst/>
          </a:prstGeom>
          <a:noFill/>
          <a:ln w="9525">
            <a:noFill/>
            <a:miter lim="800000"/>
            <a:headEnd/>
            <a:tailEnd/>
          </a:ln>
          <a:effectLst/>
        </p:spPr>
        <p:txBody>
          <a:bodyPr vert="horz" wrap="square" lIns="90467" tIns="45234" rIns="90467" bIns="45234"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41990" name="Rectangle 6"/>
          <p:cNvSpPr>
            <a:spLocks noGrp="1" noChangeArrowheads="1"/>
          </p:cNvSpPr>
          <p:nvPr>
            <p:ph type="ftr" sz="quarter" idx="4"/>
          </p:nvPr>
        </p:nvSpPr>
        <p:spPr bwMode="auto">
          <a:xfrm>
            <a:off x="0" y="9357364"/>
            <a:ext cx="2881720" cy="493074"/>
          </a:xfrm>
          <a:prstGeom prst="rect">
            <a:avLst/>
          </a:prstGeom>
          <a:noFill/>
          <a:ln w="9525">
            <a:noFill/>
            <a:miter lim="800000"/>
            <a:headEnd/>
            <a:tailEnd/>
          </a:ln>
          <a:effectLst/>
        </p:spPr>
        <p:txBody>
          <a:bodyPr vert="horz" wrap="square" lIns="90467" tIns="45234" rIns="90467" bIns="45234" numCol="1" anchor="b" anchorCtr="0" compatLnSpc="1">
            <a:prstTxWarp prst="textNoShape">
              <a:avLst/>
            </a:prstTxWarp>
          </a:bodyPr>
          <a:lstStyle>
            <a:lvl1pPr algn="l" eaLnBrk="0" hangingPunct="0">
              <a:defRPr sz="1200">
                <a:latin typeface="Times" pitchFamily="18" charset="0"/>
                <a:cs typeface="+mn-cs"/>
              </a:defRPr>
            </a:lvl1pPr>
          </a:lstStyle>
          <a:p>
            <a:pPr>
              <a:defRPr/>
            </a:pPr>
            <a:endParaRPr lang="en-GB"/>
          </a:p>
        </p:txBody>
      </p:sp>
      <p:sp>
        <p:nvSpPr>
          <p:cNvPr id="41991" name="Rectangle 7"/>
          <p:cNvSpPr>
            <a:spLocks noGrp="1" noChangeArrowheads="1"/>
          </p:cNvSpPr>
          <p:nvPr>
            <p:ph type="sldNum" sz="quarter" idx="5"/>
          </p:nvPr>
        </p:nvSpPr>
        <p:spPr bwMode="auto">
          <a:xfrm>
            <a:off x="3766730" y="9357364"/>
            <a:ext cx="2881720" cy="493074"/>
          </a:xfrm>
          <a:prstGeom prst="rect">
            <a:avLst/>
          </a:prstGeom>
          <a:noFill/>
          <a:ln w="9525">
            <a:noFill/>
            <a:miter lim="800000"/>
            <a:headEnd/>
            <a:tailEnd/>
          </a:ln>
          <a:effectLst/>
        </p:spPr>
        <p:txBody>
          <a:bodyPr vert="horz" wrap="square" lIns="90467" tIns="45234" rIns="90467" bIns="45234" numCol="1" anchor="b" anchorCtr="0" compatLnSpc="1">
            <a:prstTxWarp prst="textNoShape">
              <a:avLst/>
            </a:prstTxWarp>
          </a:bodyPr>
          <a:lstStyle>
            <a:lvl1pPr algn="r" eaLnBrk="0" hangingPunct="0">
              <a:defRPr sz="1200">
                <a:latin typeface="Times" pitchFamily="18" charset="0"/>
                <a:cs typeface="+mn-cs"/>
              </a:defRPr>
            </a:lvl1pPr>
          </a:lstStyle>
          <a:p>
            <a:pPr>
              <a:defRPr/>
            </a:pPr>
            <a:fld id="{DF0AC4B2-7D76-4704-A4EB-C7DD56533A6F}" type="slidenum">
              <a:rPr lang="en-GB"/>
              <a:pPr>
                <a:defRPr/>
              </a:pPr>
              <a:t>‹#›</a:t>
            </a:fld>
            <a:endParaRPr lang="en-GB"/>
          </a:p>
        </p:txBody>
      </p:sp>
    </p:spTree>
    <p:extLst>
      <p:ext uri="{BB962C8B-B14F-4D97-AF65-F5344CB8AC3E}">
        <p14:creationId xmlns:p14="http://schemas.microsoft.com/office/powerpoint/2010/main" val="10253195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p:txBody>
          <a:bodyPr/>
          <a:lstStyle/>
          <a:p>
            <a:pPr>
              <a:defRPr/>
            </a:pPr>
            <a:fld id="{53804CD3-A4A6-4CD5-BA22-59F0FACB8481}" type="slidenum">
              <a:rPr lang="en-GB" smtClean="0"/>
              <a:pPr>
                <a:defRPr/>
              </a:pPr>
              <a:t>1</a:t>
            </a:fld>
            <a:endParaRPr lang="en-GB"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r>
              <a:rPr lang="en-GB" dirty="0" smtClean="0"/>
              <a:t>These</a:t>
            </a:r>
            <a:r>
              <a:rPr lang="en-GB" baseline="0" dirty="0" smtClean="0"/>
              <a:t> are the roles involved in the Exeter partnership model. The trainee is purposely at the top of the list. The model is planned around the trainee and the other roles are there to support their development.</a:t>
            </a:r>
          </a:p>
          <a:p>
            <a:pPr eaLnBrk="1" hangingPunct="1"/>
            <a:r>
              <a:rPr lang="en-GB" baseline="0" dirty="0" smtClean="0"/>
              <a:t>School personnel: </a:t>
            </a:r>
          </a:p>
          <a:p>
            <a:pPr eaLnBrk="1" hangingPunct="1"/>
            <a:r>
              <a:rPr lang="en-GB" baseline="0" dirty="0" smtClean="0"/>
              <a:t>-PST stands for Principal School Tutor in Primary Schools, and Principal Subject Tutor in Secondary. The PST is the person who trains the trainee in classroom practice and subject pedagogy.</a:t>
            </a:r>
          </a:p>
          <a:p>
            <a:pPr eaLnBrk="1" hangingPunct="1"/>
            <a:r>
              <a:rPr lang="en-GB" baseline="0" dirty="0" smtClean="0"/>
              <a:t>-The mentor is the person who develops the trainee’s ability to critically reflect on their teaching and who analyses/interrogates  the trainee’s evidence. They discuss the trainee’s progress towards becoming a teacher with them, but they do not observe the trainee.</a:t>
            </a:r>
          </a:p>
          <a:p>
            <a:pPr eaLnBrk="1" hangingPunct="1"/>
            <a:r>
              <a:rPr lang="en-GB" baseline="0" dirty="0" smtClean="0"/>
              <a:t>-The ITEC is the main point of contact in the school for the university and oversees the quality assurance of the school’s provision.</a:t>
            </a:r>
          </a:p>
          <a:p>
            <a:pPr eaLnBrk="1" hangingPunct="1"/>
            <a:r>
              <a:rPr lang="en-GB" baseline="0" dirty="0" smtClean="0"/>
              <a:t>University personnel:</a:t>
            </a:r>
          </a:p>
          <a:p>
            <a:pPr eaLnBrk="1" hangingPunct="1"/>
            <a:r>
              <a:rPr lang="en-GB" baseline="0" dirty="0" smtClean="0"/>
              <a:t>-The UVT could be a course tutor, or a person employed by the university specifically to assess trainees on placement.</a:t>
            </a:r>
            <a:endParaRPr lang="en-GB" dirty="0" smtClean="0"/>
          </a:p>
        </p:txBody>
      </p:sp>
    </p:spTree>
    <p:extLst>
      <p:ext uri="{BB962C8B-B14F-4D97-AF65-F5344CB8AC3E}">
        <p14:creationId xmlns:p14="http://schemas.microsoft.com/office/powerpoint/2010/main" val="1257398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r>
              <a:rPr lang="en-GB" dirty="0" smtClean="0"/>
              <a:t>The</a:t>
            </a:r>
            <a:r>
              <a:rPr lang="en-GB" baseline="0" dirty="0" smtClean="0"/>
              <a:t> PST is the person in the school who is with the trainee for most of the time on their placement. In Primary it is the class teacher whose class the trainee is in. In Secondary, it is the subject teacher who has the majority of classes with the trainee. It is the PST who will devote most time to the trainee, and will help them identify how to improve, as well as helping them with day to day planning.</a:t>
            </a:r>
            <a:endParaRPr lang="en-GB" dirty="0" smtClean="0"/>
          </a:p>
        </p:txBody>
      </p:sp>
      <p:sp>
        <p:nvSpPr>
          <p:cNvPr id="47108" name="Slide Number Placeholder 3"/>
          <p:cNvSpPr>
            <a:spLocks noGrp="1"/>
          </p:cNvSpPr>
          <p:nvPr>
            <p:ph type="sldNum" sz="quarter" idx="5"/>
          </p:nvPr>
        </p:nvSpPr>
        <p:spPr/>
        <p:txBody>
          <a:bodyPr/>
          <a:lstStyle/>
          <a:p>
            <a:pPr>
              <a:defRPr/>
            </a:pPr>
            <a:fld id="{50D43F3F-FBFB-48A4-BF3D-0E06A9592366}" type="slidenum">
              <a:rPr lang="en-GB" smtClean="0"/>
              <a:pPr>
                <a:defRPr/>
              </a:pPr>
              <a:t>2</a:t>
            </a:fld>
            <a:endParaRPr lang="en-GB" smtClean="0"/>
          </a:p>
        </p:txBody>
      </p:sp>
    </p:spTree>
    <p:extLst>
      <p:ext uri="{BB962C8B-B14F-4D97-AF65-F5344CB8AC3E}">
        <p14:creationId xmlns:p14="http://schemas.microsoft.com/office/powerpoint/2010/main" val="2057073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r>
              <a:rPr lang="en-GB" dirty="0" smtClean="0"/>
              <a:t>The PST is responsible for arranging the trainees’ timetable. Information on the requirements are above, if you have any concerns or</a:t>
            </a:r>
            <a:r>
              <a:rPr lang="en-GB" baseline="0" dirty="0" smtClean="0"/>
              <a:t> questions</a:t>
            </a:r>
            <a:r>
              <a:rPr lang="en-GB" dirty="0" smtClean="0"/>
              <a:t> please speak to your ITEC or the partnership office exeterpartner@exeter.ac.uk </a:t>
            </a:r>
          </a:p>
        </p:txBody>
      </p:sp>
      <p:sp>
        <p:nvSpPr>
          <p:cNvPr id="47108" name="Slide Number Placeholder 3"/>
          <p:cNvSpPr>
            <a:spLocks noGrp="1"/>
          </p:cNvSpPr>
          <p:nvPr>
            <p:ph type="sldNum" sz="quarter" idx="5"/>
          </p:nvPr>
        </p:nvSpPr>
        <p:spPr/>
        <p:txBody>
          <a:bodyPr/>
          <a:lstStyle/>
          <a:p>
            <a:pPr>
              <a:defRPr/>
            </a:pPr>
            <a:fld id="{50D43F3F-FBFB-48A4-BF3D-0E06A9592366}" type="slidenum">
              <a:rPr lang="en-GB" smtClean="0"/>
              <a:pPr>
                <a:defRPr/>
              </a:pPr>
              <a:t>3</a:t>
            </a:fld>
            <a:endParaRPr lang="en-GB" smtClean="0"/>
          </a:p>
        </p:txBody>
      </p:sp>
    </p:spTree>
    <p:extLst>
      <p:ext uri="{BB962C8B-B14F-4D97-AF65-F5344CB8AC3E}">
        <p14:creationId xmlns:p14="http://schemas.microsoft.com/office/powerpoint/2010/main" val="2057073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dirty="0" smtClean="0"/>
              <a:t>The PST is responsible for arranging the trainees’ timetable. Information on the requirements are above, if you have any concerns or</a:t>
            </a:r>
            <a:r>
              <a:rPr lang="en-GB" baseline="0" dirty="0" smtClean="0"/>
              <a:t> questions</a:t>
            </a:r>
            <a:r>
              <a:rPr lang="en-GB" dirty="0" smtClean="0"/>
              <a:t> please speak to your ITEC or the partnership office exeterpartner@exeter.ac.uk </a:t>
            </a:r>
          </a:p>
          <a:p>
            <a:endParaRPr lang="en-GB" dirty="0" smtClean="0"/>
          </a:p>
        </p:txBody>
      </p:sp>
      <p:sp>
        <p:nvSpPr>
          <p:cNvPr id="47108" name="Slide Number Placeholder 3"/>
          <p:cNvSpPr>
            <a:spLocks noGrp="1"/>
          </p:cNvSpPr>
          <p:nvPr>
            <p:ph type="sldNum" sz="quarter" idx="5"/>
          </p:nvPr>
        </p:nvSpPr>
        <p:spPr/>
        <p:txBody>
          <a:bodyPr/>
          <a:lstStyle/>
          <a:p>
            <a:pPr>
              <a:defRPr/>
            </a:pPr>
            <a:fld id="{50D43F3F-FBFB-48A4-BF3D-0E06A9592366}" type="slidenum">
              <a:rPr lang="en-GB" smtClean="0"/>
              <a:pPr>
                <a:defRPr/>
              </a:pPr>
              <a:t>4</a:t>
            </a:fld>
            <a:endParaRPr lang="en-GB" smtClean="0"/>
          </a:p>
        </p:txBody>
      </p:sp>
    </p:spTree>
    <p:extLst>
      <p:ext uri="{BB962C8B-B14F-4D97-AF65-F5344CB8AC3E}">
        <p14:creationId xmlns:p14="http://schemas.microsoft.com/office/powerpoint/2010/main" val="2057073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r>
              <a:rPr lang="en-GB" dirty="0" smtClean="0"/>
              <a:t>The</a:t>
            </a:r>
            <a:r>
              <a:rPr lang="en-GB" baseline="0" dirty="0" smtClean="0"/>
              <a:t> Mentor supports the trainee by helping them to critically reflect on their teaching. The mentor does not observe the trainee and comes from a different subject area or phase. This is so that discussions can be focussed on the trainee’s reflection and development as a teacher rather than be ‘bogged down’ with issues with specific topics/ planning questions. Mentors meet with trainees 3 times in a placement. These meetings last one hour and are called Supervisory Conferences. It is the mentor who will make the decision as to whether the trainee has met the standards for the phase. The mentor makes this decision based on the evidence the trainee presents, and through verifying that evidence with the PST.</a:t>
            </a:r>
            <a:endParaRPr lang="en-GB" dirty="0" smtClean="0"/>
          </a:p>
          <a:p>
            <a:endParaRPr lang="en-GB" dirty="0" smtClean="0"/>
          </a:p>
        </p:txBody>
      </p:sp>
      <p:sp>
        <p:nvSpPr>
          <p:cNvPr id="48132" name="Slide Number Placeholder 3"/>
          <p:cNvSpPr>
            <a:spLocks noGrp="1"/>
          </p:cNvSpPr>
          <p:nvPr>
            <p:ph type="sldNum" sz="quarter" idx="5"/>
          </p:nvPr>
        </p:nvSpPr>
        <p:spPr/>
        <p:txBody>
          <a:bodyPr/>
          <a:lstStyle/>
          <a:p>
            <a:pPr>
              <a:defRPr/>
            </a:pPr>
            <a:fld id="{823044E6-0FFD-4877-9B3B-0A73A4CACC5F}" type="slidenum">
              <a:rPr lang="en-GB" smtClean="0"/>
              <a:pPr>
                <a:defRPr/>
              </a:pPr>
              <a:t>5</a:t>
            </a:fld>
            <a:endParaRPr lang="en-GB" smtClean="0"/>
          </a:p>
        </p:txBody>
      </p:sp>
    </p:spTree>
    <p:extLst>
      <p:ext uri="{BB962C8B-B14F-4D97-AF65-F5344CB8AC3E}">
        <p14:creationId xmlns:p14="http://schemas.microsoft.com/office/powerpoint/2010/main" val="758647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smtClean="0"/>
              <a:t>The</a:t>
            </a:r>
            <a:r>
              <a:rPr lang="en-GB" baseline="0" dirty="0" smtClean="0"/>
              <a:t> ITE Coordinator is the link between the University and the School. They select school colleagues with the skills required for the PST and mentor roles, arrange the induction for the trainees in school, plan the professional studies programme and oversee the quality assurance of the school’s provision.</a:t>
            </a:r>
          </a:p>
          <a:p>
            <a:r>
              <a:rPr lang="en-GB" baseline="0" dirty="0" smtClean="0"/>
              <a:t>The topics for the professional studies can be found in the handbook in section 5. </a:t>
            </a:r>
          </a:p>
          <a:p>
            <a:endParaRPr lang="en-GB" dirty="0" smtClean="0"/>
          </a:p>
        </p:txBody>
      </p:sp>
      <p:sp>
        <p:nvSpPr>
          <p:cNvPr id="49156" name="Slide Number Placeholder 3"/>
          <p:cNvSpPr>
            <a:spLocks noGrp="1"/>
          </p:cNvSpPr>
          <p:nvPr>
            <p:ph type="sldNum" sz="quarter" idx="5"/>
          </p:nvPr>
        </p:nvSpPr>
        <p:spPr/>
        <p:txBody>
          <a:bodyPr/>
          <a:lstStyle/>
          <a:p>
            <a:pPr>
              <a:defRPr/>
            </a:pPr>
            <a:fld id="{746F48BC-01C1-4529-95FA-65F76EA6EC09}" type="slidenum">
              <a:rPr lang="en-GB" smtClean="0"/>
              <a:pPr>
                <a:defRPr/>
              </a:pPr>
              <a:t>6</a:t>
            </a:fld>
            <a:endParaRPr lang="en-GB" smtClean="0"/>
          </a:p>
        </p:txBody>
      </p:sp>
    </p:spTree>
    <p:extLst>
      <p:ext uri="{BB962C8B-B14F-4D97-AF65-F5344CB8AC3E}">
        <p14:creationId xmlns:p14="http://schemas.microsoft.com/office/powerpoint/2010/main" val="3534818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r>
              <a:rPr lang="en-GB" b="0" dirty="0" smtClean="0"/>
              <a:t>The</a:t>
            </a:r>
            <a:r>
              <a:rPr lang="en-GB" b="0" baseline="0" dirty="0" smtClean="0"/>
              <a:t> UVT visit has three purposes, to observe and check the progress of the trainee, to support the school and to moderate trainee progress and school support across the programme. The UVT details will be sent to schools before the trainees start their placement. Schools should not hesitate to contact the UVT if they have any concerns at any point.</a:t>
            </a:r>
            <a:endParaRPr lang="en-GB" b="0" dirty="0" smtClean="0"/>
          </a:p>
        </p:txBody>
      </p:sp>
      <p:sp>
        <p:nvSpPr>
          <p:cNvPr id="50180" name="Slide Number Placeholder 3"/>
          <p:cNvSpPr>
            <a:spLocks noGrp="1"/>
          </p:cNvSpPr>
          <p:nvPr>
            <p:ph type="sldNum" sz="quarter" idx="5"/>
          </p:nvPr>
        </p:nvSpPr>
        <p:spPr/>
        <p:txBody>
          <a:bodyPr/>
          <a:lstStyle/>
          <a:p>
            <a:pPr>
              <a:defRPr/>
            </a:pPr>
            <a:fld id="{B461C3FE-B948-4EA1-84F8-89CC401BE2BC}" type="slidenum">
              <a:rPr lang="en-GB" smtClean="0"/>
              <a:pPr>
                <a:defRPr/>
              </a:pPr>
              <a:t>7</a:t>
            </a:fld>
            <a:endParaRPr lang="en-GB" smtClean="0"/>
          </a:p>
        </p:txBody>
      </p:sp>
    </p:spTree>
    <p:extLst>
      <p:ext uri="{BB962C8B-B14F-4D97-AF65-F5344CB8AC3E}">
        <p14:creationId xmlns:p14="http://schemas.microsoft.com/office/powerpoint/2010/main" val="1769478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r>
              <a:rPr lang="en-GB" b="0" dirty="0" smtClean="0"/>
              <a:t>Please note: The paperwork </a:t>
            </a:r>
            <a:r>
              <a:rPr lang="en-GB" b="0" baseline="0" dirty="0" smtClean="0"/>
              <a:t>is the responsibility of the trainee. The trainee completes and keep all of the forms. If you are observing a trainee they should bring you the form to fill in, the trainee should complete the records of their meetings. The trainee should provide their QAR for you to sign. </a:t>
            </a:r>
          </a:p>
          <a:p>
            <a:pPr marL="171450" indent="-171450">
              <a:buFont typeface="Arial" panose="020B0604020202020204" pitchFamily="34" charset="0"/>
              <a:buChar char="•"/>
            </a:pPr>
            <a:r>
              <a:rPr lang="en-GB" b="0" dirty="0" smtClean="0"/>
              <a:t>The</a:t>
            </a:r>
            <a:r>
              <a:rPr lang="en-GB" b="0" baseline="0" dirty="0" smtClean="0"/>
              <a:t> QAR lists week by week what needs to happen. It is really useful to find dates of when FRAPs are due, when supervisory conferences should happen, and when UVTs will visit.</a:t>
            </a:r>
          </a:p>
          <a:p>
            <a:pPr marL="171450" indent="-171450">
              <a:buFont typeface="Arial" panose="020B0604020202020204" pitchFamily="34" charset="0"/>
              <a:buChar char="•"/>
            </a:pPr>
            <a:r>
              <a:rPr lang="en-GB" b="0" dirty="0" smtClean="0"/>
              <a:t>Trainees complete weekly development meeting records with their PST, and Action Plans</a:t>
            </a:r>
            <a:r>
              <a:rPr lang="en-GB" b="0" baseline="0" dirty="0" smtClean="0"/>
              <a:t> with their mentors as a record of the meetings. The trainee then files these in their IDP (Individual development portfolio). </a:t>
            </a:r>
          </a:p>
          <a:p>
            <a:pPr marL="171450" indent="-171450">
              <a:buFont typeface="Arial" panose="020B0604020202020204" pitchFamily="34" charset="0"/>
              <a:buChar char="•"/>
            </a:pPr>
            <a:r>
              <a:rPr lang="en-GB" b="0" baseline="0" dirty="0" smtClean="0"/>
              <a:t>The only paperwork that is sent to the university </a:t>
            </a:r>
            <a:r>
              <a:rPr lang="en-GB" b="1" baseline="0" dirty="0" smtClean="0"/>
              <a:t>from the school </a:t>
            </a:r>
            <a:r>
              <a:rPr lang="en-GB" b="0" baseline="0" dirty="0" smtClean="0"/>
              <a:t>are the FRAPs (2,3,4) (and FRAP 1 for School Direct distance trainees) and the FSR </a:t>
            </a:r>
          </a:p>
          <a:p>
            <a:pPr marL="171450" indent="-171450">
              <a:buFont typeface="Arial" panose="020B0604020202020204" pitchFamily="34" charset="0"/>
              <a:buChar char="•"/>
            </a:pPr>
            <a:r>
              <a:rPr lang="en-GB" b="0" baseline="0" dirty="0" smtClean="0"/>
              <a:t>UVTs must send a copy of their visit record and observation to the university, leaving the original with </a:t>
            </a:r>
            <a:r>
              <a:rPr lang="en-GB" b="0" baseline="0" smtClean="0"/>
              <a:t>the trainee</a:t>
            </a:r>
            <a:endParaRPr lang="en-GB" b="0" dirty="0" smtClean="0"/>
          </a:p>
        </p:txBody>
      </p:sp>
      <p:sp>
        <p:nvSpPr>
          <p:cNvPr id="50180" name="Slide Number Placeholder 3"/>
          <p:cNvSpPr>
            <a:spLocks noGrp="1"/>
          </p:cNvSpPr>
          <p:nvPr>
            <p:ph type="sldNum" sz="quarter" idx="5"/>
          </p:nvPr>
        </p:nvSpPr>
        <p:spPr/>
        <p:txBody>
          <a:bodyPr/>
          <a:lstStyle/>
          <a:p>
            <a:pPr>
              <a:defRPr/>
            </a:pPr>
            <a:fld id="{B461C3FE-B948-4EA1-84F8-89CC401BE2BC}" type="slidenum">
              <a:rPr lang="en-GB" smtClean="0"/>
              <a:pPr>
                <a:defRPr/>
              </a:pPr>
              <a:t>8</a:t>
            </a:fld>
            <a:endParaRPr lang="en-GB" smtClean="0"/>
          </a:p>
        </p:txBody>
      </p:sp>
    </p:spTree>
    <p:extLst>
      <p:ext uri="{BB962C8B-B14F-4D97-AF65-F5344CB8AC3E}">
        <p14:creationId xmlns:p14="http://schemas.microsoft.com/office/powerpoint/2010/main" val="327526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pitchFamily="18" charset="0"/>
        </a:defRPr>
      </a:lvl2pPr>
      <a:lvl3pPr algn="ctr" rtl="0" eaLnBrk="0" fontAlgn="base" hangingPunct="0">
        <a:spcBef>
          <a:spcPct val="0"/>
        </a:spcBef>
        <a:spcAft>
          <a:spcPct val="0"/>
        </a:spcAft>
        <a:defRPr sz="4400">
          <a:solidFill>
            <a:schemeClr val="tx2"/>
          </a:solidFill>
          <a:latin typeface="Times" pitchFamily="18" charset="0"/>
        </a:defRPr>
      </a:lvl3pPr>
      <a:lvl4pPr algn="ctr" rtl="0" eaLnBrk="0" fontAlgn="base" hangingPunct="0">
        <a:spcBef>
          <a:spcPct val="0"/>
        </a:spcBef>
        <a:spcAft>
          <a:spcPct val="0"/>
        </a:spcAft>
        <a:defRPr sz="4400">
          <a:solidFill>
            <a:schemeClr val="tx2"/>
          </a:solidFill>
          <a:latin typeface="Times" pitchFamily="18" charset="0"/>
        </a:defRPr>
      </a:lvl4pPr>
      <a:lvl5pPr algn="ctr" rtl="0" eaLnBrk="0" fontAlgn="base" hangingPunct="0">
        <a:spcBef>
          <a:spcPct val="0"/>
        </a:spcBef>
        <a:spcAft>
          <a:spcPct val="0"/>
        </a:spcAft>
        <a:defRPr sz="4400">
          <a:solidFill>
            <a:schemeClr val="tx2"/>
          </a:solidFill>
          <a:latin typeface="Times" pitchFamily="18" charset="0"/>
        </a:defRPr>
      </a:lvl5pPr>
      <a:lvl6pPr marL="457200" algn="ctr" rtl="0" fontAlgn="base">
        <a:spcBef>
          <a:spcPct val="0"/>
        </a:spcBef>
        <a:spcAft>
          <a:spcPct val="0"/>
        </a:spcAft>
        <a:defRPr sz="4400">
          <a:solidFill>
            <a:schemeClr val="tx2"/>
          </a:solidFill>
          <a:latin typeface="Times" pitchFamily="18" charset="0"/>
        </a:defRPr>
      </a:lvl6pPr>
      <a:lvl7pPr marL="914400" algn="ctr" rtl="0" fontAlgn="base">
        <a:spcBef>
          <a:spcPct val="0"/>
        </a:spcBef>
        <a:spcAft>
          <a:spcPct val="0"/>
        </a:spcAft>
        <a:defRPr sz="4400">
          <a:solidFill>
            <a:schemeClr val="tx2"/>
          </a:solidFill>
          <a:latin typeface="Times" pitchFamily="18" charset="0"/>
        </a:defRPr>
      </a:lvl7pPr>
      <a:lvl8pPr marL="1371600" algn="ctr" rtl="0" fontAlgn="base">
        <a:spcBef>
          <a:spcPct val="0"/>
        </a:spcBef>
        <a:spcAft>
          <a:spcPct val="0"/>
        </a:spcAft>
        <a:defRPr sz="4400">
          <a:solidFill>
            <a:schemeClr val="tx2"/>
          </a:solidFill>
          <a:latin typeface="Times" pitchFamily="18" charset="0"/>
        </a:defRPr>
      </a:lvl8pPr>
      <a:lvl9pPr marL="1828800" algn="ctr" rtl="0" fontAlgn="base">
        <a:spcBef>
          <a:spcPct val="0"/>
        </a:spcBef>
        <a:spcAft>
          <a:spcPct val="0"/>
        </a:spcAft>
        <a:defRPr sz="4400">
          <a:solidFill>
            <a:schemeClr val="tx2"/>
          </a:solidFill>
          <a:latin typeface="Times"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www.gov.uk/government/uploads/system/uploads/attachment_data/file/536891/Mentor_standards_report_Final.pdf"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
          <p:cNvSpPr>
            <a:spLocks noChangeArrowheads="1"/>
          </p:cNvSpPr>
          <p:nvPr/>
        </p:nvSpPr>
        <p:spPr bwMode="auto">
          <a:xfrm>
            <a:off x="684213" y="476250"/>
            <a:ext cx="6400800" cy="930275"/>
          </a:xfrm>
          <a:prstGeom prst="rect">
            <a:avLst/>
          </a:prstGeom>
          <a:noFill/>
          <a:ln w="9525">
            <a:noFill/>
            <a:miter lim="800000"/>
            <a:headEnd/>
            <a:tailEnd/>
          </a:ln>
        </p:spPr>
        <p:txBody>
          <a:bodyPr/>
          <a:lstStyle/>
          <a:p>
            <a:endParaRPr lang="en-GB" sz="4400" b="1"/>
          </a:p>
        </p:txBody>
      </p:sp>
      <p:sp>
        <p:nvSpPr>
          <p:cNvPr id="6147" name="Text Box 11"/>
          <p:cNvSpPr txBox="1">
            <a:spLocks noChangeArrowheads="1"/>
          </p:cNvSpPr>
          <p:nvPr/>
        </p:nvSpPr>
        <p:spPr bwMode="auto">
          <a:xfrm>
            <a:off x="395288" y="1628775"/>
            <a:ext cx="8748712" cy="676275"/>
          </a:xfrm>
          <a:prstGeom prst="rect">
            <a:avLst/>
          </a:prstGeom>
          <a:noFill/>
          <a:ln w="9525">
            <a:noFill/>
            <a:miter lim="800000"/>
            <a:headEnd/>
            <a:tailEnd/>
          </a:ln>
        </p:spPr>
        <p:txBody>
          <a:bodyPr>
            <a:spAutoFit/>
          </a:bodyPr>
          <a:lstStyle/>
          <a:p>
            <a:pPr eaLnBrk="0" hangingPunct="0">
              <a:lnSpc>
                <a:spcPct val="120000"/>
              </a:lnSpc>
              <a:buFont typeface="Symbol" pitchFamily="18" charset="2"/>
              <a:buBlip>
                <a:blip r:embed="rId3"/>
              </a:buBlip>
            </a:pPr>
            <a:endParaRPr lang="en-GB" sz="3200"/>
          </a:p>
        </p:txBody>
      </p:sp>
      <p:sp>
        <p:nvSpPr>
          <p:cNvPr id="6148" name="Rectangle 12"/>
          <p:cNvSpPr>
            <a:spLocks noChangeArrowheads="1"/>
          </p:cNvSpPr>
          <p:nvPr/>
        </p:nvSpPr>
        <p:spPr bwMode="auto">
          <a:xfrm>
            <a:off x="533400" y="381000"/>
            <a:ext cx="8215064" cy="1103784"/>
          </a:xfrm>
          <a:prstGeom prst="rect">
            <a:avLst/>
          </a:prstGeom>
          <a:solidFill>
            <a:schemeClr val="accent2">
              <a:lumMod val="40000"/>
              <a:lumOff val="60000"/>
            </a:schemeClr>
          </a:solidFill>
          <a:ln w="9525">
            <a:noFill/>
            <a:miter lim="800000"/>
            <a:headEnd/>
            <a:tailEnd/>
          </a:ln>
        </p:spPr>
        <p:txBody>
          <a:bodyPr/>
          <a:lstStyle/>
          <a:p>
            <a:pPr algn="ctr" eaLnBrk="0" hangingPunct="0"/>
            <a:r>
              <a:rPr lang="en-GB" sz="3600" b="1" dirty="0"/>
              <a:t>Our Partnership:</a:t>
            </a:r>
            <a:br>
              <a:rPr lang="en-GB" sz="3600" b="1" dirty="0"/>
            </a:br>
            <a:r>
              <a:rPr lang="en-GB" sz="3600" b="1" dirty="0"/>
              <a:t>Who’s Who!</a:t>
            </a:r>
          </a:p>
        </p:txBody>
      </p:sp>
      <p:sp>
        <p:nvSpPr>
          <p:cNvPr id="4101" name="Text Box 13"/>
          <p:cNvSpPr txBox="1">
            <a:spLocks noChangeArrowheads="1"/>
          </p:cNvSpPr>
          <p:nvPr/>
        </p:nvSpPr>
        <p:spPr bwMode="auto">
          <a:xfrm>
            <a:off x="533400" y="1773238"/>
            <a:ext cx="8215064" cy="4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nSpc>
                <a:spcPct val="120000"/>
              </a:lnSpc>
              <a:buFont typeface="Times" pitchFamily="18" charset="0"/>
              <a:buBlip>
                <a:blip r:embed="rId3"/>
              </a:buBlip>
              <a:defRPr/>
            </a:pPr>
            <a:r>
              <a:rPr lang="en-US" dirty="0" smtClean="0"/>
              <a:t> Trainee</a:t>
            </a:r>
          </a:p>
          <a:p>
            <a:pPr>
              <a:lnSpc>
                <a:spcPct val="120000"/>
              </a:lnSpc>
              <a:defRPr/>
            </a:pPr>
            <a:endParaRPr lang="en-US" sz="2000" dirty="0" smtClean="0"/>
          </a:p>
          <a:p>
            <a:pPr>
              <a:lnSpc>
                <a:spcPct val="120000"/>
              </a:lnSpc>
              <a:buFont typeface="Times" pitchFamily="18" charset="0"/>
              <a:buBlip>
                <a:blip r:embed="rId3"/>
              </a:buBlip>
              <a:defRPr/>
            </a:pPr>
            <a:r>
              <a:rPr lang="en-US" dirty="0" smtClean="0"/>
              <a:t> Principal School/Subject Tutor – PST</a:t>
            </a:r>
          </a:p>
          <a:p>
            <a:pPr>
              <a:lnSpc>
                <a:spcPct val="120000"/>
              </a:lnSpc>
              <a:defRPr/>
            </a:pPr>
            <a:endParaRPr lang="en-US" sz="2000" dirty="0" smtClean="0"/>
          </a:p>
          <a:p>
            <a:pPr marL="266700" indent="-266700">
              <a:lnSpc>
                <a:spcPct val="120000"/>
              </a:lnSpc>
              <a:buFont typeface="Times" pitchFamily="18" charset="0"/>
              <a:buBlip>
                <a:blip r:embed="rId3"/>
              </a:buBlip>
              <a:defRPr/>
            </a:pPr>
            <a:r>
              <a:rPr lang="en-US" dirty="0" smtClean="0"/>
              <a:t>Mentor – in secondary, from a different subject area; primary, from a different class </a:t>
            </a:r>
          </a:p>
          <a:p>
            <a:pPr>
              <a:lnSpc>
                <a:spcPct val="120000"/>
              </a:lnSpc>
              <a:defRPr/>
            </a:pPr>
            <a:endParaRPr lang="en-US" sz="2000" dirty="0" smtClean="0"/>
          </a:p>
          <a:p>
            <a:pPr marL="177800" indent="-177800">
              <a:lnSpc>
                <a:spcPct val="120000"/>
              </a:lnSpc>
              <a:buFont typeface="Times" pitchFamily="18" charset="0"/>
              <a:buBlip>
                <a:blip r:embed="rId3"/>
              </a:buBlip>
              <a:tabLst>
                <a:tab pos="266700" algn="l"/>
              </a:tabLst>
              <a:defRPr/>
            </a:pPr>
            <a:r>
              <a:rPr lang="en-US" dirty="0" smtClean="0"/>
              <a:t> Initial Teacher Education Coordinator – ITEC</a:t>
            </a:r>
          </a:p>
          <a:p>
            <a:pPr>
              <a:lnSpc>
                <a:spcPct val="120000"/>
              </a:lnSpc>
              <a:tabLst>
                <a:tab pos="266700" algn="l"/>
              </a:tabLst>
              <a:defRPr/>
            </a:pPr>
            <a:endParaRPr lang="en-US" sz="2000" dirty="0" smtClean="0"/>
          </a:p>
          <a:p>
            <a:pPr>
              <a:lnSpc>
                <a:spcPct val="120000"/>
              </a:lnSpc>
              <a:buFont typeface="Times" pitchFamily="18" charset="0"/>
              <a:buBlip>
                <a:blip r:embed="rId3"/>
              </a:buBlip>
              <a:defRPr/>
            </a:pPr>
            <a:r>
              <a:rPr lang="en-US" dirty="0" smtClean="0"/>
              <a:t> University Visiting Tutor – UVT</a:t>
            </a:r>
          </a:p>
        </p:txBody>
      </p:sp>
      <p:pic>
        <p:nvPicPr>
          <p:cNvPr id="6150" name="Picture 15"/>
          <p:cNvPicPr>
            <a:picLocks noChangeAspect="1" noChangeArrowheads="1"/>
          </p:cNvPicPr>
          <p:nvPr/>
        </p:nvPicPr>
        <p:blipFill>
          <a:blip r:embed="rId4" cstate="print"/>
          <a:srcRect/>
          <a:stretch>
            <a:fillRect/>
          </a:stretch>
        </p:blipFill>
        <p:spPr bwMode="auto">
          <a:xfrm>
            <a:off x="21282" y="6069048"/>
            <a:ext cx="1619250" cy="752475"/>
          </a:xfrm>
          <a:prstGeom prst="rect">
            <a:avLst/>
          </a:prstGeom>
          <a:noFill/>
          <a:ln w="9525">
            <a:noFill/>
            <a:miter lim="800000"/>
            <a:headEnd/>
            <a:tailEnd/>
          </a:ln>
        </p:spPr>
      </p:pic>
    </p:spTree>
    <p:extLst>
      <p:ext uri="{BB962C8B-B14F-4D97-AF65-F5344CB8AC3E}">
        <p14:creationId xmlns:p14="http://schemas.microsoft.com/office/powerpoint/2010/main" val="25717050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9"/>
            <a:ext cx="8291264" cy="1008000"/>
          </a:xfrm>
          <a:solidFill>
            <a:schemeClr val="accent2">
              <a:lumMod val="40000"/>
              <a:lumOff val="60000"/>
            </a:schemeClr>
          </a:solid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GB" sz="3600" b="1" dirty="0" smtClean="0">
                <a:latin typeface="Arial" charset="0"/>
              </a:rPr>
              <a:t>Principal School/Subject Tutor</a:t>
            </a:r>
            <a:endParaRPr lang="en-US" sz="3600" b="1" dirty="0" smtClean="0">
              <a:latin typeface="Arial" charset="0"/>
            </a:endParaRPr>
          </a:p>
        </p:txBody>
      </p:sp>
      <p:sp>
        <p:nvSpPr>
          <p:cNvPr id="5123" name="Rectangle 3"/>
          <p:cNvSpPr>
            <a:spLocks noGrp="1" noChangeArrowheads="1"/>
          </p:cNvSpPr>
          <p:nvPr>
            <p:ph idx="1"/>
          </p:nvPr>
        </p:nvSpPr>
        <p:spPr bwMode="auto">
          <a:xfrm>
            <a:off x="323850" y="1503363"/>
            <a:ext cx="8352606" cy="462121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20000"/>
              </a:lnSpc>
              <a:spcBef>
                <a:spcPct val="0"/>
              </a:spcBef>
              <a:buFontTx/>
              <a:buBlip>
                <a:blip r:embed="rId3"/>
              </a:buBlip>
              <a:defRPr/>
            </a:pPr>
            <a:r>
              <a:rPr lang="en-GB" sz="2400" kern="1200" dirty="0">
                <a:latin typeface="Arial" pitchFamily="34" charset="0"/>
                <a:cs typeface="Arial" pitchFamily="34" charset="0"/>
              </a:rPr>
              <a:t>Inducts trainee(s) into class routines</a:t>
            </a:r>
          </a:p>
          <a:p>
            <a:pPr>
              <a:lnSpc>
                <a:spcPct val="120000"/>
              </a:lnSpc>
              <a:spcBef>
                <a:spcPct val="0"/>
              </a:spcBef>
              <a:buFontTx/>
              <a:buBlip>
                <a:blip r:embed="rId3"/>
              </a:buBlip>
              <a:defRPr/>
            </a:pPr>
            <a:r>
              <a:rPr lang="en-GB" sz="2400" kern="1200" dirty="0" smtClean="0">
                <a:latin typeface="Arial" pitchFamily="34" charset="0"/>
                <a:cs typeface="Arial" pitchFamily="34" charset="0"/>
              </a:rPr>
              <a:t>Provides </a:t>
            </a:r>
            <a:r>
              <a:rPr lang="en-GB" sz="2400" kern="1200" dirty="0">
                <a:latin typeface="Arial" pitchFamily="34" charset="0"/>
                <a:cs typeface="Arial" pitchFamily="34" charset="0"/>
              </a:rPr>
              <a:t>aspects of training through discussion, explanation and demonstration</a:t>
            </a:r>
          </a:p>
          <a:p>
            <a:pPr>
              <a:lnSpc>
                <a:spcPct val="120000"/>
              </a:lnSpc>
              <a:spcBef>
                <a:spcPct val="0"/>
              </a:spcBef>
              <a:buFontTx/>
              <a:buBlip>
                <a:blip r:embed="rId3"/>
              </a:buBlip>
              <a:defRPr/>
            </a:pPr>
            <a:r>
              <a:rPr lang="en-GB" sz="2400" kern="1200" dirty="0" smtClean="0">
                <a:latin typeface="Arial" pitchFamily="34" charset="0"/>
                <a:cs typeface="Arial" pitchFamily="34" charset="0"/>
              </a:rPr>
              <a:t>Observes </a:t>
            </a:r>
            <a:r>
              <a:rPr lang="en-GB" sz="2400" kern="1200" dirty="0">
                <a:latin typeface="Arial" pitchFamily="34" charset="0"/>
                <a:cs typeface="Arial" pitchFamily="34" charset="0"/>
              </a:rPr>
              <a:t>and gives feedback on teaching – written and verbal</a:t>
            </a:r>
          </a:p>
          <a:p>
            <a:pPr>
              <a:lnSpc>
                <a:spcPct val="120000"/>
              </a:lnSpc>
              <a:spcBef>
                <a:spcPct val="0"/>
              </a:spcBef>
              <a:buFontTx/>
              <a:buBlip>
                <a:blip r:embed="rId3"/>
              </a:buBlip>
              <a:defRPr/>
            </a:pPr>
            <a:r>
              <a:rPr lang="en-GB" sz="2400" kern="1200" dirty="0" smtClean="0">
                <a:latin typeface="Arial" pitchFamily="34" charset="0"/>
                <a:cs typeface="Arial" pitchFamily="34" charset="0"/>
              </a:rPr>
              <a:t>Holds </a:t>
            </a:r>
            <a:r>
              <a:rPr lang="en-GB" sz="2400" kern="1200" dirty="0">
                <a:latin typeface="Arial" pitchFamily="34" charset="0"/>
                <a:cs typeface="Arial" pitchFamily="34" charset="0"/>
              </a:rPr>
              <a:t>weekly one-hour meeting to review progress and set </a:t>
            </a:r>
            <a:r>
              <a:rPr lang="en-GB" sz="2400" kern="1200" dirty="0" smtClean="0">
                <a:latin typeface="Arial" pitchFamily="34" charset="0"/>
                <a:cs typeface="Arial" pitchFamily="34" charset="0"/>
              </a:rPr>
              <a:t>targets</a:t>
            </a:r>
          </a:p>
          <a:p>
            <a:pPr marL="355600" indent="-355600">
              <a:lnSpc>
                <a:spcPct val="120000"/>
              </a:lnSpc>
              <a:spcBef>
                <a:spcPct val="0"/>
              </a:spcBef>
              <a:buFontTx/>
              <a:buBlip>
                <a:blip r:embed="rId3"/>
              </a:buBlip>
              <a:defRPr/>
            </a:pPr>
            <a:r>
              <a:rPr lang="en-GB" sz="2400" kern="1200" dirty="0" smtClean="0">
                <a:latin typeface="Arial" pitchFamily="34" charset="0"/>
                <a:cs typeface="Arial" pitchFamily="34" charset="0"/>
              </a:rPr>
              <a:t>Contributes </a:t>
            </a:r>
            <a:r>
              <a:rPr lang="en-GB" sz="2400" kern="1200" dirty="0">
                <a:latin typeface="Arial" pitchFamily="34" charset="0"/>
                <a:cs typeface="Arial" pitchFamily="34" charset="0"/>
              </a:rPr>
              <a:t>to </a:t>
            </a:r>
            <a:r>
              <a:rPr lang="en-GB" sz="2400" kern="1200" dirty="0" smtClean="0">
                <a:latin typeface="Arial" pitchFamily="34" charset="0"/>
                <a:cs typeface="Arial" pitchFamily="34" charset="0"/>
              </a:rPr>
              <a:t>assessment: </a:t>
            </a:r>
            <a:r>
              <a:rPr lang="en-GB" sz="2400" kern="1200" dirty="0">
                <a:latin typeface="Arial" pitchFamily="34" charset="0"/>
                <a:cs typeface="Arial" pitchFamily="34" charset="0"/>
              </a:rPr>
              <a:t>formative </a:t>
            </a:r>
            <a:r>
              <a:rPr lang="en-GB" sz="2400" kern="1200" dirty="0" smtClean="0">
                <a:latin typeface="Arial" pitchFamily="34" charset="0"/>
                <a:cs typeface="Arial" pitchFamily="34" charset="0"/>
              </a:rPr>
              <a:t>and summative</a:t>
            </a:r>
            <a:endParaRPr lang="en-US" sz="2400" kern="1200" dirty="0">
              <a:latin typeface="Arial" pitchFamily="34" charset="0"/>
              <a:cs typeface="Arial" pitchFamily="34" charset="0"/>
            </a:endParaRPr>
          </a:p>
        </p:txBody>
      </p:sp>
      <p:pic>
        <p:nvPicPr>
          <p:cNvPr id="7173" name="Picture 15"/>
          <p:cNvPicPr>
            <a:picLocks noChangeAspect="1" noChangeArrowheads="1"/>
          </p:cNvPicPr>
          <p:nvPr/>
        </p:nvPicPr>
        <p:blipFill>
          <a:blip r:embed="rId4" cstate="print"/>
          <a:srcRect/>
          <a:stretch>
            <a:fillRect/>
          </a:stretch>
        </p:blipFill>
        <p:spPr bwMode="auto">
          <a:xfrm>
            <a:off x="0" y="6105525"/>
            <a:ext cx="1619250" cy="752475"/>
          </a:xfrm>
          <a:prstGeom prst="rect">
            <a:avLst/>
          </a:prstGeom>
          <a:noFill/>
          <a:ln w="9525">
            <a:noFill/>
            <a:miter lim="800000"/>
            <a:headEnd/>
            <a:tailEnd/>
          </a:ln>
        </p:spPr>
      </p:pic>
    </p:spTree>
    <p:extLst>
      <p:ext uri="{BB962C8B-B14F-4D97-AF65-F5344CB8AC3E}">
        <p14:creationId xmlns:p14="http://schemas.microsoft.com/office/powerpoint/2010/main" val="14957632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9"/>
            <a:ext cx="8291264" cy="1008000"/>
          </a:xfrm>
          <a:solidFill>
            <a:schemeClr val="accent2">
              <a:lumMod val="40000"/>
              <a:lumOff val="60000"/>
            </a:schemeClr>
          </a:solid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GB" sz="3600" b="1" dirty="0" smtClean="0">
                <a:latin typeface="Arial" charset="0"/>
              </a:rPr>
              <a:t>Trainee Timetables- Primary</a:t>
            </a:r>
            <a:endParaRPr lang="en-US" sz="3600" b="1" dirty="0" smtClean="0">
              <a:latin typeface="Arial" charset="0"/>
            </a:endParaRPr>
          </a:p>
        </p:txBody>
      </p:sp>
      <p:sp>
        <p:nvSpPr>
          <p:cNvPr id="5123" name="Rectangle 3"/>
          <p:cNvSpPr>
            <a:spLocks noGrp="1" noChangeArrowheads="1"/>
          </p:cNvSpPr>
          <p:nvPr>
            <p:ph idx="1"/>
          </p:nvPr>
        </p:nvSpPr>
        <p:spPr bwMode="auto">
          <a:xfrm>
            <a:off x="323850" y="1503363"/>
            <a:ext cx="8352606" cy="462121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20000"/>
              </a:lnSpc>
              <a:spcBef>
                <a:spcPct val="0"/>
              </a:spcBef>
              <a:buFontTx/>
              <a:buBlip>
                <a:blip r:embed="rId3"/>
              </a:buBlip>
              <a:defRPr/>
            </a:pPr>
            <a:r>
              <a:rPr lang="en-US" sz="2000" kern="1200" dirty="0" smtClean="0">
                <a:latin typeface="Arial" pitchFamily="34" charset="0"/>
                <a:cs typeface="Arial" pitchFamily="34" charset="0"/>
              </a:rPr>
              <a:t>60% contact time in the Spring term- this is the time in the classroom and can include demonstrations, observations, team teaching (especially if a paired placement), and smaller group work as well as whole class teaching, either episodes or complete lessons. </a:t>
            </a:r>
          </a:p>
          <a:p>
            <a:pPr>
              <a:lnSpc>
                <a:spcPct val="120000"/>
              </a:lnSpc>
              <a:spcBef>
                <a:spcPct val="0"/>
              </a:spcBef>
              <a:buFontTx/>
              <a:buBlip>
                <a:blip r:embed="rId3"/>
              </a:buBlip>
              <a:defRPr/>
            </a:pPr>
            <a:r>
              <a:rPr lang="en-US" sz="2000" kern="1200" dirty="0" smtClean="0">
                <a:latin typeface="Arial" pitchFamily="34" charset="0"/>
                <a:cs typeface="Arial" pitchFamily="34" charset="0"/>
              </a:rPr>
              <a:t>In the summer term the teaching expectation increases to 65%-75%, and trainees should be taking whole lessons rather than episodes at this point as they develop independence. They can still be involved with team teaching though, especially if working with SATs groups.</a:t>
            </a:r>
            <a:endParaRPr lang="en-US" sz="2000" kern="1200" dirty="0">
              <a:latin typeface="Arial" pitchFamily="34" charset="0"/>
              <a:cs typeface="Arial" pitchFamily="34" charset="0"/>
            </a:endParaRPr>
          </a:p>
          <a:p>
            <a:pPr>
              <a:lnSpc>
                <a:spcPct val="120000"/>
              </a:lnSpc>
              <a:spcBef>
                <a:spcPct val="0"/>
              </a:spcBef>
              <a:buFontTx/>
              <a:buBlip>
                <a:blip r:embed="rId3"/>
              </a:buBlip>
              <a:defRPr/>
            </a:pPr>
            <a:r>
              <a:rPr lang="en-US" sz="2000" kern="1200" dirty="0" smtClean="0">
                <a:latin typeface="Arial" pitchFamily="34" charset="0"/>
                <a:cs typeface="Arial" pitchFamily="34" charset="0"/>
              </a:rPr>
              <a:t>Based with PST but should also have the opportunity to experience all year groups across the key stage. PST should assist with arranging demonstrations in other year groups.</a:t>
            </a:r>
          </a:p>
          <a:p>
            <a:pPr>
              <a:lnSpc>
                <a:spcPct val="120000"/>
              </a:lnSpc>
              <a:spcBef>
                <a:spcPct val="0"/>
              </a:spcBef>
              <a:buFontTx/>
              <a:buBlip>
                <a:blip r:embed="rId3"/>
              </a:buBlip>
              <a:defRPr/>
            </a:pPr>
            <a:r>
              <a:rPr lang="en-US" sz="2000" kern="1200" dirty="0" smtClean="0">
                <a:latin typeface="Arial" pitchFamily="34" charset="0"/>
                <a:cs typeface="Arial" pitchFamily="34" charset="0"/>
              </a:rPr>
              <a:t>Should have the opportunity to teach all subjects, including PE.</a:t>
            </a:r>
            <a:endParaRPr lang="en-US" sz="2000" kern="1200" dirty="0">
              <a:latin typeface="Arial" pitchFamily="34" charset="0"/>
              <a:cs typeface="Arial" pitchFamily="34" charset="0"/>
            </a:endParaRPr>
          </a:p>
        </p:txBody>
      </p:sp>
      <p:pic>
        <p:nvPicPr>
          <p:cNvPr id="7173" name="Picture 15"/>
          <p:cNvPicPr>
            <a:picLocks noChangeAspect="1" noChangeArrowheads="1"/>
          </p:cNvPicPr>
          <p:nvPr/>
        </p:nvPicPr>
        <p:blipFill>
          <a:blip r:embed="rId4" cstate="print"/>
          <a:srcRect/>
          <a:stretch>
            <a:fillRect/>
          </a:stretch>
        </p:blipFill>
        <p:spPr bwMode="auto">
          <a:xfrm>
            <a:off x="0" y="6105525"/>
            <a:ext cx="1619250" cy="752475"/>
          </a:xfrm>
          <a:prstGeom prst="rect">
            <a:avLst/>
          </a:prstGeom>
          <a:noFill/>
          <a:ln w="9525">
            <a:noFill/>
            <a:miter lim="800000"/>
            <a:headEnd/>
            <a:tailEnd/>
          </a:ln>
        </p:spPr>
      </p:pic>
    </p:spTree>
    <p:extLst>
      <p:ext uri="{BB962C8B-B14F-4D97-AF65-F5344CB8AC3E}">
        <p14:creationId xmlns:p14="http://schemas.microsoft.com/office/powerpoint/2010/main" val="1496042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9"/>
            <a:ext cx="8291264" cy="1008000"/>
          </a:xfrm>
          <a:solidFill>
            <a:schemeClr val="accent2">
              <a:lumMod val="40000"/>
              <a:lumOff val="60000"/>
            </a:schemeClr>
          </a:solid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GB" sz="3600" b="1" dirty="0" smtClean="0">
                <a:latin typeface="Arial" charset="0"/>
              </a:rPr>
              <a:t>Trainee Timetables- Secondary</a:t>
            </a:r>
            <a:endParaRPr lang="en-US" sz="3600" b="1" dirty="0" smtClean="0">
              <a:latin typeface="Arial" charset="0"/>
            </a:endParaRPr>
          </a:p>
        </p:txBody>
      </p:sp>
      <p:sp>
        <p:nvSpPr>
          <p:cNvPr id="5123" name="Rectangle 3"/>
          <p:cNvSpPr>
            <a:spLocks noGrp="1" noChangeArrowheads="1"/>
          </p:cNvSpPr>
          <p:nvPr>
            <p:ph idx="1"/>
          </p:nvPr>
        </p:nvSpPr>
        <p:spPr bwMode="auto">
          <a:xfrm>
            <a:off x="323850" y="1503362"/>
            <a:ext cx="8352606" cy="497839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20000"/>
              </a:lnSpc>
              <a:spcBef>
                <a:spcPct val="0"/>
              </a:spcBef>
              <a:buFontTx/>
              <a:buBlip>
                <a:blip r:embed="rId3"/>
              </a:buBlip>
              <a:defRPr/>
            </a:pPr>
            <a:r>
              <a:rPr lang="en-US" sz="2000" kern="1200" dirty="0">
                <a:latin typeface="Arial" pitchFamily="34" charset="0"/>
                <a:cs typeface="Arial" pitchFamily="34" charset="0"/>
              </a:rPr>
              <a:t>I</a:t>
            </a:r>
            <a:r>
              <a:rPr lang="en-US" sz="2000" kern="1200" dirty="0" smtClean="0">
                <a:latin typeface="Arial" pitchFamily="34" charset="0"/>
                <a:cs typeface="Arial" pitchFamily="34" charset="0"/>
              </a:rPr>
              <a:t>n the spring term trainees have 12 hours contact time. Contact time is any time spent in the classroom, and initially will be a mix of teaching episodes, team teaching with the class teacher, smaller group work and the trainee observing the class teacher .</a:t>
            </a:r>
          </a:p>
          <a:p>
            <a:pPr>
              <a:lnSpc>
                <a:spcPct val="120000"/>
              </a:lnSpc>
              <a:spcBef>
                <a:spcPct val="0"/>
              </a:spcBef>
              <a:buFontTx/>
              <a:buBlip>
                <a:blip r:embed="rId3"/>
              </a:buBlip>
              <a:defRPr/>
            </a:pPr>
            <a:r>
              <a:rPr lang="en-US" sz="2000" kern="1200" dirty="0" smtClean="0">
                <a:latin typeface="Arial" pitchFamily="34" charset="0"/>
                <a:cs typeface="Arial" pitchFamily="34" charset="0"/>
              </a:rPr>
              <a:t>By the summer term teaching time goes up to 15 hours per week and should be mainly whole class teaching as the trainee develops independence in the classroom.</a:t>
            </a:r>
          </a:p>
          <a:p>
            <a:pPr>
              <a:lnSpc>
                <a:spcPct val="120000"/>
              </a:lnSpc>
              <a:spcBef>
                <a:spcPct val="0"/>
              </a:spcBef>
              <a:buFontTx/>
              <a:buBlip>
                <a:blip r:embed="rId3"/>
              </a:buBlip>
              <a:defRPr/>
            </a:pPr>
            <a:r>
              <a:rPr lang="en-US" sz="2000" kern="1200" dirty="0" smtClean="0">
                <a:latin typeface="Arial" pitchFamily="34" charset="0"/>
                <a:cs typeface="Arial" pitchFamily="34" charset="0"/>
              </a:rPr>
              <a:t>Trainees should be timetabled to teach their subject across key stage 3 and 4, with key stage 5 experience in schools with 6</a:t>
            </a:r>
            <a:r>
              <a:rPr lang="en-US" sz="2000" kern="1200" baseline="30000" dirty="0" smtClean="0">
                <a:latin typeface="Arial" pitchFamily="34" charset="0"/>
                <a:cs typeface="Arial" pitchFamily="34" charset="0"/>
              </a:rPr>
              <a:t>th</a:t>
            </a:r>
            <a:r>
              <a:rPr lang="en-US" sz="2000" kern="1200" dirty="0" smtClean="0">
                <a:latin typeface="Arial" pitchFamily="34" charset="0"/>
                <a:cs typeface="Arial" pitchFamily="34" charset="0"/>
              </a:rPr>
              <a:t> Forms. Trainees do not need to be given  independence with year 11 or 6</a:t>
            </a:r>
            <a:r>
              <a:rPr lang="en-US" sz="2000" kern="1200" baseline="30000" dirty="0" smtClean="0">
                <a:latin typeface="Arial" pitchFamily="34" charset="0"/>
                <a:cs typeface="Arial" pitchFamily="34" charset="0"/>
              </a:rPr>
              <a:t>th</a:t>
            </a:r>
            <a:r>
              <a:rPr lang="en-US" sz="2000" kern="1200" dirty="0" smtClean="0">
                <a:latin typeface="Arial" pitchFamily="34" charset="0"/>
                <a:cs typeface="Arial" pitchFamily="34" charset="0"/>
              </a:rPr>
              <a:t> Form groups, but they do need to experience them. </a:t>
            </a:r>
          </a:p>
          <a:p>
            <a:pPr>
              <a:lnSpc>
                <a:spcPct val="120000"/>
              </a:lnSpc>
              <a:spcBef>
                <a:spcPct val="0"/>
              </a:spcBef>
              <a:buFontTx/>
              <a:buBlip>
                <a:blip r:embed="rId3"/>
              </a:buBlip>
              <a:defRPr/>
            </a:pPr>
            <a:r>
              <a:rPr lang="en-US" sz="2000" kern="1200" dirty="0" smtClean="0">
                <a:latin typeface="Arial" pitchFamily="34" charset="0"/>
                <a:cs typeface="Arial" pitchFamily="34" charset="0"/>
              </a:rPr>
              <a:t>Trainees should be based in lessons with their PST for at least 50% of the trainees teaching time.</a:t>
            </a:r>
            <a:endParaRPr lang="en-US" sz="2000" kern="1200" dirty="0">
              <a:latin typeface="Arial" pitchFamily="34" charset="0"/>
              <a:cs typeface="Arial" pitchFamily="34" charset="0"/>
            </a:endParaRPr>
          </a:p>
        </p:txBody>
      </p:sp>
      <p:pic>
        <p:nvPicPr>
          <p:cNvPr id="7173" name="Picture 15"/>
          <p:cNvPicPr>
            <a:picLocks noChangeAspect="1" noChangeArrowheads="1"/>
          </p:cNvPicPr>
          <p:nvPr/>
        </p:nvPicPr>
        <p:blipFill>
          <a:blip r:embed="rId4" cstate="print"/>
          <a:srcRect/>
          <a:stretch>
            <a:fillRect/>
          </a:stretch>
        </p:blipFill>
        <p:spPr bwMode="auto">
          <a:xfrm>
            <a:off x="0" y="6105525"/>
            <a:ext cx="1619250" cy="752475"/>
          </a:xfrm>
          <a:prstGeom prst="rect">
            <a:avLst/>
          </a:prstGeom>
          <a:noFill/>
          <a:ln w="9525">
            <a:noFill/>
            <a:miter lim="800000"/>
            <a:headEnd/>
            <a:tailEnd/>
          </a:ln>
        </p:spPr>
      </p:pic>
    </p:spTree>
    <p:extLst>
      <p:ext uri="{BB962C8B-B14F-4D97-AF65-F5344CB8AC3E}">
        <p14:creationId xmlns:p14="http://schemas.microsoft.com/office/powerpoint/2010/main" val="22798584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67544" y="332656"/>
            <a:ext cx="8291264" cy="1008000"/>
          </a:xfrm>
          <a:solidFill>
            <a:schemeClr val="accent2">
              <a:lumMod val="40000"/>
              <a:lumOff val="60000"/>
            </a:schemeClr>
          </a:solid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GB" sz="3600" b="1" dirty="0" smtClean="0">
                <a:latin typeface="Arial" charset="0"/>
              </a:rPr>
              <a:t>Mentor</a:t>
            </a:r>
            <a:endParaRPr lang="en-US" sz="3600" b="1" dirty="0" smtClean="0">
              <a:latin typeface="Arial" charset="0"/>
            </a:endParaRPr>
          </a:p>
        </p:txBody>
      </p:sp>
      <p:sp>
        <p:nvSpPr>
          <p:cNvPr id="6147" name="Rectangle 3"/>
          <p:cNvSpPr>
            <a:spLocks noGrp="1" noChangeArrowheads="1"/>
          </p:cNvSpPr>
          <p:nvPr>
            <p:ph type="body" idx="1"/>
          </p:nvPr>
        </p:nvSpPr>
        <p:spPr bwMode="auto">
          <a:xfrm>
            <a:off x="539552" y="1412777"/>
            <a:ext cx="8208912" cy="367240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20000"/>
              </a:lnSpc>
              <a:spcBef>
                <a:spcPct val="0"/>
              </a:spcBef>
              <a:buFontTx/>
              <a:buBlip>
                <a:blip r:embed="rId3"/>
              </a:buBlip>
              <a:defRPr/>
            </a:pPr>
            <a:r>
              <a:rPr lang="en-GB" sz="2400" kern="1200" dirty="0">
                <a:latin typeface="Arial" pitchFamily="34" charset="0"/>
                <a:cs typeface="Arial" pitchFamily="34" charset="0"/>
              </a:rPr>
              <a:t>Facilitates trainees’ reflection through questioning in the supervisory </a:t>
            </a:r>
            <a:r>
              <a:rPr lang="en-GB" sz="2400" kern="1200" dirty="0" smtClean="0">
                <a:latin typeface="Arial" pitchFamily="34" charset="0"/>
                <a:cs typeface="Arial" pitchFamily="34" charset="0"/>
              </a:rPr>
              <a:t>conference</a:t>
            </a:r>
          </a:p>
          <a:p>
            <a:pPr marL="0" indent="0">
              <a:lnSpc>
                <a:spcPct val="120000"/>
              </a:lnSpc>
              <a:spcBef>
                <a:spcPct val="0"/>
              </a:spcBef>
              <a:buFontTx/>
              <a:buNone/>
              <a:defRPr/>
            </a:pPr>
            <a:endParaRPr lang="en-GB" sz="2400" kern="1200" dirty="0">
              <a:latin typeface="Arial" pitchFamily="34" charset="0"/>
              <a:cs typeface="Arial" pitchFamily="34" charset="0"/>
            </a:endParaRPr>
          </a:p>
          <a:p>
            <a:pPr>
              <a:lnSpc>
                <a:spcPct val="120000"/>
              </a:lnSpc>
              <a:spcBef>
                <a:spcPct val="0"/>
              </a:spcBef>
              <a:buFontTx/>
              <a:buBlip>
                <a:blip r:embed="rId3"/>
              </a:buBlip>
              <a:defRPr/>
            </a:pPr>
            <a:r>
              <a:rPr lang="en-GB" sz="2400" kern="1200" dirty="0" smtClean="0">
                <a:latin typeface="Arial" pitchFamily="34" charset="0"/>
                <a:cs typeface="Arial" pitchFamily="34" charset="0"/>
              </a:rPr>
              <a:t>Does </a:t>
            </a:r>
            <a:r>
              <a:rPr lang="en-GB" sz="2400" kern="1200" dirty="0">
                <a:latin typeface="Arial" pitchFamily="34" charset="0"/>
                <a:cs typeface="Arial" pitchFamily="34" charset="0"/>
              </a:rPr>
              <a:t>not observe the </a:t>
            </a:r>
            <a:r>
              <a:rPr lang="en-GB" sz="2400" kern="1200" dirty="0" smtClean="0">
                <a:latin typeface="Arial" pitchFamily="34" charset="0"/>
                <a:cs typeface="Arial" pitchFamily="34" charset="0"/>
              </a:rPr>
              <a:t>trainee</a:t>
            </a:r>
          </a:p>
          <a:p>
            <a:pPr marL="0" indent="0">
              <a:lnSpc>
                <a:spcPct val="120000"/>
              </a:lnSpc>
              <a:spcBef>
                <a:spcPct val="0"/>
              </a:spcBef>
              <a:buFontTx/>
              <a:buNone/>
              <a:defRPr/>
            </a:pPr>
            <a:endParaRPr lang="en-GB" sz="2400" kern="1200" dirty="0">
              <a:latin typeface="Arial" pitchFamily="34" charset="0"/>
              <a:cs typeface="Arial" pitchFamily="34" charset="0"/>
            </a:endParaRPr>
          </a:p>
          <a:p>
            <a:pPr>
              <a:lnSpc>
                <a:spcPct val="120000"/>
              </a:lnSpc>
              <a:spcBef>
                <a:spcPct val="0"/>
              </a:spcBef>
              <a:buFontTx/>
              <a:buBlip>
                <a:blip r:embed="rId3"/>
              </a:buBlip>
              <a:defRPr/>
            </a:pPr>
            <a:r>
              <a:rPr lang="en-GB" sz="2400" kern="1200" dirty="0" smtClean="0">
                <a:latin typeface="Arial" pitchFamily="34" charset="0"/>
                <a:cs typeface="Arial" pitchFamily="34" charset="0"/>
              </a:rPr>
              <a:t>Contributes </a:t>
            </a:r>
            <a:r>
              <a:rPr lang="en-GB" sz="2400" kern="1200" dirty="0">
                <a:latin typeface="Arial" pitchFamily="34" charset="0"/>
                <a:cs typeface="Arial" pitchFamily="34" charset="0"/>
              </a:rPr>
              <a:t>to </a:t>
            </a:r>
            <a:r>
              <a:rPr lang="en-GB" sz="2400" kern="1200" dirty="0" smtClean="0">
                <a:latin typeface="Arial" pitchFamily="34" charset="0"/>
                <a:cs typeface="Arial" pitchFamily="34" charset="0"/>
              </a:rPr>
              <a:t>assessment</a:t>
            </a:r>
          </a:p>
          <a:p>
            <a:pPr marL="0" indent="0">
              <a:lnSpc>
                <a:spcPct val="120000"/>
              </a:lnSpc>
              <a:spcBef>
                <a:spcPct val="0"/>
              </a:spcBef>
              <a:buFontTx/>
              <a:buNone/>
              <a:defRPr/>
            </a:pPr>
            <a:endParaRPr lang="en-GB" sz="2400" kern="1200" dirty="0">
              <a:latin typeface="Arial" pitchFamily="34" charset="0"/>
              <a:cs typeface="Arial" pitchFamily="34" charset="0"/>
            </a:endParaRPr>
          </a:p>
          <a:p>
            <a:pPr eaLnBrk="1" hangingPunct="1">
              <a:buFontTx/>
              <a:buNone/>
              <a:defRPr/>
            </a:pPr>
            <a:endParaRPr lang="en-GB" sz="2400" dirty="0" smtClean="0">
              <a:latin typeface="Arial" pitchFamily="34" charset="0"/>
            </a:endParaRPr>
          </a:p>
        </p:txBody>
      </p:sp>
      <p:pic>
        <p:nvPicPr>
          <p:cNvPr id="8197" name="Picture 15"/>
          <p:cNvPicPr>
            <a:picLocks noChangeAspect="1" noChangeArrowheads="1"/>
          </p:cNvPicPr>
          <p:nvPr/>
        </p:nvPicPr>
        <p:blipFill>
          <a:blip r:embed="rId4" cstate="print"/>
          <a:srcRect/>
          <a:stretch>
            <a:fillRect/>
          </a:stretch>
        </p:blipFill>
        <p:spPr bwMode="auto">
          <a:xfrm>
            <a:off x="0" y="6105525"/>
            <a:ext cx="1619250" cy="752475"/>
          </a:xfrm>
          <a:prstGeom prst="rect">
            <a:avLst/>
          </a:prstGeom>
          <a:noFill/>
          <a:ln w="9525">
            <a:noFill/>
            <a:miter lim="800000"/>
            <a:headEnd/>
            <a:tailEnd/>
          </a:ln>
        </p:spPr>
      </p:pic>
    </p:spTree>
    <p:extLst>
      <p:ext uri="{BB962C8B-B14F-4D97-AF65-F5344CB8AC3E}">
        <p14:creationId xmlns:p14="http://schemas.microsoft.com/office/powerpoint/2010/main" val="10695491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274638"/>
            <a:ext cx="8291264" cy="922114"/>
          </a:xfrm>
          <a:solidFill>
            <a:schemeClr val="accent2">
              <a:lumMod val="40000"/>
              <a:lumOff val="60000"/>
            </a:schemeClr>
          </a:solid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GB" sz="3600" b="1" dirty="0" smtClean="0">
                <a:latin typeface="Arial" charset="0"/>
              </a:rPr>
              <a:t>ITE </a:t>
            </a:r>
            <a:r>
              <a:rPr lang="en-GB" sz="3600" b="1" dirty="0">
                <a:latin typeface="Arial" charset="0"/>
              </a:rPr>
              <a:t>Coordinator</a:t>
            </a:r>
            <a:endParaRPr lang="en-US" sz="3600" b="1" dirty="0">
              <a:latin typeface="Arial" charset="0"/>
            </a:endParaRPr>
          </a:p>
        </p:txBody>
      </p:sp>
      <p:sp>
        <p:nvSpPr>
          <p:cNvPr id="7171" name="Rectangle 3"/>
          <p:cNvSpPr>
            <a:spLocks noGrp="1" noChangeArrowheads="1"/>
          </p:cNvSpPr>
          <p:nvPr>
            <p:ph type="body" idx="1"/>
          </p:nvPr>
        </p:nvSpPr>
        <p:spPr bwMode="auto">
          <a:xfrm>
            <a:off x="251520" y="1340768"/>
            <a:ext cx="8496944" cy="4824536"/>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20000"/>
              </a:lnSpc>
              <a:spcBef>
                <a:spcPct val="0"/>
              </a:spcBef>
              <a:buFontTx/>
              <a:buBlip>
                <a:blip r:embed="rId3"/>
              </a:buBlip>
              <a:defRPr/>
            </a:pPr>
            <a:r>
              <a:rPr lang="en-GB" sz="2000" kern="1200" dirty="0" smtClean="0">
                <a:latin typeface="Arial" pitchFamily="34" charset="0"/>
                <a:cs typeface="Arial" pitchFamily="34" charset="0"/>
              </a:rPr>
              <a:t>Oversees and manages ITE in school</a:t>
            </a:r>
          </a:p>
          <a:p>
            <a:pPr marL="0" indent="0" eaLnBrk="1" hangingPunct="1">
              <a:buFontTx/>
              <a:buNone/>
              <a:defRPr/>
            </a:pPr>
            <a:endParaRPr lang="en-GB" sz="2000" dirty="0" smtClean="0">
              <a:latin typeface="Arial" pitchFamily="34" charset="0"/>
            </a:endParaRPr>
          </a:p>
          <a:p>
            <a:pPr>
              <a:lnSpc>
                <a:spcPct val="120000"/>
              </a:lnSpc>
              <a:spcBef>
                <a:spcPct val="0"/>
              </a:spcBef>
              <a:buFontTx/>
              <a:buBlip>
                <a:blip r:embed="rId3"/>
              </a:buBlip>
              <a:defRPr/>
            </a:pPr>
            <a:r>
              <a:rPr lang="en-GB" sz="2000" kern="1200" dirty="0">
                <a:latin typeface="Arial" pitchFamily="34" charset="0"/>
                <a:cs typeface="Arial" pitchFamily="34" charset="0"/>
              </a:rPr>
              <a:t>Is the main link for communication between the university and school</a:t>
            </a:r>
          </a:p>
          <a:p>
            <a:pPr marL="0" indent="0">
              <a:lnSpc>
                <a:spcPct val="120000"/>
              </a:lnSpc>
              <a:spcBef>
                <a:spcPct val="0"/>
              </a:spcBef>
              <a:buFontTx/>
              <a:buNone/>
              <a:defRPr/>
            </a:pPr>
            <a:endParaRPr lang="en-GB" sz="2000" kern="1200" dirty="0">
              <a:latin typeface="Arial" pitchFamily="34" charset="0"/>
              <a:cs typeface="Arial" pitchFamily="34" charset="0"/>
            </a:endParaRPr>
          </a:p>
          <a:p>
            <a:pPr>
              <a:lnSpc>
                <a:spcPct val="120000"/>
              </a:lnSpc>
              <a:spcBef>
                <a:spcPct val="0"/>
              </a:spcBef>
              <a:buFontTx/>
              <a:buBlip>
                <a:blip r:embed="rId3"/>
              </a:buBlip>
              <a:defRPr/>
            </a:pPr>
            <a:r>
              <a:rPr lang="en-GB" sz="2000" kern="1200" dirty="0">
                <a:latin typeface="Arial" pitchFamily="34" charset="0"/>
                <a:cs typeface="Arial" pitchFamily="34" charset="0"/>
              </a:rPr>
              <a:t>Oversees quality assurance and provision of good quality </a:t>
            </a:r>
            <a:r>
              <a:rPr lang="en-GB" sz="2000" kern="1200" dirty="0" smtClean="0">
                <a:latin typeface="Arial" pitchFamily="34" charset="0"/>
                <a:cs typeface="Arial" pitchFamily="34" charset="0"/>
              </a:rPr>
              <a:t>training, using the National Standards for Mentoring to ensure quality</a:t>
            </a:r>
          </a:p>
          <a:p>
            <a:pPr>
              <a:lnSpc>
                <a:spcPct val="120000"/>
              </a:lnSpc>
              <a:spcBef>
                <a:spcPct val="0"/>
              </a:spcBef>
              <a:buFontTx/>
              <a:buBlip>
                <a:blip r:embed="rId3"/>
              </a:buBlip>
              <a:defRPr/>
            </a:pPr>
            <a:r>
              <a:rPr lang="en-GB" sz="2000" kern="1200" dirty="0">
                <a:latin typeface="Arial" pitchFamily="34" charset="0"/>
                <a:cs typeface="Arial" pitchFamily="34" charset="0"/>
                <a:hlinkClick r:id="rId4"/>
              </a:rPr>
              <a:t>https://</a:t>
            </a:r>
            <a:r>
              <a:rPr lang="en-GB" sz="2000" kern="1200" dirty="0" smtClean="0">
                <a:latin typeface="Arial" pitchFamily="34" charset="0"/>
                <a:cs typeface="Arial" pitchFamily="34" charset="0"/>
                <a:hlinkClick r:id="rId4"/>
              </a:rPr>
              <a:t>www.gov.uk/government/uploads/system/uploads/attachment_data/file/536891/Mentor_standards_report_Final.pdf</a:t>
            </a:r>
            <a:r>
              <a:rPr lang="en-GB" sz="2000" kern="1200" dirty="0" smtClean="0">
                <a:latin typeface="Arial" pitchFamily="34" charset="0"/>
                <a:cs typeface="Arial" pitchFamily="34" charset="0"/>
              </a:rPr>
              <a:t> </a:t>
            </a:r>
          </a:p>
          <a:p>
            <a:pPr marL="0" indent="0">
              <a:lnSpc>
                <a:spcPct val="120000"/>
              </a:lnSpc>
              <a:spcBef>
                <a:spcPct val="0"/>
              </a:spcBef>
              <a:buNone/>
              <a:defRPr/>
            </a:pPr>
            <a:endParaRPr lang="en-GB" sz="2000" kern="1200" dirty="0" smtClean="0">
              <a:latin typeface="Arial" pitchFamily="34" charset="0"/>
              <a:cs typeface="Arial" pitchFamily="34" charset="0"/>
            </a:endParaRPr>
          </a:p>
          <a:p>
            <a:pPr>
              <a:lnSpc>
                <a:spcPct val="120000"/>
              </a:lnSpc>
              <a:spcBef>
                <a:spcPct val="0"/>
              </a:spcBef>
              <a:buFontTx/>
              <a:buBlip>
                <a:blip r:embed="rId3"/>
              </a:buBlip>
              <a:defRPr/>
            </a:pPr>
            <a:r>
              <a:rPr lang="en-GB" sz="2000" kern="1200" dirty="0" smtClean="0">
                <a:latin typeface="Arial" pitchFamily="34" charset="0"/>
                <a:cs typeface="Arial" pitchFamily="34" charset="0"/>
              </a:rPr>
              <a:t>Oversees Professional </a:t>
            </a:r>
            <a:r>
              <a:rPr lang="en-GB" sz="2000" kern="1200" dirty="0">
                <a:latin typeface="Arial" pitchFamily="34" charset="0"/>
                <a:cs typeface="Arial" pitchFamily="34" charset="0"/>
              </a:rPr>
              <a:t>Studies programme in </a:t>
            </a:r>
            <a:r>
              <a:rPr lang="en-GB" sz="2000" kern="1200" dirty="0" smtClean="0">
                <a:latin typeface="Arial" pitchFamily="34" charset="0"/>
                <a:cs typeface="Arial" pitchFamily="34" charset="0"/>
              </a:rPr>
              <a:t>school- trainees are encouraged to speak to their PST and mentor in meetings about how the Professional Studies sessions are applied to practical teaching. The topics are on the QAR and in the handbook (section 5).</a:t>
            </a:r>
          </a:p>
          <a:p>
            <a:pPr marL="0" indent="0">
              <a:lnSpc>
                <a:spcPct val="120000"/>
              </a:lnSpc>
              <a:spcBef>
                <a:spcPct val="0"/>
              </a:spcBef>
              <a:buNone/>
              <a:defRPr/>
            </a:pPr>
            <a:endParaRPr lang="en-GB" sz="2400" kern="1200" dirty="0">
              <a:latin typeface="Arial" pitchFamily="34" charset="0"/>
              <a:cs typeface="Arial" pitchFamily="34" charset="0"/>
            </a:endParaRPr>
          </a:p>
          <a:p>
            <a:pPr eaLnBrk="1" hangingPunct="1">
              <a:defRPr/>
            </a:pPr>
            <a:endParaRPr lang="en-US" sz="2400" dirty="0" smtClean="0">
              <a:latin typeface="Arial" pitchFamily="34" charset="0"/>
            </a:endParaRPr>
          </a:p>
        </p:txBody>
      </p:sp>
      <p:pic>
        <p:nvPicPr>
          <p:cNvPr id="9221" name="Picture 15"/>
          <p:cNvPicPr>
            <a:picLocks noChangeAspect="1" noChangeArrowheads="1"/>
          </p:cNvPicPr>
          <p:nvPr/>
        </p:nvPicPr>
        <p:blipFill>
          <a:blip r:embed="rId5" cstate="print"/>
          <a:srcRect/>
          <a:stretch>
            <a:fillRect/>
          </a:stretch>
        </p:blipFill>
        <p:spPr bwMode="auto">
          <a:xfrm>
            <a:off x="0" y="6105525"/>
            <a:ext cx="1619250" cy="752475"/>
          </a:xfrm>
          <a:prstGeom prst="rect">
            <a:avLst/>
          </a:prstGeom>
          <a:noFill/>
          <a:ln w="9525">
            <a:noFill/>
            <a:miter lim="800000"/>
            <a:headEnd/>
            <a:tailEnd/>
          </a:ln>
        </p:spPr>
      </p:pic>
    </p:spTree>
    <p:extLst>
      <p:ext uri="{BB962C8B-B14F-4D97-AF65-F5344CB8AC3E}">
        <p14:creationId xmlns:p14="http://schemas.microsoft.com/office/powerpoint/2010/main" val="36381663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bwMode="auto">
          <a:xfrm>
            <a:off x="250824" y="1844675"/>
            <a:ext cx="8425631" cy="29527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20000"/>
              </a:lnSpc>
              <a:spcBef>
                <a:spcPct val="0"/>
              </a:spcBef>
              <a:buFontTx/>
              <a:buBlip>
                <a:blip r:embed="rId3"/>
              </a:buBlip>
              <a:defRPr/>
            </a:pPr>
            <a:r>
              <a:rPr lang="en-GB" sz="2400" kern="1200" dirty="0">
                <a:latin typeface="Arial" pitchFamily="34" charset="0"/>
                <a:cs typeface="Arial" pitchFamily="34" charset="0"/>
              </a:rPr>
              <a:t>Makes 1 visit in Spring term and 1 in Summer term (SD Distance trainees are also visited in the Autumn term)</a:t>
            </a:r>
            <a:endParaRPr lang="en-GB" sz="2400" dirty="0">
              <a:latin typeface="Arial" pitchFamily="34" charset="0"/>
            </a:endParaRPr>
          </a:p>
          <a:p>
            <a:pPr>
              <a:lnSpc>
                <a:spcPct val="120000"/>
              </a:lnSpc>
              <a:spcBef>
                <a:spcPct val="0"/>
              </a:spcBef>
              <a:buFontTx/>
              <a:buBlip>
                <a:blip r:embed="rId3"/>
              </a:buBlip>
              <a:defRPr/>
            </a:pPr>
            <a:r>
              <a:rPr lang="en-GB" sz="2400" kern="1200" dirty="0">
                <a:latin typeface="Arial" pitchFamily="34" charset="0"/>
                <a:cs typeface="Arial" pitchFamily="34" charset="0"/>
              </a:rPr>
              <a:t>Maintains email contact with ITE Coordinator and other staff where appropriate to provide support and guidance throughout the placement</a:t>
            </a:r>
          </a:p>
          <a:p>
            <a:pPr>
              <a:lnSpc>
                <a:spcPct val="120000"/>
              </a:lnSpc>
              <a:spcBef>
                <a:spcPct val="0"/>
              </a:spcBef>
              <a:buFontTx/>
              <a:buBlip>
                <a:blip r:embed="rId3"/>
              </a:buBlip>
              <a:defRPr/>
            </a:pPr>
            <a:r>
              <a:rPr lang="en-GB" sz="2400" kern="1200" dirty="0">
                <a:latin typeface="Arial" pitchFamily="34" charset="0"/>
                <a:cs typeface="Arial" pitchFamily="34" charset="0"/>
              </a:rPr>
              <a:t>Quality assures the placements, jointly observes the trainee with the PST</a:t>
            </a:r>
          </a:p>
          <a:p>
            <a:pPr>
              <a:lnSpc>
                <a:spcPct val="120000"/>
              </a:lnSpc>
              <a:spcBef>
                <a:spcPct val="0"/>
              </a:spcBef>
              <a:buFontTx/>
              <a:buBlip>
                <a:blip r:embed="rId3"/>
              </a:buBlip>
              <a:defRPr/>
            </a:pPr>
            <a:r>
              <a:rPr lang="en-GB" sz="2400" kern="1200" dirty="0">
                <a:latin typeface="Arial" pitchFamily="34" charset="0"/>
                <a:cs typeface="Arial" pitchFamily="34" charset="0"/>
              </a:rPr>
              <a:t>Observes the PST giving feedback to the trainee</a:t>
            </a:r>
          </a:p>
          <a:p>
            <a:pPr>
              <a:lnSpc>
                <a:spcPct val="120000"/>
              </a:lnSpc>
              <a:spcBef>
                <a:spcPct val="0"/>
              </a:spcBef>
              <a:buFontTx/>
              <a:buBlip>
                <a:blip r:embed="rId3"/>
              </a:buBlip>
              <a:defRPr/>
            </a:pPr>
            <a:r>
              <a:rPr lang="en-GB" sz="2400" kern="1200" dirty="0">
                <a:latin typeface="Arial" pitchFamily="34" charset="0"/>
                <a:cs typeface="Arial" pitchFamily="34" charset="0"/>
              </a:rPr>
              <a:t>Collects the ‘PST Checklist’ from the PST </a:t>
            </a:r>
          </a:p>
          <a:p>
            <a:pPr>
              <a:lnSpc>
                <a:spcPct val="120000"/>
              </a:lnSpc>
              <a:spcBef>
                <a:spcPct val="0"/>
              </a:spcBef>
              <a:buFontTx/>
              <a:buBlip>
                <a:blip r:embed="rId3"/>
              </a:buBlip>
              <a:defRPr/>
            </a:pPr>
            <a:endParaRPr lang="en-US" sz="2400" kern="1200" dirty="0">
              <a:latin typeface="Arial" pitchFamily="34" charset="0"/>
              <a:cs typeface="Arial" pitchFamily="34" charset="0"/>
            </a:endParaRPr>
          </a:p>
        </p:txBody>
      </p:sp>
      <p:pic>
        <p:nvPicPr>
          <p:cNvPr id="10245" name="Picture 15"/>
          <p:cNvPicPr>
            <a:picLocks noChangeAspect="1" noChangeArrowheads="1"/>
          </p:cNvPicPr>
          <p:nvPr/>
        </p:nvPicPr>
        <p:blipFill>
          <a:blip r:embed="rId4" cstate="print"/>
          <a:srcRect/>
          <a:stretch>
            <a:fillRect/>
          </a:stretch>
        </p:blipFill>
        <p:spPr bwMode="auto">
          <a:xfrm>
            <a:off x="35496" y="5949280"/>
            <a:ext cx="1619250" cy="752475"/>
          </a:xfrm>
          <a:prstGeom prst="rect">
            <a:avLst/>
          </a:prstGeom>
          <a:noFill/>
          <a:ln w="9525">
            <a:noFill/>
            <a:miter lim="800000"/>
            <a:headEnd/>
            <a:tailEnd/>
          </a:ln>
        </p:spPr>
      </p:pic>
      <p:sp>
        <p:nvSpPr>
          <p:cNvPr id="7" name="Rectangle 2"/>
          <p:cNvSpPr>
            <a:spLocks noGrp="1" noChangeArrowheads="1"/>
          </p:cNvSpPr>
          <p:nvPr>
            <p:ph type="title"/>
          </p:nvPr>
        </p:nvSpPr>
        <p:spPr bwMode="auto">
          <a:solidFill>
            <a:schemeClr val="accent2">
              <a:lumMod val="40000"/>
              <a:lumOff val="60000"/>
            </a:schemeClr>
          </a:solid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GB" sz="3600" b="1" dirty="0" smtClean="0">
                <a:latin typeface="Arial" charset="0"/>
              </a:rPr>
              <a:t>University Visiting Tutor</a:t>
            </a:r>
            <a:endParaRPr lang="en-US" sz="3600" b="1" dirty="0">
              <a:latin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323850" y="260350"/>
            <a:ext cx="8136582"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GB" sz="3600" b="1" dirty="0">
                <a:latin typeface="Arial" panose="020B0604020202020204" pitchFamily="34" charset="0"/>
                <a:cs typeface="Arial" panose="020B0604020202020204" pitchFamily="34" charset="0"/>
              </a:rPr>
              <a:t>Keeping Track!</a:t>
            </a:r>
            <a:r>
              <a:rPr lang="en-GB" sz="3600" b="1" dirty="0" smtClean="0">
                <a:latin typeface="Arial" charset="0"/>
              </a:rPr>
              <a:t/>
            </a:r>
            <a:br>
              <a:rPr lang="en-GB" sz="3600" b="1" dirty="0" smtClean="0">
                <a:latin typeface="Arial" charset="0"/>
              </a:rPr>
            </a:br>
            <a:r>
              <a:rPr lang="en-GB" sz="2000" b="1" dirty="0" smtClean="0">
                <a:latin typeface="Arial" charset="0"/>
              </a:rPr>
              <a:t>Outline of weekly training input plus Quality Assurance Record</a:t>
            </a:r>
            <a:endParaRPr lang="en-US" sz="3600" b="1" dirty="0" smtClean="0">
              <a:latin typeface="Arial" charset="0"/>
            </a:endParaRPr>
          </a:p>
        </p:txBody>
      </p:sp>
      <p:sp>
        <p:nvSpPr>
          <p:cNvPr id="8195" name="Rectangle 3"/>
          <p:cNvSpPr>
            <a:spLocks noGrp="1" noChangeArrowheads="1"/>
          </p:cNvSpPr>
          <p:nvPr>
            <p:ph type="body" idx="1"/>
          </p:nvPr>
        </p:nvSpPr>
        <p:spPr bwMode="auto">
          <a:xfrm>
            <a:off x="239787" y="1653828"/>
            <a:ext cx="8292653" cy="436746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20000"/>
              </a:lnSpc>
              <a:spcBef>
                <a:spcPct val="0"/>
              </a:spcBef>
              <a:defRPr/>
            </a:pPr>
            <a:r>
              <a:rPr lang="en-US" sz="2000" kern="1200" dirty="0" smtClean="0">
                <a:latin typeface="Arial" pitchFamily="34" charset="0"/>
                <a:cs typeface="Arial" pitchFamily="34" charset="0"/>
              </a:rPr>
              <a:t>All roles: Quality Assurance Record (QAR)</a:t>
            </a:r>
          </a:p>
          <a:p>
            <a:pPr>
              <a:lnSpc>
                <a:spcPct val="120000"/>
              </a:lnSpc>
              <a:spcBef>
                <a:spcPct val="0"/>
              </a:spcBef>
              <a:defRPr/>
            </a:pPr>
            <a:r>
              <a:rPr lang="en-US" sz="2000" kern="1200" dirty="0" smtClean="0">
                <a:latin typeface="Arial" pitchFamily="34" charset="0"/>
                <a:cs typeface="Arial" pitchFamily="34" charset="0"/>
              </a:rPr>
              <a:t>PST: Weekly development meeting record, lesson observation form, Agenda form, PST Work </a:t>
            </a:r>
            <a:r>
              <a:rPr lang="en-US" sz="2000" kern="1200" dirty="0">
                <a:latin typeface="Arial" pitchFamily="34" charset="0"/>
                <a:cs typeface="Arial" pitchFamily="34" charset="0"/>
              </a:rPr>
              <a:t>S</a:t>
            </a:r>
            <a:r>
              <a:rPr lang="en-US" sz="2000" kern="1200" dirty="0" smtClean="0">
                <a:latin typeface="Arial" pitchFamily="34" charset="0"/>
                <a:cs typeface="Arial" pitchFamily="34" charset="0"/>
              </a:rPr>
              <a:t>crutiny Record Sheet, PST Checklist for UVT visit</a:t>
            </a:r>
          </a:p>
          <a:p>
            <a:pPr>
              <a:lnSpc>
                <a:spcPct val="120000"/>
              </a:lnSpc>
              <a:spcBef>
                <a:spcPct val="0"/>
              </a:spcBef>
              <a:defRPr/>
            </a:pPr>
            <a:r>
              <a:rPr lang="en-US" sz="2000" kern="1200" dirty="0" smtClean="0">
                <a:latin typeface="Arial" pitchFamily="34" charset="0"/>
                <a:cs typeface="Arial" pitchFamily="34" charset="0"/>
              </a:rPr>
              <a:t>Mentor: Supervisory Conference Action Plans (completed in supervisory conferences), FRAPs (Formative Reflection on Achievement and Progress), Final Summative Report (FSR)</a:t>
            </a:r>
          </a:p>
          <a:p>
            <a:pPr>
              <a:lnSpc>
                <a:spcPct val="120000"/>
              </a:lnSpc>
              <a:spcBef>
                <a:spcPct val="0"/>
              </a:spcBef>
              <a:defRPr/>
            </a:pPr>
            <a:r>
              <a:rPr lang="en-US" sz="2000" kern="1200" dirty="0" smtClean="0">
                <a:latin typeface="Arial" pitchFamily="34" charset="0"/>
                <a:cs typeface="Arial" pitchFamily="34" charset="0"/>
              </a:rPr>
              <a:t>UVT: UVT visit record, lesson observation form, PST checklist for UVT visit</a:t>
            </a:r>
            <a:endParaRPr lang="en-US" sz="2000" kern="1200" dirty="0">
              <a:latin typeface="Arial" pitchFamily="34" charset="0"/>
              <a:cs typeface="Arial" pitchFamily="34" charset="0"/>
            </a:endParaRPr>
          </a:p>
          <a:p>
            <a:pPr marL="0" indent="0">
              <a:buNone/>
            </a:pPr>
            <a:r>
              <a:rPr lang="en-GB" sz="1600" i="1" dirty="0" smtClean="0">
                <a:latin typeface="Arial" panose="020B0604020202020204" pitchFamily="34" charset="0"/>
                <a:cs typeface="Arial" panose="020B0604020202020204" pitchFamily="34" charset="0"/>
              </a:rPr>
              <a:t>You can download the paperwork from:</a:t>
            </a:r>
            <a:endParaRPr lang="en-GB" sz="1600" i="1" dirty="0">
              <a:latin typeface="Arial" panose="020B0604020202020204" pitchFamily="34" charset="0"/>
              <a:cs typeface="Arial" panose="020B0604020202020204" pitchFamily="34" charset="0"/>
            </a:endParaRPr>
          </a:p>
          <a:p>
            <a:pPr marL="0" indent="0">
              <a:buNone/>
            </a:pPr>
            <a:r>
              <a:rPr lang="en-GB" sz="1600" i="1" dirty="0">
                <a:latin typeface="Arial" panose="020B0604020202020204" pitchFamily="34" charset="0"/>
                <a:cs typeface="Arial" panose="020B0604020202020204" pitchFamily="34" charset="0"/>
              </a:rPr>
              <a:t>http://socialsciences.exeter.ac.uk/education/partnership/handbooksreportsanddocuments/</a:t>
            </a:r>
          </a:p>
          <a:p>
            <a:pPr>
              <a:lnSpc>
                <a:spcPct val="120000"/>
              </a:lnSpc>
              <a:spcBef>
                <a:spcPct val="0"/>
              </a:spcBef>
              <a:defRPr/>
            </a:pPr>
            <a:endParaRPr lang="en-US" sz="2000" kern="1200" dirty="0">
              <a:latin typeface="Arial" pitchFamily="34" charset="0"/>
              <a:cs typeface="Arial" pitchFamily="34" charset="0"/>
            </a:endParaRPr>
          </a:p>
        </p:txBody>
      </p:sp>
      <p:pic>
        <p:nvPicPr>
          <p:cNvPr id="10245" name="Picture 15"/>
          <p:cNvPicPr>
            <a:picLocks noChangeAspect="1" noChangeArrowheads="1"/>
          </p:cNvPicPr>
          <p:nvPr/>
        </p:nvPicPr>
        <p:blipFill>
          <a:blip r:embed="rId3" cstate="print"/>
          <a:srcRect/>
          <a:stretch>
            <a:fillRect/>
          </a:stretch>
        </p:blipFill>
        <p:spPr bwMode="auto">
          <a:xfrm>
            <a:off x="0" y="6105525"/>
            <a:ext cx="1619250" cy="752475"/>
          </a:xfrm>
          <a:prstGeom prst="rect">
            <a:avLst/>
          </a:prstGeom>
          <a:noFill/>
          <a:ln w="9525">
            <a:noFill/>
            <a:miter lim="800000"/>
            <a:headEnd/>
            <a:tailEnd/>
          </a:ln>
        </p:spPr>
      </p:pic>
      <p:sp>
        <p:nvSpPr>
          <p:cNvPr id="6" name="Title 1"/>
          <p:cNvSpPr txBox="1">
            <a:spLocks/>
          </p:cNvSpPr>
          <p:nvPr/>
        </p:nvSpPr>
        <p:spPr>
          <a:xfrm>
            <a:off x="457200" y="274638"/>
            <a:ext cx="8229600" cy="1008000"/>
          </a:xfrm>
          <a:prstGeom prst="rect">
            <a:avLst/>
          </a:prstGeom>
          <a:solidFill>
            <a:schemeClr val="accent6">
              <a:lumMod val="40000"/>
              <a:lumOff val="60000"/>
            </a:schemeClr>
          </a:solidFill>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pitchFamily="18" charset="0"/>
              </a:defRPr>
            </a:lvl2pPr>
            <a:lvl3pPr algn="ctr" rtl="0" eaLnBrk="0" fontAlgn="base" hangingPunct="0">
              <a:spcBef>
                <a:spcPct val="0"/>
              </a:spcBef>
              <a:spcAft>
                <a:spcPct val="0"/>
              </a:spcAft>
              <a:defRPr sz="4400">
                <a:solidFill>
                  <a:schemeClr val="tx2"/>
                </a:solidFill>
                <a:latin typeface="Times" pitchFamily="18" charset="0"/>
              </a:defRPr>
            </a:lvl3pPr>
            <a:lvl4pPr algn="ctr" rtl="0" eaLnBrk="0" fontAlgn="base" hangingPunct="0">
              <a:spcBef>
                <a:spcPct val="0"/>
              </a:spcBef>
              <a:spcAft>
                <a:spcPct val="0"/>
              </a:spcAft>
              <a:defRPr sz="4400">
                <a:solidFill>
                  <a:schemeClr val="tx2"/>
                </a:solidFill>
                <a:latin typeface="Times" pitchFamily="18" charset="0"/>
              </a:defRPr>
            </a:lvl4pPr>
            <a:lvl5pPr algn="ctr" rtl="0" eaLnBrk="0" fontAlgn="base" hangingPunct="0">
              <a:spcBef>
                <a:spcPct val="0"/>
              </a:spcBef>
              <a:spcAft>
                <a:spcPct val="0"/>
              </a:spcAft>
              <a:defRPr sz="4400">
                <a:solidFill>
                  <a:schemeClr val="tx2"/>
                </a:solidFill>
                <a:latin typeface="Times" pitchFamily="18" charset="0"/>
              </a:defRPr>
            </a:lvl5pPr>
            <a:lvl6pPr marL="457200" algn="ctr" rtl="0" fontAlgn="base">
              <a:spcBef>
                <a:spcPct val="0"/>
              </a:spcBef>
              <a:spcAft>
                <a:spcPct val="0"/>
              </a:spcAft>
              <a:defRPr sz="4400">
                <a:solidFill>
                  <a:schemeClr val="tx2"/>
                </a:solidFill>
                <a:latin typeface="Times" pitchFamily="18" charset="0"/>
              </a:defRPr>
            </a:lvl6pPr>
            <a:lvl7pPr marL="914400" algn="ctr" rtl="0" fontAlgn="base">
              <a:spcBef>
                <a:spcPct val="0"/>
              </a:spcBef>
              <a:spcAft>
                <a:spcPct val="0"/>
              </a:spcAft>
              <a:defRPr sz="4400">
                <a:solidFill>
                  <a:schemeClr val="tx2"/>
                </a:solidFill>
                <a:latin typeface="Times" pitchFamily="18" charset="0"/>
              </a:defRPr>
            </a:lvl7pPr>
            <a:lvl8pPr marL="1371600" algn="ctr" rtl="0" fontAlgn="base">
              <a:spcBef>
                <a:spcPct val="0"/>
              </a:spcBef>
              <a:spcAft>
                <a:spcPct val="0"/>
              </a:spcAft>
              <a:defRPr sz="4400">
                <a:solidFill>
                  <a:schemeClr val="tx2"/>
                </a:solidFill>
                <a:latin typeface="Times" pitchFamily="18" charset="0"/>
              </a:defRPr>
            </a:lvl8pPr>
            <a:lvl9pPr marL="1828800" algn="ctr" rtl="0" fontAlgn="base">
              <a:spcBef>
                <a:spcPct val="0"/>
              </a:spcBef>
              <a:spcAft>
                <a:spcPct val="0"/>
              </a:spcAft>
              <a:defRPr sz="4400">
                <a:solidFill>
                  <a:schemeClr val="tx2"/>
                </a:solidFill>
                <a:latin typeface="Times" pitchFamily="18" charset="0"/>
              </a:defRPr>
            </a:lvl9pPr>
          </a:lstStyle>
          <a:p>
            <a:r>
              <a:rPr lang="en-GB" sz="3600" b="1" kern="0" dirty="0" smtClean="0">
                <a:latin typeface="Arial" panose="020B0604020202020204" pitchFamily="34" charset="0"/>
                <a:cs typeface="Arial" panose="020B0604020202020204" pitchFamily="34" charset="0"/>
              </a:rPr>
              <a:t>Key Paperwork for each role</a:t>
            </a:r>
            <a:endParaRPr lang="en-GB" sz="3600" b="1" kern="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4319749"/>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7205</TotalTime>
  <Words>1435</Words>
  <Application>Microsoft Office PowerPoint</Application>
  <PresentationFormat>On-screen Show (4:3)</PresentationFormat>
  <Paragraphs>82</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Blank Presentation</vt:lpstr>
      <vt:lpstr>PowerPoint Presentation</vt:lpstr>
      <vt:lpstr>Principal School/Subject Tutor</vt:lpstr>
      <vt:lpstr>Trainee Timetables- Primary</vt:lpstr>
      <vt:lpstr>Trainee Timetables- Secondary</vt:lpstr>
      <vt:lpstr>Mentor</vt:lpstr>
      <vt:lpstr>ITE Coordinator</vt:lpstr>
      <vt:lpstr>University Visiting Tutor</vt:lpstr>
      <vt:lpstr>Keeping Track! Outline of weekly training input plus Quality Assurance Record</vt:lpstr>
    </vt:vector>
  </TitlesOfParts>
  <Company>Exeter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Chinn</dc:creator>
  <cp:lastModifiedBy>Asman, Heidi</cp:lastModifiedBy>
  <cp:revision>405</cp:revision>
  <cp:lastPrinted>2014-03-27T15:41:53Z</cp:lastPrinted>
  <dcterms:created xsi:type="dcterms:W3CDTF">2005-10-05T10:05:43Z</dcterms:created>
  <dcterms:modified xsi:type="dcterms:W3CDTF">2017-08-14T11:32:28Z</dcterms:modified>
</cp:coreProperties>
</file>