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49"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801600" cy="9601200" type="A3"/>
  <p:notesSz cx="12801600" cy="9601200"/>
  <p:custDataLst>
    <p:tags r:id="rId22"/>
  </p:custDataLst>
  <p:defaultTextStyle>
    <a:defPPr lvl="0">
      <a:defRPr kern="0"/>
    </a:defPPr>
    <a:lvl1pPr lvl="0"/>
    <a:lvl2pPr lvl="1"/>
    <a:lvl3pPr lvl="2"/>
    <a:lvl4pPr lvl="3"/>
    <a:lvl5pPr lvl="4"/>
    <a:lvl6pPr lvl="5"/>
    <a:lvl7pPr lvl="6"/>
    <a:lvl8pPr lvl="7"/>
    <a:lvl9pPr lvl="8"/>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0E58D7-4711-41CB-87B1-80AFF820E87C}" v="2" dt="2024-07-13T05:28:36.4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1574" y="3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gs" Target="tags/tag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eleswara Aditya Gantedi" userId="a12162bb522d0480" providerId="LiveId" clId="{9A0E58D7-4711-41CB-87B1-80AFF820E87C}"/>
    <pc:docChg chg="custSel modSld">
      <pc:chgData name="Leeleswara Aditya Gantedi" userId="a12162bb522d0480" providerId="LiveId" clId="{9A0E58D7-4711-41CB-87B1-80AFF820E87C}" dt="2024-07-13T05:28:57.527" v="6" actId="1076"/>
      <pc:docMkLst>
        <pc:docMk/>
      </pc:docMkLst>
      <pc:sldChg chg="addSp delSp modSp mod">
        <pc:chgData name="Leeleswara Aditya Gantedi" userId="a12162bb522d0480" providerId="LiveId" clId="{9A0E58D7-4711-41CB-87B1-80AFF820E87C}" dt="2024-07-13T05:28:57.527" v="6" actId="1076"/>
        <pc:sldMkLst>
          <pc:docMk/>
          <pc:sldMk cId="0" sldId="273"/>
        </pc:sldMkLst>
        <pc:spChg chg="add mod">
          <ac:chgData name="Leeleswara Aditya Gantedi" userId="a12162bb522d0480" providerId="LiveId" clId="{9A0E58D7-4711-41CB-87B1-80AFF820E87C}" dt="2024-07-13T05:28:19.542" v="1" actId="1076"/>
          <ac:spMkLst>
            <pc:docMk/>
            <pc:sldMk cId="0" sldId="273"/>
            <ac:spMk id="6" creationId="{070ED35A-5C15-014D-BD58-5FE2076E62E4}"/>
          </ac:spMkLst>
        </pc:spChg>
        <pc:spChg chg="add del mod">
          <ac:chgData name="Leeleswara Aditya Gantedi" userId="a12162bb522d0480" providerId="LiveId" clId="{9A0E58D7-4711-41CB-87B1-80AFF820E87C}" dt="2024-07-13T05:28:48.337" v="5" actId="478"/>
          <ac:spMkLst>
            <pc:docMk/>
            <pc:sldMk cId="0" sldId="273"/>
            <ac:spMk id="8" creationId="{A3B421F0-35C1-7310-0A61-53914F9907E9}"/>
          </ac:spMkLst>
        </pc:spChg>
        <pc:spChg chg="mod">
          <ac:chgData name="Leeleswara Aditya Gantedi" userId="a12162bb522d0480" providerId="LiveId" clId="{9A0E58D7-4711-41CB-87B1-80AFF820E87C}" dt="2024-07-13T05:28:57.527" v="6" actId="1076"/>
          <ac:spMkLst>
            <pc:docMk/>
            <pc:sldMk cId="0" sldId="273"/>
            <ac:spMk id="11" creationId="{2EF1CEB8-A96B-F4CF-EA8E-B3AC0C0CDF1B}"/>
          </ac:spMkLst>
        </pc:spChg>
        <pc:picChg chg="add del mod">
          <ac:chgData name="Leeleswara Aditya Gantedi" userId="a12162bb522d0480" providerId="LiveId" clId="{9A0E58D7-4711-41CB-87B1-80AFF820E87C}" dt="2024-07-13T05:28:38.780" v="3" actId="478"/>
          <ac:picMkLst>
            <pc:docMk/>
            <pc:sldMk cId="0" sldId="273"/>
            <ac:picMk id="4" creationId="{49035FC3-A87B-0CA4-3B19-2D91DDCDBB73}"/>
          </ac:picMkLst>
        </pc:picChg>
        <pc:picChg chg="mod">
          <ac:chgData name="Leeleswara Aditya Gantedi" userId="a12162bb522d0480" providerId="LiveId" clId="{9A0E58D7-4711-41CB-87B1-80AFF820E87C}" dt="2024-07-13T05:28:36.495" v="2" actId="14826"/>
          <ac:picMkLst>
            <pc:docMk/>
            <pc:sldMk cId="0" sldId="273"/>
            <ac:picMk id="10" creationId="{CF35DD30-62F3-B2AE-8B72-506536145B1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546725" cy="481013"/>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7251700" y="0"/>
            <a:ext cx="5546725" cy="481013"/>
          </a:xfrm>
          <a:prstGeom prst="rect">
            <a:avLst/>
          </a:prstGeom>
        </p:spPr>
        <p:txBody>
          <a:bodyPr vert="horz" lIns="91440" tIns="45720" rIns="91440" bIns="45720" rtlCol="0"/>
          <a:lstStyle>
            <a:lvl1pPr algn="r">
              <a:defRPr sz="1200"/>
            </a:lvl1pPr>
          </a:lstStyle>
          <a:p>
            <a:fld id="{97027A2D-4076-4716-BB38-B05830A2FF05}" type="datetimeFigureOut">
              <a:rPr lang="en-IN" smtClean="0"/>
              <a:t>13-07-2024</a:t>
            </a:fld>
            <a:endParaRPr lang="en-IN"/>
          </a:p>
        </p:txBody>
      </p:sp>
      <p:sp>
        <p:nvSpPr>
          <p:cNvPr id="4" name="Slide Image Placeholder 3"/>
          <p:cNvSpPr>
            <a:spLocks noGrp="1" noRot="1" noChangeAspect="1"/>
          </p:cNvSpPr>
          <p:nvPr>
            <p:ph type="sldImg" idx="2"/>
          </p:nvPr>
        </p:nvSpPr>
        <p:spPr>
          <a:xfrm>
            <a:off x="4240213" y="1200150"/>
            <a:ext cx="4321175" cy="32400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79525" y="4621213"/>
            <a:ext cx="10242550"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120188"/>
            <a:ext cx="5546725" cy="481012"/>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7251700" y="9120188"/>
            <a:ext cx="5546725" cy="481012"/>
          </a:xfrm>
          <a:prstGeom prst="rect">
            <a:avLst/>
          </a:prstGeom>
        </p:spPr>
        <p:txBody>
          <a:bodyPr vert="horz" lIns="91440" tIns="45720" rIns="91440" bIns="45720" rtlCol="0" anchor="b"/>
          <a:lstStyle>
            <a:lvl1pPr algn="r">
              <a:defRPr sz="1200"/>
            </a:lvl1pPr>
          </a:lstStyle>
          <a:p>
            <a:fld id="{2EA67741-FB65-44F8-8A28-C4554BE91B4F}" type="slidenum">
              <a:rPr lang="en-IN" smtClean="0"/>
              <a:t>‹#›</a:t>
            </a:fld>
            <a:endParaRPr lang="en-IN"/>
          </a:p>
        </p:txBody>
      </p:sp>
    </p:spTree>
    <p:extLst>
      <p:ext uri="{BB962C8B-B14F-4D97-AF65-F5344CB8AC3E}">
        <p14:creationId xmlns:p14="http://schemas.microsoft.com/office/powerpoint/2010/main" val="3115054613"/>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0570C-61BF-497C-BE8E-9F46F4AD454D}"/>
              </a:ext>
            </a:extLst>
          </p:cNvPr>
          <p:cNvSpPr>
            <a:spLocks noGrp="1"/>
          </p:cNvSpPr>
          <p:nvPr>
            <p:ph type="ctrTitle"/>
          </p:nvPr>
        </p:nvSpPr>
        <p:spPr>
          <a:xfrm>
            <a:off x="1600200" y="1571308"/>
            <a:ext cx="9601200" cy="3342640"/>
          </a:xfrm>
        </p:spPr>
        <p:txBody>
          <a:bodyPr anchor="b"/>
          <a:lstStyle>
            <a:lvl1pPr algn="ctr">
              <a:defRPr sz="6300"/>
            </a:lvl1pPr>
          </a:lstStyle>
          <a:p>
            <a:r>
              <a:rPr lang="en-US"/>
              <a:t>Click to edit Master title style</a:t>
            </a:r>
          </a:p>
        </p:txBody>
      </p:sp>
      <p:sp>
        <p:nvSpPr>
          <p:cNvPr id="3" name="Subtitle 2">
            <a:extLst>
              <a:ext uri="{FF2B5EF4-FFF2-40B4-BE49-F238E27FC236}">
                <a16:creationId xmlns:a16="http://schemas.microsoft.com/office/drawing/2014/main" id="{6AF5E0C5-B795-425B-8AFF-4990C850D93F}"/>
              </a:ext>
            </a:extLst>
          </p:cNvPr>
          <p:cNvSpPr>
            <a:spLocks noGrp="1"/>
          </p:cNvSpPr>
          <p:nvPr>
            <p:ph type="subTitle" idx="1"/>
          </p:nvPr>
        </p:nvSpPr>
        <p:spPr>
          <a:xfrm>
            <a:off x="1600200" y="5042853"/>
            <a:ext cx="9601200" cy="2318067"/>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en-US"/>
              <a:t>Click to edit Master subtitle style</a:t>
            </a:r>
          </a:p>
        </p:txBody>
      </p:sp>
      <p:sp>
        <p:nvSpPr>
          <p:cNvPr id="4" name="Date Placeholder 3">
            <a:extLst>
              <a:ext uri="{FF2B5EF4-FFF2-40B4-BE49-F238E27FC236}">
                <a16:creationId xmlns:a16="http://schemas.microsoft.com/office/drawing/2014/main" id="{64FF9575-71FA-4332-963E-3ECC020C8E40}"/>
              </a:ext>
            </a:extLst>
          </p:cNvPr>
          <p:cNvSpPr>
            <a:spLocks noGrp="1"/>
          </p:cNvSpPr>
          <p:nvPr>
            <p:ph type="dt" sz="half" idx="10"/>
          </p:nvPr>
        </p:nvSpPr>
        <p:spPr/>
        <p:txBody>
          <a:bodyPr/>
          <a:lstStyle/>
          <a:p>
            <a:fld id="{D80FC882-65DA-4D96-8D15-50BCFA53040A}" type="datetime1">
              <a:rPr lang="en-US" smtClean="0"/>
              <a:t>7/13/2024</a:t>
            </a:fld>
            <a:endParaRPr lang="en-US"/>
          </a:p>
        </p:txBody>
      </p:sp>
      <p:sp>
        <p:nvSpPr>
          <p:cNvPr id="5" name="Footer Placeholder 4">
            <a:extLst>
              <a:ext uri="{FF2B5EF4-FFF2-40B4-BE49-F238E27FC236}">
                <a16:creationId xmlns:a16="http://schemas.microsoft.com/office/drawing/2014/main" id="{B62470F7-552E-4C5D-88A8-06751C2F4B08}"/>
              </a:ext>
            </a:extLst>
          </p:cNvPr>
          <p:cNvSpPr>
            <a:spLocks noGrp="1"/>
          </p:cNvSpPr>
          <p:nvPr>
            <p:ph type="ftr" sz="quarter" idx="11"/>
          </p:nvPr>
        </p:nvSpPr>
        <p:spPr/>
        <p:txBody>
          <a:bodyPr/>
          <a:lstStyle/>
          <a:p>
            <a:r>
              <a:rPr lang="en-US"/>
              <a:t>Centre for Presencing &amp; Design Thinking , VNR VJIET</a:t>
            </a:r>
          </a:p>
        </p:txBody>
      </p:sp>
      <p:sp>
        <p:nvSpPr>
          <p:cNvPr id="6" name="Slide Number Placeholder 5">
            <a:extLst>
              <a:ext uri="{FF2B5EF4-FFF2-40B4-BE49-F238E27FC236}">
                <a16:creationId xmlns:a16="http://schemas.microsoft.com/office/drawing/2014/main" id="{AEDA52C6-C333-4B7D-866D-1F59DE007114}"/>
              </a:ext>
            </a:extLst>
          </p:cNvPr>
          <p:cNvSpPr>
            <a:spLocks noGrp="1"/>
          </p:cNvSpPr>
          <p:nvPr>
            <p:ph type="sldNum" sz="quarter" idx="12"/>
          </p:nvPr>
        </p:nvSpPr>
        <p:spPr/>
        <p:txBody>
          <a:bodyPr/>
          <a:lstStyle/>
          <a:p>
            <a:fld id="{4C5B3695-78F7-413D-803C-228679668F3B}" type="slidenum">
              <a:rPr lang="en-US" smtClean="0"/>
              <a:t>‹#›</a:t>
            </a:fld>
            <a:endParaRPr lang="en-US"/>
          </a:p>
        </p:txBody>
      </p:sp>
    </p:spTree>
    <p:extLst>
      <p:ext uri="{BB962C8B-B14F-4D97-AF65-F5344CB8AC3E}">
        <p14:creationId xmlns:p14="http://schemas.microsoft.com/office/powerpoint/2010/main" val="3916661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A16B6-CA2C-42BF-9FE7-A1F11AB3D3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DE296C-07D9-4310-BA85-A8040D5A82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D2234A-C7F0-4446-B0EE-0E04F75F689A}"/>
              </a:ext>
            </a:extLst>
          </p:cNvPr>
          <p:cNvSpPr>
            <a:spLocks noGrp="1"/>
          </p:cNvSpPr>
          <p:nvPr>
            <p:ph type="dt" sz="half" idx="10"/>
          </p:nvPr>
        </p:nvSpPr>
        <p:spPr/>
        <p:txBody>
          <a:bodyPr/>
          <a:lstStyle/>
          <a:p>
            <a:fld id="{CD5C3679-2C13-4204-AC64-2CC280EF65A8}" type="datetime1">
              <a:rPr lang="en-US" smtClean="0"/>
              <a:t>7/13/2024</a:t>
            </a:fld>
            <a:endParaRPr lang="en-US"/>
          </a:p>
        </p:txBody>
      </p:sp>
      <p:sp>
        <p:nvSpPr>
          <p:cNvPr id="5" name="Footer Placeholder 4">
            <a:extLst>
              <a:ext uri="{FF2B5EF4-FFF2-40B4-BE49-F238E27FC236}">
                <a16:creationId xmlns:a16="http://schemas.microsoft.com/office/drawing/2014/main" id="{32CE3361-C6F7-42AC-AC99-E853A57C36C0}"/>
              </a:ext>
            </a:extLst>
          </p:cNvPr>
          <p:cNvSpPr>
            <a:spLocks noGrp="1"/>
          </p:cNvSpPr>
          <p:nvPr>
            <p:ph type="ftr" sz="quarter" idx="11"/>
          </p:nvPr>
        </p:nvSpPr>
        <p:spPr/>
        <p:txBody>
          <a:bodyPr/>
          <a:lstStyle/>
          <a:p>
            <a:r>
              <a:rPr lang="en-US"/>
              <a:t>Centre for Presencing &amp; Design Thinking , VNR VJIET</a:t>
            </a:r>
          </a:p>
        </p:txBody>
      </p:sp>
      <p:sp>
        <p:nvSpPr>
          <p:cNvPr id="6" name="Slide Number Placeholder 5">
            <a:extLst>
              <a:ext uri="{FF2B5EF4-FFF2-40B4-BE49-F238E27FC236}">
                <a16:creationId xmlns:a16="http://schemas.microsoft.com/office/drawing/2014/main" id="{42E0BFD6-064E-4BDD-BBB0-99BDF6B2C19D}"/>
              </a:ext>
            </a:extLst>
          </p:cNvPr>
          <p:cNvSpPr>
            <a:spLocks noGrp="1"/>
          </p:cNvSpPr>
          <p:nvPr>
            <p:ph type="sldNum" sz="quarter" idx="12"/>
          </p:nvPr>
        </p:nvSpPr>
        <p:spPr/>
        <p:txBody>
          <a:bodyPr/>
          <a:lstStyle/>
          <a:p>
            <a:fld id="{4C5B3695-78F7-413D-803C-228679668F3B}" type="slidenum">
              <a:rPr lang="en-US" smtClean="0"/>
              <a:t>‹#›</a:t>
            </a:fld>
            <a:endParaRPr lang="en-US"/>
          </a:p>
        </p:txBody>
      </p:sp>
    </p:spTree>
    <p:extLst>
      <p:ext uri="{BB962C8B-B14F-4D97-AF65-F5344CB8AC3E}">
        <p14:creationId xmlns:p14="http://schemas.microsoft.com/office/powerpoint/2010/main" val="966428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3D3EC9-6573-4326-B52E-9A629C505613}"/>
              </a:ext>
            </a:extLst>
          </p:cNvPr>
          <p:cNvSpPr>
            <a:spLocks noGrp="1"/>
          </p:cNvSpPr>
          <p:nvPr>
            <p:ph type="title" orient="vert"/>
          </p:nvPr>
        </p:nvSpPr>
        <p:spPr>
          <a:xfrm>
            <a:off x="9161145" y="511175"/>
            <a:ext cx="2760345" cy="813657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7049A8-EAA7-49DF-AF9B-9B8759F0C5D7}"/>
              </a:ext>
            </a:extLst>
          </p:cNvPr>
          <p:cNvSpPr>
            <a:spLocks noGrp="1"/>
          </p:cNvSpPr>
          <p:nvPr>
            <p:ph type="body" orient="vert" idx="1"/>
          </p:nvPr>
        </p:nvSpPr>
        <p:spPr>
          <a:xfrm>
            <a:off x="880110" y="511175"/>
            <a:ext cx="8121015" cy="81365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31D43-9620-4B8E-9FA1-50C98FEBCBAA}"/>
              </a:ext>
            </a:extLst>
          </p:cNvPr>
          <p:cNvSpPr>
            <a:spLocks noGrp="1"/>
          </p:cNvSpPr>
          <p:nvPr>
            <p:ph type="dt" sz="half" idx="10"/>
          </p:nvPr>
        </p:nvSpPr>
        <p:spPr/>
        <p:txBody>
          <a:bodyPr/>
          <a:lstStyle/>
          <a:p>
            <a:fld id="{FE857214-52D6-4829-922D-160C367E5BE0}" type="datetime1">
              <a:rPr lang="en-US" smtClean="0"/>
              <a:t>7/13/2024</a:t>
            </a:fld>
            <a:endParaRPr lang="en-US"/>
          </a:p>
        </p:txBody>
      </p:sp>
      <p:sp>
        <p:nvSpPr>
          <p:cNvPr id="5" name="Footer Placeholder 4">
            <a:extLst>
              <a:ext uri="{FF2B5EF4-FFF2-40B4-BE49-F238E27FC236}">
                <a16:creationId xmlns:a16="http://schemas.microsoft.com/office/drawing/2014/main" id="{992516D1-B3E9-4270-83EE-9A20CDBE03F2}"/>
              </a:ext>
            </a:extLst>
          </p:cNvPr>
          <p:cNvSpPr>
            <a:spLocks noGrp="1"/>
          </p:cNvSpPr>
          <p:nvPr>
            <p:ph type="ftr" sz="quarter" idx="11"/>
          </p:nvPr>
        </p:nvSpPr>
        <p:spPr/>
        <p:txBody>
          <a:bodyPr/>
          <a:lstStyle/>
          <a:p>
            <a:r>
              <a:rPr lang="en-US"/>
              <a:t>Centre for Presencing &amp; Design Thinking , VNR VJIET</a:t>
            </a:r>
          </a:p>
        </p:txBody>
      </p:sp>
      <p:sp>
        <p:nvSpPr>
          <p:cNvPr id="6" name="Slide Number Placeholder 5">
            <a:extLst>
              <a:ext uri="{FF2B5EF4-FFF2-40B4-BE49-F238E27FC236}">
                <a16:creationId xmlns:a16="http://schemas.microsoft.com/office/drawing/2014/main" id="{7918FEB4-4224-4CEB-B314-3935D7B7150F}"/>
              </a:ext>
            </a:extLst>
          </p:cNvPr>
          <p:cNvSpPr>
            <a:spLocks noGrp="1"/>
          </p:cNvSpPr>
          <p:nvPr>
            <p:ph type="sldNum" sz="quarter" idx="12"/>
          </p:nvPr>
        </p:nvSpPr>
        <p:spPr/>
        <p:txBody>
          <a:bodyPr/>
          <a:lstStyle/>
          <a:p>
            <a:fld id="{4C5B3695-78F7-413D-803C-228679668F3B}" type="slidenum">
              <a:rPr lang="en-US" smtClean="0"/>
              <a:t>‹#›</a:t>
            </a:fld>
            <a:endParaRPr lang="en-US"/>
          </a:p>
        </p:txBody>
      </p:sp>
    </p:spTree>
    <p:extLst>
      <p:ext uri="{BB962C8B-B14F-4D97-AF65-F5344CB8AC3E}">
        <p14:creationId xmlns:p14="http://schemas.microsoft.com/office/powerpoint/2010/main" val="1696261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60120" y="2976372"/>
            <a:ext cx="10881360" cy="2016251"/>
          </a:xfrm>
          <a:prstGeom prst="rect">
            <a:avLst/>
          </a:prstGeom>
        </p:spPr>
        <p:txBody>
          <a:bodyPr wrap="square" lIns="0" tIns="0" rIns="0" bIns="0">
            <a:spAutoFit/>
          </a:bodyPr>
          <a:lstStyle>
            <a:lvl1pPr>
              <a:defRPr sz="2400" b="1" i="0">
                <a:solidFill>
                  <a:srgbClr val="C00000"/>
                </a:solidFill>
                <a:latin typeface="Trebuchet MS"/>
                <a:cs typeface="Trebuchet MS"/>
              </a:defRPr>
            </a:lvl1pPr>
          </a:lstStyle>
          <a:p>
            <a:endParaRPr/>
          </a:p>
        </p:txBody>
      </p:sp>
      <p:sp>
        <p:nvSpPr>
          <p:cNvPr id="3" name="Holder 3"/>
          <p:cNvSpPr>
            <a:spLocks noGrp="1"/>
          </p:cNvSpPr>
          <p:nvPr>
            <p:ph type="subTitle" idx="4"/>
          </p:nvPr>
        </p:nvSpPr>
        <p:spPr>
          <a:xfrm>
            <a:off x="1920240" y="5376672"/>
            <a:ext cx="8961120" cy="2400300"/>
          </a:xfrm>
          <a:prstGeom prst="rect">
            <a:avLst/>
          </a:prstGeom>
        </p:spPr>
        <p:txBody>
          <a:bodyPr wrap="square" lIns="0" tIns="0" rIns="0" bIns="0">
            <a:spAutoFit/>
          </a:bodyPr>
          <a:lstStyle>
            <a:lvl1pPr>
              <a:defRPr sz="2400" b="0" i="1">
                <a:solidFill>
                  <a:srgbClr val="002060"/>
                </a:solidFill>
                <a:latin typeface="Cambria"/>
                <a:cs typeface="Cambria"/>
              </a:defRPr>
            </a:lvl1pPr>
          </a:lstStyle>
          <a:p>
            <a:endParaRPr dirty="0"/>
          </a:p>
        </p:txBody>
      </p:sp>
      <p:sp>
        <p:nvSpPr>
          <p:cNvPr id="4" name="Holder 4"/>
          <p:cNvSpPr>
            <a:spLocks noGrp="1"/>
          </p:cNvSpPr>
          <p:nvPr>
            <p:ph type="ftr" sz="quarter" idx="5"/>
          </p:nvPr>
        </p:nvSpPr>
        <p:spPr>
          <a:xfrm>
            <a:off x="2336390" y="9074891"/>
            <a:ext cx="8317230" cy="224420"/>
          </a:xfrm>
        </p:spPr>
        <p:txBody>
          <a:bodyPr lIns="0" tIns="0" rIns="0" bIns="0"/>
          <a:lstStyle>
            <a:lvl1pPr>
              <a:defRPr sz="1800" b="1" i="0">
                <a:solidFill>
                  <a:schemeClr val="tx1">
                    <a:lumMod val="95000"/>
                    <a:lumOff val="5000"/>
                  </a:schemeClr>
                </a:solidFill>
                <a:latin typeface="Calibri"/>
                <a:cs typeface="Calibri"/>
              </a:defRPr>
            </a:lvl1pPr>
          </a:lstStyle>
          <a:p>
            <a:pPr marL="12700">
              <a:lnSpc>
                <a:spcPts val="1689"/>
              </a:lnSpc>
            </a:pPr>
            <a:r>
              <a:rPr lang="en-US" spc="-10" dirty="0"/>
              <a:t>Centre for </a:t>
            </a:r>
            <a:r>
              <a:rPr lang="en-US" spc="-10" dirty="0" err="1"/>
              <a:t>Presencing</a:t>
            </a:r>
            <a:r>
              <a:rPr lang="en-US" spc="-10" dirty="0"/>
              <a:t> &amp; Design Thinking , VNR VJIET</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8E1B704-6A5D-4DF3-A606-4C91A5B181B5}" type="datetime1">
              <a:rPr lang="en-US" smtClean="0"/>
              <a:t>7/13/2024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Holder 3"/>
          <p:cNvSpPr>
            <a:spLocks noGrp="1"/>
          </p:cNvSpPr>
          <p:nvPr>
            <p:ph type="body" idx="1"/>
          </p:nvPr>
        </p:nvSpPr>
        <p:spPr/>
        <p:txBody>
          <a:bodyPr lIns="0" tIns="0" rIns="0" bIns="0"/>
          <a:lstStyle>
            <a:lvl1pPr>
              <a:defRPr sz="2400" b="0" i="1">
                <a:solidFill>
                  <a:srgbClr val="002060"/>
                </a:solidFill>
                <a:latin typeface="Cambria"/>
                <a:cs typeface="Cambria"/>
              </a:defRPr>
            </a:lvl1pPr>
          </a:lstStyle>
          <a:p>
            <a:endParaRPr/>
          </a:p>
        </p:txBody>
      </p:sp>
      <p:sp>
        <p:nvSpPr>
          <p:cNvPr id="4" name="Holder 4"/>
          <p:cNvSpPr>
            <a:spLocks noGrp="1"/>
          </p:cNvSpPr>
          <p:nvPr>
            <p:ph type="ftr" sz="quarter" idx="5"/>
          </p:nvPr>
        </p:nvSpPr>
        <p:spPr>
          <a:xfrm>
            <a:off x="2336390" y="9074891"/>
            <a:ext cx="8317230" cy="224420"/>
          </a:xfrm>
        </p:spPr>
        <p:txBody>
          <a:bodyPr lIns="0" tIns="0" rIns="0" bIns="0"/>
          <a:lstStyle>
            <a:lvl1pPr>
              <a:defRPr sz="1800" b="1" i="0">
                <a:solidFill>
                  <a:schemeClr val="tx1">
                    <a:lumMod val="95000"/>
                    <a:lumOff val="5000"/>
                  </a:schemeClr>
                </a:solidFill>
                <a:latin typeface="Calibri"/>
                <a:cs typeface="Calibri"/>
              </a:defRPr>
            </a:lvl1pPr>
          </a:lstStyle>
          <a:p>
            <a:pPr marL="12700">
              <a:lnSpc>
                <a:spcPts val="1689"/>
              </a:lnSpc>
            </a:pPr>
            <a:r>
              <a:rPr lang="en-US" spc="-10" dirty="0"/>
              <a:t>Centre for </a:t>
            </a:r>
            <a:r>
              <a:rPr lang="en-US" spc="-10" dirty="0" err="1"/>
              <a:t>Presencing</a:t>
            </a:r>
            <a:r>
              <a:rPr lang="en-US" spc="-10" dirty="0"/>
              <a:t> &amp; Design Thinking , VNR VJIET</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5F52F75A-2631-41D0-B2CE-883BDBDC1E25}" type="datetime1">
              <a:rPr lang="en-US" smtClean="0"/>
              <a:t>7/13/2024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C00000"/>
                </a:solidFill>
                <a:latin typeface="Trebuchet MS"/>
                <a:cs typeface="Trebuchet MS"/>
              </a:defRPr>
            </a:lvl1pPr>
          </a:lstStyle>
          <a:p>
            <a:endParaRPr/>
          </a:p>
        </p:txBody>
      </p:sp>
      <p:sp>
        <p:nvSpPr>
          <p:cNvPr id="3" name="Holder 3"/>
          <p:cNvSpPr>
            <a:spLocks noGrp="1"/>
          </p:cNvSpPr>
          <p:nvPr>
            <p:ph sz="half" idx="2"/>
          </p:nvPr>
        </p:nvSpPr>
        <p:spPr>
          <a:xfrm>
            <a:off x="640080" y="2208276"/>
            <a:ext cx="5568696" cy="633679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592824" y="2208276"/>
            <a:ext cx="5568696" cy="633679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50" b="0" i="0">
                <a:solidFill>
                  <a:srgbClr val="888888"/>
                </a:solidFill>
                <a:latin typeface="Calibri"/>
                <a:cs typeface="Calibri"/>
              </a:defRPr>
            </a:lvl1pPr>
          </a:lstStyle>
          <a:p>
            <a:pPr marL="12700">
              <a:lnSpc>
                <a:spcPts val="1689"/>
              </a:lnSpc>
            </a:pPr>
            <a:r>
              <a:rPr lang="en-US" spc="-10"/>
              <a:t>Centre for Presencing &amp; Design Thinking , VNR VJIET</a:t>
            </a:r>
            <a:endParaRPr spc="-10"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1D3E175-5FDF-4233-A64E-2DCFCAD0658F}" type="datetime1">
              <a:rPr lang="en-US" smtClean="0"/>
              <a:t>7/13/2024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C0000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defRPr sz="1650" b="0" i="0">
                <a:solidFill>
                  <a:srgbClr val="888888"/>
                </a:solidFill>
                <a:latin typeface="Calibri"/>
                <a:cs typeface="Calibri"/>
              </a:defRPr>
            </a:lvl1pPr>
          </a:lstStyle>
          <a:p>
            <a:pPr marL="12700">
              <a:lnSpc>
                <a:spcPts val="1689"/>
              </a:lnSpc>
            </a:pPr>
            <a:r>
              <a:rPr lang="en-US" spc="-10"/>
              <a:t>Centre for Presencing &amp; Design Thinking , VNR VJIET</a:t>
            </a:r>
            <a:endParaRPr spc="-10"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FB9EDAFE-73FE-4557-8402-2E322117D3F0}" type="datetime1">
              <a:rPr lang="en-US" smtClean="0"/>
              <a:t>7/13/2024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50" b="0" i="0">
                <a:solidFill>
                  <a:srgbClr val="888888"/>
                </a:solidFill>
                <a:latin typeface="Calibri"/>
                <a:cs typeface="Calibri"/>
              </a:defRPr>
            </a:lvl1pPr>
          </a:lstStyle>
          <a:p>
            <a:pPr marL="12700">
              <a:lnSpc>
                <a:spcPts val="1689"/>
              </a:lnSpc>
            </a:pPr>
            <a:r>
              <a:rPr lang="en-US" spc="-10"/>
              <a:t>Centre for Presencing &amp; Design Thinking , VNR VJIET</a:t>
            </a:r>
            <a:endParaRPr spc="-10"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3AD52B9E-03B6-4A36-8533-5E669EFFBCBA}" type="datetime1">
              <a:rPr lang="en-US" smtClean="0"/>
              <a:t>7/13/2024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CDB7F-CD0B-417C-93EF-FE08778B76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9C222-4BEE-4438-89FF-B5DE571E1F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20D233-FEA0-4BE8-9565-7EF04F9729E6}"/>
              </a:ext>
            </a:extLst>
          </p:cNvPr>
          <p:cNvSpPr>
            <a:spLocks noGrp="1"/>
          </p:cNvSpPr>
          <p:nvPr>
            <p:ph type="dt" sz="half" idx="10"/>
          </p:nvPr>
        </p:nvSpPr>
        <p:spPr/>
        <p:txBody>
          <a:bodyPr/>
          <a:lstStyle/>
          <a:p>
            <a:fld id="{9EAA44D8-961B-4390-8F77-A692B277006E}" type="datetime1">
              <a:rPr lang="en-US" smtClean="0"/>
              <a:t>7/13/2024</a:t>
            </a:fld>
            <a:endParaRPr lang="en-US"/>
          </a:p>
        </p:txBody>
      </p:sp>
      <p:sp>
        <p:nvSpPr>
          <p:cNvPr id="5" name="Footer Placeholder 4">
            <a:extLst>
              <a:ext uri="{FF2B5EF4-FFF2-40B4-BE49-F238E27FC236}">
                <a16:creationId xmlns:a16="http://schemas.microsoft.com/office/drawing/2014/main" id="{1121FF9E-14E4-401C-BEDF-F571397D1921}"/>
              </a:ext>
            </a:extLst>
          </p:cNvPr>
          <p:cNvSpPr>
            <a:spLocks noGrp="1"/>
          </p:cNvSpPr>
          <p:nvPr>
            <p:ph type="ftr" sz="quarter" idx="11"/>
          </p:nvPr>
        </p:nvSpPr>
        <p:spPr/>
        <p:txBody>
          <a:bodyPr/>
          <a:lstStyle/>
          <a:p>
            <a:r>
              <a:rPr lang="en-US"/>
              <a:t>Centre for Presencing &amp; Design Thinking , VNR VJIET</a:t>
            </a:r>
          </a:p>
        </p:txBody>
      </p:sp>
      <p:sp>
        <p:nvSpPr>
          <p:cNvPr id="6" name="Slide Number Placeholder 5">
            <a:extLst>
              <a:ext uri="{FF2B5EF4-FFF2-40B4-BE49-F238E27FC236}">
                <a16:creationId xmlns:a16="http://schemas.microsoft.com/office/drawing/2014/main" id="{C4C4A8E7-8EFB-4694-9795-93CB64D2C301}"/>
              </a:ext>
            </a:extLst>
          </p:cNvPr>
          <p:cNvSpPr>
            <a:spLocks noGrp="1"/>
          </p:cNvSpPr>
          <p:nvPr>
            <p:ph type="sldNum" sz="quarter" idx="12"/>
          </p:nvPr>
        </p:nvSpPr>
        <p:spPr/>
        <p:txBody>
          <a:bodyPr/>
          <a:lstStyle/>
          <a:p>
            <a:fld id="{4C5B3695-78F7-413D-803C-228679668F3B}" type="slidenum">
              <a:rPr lang="en-US" smtClean="0"/>
              <a:t>‹#›</a:t>
            </a:fld>
            <a:endParaRPr lang="en-US"/>
          </a:p>
        </p:txBody>
      </p:sp>
    </p:spTree>
    <p:extLst>
      <p:ext uri="{BB962C8B-B14F-4D97-AF65-F5344CB8AC3E}">
        <p14:creationId xmlns:p14="http://schemas.microsoft.com/office/powerpoint/2010/main" val="1657113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1A877-B49F-4DA5-B18C-2B1840BB504C}"/>
              </a:ext>
            </a:extLst>
          </p:cNvPr>
          <p:cNvSpPr>
            <a:spLocks noGrp="1"/>
          </p:cNvSpPr>
          <p:nvPr>
            <p:ph type="title"/>
          </p:nvPr>
        </p:nvSpPr>
        <p:spPr>
          <a:xfrm>
            <a:off x="873443" y="2393634"/>
            <a:ext cx="11041380" cy="3993832"/>
          </a:xfrm>
        </p:spPr>
        <p:txBody>
          <a:bodyPr anchor="b"/>
          <a:lstStyle>
            <a:lvl1pPr>
              <a:defRPr sz="6300"/>
            </a:lvl1pPr>
          </a:lstStyle>
          <a:p>
            <a:r>
              <a:rPr lang="en-US"/>
              <a:t>Click to edit Master title style</a:t>
            </a:r>
          </a:p>
        </p:txBody>
      </p:sp>
      <p:sp>
        <p:nvSpPr>
          <p:cNvPr id="3" name="Text Placeholder 2">
            <a:extLst>
              <a:ext uri="{FF2B5EF4-FFF2-40B4-BE49-F238E27FC236}">
                <a16:creationId xmlns:a16="http://schemas.microsoft.com/office/drawing/2014/main" id="{2226DE82-ECB0-4CF0-98D3-6EE3E9634857}"/>
              </a:ext>
            </a:extLst>
          </p:cNvPr>
          <p:cNvSpPr>
            <a:spLocks noGrp="1"/>
          </p:cNvSpPr>
          <p:nvPr>
            <p:ph type="body" idx="1"/>
          </p:nvPr>
        </p:nvSpPr>
        <p:spPr>
          <a:xfrm>
            <a:off x="873443" y="6425249"/>
            <a:ext cx="11041380" cy="2100262"/>
          </a:xfrm>
        </p:spPr>
        <p:txBody>
          <a:bodyPr/>
          <a:lstStyle>
            <a:lvl1pPr marL="0" indent="0">
              <a:buNone/>
              <a:defRPr sz="2520">
                <a:solidFill>
                  <a:schemeClr val="tx1">
                    <a:tint val="75000"/>
                  </a:schemeClr>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615347-CB07-439F-88FA-63AEF441BCDD}"/>
              </a:ext>
            </a:extLst>
          </p:cNvPr>
          <p:cNvSpPr>
            <a:spLocks noGrp="1"/>
          </p:cNvSpPr>
          <p:nvPr>
            <p:ph type="dt" sz="half" idx="10"/>
          </p:nvPr>
        </p:nvSpPr>
        <p:spPr/>
        <p:txBody>
          <a:bodyPr/>
          <a:lstStyle/>
          <a:p>
            <a:fld id="{489DA469-B947-47E4-B0CB-18682824AA8C}" type="datetime1">
              <a:rPr lang="en-US" smtClean="0"/>
              <a:t>7/13/2024</a:t>
            </a:fld>
            <a:endParaRPr lang="en-US"/>
          </a:p>
        </p:txBody>
      </p:sp>
      <p:sp>
        <p:nvSpPr>
          <p:cNvPr id="5" name="Footer Placeholder 4">
            <a:extLst>
              <a:ext uri="{FF2B5EF4-FFF2-40B4-BE49-F238E27FC236}">
                <a16:creationId xmlns:a16="http://schemas.microsoft.com/office/drawing/2014/main" id="{DEA01033-0FE7-4760-B575-A5233671A984}"/>
              </a:ext>
            </a:extLst>
          </p:cNvPr>
          <p:cNvSpPr>
            <a:spLocks noGrp="1"/>
          </p:cNvSpPr>
          <p:nvPr>
            <p:ph type="ftr" sz="quarter" idx="11"/>
          </p:nvPr>
        </p:nvSpPr>
        <p:spPr/>
        <p:txBody>
          <a:bodyPr/>
          <a:lstStyle/>
          <a:p>
            <a:r>
              <a:rPr lang="en-US"/>
              <a:t>Centre for Presencing &amp; Design Thinking , VNR VJIET</a:t>
            </a:r>
          </a:p>
        </p:txBody>
      </p:sp>
      <p:sp>
        <p:nvSpPr>
          <p:cNvPr id="6" name="Slide Number Placeholder 5">
            <a:extLst>
              <a:ext uri="{FF2B5EF4-FFF2-40B4-BE49-F238E27FC236}">
                <a16:creationId xmlns:a16="http://schemas.microsoft.com/office/drawing/2014/main" id="{FEF38A4A-8DD6-4A9E-ADA7-E2CB7553A20C}"/>
              </a:ext>
            </a:extLst>
          </p:cNvPr>
          <p:cNvSpPr>
            <a:spLocks noGrp="1"/>
          </p:cNvSpPr>
          <p:nvPr>
            <p:ph type="sldNum" sz="quarter" idx="12"/>
          </p:nvPr>
        </p:nvSpPr>
        <p:spPr/>
        <p:txBody>
          <a:bodyPr/>
          <a:lstStyle/>
          <a:p>
            <a:fld id="{4C5B3695-78F7-413D-803C-228679668F3B}" type="slidenum">
              <a:rPr lang="en-US" smtClean="0"/>
              <a:t>‹#›</a:t>
            </a:fld>
            <a:endParaRPr lang="en-US"/>
          </a:p>
        </p:txBody>
      </p:sp>
    </p:spTree>
    <p:extLst>
      <p:ext uri="{BB962C8B-B14F-4D97-AF65-F5344CB8AC3E}">
        <p14:creationId xmlns:p14="http://schemas.microsoft.com/office/powerpoint/2010/main" val="2515601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F51A3-AFA2-43CB-A920-46F7F1CEFA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75FC30-F1B8-4514-A718-A48ADC9ED8AB}"/>
              </a:ext>
            </a:extLst>
          </p:cNvPr>
          <p:cNvSpPr>
            <a:spLocks noGrp="1"/>
          </p:cNvSpPr>
          <p:nvPr>
            <p:ph sz="half" idx="1"/>
          </p:nvPr>
        </p:nvSpPr>
        <p:spPr>
          <a:xfrm>
            <a:off x="880110" y="2555875"/>
            <a:ext cx="544068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FEBFA3-B865-4733-ACA4-42A4D99AF7B3}"/>
              </a:ext>
            </a:extLst>
          </p:cNvPr>
          <p:cNvSpPr>
            <a:spLocks noGrp="1"/>
          </p:cNvSpPr>
          <p:nvPr>
            <p:ph sz="half" idx="2"/>
          </p:nvPr>
        </p:nvSpPr>
        <p:spPr>
          <a:xfrm>
            <a:off x="6480810" y="2555875"/>
            <a:ext cx="544068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16BCC5-B64E-4DE1-88E5-BD162F452A4C}"/>
              </a:ext>
            </a:extLst>
          </p:cNvPr>
          <p:cNvSpPr>
            <a:spLocks noGrp="1"/>
          </p:cNvSpPr>
          <p:nvPr>
            <p:ph type="dt" sz="half" idx="10"/>
          </p:nvPr>
        </p:nvSpPr>
        <p:spPr/>
        <p:txBody>
          <a:bodyPr/>
          <a:lstStyle/>
          <a:p>
            <a:fld id="{4FC77C77-61F2-4D36-AC17-06DEE743DB95}" type="datetime1">
              <a:rPr lang="en-US" smtClean="0"/>
              <a:t>7/13/2024</a:t>
            </a:fld>
            <a:endParaRPr lang="en-US"/>
          </a:p>
        </p:txBody>
      </p:sp>
      <p:sp>
        <p:nvSpPr>
          <p:cNvPr id="6" name="Footer Placeholder 5">
            <a:extLst>
              <a:ext uri="{FF2B5EF4-FFF2-40B4-BE49-F238E27FC236}">
                <a16:creationId xmlns:a16="http://schemas.microsoft.com/office/drawing/2014/main" id="{4B7E7E9A-B52E-4A62-8018-5BB59CAD05F7}"/>
              </a:ext>
            </a:extLst>
          </p:cNvPr>
          <p:cNvSpPr>
            <a:spLocks noGrp="1"/>
          </p:cNvSpPr>
          <p:nvPr>
            <p:ph type="ftr" sz="quarter" idx="11"/>
          </p:nvPr>
        </p:nvSpPr>
        <p:spPr/>
        <p:txBody>
          <a:bodyPr/>
          <a:lstStyle/>
          <a:p>
            <a:r>
              <a:rPr lang="en-US"/>
              <a:t>Centre for Presencing &amp; Design Thinking , VNR VJIET</a:t>
            </a:r>
          </a:p>
        </p:txBody>
      </p:sp>
      <p:sp>
        <p:nvSpPr>
          <p:cNvPr id="7" name="Slide Number Placeholder 6">
            <a:extLst>
              <a:ext uri="{FF2B5EF4-FFF2-40B4-BE49-F238E27FC236}">
                <a16:creationId xmlns:a16="http://schemas.microsoft.com/office/drawing/2014/main" id="{A69758D4-2975-4E17-9B1C-97367D089F98}"/>
              </a:ext>
            </a:extLst>
          </p:cNvPr>
          <p:cNvSpPr>
            <a:spLocks noGrp="1"/>
          </p:cNvSpPr>
          <p:nvPr>
            <p:ph type="sldNum" sz="quarter" idx="12"/>
          </p:nvPr>
        </p:nvSpPr>
        <p:spPr/>
        <p:txBody>
          <a:bodyPr/>
          <a:lstStyle/>
          <a:p>
            <a:fld id="{4C5B3695-78F7-413D-803C-228679668F3B}" type="slidenum">
              <a:rPr lang="en-US" smtClean="0"/>
              <a:t>‹#›</a:t>
            </a:fld>
            <a:endParaRPr lang="en-US"/>
          </a:p>
        </p:txBody>
      </p:sp>
    </p:spTree>
    <p:extLst>
      <p:ext uri="{BB962C8B-B14F-4D97-AF65-F5344CB8AC3E}">
        <p14:creationId xmlns:p14="http://schemas.microsoft.com/office/powerpoint/2010/main" val="2889042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0FCC7-62B9-4609-BA79-66991605379C}"/>
              </a:ext>
            </a:extLst>
          </p:cNvPr>
          <p:cNvSpPr>
            <a:spLocks noGrp="1"/>
          </p:cNvSpPr>
          <p:nvPr>
            <p:ph type="title"/>
          </p:nvPr>
        </p:nvSpPr>
        <p:spPr>
          <a:xfrm>
            <a:off x="881777" y="511176"/>
            <a:ext cx="11041380" cy="1855788"/>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7DFAC8-9A6E-47E2-9E55-6326485963B1}"/>
              </a:ext>
            </a:extLst>
          </p:cNvPr>
          <p:cNvSpPr>
            <a:spLocks noGrp="1"/>
          </p:cNvSpPr>
          <p:nvPr>
            <p:ph type="body" idx="1"/>
          </p:nvPr>
        </p:nvSpPr>
        <p:spPr>
          <a:xfrm>
            <a:off x="881778" y="2353628"/>
            <a:ext cx="5415676" cy="1153477"/>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4" name="Content Placeholder 3">
            <a:extLst>
              <a:ext uri="{FF2B5EF4-FFF2-40B4-BE49-F238E27FC236}">
                <a16:creationId xmlns:a16="http://schemas.microsoft.com/office/drawing/2014/main" id="{507732B1-5682-49AC-9975-133081D69711}"/>
              </a:ext>
            </a:extLst>
          </p:cNvPr>
          <p:cNvSpPr>
            <a:spLocks noGrp="1"/>
          </p:cNvSpPr>
          <p:nvPr>
            <p:ph sz="half" idx="2"/>
          </p:nvPr>
        </p:nvSpPr>
        <p:spPr>
          <a:xfrm>
            <a:off x="881778" y="3507105"/>
            <a:ext cx="5415676"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6F565A-7788-4DC3-8AC0-9C318FF7D600}"/>
              </a:ext>
            </a:extLst>
          </p:cNvPr>
          <p:cNvSpPr>
            <a:spLocks noGrp="1"/>
          </p:cNvSpPr>
          <p:nvPr>
            <p:ph type="body" sz="quarter" idx="3"/>
          </p:nvPr>
        </p:nvSpPr>
        <p:spPr>
          <a:xfrm>
            <a:off x="6480810" y="2353628"/>
            <a:ext cx="5442347" cy="1153477"/>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6" name="Content Placeholder 5">
            <a:extLst>
              <a:ext uri="{FF2B5EF4-FFF2-40B4-BE49-F238E27FC236}">
                <a16:creationId xmlns:a16="http://schemas.microsoft.com/office/drawing/2014/main" id="{C65265DA-012E-4433-9544-E4B38AE05E46}"/>
              </a:ext>
            </a:extLst>
          </p:cNvPr>
          <p:cNvSpPr>
            <a:spLocks noGrp="1"/>
          </p:cNvSpPr>
          <p:nvPr>
            <p:ph sz="quarter" idx="4"/>
          </p:nvPr>
        </p:nvSpPr>
        <p:spPr>
          <a:xfrm>
            <a:off x="6480810" y="3507105"/>
            <a:ext cx="5442347"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7508DE-5EBC-4F08-BD94-44F232028BDE}"/>
              </a:ext>
            </a:extLst>
          </p:cNvPr>
          <p:cNvSpPr>
            <a:spLocks noGrp="1"/>
          </p:cNvSpPr>
          <p:nvPr>
            <p:ph type="dt" sz="half" idx="10"/>
          </p:nvPr>
        </p:nvSpPr>
        <p:spPr/>
        <p:txBody>
          <a:bodyPr/>
          <a:lstStyle/>
          <a:p>
            <a:fld id="{021E3915-9CFD-46FA-94D2-7F2FCA4CA033}" type="datetime1">
              <a:rPr lang="en-US" smtClean="0"/>
              <a:t>7/13/2024</a:t>
            </a:fld>
            <a:endParaRPr lang="en-US"/>
          </a:p>
        </p:txBody>
      </p:sp>
      <p:sp>
        <p:nvSpPr>
          <p:cNvPr id="8" name="Footer Placeholder 7">
            <a:extLst>
              <a:ext uri="{FF2B5EF4-FFF2-40B4-BE49-F238E27FC236}">
                <a16:creationId xmlns:a16="http://schemas.microsoft.com/office/drawing/2014/main" id="{E2EBA733-AF98-4838-8CD1-E570143582E5}"/>
              </a:ext>
            </a:extLst>
          </p:cNvPr>
          <p:cNvSpPr>
            <a:spLocks noGrp="1"/>
          </p:cNvSpPr>
          <p:nvPr>
            <p:ph type="ftr" sz="quarter" idx="11"/>
          </p:nvPr>
        </p:nvSpPr>
        <p:spPr/>
        <p:txBody>
          <a:bodyPr/>
          <a:lstStyle/>
          <a:p>
            <a:r>
              <a:rPr lang="en-US"/>
              <a:t>Centre for Presencing &amp; Design Thinking , VNR VJIET</a:t>
            </a:r>
          </a:p>
        </p:txBody>
      </p:sp>
      <p:sp>
        <p:nvSpPr>
          <p:cNvPr id="9" name="Slide Number Placeholder 8">
            <a:extLst>
              <a:ext uri="{FF2B5EF4-FFF2-40B4-BE49-F238E27FC236}">
                <a16:creationId xmlns:a16="http://schemas.microsoft.com/office/drawing/2014/main" id="{879AA39E-67AA-4D7F-B8C0-F6CC95D6F497}"/>
              </a:ext>
            </a:extLst>
          </p:cNvPr>
          <p:cNvSpPr>
            <a:spLocks noGrp="1"/>
          </p:cNvSpPr>
          <p:nvPr>
            <p:ph type="sldNum" sz="quarter" idx="12"/>
          </p:nvPr>
        </p:nvSpPr>
        <p:spPr/>
        <p:txBody>
          <a:bodyPr/>
          <a:lstStyle/>
          <a:p>
            <a:fld id="{4C5B3695-78F7-413D-803C-228679668F3B}" type="slidenum">
              <a:rPr lang="en-US" smtClean="0"/>
              <a:t>‹#›</a:t>
            </a:fld>
            <a:endParaRPr lang="en-US"/>
          </a:p>
        </p:txBody>
      </p:sp>
    </p:spTree>
    <p:extLst>
      <p:ext uri="{BB962C8B-B14F-4D97-AF65-F5344CB8AC3E}">
        <p14:creationId xmlns:p14="http://schemas.microsoft.com/office/powerpoint/2010/main" val="1764200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E2D82-BF74-4777-9E22-EA5CBD9147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75615F-9EC2-46F0-B715-18A8FD2D88EA}"/>
              </a:ext>
            </a:extLst>
          </p:cNvPr>
          <p:cNvSpPr>
            <a:spLocks noGrp="1"/>
          </p:cNvSpPr>
          <p:nvPr>
            <p:ph type="dt" sz="half" idx="10"/>
          </p:nvPr>
        </p:nvSpPr>
        <p:spPr/>
        <p:txBody>
          <a:bodyPr/>
          <a:lstStyle/>
          <a:p>
            <a:fld id="{B01D4222-FE51-404C-BA07-9AB388F998DA}" type="datetime1">
              <a:rPr lang="en-US" smtClean="0"/>
              <a:t>7/13/2024</a:t>
            </a:fld>
            <a:endParaRPr lang="en-US"/>
          </a:p>
        </p:txBody>
      </p:sp>
      <p:sp>
        <p:nvSpPr>
          <p:cNvPr id="4" name="Footer Placeholder 3">
            <a:extLst>
              <a:ext uri="{FF2B5EF4-FFF2-40B4-BE49-F238E27FC236}">
                <a16:creationId xmlns:a16="http://schemas.microsoft.com/office/drawing/2014/main" id="{C0D32CAB-4C0B-44E2-ADB6-E38AD3E2DB1B}"/>
              </a:ext>
            </a:extLst>
          </p:cNvPr>
          <p:cNvSpPr>
            <a:spLocks noGrp="1"/>
          </p:cNvSpPr>
          <p:nvPr>
            <p:ph type="ftr" sz="quarter" idx="11"/>
          </p:nvPr>
        </p:nvSpPr>
        <p:spPr/>
        <p:txBody>
          <a:bodyPr/>
          <a:lstStyle/>
          <a:p>
            <a:r>
              <a:rPr lang="en-US"/>
              <a:t>Centre for Presencing &amp; Design Thinking , VNR VJIET</a:t>
            </a:r>
          </a:p>
        </p:txBody>
      </p:sp>
      <p:sp>
        <p:nvSpPr>
          <p:cNvPr id="5" name="Slide Number Placeholder 4">
            <a:extLst>
              <a:ext uri="{FF2B5EF4-FFF2-40B4-BE49-F238E27FC236}">
                <a16:creationId xmlns:a16="http://schemas.microsoft.com/office/drawing/2014/main" id="{D3452507-6A5E-4C3D-BA2F-C73875809410}"/>
              </a:ext>
            </a:extLst>
          </p:cNvPr>
          <p:cNvSpPr>
            <a:spLocks noGrp="1"/>
          </p:cNvSpPr>
          <p:nvPr>
            <p:ph type="sldNum" sz="quarter" idx="12"/>
          </p:nvPr>
        </p:nvSpPr>
        <p:spPr/>
        <p:txBody>
          <a:bodyPr/>
          <a:lstStyle/>
          <a:p>
            <a:fld id="{4C5B3695-78F7-413D-803C-228679668F3B}" type="slidenum">
              <a:rPr lang="en-US" smtClean="0"/>
              <a:t>‹#›</a:t>
            </a:fld>
            <a:endParaRPr lang="en-US"/>
          </a:p>
        </p:txBody>
      </p:sp>
    </p:spTree>
    <p:extLst>
      <p:ext uri="{BB962C8B-B14F-4D97-AF65-F5344CB8AC3E}">
        <p14:creationId xmlns:p14="http://schemas.microsoft.com/office/powerpoint/2010/main" val="773612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5DFC5E-C70F-4CB8-91D8-5C76321E5E88}"/>
              </a:ext>
            </a:extLst>
          </p:cNvPr>
          <p:cNvSpPr>
            <a:spLocks noGrp="1"/>
          </p:cNvSpPr>
          <p:nvPr>
            <p:ph type="dt" sz="half" idx="10"/>
          </p:nvPr>
        </p:nvSpPr>
        <p:spPr/>
        <p:txBody>
          <a:bodyPr/>
          <a:lstStyle/>
          <a:p>
            <a:fld id="{7A0D5672-086D-4244-B75C-BE685AD87240}" type="datetime1">
              <a:rPr lang="en-US" smtClean="0"/>
              <a:t>7/13/2024</a:t>
            </a:fld>
            <a:endParaRPr lang="en-US"/>
          </a:p>
        </p:txBody>
      </p:sp>
      <p:sp>
        <p:nvSpPr>
          <p:cNvPr id="3" name="Footer Placeholder 2">
            <a:extLst>
              <a:ext uri="{FF2B5EF4-FFF2-40B4-BE49-F238E27FC236}">
                <a16:creationId xmlns:a16="http://schemas.microsoft.com/office/drawing/2014/main" id="{8B68EF36-133A-4A64-9018-81D899410C85}"/>
              </a:ext>
            </a:extLst>
          </p:cNvPr>
          <p:cNvSpPr>
            <a:spLocks noGrp="1"/>
          </p:cNvSpPr>
          <p:nvPr>
            <p:ph type="ftr" sz="quarter" idx="11"/>
          </p:nvPr>
        </p:nvSpPr>
        <p:spPr/>
        <p:txBody>
          <a:bodyPr/>
          <a:lstStyle/>
          <a:p>
            <a:r>
              <a:rPr lang="en-US"/>
              <a:t>Centre for Presencing &amp; Design Thinking , VNR VJIET</a:t>
            </a:r>
          </a:p>
        </p:txBody>
      </p:sp>
      <p:sp>
        <p:nvSpPr>
          <p:cNvPr id="4" name="Slide Number Placeholder 3">
            <a:extLst>
              <a:ext uri="{FF2B5EF4-FFF2-40B4-BE49-F238E27FC236}">
                <a16:creationId xmlns:a16="http://schemas.microsoft.com/office/drawing/2014/main" id="{18486538-E53B-418C-8459-C1D703A4C1B6}"/>
              </a:ext>
            </a:extLst>
          </p:cNvPr>
          <p:cNvSpPr>
            <a:spLocks noGrp="1"/>
          </p:cNvSpPr>
          <p:nvPr>
            <p:ph type="sldNum" sz="quarter" idx="12"/>
          </p:nvPr>
        </p:nvSpPr>
        <p:spPr/>
        <p:txBody>
          <a:bodyPr/>
          <a:lstStyle/>
          <a:p>
            <a:fld id="{4C5B3695-78F7-413D-803C-228679668F3B}" type="slidenum">
              <a:rPr lang="en-US" smtClean="0"/>
              <a:t>‹#›</a:t>
            </a:fld>
            <a:endParaRPr lang="en-US"/>
          </a:p>
        </p:txBody>
      </p:sp>
    </p:spTree>
    <p:extLst>
      <p:ext uri="{BB962C8B-B14F-4D97-AF65-F5344CB8AC3E}">
        <p14:creationId xmlns:p14="http://schemas.microsoft.com/office/powerpoint/2010/main" val="2174127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6ECB8-E9F0-4BD2-8461-F71863465CD3}"/>
              </a:ext>
            </a:extLst>
          </p:cNvPr>
          <p:cNvSpPr>
            <a:spLocks noGrp="1"/>
          </p:cNvSpPr>
          <p:nvPr>
            <p:ph type="title"/>
          </p:nvPr>
        </p:nvSpPr>
        <p:spPr>
          <a:xfrm>
            <a:off x="881778" y="640080"/>
            <a:ext cx="4128849" cy="2240280"/>
          </a:xfrm>
        </p:spPr>
        <p:txBody>
          <a:bodyPr anchor="b"/>
          <a:lstStyle>
            <a:lvl1pPr>
              <a:defRPr sz="3360"/>
            </a:lvl1pPr>
          </a:lstStyle>
          <a:p>
            <a:r>
              <a:rPr lang="en-US"/>
              <a:t>Click to edit Master title style</a:t>
            </a:r>
          </a:p>
        </p:txBody>
      </p:sp>
      <p:sp>
        <p:nvSpPr>
          <p:cNvPr id="3" name="Content Placeholder 2">
            <a:extLst>
              <a:ext uri="{FF2B5EF4-FFF2-40B4-BE49-F238E27FC236}">
                <a16:creationId xmlns:a16="http://schemas.microsoft.com/office/drawing/2014/main" id="{47707A5B-F7A0-4E5F-9B52-F8421DB34B26}"/>
              </a:ext>
            </a:extLst>
          </p:cNvPr>
          <p:cNvSpPr>
            <a:spLocks noGrp="1"/>
          </p:cNvSpPr>
          <p:nvPr>
            <p:ph idx="1"/>
          </p:nvPr>
        </p:nvSpPr>
        <p:spPr>
          <a:xfrm>
            <a:off x="5442347" y="1382396"/>
            <a:ext cx="6480810" cy="6823075"/>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26671E-9F3B-4832-ABDC-B77E8C5B688E}"/>
              </a:ext>
            </a:extLst>
          </p:cNvPr>
          <p:cNvSpPr>
            <a:spLocks noGrp="1"/>
          </p:cNvSpPr>
          <p:nvPr>
            <p:ph type="body" sz="half" idx="2"/>
          </p:nvPr>
        </p:nvSpPr>
        <p:spPr>
          <a:xfrm>
            <a:off x="881778" y="2880360"/>
            <a:ext cx="4128849" cy="5336223"/>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a:extLst>
              <a:ext uri="{FF2B5EF4-FFF2-40B4-BE49-F238E27FC236}">
                <a16:creationId xmlns:a16="http://schemas.microsoft.com/office/drawing/2014/main" id="{4F73E592-5772-4AFE-812B-4F64D90E2C61}"/>
              </a:ext>
            </a:extLst>
          </p:cNvPr>
          <p:cNvSpPr>
            <a:spLocks noGrp="1"/>
          </p:cNvSpPr>
          <p:nvPr>
            <p:ph type="dt" sz="half" idx="10"/>
          </p:nvPr>
        </p:nvSpPr>
        <p:spPr/>
        <p:txBody>
          <a:bodyPr/>
          <a:lstStyle/>
          <a:p>
            <a:fld id="{98258090-4814-4805-87BC-B668DF8CF556}" type="datetime1">
              <a:rPr lang="en-US" smtClean="0"/>
              <a:t>7/13/2024</a:t>
            </a:fld>
            <a:endParaRPr lang="en-US"/>
          </a:p>
        </p:txBody>
      </p:sp>
      <p:sp>
        <p:nvSpPr>
          <p:cNvPr id="6" name="Footer Placeholder 5">
            <a:extLst>
              <a:ext uri="{FF2B5EF4-FFF2-40B4-BE49-F238E27FC236}">
                <a16:creationId xmlns:a16="http://schemas.microsoft.com/office/drawing/2014/main" id="{7858CC22-7DB9-4C68-B6C3-AC721D33365B}"/>
              </a:ext>
            </a:extLst>
          </p:cNvPr>
          <p:cNvSpPr>
            <a:spLocks noGrp="1"/>
          </p:cNvSpPr>
          <p:nvPr>
            <p:ph type="ftr" sz="quarter" idx="11"/>
          </p:nvPr>
        </p:nvSpPr>
        <p:spPr/>
        <p:txBody>
          <a:bodyPr/>
          <a:lstStyle/>
          <a:p>
            <a:r>
              <a:rPr lang="en-US"/>
              <a:t>Centre for Presencing &amp; Design Thinking , VNR VJIET</a:t>
            </a:r>
          </a:p>
        </p:txBody>
      </p:sp>
      <p:sp>
        <p:nvSpPr>
          <p:cNvPr id="7" name="Slide Number Placeholder 6">
            <a:extLst>
              <a:ext uri="{FF2B5EF4-FFF2-40B4-BE49-F238E27FC236}">
                <a16:creationId xmlns:a16="http://schemas.microsoft.com/office/drawing/2014/main" id="{A6E2286B-6B7F-49E4-8D41-0621D34D2AAA}"/>
              </a:ext>
            </a:extLst>
          </p:cNvPr>
          <p:cNvSpPr>
            <a:spLocks noGrp="1"/>
          </p:cNvSpPr>
          <p:nvPr>
            <p:ph type="sldNum" sz="quarter" idx="12"/>
          </p:nvPr>
        </p:nvSpPr>
        <p:spPr/>
        <p:txBody>
          <a:bodyPr/>
          <a:lstStyle/>
          <a:p>
            <a:fld id="{4C5B3695-78F7-413D-803C-228679668F3B}" type="slidenum">
              <a:rPr lang="en-US" smtClean="0"/>
              <a:t>‹#›</a:t>
            </a:fld>
            <a:endParaRPr lang="en-US"/>
          </a:p>
        </p:txBody>
      </p:sp>
    </p:spTree>
    <p:extLst>
      <p:ext uri="{BB962C8B-B14F-4D97-AF65-F5344CB8AC3E}">
        <p14:creationId xmlns:p14="http://schemas.microsoft.com/office/powerpoint/2010/main" val="2662598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C021D-F3B8-4217-A1B4-9374175CD8E1}"/>
              </a:ext>
            </a:extLst>
          </p:cNvPr>
          <p:cNvSpPr>
            <a:spLocks noGrp="1"/>
          </p:cNvSpPr>
          <p:nvPr>
            <p:ph type="title"/>
          </p:nvPr>
        </p:nvSpPr>
        <p:spPr>
          <a:xfrm>
            <a:off x="881778" y="640080"/>
            <a:ext cx="4128849" cy="2240280"/>
          </a:xfrm>
        </p:spPr>
        <p:txBody>
          <a:bodyPr anchor="b"/>
          <a:lstStyle>
            <a:lvl1pPr>
              <a:defRPr sz="3360"/>
            </a:lvl1pPr>
          </a:lstStyle>
          <a:p>
            <a:r>
              <a:rPr lang="en-US"/>
              <a:t>Click to edit Master title style</a:t>
            </a:r>
          </a:p>
        </p:txBody>
      </p:sp>
      <p:sp>
        <p:nvSpPr>
          <p:cNvPr id="3" name="Picture Placeholder 2">
            <a:extLst>
              <a:ext uri="{FF2B5EF4-FFF2-40B4-BE49-F238E27FC236}">
                <a16:creationId xmlns:a16="http://schemas.microsoft.com/office/drawing/2014/main" id="{7E0475A0-5FCE-4FE8-9887-5EE6DB48825B}"/>
              </a:ext>
            </a:extLst>
          </p:cNvPr>
          <p:cNvSpPr>
            <a:spLocks noGrp="1"/>
          </p:cNvSpPr>
          <p:nvPr>
            <p:ph type="pic" idx="1"/>
          </p:nvPr>
        </p:nvSpPr>
        <p:spPr>
          <a:xfrm>
            <a:off x="5442347" y="1382396"/>
            <a:ext cx="6480810" cy="6823075"/>
          </a:xfrm>
        </p:spPr>
        <p:txBody>
          <a:bodyPr/>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endParaRPr lang="en-US"/>
          </a:p>
        </p:txBody>
      </p:sp>
      <p:sp>
        <p:nvSpPr>
          <p:cNvPr id="4" name="Text Placeholder 3">
            <a:extLst>
              <a:ext uri="{FF2B5EF4-FFF2-40B4-BE49-F238E27FC236}">
                <a16:creationId xmlns:a16="http://schemas.microsoft.com/office/drawing/2014/main" id="{EC3902D9-5E8D-4C81-A250-01CD7684D09E}"/>
              </a:ext>
            </a:extLst>
          </p:cNvPr>
          <p:cNvSpPr>
            <a:spLocks noGrp="1"/>
          </p:cNvSpPr>
          <p:nvPr>
            <p:ph type="body" sz="half" idx="2"/>
          </p:nvPr>
        </p:nvSpPr>
        <p:spPr>
          <a:xfrm>
            <a:off x="881778" y="2880360"/>
            <a:ext cx="4128849" cy="5336223"/>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a:extLst>
              <a:ext uri="{FF2B5EF4-FFF2-40B4-BE49-F238E27FC236}">
                <a16:creationId xmlns:a16="http://schemas.microsoft.com/office/drawing/2014/main" id="{2752AADF-19AB-4F63-BC44-7B39CAF24CE9}"/>
              </a:ext>
            </a:extLst>
          </p:cNvPr>
          <p:cNvSpPr>
            <a:spLocks noGrp="1"/>
          </p:cNvSpPr>
          <p:nvPr>
            <p:ph type="dt" sz="half" idx="10"/>
          </p:nvPr>
        </p:nvSpPr>
        <p:spPr/>
        <p:txBody>
          <a:bodyPr/>
          <a:lstStyle/>
          <a:p>
            <a:fld id="{EF414267-00EC-4777-BC4E-C6B50D49B24E}" type="datetime1">
              <a:rPr lang="en-US" smtClean="0"/>
              <a:t>7/13/2024</a:t>
            </a:fld>
            <a:endParaRPr lang="en-US"/>
          </a:p>
        </p:txBody>
      </p:sp>
      <p:sp>
        <p:nvSpPr>
          <p:cNvPr id="6" name="Footer Placeholder 5">
            <a:extLst>
              <a:ext uri="{FF2B5EF4-FFF2-40B4-BE49-F238E27FC236}">
                <a16:creationId xmlns:a16="http://schemas.microsoft.com/office/drawing/2014/main" id="{B87D2DFE-0FEC-4C62-8274-CDCA8D5CD31C}"/>
              </a:ext>
            </a:extLst>
          </p:cNvPr>
          <p:cNvSpPr>
            <a:spLocks noGrp="1"/>
          </p:cNvSpPr>
          <p:nvPr>
            <p:ph type="ftr" sz="quarter" idx="11"/>
          </p:nvPr>
        </p:nvSpPr>
        <p:spPr/>
        <p:txBody>
          <a:bodyPr/>
          <a:lstStyle/>
          <a:p>
            <a:r>
              <a:rPr lang="en-US"/>
              <a:t>Centre for Presencing &amp; Design Thinking , VNR VJIET</a:t>
            </a:r>
          </a:p>
        </p:txBody>
      </p:sp>
      <p:sp>
        <p:nvSpPr>
          <p:cNvPr id="7" name="Slide Number Placeholder 6">
            <a:extLst>
              <a:ext uri="{FF2B5EF4-FFF2-40B4-BE49-F238E27FC236}">
                <a16:creationId xmlns:a16="http://schemas.microsoft.com/office/drawing/2014/main" id="{713D5353-3820-4A5D-8452-1256982DEB3D}"/>
              </a:ext>
            </a:extLst>
          </p:cNvPr>
          <p:cNvSpPr>
            <a:spLocks noGrp="1"/>
          </p:cNvSpPr>
          <p:nvPr>
            <p:ph type="sldNum" sz="quarter" idx="12"/>
          </p:nvPr>
        </p:nvSpPr>
        <p:spPr/>
        <p:txBody>
          <a:bodyPr/>
          <a:lstStyle/>
          <a:p>
            <a:fld id="{4C5B3695-78F7-413D-803C-228679668F3B}" type="slidenum">
              <a:rPr lang="en-US" smtClean="0"/>
              <a:t>‹#›</a:t>
            </a:fld>
            <a:endParaRPr lang="en-US"/>
          </a:p>
        </p:txBody>
      </p:sp>
    </p:spTree>
    <p:extLst>
      <p:ext uri="{BB962C8B-B14F-4D97-AF65-F5344CB8AC3E}">
        <p14:creationId xmlns:p14="http://schemas.microsoft.com/office/powerpoint/2010/main" val="651374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678D94-4853-4729-9585-2459E8FAEA7B}"/>
              </a:ext>
            </a:extLst>
          </p:cNvPr>
          <p:cNvSpPr>
            <a:spLocks noGrp="1"/>
          </p:cNvSpPr>
          <p:nvPr>
            <p:ph type="title"/>
          </p:nvPr>
        </p:nvSpPr>
        <p:spPr>
          <a:xfrm>
            <a:off x="880110" y="511176"/>
            <a:ext cx="11041380" cy="185578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E773A6-54CA-4D26-A34C-7135158FA518}"/>
              </a:ext>
            </a:extLst>
          </p:cNvPr>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A9C9BB-7340-4127-A419-8483F93BEA23}"/>
              </a:ext>
            </a:extLst>
          </p:cNvPr>
          <p:cNvSpPr>
            <a:spLocks noGrp="1"/>
          </p:cNvSpPr>
          <p:nvPr>
            <p:ph type="dt" sz="half" idx="2"/>
          </p:nvPr>
        </p:nvSpPr>
        <p:spPr>
          <a:xfrm>
            <a:off x="880110" y="8898891"/>
            <a:ext cx="2880360" cy="511175"/>
          </a:xfrm>
          <a:prstGeom prst="rect">
            <a:avLst/>
          </a:prstGeom>
        </p:spPr>
        <p:txBody>
          <a:bodyPr vert="horz" lIns="91440" tIns="45720" rIns="91440" bIns="45720" rtlCol="0" anchor="ctr"/>
          <a:lstStyle>
            <a:lvl1pPr algn="l">
              <a:defRPr sz="1260">
                <a:solidFill>
                  <a:schemeClr val="tx1">
                    <a:tint val="75000"/>
                  </a:schemeClr>
                </a:solidFill>
              </a:defRPr>
            </a:lvl1pPr>
          </a:lstStyle>
          <a:p>
            <a:fld id="{84FB18A3-0F74-4939-A6F8-FE0E40B46C6C}" type="datetime1">
              <a:rPr lang="en-US" smtClean="0"/>
              <a:t>7/13/2024</a:t>
            </a:fld>
            <a:endParaRPr lang="en-US"/>
          </a:p>
        </p:txBody>
      </p:sp>
      <p:sp>
        <p:nvSpPr>
          <p:cNvPr id="5" name="Footer Placeholder 4">
            <a:extLst>
              <a:ext uri="{FF2B5EF4-FFF2-40B4-BE49-F238E27FC236}">
                <a16:creationId xmlns:a16="http://schemas.microsoft.com/office/drawing/2014/main" id="{99965A28-1597-4BFB-BE01-C29FF68F8F41}"/>
              </a:ext>
            </a:extLst>
          </p:cNvPr>
          <p:cNvSpPr>
            <a:spLocks noGrp="1"/>
          </p:cNvSpPr>
          <p:nvPr>
            <p:ph type="ftr" sz="quarter" idx="3"/>
          </p:nvPr>
        </p:nvSpPr>
        <p:spPr>
          <a:xfrm>
            <a:off x="4240530" y="8898891"/>
            <a:ext cx="4320540" cy="511175"/>
          </a:xfrm>
          <a:prstGeom prst="rect">
            <a:avLst/>
          </a:prstGeom>
        </p:spPr>
        <p:txBody>
          <a:bodyPr vert="horz" lIns="91440" tIns="45720" rIns="91440" bIns="45720" rtlCol="0" anchor="ctr"/>
          <a:lstStyle>
            <a:lvl1pPr algn="ctr">
              <a:defRPr sz="1260">
                <a:solidFill>
                  <a:schemeClr val="tx1">
                    <a:tint val="75000"/>
                  </a:schemeClr>
                </a:solidFill>
              </a:defRPr>
            </a:lvl1pPr>
          </a:lstStyle>
          <a:p>
            <a:r>
              <a:rPr lang="en-US"/>
              <a:t>Centre for Presencing &amp; Design Thinking , VNR VJIET</a:t>
            </a:r>
          </a:p>
        </p:txBody>
      </p:sp>
      <p:sp>
        <p:nvSpPr>
          <p:cNvPr id="6" name="Slide Number Placeholder 5">
            <a:extLst>
              <a:ext uri="{FF2B5EF4-FFF2-40B4-BE49-F238E27FC236}">
                <a16:creationId xmlns:a16="http://schemas.microsoft.com/office/drawing/2014/main" id="{206668DE-EBC8-4887-8435-B67ECA6C78DC}"/>
              </a:ext>
            </a:extLst>
          </p:cNvPr>
          <p:cNvSpPr>
            <a:spLocks noGrp="1"/>
          </p:cNvSpPr>
          <p:nvPr>
            <p:ph type="sldNum" sz="quarter" idx="4"/>
          </p:nvPr>
        </p:nvSpPr>
        <p:spPr>
          <a:xfrm>
            <a:off x="9041130" y="8898891"/>
            <a:ext cx="2880360" cy="511175"/>
          </a:xfrm>
          <a:prstGeom prst="rect">
            <a:avLst/>
          </a:prstGeom>
        </p:spPr>
        <p:txBody>
          <a:bodyPr vert="horz" lIns="91440" tIns="45720" rIns="91440" bIns="45720" rtlCol="0" anchor="ctr"/>
          <a:lstStyle>
            <a:lvl1pPr algn="r">
              <a:defRPr sz="1260">
                <a:solidFill>
                  <a:schemeClr val="tx1">
                    <a:tint val="75000"/>
                  </a:schemeClr>
                </a:solidFill>
              </a:defRPr>
            </a:lvl1pPr>
          </a:lstStyle>
          <a:p>
            <a:fld id="{4C5B3695-78F7-413D-803C-228679668F3B}" type="slidenum">
              <a:rPr lang="en-US" smtClean="0"/>
              <a:t>‹#›</a:t>
            </a:fld>
            <a:endParaRPr lang="en-US"/>
          </a:p>
        </p:txBody>
      </p:sp>
    </p:spTree>
    <p:extLst>
      <p:ext uri="{BB962C8B-B14F-4D97-AF65-F5344CB8AC3E}">
        <p14:creationId xmlns:p14="http://schemas.microsoft.com/office/powerpoint/2010/main" val="1269299358"/>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sldNum="0" hdr="0" dt="0"/>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80878"/>
            <a:ext cx="12801600" cy="579120"/>
          </a:xfrm>
          <a:custGeom>
            <a:avLst/>
            <a:gdLst/>
            <a:ahLst/>
            <a:cxnLst/>
            <a:rect l="l" t="t" r="r" b="b"/>
            <a:pathLst>
              <a:path w="12801600" h="579119">
                <a:moveTo>
                  <a:pt x="12801599" y="578491"/>
                </a:moveTo>
                <a:lnTo>
                  <a:pt x="0" y="578491"/>
                </a:lnTo>
                <a:lnTo>
                  <a:pt x="0" y="0"/>
                </a:lnTo>
                <a:lnTo>
                  <a:pt x="12801599" y="0"/>
                </a:lnTo>
                <a:lnTo>
                  <a:pt x="12801599" y="578491"/>
                </a:lnTo>
                <a:close/>
              </a:path>
            </a:pathLst>
          </a:custGeom>
          <a:solidFill>
            <a:srgbClr val="EDEDED"/>
          </a:solidFill>
        </p:spPr>
        <p:txBody>
          <a:bodyPr wrap="square" lIns="0" tIns="0" rIns="0" bIns="0" rtlCol="0"/>
          <a:lstStyle/>
          <a:p>
            <a:endParaRPr/>
          </a:p>
        </p:txBody>
      </p:sp>
      <p:sp>
        <p:nvSpPr>
          <p:cNvPr id="2" name="Holder 2"/>
          <p:cNvSpPr>
            <a:spLocks noGrp="1"/>
          </p:cNvSpPr>
          <p:nvPr>
            <p:ph type="title"/>
          </p:nvPr>
        </p:nvSpPr>
        <p:spPr>
          <a:xfrm>
            <a:off x="2529659" y="521517"/>
            <a:ext cx="8558530" cy="391159"/>
          </a:xfrm>
          <a:prstGeom prst="rect">
            <a:avLst/>
          </a:prstGeom>
        </p:spPr>
        <p:txBody>
          <a:bodyPr wrap="square" lIns="0" tIns="0" rIns="0" bIns="0">
            <a:spAutoFit/>
          </a:bodyPr>
          <a:lstStyle>
            <a:lvl1pPr>
              <a:defRPr sz="2400" b="1" i="0">
                <a:solidFill>
                  <a:srgbClr val="C00000"/>
                </a:solidFill>
                <a:latin typeface="Trebuchet MS"/>
                <a:cs typeface="Trebuchet MS"/>
              </a:defRPr>
            </a:lvl1pPr>
          </a:lstStyle>
          <a:p>
            <a:endParaRPr/>
          </a:p>
        </p:txBody>
      </p:sp>
      <p:sp>
        <p:nvSpPr>
          <p:cNvPr id="3" name="Holder 3"/>
          <p:cNvSpPr>
            <a:spLocks noGrp="1"/>
          </p:cNvSpPr>
          <p:nvPr>
            <p:ph type="body" idx="1"/>
          </p:nvPr>
        </p:nvSpPr>
        <p:spPr>
          <a:xfrm>
            <a:off x="1859694" y="3272299"/>
            <a:ext cx="9288780" cy="2695575"/>
          </a:xfrm>
          <a:prstGeom prst="rect">
            <a:avLst/>
          </a:prstGeom>
        </p:spPr>
        <p:txBody>
          <a:bodyPr wrap="square" lIns="0" tIns="0" rIns="0" bIns="0">
            <a:spAutoFit/>
          </a:bodyPr>
          <a:lstStyle>
            <a:lvl1pPr>
              <a:defRPr sz="2400" b="0" i="1">
                <a:solidFill>
                  <a:srgbClr val="002060"/>
                </a:solidFill>
                <a:latin typeface="Cambria"/>
                <a:cs typeface="Cambria"/>
              </a:defRPr>
            </a:lvl1pPr>
          </a:lstStyle>
          <a:p>
            <a:endParaRPr/>
          </a:p>
        </p:txBody>
      </p:sp>
      <p:sp>
        <p:nvSpPr>
          <p:cNvPr id="4" name="Holder 4"/>
          <p:cNvSpPr>
            <a:spLocks noGrp="1"/>
          </p:cNvSpPr>
          <p:nvPr>
            <p:ph type="ftr" sz="quarter" idx="5"/>
          </p:nvPr>
        </p:nvSpPr>
        <p:spPr>
          <a:xfrm>
            <a:off x="2336390" y="9074891"/>
            <a:ext cx="8317230" cy="238759"/>
          </a:xfrm>
          <a:prstGeom prst="rect">
            <a:avLst/>
          </a:prstGeom>
        </p:spPr>
        <p:txBody>
          <a:bodyPr wrap="square" lIns="0" tIns="0" rIns="0" bIns="0">
            <a:spAutoFit/>
          </a:bodyPr>
          <a:lstStyle>
            <a:lvl1pPr>
              <a:defRPr sz="1650" b="0" i="0">
                <a:solidFill>
                  <a:srgbClr val="888888"/>
                </a:solidFill>
                <a:latin typeface="Calibri"/>
                <a:cs typeface="Calibri"/>
              </a:defRPr>
            </a:lvl1pPr>
          </a:lstStyle>
          <a:p>
            <a:pPr marL="12700">
              <a:lnSpc>
                <a:spcPts val="1689"/>
              </a:lnSpc>
            </a:pPr>
            <a:r>
              <a:rPr lang="en-US" spc="-10"/>
              <a:t>Centre for Presencing &amp; Design Thinking , VNR VJIET</a:t>
            </a:r>
            <a:endParaRPr spc="-10" dirty="0"/>
          </a:p>
        </p:txBody>
      </p:sp>
      <p:sp>
        <p:nvSpPr>
          <p:cNvPr id="5" name="Holder 5"/>
          <p:cNvSpPr>
            <a:spLocks noGrp="1"/>
          </p:cNvSpPr>
          <p:nvPr>
            <p:ph type="dt" sz="half" idx="6"/>
          </p:nvPr>
        </p:nvSpPr>
        <p:spPr>
          <a:xfrm>
            <a:off x="640080" y="8929116"/>
            <a:ext cx="2944368" cy="480060"/>
          </a:xfrm>
          <a:prstGeom prst="rect">
            <a:avLst/>
          </a:prstGeom>
        </p:spPr>
        <p:txBody>
          <a:bodyPr wrap="square" lIns="0" tIns="0" rIns="0" bIns="0">
            <a:spAutoFit/>
          </a:bodyPr>
          <a:lstStyle>
            <a:lvl1pPr algn="l">
              <a:defRPr>
                <a:solidFill>
                  <a:schemeClr val="tx1">
                    <a:tint val="75000"/>
                  </a:schemeClr>
                </a:solidFill>
              </a:defRPr>
            </a:lvl1pPr>
          </a:lstStyle>
          <a:p>
            <a:fld id="{5B27B124-06EF-4944-9B2C-C2AED2ABD90C}" type="datetime1">
              <a:rPr lang="en-US" smtClean="0"/>
              <a:t>7/13/2024</a:t>
            </a:fld>
            <a:endParaRPr lang="en-US"/>
          </a:p>
        </p:txBody>
      </p:sp>
      <p:sp>
        <p:nvSpPr>
          <p:cNvPr id="6" name="Holder 6"/>
          <p:cNvSpPr>
            <a:spLocks noGrp="1"/>
          </p:cNvSpPr>
          <p:nvPr>
            <p:ph type="sldNum" sz="quarter" idx="7"/>
          </p:nvPr>
        </p:nvSpPr>
        <p:spPr>
          <a:xfrm>
            <a:off x="9217152" y="8929116"/>
            <a:ext cx="2944368" cy="48006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s://www.thebluediamondgallery.com/wooden-tile/t/thank-you.html" TargetMode="External"/><Relationship Id="rId2" Type="http://schemas.openxmlformats.org/officeDocument/2006/relationships/image" Target="../media/image10.jpg"/><Relationship Id="rId1" Type="http://schemas.openxmlformats.org/officeDocument/2006/relationships/slideLayout" Target="../slideLayouts/slideLayout16.xml"/><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
        <p:cNvGrpSpPr/>
        <p:nvPr/>
      </p:nvGrpSpPr>
      <p:grpSpPr>
        <a:xfrm>
          <a:off x="0" y="0"/>
          <a:ext cx="0" cy="0"/>
          <a:chOff x="0" y="0"/>
          <a:chExt cx="0" cy="0"/>
        </a:xfrm>
      </p:grpSpPr>
      <p:sp>
        <p:nvSpPr>
          <p:cNvPr id="41" name="Google Shape;41;p1"/>
          <p:cNvSpPr/>
          <p:nvPr/>
        </p:nvSpPr>
        <p:spPr>
          <a:xfrm>
            <a:off x="0" y="1200150"/>
            <a:ext cx="12801600" cy="7200900"/>
          </a:xfrm>
          <a:prstGeom prst="rect">
            <a:avLst/>
          </a:prstGeom>
          <a:solidFill>
            <a:schemeClr val="lt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890">
              <a:solidFill>
                <a:srgbClr val="FFFFFF"/>
              </a:solidFill>
              <a:latin typeface="Calibri"/>
              <a:ea typeface="Calibri"/>
              <a:cs typeface="Calibri"/>
              <a:sym typeface="Calibri"/>
            </a:endParaRPr>
          </a:p>
        </p:txBody>
      </p:sp>
      <p:sp>
        <p:nvSpPr>
          <p:cNvPr id="42" name="Google Shape;42;p1"/>
          <p:cNvSpPr/>
          <p:nvPr/>
        </p:nvSpPr>
        <p:spPr>
          <a:xfrm rot="2700000">
            <a:off x="86834" y="-255308"/>
            <a:ext cx="2546247" cy="3791944"/>
          </a:xfrm>
          <a:custGeom>
            <a:avLst/>
            <a:gdLst/>
            <a:ahLst/>
            <a:cxnLst/>
            <a:rect l="l" t="t" r="r" b="b"/>
            <a:pathLst>
              <a:path w="2424873" h="3611191" extrusionOk="0">
                <a:moveTo>
                  <a:pt x="0" y="2424874"/>
                </a:moveTo>
                <a:lnTo>
                  <a:pt x="2424873" y="0"/>
                </a:lnTo>
                <a:lnTo>
                  <a:pt x="2424873" y="3611191"/>
                </a:lnTo>
                <a:lnTo>
                  <a:pt x="1186317" y="3611191"/>
                </a:lnTo>
                <a:close/>
              </a:path>
            </a:pathLst>
          </a:custGeom>
          <a:solidFill>
            <a:schemeClr val="accent4">
              <a:alpha val="40000"/>
            </a:schemeClr>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890">
              <a:solidFill>
                <a:srgbClr val="FFFFFF"/>
              </a:solidFill>
              <a:latin typeface="Calibri"/>
              <a:ea typeface="Calibri"/>
              <a:cs typeface="Calibri"/>
              <a:sym typeface="Calibri"/>
            </a:endParaRPr>
          </a:p>
        </p:txBody>
      </p:sp>
      <p:sp>
        <p:nvSpPr>
          <p:cNvPr id="43" name="Google Shape;43;p1"/>
          <p:cNvSpPr/>
          <p:nvPr/>
        </p:nvSpPr>
        <p:spPr>
          <a:xfrm rot="2700000">
            <a:off x="1649506" y="844657"/>
            <a:ext cx="1717840" cy="1717840"/>
          </a:xfrm>
          <a:custGeom>
            <a:avLst/>
            <a:gdLst/>
            <a:ahLst/>
            <a:cxnLst/>
            <a:rect l="l" t="t" r="r" b="b"/>
            <a:pathLst>
              <a:path w="1635955" h="1635955" extrusionOk="0">
                <a:moveTo>
                  <a:pt x="0" y="957987"/>
                </a:moveTo>
                <a:lnTo>
                  <a:pt x="957987" y="0"/>
                </a:lnTo>
                <a:lnTo>
                  <a:pt x="1635955" y="0"/>
                </a:lnTo>
                <a:lnTo>
                  <a:pt x="1635955" y="1635955"/>
                </a:lnTo>
                <a:lnTo>
                  <a:pt x="0" y="1635955"/>
                </a:lnTo>
                <a:close/>
              </a:path>
            </a:pathLst>
          </a:custGeom>
          <a:solidFill>
            <a:schemeClr val="accent4">
              <a:alpha val="40000"/>
            </a:schemeClr>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890">
              <a:solidFill>
                <a:srgbClr val="FFFFFF"/>
              </a:solidFill>
              <a:latin typeface="Calibri"/>
              <a:ea typeface="Calibri"/>
              <a:cs typeface="Calibri"/>
              <a:sym typeface="Calibri"/>
            </a:endParaRPr>
          </a:p>
        </p:txBody>
      </p:sp>
      <p:sp>
        <p:nvSpPr>
          <p:cNvPr id="44" name="Google Shape;44;p1"/>
          <p:cNvSpPr/>
          <p:nvPr/>
        </p:nvSpPr>
        <p:spPr>
          <a:xfrm rot="2700000">
            <a:off x="10109305" y="1193289"/>
            <a:ext cx="4262580" cy="2675652"/>
          </a:xfrm>
          <a:custGeom>
            <a:avLst/>
            <a:gdLst/>
            <a:ahLst/>
            <a:cxnLst/>
            <a:rect l="l" t="t" r="r" b="b"/>
            <a:pathLst>
              <a:path w="4059393" h="2548110" extrusionOk="0">
                <a:moveTo>
                  <a:pt x="0" y="1511282"/>
                </a:moveTo>
                <a:lnTo>
                  <a:pt x="1511282" y="0"/>
                </a:lnTo>
                <a:lnTo>
                  <a:pt x="4059393" y="2548110"/>
                </a:lnTo>
                <a:lnTo>
                  <a:pt x="0" y="2548110"/>
                </a:lnTo>
                <a:close/>
              </a:path>
            </a:pathLst>
          </a:custGeom>
          <a:solidFill>
            <a:schemeClr val="accent1">
              <a:alpha val="29800"/>
            </a:schemeClr>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890">
              <a:solidFill>
                <a:srgbClr val="FFFFFF"/>
              </a:solidFill>
              <a:latin typeface="Calibri"/>
              <a:ea typeface="Calibri"/>
              <a:cs typeface="Calibri"/>
              <a:sym typeface="Calibri"/>
            </a:endParaRPr>
          </a:p>
        </p:txBody>
      </p:sp>
      <p:sp>
        <p:nvSpPr>
          <p:cNvPr id="45" name="Google Shape;45;p1"/>
          <p:cNvSpPr/>
          <p:nvPr/>
        </p:nvSpPr>
        <p:spPr>
          <a:xfrm rot="2700000">
            <a:off x="10776171" y="2739177"/>
            <a:ext cx="1244791" cy="1244791"/>
          </a:xfrm>
          <a:prstGeom prst="rect">
            <a:avLst/>
          </a:prstGeom>
          <a:solidFill>
            <a:schemeClr val="accent1">
              <a:alpha val="29800"/>
            </a:schemeClr>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890">
              <a:solidFill>
                <a:srgbClr val="FFFFFF"/>
              </a:solidFill>
              <a:latin typeface="Calibri"/>
              <a:ea typeface="Calibri"/>
              <a:cs typeface="Calibri"/>
              <a:sym typeface="Calibri"/>
            </a:endParaRPr>
          </a:p>
        </p:txBody>
      </p:sp>
      <p:sp>
        <p:nvSpPr>
          <p:cNvPr id="46" name="Google Shape;46;p1"/>
          <p:cNvSpPr/>
          <p:nvPr/>
        </p:nvSpPr>
        <p:spPr>
          <a:xfrm rot="2700000">
            <a:off x="-29193" y="6658032"/>
            <a:ext cx="2563385" cy="2480776"/>
          </a:xfrm>
          <a:custGeom>
            <a:avLst/>
            <a:gdLst/>
            <a:ahLst/>
            <a:cxnLst/>
            <a:rect l="l" t="t" r="r" b="b"/>
            <a:pathLst>
              <a:path w="2203753" h="2132734" extrusionOk="0">
                <a:moveTo>
                  <a:pt x="0" y="0"/>
                </a:moveTo>
                <a:lnTo>
                  <a:pt x="2203753" y="0"/>
                </a:lnTo>
                <a:lnTo>
                  <a:pt x="2203753" y="576461"/>
                </a:lnTo>
                <a:lnTo>
                  <a:pt x="647480" y="2132734"/>
                </a:lnTo>
                <a:lnTo>
                  <a:pt x="0" y="1485255"/>
                </a:lnTo>
                <a:close/>
              </a:path>
            </a:pathLst>
          </a:custGeom>
          <a:solidFill>
            <a:schemeClr val="accent1">
              <a:alpha val="29800"/>
            </a:schemeClr>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890">
              <a:solidFill>
                <a:srgbClr val="FFFFFF"/>
              </a:solidFill>
              <a:latin typeface="Calibri"/>
              <a:ea typeface="Calibri"/>
              <a:cs typeface="Calibri"/>
              <a:sym typeface="Calibri"/>
            </a:endParaRPr>
          </a:p>
        </p:txBody>
      </p:sp>
      <p:sp>
        <p:nvSpPr>
          <p:cNvPr id="47" name="Google Shape;47;p1"/>
          <p:cNvSpPr/>
          <p:nvPr/>
        </p:nvSpPr>
        <p:spPr>
          <a:xfrm rot="2700000">
            <a:off x="1858243" y="6912052"/>
            <a:ext cx="974959" cy="974959"/>
          </a:xfrm>
          <a:prstGeom prst="rect">
            <a:avLst/>
          </a:prstGeom>
          <a:solidFill>
            <a:schemeClr val="accent1">
              <a:alpha val="29800"/>
            </a:schemeClr>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890">
              <a:solidFill>
                <a:srgbClr val="FFFFFF"/>
              </a:solidFill>
              <a:latin typeface="Calibri"/>
              <a:ea typeface="Calibri"/>
              <a:cs typeface="Calibri"/>
              <a:sym typeface="Calibri"/>
            </a:endParaRPr>
          </a:p>
        </p:txBody>
      </p:sp>
      <p:sp>
        <p:nvSpPr>
          <p:cNvPr id="48" name="Google Shape;48;p1"/>
          <p:cNvSpPr/>
          <p:nvPr/>
        </p:nvSpPr>
        <p:spPr>
          <a:xfrm rot="2700000">
            <a:off x="3571233" y="1971237"/>
            <a:ext cx="5659137" cy="5659137"/>
          </a:xfrm>
          <a:custGeom>
            <a:avLst/>
            <a:gdLst/>
            <a:ahLst/>
            <a:cxnLst/>
            <a:rect l="l" t="t" r="r" b="b"/>
            <a:pathLst>
              <a:path w="5389379" h="5389379" extrusionOk="0">
                <a:moveTo>
                  <a:pt x="0" y="540040"/>
                </a:moveTo>
                <a:lnTo>
                  <a:pt x="540040" y="0"/>
                </a:lnTo>
                <a:lnTo>
                  <a:pt x="5389379" y="0"/>
                </a:lnTo>
                <a:lnTo>
                  <a:pt x="5389379" y="4838655"/>
                </a:lnTo>
                <a:lnTo>
                  <a:pt x="4838655" y="5389379"/>
                </a:lnTo>
                <a:lnTo>
                  <a:pt x="0" y="5389379"/>
                </a:lnTo>
                <a:close/>
              </a:path>
            </a:pathLst>
          </a:custGeom>
          <a:solidFill>
            <a:srgbClr val="FFFFFF"/>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890">
              <a:solidFill>
                <a:srgbClr val="FFFFFF"/>
              </a:solidFill>
              <a:latin typeface="Calibri"/>
              <a:ea typeface="Calibri"/>
              <a:cs typeface="Calibri"/>
              <a:sym typeface="Calibri"/>
            </a:endParaRPr>
          </a:p>
        </p:txBody>
      </p:sp>
      <p:sp>
        <p:nvSpPr>
          <p:cNvPr id="49" name="Google Shape;49;p1"/>
          <p:cNvSpPr/>
          <p:nvPr/>
        </p:nvSpPr>
        <p:spPr>
          <a:xfrm rot="2700000">
            <a:off x="2835116" y="1235173"/>
            <a:ext cx="7131371" cy="7131371"/>
          </a:xfrm>
          <a:custGeom>
            <a:avLst/>
            <a:gdLst/>
            <a:ahLst/>
            <a:cxnLst/>
            <a:rect l="l" t="t" r="r" b="b"/>
            <a:pathLst>
              <a:path w="6791435" h="6791435" extrusionOk="0">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890">
              <a:solidFill>
                <a:srgbClr val="000000"/>
              </a:solidFill>
              <a:latin typeface="Calibri"/>
              <a:ea typeface="Calibri"/>
              <a:cs typeface="Calibri"/>
              <a:sym typeface="Calibri"/>
            </a:endParaRPr>
          </a:p>
        </p:txBody>
      </p:sp>
      <p:sp>
        <p:nvSpPr>
          <p:cNvPr id="50" name="Google Shape;50;p1"/>
          <p:cNvSpPr txBox="1">
            <a:spLocks noGrp="1"/>
          </p:cNvSpPr>
          <p:nvPr>
            <p:ph type="subTitle" idx="1"/>
          </p:nvPr>
        </p:nvSpPr>
        <p:spPr>
          <a:xfrm>
            <a:off x="7315200" y="5771094"/>
            <a:ext cx="5073900" cy="21516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80808"/>
              </a:buClr>
              <a:buSzPts val="1800"/>
              <a:buNone/>
            </a:pPr>
            <a:r>
              <a:rPr lang="en-US" sz="1800" b="1">
                <a:solidFill>
                  <a:srgbClr val="080808"/>
                </a:solidFill>
              </a:rPr>
              <a:t>Team Details </a:t>
            </a:r>
            <a:endParaRPr/>
          </a:p>
          <a:p>
            <a:pPr marL="0" lvl="0" indent="0" algn="l" rtl="0">
              <a:lnSpc>
                <a:spcPct val="90000"/>
              </a:lnSpc>
              <a:spcBef>
                <a:spcPts val="1050"/>
              </a:spcBef>
              <a:spcAft>
                <a:spcPts val="0"/>
              </a:spcAft>
              <a:buClr>
                <a:srgbClr val="002060"/>
              </a:buClr>
              <a:buSzPts val="1470"/>
              <a:buNone/>
            </a:pPr>
            <a:r>
              <a:rPr lang="en-US" sz="1470">
                <a:solidFill>
                  <a:srgbClr val="002060"/>
                </a:solidFill>
              </a:rPr>
              <a:t>1. </a:t>
            </a:r>
            <a:r>
              <a:rPr lang="en-US" sz="1600">
                <a:solidFill>
                  <a:srgbClr val="002060"/>
                </a:solidFill>
                <a:latin typeface="Cambria"/>
                <a:ea typeface="Cambria"/>
                <a:cs typeface="Cambria"/>
                <a:sym typeface="Cambria"/>
              </a:rPr>
              <a:t>G.ANAGHA SANJANA  - 22071A0218 – EEE-A</a:t>
            </a:r>
            <a:endParaRPr sz="1470">
              <a:solidFill>
                <a:srgbClr val="002060"/>
              </a:solidFill>
            </a:endParaRPr>
          </a:p>
          <a:p>
            <a:pPr marL="0" lvl="0" indent="0" algn="l" rtl="0">
              <a:lnSpc>
                <a:spcPct val="90000"/>
              </a:lnSpc>
              <a:spcBef>
                <a:spcPts val="1050"/>
              </a:spcBef>
              <a:spcAft>
                <a:spcPts val="0"/>
              </a:spcAft>
              <a:buClr>
                <a:srgbClr val="002060"/>
              </a:buClr>
              <a:buSzPts val="1470"/>
              <a:buNone/>
            </a:pPr>
            <a:r>
              <a:rPr lang="en-US" sz="1470">
                <a:solidFill>
                  <a:srgbClr val="002060"/>
                </a:solidFill>
              </a:rPr>
              <a:t>2. </a:t>
            </a:r>
            <a:r>
              <a:rPr lang="en-US" sz="1600">
                <a:solidFill>
                  <a:srgbClr val="002060"/>
                </a:solidFill>
                <a:latin typeface="Cambria"/>
                <a:ea typeface="Cambria"/>
                <a:cs typeface="Cambria"/>
                <a:sym typeface="Cambria"/>
              </a:rPr>
              <a:t>G.THARUN   -  22071A6657 – AIML-A</a:t>
            </a:r>
            <a:endParaRPr sz="1470">
              <a:solidFill>
                <a:srgbClr val="002060"/>
              </a:solidFill>
            </a:endParaRPr>
          </a:p>
          <a:p>
            <a:pPr marL="0" lvl="0" indent="0" algn="l" rtl="0">
              <a:lnSpc>
                <a:spcPct val="90000"/>
              </a:lnSpc>
              <a:spcBef>
                <a:spcPts val="1050"/>
              </a:spcBef>
              <a:spcAft>
                <a:spcPts val="0"/>
              </a:spcAft>
              <a:buClr>
                <a:srgbClr val="002060"/>
              </a:buClr>
              <a:buSzPts val="1470"/>
              <a:buNone/>
            </a:pPr>
            <a:r>
              <a:rPr lang="en-US" sz="1470">
                <a:solidFill>
                  <a:srgbClr val="002060"/>
                </a:solidFill>
              </a:rPr>
              <a:t>3.</a:t>
            </a:r>
            <a:r>
              <a:rPr lang="en-US" sz="1600">
                <a:solidFill>
                  <a:srgbClr val="002060"/>
                </a:solidFill>
                <a:latin typeface="Cambria"/>
                <a:ea typeface="Cambria"/>
                <a:cs typeface="Cambria"/>
                <a:sym typeface="Cambria"/>
              </a:rPr>
              <a:t> G.LEELESAWARA ADITYA -  22071A6718 – CSD-A</a:t>
            </a:r>
            <a:endParaRPr/>
          </a:p>
          <a:p>
            <a:pPr marL="0" lvl="0" indent="0" algn="ctr" rtl="0">
              <a:lnSpc>
                <a:spcPct val="90000"/>
              </a:lnSpc>
              <a:spcBef>
                <a:spcPts val="1050"/>
              </a:spcBef>
              <a:spcAft>
                <a:spcPts val="0"/>
              </a:spcAft>
              <a:buClr>
                <a:schemeClr val="dk1"/>
              </a:buClr>
              <a:buSzPts val="1470"/>
              <a:buNone/>
            </a:pPr>
            <a:endParaRPr sz="1470">
              <a:solidFill>
                <a:srgbClr val="080808"/>
              </a:solidFill>
            </a:endParaRPr>
          </a:p>
          <a:p>
            <a:pPr marL="0" lvl="0" indent="0" algn="l" rtl="0">
              <a:lnSpc>
                <a:spcPct val="90000"/>
              </a:lnSpc>
              <a:spcBef>
                <a:spcPts val="1050"/>
              </a:spcBef>
              <a:spcAft>
                <a:spcPts val="0"/>
              </a:spcAft>
              <a:buClr>
                <a:srgbClr val="080808"/>
              </a:buClr>
              <a:buSzPts val="1800"/>
              <a:buNone/>
            </a:pPr>
            <a:r>
              <a:rPr lang="en-US" sz="1800" b="1">
                <a:solidFill>
                  <a:srgbClr val="080808"/>
                </a:solidFill>
              </a:rPr>
              <a:t>Mentor Name : Dr.K.Archana Bhange</a:t>
            </a:r>
            <a:endParaRPr/>
          </a:p>
        </p:txBody>
      </p:sp>
      <p:sp>
        <p:nvSpPr>
          <p:cNvPr id="51" name="Google Shape;51;p1"/>
          <p:cNvSpPr txBox="1">
            <a:spLocks noGrp="1"/>
          </p:cNvSpPr>
          <p:nvPr>
            <p:ph type="ctrTitle"/>
          </p:nvPr>
        </p:nvSpPr>
        <p:spPr>
          <a:xfrm>
            <a:off x="3364874" y="3671474"/>
            <a:ext cx="6072000" cy="2258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0000"/>
              </a:buClr>
              <a:buSzPts val="4800"/>
              <a:buFont typeface="Arial"/>
              <a:buNone/>
            </a:pPr>
            <a:r>
              <a:rPr lang="en-US" sz="4800" b="1" i="0" u="none" strike="noStrike">
                <a:solidFill>
                  <a:srgbClr val="000000"/>
                </a:solidFill>
                <a:latin typeface="Arial"/>
                <a:ea typeface="Arial"/>
                <a:cs typeface="Arial"/>
                <a:sym typeface="Arial"/>
              </a:rPr>
              <a:t>Issue of Homelessness</a:t>
            </a:r>
            <a:endParaRPr sz="4800">
              <a:solidFill>
                <a:srgbClr val="080808"/>
              </a:solidFill>
            </a:endParaRPr>
          </a:p>
        </p:txBody>
      </p:sp>
      <p:sp>
        <p:nvSpPr>
          <p:cNvPr id="52" name="Google Shape;52;p1"/>
          <p:cNvSpPr/>
          <p:nvPr/>
        </p:nvSpPr>
        <p:spPr>
          <a:xfrm rot="2700000">
            <a:off x="10113837" y="6929777"/>
            <a:ext cx="2338824" cy="2692004"/>
          </a:xfrm>
          <a:custGeom>
            <a:avLst/>
            <a:gdLst/>
            <a:ahLst/>
            <a:cxnLst/>
            <a:rect l="l" t="t" r="r" b="b"/>
            <a:pathLst>
              <a:path w="2940086" h="3384061" extrusionOk="0">
                <a:moveTo>
                  <a:pt x="0" y="0"/>
                </a:moveTo>
                <a:lnTo>
                  <a:pt x="2496112" y="0"/>
                </a:lnTo>
                <a:lnTo>
                  <a:pt x="2940086" y="443975"/>
                </a:lnTo>
                <a:lnTo>
                  <a:pt x="0" y="3384061"/>
                </a:lnTo>
                <a:close/>
              </a:path>
            </a:pathLst>
          </a:custGeom>
          <a:solidFill>
            <a:schemeClr val="accent4">
              <a:alpha val="40000"/>
            </a:schemeClr>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890">
              <a:solidFill>
                <a:srgbClr val="FFFFFF"/>
              </a:solidFill>
              <a:latin typeface="Calibri"/>
              <a:ea typeface="Calibri"/>
              <a:cs typeface="Calibri"/>
              <a:sym typeface="Calibri"/>
            </a:endParaRPr>
          </a:p>
        </p:txBody>
      </p:sp>
      <p:sp>
        <p:nvSpPr>
          <p:cNvPr id="53" name="Google Shape;53;p1"/>
          <p:cNvSpPr/>
          <p:nvPr/>
        </p:nvSpPr>
        <p:spPr>
          <a:xfrm rot="2700000">
            <a:off x="10206029" y="6705887"/>
            <a:ext cx="1008051" cy="1008051"/>
          </a:xfrm>
          <a:prstGeom prst="rect">
            <a:avLst/>
          </a:prstGeom>
          <a:solidFill>
            <a:schemeClr val="accent4">
              <a:alpha val="40000"/>
            </a:schemeClr>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890">
              <a:solidFill>
                <a:srgbClr val="FFFFFF"/>
              </a:solidFill>
              <a:latin typeface="Calibri"/>
              <a:ea typeface="Calibri"/>
              <a:cs typeface="Calibri"/>
              <a:sym typeface="Calibri"/>
            </a:endParaRPr>
          </a:p>
        </p:txBody>
      </p:sp>
      <p:pic>
        <p:nvPicPr>
          <p:cNvPr id="54" name="Google Shape;54;p1"/>
          <p:cNvPicPr preferRelativeResize="0"/>
          <p:nvPr/>
        </p:nvPicPr>
        <p:blipFill rotWithShape="1">
          <a:blip r:embed="rId2">
            <a:alphaModFix/>
          </a:blip>
          <a:srcRect/>
          <a:stretch/>
        </p:blipFill>
        <p:spPr>
          <a:xfrm>
            <a:off x="216721" y="1436715"/>
            <a:ext cx="1077071" cy="1215489"/>
          </a:xfrm>
          <a:prstGeom prst="rect">
            <a:avLst/>
          </a:prstGeom>
          <a:noFill/>
          <a:ln>
            <a:noFill/>
          </a:ln>
        </p:spPr>
      </p:pic>
      <p:sp>
        <p:nvSpPr>
          <p:cNvPr id="55" name="Google Shape;55;p1"/>
          <p:cNvSpPr txBox="1"/>
          <p:nvPr/>
        </p:nvSpPr>
        <p:spPr>
          <a:xfrm>
            <a:off x="194792" y="7051799"/>
            <a:ext cx="4208100" cy="6741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1890" b="1">
                <a:solidFill>
                  <a:srgbClr val="000000"/>
                </a:solidFill>
                <a:latin typeface="Calibri"/>
                <a:ea typeface="Calibri"/>
                <a:cs typeface="Calibri"/>
                <a:sym typeface="Calibri"/>
              </a:rPr>
              <a:t>Centre for Presencing &amp; Design Thinking</a:t>
            </a:r>
            <a:endParaRPr/>
          </a:p>
          <a:p>
            <a:pPr marL="0" lvl="0" indent="0" algn="l" rtl="0">
              <a:spcBef>
                <a:spcPts val="0"/>
              </a:spcBef>
              <a:spcAft>
                <a:spcPts val="0"/>
              </a:spcAft>
              <a:buNone/>
            </a:pPr>
            <a:r>
              <a:rPr lang="en-US" sz="1890" b="1">
                <a:solidFill>
                  <a:srgbClr val="000000"/>
                </a:solidFill>
                <a:latin typeface="Calibri"/>
                <a:ea typeface="Calibri"/>
                <a:cs typeface="Calibri"/>
                <a:sym typeface="Calibri"/>
              </a:rPr>
              <a:t>VNRVJIET </a:t>
            </a:r>
            <a:endParaRPr/>
          </a:p>
        </p:txBody>
      </p:sp>
      <p:pic>
        <p:nvPicPr>
          <p:cNvPr id="56" name="Google Shape;56;p1"/>
          <p:cNvPicPr preferRelativeResize="0"/>
          <p:nvPr/>
        </p:nvPicPr>
        <p:blipFill rotWithShape="1">
          <a:blip r:embed="rId3">
            <a:alphaModFix/>
          </a:blip>
          <a:srcRect/>
          <a:stretch/>
        </p:blipFill>
        <p:spPr>
          <a:xfrm>
            <a:off x="11420797" y="1261462"/>
            <a:ext cx="1111694" cy="139074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758259" y="151300"/>
            <a:ext cx="1350046" cy="1321534"/>
          </a:xfrm>
          <a:prstGeom prst="rect">
            <a:avLst/>
          </a:prstGeom>
        </p:spPr>
      </p:pic>
      <p:sp>
        <p:nvSpPr>
          <p:cNvPr id="4" name="object 4"/>
          <p:cNvSpPr/>
          <p:nvPr/>
        </p:nvSpPr>
        <p:spPr>
          <a:xfrm>
            <a:off x="0" y="8982634"/>
            <a:ext cx="12801600" cy="0"/>
          </a:xfrm>
          <a:custGeom>
            <a:avLst/>
            <a:gdLst/>
            <a:ahLst/>
            <a:cxnLst/>
            <a:rect l="l" t="t" r="r" b="b"/>
            <a:pathLst>
              <a:path w="12801600">
                <a:moveTo>
                  <a:pt x="0" y="0"/>
                </a:moveTo>
                <a:lnTo>
                  <a:pt x="12801599" y="0"/>
                </a:lnTo>
              </a:path>
            </a:pathLst>
          </a:custGeom>
          <a:ln w="12699">
            <a:solidFill>
              <a:srgbClr val="000000"/>
            </a:solidFill>
          </a:ln>
        </p:spPr>
        <p:txBody>
          <a:bodyPr wrap="square" lIns="0" tIns="0" rIns="0" bIns="0" rtlCol="0"/>
          <a:lstStyle/>
          <a:p>
            <a:endParaRPr/>
          </a:p>
        </p:txBody>
      </p:sp>
      <p:sp>
        <p:nvSpPr>
          <p:cNvPr id="5" name="object 5"/>
          <p:cNvSpPr txBox="1">
            <a:spLocks noGrp="1"/>
          </p:cNvSpPr>
          <p:nvPr>
            <p:ph type="title" idx="4294967295"/>
          </p:nvPr>
        </p:nvSpPr>
        <p:spPr>
          <a:xfrm>
            <a:off x="2336390" y="1834014"/>
            <a:ext cx="9220200" cy="751488"/>
          </a:xfrm>
          <a:prstGeom prst="rect">
            <a:avLst/>
          </a:prstGeom>
        </p:spPr>
        <p:txBody>
          <a:bodyPr vert="horz" wrap="square" lIns="0" tIns="12700" rIns="0" bIns="0" rtlCol="0">
            <a:spAutoFit/>
          </a:bodyPr>
          <a:lstStyle/>
          <a:p>
            <a:pPr marL="12700">
              <a:lnSpc>
                <a:spcPct val="100000"/>
              </a:lnSpc>
              <a:spcBef>
                <a:spcPts val="100"/>
              </a:spcBef>
            </a:pPr>
            <a:r>
              <a:rPr sz="4800" b="0" u="sng" dirty="0">
                <a:latin typeface="Cambria"/>
                <a:cs typeface="Cambria"/>
              </a:rPr>
              <a:t>Ideation</a:t>
            </a:r>
            <a:r>
              <a:rPr sz="4800" b="0" u="sng" spc="-40" dirty="0">
                <a:latin typeface="Cambria"/>
                <a:cs typeface="Cambria"/>
              </a:rPr>
              <a:t> </a:t>
            </a:r>
            <a:r>
              <a:rPr sz="4800" b="0" u="sng" dirty="0">
                <a:latin typeface="Cambria"/>
                <a:cs typeface="Cambria"/>
              </a:rPr>
              <a:t>through</a:t>
            </a:r>
            <a:r>
              <a:rPr sz="4800" b="0" u="sng" spc="-35" dirty="0">
                <a:latin typeface="Cambria"/>
                <a:cs typeface="Cambria"/>
              </a:rPr>
              <a:t> </a:t>
            </a:r>
            <a:r>
              <a:rPr sz="4800" b="0" u="sng" spc="-10" dirty="0">
                <a:latin typeface="Cambria"/>
                <a:cs typeface="Cambria"/>
              </a:rPr>
              <a:t>Brainstorming</a:t>
            </a:r>
            <a:endParaRPr sz="4800" u="sng" dirty="0">
              <a:latin typeface="Cambria"/>
              <a:cs typeface="Cambria"/>
            </a:endParaRPr>
          </a:p>
        </p:txBody>
      </p:sp>
      <p:sp>
        <p:nvSpPr>
          <p:cNvPr id="27" name="object 27"/>
          <p:cNvSpPr txBox="1"/>
          <p:nvPr/>
        </p:nvSpPr>
        <p:spPr>
          <a:xfrm>
            <a:off x="4878218" y="6777921"/>
            <a:ext cx="371411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FFFF"/>
                </a:solidFill>
                <a:latin typeface="Calibri"/>
                <a:cs typeface="Calibri"/>
              </a:rPr>
              <a:t>Selected</a:t>
            </a:r>
            <a:r>
              <a:rPr sz="1800" b="1" spc="-30" dirty="0">
                <a:solidFill>
                  <a:srgbClr val="FFFFFF"/>
                </a:solidFill>
                <a:latin typeface="Calibri"/>
                <a:cs typeface="Calibri"/>
              </a:rPr>
              <a:t> </a:t>
            </a:r>
            <a:r>
              <a:rPr sz="1800" b="1" dirty="0">
                <a:solidFill>
                  <a:srgbClr val="FFFFFF"/>
                </a:solidFill>
                <a:latin typeface="Calibri"/>
                <a:cs typeface="Calibri"/>
              </a:rPr>
              <a:t>Solution</a:t>
            </a:r>
            <a:r>
              <a:rPr sz="1800" b="1" spc="-30" dirty="0">
                <a:solidFill>
                  <a:srgbClr val="FFFFFF"/>
                </a:solidFill>
                <a:latin typeface="Calibri"/>
                <a:cs typeface="Calibri"/>
              </a:rPr>
              <a:t> </a:t>
            </a:r>
            <a:r>
              <a:rPr sz="1800" b="1" dirty="0">
                <a:solidFill>
                  <a:srgbClr val="FFFFFF"/>
                </a:solidFill>
                <a:latin typeface="Calibri"/>
                <a:cs typeface="Calibri"/>
              </a:rPr>
              <a:t>from</a:t>
            </a:r>
            <a:r>
              <a:rPr sz="1800" b="1" spc="-30" dirty="0">
                <a:solidFill>
                  <a:srgbClr val="FFFFFF"/>
                </a:solidFill>
                <a:latin typeface="Calibri"/>
                <a:cs typeface="Calibri"/>
              </a:rPr>
              <a:t> </a:t>
            </a:r>
            <a:r>
              <a:rPr sz="1800" b="1" dirty="0">
                <a:solidFill>
                  <a:srgbClr val="FFFFFF"/>
                </a:solidFill>
                <a:latin typeface="Calibri"/>
                <a:cs typeface="Calibri"/>
              </a:rPr>
              <a:t>all</a:t>
            </a:r>
            <a:r>
              <a:rPr sz="1800" b="1" spc="-25" dirty="0">
                <a:solidFill>
                  <a:srgbClr val="FFFFFF"/>
                </a:solidFill>
                <a:latin typeface="Calibri"/>
                <a:cs typeface="Calibri"/>
              </a:rPr>
              <a:t> </a:t>
            </a:r>
            <a:r>
              <a:rPr sz="1800" b="1" spc="-10" dirty="0">
                <a:solidFill>
                  <a:srgbClr val="FFFFFF"/>
                </a:solidFill>
                <a:latin typeface="Calibri"/>
                <a:cs typeface="Calibri"/>
              </a:rPr>
              <a:t>ideas:</a:t>
            </a:r>
            <a:endParaRPr sz="1800">
              <a:latin typeface="Calibri"/>
              <a:cs typeface="Calibri"/>
            </a:endParaRPr>
          </a:p>
        </p:txBody>
      </p:sp>
      <p:graphicFrame>
        <p:nvGraphicFramePr>
          <p:cNvPr id="29" name="Table 28">
            <a:extLst>
              <a:ext uri="{FF2B5EF4-FFF2-40B4-BE49-F238E27FC236}">
                <a16:creationId xmlns:a16="http://schemas.microsoft.com/office/drawing/2014/main" id="{E801A550-8A59-6567-659A-E355B7651BF6}"/>
              </a:ext>
            </a:extLst>
          </p:cNvPr>
          <p:cNvGraphicFramePr>
            <a:graphicFrameLocks noGrp="1"/>
          </p:cNvGraphicFramePr>
          <p:nvPr>
            <p:extLst>
              <p:ext uri="{D42A27DB-BD31-4B8C-83A1-F6EECF244321}">
                <p14:modId xmlns:p14="http://schemas.microsoft.com/office/powerpoint/2010/main" val="2351224985"/>
              </p:ext>
            </p:extLst>
          </p:nvPr>
        </p:nvGraphicFramePr>
        <p:xfrm>
          <a:off x="3162300" y="2944479"/>
          <a:ext cx="6477000" cy="2719030"/>
        </p:xfrm>
        <a:graphic>
          <a:graphicData uri="http://schemas.openxmlformats.org/drawingml/2006/table">
            <a:tbl>
              <a:tblPr firstRow="1" bandRow="1">
                <a:tableStyleId>{5C22544A-7EE6-4342-B048-85BDC9FD1C3A}</a:tableStyleId>
              </a:tblPr>
              <a:tblGrid>
                <a:gridCol w="2623951">
                  <a:extLst>
                    <a:ext uri="{9D8B030D-6E8A-4147-A177-3AD203B41FA5}">
                      <a16:colId xmlns:a16="http://schemas.microsoft.com/office/drawing/2014/main" val="3869075583"/>
                    </a:ext>
                  </a:extLst>
                </a:gridCol>
                <a:gridCol w="1317805">
                  <a:extLst>
                    <a:ext uri="{9D8B030D-6E8A-4147-A177-3AD203B41FA5}">
                      <a16:colId xmlns:a16="http://schemas.microsoft.com/office/drawing/2014/main" val="417550252"/>
                    </a:ext>
                  </a:extLst>
                </a:gridCol>
                <a:gridCol w="1133349">
                  <a:extLst>
                    <a:ext uri="{9D8B030D-6E8A-4147-A177-3AD203B41FA5}">
                      <a16:colId xmlns:a16="http://schemas.microsoft.com/office/drawing/2014/main" val="2383186343"/>
                    </a:ext>
                  </a:extLst>
                </a:gridCol>
                <a:gridCol w="1401895">
                  <a:extLst>
                    <a:ext uri="{9D8B030D-6E8A-4147-A177-3AD203B41FA5}">
                      <a16:colId xmlns:a16="http://schemas.microsoft.com/office/drawing/2014/main" val="3883566439"/>
                    </a:ext>
                  </a:extLst>
                </a:gridCol>
              </a:tblGrid>
              <a:tr h="997808">
                <a:tc>
                  <a:txBody>
                    <a:bodyPr/>
                    <a:lstStyle/>
                    <a:p>
                      <a:pPr algn="ctr"/>
                      <a:endParaRPr lang="en-US" dirty="0">
                        <a:latin typeface="MS Gothic"/>
                      </a:endParaRPr>
                    </a:p>
                  </a:txBody>
                  <a:tcPr/>
                </a:tc>
                <a:tc>
                  <a:txBody>
                    <a:bodyPr/>
                    <a:lstStyle/>
                    <a:p>
                      <a:pPr algn="ctr"/>
                      <a:r>
                        <a:rPr lang="en-US" dirty="0">
                          <a:latin typeface="Bahnschrift" panose="020B0502040204020203" pitchFamily="34" charset="0"/>
                        </a:rPr>
                        <a:t>Sanjana</a:t>
                      </a:r>
                    </a:p>
                  </a:txBody>
                  <a:tcPr/>
                </a:tc>
                <a:tc>
                  <a:txBody>
                    <a:bodyPr/>
                    <a:lstStyle/>
                    <a:p>
                      <a:pPr algn="ctr"/>
                      <a:r>
                        <a:rPr lang="en-US" dirty="0">
                          <a:latin typeface="Bahnschrift" panose="020B0502040204020203" pitchFamily="34" charset="0"/>
                        </a:rPr>
                        <a:t>Aditya</a:t>
                      </a:r>
                    </a:p>
                  </a:txBody>
                  <a:tcPr/>
                </a:tc>
                <a:tc>
                  <a:txBody>
                    <a:bodyPr/>
                    <a:lstStyle/>
                    <a:p>
                      <a:pPr algn="ctr"/>
                      <a:r>
                        <a:rPr lang="en-US" dirty="0">
                          <a:latin typeface="Bahnschrift" panose="020B0502040204020203" pitchFamily="34" charset="0"/>
                        </a:rPr>
                        <a:t>Tarun</a:t>
                      </a:r>
                    </a:p>
                  </a:txBody>
                  <a:tcPr/>
                </a:tc>
                <a:extLst>
                  <a:ext uri="{0D108BD9-81ED-4DB2-BD59-A6C34878D82A}">
                    <a16:rowId xmlns:a16="http://schemas.microsoft.com/office/drawing/2014/main" val="1298410466"/>
                  </a:ext>
                </a:extLst>
              </a:tr>
              <a:tr h="776460">
                <a:tc>
                  <a:txBody>
                    <a:bodyPr/>
                    <a:lstStyle/>
                    <a:p>
                      <a:pPr algn="ctr"/>
                      <a:r>
                        <a:rPr lang="en-US" b="1" dirty="0">
                          <a:latin typeface="HP Simplified" panose="020B0604020204020204" pitchFamily="34" charset="0"/>
                        </a:rPr>
                        <a:t>NO. OF IDEAS SHARED</a:t>
                      </a:r>
                    </a:p>
                  </a:txBody>
                  <a:tcPr/>
                </a:tc>
                <a:tc>
                  <a:txBody>
                    <a:bodyPr/>
                    <a:lstStyle/>
                    <a:p>
                      <a:pPr algn="ctr"/>
                      <a:r>
                        <a:rPr lang="en-US" b="1" dirty="0">
                          <a:latin typeface="Arial Black" panose="020B0A04020102020204" pitchFamily="34" charset="0"/>
                        </a:rPr>
                        <a:t>2</a:t>
                      </a:r>
                    </a:p>
                  </a:txBody>
                  <a:tcPr/>
                </a:tc>
                <a:tc>
                  <a:txBody>
                    <a:bodyPr/>
                    <a:lstStyle/>
                    <a:p>
                      <a:pPr algn="ctr"/>
                      <a:r>
                        <a:rPr lang="en-US" b="1" dirty="0">
                          <a:latin typeface="Arial Black" panose="020B0A04020102020204" pitchFamily="34" charset="0"/>
                        </a:rPr>
                        <a:t>2</a:t>
                      </a:r>
                    </a:p>
                  </a:txBody>
                  <a:tcPr/>
                </a:tc>
                <a:tc>
                  <a:txBody>
                    <a:bodyPr/>
                    <a:lstStyle/>
                    <a:p>
                      <a:pPr algn="ctr"/>
                      <a:r>
                        <a:rPr lang="en-US" b="1" dirty="0">
                          <a:latin typeface="Arial Black" panose="020B0A04020102020204" pitchFamily="34" charset="0"/>
                        </a:rPr>
                        <a:t>4</a:t>
                      </a:r>
                    </a:p>
                  </a:txBody>
                  <a:tcPr/>
                </a:tc>
                <a:extLst>
                  <a:ext uri="{0D108BD9-81ED-4DB2-BD59-A6C34878D82A}">
                    <a16:rowId xmlns:a16="http://schemas.microsoft.com/office/drawing/2014/main" val="263135680"/>
                  </a:ext>
                </a:extLst>
              </a:tr>
              <a:tr h="472381">
                <a:tc>
                  <a:txBody>
                    <a:bodyPr/>
                    <a:lstStyle/>
                    <a:p>
                      <a:pPr algn="ctr"/>
                      <a:r>
                        <a:rPr lang="en-US" b="1" dirty="0">
                          <a:latin typeface="HP Simplified" panose="020B0604020204020204" pitchFamily="34" charset="0"/>
                        </a:rPr>
                        <a:t>IDEAS SHORTLISTED</a:t>
                      </a:r>
                    </a:p>
                  </a:txBody>
                  <a:tcPr/>
                </a:tc>
                <a:tc>
                  <a:txBody>
                    <a:bodyPr/>
                    <a:lstStyle/>
                    <a:p>
                      <a:pPr algn="ctr"/>
                      <a:r>
                        <a:rPr lang="en-US" b="1" dirty="0">
                          <a:latin typeface="Arial Black" panose="020B0A04020102020204" pitchFamily="34" charset="0"/>
                        </a:rPr>
                        <a:t>1</a:t>
                      </a:r>
                    </a:p>
                  </a:txBody>
                  <a:tcPr/>
                </a:tc>
                <a:tc>
                  <a:txBody>
                    <a:bodyPr/>
                    <a:lstStyle/>
                    <a:p>
                      <a:pPr algn="ctr"/>
                      <a:r>
                        <a:rPr lang="en-US" b="1" dirty="0">
                          <a:latin typeface="Arial Black" panose="020B0A04020102020204" pitchFamily="34" charset="0"/>
                        </a:rPr>
                        <a:t>1</a:t>
                      </a:r>
                    </a:p>
                  </a:txBody>
                  <a:tcPr/>
                </a:tc>
                <a:tc>
                  <a:txBody>
                    <a:bodyPr/>
                    <a:lstStyle/>
                    <a:p>
                      <a:pPr algn="ctr"/>
                      <a:r>
                        <a:rPr lang="en-US" b="1" dirty="0">
                          <a:latin typeface="Arial Black" panose="020B0A04020102020204" pitchFamily="34" charset="0"/>
                        </a:rPr>
                        <a:t>1</a:t>
                      </a:r>
                    </a:p>
                  </a:txBody>
                  <a:tcPr/>
                </a:tc>
                <a:extLst>
                  <a:ext uri="{0D108BD9-81ED-4DB2-BD59-A6C34878D82A}">
                    <a16:rowId xmlns:a16="http://schemas.microsoft.com/office/drawing/2014/main" val="1339797919"/>
                  </a:ext>
                </a:extLst>
              </a:tr>
              <a:tr h="472381">
                <a:tc>
                  <a:txBody>
                    <a:bodyPr/>
                    <a:lstStyle/>
                    <a:p>
                      <a:pPr algn="ctr"/>
                      <a:r>
                        <a:rPr lang="en-US" b="1" dirty="0">
                          <a:latin typeface="HP Simplified" panose="020B0604020204020204" pitchFamily="34" charset="0"/>
                        </a:rPr>
                        <a:t>IDEAS RANKED</a:t>
                      </a:r>
                    </a:p>
                  </a:txBody>
                  <a:tcPr/>
                </a:tc>
                <a:tc>
                  <a:txBody>
                    <a:bodyPr/>
                    <a:lstStyle/>
                    <a:p>
                      <a:pPr algn="ctr"/>
                      <a:r>
                        <a:rPr lang="en-US" b="1" dirty="0">
                          <a:latin typeface="Arial Black" panose="020B0A04020102020204" pitchFamily="34" charset="0"/>
                        </a:rPr>
                        <a:t>3</a:t>
                      </a:r>
                    </a:p>
                  </a:txBody>
                  <a:tcPr/>
                </a:tc>
                <a:tc>
                  <a:txBody>
                    <a:bodyPr/>
                    <a:lstStyle/>
                    <a:p>
                      <a:pPr algn="ctr"/>
                      <a:r>
                        <a:rPr lang="en-US" b="1" dirty="0">
                          <a:latin typeface="Arial Black" panose="020B0A04020102020204" pitchFamily="34" charset="0"/>
                        </a:rPr>
                        <a:t>4</a:t>
                      </a:r>
                    </a:p>
                  </a:txBody>
                  <a:tcPr/>
                </a:tc>
                <a:tc>
                  <a:txBody>
                    <a:bodyPr/>
                    <a:lstStyle/>
                    <a:p>
                      <a:pPr algn="ctr"/>
                      <a:r>
                        <a:rPr lang="en-US" b="1" dirty="0">
                          <a:latin typeface="Arial Black" panose="020B0A04020102020204" pitchFamily="34" charset="0"/>
                        </a:rPr>
                        <a:t>1</a:t>
                      </a:r>
                    </a:p>
                  </a:txBody>
                  <a:tcPr/>
                </a:tc>
                <a:extLst>
                  <a:ext uri="{0D108BD9-81ED-4DB2-BD59-A6C34878D82A}">
                    <a16:rowId xmlns:a16="http://schemas.microsoft.com/office/drawing/2014/main" val="3418418299"/>
                  </a:ext>
                </a:extLst>
              </a:tr>
            </a:tbl>
          </a:graphicData>
        </a:graphic>
      </p:graphicFrame>
      <p:sp>
        <p:nvSpPr>
          <p:cNvPr id="30" name="Rectangle: Rounded Corners 29">
            <a:extLst>
              <a:ext uri="{FF2B5EF4-FFF2-40B4-BE49-F238E27FC236}">
                <a16:creationId xmlns:a16="http://schemas.microsoft.com/office/drawing/2014/main" id="{D8FC258A-4A4A-99AF-C2FD-C800BF7D8862}"/>
              </a:ext>
            </a:extLst>
          </p:cNvPr>
          <p:cNvSpPr/>
          <p:nvPr/>
        </p:nvSpPr>
        <p:spPr>
          <a:xfrm>
            <a:off x="1371600" y="5943600"/>
            <a:ext cx="10820399" cy="2478851"/>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200" dirty="0">
                <a:solidFill>
                  <a:schemeClr val="tx1"/>
                </a:solidFill>
                <a:latin typeface="Söhne"/>
              </a:rPr>
              <a:t>E</a:t>
            </a:r>
            <a:r>
              <a:rPr lang="en-US" sz="2200" b="0" i="0" dirty="0">
                <a:solidFill>
                  <a:schemeClr val="tx1"/>
                </a:solidFill>
                <a:effectLst/>
                <a:latin typeface="Söhne"/>
              </a:rPr>
              <a:t>stablishing mobile shelters for immediate relief, creating job training programs tailored to individual skills, and leveraging technology for access to resources. Affordable housing initiatives, coupled with legal support services, aim to provide stability and protect individuals' rights. Community engagement campaigns and educational programs work towards reducing stigma and promoting understanding. Ultimately, a holistic case management system ensures comprehensive, personalized support to guide individuals on their journey out of homelessness.</a:t>
            </a:r>
            <a:endParaRPr lang="en-IN" sz="2200" dirty="0">
              <a:solidFill>
                <a:schemeClr val="tx1"/>
              </a:solidFill>
            </a:endParaRPr>
          </a:p>
        </p:txBody>
      </p:sp>
      <p:sp>
        <p:nvSpPr>
          <p:cNvPr id="7" name="Footer Placeholder 6">
            <a:extLst>
              <a:ext uri="{FF2B5EF4-FFF2-40B4-BE49-F238E27FC236}">
                <a16:creationId xmlns:a16="http://schemas.microsoft.com/office/drawing/2014/main" id="{82045E85-A785-DE62-58E8-B20145E87E1A}"/>
              </a:ext>
            </a:extLst>
          </p:cNvPr>
          <p:cNvSpPr>
            <a:spLocks noGrp="1"/>
          </p:cNvSpPr>
          <p:nvPr>
            <p:ph type="ftr" sz="quarter" idx="5"/>
          </p:nvPr>
        </p:nvSpPr>
        <p:spPr/>
        <p:txBody>
          <a:bodyPr/>
          <a:lstStyle/>
          <a:p>
            <a:pPr marL="12700">
              <a:lnSpc>
                <a:spcPts val="1689"/>
              </a:lnSpc>
            </a:pPr>
            <a:r>
              <a:rPr lang="en-US" spc="-10"/>
              <a:t>Centre for Presencing &amp; Design Thinking , VNR VJIET</a:t>
            </a:r>
            <a:endParaRPr lang="en-US" spc="-1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758259" y="151300"/>
            <a:ext cx="1350046" cy="1321534"/>
          </a:xfrm>
          <a:prstGeom prst="rect">
            <a:avLst/>
          </a:prstGeom>
        </p:spPr>
      </p:pic>
      <p:sp>
        <p:nvSpPr>
          <p:cNvPr id="4" name="object 4"/>
          <p:cNvSpPr/>
          <p:nvPr/>
        </p:nvSpPr>
        <p:spPr>
          <a:xfrm>
            <a:off x="0" y="8982634"/>
            <a:ext cx="12801600" cy="0"/>
          </a:xfrm>
          <a:custGeom>
            <a:avLst/>
            <a:gdLst/>
            <a:ahLst/>
            <a:cxnLst/>
            <a:rect l="l" t="t" r="r" b="b"/>
            <a:pathLst>
              <a:path w="12801600">
                <a:moveTo>
                  <a:pt x="0" y="0"/>
                </a:moveTo>
                <a:lnTo>
                  <a:pt x="12801599" y="0"/>
                </a:lnTo>
              </a:path>
            </a:pathLst>
          </a:custGeom>
          <a:ln w="12699">
            <a:solidFill>
              <a:srgbClr val="000000"/>
            </a:solidFill>
          </a:ln>
        </p:spPr>
        <p:txBody>
          <a:bodyPr wrap="square" lIns="0" tIns="0" rIns="0" bIns="0" rtlCol="0"/>
          <a:lstStyle/>
          <a:p>
            <a:endParaRPr/>
          </a:p>
        </p:txBody>
      </p:sp>
      <p:sp>
        <p:nvSpPr>
          <p:cNvPr id="5" name="object 5"/>
          <p:cNvSpPr txBox="1"/>
          <p:nvPr/>
        </p:nvSpPr>
        <p:spPr>
          <a:xfrm>
            <a:off x="3733800" y="1492547"/>
            <a:ext cx="7603646" cy="628377"/>
          </a:xfrm>
          <a:prstGeom prst="rect">
            <a:avLst/>
          </a:prstGeom>
        </p:spPr>
        <p:txBody>
          <a:bodyPr vert="horz" wrap="square" lIns="0" tIns="12700" rIns="0" bIns="0" rtlCol="0">
            <a:spAutoFit/>
          </a:bodyPr>
          <a:lstStyle/>
          <a:p>
            <a:pPr marL="12700">
              <a:lnSpc>
                <a:spcPct val="100000"/>
              </a:lnSpc>
              <a:spcBef>
                <a:spcPts val="100"/>
              </a:spcBef>
            </a:pPr>
            <a:r>
              <a:rPr sz="4000" b="1" u="sng" dirty="0">
                <a:solidFill>
                  <a:srgbClr val="C00000"/>
                </a:solidFill>
                <a:latin typeface="Cambria"/>
                <a:cs typeface="Cambria"/>
              </a:rPr>
              <a:t>Value</a:t>
            </a:r>
            <a:r>
              <a:rPr sz="4000" b="1" u="sng" spc="-35" dirty="0">
                <a:solidFill>
                  <a:srgbClr val="C00000"/>
                </a:solidFill>
                <a:latin typeface="Cambria"/>
                <a:cs typeface="Cambria"/>
              </a:rPr>
              <a:t> </a:t>
            </a:r>
            <a:r>
              <a:rPr sz="4000" b="1" u="sng" dirty="0">
                <a:solidFill>
                  <a:srgbClr val="C00000"/>
                </a:solidFill>
                <a:latin typeface="Cambria"/>
                <a:cs typeface="Cambria"/>
              </a:rPr>
              <a:t>of</a:t>
            </a:r>
            <a:r>
              <a:rPr sz="4000" b="1" u="sng" spc="-20" dirty="0">
                <a:solidFill>
                  <a:srgbClr val="C00000"/>
                </a:solidFill>
                <a:latin typeface="Cambria"/>
                <a:cs typeface="Cambria"/>
              </a:rPr>
              <a:t> </a:t>
            </a:r>
            <a:r>
              <a:rPr sz="4000" b="1" u="sng" dirty="0">
                <a:solidFill>
                  <a:srgbClr val="C00000"/>
                </a:solidFill>
                <a:latin typeface="Cambria"/>
                <a:cs typeface="Cambria"/>
              </a:rPr>
              <a:t>the</a:t>
            </a:r>
            <a:r>
              <a:rPr sz="4000" b="1" u="sng" spc="-25" dirty="0">
                <a:solidFill>
                  <a:srgbClr val="C00000"/>
                </a:solidFill>
                <a:latin typeface="Cambria"/>
                <a:cs typeface="Cambria"/>
              </a:rPr>
              <a:t> </a:t>
            </a:r>
            <a:r>
              <a:rPr sz="4000" b="1" u="sng" dirty="0">
                <a:solidFill>
                  <a:srgbClr val="C00000"/>
                </a:solidFill>
                <a:latin typeface="Cambria"/>
                <a:cs typeface="Cambria"/>
              </a:rPr>
              <a:t>Solution</a:t>
            </a:r>
            <a:r>
              <a:rPr sz="4000" b="1" u="sng" spc="-20" dirty="0">
                <a:solidFill>
                  <a:srgbClr val="C00000"/>
                </a:solidFill>
                <a:latin typeface="Cambria"/>
                <a:cs typeface="Cambria"/>
              </a:rPr>
              <a:t> Idea</a:t>
            </a:r>
            <a:endParaRPr sz="4000" b="1" u="sng" dirty="0">
              <a:latin typeface="Cambria"/>
              <a:cs typeface="Cambria"/>
            </a:endParaRPr>
          </a:p>
        </p:txBody>
      </p:sp>
      <p:pic>
        <p:nvPicPr>
          <p:cNvPr id="10" name="Picture 9">
            <a:extLst>
              <a:ext uri="{FF2B5EF4-FFF2-40B4-BE49-F238E27FC236}">
                <a16:creationId xmlns:a16="http://schemas.microsoft.com/office/drawing/2014/main" id="{49E4B32D-2D2F-2D54-EA17-CBE857CDFF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200" y="2688413"/>
            <a:ext cx="10058400" cy="5734060"/>
          </a:xfrm>
          <a:prstGeom prst="rect">
            <a:avLst/>
          </a:prstGeom>
        </p:spPr>
      </p:pic>
      <p:sp>
        <p:nvSpPr>
          <p:cNvPr id="7" name="Footer Placeholder 6">
            <a:extLst>
              <a:ext uri="{FF2B5EF4-FFF2-40B4-BE49-F238E27FC236}">
                <a16:creationId xmlns:a16="http://schemas.microsoft.com/office/drawing/2014/main" id="{A4369D55-0812-7164-F732-253E3A1DF4A7}"/>
              </a:ext>
            </a:extLst>
          </p:cNvPr>
          <p:cNvSpPr>
            <a:spLocks noGrp="1"/>
          </p:cNvSpPr>
          <p:nvPr>
            <p:ph type="ftr" sz="quarter" idx="5"/>
          </p:nvPr>
        </p:nvSpPr>
        <p:spPr/>
        <p:txBody>
          <a:bodyPr/>
          <a:lstStyle/>
          <a:p>
            <a:pPr marL="12700">
              <a:lnSpc>
                <a:spcPts val="1689"/>
              </a:lnSpc>
            </a:pPr>
            <a:r>
              <a:rPr lang="en-US" spc="-10"/>
              <a:t>Centre for Presencing &amp; Design Thinking , VNR VJIET</a:t>
            </a:r>
            <a:endParaRPr lang="en-US" spc="-1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758259" y="151300"/>
            <a:ext cx="1350046" cy="1321534"/>
          </a:xfrm>
          <a:prstGeom prst="rect">
            <a:avLst/>
          </a:prstGeom>
        </p:spPr>
      </p:pic>
      <p:sp>
        <p:nvSpPr>
          <p:cNvPr id="4" name="object 4"/>
          <p:cNvSpPr/>
          <p:nvPr/>
        </p:nvSpPr>
        <p:spPr>
          <a:xfrm>
            <a:off x="0" y="8982634"/>
            <a:ext cx="12801600" cy="0"/>
          </a:xfrm>
          <a:custGeom>
            <a:avLst/>
            <a:gdLst/>
            <a:ahLst/>
            <a:cxnLst/>
            <a:rect l="l" t="t" r="r" b="b"/>
            <a:pathLst>
              <a:path w="12801600">
                <a:moveTo>
                  <a:pt x="0" y="0"/>
                </a:moveTo>
                <a:lnTo>
                  <a:pt x="12801599" y="0"/>
                </a:lnTo>
              </a:path>
            </a:pathLst>
          </a:custGeom>
          <a:ln w="12699">
            <a:solidFill>
              <a:srgbClr val="000000"/>
            </a:solidFill>
          </a:ln>
        </p:spPr>
        <p:txBody>
          <a:bodyPr wrap="square" lIns="0" tIns="0" rIns="0" bIns="0" rtlCol="0"/>
          <a:lstStyle/>
          <a:p>
            <a:endParaRPr/>
          </a:p>
        </p:txBody>
      </p:sp>
      <p:sp>
        <p:nvSpPr>
          <p:cNvPr id="5" name="object 5"/>
          <p:cNvSpPr txBox="1"/>
          <p:nvPr/>
        </p:nvSpPr>
        <p:spPr>
          <a:xfrm>
            <a:off x="1932124" y="1565090"/>
            <a:ext cx="9753599" cy="628377"/>
          </a:xfrm>
          <a:prstGeom prst="rect">
            <a:avLst/>
          </a:prstGeom>
        </p:spPr>
        <p:txBody>
          <a:bodyPr vert="horz" wrap="square" lIns="0" tIns="12700" rIns="0" bIns="0" rtlCol="0">
            <a:spAutoFit/>
          </a:bodyPr>
          <a:lstStyle/>
          <a:p>
            <a:pPr marL="12700">
              <a:lnSpc>
                <a:spcPct val="100000"/>
              </a:lnSpc>
              <a:spcBef>
                <a:spcPts val="100"/>
              </a:spcBef>
            </a:pPr>
            <a:r>
              <a:rPr sz="4000" dirty="0">
                <a:solidFill>
                  <a:srgbClr val="C00000"/>
                </a:solidFill>
                <a:latin typeface="Cambria"/>
                <a:cs typeface="Cambria"/>
              </a:rPr>
              <a:t>Applied</a:t>
            </a:r>
            <a:r>
              <a:rPr sz="4000" spc="-50" dirty="0">
                <a:solidFill>
                  <a:srgbClr val="C00000"/>
                </a:solidFill>
                <a:latin typeface="Cambria"/>
                <a:cs typeface="Cambria"/>
              </a:rPr>
              <a:t> </a:t>
            </a:r>
            <a:r>
              <a:rPr sz="4000" dirty="0">
                <a:solidFill>
                  <a:srgbClr val="C00000"/>
                </a:solidFill>
                <a:latin typeface="Cambria"/>
                <a:cs typeface="Cambria"/>
              </a:rPr>
              <a:t>Ideation</a:t>
            </a:r>
            <a:r>
              <a:rPr sz="4000" spc="-35" dirty="0">
                <a:solidFill>
                  <a:srgbClr val="C00000"/>
                </a:solidFill>
                <a:latin typeface="Cambria"/>
                <a:cs typeface="Cambria"/>
              </a:rPr>
              <a:t> </a:t>
            </a:r>
            <a:r>
              <a:rPr sz="4000" spc="-10" dirty="0">
                <a:solidFill>
                  <a:srgbClr val="C00000"/>
                </a:solidFill>
                <a:latin typeface="Cambria"/>
                <a:cs typeface="Cambria"/>
              </a:rPr>
              <a:t>Method</a:t>
            </a:r>
            <a:r>
              <a:rPr lang="en-IN" sz="4000" spc="-10" dirty="0">
                <a:solidFill>
                  <a:srgbClr val="C00000"/>
                </a:solidFill>
                <a:latin typeface="Cambria"/>
                <a:cs typeface="Cambria"/>
              </a:rPr>
              <a:t>: 3-BOX THINKING</a:t>
            </a:r>
            <a:endParaRPr sz="4000" dirty="0">
              <a:latin typeface="Cambria"/>
              <a:cs typeface="Cambria"/>
            </a:endParaRPr>
          </a:p>
        </p:txBody>
      </p:sp>
      <p:sp>
        <p:nvSpPr>
          <p:cNvPr id="6" name="object 6"/>
          <p:cNvSpPr txBox="1"/>
          <p:nvPr/>
        </p:nvSpPr>
        <p:spPr>
          <a:xfrm>
            <a:off x="4073110" y="6732889"/>
            <a:ext cx="36195" cy="43180"/>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gn="ctr">
              <a:lnSpc>
                <a:spcPct val="100000"/>
              </a:lnSpc>
            </a:pPr>
            <a:r>
              <a:rPr sz="100" i="1" spc="-35" dirty="0">
                <a:solidFill>
                  <a:srgbClr val="002060"/>
                </a:solidFill>
                <a:latin typeface="Cambria"/>
                <a:cs typeface="Cambria"/>
              </a:rPr>
              <a:t>1.</a:t>
            </a:r>
            <a:endParaRPr sz="100">
              <a:latin typeface="Cambria"/>
              <a:cs typeface="Cambria"/>
            </a:endParaRPr>
          </a:p>
        </p:txBody>
      </p:sp>
      <p:sp>
        <p:nvSpPr>
          <p:cNvPr id="10" name="TextBox 9">
            <a:extLst>
              <a:ext uri="{FF2B5EF4-FFF2-40B4-BE49-F238E27FC236}">
                <a16:creationId xmlns:a16="http://schemas.microsoft.com/office/drawing/2014/main" id="{1FE5A3FB-AA2E-1CCB-D6C5-AE7CC1CA6733}"/>
              </a:ext>
            </a:extLst>
          </p:cNvPr>
          <p:cNvSpPr txBox="1"/>
          <p:nvPr/>
        </p:nvSpPr>
        <p:spPr>
          <a:xfrm>
            <a:off x="1926887" y="2485373"/>
            <a:ext cx="9466917" cy="2339102"/>
          </a:xfrm>
          <a:prstGeom prst="rect">
            <a:avLst/>
          </a:prstGeom>
          <a:noFill/>
        </p:spPr>
        <p:txBody>
          <a:bodyPr wrap="square">
            <a:spAutoFit/>
          </a:bodyPr>
          <a:lstStyle/>
          <a:p>
            <a:pPr algn="l"/>
            <a:r>
              <a:rPr lang="en-US" sz="2600" b="1" i="0" u="sng" dirty="0">
                <a:solidFill>
                  <a:srgbClr val="374151"/>
                </a:solidFill>
                <a:effectLst/>
                <a:latin typeface="Söhne"/>
              </a:rPr>
              <a:t>Box 1: Managing the Present - Immediate Relief (Short-Term):</a:t>
            </a:r>
          </a:p>
          <a:p>
            <a:pPr algn="l">
              <a:buFont typeface="Arial" panose="020B0604020202020204" pitchFamily="34" charset="0"/>
              <a:buChar char="•"/>
            </a:pPr>
            <a:r>
              <a:rPr lang="en-US" sz="2000" b="0" i="0" dirty="0">
                <a:solidFill>
                  <a:srgbClr val="374151"/>
                </a:solidFill>
                <a:effectLst/>
                <a:latin typeface="Söhne"/>
              </a:rPr>
              <a:t>Prioritize the establishment of mobile shelters and temporary housing solutions to address the urgent need for safe accommodation.</a:t>
            </a:r>
          </a:p>
          <a:p>
            <a:pPr algn="l">
              <a:buFont typeface="Arial" panose="020B0604020202020204" pitchFamily="34" charset="0"/>
              <a:buChar char="•"/>
            </a:pPr>
            <a:r>
              <a:rPr lang="en-US" sz="2000" b="0" i="0" dirty="0">
                <a:solidFill>
                  <a:srgbClr val="374151"/>
                </a:solidFill>
                <a:effectLst/>
                <a:latin typeface="Söhne"/>
              </a:rPr>
              <a:t>Implement support services such as healthcare access, food resources, and hygiene facilities to ensure the well-being of individuals in the immediate term.</a:t>
            </a:r>
          </a:p>
          <a:p>
            <a:pPr algn="l">
              <a:buFont typeface="Arial" panose="020B0604020202020204" pitchFamily="34" charset="0"/>
              <a:buChar char="•"/>
            </a:pPr>
            <a:r>
              <a:rPr lang="en-US" sz="2000" b="0" i="0" dirty="0">
                <a:solidFill>
                  <a:srgbClr val="374151"/>
                </a:solidFill>
                <a:effectLst/>
                <a:latin typeface="Söhne"/>
              </a:rPr>
              <a:t>Develop and deploy mobile applications or platforms to connect individuals with existing services, resources, and job opportunities.</a:t>
            </a:r>
          </a:p>
        </p:txBody>
      </p:sp>
      <p:sp>
        <p:nvSpPr>
          <p:cNvPr id="12" name="TextBox 11">
            <a:extLst>
              <a:ext uri="{FF2B5EF4-FFF2-40B4-BE49-F238E27FC236}">
                <a16:creationId xmlns:a16="http://schemas.microsoft.com/office/drawing/2014/main" id="{34476D61-1F51-DC6F-3307-88995438219C}"/>
              </a:ext>
            </a:extLst>
          </p:cNvPr>
          <p:cNvSpPr txBox="1"/>
          <p:nvPr/>
        </p:nvSpPr>
        <p:spPr>
          <a:xfrm>
            <a:off x="1926886" y="5087475"/>
            <a:ext cx="9466917" cy="2739211"/>
          </a:xfrm>
          <a:prstGeom prst="rect">
            <a:avLst/>
          </a:prstGeom>
          <a:noFill/>
        </p:spPr>
        <p:txBody>
          <a:bodyPr wrap="square">
            <a:spAutoFit/>
          </a:bodyPr>
          <a:lstStyle/>
          <a:p>
            <a:pPr algn="l"/>
            <a:r>
              <a:rPr lang="en-US" sz="2600" b="1" i="0" u="sng" dirty="0">
                <a:solidFill>
                  <a:srgbClr val="374151"/>
                </a:solidFill>
                <a:effectLst/>
                <a:latin typeface="Söhne"/>
              </a:rPr>
              <a:t>Box 2: Selectively Abandoning the Past - Reimagining Solutions (Mid-Term):</a:t>
            </a:r>
          </a:p>
          <a:p>
            <a:pPr algn="l">
              <a:buFont typeface="Arial" panose="020B0604020202020204" pitchFamily="34" charset="0"/>
              <a:buChar char="•"/>
            </a:pPr>
            <a:r>
              <a:rPr lang="en-US" sz="2000" b="0" i="0" dirty="0">
                <a:solidFill>
                  <a:srgbClr val="374151"/>
                </a:solidFill>
                <a:effectLst/>
                <a:latin typeface="Söhne"/>
              </a:rPr>
              <a:t>Evaluate and refine existing support systems, abandoning approaches that have proven ineffective or insufficient.</a:t>
            </a:r>
          </a:p>
          <a:p>
            <a:pPr algn="l">
              <a:buFont typeface="Arial" panose="020B0604020202020204" pitchFamily="34" charset="0"/>
              <a:buChar char="•"/>
            </a:pPr>
            <a:r>
              <a:rPr lang="en-US" sz="2000" b="0" i="0" dirty="0">
                <a:solidFill>
                  <a:srgbClr val="374151"/>
                </a:solidFill>
                <a:effectLst/>
                <a:latin typeface="Söhne"/>
              </a:rPr>
              <a:t>Challenge traditional stereotypes and stigmas associated with homelessness through targeted education and awareness initiatives.</a:t>
            </a:r>
          </a:p>
          <a:p>
            <a:pPr algn="l">
              <a:buFont typeface="Arial" panose="020B0604020202020204" pitchFamily="34" charset="0"/>
              <a:buChar char="•"/>
            </a:pPr>
            <a:r>
              <a:rPr lang="en-US" sz="2000" b="0" i="0" dirty="0">
                <a:solidFill>
                  <a:srgbClr val="374151"/>
                </a:solidFill>
                <a:effectLst/>
                <a:latin typeface="Söhne"/>
              </a:rPr>
              <a:t>Collaborate with local government and advocacy groups to address policy barriers hindering affordable housing and employment opportunities.</a:t>
            </a:r>
          </a:p>
        </p:txBody>
      </p:sp>
      <p:sp>
        <p:nvSpPr>
          <p:cNvPr id="9" name="Footer Placeholder 8">
            <a:extLst>
              <a:ext uri="{FF2B5EF4-FFF2-40B4-BE49-F238E27FC236}">
                <a16:creationId xmlns:a16="http://schemas.microsoft.com/office/drawing/2014/main" id="{34A53BE8-F964-E5E2-BD45-44FDD9D5D218}"/>
              </a:ext>
            </a:extLst>
          </p:cNvPr>
          <p:cNvSpPr>
            <a:spLocks noGrp="1"/>
          </p:cNvSpPr>
          <p:nvPr>
            <p:ph type="ftr" sz="quarter" idx="5"/>
          </p:nvPr>
        </p:nvSpPr>
        <p:spPr/>
        <p:txBody>
          <a:bodyPr/>
          <a:lstStyle/>
          <a:p>
            <a:pPr marL="12700">
              <a:lnSpc>
                <a:spcPts val="1689"/>
              </a:lnSpc>
            </a:pPr>
            <a:r>
              <a:rPr lang="en-US" spc="-10"/>
              <a:t>Centre for Presencing &amp; Design Thinking , VNR VJIET</a:t>
            </a:r>
            <a:endParaRPr lang="en-US" spc="-1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758259" y="151300"/>
            <a:ext cx="1350046" cy="1321534"/>
          </a:xfrm>
          <a:prstGeom prst="rect">
            <a:avLst/>
          </a:prstGeom>
        </p:spPr>
      </p:pic>
      <p:sp>
        <p:nvSpPr>
          <p:cNvPr id="4" name="object 4"/>
          <p:cNvSpPr/>
          <p:nvPr/>
        </p:nvSpPr>
        <p:spPr>
          <a:xfrm>
            <a:off x="0" y="8982634"/>
            <a:ext cx="12801600" cy="0"/>
          </a:xfrm>
          <a:custGeom>
            <a:avLst/>
            <a:gdLst/>
            <a:ahLst/>
            <a:cxnLst/>
            <a:rect l="l" t="t" r="r" b="b"/>
            <a:pathLst>
              <a:path w="12801600">
                <a:moveTo>
                  <a:pt x="0" y="0"/>
                </a:moveTo>
                <a:lnTo>
                  <a:pt x="12801599" y="0"/>
                </a:lnTo>
              </a:path>
            </a:pathLst>
          </a:custGeom>
          <a:ln w="12699">
            <a:solidFill>
              <a:srgbClr val="000000"/>
            </a:solidFill>
          </a:ln>
        </p:spPr>
        <p:txBody>
          <a:bodyPr wrap="square" lIns="0" tIns="0" rIns="0" bIns="0" rtlCol="0"/>
          <a:lstStyle/>
          <a:p>
            <a:endParaRPr/>
          </a:p>
        </p:txBody>
      </p:sp>
      <p:sp>
        <p:nvSpPr>
          <p:cNvPr id="5" name="object 5"/>
          <p:cNvSpPr txBox="1"/>
          <p:nvPr/>
        </p:nvSpPr>
        <p:spPr>
          <a:xfrm>
            <a:off x="1932124" y="1565090"/>
            <a:ext cx="9753599" cy="628377"/>
          </a:xfrm>
          <a:prstGeom prst="rect">
            <a:avLst/>
          </a:prstGeom>
        </p:spPr>
        <p:txBody>
          <a:bodyPr vert="horz" wrap="square" lIns="0" tIns="12700" rIns="0" bIns="0" rtlCol="0">
            <a:spAutoFit/>
          </a:bodyPr>
          <a:lstStyle/>
          <a:p>
            <a:pPr marL="12700">
              <a:lnSpc>
                <a:spcPct val="100000"/>
              </a:lnSpc>
              <a:spcBef>
                <a:spcPts val="100"/>
              </a:spcBef>
            </a:pPr>
            <a:r>
              <a:rPr sz="4000" dirty="0">
                <a:solidFill>
                  <a:srgbClr val="C00000"/>
                </a:solidFill>
                <a:latin typeface="Cambria"/>
                <a:cs typeface="Cambria"/>
              </a:rPr>
              <a:t>Applied</a:t>
            </a:r>
            <a:r>
              <a:rPr sz="4000" spc="-50" dirty="0">
                <a:solidFill>
                  <a:srgbClr val="C00000"/>
                </a:solidFill>
                <a:latin typeface="Cambria"/>
                <a:cs typeface="Cambria"/>
              </a:rPr>
              <a:t> </a:t>
            </a:r>
            <a:r>
              <a:rPr sz="4000" dirty="0">
                <a:solidFill>
                  <a:srgbClr val="C00000"/>
                </a:solidFill>
                <a:latin typeface="Cambria"/>
                <a:cs typeface="Cambria"/>
              </a:rPr>
              <a:t>Ideation</a:t>
            </a:r>
            <a:r>
              <a:rPr sz="4000" spc="-35" dirty="0">
                <a:solidFill>
                  <a:srgbClr val="C00000"/>
                </a:solidFill>
                <a:latin typeface="Cambria"/>
                <a:cs typeface="Cambria"/>
              </a:rPr>
              <a:t> </a:t>
            </a:r>
            <a:r>
              <a:rPr sz="4000" spc="-10" dirty="0">
                <a:solidFill>
                  <a:srgbClr val="C00000"/>
                </a:solidFill>
                <a:latin typeface="Cambria"/>
                <a:cs typeface="Cambria"/>
              </a:rPr>
              <a:t>Method</a:t>
            </a:r>
            <a:r>
              <a:rPr lang="en-IN" sz="4000" spc="-10" dirty="0">
                <a:solidFill>
                  <a:srgbClr val="C00000"/>
                </a:solidFill>
                <a:latin typeface="Cambria"/>
                <a:cs typeface="Cambria"/>
              </a:rPr>
              <a:t>: 3-BOX THINKING</a:t>
            </a:r>
            <a:endParaRPr sz="4000" dirty="0">
              <a:latin typeface="Cambria"/>
              <a:cs typeface="Cambria"/>
            </a:endParaRPr>
          </a:p>
        </p:txBody>
      </p:sp>
      <p:sp>
        <p:nvSpPr>
          <p:cNvPr id="6" name="object 6"/>
          <p:cNvSpPr txBox="1"/>
          <p:nvPr/>
        </p:nvSpPr>
        <p:spPr>
          <a:xfrm>
            <a:off x="4073110" y="6732889"/>
            <a:ext cx="36195" cy="43180"/>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gn="ctr">
              <a:lnSpc>
                <a:spcPct val="100000"/>
              </a:lnSpc>
            </a:pPr>
            <a:r>
              <a:rPr sz="100" i="1" spc="-35" dirty="0">
                <a:solidFill>
                  <a:srgbClr val="002060"/>
                </a:solidFill>
                <a:latin typeface="Cambria"/>
                <a:cs typeface="Cambria"/>
              </a:rPr>
              <a:t>1.</a:t>
            </a:r>
            <a:endParaRPr sz="100">
              <a:latin typeface="Cambria"/>
              <a:cs typeface="Cambria"/>
            </a:endParaRPr>
          </a:p>
        </p:txBody>
      </p:sp>
      <p:sp>
        <p:nvSpPr>
          <p:cNvPr id="9" name="TextBox 8">
            <a:extLst>
              <a:ext uri="{FF2B5EF4-FFF2-40B4-BE49-F238E27FC236}">
                <a16:creationId xmlns:a16="http://schemas.microsoft.com/office/drawing/2014/main" id="{B33D7571-0AFE-6689-F9E1-FB0149548B17}"/>
              </a:ext>
            </a:extLst>
          </p:cNvPr>
          <p:cNvSpPr txBox="1"/>
          <p:nvPr/>
        </p:nvSpPr>
        <p:spPr>
          <a:xfrm>
            <a:off x="1932124" y="2743200"/>
            <a:ext cx="9466917" cy="2339102"/>
          </a:xfrm>
          <a:prstGeom prst="rect">
            <a:avLst/>
          </a:prstGeom>
          <a:noFill/>
        </p:spPr>
        <p:txBody>
          <a:bodyPr wrap="square">
            <a:spAutoFit/>
          </a:bodyPr>
          <a:lstStyle/>
          <a:p>
            <a:pPr algn="l"/>
            <a:r>
              <a:rPr lang="en-US" sz="2600" b="1" i="0" u="sng" dirty="0">
                <a:solidFill>
                  <a:srgbClr val="374151"/>
                </a:solidFill>
                <a:effectLst/>
                <a:latin typeface="Söhne"/>
              </a:rPr>
              <a:t>Box 3: Creating the Future - Sustainable Solutions (Long-Term):</a:t>
            </a:r>
            <a:endParaRPr lang="en-US" sz="2600" b="0" i="0" u="sng" dirty="0">
              <a:solidFill>
                <a:srgbClr val="374151"/>
              </a:solidFill>
              <a:effectLst/>
              <a:latin typeface="Söhne"/>
            </a:endParaRPr>
          </a:p>
          <a:p>
            <a:pPr algn="l">
              <a:buFont typeface="Arial" panose="020B0604020202020204" pitchFamily="34" charset="0"/>
              <a:buChar char="•"/>
            </a:pPr>
            <a:r>
              <a:rPr lang="en-US" sz="2000" b="0" i="0" dirty="0">
                <a:solidFill>
                  <a:srgbClr val="374151"/>
                </a:solidFill>
                <a:effectLst/>
                <a:latin typeface="Söhne"/>
              </a:rPr>
              <a:t>Innovate in the creation of sustainable, affordable housing solutions, considering eco-friendly and community-integrated designs.</a:t>
            </a:r>
          </a:p>
          <a:p>
            <a:pPr algn="l">
              <a:buFont typeface="Arial" panose="020B0604020202020204" pitchFamily="34" charset="0"/>
              <a:buChar char="•"/>
            </a:pPr>
            <a:r>
              <a:rPr lang="en-US" sz="2000" b="0" i="0" dirty="0">
                <a:solidFill>
                  <a:srgbClr val="374151"/>
                </a:solidFill>
                <a:effectLst/>
                <a:latin typeface="Söhne"/>
              </a:rPr>
              <a:t>Develop and implement long-term job training and education programs to enhance the employability and resilience of individuals transitioning out of homelessness.</a:t>
            </a:r>
          </a:p>
          <a:p>
            <a:pPr algn="l">
              <a:buFont typeface="Arial" panose="020B0604020202020204" pitchFamily="34" charset="0"/>
              <a:buChar char="•"/>
            </a:pPr>
            <a:r>
              <a:rPr lang="en-US" sz="2000" b="0" i="0" dirty="0">
                <a:solidFill>
                  <a:srgbClr val="374151"/>
                </a:solidFill>
                <a:effectLst/>
                <a:latin typeface="Söhne"/>
              </a:rPr>
              <a:t>Foster partnerships between educational institutions, businesses, and support organizations to create a holistic ecosystem for skill development and employment.</a:t>
            </a:r>
          </a:p>
        </p:txBody>
      </p:sp>
      <p:sp>
        <p:nvSpPr>
          <p:cNvPr id="10" name="Footer Placeholder 9">
            <a:extLst>
              <a:ext uri="{FF2B5EF4-FFF2-40B4-BE49-F238E27FC236}">
                <a16:creationId xmlns:a16="http://schemas.microsoft.com/office/drawing/2014/main" id="{B2182650-8F48-7C3C-A104-A2206E824CE7}"/>
              </a:ext>
            </a:extLst>
          </p:cNvPr>
          <p:cNvSpPr>
            <a:spLocks noGrp="1"/>
          </p:cNvSpPr>
          <p:nvPr>
            <p:ph type="ftr" sz="quarter" idx="5"/>
          </p:nvPr>
        </p:nvSpPr>
        <p:spPr/>
        <p:txBody>
          <a:bodyPr/>
          <a:lstStyle/>
          <a:p>
            <a:pPr marL="12700">
              <a:lnSpc>
                <a:spcPts val="1689"/>
              </a:lnSpc>
            </a:pPr>
            <a:r>
              <a:rPr lang="en-US" spc="-10"/>
              <a:t>Centre for Presencing &amp; Design Thinking , VNR VJIET</a:t>
            </a:r>
            <a:endParaRPr lang="en-US" spc="-10" dirty="0"/>
          </a:p>
        </p:txBody>
      </p:sp>
    </p:spTree>
    <p:extLst>
      <p:ext uri="{BB962C8B-B14F-4D97-AF65-F5344CB8AC3E}">
        <p14:creationId xmlns:p14="http://schemas.microsoft.com/office/powerpoint/2010/main" val="2666650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758259" y="151300"/>
            <a:ext cx="1350046" cy="1321534"/>
          </a:xfrm>
          <a:prstGeom prst="rect">
            <a:avLst/>
          </a:prstGeom>
        </p:spPr>
      </p:pic>
      <p:sp>
        <p:nvSpPr>
          <p:cNvPr id="4" name="object 4"/>
          <p:cNvSpPr/>
          <p:nvPr/>
        </p:nvSpPr>
        <p:spPr>
          <a:xfrm>
            <a:off x="0" y="8982634"/>
            <a:ext cx="12801600" cy="0"/>
          </a:xfrm>
          <a:custGeom>
            <a:avLst/>
            <a:gdLst/>
            <a:ahLst/>
            <a:cxnLst/>
            <a:rect l="l" t="t" r="r" b="b"/>
            <a:pathLst>
              <a:path w="12801600">
                <a:moveTo>
                  <a:pt x="0" y="0"/>
                </a:moveTo>
                <a:lnTo>
                  <a:pt x="12801599" y="0"/>
                </a:lnTo>
              </a:path>
            </a:pathLst>
          </a:custGeom>
          <a:ln w="12699">
            <a:solidFill>
              <a:srgbClr val="000000"/>
            </a:solidFill>
          </a:ln>
        </p:spPr>
        <p:txBody>
          <a:bodyPr wrap="square" lIns="0" tIns="0" rIns="0" bIns="0" rtlCol="0"/>
          <a:lstStyle/>
          <a:p>
            <a:endParaRPr/>
          </a:p>
        </p:txBody>
      </p:sp>
      <p:sp>
        <p:nvSpPr>
          <p:cNvPr id="5" name="object 5"/>
          <p:cNvSpPr txBox="1"/>
          <p:nvPr/>
        </p:nvSpPr>
        <p:spPr>
          <a:xfrm>
            <a:off x="3543300" y="1219200"/>
            <a:ext cx="5715000" cy="751488"/>
          </a:xfrm>
          <a:prstGeom prst="rect">
            <a:avLst/>
          </a:prstGeom>
        </p:spPr>
        <p:txBody>
          <a:bodyPr vert="horz" wrap="square" lIns="0" tIns="12700" rIns="0" bIns="0" rtlCol="0">
            <a:spAutoFit/>
          </a:bodyPr>
          <a:lstStyle/>
          <a:p>
            <a:pPr marL="12700">
              <a:lnSpc>
                <a:spcPct val="100000"/>
              </a:lnSpc>
              <a:spcBef>
                <a:spcPts val="100"/>
              </a:spcBef>
            </a:pPr>
            <a:r>
              <a:rPr sz="4800" b="1" u="sng" dirty="0">
                <a:solidFill>
                  <a:srgbClr val="C00000"/>
                </a:solidFill>
                <a:latin typeface="Cambria"/>
                <a:cs typeface="Cambria"/>
              </a:rPr>
              <a:t>Solution</a:t>
            </a:r>
            <a:r>
              <a:rPr sz="4800" b="1" u="sng" spc="-40" dirty="0">
                <a:solidFill>
                  <a:srgbClr val="C00000"/>
                </a:solidFill>
                <a:latin typeface="Cambria"/>
                <a:cs typeface="Cambria"/>
              </a:rPr>
              <a:t> </a:t>
            </a:r>
            <a:r>
              <a:rPr sz="4800" b="1" u="sng" spc="-10" dirty="0">
                <a:solidFill>
                  <a:srgbClr val="C00000"/>
                </a:solidFill>
                <a:latin typeface="Cambria"/>
                <a:cs typeface="Cambria"/>
              </a:rPr>
              <a:t>Prototype</a:t>
            </a:r>
            <a:endParaRPr sz="4800" b="1" u="sng" dirty="0">
              <a:latin typeface="Cambria"/>
              <a:cs typeface="Cambria"/>
            </a:endParaRPr>
          </a:p>
        </p:txBody>
      </p:sp>
      <p:sp>
        <p:nvSpPr>
          <p:cNvPr id="10" name="TextBox 9">
            <a:extLst>
              <a:ext uri="{FF2B5EF4-FFF2-40B4-BE49-F238E27FC236}">
                <a16:creationId xmlns:a16="http://schemas.microsoft.com/office/drawing/2014/main" id="{107310D6-9536-289E-ADC6-7FB53A1CAE61}"/>
              </a:ext>
            </a:extLst>
          </p:cNvPr>
          <p:cNvSpPr txBox="1"/>
          <p:nvPr/>
        </p:nvSpPr>
        <p:spPr>
          <a:xfrm>
            <a:off x="1122124" y="2681739"/>
            <a:ext cx="10439400" cy="2185214"/>
          </a:xfrm>
          <a:prstGeom prst="rect">
            <a:avLst/>
          </a:prstGeom>
          <a:noFill/>
        </p:spPr>
        <p:txBody>
          <a:bodyPr wrap="square">
            <a:spAutoFit/>
          </a:bodyPr>
          <a:lstStyle/>
          <a:p>
            <a:pPr algn="l"/>
            <a:r>
              <a:rPr lang="en-US" sz="2600" b="1" i="0" u="sng" dirty="0">
                <a:effectLst/>
                <a:latin typeface="Söhne"/>
              </a:rPr>
              <a:t>1. Mobile Shelter Units:</a:t>
            </a:r>
          </a:p>
          <a:p>
            <a:pPr algn="l">
              <a:buFont typeface="Arial" panose="020B0604020202020204" pitchFamily="34" charset="0"/>
              <a:buChar char="•"/>
            </a:pPr>
            <a:r>
              <a:rPr lang="en-US" sz="2200" b="1" i="0" u="sng" dirty="0">
                <a:solidFill>
                  <a:srgbClr val="374151"/>
                </a:solidFill>
                <a:effectLst/>
                <a:latin typeface="Söhne"/>
              </a:rPr>
              <a:t>Description:</a:t>
            </a:r>
            <a:r>
              <a:rPr lang="en-US" sz="2200" b="0" i="0" u="sng" dirty="0">
                <a:solidFill>
                  <a:srgbClr val="374151"/>
                </a:solidFill>
                <a:effectLst/>
                <a:latin typeface="Söhne"/>
              </a:rPr>
              <a:t> </a:t>
            </a:r>
            <a:r>
              <a:rPr lang="en-US" sz="2200" b="0" i="0" dirty="0">
                <a:solidFill>
                  <a:srgbClr val="374151"/>
                </a:solidFill>
                <a:effectLst/>
                <a:latin typeface="Söhne"/>
              </a:rPr>
              <a:t>Deployable shelters that provide immediate relief and safety for individuals facing homelessness.</a:t>
            </a:r>
          </a:p>
          <a:p>
            <a:pPr algn="l">
              <a:buFont typeface="Arial" panose="020B0604020202020204" pitchFamily="34" charset="0"/>
              <a:buChar char="•"/>
            </a:pPr>
            <a:r>
              <a:rPr lang="en-US" sz="2200" b="1" u="sng" dirty="0">
                <a:solidFill>
                  <a:srgbClr val="374151"/>
                </a:solidFill>
                <a:effectLst/>
                <a:latin typeface="Söhne"/>
              </a:rPr>
              <a:t>Features:</a:t>
            </a:r>
            <a:endParaRPr lang="en-US" sz="2200" b="0" u="sng" dirty="0">
              <a:solidFill>
                <a:srgbClr val="374151"/>
              </a:solidFill>
              <a:effectLst/>
              <a:latin typeface="Söhne"/>
            </a:endParaRPr>
          </a:p>
          <a:p>
            <a:pPr marL="742950" lvl="1" indent="-285750" algn="l">
              <a:buFont typeface="Arial" panose="020B0604020202020204" pitchFamily="34" charset="0"/>
              <a:buChar char="•"/>
            </a:pPr>
            <a:r>
              <a:rPr lang="en-US" sz="2200" b="0" i="0" dirty="0">
                <a:solidFill>
                  <a:srgbClr val="374151"/>
                </a:solidFill>
                <a:effectLst/>
                <a:latin typeface="Söhne"/>
              </a:rPr>
              <a:t>Portable and easily transportable.</a:t>
            </a:r>
          </a:p>
          <a:p>
            <a:pPr marL="742950" lvl="1" indent="-285750" algn="l">
              <a:buFont typeface="Arial" panose="020B0604020202020204" pitchFamily="34" charset="0"/>
              <a:buChar char="•"/>
            </a:pPr>
            <a:r>
              <a:rPr lang="en-US" sz="2200" b="0" i="0" dirty="0">
                <a:solidFill>
                  <a:srgbClr val="374151"/>
                </a:solidFill>
                <a:effectLst/>
                <a:latin typeface="Söhne"/>
              </a:rPr>
              <a:t>Equipped with basic amenities, including bedding, hygiene facilities, and storage.</a:t>
            </a:r>
          </a:p>
        </p:txBody>
      </p:sp>
      <p:sp>
        <p:nvSpPr>
          <p:cNvPr id="12" name="TextBox 11">
            <a:extLst>
              <a:ext uri="{FF2B5EF4-FFF2-40B4-BE49-F238E27FC236}">
                <a16:creationId xmlns:a16="http://schemas.microsoft.com/office/drawing/2014/main" id="{3BF37DD8-8022-62AD-94C9-6037295AA271}"/>
              </a:ext>
            </a:extLst>
          </p:cNvPr>
          <p:cNvSpPr txBox="1"/>
          <p:nvPr/>
        </p:nvSpPr>
        <p:spPr>
          <a:xfrm>
            <a:off x="1087677" y="5515701"/>
            <a:ext cx="10515600" cy="2523768"/>
          </a:xfrm>
          <a:prstGeom prst="rect">
            <a:avLst/>
          </a:prstGeom>
          <a:noFill/>
        </p:spPr>
        <p:txBody>
          <a:bodyPr wrap="square">
            <a:spAutoFit/>
          </a:bodyPr>
          <a:lstStyle/>
          <a:p>
            <a:pPr algn="l"/>
            <a:r>
              <a:rPr lang="en-US" sz="2600" b="1" i="0" u="sng" dirty="0">
                <a:effectLst/>
                <a:latin typeface="Söhne"/>
              </a:rPr>
              <a:t>2. Community Engagement App:</a:t>
            </a:r>
          </a:p>
          <a:p>
            <a:pPr algn="l">
              <a:buFont typeface="Arial" panose="020B0604020202020204" pitchFamily="34" charset="0"/>
              <a:buChar char="•"/>
            </a:pPr>
            <a:r>
              <a:rPr lang="en-US" sz="2200" b="1" i="0" u="sng" dirty="0">
                <a:solidFill>
                  <a:srgbClr val="374151"/>
                </a:solidFill>
                <a:effectLst/>
                <a:latin typeface="Söhne"/>
              </a:rPr>
              <a:t>Description:</a:t>
            </a:r>
            <a:r>
              <a:rPr lang="en-US" sz="2200" b="0" i="0" u="sng" dirty="0">
                <a:solidFill>
                  <a:srgbClr val="374151"/>
                </a:solidFill>
                <a:effectLst/>
                <a:latin typeface="Söhne"/>
              </a:rPr>
              <a:t> </a:t>
            </a:r>
            <a:r>
              <a:rPr lang="en-US" sz="2200" b="0" i="0" dirty="0">
                <a:solidFill>
                  <a:srgbClr val="374151"/>
                </a:solidFill>
                <a:effectLst/>
                <a:latin typeface="Söhne"/>
              </a:rPr>
              <a:t>A mobile application connecting individuals with services, resources, and job opportunities.</a:t>
            </a:r>
          </a:p>
          <a:p>
            <a:pPr algn="l">
              <a:buFont typeface="Arial" panose="020B0604020202020204" pitchFamily="34" charset="0"/>
              <a:buChar char="•"/>
            </a:pPr>
            <a:r>
              <a:rPr lang="en-US" sz="2200" b="1" i="0" u="sng" dirty="0">
                <a:solidFill>
                  <a:srgbClr val="374151"/>
                </a:solidFill>
                <a:effectLst/>
                <a:latin typeface="Söhne"/>
              </a:rPr>
              <a:t>Features:</a:t>
            </a:r>
            <a:endParaRPr lang="en-US" sz="2200" b="0" i="0" u="sng" dirty="0">
              <a:solidFill>
                <a:srgbClr val="374151"/>
              </a:solidFill>
              <a:effectLst/>
              <a:latin typeface="Söhne"/>
            </a:endParaRPr>
          </a:p>
          <a:p>
            <a:pPr marL="742950" lvl="1" indent="-285750" algn="l">
              <a:buFont typeface="Arial" panose="020B0604020202020204" pitchFamily="34" charset="0"/>
              <a:buChar char="•"/>
            </a:pPr>
            <a:r>
              <a:rPr lang="en-US" sz="2200" b="0" i="0" dirty="0">
                <a:solidFill>
                  <a:srgbClr val="374151"/>
                </a:solidFill>
                <a:effectLst/>
                <a:latin typeface="Söhne"/>
              </a:rPr>
              <a:t>User-friendly interface with a map of available services and shelters.</a:t>
            </a:r>
          </a:p>
          <a:p>
            <a:pPr marL="742950" lvl="1" indent="-285750" algn="l">
              <a:buFont typeface="Arial" panose="020B0604020202020204" pitchFamily="34" charset="0"/>
              <a:buChar char="•"/>
            </a:pPr>
            <a:r>
              <a:rPr lang="en-US" sz="2200" b="0" i="0" dirty="0">
                <a:solidFill>
                  <a:srgbClr val="374151"/>
                </a:solidFill>
                <a:effectLst/>
                <a:latin typeface="Söhne"/>
              </a:rPr>
              <a:t>Job listings, skill-building courses, and support services accessible in one platform.</a:t>
            </a:r>
          </a:p>
          <a:p>
            <a:pPr marL="742950" lvl="1" indent="-285750" algn="l">
              <a:buFont typeface="Arial" panose="020B0604020202020204" pitchFamily="34" charset="0"/>
              <a:buChar char="•"/>
            </a:pPr>
            <a:r>
              <a:rPr lang="en-US" sz="2200" b="0" i="0" dirty="0">
                <a:solidFill>
                  <a:srgbClr val="374151"/>
                </a:solidFill>
                <a:effectLst/>
                <a:latin typeface="Söhne"/>
              </a:rPr>
              <a:t>Emergency alerts and notifications for weather conditions or available resources.</a:t>
            </a:r>
          </a:p>
        </p:txBody>
      </p:sp>
      <p:sp>
        <p:nvSpPr>
          <p:cNvPr id="7" name="Footer Placeholder 6">
            <a:extLst>
              <a:ext uri="{FF2B5EF4-FFF2-40B4-BE49-F238E27FC236}">
                <a16:creationId xmlns:a16="http://schemas.microsoft.com/office/drawing/2014/main" id="{26F48138-5F2B-2042-4AD8-1E6174637068}"/>
              </a:ext>
            </a:extLst>
          </p:cNvPr>
          <p:cNvSpPr>
            <a:spLocks noGrp="1"/>
          </p:cNvSpPr>
          <p:nvPr>
            <p:ph type="ftr" sz="quarter" idx="5"/>
          </p:nvPr>
        </p:nvSpPr>
        <p:spPr/>
        <p:txBody>
          <a:bodyPr/>
          <a:lstStyle/>
          <a:p>
            <a:pPr marL="12700">
              <a:lnSpc>
                <a:spcPts val="1689"/>
              </a:lnSpc>
            </a:pPr>
            <a:r>
              <a:rPr lang="en-US" spc="-10"/>
              <a:t>Centre for Presencing &amp; Design Thinking , VNR VJIET</a:t>
            </a:r>
            <a:endParaRPr lang="en-US" spc="-1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758259" y="151300"/>
            <a:ext cx="1350046" cy="1321534"/>
          </a:xfrm>
          <a:prstGeom prst="rect">
            <a:avLst/>
          </a:prstGeom>
        </p:spPr>
      </p:pic>
      <p:sp>
        <p:nvSpPr>
          <p:cNvPr id="4" name="object 4"/>
          <p:cNvSpPr/>
          <p:nvPr/>
        </p:nvSpPr>
        <p:spPr>
          <a:xfrm>
            <a:off x="0" y="8982634"/>
            <a:ext cx="12801600" cy="0"/>
          </a:xfrm>
          <a:custGeom>
            <a:avLst/>
            <a:gdLst/>
            <a:ahLst/>
            <a:cxnLst/>
            <a:rect l="l" t="t" r="r" b="b"/>
            <a:pathLst>
              <a:path w="12801600">
                <a:moveTo>
                  <a:pt x="0" y="0"/>
                </a:moveTo>
                <a:lnTo>
                  <a:pt x="12801599" y="0"/>
                </a:lnTo>
              </a:path>
            </a:pathLst>
          </a:custGeom>
          <a:ln w="12699">
            <a:solidFill>
              <a:srgbClr val="000000"/>
            </a:solidFill>
          </a:ln>
        </p:spPr>
        <p:txBody>
          <a:bodyPr wrap="square" lIns="0" tIns="0" rIns="0" bIns="0" rtlCol="0"/>
          <a:lstStyle/>
          <a:p>
            <a:endParaRPr/>
          </a:p>
        </p:txBody>
      </p:sp>
      <p:sp>
        <p:nvSpPr>
          <p:cNvPr id="5" name="object 5"/>
          <p:cNvSpPr txBox="1"/>
          <p:nvPr/>
        </p:nvSpPr>
        <p:spPr>
          <a:xfrm>
            <a:off x="3543300" y="1219200"/>
            <a:ext cx="5715000" cy="751488"/>
          </a:xfrm>
          <a:prstGeom prst="rect">
            <a:avLst/>
          </a:prstGeom>
        </p:spPr>
        <p:txBody>
          <a:bodyPr vert="horz" wrap="square" lIns="0" tIns="12700" rIns="0" bIns="0" rtlCol="0">
            <a:spAutoFit/>
          </a:bodyPr>
          <a:lstStyle/>
          <a:p>
            <a:pPr marL="12700">
              <a:lnSpc>
                <a:spcPct val="100000"/>
              </a:lnSpc>
              <a:spcBef>
                <a:spcPts val="100"/>
              </a:spcBef>
            </a:pPr>
            <a:r>
              <a:rPr sz="4800" b="1" u="sng" dirty="0">
                <a:solidFill>
                  <a:srgbClr val="C00000"/>
                </a:solidFill>
                <a:latin typeface="Cambria"/>
                <a:cs typeface="Cambria"/>
              </a:rPr>
              <a:t>Solution</a:t>
            </a:r>
            <a:r>
              <a:rPr sz="4800" b="1" u="sng" spc="-40" dirty="0">
                <a:solidFill>
                  <a:srgbClr val="C00000"/>
                </a:solidFill>
                <a:latin typeface="Cambria"/>
                <a:cs typeface="Cambria"/>
              </a:rPr>
              <a:t> </a:t>
            </a:r>
            <a:r>
              <a:rPr sz="4800" b="1" u="sng" spc="-10" dirty="0">
                <a:solidFill>
                  <a:srgbClr val="C00000"/>
                </a:solidFill>
                <a:latin typeface="Cambria"/>
                <a:cs typeface="Cambria"/>
              </a:rPr>
              <a:t>Prototype</a:t>
            </a:r>
            <a:endParaRPr sz="4800" b="1" u="sng" dirty="0">
              <a:latin typeface="Cambria"/>
              <a:cs typeface="Cambria"/>
            </a:endParaRPr>
          </a:p>
        </p:txBody>
      </p:sp>
      <p:sp>
        <p:nvSpPr>
          <p:cNvPr id="7" name="TextBox 6">
            <a:extLst>
              <a:ext uri="{FF2B5EF4-FFF2-40B4-BE49-F238E27FC236}">
                <a16:creationId xmlns:a16="http://schemas.microsoft.com/office/drawing/2014/main" id="{05F7D15C-5B5D-51EB-440E-C4FEEEB5A7E1}"/>
              </a:ext>
            </a:extLst>
          </p:cNvPr>
          <p:cNvSpPr txBox="1"/>
          <p:nvPr/>
        </p:nvSpPr>
        <p:spPr>
          <a:xfrm>
            <a:off x="990600" y="2541211"/>
            <a:ext cx="10820400" cy="2523768"/>
          </a:xfrm>
          <a:prstGeom prst="rect">
            <a:avLst/>
          </a:prstGeom>
          <a:noFill/>
        </p:spPr>
        <p:txBody>
          <a:bodyPr wrap="square">
            <a:spAutoFit/>
          </a:bodyPr>
          <a:lstStyle/>
          <a:p>
            <a:pPr algn="l"/>
            <a:r>
              <a:rPr lang="en-US" sz="2600" b="1" u="sng" dirty="0">
                <a:latin typeface="Söhne"/>
              </a:rPr>
              <a:t>3</a:t>
            </a:r>
            <a:r>
              <a:rPr lang="en-US" sz="2600" b="1" i="0" u="sng" dirty="0">
                <a:effectLst/>
                <a:latin typeface="Söhne"/>
              </a:rPr>
              <a:t>. Affordable Housing Initiatives:</a:t>
            </a:r>
          </a:p>
          <a:p>
            <a:pPr algn="l">
              <a:buFont typeface="Arial" panose="020B0604020202020204" pitchFamily="34" charset="0"/>
              <a:buChar char="•"/>
            </a:pPr>
            <a:r>
              <a:rPr lang="en-US" sz="2200" b="1" i="0" u="sng" dirty="0">
                <a:solidFill>
                  <a:srgbClr val="374151"/>
                </a:solidFill>
                <a:effectLst/>
                <a:latin typeface="Söhne"/>
              </a:rPr>
              <a:t>Description:</a:t>
            </a:r>
            <a:r>
              <a:rPr lang="en-US" sz="2200" b="0" i="0" u="sng" dirty="0">
                <a:solidFill>
                  <a:srgbClr val="374151"/>
                </a:solidFill>
                <a:effectLst/>
                <a:latin typeface="Söhne"/>
              </a:rPr>
              <a:t> </a:t>
            </a:r>
            <a:r>
              <a:rPr lang="en-US" sz="2200" b="0" i="0" dirty="0">
                <a:solidFill>
                  <a:srgbClr val="374151"/>
                </a:solidFill>
                <a:effectLst/>
                <a:latin typeface="Söhne"/>
              </a:rPr>
              <a:t>Innovative approaches to providing stable and affordable housing options.</a:t>
            </a:r>
          </a:p>
          <a:p>
            <a:pPr algn="l">
              <a:buFont typeface="Arial" panose="020B0604020202020204" pitchFamily="34" charset="0"/>
              <a:buChar char="•"/>
            </a:pPr>
            <a:r>
              <a:rPr lang="en-US" sz="2200" b="1" i="0" u="sng" dirty="0">
                <a:solidFill>
                  <a:srgbClr val="374151"/>
                </a:solidFill>
                <a:effectLst/>
                <a:latin typeface="Söhne"/>
              </a:rPr>
              <a:t>Features:</a:t>
            </a:r>
            <a:endParaRPr lang="en-US" sz="2200" b="0" i="0" u="sng" dirty="0">
              <a:solidFill>
                <a:srgbClr val="374151"/>
              </a:solidFill>
              <a:effectLst/>
              <a:latin typeface="Söhne"/>
            </a:endParaRPr>
          </a:p>
          <a:p>
            <a:pPr marL="742950" lvl="1" indent="-285750" algn="l">
              <a:buFont typeface="Arial" panose="020B0604020202020204" pitchFamily="34" charset="0"/>
              <a:buChar char="•"/>
            </a:pPr>
            <a:r>
              <a:rPr lang="en-US" sz="2200" b="0" i="0" dirty="0">
                <a:solidFill>
                  <a:srgbClr val="374151"/>
                </a:solidFill>
                <a:effectLst/>
                <a:latin typeface="Söhne"/>
              </a:rPr>
              <a:t>Micro-housing projects with low-cost, sustainable designs.</a:t>
            </a:r>
          </a:p>
          <a:p>
            <a:pPr marL="742950" lvl="1" indent="-285750" algn="l">
              <a:buFont typeface="Arial" panose="020B0604020202020204" pitchFamily="34" charset="0"/>
              <a:buChar char="•"/>
            </a:pPr>
            <a:r>
              <a:rPr lang="en-US" sz="2200" b="0" i="0" dirty="0">
                <a:solidFill>
                  <a:srgbClr val="374151"/>
                </a:solidFill>
                <a:effectLst/>
                <a:latin typeface="Söhne"/>
              </a:rPr>
              <a:t>Advocacy for policy changes supporting increased affordable housing options.</a:t>
            </a:r>
          </a:p>
          <a:p>
            <a:pPr marL="742950" lvl="1" indent="-285750" algn="l">
              <a:buFont typeface="Arial" panose="020B0604020202020204" pitchFamily="34" charset="0"/>
              <a:buChar char="•"/>
            </a:pPr>
            <a:r>
              <a:rPr lang="en-US" sz="2200" b="0" i="0" dirty="0">
                <a:solidFill>
                  <a:srgbClr val="374151"/>
                </a:solidFill>
                <a:effectLst/>
                <a:latin typeface="Söhne"/>
              </a:rPr>
              <a:t>Partnerships with landlords to create housing opportunities for those transitioning out of homelessness.</a:t>
            </a:r>
          </a:p>
        </p:txBody>
      </p:sp>
      <p:sp>
        <p:nvSpPr>
          <p:cNvPr id="11" name="TextBox 10">
            <a:extLst>
              <a:ext uri="{FF2B5EF4-FFF2-40B4-BE49-F238E27FC236}">
                <a16:creationId xmlns:a16="http://schemas.microsoft.com/office/drawing/2014/main" id="{57E1BDAF-859D-880C-98D2-3CF1B428D396}"/>
              </a:ext>
            </a:extLst>
          </p:cNvPr>
          <p:cNvSpPr txBox="1"/>
          <p:nvPr/>
        </p:nvSpPr>
        <p:spPr>
          <a:xfrm>
            <a:off x="990600" y="5400852"/>
            <a:ext cx="10820400" cy="2523768"/>
          </a:xfrm>
          <a:prstGeom prst="rect">
            <a:avLst/>
          </a:prstGeom>
          <a:noFill/>
        </p:spPr>
        <p:txBody>
          <a:bodyPr wrap="square">
            <a:spAutoFit/>
          </a:bodyPr>
          <a:lstStyle/>
          <a:p>
            <a:pPr algn="l"/>
            <a:r>
              <a:rPr lang="en-US" sz="2600" b="1" u="sng" dirty="0">
                <a:latin typeface="Söhne"/>
              </a:rPr>
              <a:t>4</a:t>
            </a:r>
            <a:r>
              <a:rPr lang="en-US" sz="2600" b="1" i="0" u="sng" dirty="0">
                <a:effectLst/>
                <a:latin typeface="Söhne"/>
              </a:rPr>
              <a:t>. Legal Support Services:</a:t>
            </a:r>
          </a:p>
          <a:p>
            <a:pPr algn="l">
              <a:buFont typeface="Arial" panose="020B0604020202020204" pitchFamily="34" charset="0"/>
              <a:buChar char="•"/>
            </a:pPr>
            <a:r>
              <a:rPr lang="en-US" sz="2200" b="1" i="0" u="sng" dirty="0">
                <a:solidFill>
                  <a:srgbClr val="374151"/>
                </a:solidFill>
                <a:effectLst/>
                <a:latin typeface="Söhne"/>
              </a:rPr>
              <a:t>Description:</a:t>
            </a:r>
            <a:r>
              <a:rPr lang="en-US" sz="2200" b="0" i="0" u="sng" dirty="0">
                <a:solidFill>
                  <a:srgbClr val="374151"/>
                </a:solidFill>
                <a:effectLst/>
                <a:latin typeface="Söhne"/>
              </a:rPr>
              <a:t> </a:t>
            </a:r>
            <a:r>
              <a:rPr lang="en-US" sz="2200" b="0" i="0" dirty="0">
                <a:solidFill>
                  <a:srgbClr val="374151"/>
                </a:solidFill>
                <a:effectLst/>
                <a:latin typeface="Söhne"/>
              </a:rPr>
              <a:t>Accessible legal assistance to protect the rights of individuals experiencing homelessness.</a:t>
            </a:r>
          </a:p>
          <a:p>
            <a:pPr algn="l">
              <a:buFont typeface="Arial" panose="020B0604020202020204" pitchFamily="34" charset="0"/>
              <a:buChar char="•"/>
            </a:pPr>
            <a:r>
              <a:rPr lang="en-US" sz="2200" b="1" i="0" u="sng" dirty="0">
                <a:solidFill>
                  <a:srgbClr val="374151"/>
                </a:solidFill>
                <a:effectLst/>
                <a:latin typeface="Söhne"/>
              </a:rPr>
              <a:t>Features:</a:t>
            </a:r>
            <a:endParaRPr lang="en-US" sz="2200" b="0" i="0" u="sng" dirty="0">
              <a:solidFill>
                <a:srgbClr val="374151"/>
              </a:solidFill>
              <a:effectLst/>
              <a:latin typeface="Söhne"/>
            </a:endParaRPr>
          </a:p>
          <a:p>
            <a:pPr marL="742950" lvl="1" indent="-285750" algn="l">
              <a:buFont typeface="Arial" panose="020B0604020202020204" pitchFamily="34" charset="0"/>
              <a:buChar char="•"/>
            </a:pPr>
            <a:r>
              <a:rPr lang="en-US" sz="2200" b="0" i="0" dirty="0">
                <a:solidFill>
                  <a:srgbClr val="374151"/>
                </a:solidFill>
                <a:effectLst/>
                <a:latin typeface="Söhne"/>
              </a:rPr>
              <a:t>Mobile legal clinics providing pro bono legal advice.</a:t>
            </a:r>
          </a:p>
          <a:p>
            <a:pPr marL="742950" lvl="1" indent="-285750" algn="l">
              <a:buFont typeface="Arial" panose="020B0604020202020204" pitchFamily="34" charset="0"/>
              <a:buChar char="•"/>
            </a:pPr>
            <a:r>
              <a:rPr lang="en-US" sz="2200" b="0" i="0" dirty="0">
                <a:solidFill>
                  <a:srgbClr val="374151"/>
                </a:solidFill>
                <a:effectLst/>
                <a:latin typeface="Söhne"/>
              </a:rPr>
              <a:t>Educational campaigns informing individuals of their legal rights.</a:t>
            </a:r>
          </a:p>
          <a:p>
            <a:pPr marL="742950" lvl="1" indent="-285750" algn="l">
              <a:buFont typeface="Arial" panose="020B0604020202020204" pitchFamily="34" charset="0"/>
              <a:buChar char="•"/>
            </a:pPr>
            <a:r>
              <a:rPr lang="en-US" sz="2200" b="0" i="0" dirty="0">
                <a:solidFill>
                  <a:srgbClr val="374151"/>
                </a:solidFill>
                <a:effectLst/>
                <a:latin typeface="Söhne"/>
              </a:rPr>
              <a:t>Collaboration with legal aid organizations for ongoing support.</a:t>
            </a:r>
          </a:p>
        </p:txBody>
      </p:sp>
      <p:sp>
        <p:nvSpPr>
          <p:cNvPr id="9" name="Footer Placeholder 8">
            <a:extLst>
              <a:ext uri="{FF2B5EF4-FFF2-40B4-BE49-F238E27FC236}">
                <a16:creationId xmlns:a16="http://schemas.microsoft.com/office/drawing/2014/main" id="{7857340C-A31E-E86B-7075-8DB48DB06F2C}"/>
              </a:ext>
            </a:extLst>
          </p:cNvPr>
          <p:cNvSpPr>
            <a:spLocks noGrp="1"/>
          </p:cNvSpPr>
          <p:nvPr>
            <p:ph type="ftr" sz="quarter" idx="5"/>
          </p:nvPr>
        </p:nvSpPr>
        <p:spPr/>
        <p:txBody>
          <a:bodyPr/>
          <a:lstStyle/>
          <a:p>
            <a:pPr marL="12700">
              <a:lnSpc>
                <a:spcPts val="1689"/>
              </a:lnSpc>
            </a:pPr>
            <a:r>
              <a:rPr lang="en-US" spc="-10"/>
              <a:t>Centre for Presencing &amp; Design Thinking , VNR VJIET</a:t>
            </a:r>
            <a:endParaRPr lang="en-US" spc="-10" dirty="0"/>
          </a:p>
        </p:txBody>
      </p:sp>
    </p:spTree>
    <p:extLst>
      <p:ext uri="{BB962C8B-B14F-4D97-AF65-F5344CB8AC3E}">
        <p14:creationId xmlns:p14="http://schemas.microsoft.com/office/powerpoint/2010/main" val="833518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758259" y="151300"/>
            <a:ext cx="1350046" cy="1321534"/>
          </a:xfrm>
          <a:prstGeom prst="rect">
            <a:avLst/>
          </a:prstGeom>
        </p:spPr>
      </p:pic>
      <p:sp>
        <p:nvSpPr>
          <p:cNvPr id="4" name="object 4"/>
          <p:cNvSpPr/>
          <p:nvPr/>
        </p:nvSpPr>
        <p:spPr>
          <a:xfrm>
            <a:off x="0" y="8982634"/>
            <a:ext cx="12801600" cy="0"/>
          </a:xfrm>
          <a:custGeom>
            <a:avLst/>
            <a:gdLst/>
            <a:ahLst/>
            <a:cxnLst/>
            <a:rect l="l" t="t" r="r" b="b"/>
            <a:pathLst>
              <a:path w="12801600">
                <a:moveTo>
                  <a:pt x="0" y="0"/>
                </a:moveTo>
                <a:lnTo>
                  <a:pt x="12801599" y="0"/>
                </a:lnTo>
              </a:path>
            </a:pathLst>
          </a:custGeom>
          <a:ln w="12699">
            <a:solidFill>
              <a:srgbClr val="000000"/>
            </a:solidFill>
          </a:ln>
        </p:spPr>
        <p:txBody>
          <a:bodyPr wrap="square" lIns="0" tIns="0" rIns="0" bIns="0" rtlCol="0"/>
          <a:lstStyle/>
          <a:p>
            <a:endParaRPr/>
          </a:p>
        </p:txBody>
      </p:sp>
      <p:sp>
        <p:nvSpPr>
          <p:cNvPr id="5" name="object 5"/>
          <p:cNvSpPr txBox="1"/>
          <p:nvPr/>
        </p:nvSpPr>
        <p:spPr>
          <a:xfrm>
            <a:off x="3411061" y="1183064"/>
            <a:ext cx="5979478" cy="659155"/>
          </a:xfrm>
          <a:prstGeom prst="rect">
            <a:avLst/>
          </a:prstGeom>
        </p:spPr>
        <p:txBody>
          <a:bodyPr vert="horz" wrap="square" lIns="0" tIns="12700" rIns="0" bIns="0" rtlCol="0">
            <a:spAutoFit/>
          </a:bodyPr>
          <a:lstStyle/>
          <a:p>
            <a:pPr marL="12700">
              <a:lnSpc>
                <a:spcPct val="100000"/>
              </a:lnSpc>
              <a:spcBef>
                <a:spcPts val="100"/>
              </a:spcBef>
            </a:pPr>
            <a:r>
              <a:rPr sz="4200" b="1" u="sng" dirty="0">
                <a:solidFill>
                  <a:srgbClr val="C00000"/>
                </a:solidFill>
                <a:latin typeface="Cambria"/>
                <a:cs typeface="Cambria"/>
              </a:rPr>
              <a:t>Final</a:t>
            </a:r>
            <a:r>
              <a:rPr sz="4200" b="1" u="sng" spc="20" dirty="0">
                <a:solidFill>
                  <a:srgbClr val="C00000"/>
                </a:solidFill>
                <a:latin typeface="Cambria"/>
                <a:cs typeface="Cambria"/>
              </a:rPr>
              <a:t> </a:t>
            </a:r>
            <a:r>
              <a:rPr sz="4200" b="1" u="sng" spc="-10" dirty="0">
                <a:solidFill>
                  <a:srgbClr val="C00000"/>
                </a:solidFill>
                <a:latin typeface="Cambria"/>
                <a:cs typeface="Cambria"/>
              </a:rPr>
              <a:t>Real-Win-Worth</a:t>
            </a:r>
            <a:endParaRPr sz="4200" b="1" u="sng" dirty="0">
              <a:latin typeface="Cambria"/>
              <a:cs typeface="Cambria"/>
            </a:endParaRPr>
          </a:p>
        </p:txBody>
      </p:sp>
      <p:sp>
        <p:nvSpPr>
          <p:cNvPr id="10" name="TextBox 9">
            <a:extLst>
              <a:ext uri="{FF2B5EF4-FFF2-40B4-BE49-F238E27FC236}">
                <a16:creationId xmlns:a16="http://schemas.microsoft.com/office/drawing/2014/main" id="{76CCC95D-A81F-0DB2-051A-CB75FBDE7CC1}"/>
              </a:ext>
            </a:extLst>
          </p:cNvPr>
          <p:cNvSpPr txBox="1"/>
          <p:nvPr/>
        </p:nvSpPr>
        <p:spPr>
          <a:xfrm>
            <a:off x="589505" y="1842218"/>
            <a:ext cx="11811000" cy="7140416"/>
          </a:xfrm>
          <a:prstGeom prst="rect">
            <a:avLst/>
          </a:prstGeom>
          <a:noFill/>
        </p:spPr>
        <p:txBody>
          <a:bodyPr wrap="square">
            <a:spAutoFit/>
          </a:bodyPr>
          <a:lstStyle/>
          <a:p>
            <a:pPr algn="l"/>
            <a:r>
              <a:rPr lang="en-US" sz="2800" b="1" i="0" u="sng" dirty="0">
                <a:solidFill>
                  <a:srgbClr val="FF0000"/>
                </a:solidFill>
                <a:effectLst/>
                <a:latin typeface="Google Sans"/>
              </a:rPr>
              <a:t>REAL:</a:t>
            </a:r>
          </a:p>
          <a:p>
            <a:pPr algn="l">
              <a:buFont typeface="+mj-lt"/>
              <a:buAutoNum type="arabicPeriod"/>
            </a:pPr>
            <a:r>
              <a:rPr lang="en-US" sz="2200" b="1" i="0" u="sng" dirty="0">
                <a:solidFill>
                  <a:srgbClr val="1F1F1F"/>
                </a:solidFill>
                <a:effectLst/>
                <a:latin typeface="Google Sans"/>
              </a:rPr>
              <a:t>Immediate impact on individuals:</a:t>
            </a:r>
            <a:r>
              <a:rPr lang="en-US" sz="2200" b="0" i="0" dirty="0">
                <a:solidFill>
                  <a:srgbClr val="1F1F1F"/>
                </a:solidFill>
                <a:effectLst/>
                <a:latin typeface="Google Sans"/>
              </a:rPr>
              <a:t> Provides tangible solutions for basic needs, safety, and support services.</a:t>
            </a:r>
          </a:p>
          <a:p>
            <a:pPr algn="l">
              <a:buFont typeface="+mj-lt"/>
              <a:buAutoNum type="arabicPeriod"/>
            </a:pPr>
            <a:r>
              <a:rPr lang="en-US" sz="2200" b="1" i="0" u="sng" dirty="0">
                <a:solidFill>
                  <a:srgbClr val="1F1F1F"/>
                </a:solidFill>
                <a:effectLst/>
                <a:latin typeface="Google Sans"/>
              </a:rPr>
              <a:t>Engages the community: </a:t>
            </a:r>
            <a:r>
              <a:rPr lang="en-US" sz="2200" b="0" i="0" dirty="0">
                <a:solidFill>
                  <a:srgbClr val="1F1F1F"/>
                </a:solidFill>
                <a:effectLst/>
                <a:latin typeface="Google Sans"/>
              </a:rPr>
              <a:t>Fosters understanding, reduces stigma, and creates a more inclusive society.</a:t>
            </a:r>
          </a:p>
          <a:p>
            <a:pPr algn="l">
              <a:buFont typeface="+mj-lt"/>
              <a:buAutoNum type="arabicPeriod"/>
            </a:pPr>
            <a:r>
              <a:rPr lang="en-US" sz="2200" b="1" i="0" u="sng" dirty="0">
                <a:solidFill>
                  <a:srgbClr val="1F1F1F"/>
                </a:solidFill>
                <a:effectLst/>
                <a:latin typeface="Google Sans"/>
              </a:rPr>
              <a:t>Data-driven approach: </a:t>
            </a:r>
            <a:r>
              <a:rPr lang="en-US" sz="2200" b="0" i="0" dirty="0">
                <a:solidFill>
                  <a:srgbClr val="1F1F1F"/>
                </a:solidFill>
                <a:effectLst/>
                <a:latin typeface="Google Sans"/>
              </a:rPr>
              <a:t>Continuously measures impact, iterates, and ensures resources are used effectively.</a:t>
            </a:r>
          </a:p>
          <a:p>
            <a:pPr algn="l"/>
            <a:r>
              <a:rPr lang="en-US" sz="2800" b="1" i="0" u="sng" dirty="0">
                <a:solidFill>
                  <a:srgbClr val="FF0000"/>
                </a:solidFill>
                <a:effectLst/>
                <a:latin typeface="Google Sans"/>
              </a:rPr>
              <a:t>WIN:</a:t>
            </a:r>
          </a:p>
          <a:p>
            <a:pPr algn="l">
              <a:buFont typeface="+mj-lt"/>
              <a:buAutoNum type="arabicPeriod"/>
            </a:pPr>
            <a:r>
              <a:rPr lang="en-US" sz="2200" b="1" i="0" u="sng" dirty="0">
                <a:solidFill>
                  <a:srgbClr val="1F1F1F"/>
                </a:solidFill>
                <a:effectLst/>
                <a:latin typeface="Google Sans"/>
              </a:rPr>
              <a:t>Reduced homelessness: </a:t>
            </a:r>
            <a:r>
              <a:rPr lang="en-US" sz="2200" b="0" i="0" dirty="0">
                <a:solidFill>
                  <a:srgbClr val="1F1F1F"/>
                </a:solidFill>
                <a:effectLst/>
                <a:latin typeface="Google Sans"/>
              </a:rPr>
              <a:t>Leads to fewer individuals experiencing homelessness and its associated challenges.</a:t>
            </a:r>
          </a:p>
          <a:p>
            <a:pPr algn="l">
              <a:buFont typeface="+mj-lt"/>
              <a:buAutoNum type="arabicPeriod"/>
            </a:pPr>
            <a:r>
              <a:rPr lang="en-US" sz="2200" b="1" i="0" u="sng" dirty="0">
                <a:solidFill>
                  <a:srgbClr val="1F1F1F"/>
                </a:solidFill>
                <a:effectLst/>
                <a:latin typeface="Google Sans"/>
              </a:rPr>
              <a:t>Improved quality of life: </a:t>
            </a:r>
            <a:r>
              <a:rPr lang="en-US" sz="2200" b="0" i="0" dirty="0">
                <a:solidFill>
                  <a:srgbClr val="1F1F1F"/>
                </a:solidFill>
                <a:effectLst/>
                <a:latin typeface="Google Sans"/>
              </a:rPr>
              <a:t>Enhances physical, mental, and social well-being for those who have been homeless.</a:t>
            </a:r>
          </a:p>
          <a:p>
            <a:pPr algn="l">
              <a:buFont typeface="+mj-lt"/>
              <a:buAutoNum type="arabicPeriod"/>
            </a:pPr>
            <a:r>
              <a:rPr lang="en-US" sz="2200" b="1" i="0" u="sng" dirty="0">
                <a:solidFill>
                  <a:srgbClr val="1F1F1F"/>
                </a:solidFill>
                <a:effectLst/>
                <a:latin typeface="Google Sans"/>
              </a:rPr>
              <a:t>Stronger communities: </a:t>
            </a:r>
            <a:r>
              <a:rPr lang="en-US" sz="2200" b="0" i="0" dirty="0">
                <a:solidFill>
                  <a:srgbClr val="1F1F1F"/>
                </a:solidFill>
                <a:effectLst/>
                <a:latin typeface="Google Sans"/>
              </a:rPr>
              <a:t>Builds a more cohesive, supportive, and economically vibrant community</a:t>
            </a:r>
            <a:r>
              <a:rPr lang="en-US" b="0" i="0" dirty="0">
                <a:solidFill>
                  <a:srgbClr val="1F1F1F"/>
                </a:solidFill>
                <a:effectLst/>
                <a:latin typeface="Google Sans"/>
              </a:rPr>
              <a:t>.</a:t>
            </a:r>
          </a:p>
          <a:p>
            <a:pPr algn="l"/>
            <a:r>
              <a:rPr lang="en-US" sz="2800" b="1" i="0" u="sng" dirty="0">
                <a:solidFill>
                  <a:srgbClr val="FF0000"/>
                </a:solidFill>
                <a:effectLst/>
                <a:latin typeface="Google Sans"/>
              </a:rPr>
              <a:t>WORTH:</a:t>
            </a:r>
          </a:p>
          <a:p>
            <a:pPr algn="l">
              <a:buFont typeface="+mj-lt"/>
              <a:buAutoNum type="arabicPeriod"/>
            </a:pPr>
            <a:r>
              <a:rPr lang="en-US" sz="2200" b="1" i="0" u="sng" dirty="0">
                <a:solidFill>
                  <a:srgbClr val="1F1F1F"/>
                </a:solidFill>
                <a:effectLst/>
                <a:latin typeface="Google Sans"/>
              </a:rPr>
              <a:t>Cost-effective long-term solution: </a:t>
            </a:r>
            <a:r>
              <a:rPr lang="en-US" sz="2200" b="0" i="0" dirty="0">
                <a:solidFill>
                  <a:srgbClr val="1F1F1F"/>
                </a:solidFill>
                <a:effectLst/>
                <a:latin typeface="Google Sans"/>
              </a:rPr>
              <a:t>Reduces societal costs associated with homelessness, such as healthcare and social services.</a:t>
            </a:r>
          </a:p>
          <a:p>
            <a:pPr algn="l">
              <a:buFont typeface="+mj-lt"/>
              <a:buAutoNum type="arabicPeriod"/>
            </a:pPr>
            <a:r>
              <a:rPr lang="en-US" sz="2200" b="1" i="0" u="sng" dirty="0">
                <a:solidFill>
                  <a:srgbClr val="1F1F1F"/>
                </a:solidFill>
                <a:effectLst/>
                <a:latin typeface="Google Sans"/>
              </a:rPr>
              <a:t>Potential for systemic change: </a:t>
            </a:r>
            <a:r>
              <a:rPr lang="en-US" sz="2200" b="0" i="0" dirty="0">
                <a:solidFill>
                  <a:srgbClr val="1F1F1F"/>
                </a:solidFill>
                <a:effectLst/>
                <a:latin typeface="Google Sans"/>
              </a:rPr>
              <a:t>Inspires innovative approaches to homelessness in other communities.</a:t>
            </a:r>
          </a:p>
          <a:p>
            <a:pPr algn="l">
              <a:buFont typeface="+mj-lt"/>
              <a:buAutoNum type="arabicPeriod"/>
            </a:pPr>
            <a:r>
              <a:rPr lang="en-US" sz="2200" b="1" i="0" u="sng" dirty="0">
                <a:solidFill>
                  <a:srgbClr val="1F1F1F"/>
                </a:solidFill>
                <a:effectLst/>
                <a:latin typeface="Google Sans"/>
              </a:rPr>
              <a:t>Promotes social justice and equity: </a:t>
            </a:r>
            <a:r>
              <a:rPr lang="en-US" sz="2200" b="0" i="0" dirty="0">
                <a:solidFill>
                  <a:srgbClr val="1F1F1F"/>
                </a:solidFill>
                <a:effectLst/>
                <a:latin typeface="Google Sans"/>
              </a:rPr>
              <a:t>Addresses a critical societal issue and creates a more just and equitable society.</a:t>
            </a:r>
          </a:p>
        </p:txBody>
      </p:sp>
      <p:sp>
        <p:nvSpPr>
          <p:cNvPr id="7" name="Footer Placeholder 6">
            <a:extLst>
              <a:ext uri="{FF2B5EF4-FFF2-40B4-BE49-F238E27FC236}">
                <a16:creationId xmlns:a16="http://schemas.microsoft.com/office/drawing/2014/main" id="{CB5A4B4E-F2EA-38F4-258A-0BA01D4F903B}"/>
              </a:ext>
            </a:extLst>
          </p:cNvPr>
          <p:cNvSpPr>
            <a:spLocks noGrp="1"/>
          </p:cNvSpPr>
          <p:nvPr>
            <p:ph type="ftr" sz="quarter" idx="5"/>
          </p:nvPr>
        </p:nvSpPr>
        <p:spPr/>
        <p:txBody>
          <a:bodyPr/>
          <a:lstStyle/>
          <a:p>
            <a:pPr marL="12700">
              <a:lnSpc>
                <a:spcPts val="1689"/>
              </a:lnSpc>
            </a:pPr>
            <a:r>
              <a:rPr lang="en-US" spc="-10"/>
              <a:t>Centre for Presencing &amp; Design Thinking , VNR VJIET</a:t>
            </a:r>
            <a:endParaRPr lang="en-US" spc="-1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758259" y="151300"/>
            <a:ext cx="1350046" cy="1321534"/>
          </a:xfrm>
          <a:prstGeom prst="rect">
            <a:avLst/>
          </a:prstGeom>
        </p:spPr>
      </p:pic>
      <p:sp>
        <p:nvSpPr>
          <p:cNvPr id="4" name="object 4"/>
          <p:cNvSpPr/>
          <p:nvPr/>
        </p:nvSpPr>
        <p:spPr>
          <a:xfrm>
            <a:off x="0" y="8982634"/>
            <a:ext cx="12801600" cy="0"/>
          </a:xfrm>
          <a:custGeom>
            <a:avLst/>
            <a:gdLst/>
            <a:ahLst/>
            <a:cxnLst/>
            <a:rect l="l" t="t" r="r" b="b"/>
            <a:pathLst>
              <a:path w="12801600">
                <a:moveTo>
                  <a:pt x="0" y="0"/>
                </a:moveTo>
                <a:lnTo>
                  <a:pt x="12801599" y="0"/>
                </a:lnTo>
              </a:path>
            </a:pathLst>
          </a:custGeom>
          <a:ln w="12699">
            <a:solidFill>
              <a:srgbClr val="000000"/>
            </a:solidFill>
          </a:ln>
        </p:spPr>
        <p:txBody>
          <a:bodyPr wrap="square" lIns="0" tIns="0" rIns="0" bIns="0" rtlCol="0"/>
          <a:lstStyle/>
          <a:p>
            <a:endParaRPr/>
          </a:p>
        </p:txBody>
      </p:sp>
      <p:sp>
        <p:nvSpPr>
          <p:cNvPr id="5" name="object 5"/>
          <p:cNvSpPr txBox="1"/>
          <p:nvPr/>
        </p:nvSpPr>
        <p:spPr>
          <a:xfrm>
            <a:off x="4522612" y="1546794"/>
            <a:ext cx="3994150" cy="635000"/>
          </a:xfrm>
          <a:prstGeom prst="rect">
            <a:avLst/>
          </a:prstGeom>
        </p:spPr>
        <p:txBody>
          <a:bodyPr vert="horz" wrap="square" lIns="0" tIns="12700" rIns="0" bIns="0" rtlCol="0">
            <a:spAutoFit/>
          </a:bodyPr>
          <a:lstStyle/>
          <a:p>
            <a:pPr marL="12700">
              <a:lnSpc>
                <a:spcPct val="100000"/>
              </a:lnSpc>
              <a:spcBef>
                <a:spcPts val="100"/>
              </a:spcBef>
            </a:pPr>
            <a:r>
              <a:rPr sz="4000" dirty="0">
                <a:solidFill>
                  <a:srgbClr val="C00000"/>
                </a:solidFill>
                <a:latin typeface="Cambria"/>
                <a:cs typeface="Cambria"/>
              </a:rPr>
              <a:t>Team</a:t>
            </a:r>
            <a:r>
              <a:rPr sz="4000" spc="-20" dirty="0">
                <a:solidFill>
                  <a:srgbClr val="C00000"/>
                </a:solidFill>
                <a:latin typeface="Cambria"/>
                <a:cs typeface="Cambria"/>
              </a:rPr>
              <a:t> </a:t>
            </a:r>
            <a:r>
              <a:rPr sz="4000" spc="-10" dirty="0">
                <a:solidFill>
                  <a:srgbClr val="C00000"/>
                </a:solidFill>
                <a:latin typeface="Cambria"/>
                <a:cs typeface="Cambria"/>
              </a:rPr>
              <a:t>Experiences</a:t>
            </a:r>
            <a:endParaRPr sz="4000" dirty="0">
              <a:latin typeface="Cambria"/>
              <a:cs typeface="Cambria"/>
            </a:endParaRPr>
          </a:p>
        </p:txBody>
      </p:sp>
      <p:sp>
        <p:nvSpPr>
          <p:cNvPr id="9" name="TextBox 8">
            <a:extLst>
              <a:ext uri="{FF2B5EF4-FFF2-40B4-BE49-F238E27FC236}">
                <a16:creationId xmlns:a16="http://schemas.microsoft.com/office/drawing/2014/main" id="{1D16FFF3-9A0D-D9EF-53B2-D36A47A00C8F}"/>
              </a:ext>
            </a:extLst>
          </p:cNvPr>
          <p:cNvSpPr txBox="1"/>
          <p:nvPr/>
        </p:nvSpPr>
        <p:spPr>
          <a:xfrm>
            <a:off x="932774" y="2227922"/>
            <a:ext cx="11173826" cy="3816429"/>
          </a:xfrm>
          <a:prstGeom prst="rect">
            <a:avLst/>
          </a:prstGeom>
          <a:noFill/>
        </p:spPr>
        <p:txBody>
          <a:bodyPr wrap="square">
            <a:spAutoFit/>
          </a:bodyPr>
          <a:lstStyle/>
          <a:p>
            <a:br>
              <a:rPr lang="en-US" sz="2200" b="0" i="0" dirty="0">
                <a:solidFill>
                  <a:srgbClr val="1F1F1F"/>
                </a:solidFill>
                <a:effectLst/>
                <a:latin typeface="Abadi" panose="020B0604020104020204" pitchFamily="34" charset="0"/>
              </a:rPr>
            </a:br>
            <a:r>
              <a:rPr lang="en-US" sz="2200" b="0" i="0" dirty="0">
                <a:solidFill>
                  <a:srgbClr val="1F1F1F"/>
                </a:solidFill>
                <a:effectLst/>
                <a:latin typeface="Abadi" panose="020B0604020104020204" pitchFamily="34" charset="0"/>
              </a:rPr>
              <a:t>The journey of this project was filled with ups and downs, fueled by late-night snacks and bursts of creativity. Brainstorming sessions were fun and full of wild ideas, from tech-powered shelters to quirky housing, with laughter even as some ideas didn't work out. Research trips took us from warm shelter kitchens to high-tech conferences, learning about the different aspects of homelessness. Disagreements during intense debates helped us create a stronger, more balanced solution through compromise. Awards and accolades don't compare to the quiet victories – one person finding a home, a child's hopeful drawing inspired by our outreach. As team meetings evolved from project updates to shared stories and lessons, a deep sense of purpose grew. We didn't just build a solution, we built a community, united by the shared dream of ending homelessness.</a:t>
            </a:r>
            <a:endParaRPr lang="en-IN" sz="2200" dirty="0">
              <a:latin typeface="Abadi" panose="020B0604020104020204" pitchFamily="34" charset="0"/>
            </a:endParaRPr>
          </a:p>
        </p:txBody>
      </p:sp>
      <p:sp>
        <p:nvSpPr>
          <p:cNvPr id="8" name="Footer Placeholder 7">
            <a:extLst>
              <a:ext uri="{FF2B5EF4-FFF2-40B4-BE49-F238E27FC236}">
                <a16:creationId xmlns:a16="http://schemas.microsoft.com/office/drawing/2014/main" id="{F4093E04-61DA-2269-5D4F-7F869F678C82}"/>
              </a:ext>
            </a:extLst>
          </p:cNvPr>
          <p:cNvSpPr>
            <a:spLocks noGrp="1"/>
          </p:cNvSpPr>
          <p:nvPr>
            <p:ph type="ftr" sz="quarter" idx="5"/>
          </p:nvPr>
        </p:nvSpPr>
        <p:spPr/>
        <p:txBody>
          <a:bodyPr/>
          <a:lstStyle/>
          <a:p>
            <a:pPr marL="12700">
              <a:lnSpc>
                <a:spcPts val="1689"/>
              </a:lnSpc>
            </a:pPr>
            <a:r>
              <a:rPr lang="en-US" spc="-10"/>
              <a:t>Centre for Presencing &amp; Design Thinking , VNR VJIET</a:t>
            </a:r>
            <a:endParaRPr lang="en-US" spc="-1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80878"/>
            <a:ext cx="12801600" cy="579120"/>
          </a:xfrm>
          <a:custGeom>
            <a:avLst/>
            <a:gdLst/>
            <a:ahLst/>
            <a:cxnLst/>
            <a:rect l="l" t="t" r="r" b="b"/>
            <a:pathLst>
              <a:path w="12801600" h="579119">
                <a:moveTo>
                  <a:pt x="12801599" y="578491"/>
                </a:moveTo>
                <a:lnTo>
                  <a:pt x="0" y="578491"/>
                </a:lnTo>
                <a:lnTo>
                  <a:pt x="0" y="0"/>
                </a:lnTo>
                <a:lnTo>
                  <a:pt x="12801599" y="0"/>
                </a:lnTo>
                <a:lnTo>
                  <a:pt x="12801599" y="578491"/>
                </a:lnTo>
                <a:close/>
              </a:path>
            </a:pathLst>
          </a:custGeom>
          <a:solidFill>
            <a:srgbClr val="EDEDED"/>
          </a:solidFill>
        </p:spPr>
        <p:txBody>
          <a:bodyPr wrap="square" lIns="0" tIns="0" rIns="0" bIns="0" rtlCol="0"/>
          <a:lstStyle/>
          <a:p>
            <a:endParaRPr/>
          </a:p>
        </p:txBody>
      </p:sp>
      <p:sp>
        <p:nvSpPr>
          <p:cNvPr id="7" name="object 7"/>
          <p:cNvSpPr/>
          <p:nvPr/>
        </p:nvSpPr>
        <p:spPr>
          <a:xfrm>
            <a:off x="0" y="8982634"/>
            <a:ext cx="12801600" cy="0"/>
          </a:xfrm>
          <a:custGeom>
            <a:avLst/>
            <a:gdLst/>
            <a:ahLst/>
            <a:cxnLst/>
            <a:rect l="l" t="t" r="r" b="b"/>
            <a:pathLst>
              <a:path w="12801600">
                <a:moveTo>
                  <a:pt x="0" y="0"/>
                </a:moveTo>
                <a:lnTo>
                  <a:pt x="12801599" y="0"/>
                </a:lnTo>
              </a:path>
            </a:pathLst>
          </a:custGeom>
          <a:ln w="12699">
            <a:solidFill>
              <a:srgbClr val="000000"/>
            </a:solidFill>
          </a:ln>
        </p:spPr>
        <p:txBody>
          <a:bodyPr wrap="square" lIns="0" tIns="0" rIns="0" bIns="0" rtlCol="0"/>
          <a:lstStyle/>
          <a:p>
            <a:endParaRPr/>
          </a:p>
        </p:txBody>
      </p:sp>
      <p:pic>
        <p:nvPicPr>
          <p:cNvPr id="10" name="Picture 9">
            <a:extLst>
              <a:ext uri="{FF2B5EF4-FFF2-40B4-BE49-F238E27FC236}">
                <a16:creationId xmlns:a16="http://schemas.microsoft.com/office/drawing/2014/main" id="{CF35DD30-62F3-B2AE-8B72-506536145B1C}"/>
              </a:ext>
            </a:extLst>
          </p:cNvPr>
          <p:cNvPicPr>
            <a:picLocks noChangeAspect="1"/>
          </p:cNvPicPr>
          <p:nvPr/>
        </p:nvPicPr>
        <p:blipFill>
          <a:blip r:embed="rId2">
            <a:extLst>
              <a:ext uri="{837473B0-CC2E-450A-ABE3-18F120FF3D39}">
                <a1611:picAttrSrcUrl xmlns:a1611="http://schemas.microsoft.com/office/drawing/2016/11/main" r:id="rId3"/>
              </a:ext>
            </a:extLst>
          </a:blip>
          <a:srcRect/>
          <a:stretch/>
        </p:blipFill>
        <p:spPr>
          <a:xfrm>
            <a:off x="2998432" y="1457909"/>
            <a:ext cx="6957136" cy="4638091"/>
          </a:xfrm>
          <a:prstGeom prst="rect">
            <a:avLst/>
          </a:prstGeom>
        </p:spPr>
      </p:pic>
      <p:sp>
        <p:nvSpPr>
          <p:cNvPr id="11" name="TextBox 10">
            <a:extLst>
              <a:ext uri="{FF2B5EF4-FFF2-40B4-BE49-F238E27FC236}">
                <a16:creationId xmlns:a16="http://schemas.microsoft.com/office/drawing/2014/main" id="{2EF1CEB8-A96B-F4CF-EA8E-B3AC0C0CDF1B}"/>
              </a:ext>
            </a:extLst>
          </p:cNvPr>
          <p:cNvSpPr txBox="1"/>
          <p:nvPr/>
        </p:nvSpPr>
        <p:spPr>
          <a:xfrm>
            <a:off x="2239244" y="6387022"/>
            <a:ext cx="8323112" cy="1569660"/>
          </a:xfrm>
          <a:prstGeom prst="rect">
            <a:avLst/>
          </a:prstGeom>
          <a:noFill/>
        </p:spPr>
        <p:txBody>
          <a:bodyPr wrap="none" rtlCol="0">
            <a:spAutoFit/>
          </a:bodyPr>
          <a:lstStyle/>
          <a:p>
            <a:r>
              <a:rPr lang="en-US" sz="9600" dirty="0">
                <a:latin typeface="Wide Latin" panose="020A0A07050505020404" pitchFamily="18" charset="0"/>
              </a:rPr>
              <a:t>MB - 08</a:t>
            </a:r>
            <a:endParaRPr lang="en-IN" sz="9600" dirty="0">
              <a:latin typeface="Wide Latin" panose="020A0A07050505020404" pitchFamily="18" charset="0"/>
            </a:endParaRPr>
          </a:p>
        </p:txBody>
      </p:sp>
      <p:sp>
        <p:nvSpPr>
          <p:cNvPr id="5" name="Footer Placeholder 4">
            <a:extLst>
              <a:ext uri="{FF2B5EF4-FFF2-40B4-BE49-F238E27FC236}">
                <a16:creationId xmlns:a16="http://schemas.microsoft.com/office/drawing/2014/main" id="{739670D7-4A62-8BBA-9014-1C979DDD8D1D}"/>
              </a:ext>
            </a:extLst>
          </p:cNvPr>
          <p:cNvSpPr>
            <a:spLocks noGrp="1"/>
          </p:cNvSpPr>
          <p:nvPr>
            <p:ph type="ftr" sz="quarter" idx="5"/>
          </p:nvPr>
        </p:nvSpPr>
        <p:spPr>
          <a:xfrm>
            <a:off x="2336390" y="9074891"/>
            <a:ext cx="8317230" cy="224420"/>
          </a:xfrm>
        </p:spPr>
        <p:txBody>
          <a:bodyPr/>
          <a:lstStyle/>
          <a:p>
            <a:pPr marL="12700">
              <a:lnSpc>
                <a:spcPts val="1689"/>
              </a:lnSpc>
            </a:pPr>
            <a:r>
              <a:rPr lang="en-US" sz="1800" b="1" spc="-10" dirty="0">
                <a:solidFill>
                  <a:schemeClr val="tx1">
                    <a:lumMod val="95000"/>
                    <a:lumOff val="5000"/>
                  </a:schemeClr>
                </a:solidFill>
              </a:rPr>
              <a:t>Centre for </a:t>
            </a:r>
            <a:r>
              <a:rPr lang="en-US" sz="1800" b="1" spc="-10" dirty="0" err="1">
                <a:solidFill>
                  <a:schemeClr val="tx1">
                    <a:lumMod val="95000"/>
                    <a:lumOff val="5000"/>
                  </a:schemeClr>
                </a:solidFill>
              </a:rPr>
              <a:t>Presencing</a:t>
            </a:r>
            <a:r>
              <a:rPr lang="en-US" sz="1800" b="1" spc="-10" dirty="0">
                <a:solidFill>
                  <a:schemeClr val="tx1">
                    <a:lumMod val="95000"/>
                    <a:lumOff val="5000"/>
                  </a:schemeClr>
                </a:solidFill>
              </a:rPr>
              <a:t> &amp; Design Thinking , VNR VJIET</a:t>
            </a:r>
          </a:p>
        </p:txBody>
      </p:sp>
      <p:sp>
        <p:nvSpPr>
          <p:cNvPr id="6" name="TextBox 5">
            <a:extLst>
              <a:ext uri="{FF2B5EF4-FFF2-40B4-BE49-F238E27FC236}">
                <a16:creationId xmlns:a16="http://schemas.microsoft.com/office/drawing/2014/main" id="{070ED35A-5C15-014D-BD58-5FE2076E62E4}"/>
              </a:ext>
            </a:extLst>
          </p:cNvPr>
          <p:cNvSpPr txBox="1"/>
          <p:nvPr/>
        </p:nvSpPr>
        <p:spPr>
          <a:xfrm>
            <a:off x="3098042" y="10255155"/>
            <a:ext cx="12801600" cy="230832"/>
          </a:xfrm>
          <a:prstGeom prst="rect">
            <a:avLst/>
          </a:prstGeom>
          <a:noFill/>
        </p:spPr>
        <p:txBody>
          <a:bodyPr wrap="square" rtlCol="0">
            <a:spAutoFit/>
          </a:bodyPr>
          <a:lstStyle/>
          <a:p>
            <a:r>
              <a:rPr lang="en-IN" sz="900">
                <a:hlinkClick r:id="rId3" tooltip="https://www.thebluediamondgallery.com/wooden-tile/t/thank-you.html"/>
              </a:rPr>
              <a:t>This Photo</a:t>
            </a:r>
            <a:r>
              <a:rPr lang="en-IN" sz="900"/>
              <a:t> by Unknown Author is licensed under </a:t>
            </a:r>
            <a:r>
              <a:rPr lang="en-IN" sz="900">
                <a:hlinkClick r:id="rId4" tooltip="https://creativecommons.org/licenses/by-sa/3.0/"/>
              </a:rPr>
              <a:t>CC BY-SA</a:t>
            </a:r>
            <a:endParaRPr lang="en-IN" sz="9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758259" y="151300"/>
            <a:ext cx="1350046" cy="1321534"/>
          </a:xfrm>
          <a:prstGeom prst="rect">
            <a:avLst/>
          </a:prstGeom>
        </p:spPr>
      </p:pic>
      <p:sp>
        <p:nvSpPr>
          <p:cNvPr id="4" name="object 4"/>
          <p:cNvSpPr/>
          <p:nvPr/>
        </p:nvSpPr>
        <p:spPr>
          <a:xfrm>
            <a:off x="0" y="8982634"/>
            <a:ext cx="12801600" cy="0"/>
          </a:xfrm>
          <a:custGeom>
            <a:avLst/>
            <a:gdLst/>
            <a:ahLst/>
            <a:cxnLst/>
            <a:rect l="l" t="t" r="r" b="b"/>
            <a:pathLst>
              <a:path w="12801600">
                <a:moveTo>
                  <a:pt x="0" y="0"/>
                </a:moveTo>
                <a:lnTo>
                  <a:pt x="12801599" y="0"/>
                </a:lnTo>
              </a:path>
            </a:pathLst>
          </a:custGeom>
          <a:ln w="12699">
            <a:solidFill>
              <a:srgbClr val="000000"/>
            </a:solidFill>
          </a:ln>
        </p:spPr>
        <p:txBody>
          <a:bodyPr wrap="square" lIns="0" tIns="0" rIns="0" bIns="0" rtlCol="0"/>
          <a:lstStyle/>
          <a:p>
            <a:endParaRPr/>
          </a:p>
        </p:txBody>
      </p:sp>
      <p:sp>
        <p:nvSpPr>
          <p:cNvPr id="5" name="object 5"/>
          <p:cNvSpPr txBox="1"/>
          <p:nvPr/>
        </p:nvSpPr>
        <p:spPr>
          <a:xfrm>
            <a:off x="758258" y="1902413"/>
            <a:ext cx="6480742" cy="6340197"/>
          </a:xfrm>
          <a:prstGeom prst="rect">
            <a:avLst/>
          </a:prstGeom>
          <a:ln w="12699">
            <a:solidFill>
              <a:srgbClr val="1B3052"/>
            </a:solidFill>
          </a:ln>
        </p:spPr>
        <p:txBody>
          <a:bodyPr vert="horz" wrap="square" lIns="0" tIns="35560" rIns="0" bIns="0" rtlCol="0">
            <a:spAutoFit/>
          </a:bodyPr>
          <a:lstStyle/>
          <a:p>
            <a:pPr marL="294005" marR="290830" indent="567690">
              <a:lnSpc>
                <a:spcPts val="3460"/>
              </a:lnSpc>
              <a:spcBef>
                <a:spcPts val="280"/>
              </a:spcBef>
            </a:pPr>
            <a:r>
              <a:rPr lang="en-IN" sz="3200" dirty="0">
                <a:solidFill>
                  <a:srgbClr val="C00000"/>
                </a:solidFill>
                <a:latin typeface="Cambria"/>
                <a:cs typeface="Cambria"/>
              </a:rPr>
              <a:t>Problem Statement:</a:t>
            </a:r>
          </a:p>
          <a:p>
            <a:pPr marL="294005" marR="290830" indent="567690" algn="just">
              <a:spcBef>
                <a:spcPts val="280"/>
              </a:spcBef>
            </a:pPr>
            <a:r>
              <a:rPr lang="en-IN" sz="5400" b="1" dirty="0">
                <a:effectLst/>
                <a:latin typeface="Microsoft Tai Le" panose="020B0502040204020203" pitchFamily="34" charset="0"/>
                <a:ea typeface="Calibri" panose="020F0502020204030204" pitchFamily="34" charset="0"/>
                <a:cs typeface="Microsoft Tai Le" panose="020B0502040204020203" pitchFamily="34" charset="0"/>
              </a:rPr>
              <a:t>Address the issue of homelessness and recommendations for temporary housing solutions with safety.</a:t>
            </a:r>
            <a:endParaRPr lang="en-IN" sz="5400" b="1" dirty="0">
              <a:solidFill>
                <a:srgbClr val="C00000"/>
              </a:solidFill>
              <a:latin typeface="Microsoft Tai Le" panose="020B0502040204020203" pitchFamily="34" charset="0"/>
              <a:cs typeface="Microsoft Tai Le" panose="020B0502040204020203" pitchFamily="34" charset="0"/>
            </a:endParaRPr>
          </a:p>
        </p:txBody>
      </p:sp>
      <p:sp>
        <p:nvSpPr>
          <p:cNvPr id="9" name="TextBox 8">
            <a:extLst>
              <a:ext uri="{FF2B5EF4-FFF2-40B4-BE49-F238E27FC236}">
                <a16:creationId xmlns:a16="http://schemas.microsoft.com/office/drawing/2014/main" id="{A9BDBD43-E941-F5B1-6C4F-C9BDFFA79466}"/>
              </a:ext>
            </a:extLst>
          </p:cNvPr>
          <p:cNvSpPr txBox="1"/>
          <p:nvPr/>
        </p:nvSpPr>
        <p:spPr>
          <a:xfrm>
            <a:off x="3203532" y="4619065"/>
            <a:ext cx="6407062" cy="369332"/>
          </a:xfrm>
          <a:prstGeom prst="rect">
            <a:avLst/>
          </a:prstGeom>
          <a:noFill/>
        </p:spPr>
        <p:txBody>
          <a:bodyPr wrap="square">
            <a:spAutoFit/>
          </a:bodyPr>
          <a:lstStyle/>
          <a:p>
            <a:r>
              <a:rPr lang="en-IN" b="0" dirty="0">
                <a:effectLst/>
              </a:rPr>
              <a:t> </a:t>
            </a:r>
            <a:endParaRPr lang="en-IN" dirty="0"/>
          </a:p>
        </p:txBody>
      </p:sp>
      <p:pic>
        <p:nvPicPr>
          <p:cNvPr id="19" name="Picture 18">
            <a:extLst>
              <a:ext uri="{FF2B5EF4-FFF2-40B4-BE49-F238E27FC236}">
                <a16:creationId xmlns:a16="http://schemas.microsoft.com/office/drawing/2014/main" id="{96FF3651-84A8-CDC4-A1C7-F462E158E3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1902412"/>
            <a:ext cx="4953000" cy="3355387"/>
          </a:xfrm>
          <a:prstGeom prst="rect">
            <a:avLst/>
          </a:prstGeom>
        </p:spPr>
      </p:pic>
      <p:pic>
        <p:nvPicPr>
          <p:cNvPr id="6" name="Picture 2">
            <a:extLst>
              <a:ext uri="{FF2B5EF4-FFF2-40B4-BE49-F238E27FC236}">
                <a16:creationId xmlns:a16="http://schemas.microsoft.com/office/drawing/2014/main" id="{7B9CC6B3-A47A-B76A-B689-00A48BA963BC}"/>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563" r="-20563"/>
          <a:stretch/>
        </p:blipFill>
        <p:spPr bwMode="auto">
          <a:xfrm>
            <a:off x="7576782" y="5334348"/>
            <a:ext cx="6248400" cy="3556028"/>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9">
            <a:extLst>
              <a:ext uri="{FF2B5EF4-FFF2-40B4-BE49-F238E27FC236}">
                <a16:creationId xmlns:a16="http://schemas.microsoft.com/office/drawing/2014/main" id="{646FE187-23DF-6BED-2BE2-8CA5B392F5D3}"/>
              </a:ext>
            </a:extLst>
          </p:cNvPr>
          <p:cNvSpPr>
            <a:spLocks noGrp="1"/>
          </p:cNvSpPr>
          <p:nvPr>
            <p:ph type="ftr" sz="quarter" idx="5"/>
          </p:nvPr>
        </p:nvSpPr>
        <p:spPr/>
        <p:txBody>
          <a:bodyPr/>
          <a:lstStyle/>
          <a:p>
            <a:pPr marL="12700">
              <a:lnSpc>
                <a:spcPts val="1689"/>
              </a:lnSpc>
            </a:pPr>
            <a:r>
              <a:rPr lang="en-US" spc="-10" dirty="0"/>
              <a:t>Centre for </a:t>
            </a:r>
            <a:r>
              <a:rPr lang="en-US" spc="-10" dirty="0" err="1"/>
              <a:t>Presencing</a:t>
            </a:r>
            <a:r>
              <a:rPr lang="en-US" spc="-10" dirty="0"/>
              <a:t> &amp; Design Thinking , VNR VJIET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758259" y="151300"/>
            <a:ext cx="1350046" cy="1321534"/>
          </a:xfrm>
          <a:prstGeom prst="rect">
            <a:avLst/>
          </a:prstGeom>
        </p:spPr>
      </p:pic>
      <p:sp>
        <p:nvSpPr>
          <p:cNvPr id="4" name="object 4"/>
          <p:cNvSpPr/>
          <p:nvPr/>
        </p:nvSpPr>
        <p:spPr>
          <a:xfrm>
            <a:off x="0" y="8982634"/>
            <a:ext cx="12801600" cy="0"/>
          </a:xfrm>
          <a:custGeom>
            <a:avLst/>
            <a:gdLst/>
            <a:ahLst/>
            <a:cxnLst/>
            <a:rect l="l" t="t" r="r" b="b"/>
            <a:pathLst>
              <a:path w="12801600">
                <a:moveTo>
                  <a:pt x="0" y="0"/>
                </a:moveTo>
                <a:lnTo>
                  <a:pt x="12801599" y="0"/>
                </a:lnTo>
              </a:path>
            </a:pathLst>
          </a:custGeom>
          <a:ln w="12699">
            <a:solidFill>
              <a:srgbClr val="000000"/>
            </a:solidFill>
          </a:ln>
        </p:spPr>
        <p:txBody>
          <a:bodyPr wrap="square" lIns="0" tIns="0" rIns="0" bIns="0" rtlCol="0"/>
          <a:lstStyle/>
          <a:p>
            <a:endParaRPr/>
          </a:p>
        </p:txBody>
      </p:sp>
      <p:sp>
        <p:nvSpPr>
          <p:cNvPr id="5" name="object 5"/>
          <p:cNvSpPr txBox="1"/>
          <p:nvPr/>
        </p:nvSpPr>
        <p:spPr>
          <a:xfrm>
            <a:off x="3062940" y="1742049"/>
            <a:ext cx="6887209" cy="516808"/>
          </a:xfrm>
          <a:prstGeom prst="rect">
            <a:avLst/>
          </a:prstGeom>
        </p:spPr>
        <p:txBody>
          <a:bodyPr vert="horz" wrap="square" lIns="0" tIns="67310" rIns="0" bIns="0" rtlCol="0">
            <a:spAutoFit/>
          </a:bodyPr>
          <a:lstStyle/>
          <a:p>
            <a:pPr marL="1053465" marR="5080" indent="-1041400" algn="ctr">
              <a:lnSpc>
                <a:spcPts val="3460"/>
              </a:lnSpc>
              <a:spcBef>
                <a:spcPts val="530"/>
              </a:spcBef>
            </a:pPr>
            <a:r>
              <a:rPr sz="3200" dirty="0">
                <a:solidFill>
                  <a:srgbClr val="C00000"/>
                </a:solidFill>
                <a:latin typeface="Cambria"/>
                <a:cs typeface="Cambria"/>
              </a:rPr>
              <a:t>Value</a:t>
            </a:r>
            <a:r>
              <a:rPr sz="3200" spc="-30" dirty="0">
                <a:solidFill>
                  <a:srgbClr val="C00000"/>
                </a:solidFill>
                <a:latin typeface="Cambria"/>
                <a:cs typeface="Cambria"/>
              </a:rPr>
              <a:t> </a:t>
            </a:r>
            <a:r>
              <a:rPr sz="3200" spc="-10" dirty="0">
                <a:solidFill>
                  <a:srgbClr val="C00000"/>
                </a:solidFill>
                <a:latin typeface="Cambria"/>
                <a:cs typeface="Cambria"/>
              </a:rPr>
              <a:t>Proposition</a:t>
            </a:r>
            <a:endParaRPr sz="3200" dirty="0">
              <a:latin typeface="Cambria"/>
              <a:cs typeface="Cambria"/>
            </a:endParaRPr>
          </a:p>
        </p:txBody>
      </p:sp>
      <p:sp>
        <p:nvSpPr>
          <p:cNvPr id="6" name="object 6"/>
          <p:cNvSpPr txBox="1"/>
          <p:nvPr/>
        </p:nvSpPr>
        <p:spPr>
          <a:xfrm>
            <a:off x="1676399" y="3352799"/>
            <a:ext cx="9906001" cy="3738267"/>
          </a:xfrm>
          <a:prstGeom prst="rect">
            <a:avLst/>
          </a:prstGeom>
        </p:spPr>
        <p:txBody>
          <a:bodyPr vert="horz" wrap="square" lIns="0" tIns="53975" rIns="0" bIns="0" rtlCol="0">
            <a:spAutoFit/>
          </a:bodyPr>
          <a:lstStyle/>
          <a:p>
            <a:pPr marL="12065" marR="5080" indent="1270" algn="l">
              <a:lnSpc>
                <a:spcPts val="2590"/>
              </a:lnSpc>
              <a:spcBef>
                <a:spcPts val="425"/>
              </a:spcBef>
            </a:pPr>
            <a:r>
              <a:rPr lang="en-US" sz="2800" dirty="0">
                <a:solidFill>
                  <a:srgbClr val="002060"/>
                </a:solidFill>
                <a:latin typeface="Aptos" panose="020B0004020202020204" pitchFamily="34" charset="0"/>
                <a:cs typeface="Cambria"/>
              </a:rPr>
              <a:t>Addressing homelessness through temporary housing reflects a commitment to human rights, social justice, and dignity restoration. The strategy recognizes and tackles systemic issues like poverty and housing shortages, promoting social equity and inclusivity. It contributes to public health and safety by mitigating health risks for individuals and communities. Stable housing is considered vital for economic productivity, aiding individuals in regaining employment and stability. The initiative fosters innovation and collaboration, aiming for sustainable social impact and the creation of resilient, inclusive, and compassionate communities.</a:t>
            </a:r>
            <a:endParaRPr lang="en-US" sz="2800" dirty="0">
              <a:latin typeface="Aptos" panose="020B0004020202020204" pitchFamily="34" charset="0"/>
              <a:cs typeface="Cambria"/>
            </a:endParaRPr>
          </a:p>
        </p:txBody>
      </p:sp>
      <p:sp>
        <p:nvSpPr>
          <p:cNvPr id="9" name="Footer Placeholder 8">
            <a:extLst>
              <a:ext uri="{FF2B5EF4-FFF2-40B4-BE49-F238E27FC236}">
                <a16:creationId xmlns:a16="http://schemas.microsoft.com/office/drawing/2014/main" id="{A0E06BB1-E284-0965-AF4F-EFF8E1974BEC}"/>
              </a:ext>
            </a:extLst>
          </p:cNvPr>
          <p:cNvSpPr>
            <a:spLocks noGrp="1"/>
          </p:cNvSpPr>
          <p:nvPr>
            <p:ph type="ftr" sz="quarter" idx="5"/>
          </p:nvPr>
        </p:nvSpPr>
        <p:spPr/>
        <p:txBody>
          <a:bodyPr/>
          <a:lstStyle/>
          <a:p>
            <a:pPr marL="12700">
              <a:lnSpc>
                <a:spcPts val="1689"/>
              </a:lnSpc>
            </a:pPr>
            <a:r>
              <a:rPr lang="en-US" spc="-10"/>
              <a:t>Centre for Presencing &amp; Design Thinking , VNR VJIET</a:t>
            </a:r>
            <a:endParaRPr lang="en-US"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B70CF7B-0326-E590-B462-BFB7B3DF17B4}"/>
              </a:ext>
            </a:extLst>
          </p:cNvPr>
          <p:cNvSpPr/>
          <p:nvPr/>
        </p:nvSpPr>
        <p:spPr>
          <a:xfrm>
            <a:off x="6596327" y="3048000"/>
            <a:ext cx="5181600" cy="3581381"/>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object 3"/>
          <p:cNvPicPr/>
          <p:nvPr/>
        </p:nvPicPr>
        <p:blipFill>
          <a:blip r:embed="rId2" cstate="print"/>
          <a:stretch>
            <a:fillRect/>
          </a:stretch>
        </p:blipFill>
        <p:spPr>
          <a:xfrm>
            <a:off x="758259" y="151300"/>
            <a:ext cx="1350046" cy="1321534"/>
          </a:xfrm>
          <a:prstGeom prst="rect">
            <a:avLst/>
          </a:prstGeom>
        </p:spPr>
      </p:pic>
      <p:sp>
        <p:nvSpPr>
          <p:cNvPr id="4" name="object 4"/>
          <p:cNvSpPr/>
          <p:nvPr/>
        </p:nvSpPr>
        <p:spPr>
          <a:xfrm>
            <a:off x="0" y="8982634"/>
            <a:ext cx="12801600" cy="0"/>
          </a:xfrm>
          <a:custGeom>
            <a:avLst/>
            <a:gdLst/>
            <a:ahLst/>
            <a:cxnLst/>
            <a:rect l="l" t="t" r="r" b="b"/>
            <a:pathLst>
              <a:path w="12801600">
                <a:moveTo>
                  <a:pt x="0" y="0"/>
                </a:moveTo>
                <a:lnTo>
                  <a:pt x="12801599" y="0"/>
                </a:lnTo>
              </a:path>
            </a:pathLst>
          </a:custGeom>
          <a:ln w="12699">
            <a:solidFill>
              <a:srgbClr val="000000"/>
            </a:solidFill>
          </a:ln>
        </p:spPr>
        <p:txBody>
          <a:bodyPr wrap="square" lIns="0" tIns="0" rIns="0" bIns="0" rtlCol="0"/>
          <a:lstStyle/>
          <a:p>
            <a:endParaRPr/>
          </a:p>
        </p:txBody>
      </p:sp>
      <p:sp>
        <p:nvSpPr>
          <p:cNvPr id="5" name="object 5"/>
          <p:cNvSpPr txBox="1"/>
          <p:nvPr/>
        </p:nvSpPr>
        <p:spPr>
          <a:xfrm>
            <a:off x="2732431" y="1672309"/>
            <a:ext cx="7727792" cy="566822"/>
          </a:xfrm>
          <a:prstGeom prst="rect">
            <a:avLst/>
          </a:prstGeom>
        </p:spPr>
        <p:txBody>
          <a:bodyPr vert="horz" wrap="square" lIns="0" tIns="12700" rIns="0" bIns="0" rtlCol="0">
            <a:spAutoFit/>
          </a:bodyPr>
          <a:lstStyle/>
          <a:p>
            <a:pPr marL="12700">
              <a:lnSpc>
                <a:spcPct val="100000"/>
              </a:lnSpc>
              <a:spcBef>
                <a:spcPts val="100"/>
              </a:spcBef>
            </a:pPr>
            <a:r>
              <a:rPr sz="3600" b="1" u="sng" dirty="0">
                <a:solidFill>
                  <a:srgbClr val="C00000"/>
                </a:solidFill>
                <a:latin typeface="Cambria"/>
                <a:cs typeface="Cambria"/>
              </a:rPr>
              <a:t>Selected</a:t>
            </a:r>
            <a:r>
              <a:rPr sz="3600" b="1" u="sng" spc="-35" dirty="0">
                <a:solidFill>
                  <a:srgbClr val="C00000"/>
                </a:solidFill>
                <a:latin typeface="Cambria"/>
                <a:cs typeface="Cambria"/>
              </a:rPr>
              <a:t> </a:t>
            </a:r>
            <a:r>
              <a:rPr sz="3600" b="1" u="sng" dirty="0">
                <a:solidFill>
                  <a:srgbClr val="C00000"/>
                </a:solidFill>
                <a:latin typeface="Cambria"/>
                <a:cs typeface="Cambria"/>
              </a:rPr>
              <a:t>Users</a:t>
            </a:r>
            <a:r>
              <a:rPr sz="3600" b="1" u="sng" spc="-25" dirty="0">
                <a:solidFill>
                  <a:srgbClr val="C00000"/>
                </a:solidFill>
                <a:latin typeface="Cambria"/>
                <a:cs typeface="Cambria"/>
              </a:rPr>
              <a:t> </a:t>
            </a:r>
            <a:r>
              <a:rPr sz="3600" b="1" u="sng" dirty="0">
                <a:solidFill>
                  <a:srgbClr val="C00000"/>
                </a:solidFill>
                <a:latin typeface="Cambria"/>
                <a:cs typeface="Cambria"/>
              </a:rPr>
              <a:t>&amp;</a:t>
            </a:r>
            <a:r>
              <a:rPr sz="3600" b="1" u="sng" spc="-25" dirty="0">
                <a:solidFill>
                  <a:srgbClr val="C00000"/>
                </a:solidFill>
                <a:latin typeface="Cambria"/>
                <a:cs typeface="Cambria"/>
              </a:rPr>
              <a:t> </a:t>
            </a:r>
            <a:r>
              <a:rPr sz="3600" b="1" u="sng" dirty="0">
                <a:solidFill>
                  <a:srgbClr val="C00000"/>
                </a:solidFill>
                <a:latin typeface="Cambria"/>
                <a:cs typeface="Cambria"/>
              </a:rPr>
              <a:t>other</a:t>
            </a:r>
            <a:r>
              <a:rPr sz="3600" b="1" u="sng" spc="-20" dirty="0">
                <a:solidFill>
                  <a:srgbClr val="C00000"/>
                </a:solidFill>
                <a:latin typeface="Cambria"/>
                <a:cs typeface="Cambria"/>
              </a:rPr>
              <a:t> </a:t>
            </a:r>
            <a:r>
              <a:rPr sz="3600" b="1" u="sng" spc="-10" dirty="0">
                <a:solidFill>
                  <a:srgbClr val="C00000"/>
                </a:solidFill>
                <a:latin typeface="Cambria"/>
                <a:cs typeface="Cambria"/>
              </a:rPr>
              <a:t>Stakeholders</a:t>
            </a:r>
            <a:endParaRPr sz="3600" b="1" u="sng" dirty="0">
              <a:latin typeface="Cambria"/>
              <a:cs typeface="Cambria"/>
            </a:endParaRPr>
          </a:p>
        </p:txBody>
      </p:sp>
      <p:sp>
        <p:nvSpPr>
          <p:cNvPr id="9" name="object 6">
            <a:extLst>
              <a:ext uri="{FF2B5EF4-FFF2-40B4-BE49-F238E27FC236}">
                <a16:creationId xmlns:a16="http://schemas.microsoft.com/office/drawing/2014/main" id="{E3E62776-6B46-0892-0D4A-B3F2AAD78EEA}"/>
              </a:ext>
            </a:extLst>
          </p:cNvPr>
          <p:cNvSpPr txBox="1"/>
          <p:nvPr/>
        </p:nvSpPr>
        <p:spPr>
          <a:xfrm>
            <a:off x="7443130" y="3522740"/>
            <a:ext cx="5358470" cy="2311530"/>
          </a:xfrm>
          <a:prstGeom prst="rect">
            <a:avLst/>
          </a:prstGeom>
        </p:spPr>
        <p:txBody>
          <a:bodyPr vert="horz" wrap="square" lIns="0" tIns="53975" rIns="0" bIns="0" rtlCol="0">
            <a:spAutoFit/>
          </a:bodyPr>
          <a:lstStyle/>
          <a:p>
            <a:pPr marL="515620" marR="5080" indent="-503555">
              <a:lnSpc>
                <a:spcPts val="2590"/>
              </a:lnSpc>
              <a:spcBef>
                <a:spcPts val="425"/>
              </a:spcBef>
            </a:pPr>
            <a:r>
              <a:rPr lang="en-US" sz="3200" b="1" u="sng" dirty="0">
                <a:latin typeface="Cambria"/>
                <a:cs typeface="Cambria"/>
              </a:rPr>
              <a:t>Stakeholders</a:t>
            </a:r>
          </a:p>
          <a:p>
            <a:pPr marL="515620" marR="5080" indent="-503555">
              <a:lnSpc>
                <a:spcPts val="2590"/>
              </a:lnSpc>
              <a:spcBef>
                <a:spcPts val="425"/>
              </a:spcBef>
            </a:pPr>
            <a:endParaRPr lang="en-US" sz="2400" dirty="0">
              <a:latin typeface="Cambria"/>
              <a:cs typeface="Cambria"/>
            </a:endParaRPr>
          </a:p>
          <a:p>
            <a:pPr marL="515620" marR="5080" indent="-503555">
              <a:lnSpc>
                <a:spcPts val="2590"/>
              </a:lnSpc>
              <a:spcBef>
                <a:spcPts val="425"/>
              </a:spcBef>
              <a:buFont typeface="+mj-lt"/>
              <a:buAutoNum type="arabicParenR"/>
            </a:pPr>
            <a:r>
              <a:rPr lang="en-US" sz="2400" dirty="0">
                <a:latin typeface="Cambria"/>
                <a:cs typeface="Cambria"/>
              </a:rPr>
              <a:t>Government Agencies</a:t>
            </a:r>
          </a:p>
          <a:p>
            <a:pPr marL="515620" marR="5080" indent="-503555">
              <a:lnSpc>
                <a:spcPts val="2590"/>
              </a:lnSpc>
              <a:spcBef>
                <a:spcPts val="425"/>
              </a:spcBef>
              <a:buFont typeface="+mj-lt"/>
              <a:buAutoNum type="arabicParenR"/>
            </a:pPr>
            <a:r>
              <a:rPr lang="en-US" sz="2400" dirty="0">
                <a:latin typeface="Cambria"/>
                <a:cs typeface="Cambria"/>
              </a:rPr>
              <a:t>Non-profit Organizations</a:t>
            </a:r>
          </a:p>
          <a:p>
            <a:pPr marL="515620" marR="5080" indent="-503555">
              <a:lnSpc>
                <a:spcPts val="2590"/>
              </a:lnSpc>
              <a:spcBef>
                <a:spcPts val="425"/>
              </a:spcBef>
              <a:buFont typeface="+mj-lt"/>
              <a:buAutoNum type="arabicParenR"/>
            </a:pPr>
            <a:r>
              <a:rPr lang="en-US" sz="2400" dirty="0">
                <a:latin typeface="Cambria"/>
                <a:cs typeface="Cambria"/>
              </a:rPr>
              <a:t>Business and private Sector</a:t>
            </a:r>
          </a:p>
          <a:p>
            <a:pPr marL="515620" marR="5080" indent="-503555">
              <a:lnSpc>
                <a:spcPts val="2590"/>
              </a:lnSpc>
              <a:spcBef>
                <a:spcPts val="425"/>
              </a:spcBef>
              <a:buFont typeface="+mj-lt"/>
              <a:buAutoNum type="arabicParenR"/>
            </a:pPr>
            <a:r>
              <a:rPr lang="en-US" sz="2400" dirty="0">
                <a:latin typeface="Cambria"/>
                <a:cs typeface="Cambria"/>
              </a:rPr>
              <a:t>Healthcare providers</a:t>
            </a:r>
          </a:p>
        </p:txBody>
      </p:sp>
      <p:sp>
        <p:nvSpPr>
          <p:cNvPr id="12" name="Rectangle 11">
            <a:extLst>
              <a:ext uri="{FF2B5EF4-FFF2-40B4-BE49-F238E27FC236}">
                <a16:creationId xmlns:a16="http://schemas.microsoft.com/office/drawing/2014/main" id="{B5E351C3-87E9-4712-023D-937C75A14581}"/>
              </a:ext>
            </a:extLst>
          </p:cNvPr>
          <p:cNvSpPr/>
          <p:nvPr/>
        </p:nvSpPr>
        <p:spPr>
          <a:xfrm>
            <a:off x="1219200" y="3048000"/>
            <a:ext cx="5181600" cy="3581381"/>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bject 6">
            <a:extLst>
              <a:ext uri="{FF2B5EF4-FFF2-40B4-BE49-F238E27FC236}">
                <a16:creationId xmlns:a16="http://schemas.microsoft.com/office/drawing/2014/main" id="{6F72C52C-81FA-D837-B3F6-A877F8B012D6}"/>
              </a:ext>
            </a:extLst>
          </p:cNvPr>
          <p:cNvSpPr txBox="1"/>
          <p:nvPr/>
        </p:nvSpPr>
        <p:spPr>
          <a:xfrm>
            <a:off x="1433282" y="3503770"/>
            <a:ext cx="5562600" cy="2593659"/>
          </a:xfrm>
          <a:prstGeom prst="rect">
            <a:avLst/>
          </a:prstGeom>
        </p:spPr>
        <p:txBody>
          <a:bodyPr vert="horz" wrap="square" lIns="0" tIns="53975" rIns="0" bIns="0" rtlCol="0">
            <a:spAutoFit/>
          </a:bodyPr>
          <a:lstStyle/>
          <a:p>
            <a:pPr marL="515620" marR="5080" indent="-503555" algn="l">
              <a:lnSpc>
                <a:spcPts val="2590"/>
              </a:lnSpc>
              <a:spcBef>
                <a:spcPts val="425"/>
              </a:spcBef>
            </a:pPr>
            <a:r>
              <a:rPr lang="en-US" sz="3200" b="1" u="sng" dirty="0">
                <a:latin typeface="Cambria"/>
                <a:cs typeface="Cambria"/>
              </a:rPr>
              <a:t>Selected Users</a:t>
            </a:r>
          </a:p>
          <a:p>
            <a:pPr marL="515620" marR="5080" indent="-503555" algn="l">
              <a:lnSpc>
                <a:spcPts val="2590"/>
              </a:lnSpc>
              <a:spcBef>
                <a:spcPts val="425"/>
              </a:spcBef>
            </a:pPr>
            <a:endParaRPr lang="en-US" sz="2400" dirty="0">
              <a:latin typeface="Cambria"/>
              <a:cs typeface="Cambria"/>
            </a:endParaRPr>
          </a:p>
          <a:p>
            <a:pPr marL="515620" marR="5080" indent="-503555" algn="l">
              <a:lnSpc>
                <a:spcPts val="2590"/>
              </a:lnSpc>
              <a:spcBef>
                <a:spcPts val="425"/>
              </a:spcBef>
              <a:buFont typeface="+mj-lt"/>
              <a:buAutoNum type="arabicParenR"/>
            </a:pPr>
            <a:r>
              <a:rPr lang="en-US" sz="2400" dirty="0">
                <a:latin typeface="Cambria"/>
                <a:cs typeface="Cambria"/>
              </a:rPr>
              <a:t>Individuals experiencing homelessness</a:t>
            </a:r>
          </a:p>
          <a:p>
            <a:pPr marL="515620" marR="5080" indent="-503555" algn="l">
              <a:lnSpc>
                <a:spcPts val="2590"/>
              </a:lnSpc>
              <a:spcBef>
                <a:spcPts val="425"/>
              </a:spcBef>
              <a:buFont typeface="+mj-lt"/>
              <a:buAutoNum type="arabicParenR"/>
            </a:pPr>
            <a:r>
              <a:rPr lang="en-US" sz="2400" dirty="0">
                <a:latin typeface="Cambria"/>
                <a:cs typeface="Cambria"/>
              </a:rPr>
              <a:t>Vulnerable Populations</a:t>
            </a:r>
          </a:p>
          <a:p>
            <a:pPr marL="515620" marR="5080" indent="-503555" algn="l">
              <a:lnSpc>
                <a:spcPts val="2590"/>
              </a:lnSpc>
              <a:spcBef>
                <a:spcPts val="425"/>
              </a:spcBef>
              <a:buFont typeface="+mj-lt"/>
              <a:buAutoNum type="arabicParenR"/>
            </a:pPr>
            <a:r>
              <a:rPr lang="en-US" sz="2400" dirty="0">
                <a:latin typeface="Cambria"/>
                <a:cs typeface="Cambria"/>
              </a:rPr>
              <a:t>Communities experiencing Homelessness</a:t>
            </a:r>
          </a:p>
        </p:txBody>
      </p:sp>
      <p:sp>
        <p:nvSpPr>
          <p:cNvPr id="7" name="Footer Placeholder 6">
            <a:extLst>
              <a:ext uri="{FF2B5EF4-FFF2-40B4-BE49-F238E27FC236}">
                <a16:creationId xmlns:a16="http://schemas.microsoft.com/office/drawing/2014/main" id="{F313E590-3BCA-4EBF-6793-B2C232B33179}"/>
              </a:ext>
            </a:extLst>
          </p:cNvPr>
          <p:cNvSpPr>
            <a:spLocks noGrp="1"/>
          </p:cNvSpPr>
          <p:nvPr>
            <p:ph type="ftr" sz="quarter" idx="5"/>
          </p:nvPr>
        </p:nvSpPr>
        <p:spPr/>
        <p:txBody>
          <a:bodyPr/>
          <a:lstStyle/>
          <a:p>
            <a:pPr marL="12700">
              <a:lnSpc>
                <a:spcPts val="1689"/>
              </a:lnSpc>
            </a:pPr>
            <a:r>
              <a:rPr lang="en-US" spc="-10"/>
              <a:t>Centre for Presencing &amp; Design Thinking , VNR VJIET</a:t>
            </a:r>
            <a:endParaRPr lang="en-US"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758259" y="151300"/>
            <a:ext cx="1350046" cy="1321534"/>
          </a:xfrm>
          <a:prstGeom prst="rect">
            <a:avLst/>
          </a:prstGeom>
        </p:spPr>
      </p:pic>
      <p:sp>
        <p:nvSpPr>
          <p:cNvPr id="4" name="object 4"/>
          <p:cNvSpPr/>
          <p:nvPr/>
        </p:nvSpPr>
        <p:spPr>
          <a:xfrm>
            <a:off x="0" y="8982634"/>
            <a:ext cx="12801600" cy="0"/>
          </a:xfrm>
          <a:custGeom>
            <a:avLst/>
            <a:gdLst/>
            <a:ahLst/>
            <a:cxnLst/>
            <a:rect l="l" t="t" r="r" b="b"/>
            <a:pathLst>
              <a:path w="12801600">
                <a:moveTo>
                  <a:pt x="0" y="0"/>
                </a:moveTo>
                <a:lnTo>
                  <a:pt x="12801599" y="0"/>
                </a:lnTo>
              </a:path>
            </a:pathLst>
          </a:custGeom>
          <a:ln w="12699">
            <a:solidFill>
              <a:srgbClr val="000000"/>
            </a:solidFill>
          </a:ln>
        </p:spPr>
        <p:txBody>
          <a:bodyPr wrap="square" lIns="0" tIns="0" rIns="0" bIns="0" rtlCol="0"/>
          <a:lstStyle/>
          <a:p>
            <a:endParaRPr/>
          </a:p>
        </p:txBody>
      </p:sp>
      <p:sp>
        <p:nvSpPr>
          <p:cNvPr id="5" name="object 5"/>
          <p:cNvSpPr txBox="1"/>
          <p:nvPr/>
        </p:nvSpPr>
        <p:spPr>
          <a:xfrm>
            <a:off x="1268026" y="1186477"/>
            <a:ext cx="10775315" cy="615553"/>
          </a:xfrm>
          <a:prstGeom prst="rect">
            <a:avLst/>
          </a:prstGeom>
        </p:spPr>
        <p:txBody>
          <a:bodyPr vert="horz" wrap="square" lIns="0" tIns="12700" rIns="0" bIns="0" rtlCol="0">
            <a:spAutoFit/>
          </a:bodyPr>
          <a:lstStyle/>
          <a:p>
            <a:pPr marL="26670" algn="ctr">
              <a:lnSpc>
                <a:spcPts val="4720"/>
              </a:lnSpc>
              <a:spcBef>
                <a:spcPts val="100"/>
              </a:spcBef>
            </a:pPr>
            <a:r>
              <a:rPr sz="4000" dirty="0">
                <a:solidFill>
                  <a:srgbClr val="C00000"/>
                </a:solidFill>
                <a:latin typeface="Cambria"/>
                <a:cs typeface="Cambria"/>
              </a:rPr>
              <a:t>Empathy</a:t>
            </a:r>
            <a:r>
              <a:rPr sz="4000" spc="-35" dirty="0">
                <a:solidFill>
                  <a:srgbClr val="C00000"/>
                </a:solidFill>
                <a:latin typeface="Cambria"/>
                <a:cs typeface="Cambria"/>
              </a:rPr>
              <a:t> </a:t>
            </a:r>
            <a:r>
              <a:rPr sz="4000" dirty="0">
                <a:solidFill>
                  <a:srgbClr val="C00000"/>
                </a:solidFill>
                <a:latin typeface="Cambria"/>
                <a:cs typeface="Cambria"/>
              </a:rPr>
              <a:t>Process</a:t>
            </a:r>
            <a:r>
              <a:rPr sz="4000" spc="-25" dirty="0">
                <a:solidFill>
                  <a:srgbClr val="C00000"/>
                </a:solidFill>
                <a:latin typeface="Cambria"/>
                <a:cs typeface="Cambria"/>
              </a:rPr>
              <a:t> </a:t>
            </a:r>
            <a:r>
              <a:rPr sz="4000" dirty="0">
                <a:solidFill>
                  <a:srgbClr val="C00000"/>
                </a:solidFill>
                <a:latin typeface="Cambria"/>
                <a:cs typeface="Cambria"/>
              </a:rPr>
              <a:t>–</a:t>
            </a:r>
            <a:r>
              <a:rPr sz="4000" spc="-25" dirty="0">
                <a:solidFill>
                  <a:srgbClr val="C00000"/>
                </a:solidFill>
                <a:latin typeface="Cambria"/>
                <a:cs typeface="Cambria"/>
              </a:rPr>
              <a:t> </a:t>
            </a:r>
            <a:r>
              <a:rPr sz="4000" dirty="0">
                <a:solidFill>
                  <a:srgbClr val="C00000"/>
                </a:solidFill>
                <a:latin typeface="Cambria"/>
                <a:cs typeface="Cambria"/>
              </a:rPr>
              <a:t>User</a:t>
            </a:r>
            <a:r>
              <a:rPr sz="4000" spc="-20" dirty="0">
                <a:solidFill>
                  <a:srgbClr val="C00000"/>
                </a:solidFill>
                <a:latin typeface="Cambria"/>
                <a:cs typeface="Cambria"/>
              </a:rPr>
              <a:t> </a:t>
            </a:r>
            <a:r>
              <a:rPr sz="4000" spc="-10" dirty="0">
                <a:solidFill>
                  <a:srgbClr val="C00000"/>
                </a:solidFill>
                <a:latin typeface="Cambria"/>
                <a:cs typeface="Cambria"/>
              </a:rPr>
              <a:t>Persona</a:t>
            </a:r>
            <a:endParaRPr sz="4000" dirty="0">
              <a:latin typeface="Cambria"/>
              <a:cs typeface="Cambria"/>
            </a:endParaRPr>
          </a:p>
        </p:txBody>
      </p:sp>
      <p:sp>
        <p:nvSpPr>
          <p:cNvPr id="9" name="object 9"/>
          <p:cNvSpPr txBox="1"/>
          <p:nvPr/>
        </p:nvSpPr>
        <p:spPr>
          <a:xfrm rot="20160000">
            <a:off x="4934415" y="4933644"/>
            <a:ext cx="2123477" cy="609600"/>
          </a:xfrm>
          <a:prstGeom prst="rect">
            <a:avLst/>
          </a:prstGeom>
        </p:spPr>
        <p:txBody>
          <a:bodyPr vert="horz" wrap="square" lIns="0" tIns="0" rIns="0" bIns="0" rtlCol="0">
            <a:spAutoFit/>
          </a:bodyPr>
          <a:lstStyle/>
          <a:p>
            <a:pPr>
              <a:lnSpc>
                <a:spcPts val="4485"/>
              </a:lnSpc>
            </a:pPr>
            <a:r>
              <a:rPr sz="7200" spc="-15" baseline="-1736" dirty="0">
                <a:solidFill>
                  <a:srgbClr val="FFFFFF"/>
                </a:solidFill>
                <a:latin typeface="Calibri"/>
                <a:cs typeface="Calibri"/>
              </a:rPr>
              <a:t>SA</a:t>
            </a:r>
            <a:r>
              <a:rPr sz="4800" spc="-10" dirty="0">
                <a:solidFill>
                  <a:srgbClr val="FFFFFF"/>
                </a:solidFill>
                <a:latin typeface="Calibri"/>
                <a:cs typeface="Calibri"/>
              </a:rPr>
              <a:t>MPLE</a:t>
            </a:r>
            <a:endParaRPr sz="4800">
              <a:latin typeface="Calibri"/>
              <a:cs typeface="Calibri"/>
            </a:endParaRPr>
          </a:p>
        </p:txBody>
      </p:sp>
      <p:sp>
        <p:nvSpPr>
          <p:cNvPr id="12" name="TextBox 11">
            <a:extLst>
              <a:ext uri="{FF2B5EF4-FFF2-40B4-BE49-F238E27FC236}">
                <a16:creationId xmlns:a16="http://schemas.microsoft.com/office/drawing/2014/main" id="{F17E1DAC-4D79-4D80-2B16-CFEE840FE733}"/>
              </a:ext>
            </a:extLst>
          </p:cNvPr>
          <p:cNvSpPr txBox="1"/>
          <p:nvPr/>
        </p:nvSpPr>
        <p:spPr>
          <a:xfrm>
            <a:off x="683012" y="2217027"/>
            <a:ext cx="5313141" cy="3016210"/>
          </a:xfrm>
          <a:prstGeom prst="rect">
            <a:avLst/>
          </a:prstGeom>
          <a:noFill/>
        </p:spPr>
        <p:txBody>
          <a:bodyPr wrap="square">
            <a:spAutoFit/>
          </a:bodyPr>
          <a:lstStyle/>
          <a:p>
            <a:r>
              <a:rPr lang="en-IN" sz="2800" b="1" u="sng" dirty="0"/>
              <a:t>Demographics:</a:t>
            </a:r>
          </a:p>
          <a:p>
            <a:endParaRPr lang="en-IN" dirty="0"/>
          </a:p>
          <a:p>
            <a:r>
              <a:rPr lang="en-IN" b="1" dirty="0">
                <a:latin typeface="Aptos" panose="020B0004020202020204" pitchFamily="34" charset="0"/>
              </a:rPr>
              <a:t>Age: </a:t>
            </a:r>
            <a:r>
              <a:rPr lang="en-IN" dirty="0">
                <a:latin typeface="Aptos" panose="020B0004020202020204" pitchFamily="34" charset="0"/>
              </a:rPr>
              <a:t>32</a:t>
            </a:r>
          </a:p>
          <a:p>
            <a:r>
              <a:rPr lang="en-IN" b="1" dirty="0">
                <a:latin typeface="Aptos" panose="020B0004020202020204" pitchFamily="34" charset="0"/>
              </a:rPr>
              <a:t>Gender: </a:t>
            </a:r>
            <a:r>
              <a:rPr lang="en-IN" dirty="0">
                <a:latin typeface="Aptos" panose="020B0004020202020204" pitchFamily="34" charset="0"/>
              </a:rPr>
              <a:t>Female</a:t>
            </a:r>
          </a:p>
          <a:p>
            <a:r>
              <a:rPr lang="en-IN" b="1" dirty="0">
                <a:latin typeface="Aptos" panose="020B0004020202020204" pitchFamily="34" charset="0"/>
              </a:rPr>
              <a:t>Employment: </a:t>
            </a:r>
            <a:r>
              <a:rPr lang="en-IN" dirty="0">
                <a:latin typeface="Aptos" panose="020B0004020202020204" pitchFamily="34" charset="0"/>
              </a:rPr>
              <a:t>Part-time administrative assistant</a:t>
            </a:r>
          </a:p>
          <a:p>
            <a:r>
              <a:rPr lang="en-IN" b="1" dirty="0">
                <a:latin typeface="Aptos" panose="020B0004020202020204" pitchFamily="34" charset="0"/>
              </a:rPr>
              <a:t>Education: </a:t>
            </a:r>
            <a:r>
              <a:rPr lang="en-IN" dirty="0">
                <a:latin typeface="Aptos" panose="020B0004020202020204" pitchFamily="34" charset="0"/>
              </a:rPr>
              <a:t>College graduate</a:t>
            </a:r>
          </a:p>
          <a:p>
            <a:r>
              <a:rPr lang="en-IN" b="1" dirty="0">
                <a:latin typeface="Aptos" panose="020B0004020202020204" pitchFamily="34" charset="0"/>
              </a:rPr>
              <a:t>Marital Status: </a:t>
            </a:r>
            <a:r>
              <a:rPr lang="en-IN" dirty="0">
                <a:latin typeface="Aptos" panose="020B0004020202020204" pitchFamily="34" charset="0"/>
              </a:rPr>
              <a:t>Single</a:t>
            </a:r>
          </a:p>
          <a:p>
            <a:r>
              <a:rPr lang="en-IN" b="1" dirty="0">
                <a:latin typeface="Aptos" panose="020B0004020202020204" pitchFamily="34" charset="0"/>
              </a:rPr>
              <a:t>Ethnicity: </a:t>
            </a:r>
            <a:r>
              <a:rPr lang="en-IN" dirty="0">
                <a:latin typeface="Aptos" panose="020B0004020202020204" pitchFamily="34" charset="0"/>
              </a:rPr>
              <a:t>Hispanic</a:t>
            </a:r>
          </a:p>
          <a:p>
            <a:r>
              <a:rPr lang="en-IN" b="1" dirty="0">
                <a:latin typeface="Aptos" panose="020B0004020202020204" pitchFamily="34" charset="0"/>
              </a:rPr>
              <a:t>Residence: </a:t>
            </a:r>
            <a:r>
              <a:rPr lang="en-IN" dirty="0">
                <a:latin typeface="Aptos" panose="020B0004020202020204" pitchFamily="34" charset="0"/>
              </a:rPr>
              <a:t>Urban area, currently experiencing homelessness</a:t>
            </a:r>
          </a:p>
        </p:txBody>
      </p:sp>
      <p:sp>
        <p:nvSpPr>
          <p:cNvPr id="14" name="TextBox 13">
            <a:extLst>
              <a:ext uri="{FF2B5EF4-FFF2-40B4-BE49-F238E27FC236}">
                <a16:creationId xmlns:a16="http://schemas.microsoft.com/office/drawing/2014/main" id="{20913FA7-5D5B-3581-4E12-C5A4695E7529}"/>
              </a:ext>
            </a:extLst>
          </p:cNvPr>
          <p:cNvSpPr txBox="1"/>
          <p:nvPr/>
        </p:nvSpPr>
        <p:spPr>
          <a:xfrm>
            <a:off x="5996153" y="2217027"/>
            <a:ext cx="6407062" cy="3016210"/>
          </a:xfrm>
          <a:prstGeom prst="rect">
            <a:avLst/>
          </a:prstGeom>
          <a:noFill/>
        </p:spPr>
        <p:txBody>
          <a:bodyPr wrap="square">
            <a:spAutoFit/>
          </a:bodyPr>
          <a:lstStyle/>
          <a:p>
            <a:r>
              <a:rPr lang="en-IN" sz="2800" b="1" u="sng" dirty="0" err="1"/>
              <a:t>Behavior</a:t>
            </a:r>
            <a:r>
              <a:rPr lang="en-IN" sz="2800" b="1" u="sng" dirty="0"/>
              <a:t>:</a:t>
            </a:r>
          </a:p>
          <a:p>
            <a:endParaRPr lang="en-IN" dirty="0"/>
          </a:p>
          <a:p>
            <a:pPr marL="285750" indent="-285750">
              <a:buFont typeface="Wingdings" panose="05000000000000000000" pitchFamily="2" charset="2"/>
              <a:buChar char="§"/>
            </a:pPr>
            <a:r>
              <a:rPr lang="en-IN" dirty="0">
                <a:latin typeface="Aptos" panose="020B0004020202020204" pitchFamily="34" charset="0"/>
              </a:rPr>
              <a:t>Sarah is diligent and hardworking but faced job loss due to company downsizing, leading to financial instability and eventual homelessness.</a:t>
            </a:r>
          </a:p>
          <a:p>
            <a:pPr marL="285750" indent="-285750">
              <a:buFont typeface="Wingdings" panose="05000000000000000000" pitchFamily="2" charset="2"/>
              <a:buChar char="§"/>
            </a:pPr>
            <a:r>
              <a:rPr lang="en-IN" dirty="0">
                <a:latin typeface="Aptos" panose="020B0004020202020204" pitchFamily="34" charset="0"/>
              </a:rPr>
              <a:t>Despite her situation, she actively seeks employment opportunities and engages in local community programs for support.</a:t>
            </a:r>
          </a:p>
          <a:p>
            <a:pPr marL="285750" indent="-285750">
              <a:buFont typeface="Wingdings" panose="05000000000000000000" pitchFamily="2" charset="2"/>
              <a:buChar char="§"/>
            </a:pPr>
            <a:r>
              <a:rPr lang="en-IN" dirty="0">
                <a:latin typeface="Aptos" panose="020B0004020202020204" pitchFamily="34" charset="0"/>
              </a:rPr>
              <a:t>She values her independence and is determined to overcome her current challenges to regain stability.</a:t>
            </a:r>
          </a:p>
        </p:txBody>
      </p:sp>
      <p:sp>
        <p:nvSpPr>
          <p:cNvPr id="16" name="TextBox 15">
            <a:extLst>
              <a:ext uri="{FF2B5EF4-FFF2-40B4-BE49-F238E27FC236}">
                <a16:creationId xmlns:a16="http://schemas.microsoft.com/office/drawing/2014/main" id="{E048AD9F-81F9-7F9C-7B7D-89DB76B8F029}"/>
              </a:ext>
            </a:extLst>
          </p:cNvPr>
          <p:cNvSpPr txBox="1"/>
          <p:nvPr/>
        </p:nvSpPr>
        <p:spPr>
          <a:xfrm>
            <a:off x="650653" y="5777038"/>
            <a:ext cx="5328799" cy="2185214"/>
          </a:xfrm>
          <a:prstGeom prst="rect">
            <a:avLst/>
          </a:prstGeom>
          <a:noFill/>
        </p:spPr>
        <p:txBody>
          <a:bodyPr wrap="square">
            <a:spAutoFit/>
          </a:bodyPr>
          <a:lstStyle/>
          <a:p>
            <a:pPr algn="l"/>
            <a:r>
              <a:rPr lang="en-US" sz="2800" b="1" i="0" u="sng" dirty="0">
                <a:solidFill>
                  <a:srgbClr val="374151"/>
                </a:solidFill>
                <a:effectLst/>
                <a:latin typeface="Söhne"/>
              </a:rPr>
              <a:t>What She Is Looking For:</a:t>
            </a:r>
          </a:p>
          <a:p>
            <a:pPr algn="l">
              <a:buFont typeface="Arial" panose="020B0604020202020204" pitchFamily="34" charset="0"/>
              <a:buChar char="•"/>
            </a:pPr>
            <a:r>
              <a:rPr lang="en-US" b="0" i="0" dirty="0">
                <a:solidFill>
                  <a:srgbClr val="374151"/>
                </a:solidFill>
                <a:effectLst/>
                <a:latin typeface="Aptos" panose="020B0004020202020204" pitchFamily="34" charset="0"/>
              </a:rPr>
              <a:t>Immediate Shelter: Sarah is looking for a safe and temporary housing solution where she can find stability while actively seeking employment.</a:t>
            </a:r>
          </a:p>
          <a:p>
            <a:pPr algn="l">
              <a:buFont typeface="Arial" panose="020B0604020202020204" pitchFamily="34" charset="0"/>
              <a:buChar char="•"/>
            </a:pPr>
            <a:r>
              <a:rPr lang="en-US" b="0" i="0" dirty="0">
                <a:solidFill>
                  <a:srgbClr val="374151"/>
                </a:solidFill>
                <a:effectLst/>
                <a:latin typeface="Aptos" panose="020B0004020202020204" pitchFamily="34" charset="0"/>
              </a:rPr>
              <a:t>Employment Opportunities: Her primary goal is to secure stable employment to regain financial independence and transition out of homelessness.</a:t>
            </a:r>
          </a:p>
        </p:txBody>
      </p:sp>
      <p:sp>
        <p:nvSpPr>
          <p:cNvPr id="18" name="TextBox 17">
            <a:extLst>
              <a:ext uri="{FF2B5EF4-FFF2-40B4-BE49-F238E27FC236}">
                <a16:creationId xmlns:a16="http://schemas.microsoft.com/office/drawing/2014/main" id="{88FB17EA-0541-9168-A199-E8909CAB05D6}"/>
              </a:ext>
            </a:extLst>
          </p:cNvPr>
          <p:cNvSpPr txBox="1"/>
          <p:nvPr/>
        </p:nvSpPr>
        <p:spPr>
          <a:xfrm>
            <a:off x="5996153" y="5777038"/>
            <a:ext cx="6407062" cy="2985433"/>
          </a:xfrm>
          <a:prstGeom prst="rect">
            <a:avLst/>
          </a:prstGeom>
          <a:noFill/>
        </p:spPr>
        <p:txBody>
          <a:bodyPr wrap="square">
            <a:spAutoFit/>
          </a:bodyPr>
          <a:lstStyle/>
          <a:p>
            <a:pPr algn="l"/>
            <a:r>
              <a:rPr lang="en-US" sz="2600" b="1" u="sng" dirty="0">
                <a:solidFill>
                  <a:srgbClr val="374151"/>
                </a:solidFill>
                <a:effectLst/>
                <a:latin typeface="Söhne"/>
              </a:rPr>
              <a:t>Stress Points:</a:t>
            </a:r>
          </a:p>
          <a:p>
            <a:pPr algn="l">
              <a:buFont typeface="Arial" panose="020B0604020202020204" pitchFamily="34" charset="0"/>
              <a:buChar char="•"/>
            </a:pPr>
            <a:r>
              <a:rPr lang="en-US" b="1" i="0" dirty="0">
                <a:solidFill>
                  <a:srgbClr val="374151"/>
                </a:solidFill>
                <a:effectLst/>
                <a:latin typeface="Aptos" panose="020B0004020202020204" pitchFamily="34" charset="0"/>
              </a:rPr>
              <a:t>Job Insecurity:</a:t>
            </a:r>
            <a:r>
              <a:rPr lang="en-US" b="0" i="0" dirty="0">
                <a:solidFill>
                  <a:srgbClr val="374151"/>
                </a:solidFill>
                <a:effectLst/>
                <a:latin typeface="Aptos" panose="020B0004020202020204" pitchFamily="34" charset="0"/>
              </a:rPr>
              <a:t> The uncertainty of finding stable employment is a significant stress point for Sarah, affecting her confidence and well-being.</a:t>
            </a:r>
          </a:p>
          <a:p>
            <a:pPr algn="l">
              <a:buFont typeface="Arial" panose="020B0604020202020204" pitchFamily="34" charset="0"/>
              <a:buChar char="•"/>
            </a:pPr>
            <a:r>
              <a:rPr lang="en-US" b="1" i="0" dirty="0">
                <a:solidFill>
                  <a:srgbClr val="374151"/>
                </a:solidFill>
                <a:effectLst/>
                <a:latin typeface="Aptos" panose="020B0004020202020204" pitchFamily="34" charset="0"/>
              </a:rPr>
              <a:t>Lack of Permanent Housing:</a:t>
            </a:r>
            <a:r>
              <a:rPr lang="en-US" b="0" i="0" dirty="0">
                <a:solidFill>
                  <a:srgbClr val="374151"/>
                </a:solidFill>
                <a:effectLst/>
                <a:latin typeface="Aptos" panose="020B0004020202020204" pitchFamily="34" charset="0"/>
              </a:rPr>
              <a:t> The absence of a stable living situation adds stress, making it challenging for Sarah to plan for the future or focus on long-term goals.</a:t>
            </a:r>
          </a:p>
          <a:p>
            <a:pPr algn="l">
              <a:buFont typeface="Arial" panose="020B0604020202020204" pitchFamily="34" charset="0"/>
              <a:buChar char="•"/>
            </a:pPr>
            <a:r>
              <a:rPr lang="en-US" b="1" i="0" dirty="0">
                <a:solidFill>
                  <a:srgbClr val="374151"/>
                </a:solidFill>
                <a:effectLst/>
                <a:latin typeface="Aptos" panose="020B0004020202020204" pitchFamily="34" charset="0"/>
              </a:rPr>
              <a:t>Anxiety and Mental Health:</a:t>
            </a:r>
            <a:r>
              <a:rPr lang="en-US" b="0" i="0" dirty="0">
                <a:solidFill>
                  <a:srgbClr val="374151"/>
                </a:solidFill>
                <a:effectLst/>
                <a:latin typeface="Aptos" panose="020B0004020202020204" pitchFamily="34" charset="0"/>
              </a:rPr>
              <a:t> Dealing with anxiety related to her homelessness situation and the societal stigma associated with it can be overwhelming at times..</a:t>
            </a:r>
          </a:p>
        </p:txBody>
      </p:sp>
      <p:sp>
        <p:nvSpPr>
          <p:cNvPr id="7" name="Footer Placeholder 6">
            <a:extLst>
              <a:ext uri="{FF2B5EF4-FFF2-40B4-BE49-F238E27FC236}">
                <a16:creationId xmlns:a16="http://schemas.microsoft.com/office/drawing/2014/main" id="{6B5F181E-3914-5BBF-86A0-439BAF3C0685}"/>
              </a:ext>
            </a:extLst>
          </p:cNvPr>
          <p:cNvSpPr>
            <a:spLocks noGrp="1"/>
          </p:cNvSpPr>
          <p:nvPr>
            <p:ph type="ftr" sz="quarter" idx="5"/>
          </p:nvPr>
        </p:nvSpPr>
        <p:spPr/>
        <p:txBody>
          <a:bodyPr/>
          <a:lstStyle/>
          <a:p>
            <a:pPr marL="12700">
              <a:lnSpc>
                <a:spcPts val="1689"/>
              </a:lnSpc>
            </a:pPr>
            <a:r>
              <a:rPr lang="en-US" spc="-10"/>
              <a:t>Centre for Presencing &amp; Design Thinking , VNR VJIET</a:t>
            </a:r>
            <a:endParaRPr lang="en-US"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758259" y="151300"/>
            <a:ext cx="1350046" cy="1321534"/>
          </a:xfrm>
          <a:prstGeom prst="rect">
            <a:avLst/>
          </a:prstGeom>
        </p:spPr>
      </p:pic>
      <p:sp>
        <p:nvSpPr>
          <p:cNvPr id="4" name="object 4"/>
          <p:cNvSpPr/>
          <p:nvPr/>
        </p:nvSpPr>
        <p:spPr>
          <a:xfrm>
            <a:off x="0" y="8982634"/>
            <a:ext cx="12801600" cy="0"/>
          </a:xfrm>
          <a:custGeom>
            <a:avLst/>
            <a:gdLst/>
            <a:ahLst/>
            <a:cxnLst/>
            <a:rect l="l" t="t" r="r" b="b"/>
            <a:pathLst>
              <a:path w="12801600">
                <a:moveTo>
                  <a:pt x="0" y="0"/>
                </a:moveTo>
                <a:lnTo>
                  <a:pt x="12801599" y="0"/>
                </a:lnTo>
              </a:path>
            </a:pathLst>
          </a:custGeom>
          <a:ln w="12699">
            <a:solidFill>
              <a:srgbClr val="000000"/>
            </a:solidFill>
          </a:ln>
        </p:spPr>
        <p:txBody>
          <a:bodyPr wrap="square" lIns="0" tIns="0" rIns="0" bIns="0" rtlCol="0"/>
          <a:lstStyle/>
          <a:p>
            <a:endParaRPr/>
          </a:p>
        </p:txBody>
      </p:sp>
      <p:sp>
        <p:nvSpPr>
          <p:cNvPr id="5" name="object 5"/>
          <p:cNvSpPr txBox="1"/>
          <p:nvPr/>
        </p:nvSpPr>
        <p:spPr>
          <a:xfrm>
            <a:off x="4292293" y="1318021"/>
            <a:ext cx="3763645" cy="635000"/>
          </a:xfrm>
          <a:prstGeom prst="rect">
            <a:avLst/>
          </a:prstGeom>
        </p:spPr>
        <p:txBody>
          <a:bodyPr vert="horz" wrap="square" lIns="0" tIns="12700" rIns="0" bIns="0" rtlCol="0">
            <a:spAutoFit/>
          </a:bodyPr>
          <a:lstStyle/>
          <a:p>
            <a:pPr marL="12700">
              <a:lnSpc>
                <a:spcPct val="100000"/>
              </a:lnSpc>
              <a:spcBef>
                <a:spcPts val="100"/>
              </a:spcBef>
            </a:pPr>
            <a:r>
              <a:rPr sz="4000" dirty="0">
                <a:solidFill>
                  <a:srgbClr val="C00000"/>
                </a:solidFill>
                <a:latin typeface="Cambria"/>
                <a:cs typeface="Cambria"/>
              </a:rPr>
              <a:t>Empathy</a:t>
            </a:r>
            <a:r>
              <a:rPr sz="4000" spc="-35" dirty="0">
                <a:solidFill>
                  <a:srgbClr val="C00000"/>
                </a:solidFill>
                <a:latin typeface="Cambria"/>
                <a:cs typeface="Cambria"/>
              </a:rPr>
              <a:t> </a:t>
            </a:r>
            <a:r>
              <a:rPr sz="4000" spc="-10" dirty="0">
                <a:solidFill>
                  <a:srgbClr val="C00000"/>
                </a:solidFill>
                <a:latin typeface="Cambria"/>
                <a:cs typeface="Cambria"/>
              </a:rPr>
              <a:t>Process</a:t>
            </a:r>
            <a:endParaRPr sz="4000">
              <a:latin typeface="Cambria"/>
              <a:cs typeface="Cambria"/>
            </a:endParaRPr>
          </a:p>
        </p:txBody>
      </p:sp>
      <p:sp>
        <p:nvSpPr>
          <p:cNvPr id="6" name="object 6"/>
          <p:cNvSpPr txBox="1">
            <a:spLocks noGrp="1"/>
          </p:cNvSpPr>
          <p:nvPr>
            <p:ph type="body" idx="1"/>
          </p:nvPr>
        </p:nvSpPr>
        <p:spPr>
          <a:xfrm>
            <a:off x="776004" y="2133600"/>
            <a:ext cx="11415996" cy="2159502"/>
          </a:xfrm>
          <a:prstGeom prst="rect">
            <a:avLst/>
          </a:prstGeom>
        </p:spPr>
        <p:txBody>
          <a:bodyPr vert="horz" wrap="square" lIns="0" tIns="53975" rIns="0" bIns="0" rtlCol="0">
            <a:spAutoFit/>
          </a:bodyPr>
          <a:lstStyle/>
          <a:p>
            <a:pPr marL="12700" marR="5080" indent="70485" algn="just">
              <a:lnSpc>
                <a:spcPts val="2590"/>
              </a:lnSpc>
              <a:spcBef>
                <a:spcPts val="425"/>
              </a:spcBef>
            </a:pPr>
            <a:r>
              <a:rPr lang="en-IN" sz="2600" b="1" i="0" u="sng" spc="-10" dirty="0">
                <a:solidFill>
                  <a:srgbClr val="FF0000"/>
                </a:solidFill>
              </a:rPr>
              <a:t>Primary Sources</a:t>
            </a:r>
            <a:r>
              <a:rPr lang="en-IN" sz="2600" b="1" i="0" spc="-10" dirty="0">
                <a:solidFill>
                  <a:srgbClr val="FF0000"/>
                </a:solidFill>
              </a:rPr>
              <a:t>:</a:t>
            </a:r>
            <a:r>
              <a:rPr lang="en-US" i="0" spc="-10" dirty="0">
                <a:solidFill>
                  <a:schemeClr val="tx1"/>
                </a:solidFill>
                <a:latin typeface="Aptos" panose="020B0004020202020204" pitchFamily="34" charset="0"/>
              </a:rPr>
              <a:t>Interviews, Focus Group Discussions, Stakeholder Workshops, Site Visits and Observations, Surveys and Questionnaires, Empathy-Building Activities.</a:t>
            </a:r>
          </a:p>
          <a:p>
            <a:pPr marL="12700" marR="5080" indent="70485" algn="just">
              <a:lnSpc>
                <a:spcPts val="2590"/>
              </a:lnSpc>
              <a:spcBef>
                <a:spcPts val="425"/>
              </a:spcBef>
            </a:pPr>
            <a:endParaRPr lang="en-US" i="0" spc="-10" dirty="0">
              <a:latin typeface="Aptos" panose="020B0004020202020204" pitchFamily="34" charset="0"/>
            </a:endParaRPr>
          </a:p>
          <a:p>
            <a:pPr marL="12700" marR="5080" indent="70485" algn="just">
              <a:lnSpc>
                <a:spcPts val="2590"/>
              </a:lnSpc>
              <a:spcBef>
                <a:spcPts val="425"/>
              </a:spcBef>
            </a:pPr>
            <a:r>
              <a:rPr lang="en-US" b="1" i="0" u="sng" spc="-10" dirty="0">
                <a:solidFill>
                  <a:srgbClr val="FF0000"/>
                </a:solidFill>
                <a:latin typeface="Cambria" panose="02040503050406030204" pitchFamily="18" charset="0"/>
                <a:ea typeface="Cambria" panose="02040503050406030204" pitchFamily="18" charset="0"/>
              </a:rPr>
              <a:t>Secondary Sources: </a:t>
            </a:r>
            <a:r>
              <a:rPr lang="en-US" i="0" spc="-10" dirty="0">
                <a:solidFill>
                  <a:schemeClr val="tx1"/>
                </a:solidFill>
                <a:latin typeface="Aptos" panose="020B0004020202020204" pitchFamily="34" charset="0"/>
                <a:ea typeface="Cambria" panose="02040503050406030204" pitchFamily="18" charset="0"/>
              </a:rPr>
              <a:t>Literature and Research Papers, Government Reports and Policies, Non-Profit Organization Reports, News Articles and Media Coverage, Legal and Policy Documents</a:t>
            </a:r>
            <a:endParaRPr lang="en-IN" i="0" spc="-10" dirty="0">
              <a:solidFill>
                <a:schemeClr val="tx1"/>
              </a:solidFill>
              <a:latin typeface="Aptos" panose="020B0004020202020204" pitchFamily="34" charset="0"/>
              <a:ea typeface="Cambria" panose="02040503050406030204" pitchFamily="18" charset="0"/>
            </a:endParaRPr>
          </a:p>
        </p:txBody>
      </p:sp>
      <p:pic>
        <p:nvPicPr>
          <p:cNvPr id="9" name="Picture 8">
            <a:extLst>
              <a:ext uri="{FF2B5EF4-FFF2-40B4-BE49-F238E27FC236}">
                <a16:creationId xmlns:a16="http://schemas.microsoft.com/office/drawing/2014/main" id="{C9C838AA-61B7-00C5-51A3-5D9C6C5015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259" y="4552512"/>
            <a:ext cx="4804341" cy="3981888"/>
          </a:xfrm>
          <a:prstGeom prst="rect">
            <a:avLst/>
          </a:prstGeom>
        </p:spPr>
      </p:pic>
      <p:pic>
        <p:nvPicPr>
          <p:cNvPr id="11" name="Picture 10">
            <a:extLst>
              <a:ext uri="{FF2B5EF4-FFF2-40B4-BE49-F238E27FC236}">
                <a16:creationId xmlns:a16="http://schemas.microsoft.com/office/drawing/2014/main" id="{86A484F4-3BFD-D0D4-01DB-B9DFA65624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800" y="4800601"/>
            <a:ext cx="5144589" cy="3733799"/>
          </a:xfrm>
          <a:prstGeom prst="rect">
            <a:avLst/>
          </a:prstGeom>
        </p:spPr>
      </p:pic>
      <p:sp>
        <p:nvSpPr>
          <p:cNvPr id="10" name="Footer Placeholder 9">
            <a:extLst>
              <a:ext uri="{FF2B5EF4-FFF2-40B4-BE49-F238E27FC236}">
                <a16:creationId xmlns:a16="http://schemas.microsoft.com/office/drawing/2014/main" id="{BB8BB5CD-5726-E32C-CB7A-589A19D8CF28}"/>
              </a:ext>
            </a:extLst>
          </p:cNvPr>
          <p:cNvSpPr>
            <a:spLocks noGrp="1"/>
          </p:cNvSpPr>
          <p:nvPr>
            <p:ph type="ftr" sz="quarter" idx="5"/>
          </p:nvPr>
        </p:nvSpPr>
        <p:spPr/>
        <p:txBody>
          <a:bodyPr/>
          <a:lstStyle/>
          <a:p>
            <a:pPr marL="12700">
              <a:lnSpc>
                <a:spcPts val="1689"/>
              </a:lnSpc>
            </a:pPr>
            <a:r>
              <a:rPr lang="en-US" spc="-10"/>
              <a:t>Centre for Presencing &amp; Design Thinking , VNR VJIET</a:t>
            </a:r>
            <a:endParaRPr lang="en-US"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758259" y="151300"/>
            <a:ext cx="1350046" cy="1321534"/>
          </a:xfrm>
          <a:prstGeom prst="rect">
            <a:avLst/>
          </a:prstGeom>
        </p:spPr>
      </p:pic>
      <p:sp>
        <p:nvSpPr>
          <p:cNvPr id="4" name="object 4"/>
          <p:cNvSpPr/>
          <p:nvPr/>
        </p:nvSpPr>
        <p:spPr>
          <a:xfrm>
            <a:off x="0" y="8982634"/>
            <a:ext cx="12801600" cy="0"/>
          </a:xfrm>
          <a:custGeom>
            <a:avLst/>
            <a:gdLst/>
            <a:ahLst/>
            <a:cxnLst/>
            <a:rect l="l" t="t" r="r" b="b"/>
            <a:pathLst>
              <a:path w="12801600">
                <a:moveTo>
                  <a:pt x="0" y="0"/>
                </a:moveTo>
                <a:lnTo>
                  <a:pt x="12801599" y="0"/>
                </a:lnTo>
              </a:path>
            </a:pathLst>
          </a:custGeom>
          <a:ln w="12699">
            <a:solidFill>
              <a:srgbClr val="000000"/>
            </a:solidFill>
          </a:ln>
        </p:spPr>
        <p:txBody>
          <a:bodyPr wrap="square" lIns="0" tIns="0" rIns="0" bIns="0" rtlCol="0"/>
          <a:lstStyle/>
          <a:p>
            <a:endParaRPr/>
          </a:p>
        </p:txBody>
      </p:sp>
      <p:sp>
        <p:nvSpPr>
          <p:cNvPr id="5" name="object 5"/>
          <p:cNvSpPr txBox="1"/>
          <p:nvPr/>
        </p:nvSpPr>
        <p:spPr>
          <a:xfrm>
            <a:off x="2777189" y="1303684"/>
            <a:ext cx="7876431" cy="628377"/>
          </a:xfrm>
          <a:prstGeom prst="rect">
            <a:avLst/>
          </a:prstGeom>
        </p:spPr>
        <p:txBody>
          <a:bodyPr vert="horz" wrap="square" lIns="0" tIns="12700" rIns="0" bIns="0" rtlCol="0">
            <a:spAutoFit/>
          </a:bodyPr>
          <a:lstStyle/>
          <a:p>
            <a:pPr marL="12700">
              <a:lnSpc>
                <a:spcPct val="100000"/>
              </a:lnSpc>
              <a:spcBef>
                <a:spcPts val="100"/>
              </a:spcBef>
            </a:pPr>
            <a:r>
              <a:rPr sz="4000" dirty="0">
                <a:solidFill>
                  <a:srgbClr val="C00000"/>
                </a:solidFill>
                <a:latin typeface="Cambria"/>
                <a:cs typeface="Cambria"/>
              </a:rPr>
              <a:t>Empathy</a:t>
            </a:r>
            <a:r>
              <a:rPr sz="4000" spc="-30" dirty="0">
                <a:solidFill>
                  <a:srgbClr val="C00000"/>
                </a:solidFill>
                <a:latin typeface="Cambria"/>
                <a:cs typeface="Cambria"/>
              </a:rPr>
              <a:t> </a:t>
            </a:r>
            <a:r>
              <a:rPr sz="4000" dirty="0">
                <a:solidFill>
                  <a:srgbClr val="C00000"/>
                </a:solidFill>
                <a:latin typeface="Cambria"/>
                <a:cs typeface="Cambria"/>
              </a:rPr>
              <a:t>Tool</a:t>
            </a:r>
            <a:r>
              <a:rPr sz="4000" spc="-25" dirty="0">
                <a:solidFill>
                  <a:srgbClr val="C00000"/>
                </a:solidFill>
                <a:latin typeface="Cambria"/>
                <a:cs typeface="Cambria"/>
              </a:rPr>
              <a:t> </a:t>
            </a:r>
            <a:r>
              <a:rPr sz="4000" spc="-20" dirty="0">
                <a:solidFill>
                  <a:srgbClr val="C00000"/>
                </a:solidFill>
                <a:latin typeface="Cambria"/>
                <a:cs typeface="Cambria"/>
              </a:rPr>
              <a:t>Used</a:t>
            </a:r>
            <a:r>
              <a:rPr lang="en-IN" sz="4000" spc="-20" dirty="0">
                <a:solidFill>
                  <a:srgbClr val="C00000"/>
                </a:solidFill>
                <a:latin typeface="Cambria"/>
                <a:cs typeface="Cambria"/>
              </a:rPr>
              <a:t>: EMPATHY MAP</a:t>
            </a:r>
            <a:endParaRPr sz="4000" dirty="0">
              <a:latin typeface="Cambria"/>
              <a:cs typeface="Cambria"/>
            </a:endParaRPr>
          </a:p>
        </p:txBody>
      </p:sp>
      <p:pic>
        <p:nvPicPr>
          <p:cNvPr id="16" name="Picture 15">
            <a:extLst>
              <a:ext uri="{FF2B5EF4-FFF2-40B4-BE49-F238E27FC236}">
                <a16:creationId xmlns:a16="http://schemas.microsoft.com/office/drawing/2014/main" id="{7BD6BE08-FD54-F95F-C214-E6988B65B5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831" y="2323069"/>
            <a:ext cx="11078769" cy="6496065"/>
          </a:xfrm>
          <a:prstGeom prst="rect">
            <a:avLst/>
          </a:prstGeom>
        </p:spPr>
      </p:pic>
      <p:sp>
        <p:nvSpPr>
          <p:cNvPr id="7" name="Footer Placeholder 6">
            <a:extLst>
              <a:ext uri="{FF2B5EF4-FFF2-40B4-BE49-F238E27FC236}">
                <a16:creationId xmlns:a16="http://schemas.microsoft.com/office/drawing/2014/main" id="{2D8FEA31-01EE-3985-9685-95D7BFF0ABBD}"/>
              </a:ext>
            </a:extLst>
          </p:cNvPr>
          <p:cNvSpPr>
            <a:spLocks noGrp="1"/>
          </p:cNvSpPr>
          <p:nvPr>
            <p:ph type="ftr" sz="quarter" idx="5"/>
          </p:nvPr>
        </p:nvSpPr>
        <p:spPr/>
        <p:txBody>
          <a:bodyPr/>
          <a:lstStyle/>
          <a:p>
            <a:pPr marL="12700">
              <a:lnSpc>
                <a:spcPts val="1689"/>
              </a:lnSpc>
            </a:pPr>
            <a:r>
              <a:rPr lang="en-US" spc="-10"/>
              <a:t>Centre for Presencing &amp; Design Thinking , VNR VJIET</a:t>
            </a:r>
            <a:endParaRPr lang="en-US"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758259" y="151300"/>
            <a:ext cx="1350046" cy="1321534"/>
          </a:xfrm>
          <a:prstGeom prst="rect">
            <a:avLst/>
          </a:prstGeom>
        </p:spPr>
      </p:pic>
      <p:sp>
        <p:nvSpPr>
          <p:cNvPr id="4" name="object 4"/>
          <p:cNvSpPr/>
          <p:nvPr/>
        </p:nvSpPr>
        <p:spPr>
          <a:xfrm>
            <a:off x="0" y="8982634"/>
            <a:ext cx="12801600" cy="0"/>
          </a:xfrm>
          <a:custGeom>
            <a:avLst/>
            <a:gdLst/>
            <a:ahLst/>
            <a:cxnLst/>
            <a:rect l="l" t="t" r="r" b="b"/>
            <a:pathLst>
              <a:path w="12801600">
                <a:moveTo>
                  <a:pt x="0" y="0"/>
                </a:moveTo>
                <a:lnTo>
                  <a:pt x="12801599" y="0"/>
                </a:lnTo>
              </a:path>
            </a:pathLst>
          </a:custGeom>
          <a:ln w="12699">
            <a:solidFill>
              <a:srgbClr val="000000"/>
            </a:solidFill>
          </a:ln>
        </p:spPr>
        <p:txBody>
          <a:bodyPr wrap="square" lIns="0" tIns="0" rIns="0" bIns="0" rtlCol="0"/>
          <a:lstStyle/>
          <a:p>
            <a:endParaRPr/>
          </a:p>
        </p:txBody>
      </p:sp>
      <p:sp>
        <p:nvSpPr>
          <p:cNvPr id="5" name="object 5"/>
          <p:cNvSpPr txBox="1"/>
          <p:nvPr/>
        </p:nvSpPr>
        <p:spPr>
          <a:xfrm>
            <a:off x="1835467" y="1254267"/>
            <a:ext cx="9130665" cy="1256754"/>
          </a:xfrm>
          <a:prstGeom prst="rect">
            <a:avLst/>
          </a:prstGeom>
        </p:spPr>
        <p:txBody>
          <a:bodyPr vert="horz" wrap="square" lIns="0" tIns="12700" rIns="0" bIns="0" rtlCol="0">
            <a:spAutoFit/>
          </a:bodyPr>
          <a:lstStyle/>
          <a:p>
            <a:pPr marL="224790" algn="ctr">
              <a:lnSpc>
                <a:spcPct val="100000"/>
              </a:lnSpc>
              <a:spcBef>
                <a:spcPts val="100"/>
              </a:spcBef>
            </a:pPr>
            <a:r>
              <a:rPr sz="4800" b="1" u="sng" dirty="0">
                <a:solidFill>
                  <a:srgbClr val="C00000"/>
                </a:solidFill>
                <a:latin typeface="Cambria"/>
                <a:cs typeface="Cambria"/>
              </a:rPr>
              <a:t>Need</a:t>
            </a:r>
            <a:r>
              <a:rPr sz="4800" b="1" u="sng" spc="-20" dirty="0">
                <a:solidFill>
                  <a:srgbClr val="C00000"/>
                </a:solidFill>
                <a:latin typeface="Cambria"/>
                <a:cs typeface="Cambria"/>
              </a:rPr>
              <a:t> </a:t>
            </a:r>
            <a:r>
              <a:rPr sz="4800" b="1" u="sng" spc="-10" dirty="0">
                <a:solidFill>
                  <a:srgbClr val="C00000"/>
                </a:solidFill>
                <a:latin typeface="Cambria"/>
                <a:cs typeface="Cambria"/>
              </a:rPr>
              <a:t>Analysis</a:t>
            </a:r>
            <a:endParaRPr lang="en-US" sz="4800" b="1" u="sng" spc="-10" dirty="0">
              <a:solidFill>
                <a:srgbClr val="C00000"/>
              </a:solidFill>
              <a:latin typeface="Cambria"/>
              <a:cs typeface="Cambria"/>
            </a:endParaRPr>
          </a:p>
          <a:p>
            <a:pPr marL="224790" algn="ctr">
              <a:lnSpc>
                <a:spcPct val="100000"/>
              </a:lnSpc>
              <a:spcBef>
                <a:spcPts val="100"/>
              </a:spcBef>
            </a:pPr>
            <a:r>
              <a:rPr lang="en-IN" sz="3200" b="1" spc="-10" dirty="0">
                <a:solidFill>
                  <a:srgbClr val="002060"/>
                </a:solidFill>
                <a:latin typeface="Cambria"/>
                <a:cs typeface="Cambria"/>
              </a:rPr>
              <a:t>Insights</a:t>
            </a:r>
            <a:endParaRPr sz="3200" b="1" dirty="0">
              <a:solidFill>
                <a:srgbClr val="002060"/>
              </a:solidFill>
              <a:latin typeface="Cambria"/>
              <a:cs typeface="Cambria"/>
            </a:endParaRPr>
          </a:p>
        </p:txBody>
      </p:sp>
      <p:sp>
        <p:nvSpPr>
          <p:cNvPr id="10" name="Rectangle: Rounded Corners 9">
            <a:extLst>
              <a:ext uri="{FF2B5EF4-FFF2-40B4-BE49-F238E27FC236}">
                <a16:creationId xmlns:a16="http://schemas.microsoft.com/office/drawing/2014/main" id="{9493AD76-36E4-5D19-E3C2-F8B8602341E4}"/>
              </a:ext>
            </a:extLst>
          </p:cNvPr>
          <p:cNvSpPr/>
          <p:nvPr/>
        </p:nvSpPr>
        <p:spPr>
          <a:xfrm>
            <a:off x="183136" y="2575801"/>
            <a:ext cx="4038600" cy="55399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51230">
              <a:lnSpc>
                <a:spcPct val="100000"/>
              </a:lnSpc>
              <a:spcBef>
                <a:spcPts val="439"/>
              </a:spcBef>
            </a:pPr>
            <a:r>
              <a:rPr lang="en-US" sz="3200" b="1" u="sng" dirty="0">
                <a:latin typeface="Calibri"/>
                <a:cs typeface="Calibri"/>
              </a:rPr>
              <a:t>Primary</a:t>
            </a:r>
            <a:r>
              <a:rPr lang="en-US" sz="3200" b="1" u="sng" spc="-30" dirty="0">
                <a:latin typeface="Calibri"/>
                <a:cs typeface="Calibri"/>
              </a:rPr>
              <a:t> </a:t>
            </a:r>
            <a:r>
              <a:rPr lang="en-US" sz="3200" b="1" u="sng" spc="-10" dirty="0">
                <a:latin typeface="Calibri"/>
                <a:cs typeface="Calibri"/>
              </a:rPr>
              <a:t>Needs</a:t>
            </a:r>
          </a:p>
          <a:p>
            <a:pPr marL="951230">
              <a:lnSpc>
                <a:spcPct val="100000"/>
              </a:lnSpc>
              <a:spcBef>
                <a:spcPts val="439"/>
              </a:spcBef>
            </a:pPr>
            <a:endParaRPr lang="en-US" sz="1800" b="1" u="sng" spc="-10" dirty="0">
              <a:latin typeface="Calibri"/>
              <a:cs typeface="Calibri"/>
            </a:endParaRPr>
          </a:p>
          <a:p>
            <a:pPr marL="1408430" indent="-457200" algn="l">
              <a:lnSpc>
                <a:spcPct val="100000"/>
              </a:lnSpc>
              <a:spcBef>
                <a:spcPts val="439"/>
              </a:spcBef>
              <a:buFont typeface="+mj-lt"/>
              <a:buAutoNum type="arabicParenR"/>
            </a:pPr>
            <a:r>
              <a:rPr lang="en-US" sz="2000" dirty="0">
                <a:latin typeface="Calibri"/>
                <a:cs typeface="Calibri"/>
              </a:rPr>
              <a:t>Immediate Shelter</a:t>
            </a:r>
          </a:p>
          <a:p>
            <a:pPr marL="1408430" indent="-457200" algn="l">
              <a:lnSpc>
                <a:spcPct val="100000"/>
              </a:lnSpc>
              <a:spcBef>
                <a:spcPts val="439"/>
              </a:spcBef>
              <a:buFont typeface="+mj-lt"/>
              <a:buAutoNum type="arabicParenR"/>
            </a:pPr>
            <a:r>
              <a:rPr lang="en-US" sz="2000" dirty="0">
                <a:latin typeface="Calibri"/>
                <a:cs typeface="Calibri"/>
              </a:rPr>
              <a:t>Access to Basic Amenities</a:t>
            </a:r>
          </a:p>
          <a:p>
            <a:pPr marL="1408430" indent="-457200" algn="l">
              <a:lnSpc>
                <a:spcPct val="100000"/>
              </a:lnSpc>
              <a:spcBef>
                <a:spcPts val="439"/>
              </a:spcBef>
              <a:buFont typeface="+mj-lt"/>
              <a:buAutoNum type="arabicParenR"/>
            </a:pPr>
            <a:r>
              <a:rPr lang="en-US" sz="2000" dirty="0">
                <a:latin typeface="Calibri"/>
                <a:cs typeface="Calibri"/>
              </a:rPr>
              <a:t>Support Services</a:t>
            </a:r>
          </a:p>
          <a:p>
            <a:pPr marL="1408430" indent="-457200" algn="l">
              <a:lnSpc>
                <a:spcPct val="100000"/>
              </a:lnSpc>
              <a:spcBef>
                <a:spcPts val="439"/>
              </a:spcBef>
              <a:buFont typeface="+mj-lt"/>
              <a:buAutoNum type="arabicParenR"/>
            </a:pPr>
            <a:r>
              <a:rPr lang="en-US" sz="2000" dirty="0">
                <a:latin typeface="Calibri"/>
                <a:cs typeface="Calibri"/>
              </a:rPr>
              <a:t>Employment Opportunities</a:t>
            </a:r>
          </a:p>
          <a:p>
            <a:pPr marL="1408430" indent="-457200" algn="l">
              <a:lnSpc>
                <a:spcPct val="100000"/>
              </a:lnSpc>
              <a:spcBef>
                <a:spcPts val="439"/>
              </a:spcBef>
              <a:buFont typeface="+mj-lt"/>
              <a:buAutoNum type="arabicParenR"/>
            </a:pPr>
            <a:r>
              <a:rPr lang="en-US" sz="2000" dirty="0">
                <a:latin typeface="Calibri"/>
                <a:cs typeface="Calibri"/>
              </a:rPr>
              <a:t>Community Integration</a:t>
            </a:r>
          </a:p>
        </p:txBody>
      </p:sp>
      <p:sp>
        <p:nvSpPr>
          <p:cNvPr id="11" name="Rectangle: Rounded Corners 10">
            <a:extLst>
              <a:ext uri="{FF2B5EF4-FFF2-40B4-BE49-F238E27FC236}">
                <a16:creationId xmlns:a16="http://schemas.microsoft.com/office/drawing/2014/main" id="{D1A9601E-3F0B-1107-7402-8DD00B3E5BDD}"/>
              </a:ext>
            </a:extLst>
          </p:cNvPr>
          <p:cNvSpPr/>
          <p:nvPr/>
        </p:nvSpPr>
        <p:spPr>
          <a:xfrm>
            <a:off x="4298226" y="2585196"/>
            <a:ext cx="4038600" cy="55399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71525">
              <a:lnSpc>
                <a:spcPct val="100000"/>
              </a:lnSpc>
              <a:spcBef>
                <a:spcPts val="585"/>
              </a:spcBef>
            </a:pPr>
            <a:r>
              <a:rPr lang="en-US" sz="3200" b="1" u="sng" dirty="0">
                <a:latin typeface="Calibri"/>
                <a:cs typeface="Calibri"/>
              </a:rPr>
              <a:t>Secondary</a:t>
            </a:r>
            <a:r>
              <a:rPr lang="en-US" sz="3200" b="1" u="sng" spc="-40" dirty="0">
                <a:latin typeface="Calibri"/>
                <a:cs typeface="Calibri"/>
              </a:rPr>
              <a:t> </a:t>
            </a:r>
            <a:r>
              <a:rPr lang="en-US" sz="3200" b="1" u="sng" spc="-10" dirty="0">
                <a:latin typeface="Calibri"/>
                <a:cs typeface="Calibri"/>
              </a:rPr>
              <a:t>Needs</a:t>
            </a:r>
          </a:p>
          <a:p>
            <a:pPr marL="1228725" indent="-457200">
              <a:lnSpc>
                <a:spcPct val="100000"/>
              </a:lnSpc>
              <a:spcBef>
                <a:spcPts val="585"/>
              </a:spcBef>
              <a:buFont typeface="+mj-lt"/>
              <a:buAutoNum type="arabicParenR"/>
            </a:pPr>
            <a:r>
              <a:rPr lang="en-US" sz="2000" spc="-10" dirty="0">
                <a:latin typeface="Calibri"/>
                <a:cs typeface="Calibri"/>
              </a:rPr>
              <a:t>Education and Skill Development</a:t>
            </a:r>
          </a:p>
          <a:p>
            <a:pPr marL="1228725" indent="-457200">
              <a:lnSpc>
                <a:spcPct val="100000"/>
              </a:lnSpc>
              <a:spcBef>
                <a:spcPts val="585"/>
              </a:spcBef>
              <a:buFont typeface="+mj-lt"/>
              <a:buAutoNum type="arabicParenR"/>
            </a:pPr>
            <a:r>
              <a:rPr lang="en-US" sz="2000" spc="-10" dirty="0">
                <a:latin typeface="Calibri"/>
                <a:cs typeface="Calibri"/>
              </a:rPr>
              <a:t>Safe and Inclusive Spaces</a:t>
            </a:r>
          </a:p>
          <a:p>
            <a:pPr marL="1228725" indent="-457200">
              <a:lnSpc>
                <a:spcPct val="100000"/>
              </a:lnSpc>
              <a:spcBef>
                <a:spcPts val="585"/>
              </a:spcBef>
              <a:buFont typeface="+mj-lt"/>
              <a:buAutoNum type="arabicParenR"/>
            </a:pPr>
            <a:r>
              <a:rPr lang="en-US" sz="2000" spc="-10" dirty="0">
                <a:latin typeface="Calibri"/>
                <a:cs typeface="Calibri"/>
              </a:rPr>
              <a:t>Affordable Housing Options</a:t>
            </a:r>
          </a:p>
          <a:p>
            <a:pPr marL="1228725" indent="-457200">
              <a:lnSpc>
                <a:spcPct val="100000"/>
              </a:lnSpc>
              <a:spcBef>
                <a:spcPts val="585"/>
              </a:spcBef>
              <a:buFont typeface="+mj-lt"/>
              <a:buAutoNum type="arabicParenR"/>
            </a:pPr>
            <a:r>
              <a:rPr lang="en-US" sz="2000" spc="-10" dirty="0">
                <a:latin typeface="Calibri"/>
                <a:cs typeface="Calibri"/>
              </a:rPr>
              <a:t>Dignity and Respect</a:t>
            </a:r>
          </a:p>
        </p:txBody>
      </p:sp>
      <p:sp>
        <p:nvSpPr>
          <p:cNvPr id="14" name="Rectangle: Rounded Corners 13">
            <a:extLst>
              <a:ext uri="{FF2B5EF4-FFF2-40B4-BE49-F238E27FC236}">
                <a16:creationId xmlns:a16="http://schemas.microsoft.com/office/drawing/2014/main" id="{A745C0CF-B0BA-C78C-C60E-D55A2FB58981}"/>
              </a:ext>
            </a:extLst>
          </p:cNvPr>
          <p:cNvSpPr/>
          <p:nvPr/>
        </p:nvSpPr>
        <p:spPr>
          <a:xfrm>
            <a:off x="8413316" y="2585196"/>
            <a:ext cx="4038600" cy="55399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006475">
              <a:lnSpc>
                <a:spcPct val="100000"/>
              </a:lnSpc>
              <a:spcBef>
                <a:spcPts val="200"/>
              </a:spcBef>
            </a:pPr>
            <a:r>
              <a:rPr lang="en-US" sz="3200" b="1" u="sng" dirty="0">
                <a:latin typeface="Calibri"/>
                <a:cs typeface="Calibri"/>
              </a:rPr>
              <a:t>Latent</a:t>
            </a:r>
            <a:r>
              <a:rPr lang="en-US" sz="3200" b="1" u="sng" spc="-30" dirty="0">
                <a:latin typeface="Calibri"/>
                <a:cs typeface="Calibri"/>
              </a:rPr>
              <a:t> </a:t>
            </a:r>
            <a:r>
              <a:rPr lang="en-US" sz="3200" b="1" u="sng" spc="-10" dirty="0">
                <a:latin typeface="Calibri"/>
                <a:cs typeface="Calibri"/>
              </a:rPr>
              <a:t>Needs</a:t>
            </a:r>
          </a:p>
          <a:p>
            <a:pPr marL="1463675" indent="-457200">
              <a:lnSpc>
                <a:spcPct val="100000"/>
              </a:lnSpc>
              <a:spcBef>
                <a:spcPts val="200"/>
              </a:spcBef>
              <a:buFont typeface="+mj-lt"/>
              <a:buAutoNum type="arabicParenR"/>
            </a:pPr>
            <a:r>
              <a:rPr lang="en-US" sz="2000" spc="-10" dirty="0">
                <a:latin typeface="Calibri"/>
                <a:cs typeface="Calibri"/>
              </a:rPr>
              <a:t>Crisis </a:t>
            </a:r>
            <a:r>
              <a:rPr lang="en-US" sz="2000" spc="-10" dirty="0" err="1">
                <a:latin typeface="Calibri"/>
                <a:cs typeface="Calibri"/>
              </a:rPr>
              <a:t>Intervation</a:t>
            </a:r>
            <a:endParaRPr lang="en-US" sz="2000" spc="-10" dirty="0">
              <a:latin typeface="Calibri"/>
              <a:cs typeface="Calibri"/>
            </a:endParaRPr>
          </a:p>
          <a:p>
            <a:pPr marL="1463675" indent="-457200">
              <a:lnSpc>
                <a:spcPct val="100000"/>
              </a:lnSpc>
              <a:spcBef>
                <a:spcPts val="200"/>
              </a:spcBef>
              <a:buFont typeface="+mj-lt"/>
              <a:buAutoNum type="arabicParenR"/>
            </a:pPr>
            <a:r>
              <a:rPr lang="en-US" sz="2000" spc="-10" dirty="0">
                <a:latin typeface="Calibri"/>
                <a:cs typeface="Calibri"/>
              </a:rPr>
              <a:t>Education and Awareness</a:t>
            </a:r>
          </a:p>
          <a:p>
            <a:pPr marL="1463675" indent="-457200">
              <a:lnSpc>
                <a:spcPct val="100000"/>
              </a:lnSpc>
              <a:spcBef>
                <a:spcPts val="200"/>
              </a:spcBef>
              <a:buFont typeface="+mj-lt"/>
              <a:buAutoNum type="arabicParenR"/>
            </a:pPr>
            <a:r>
              <a:rPr lang="en-US" sz="2000" spc="-10" dirty="0">
                <a:latin typeface="Calibri"/>
                <a:cs typeface="Calibri"/>
              </a:rPr>
              <a:t>Child and Family Support</a:t>
            </a:r>
          </a:p>
          <a:p>
            <a:pPr marL="1463675" indent="-457200">
              <a:lnSpc>
                <a:spcPct val="100000"/>
              </a:lnSpc>
              <a:spcBef>
                <a:spcPts val="200"/>
              </a:spcBef>
              <a:buFont typeface="+mj-lt"/>
              <a:buAutoNum type="arabicParenR"/>
            </a:pPr>
            <a:r>
              <a:rPr lang="en-US" sz="2000" spc="-10" dirty="0">
                <a:latin typeface="Calibri"/>
                <a:cs typeface="Calibri"/>
              </a:rPr>
              <a:t>Transportation Assistance</a:t>
            </a:r>
          </a:p>
          <a:p>
            <a:pPr marL="1463675" indent="-457200">
              <a:lnSpc>
                <a:spcPct val="100000"/>
              </a:lnSpc>
              <a:spcBef>
                <a:spcPts val="200"/>
              </a:spcBef>
              <a:buFont typeface="+mj-lt"/>
              <a:buAutoNum type="arabicParenR"/>
            </a:pPr>
            <a:r>
              <a:rPr lang="en-US" sz="2000" spc="-10" dirty="0">
                <a:latin typeface="Calibri"/>
                <a:cs typeface="Calibri"/>
              </a:rPr>
              <a:t>Hygiene and Personal Care</a:t>
            </a:r>
          </a:p>
        </p:txBody>
      </p:sp>
      <p:sp>
        <p:nvSpPr>
          <p:cNvPr id="7" name="Footer Placeholder 6">
            <a:extLst>
              <a:ext uri="{FF2B5EF4-FFF2-40B4-BE49-F238E27FC236}">
                <a16:creationId xmlns:a16="http://schemas.microsoft.com/office/drawing/2014/main" id="{645C9717-568D-91B5-34C0-7DA2F9B8A824}"/>
              </a:ext>
            </a:extLst>
          </p:cNvPr>
          <p:cNvSpPr>
            <a:spLocks noGrp="1"/>
          </p:cNvSpPr>
          <p:nvPr>
            <p:ph type="ftr" sz="quarter" idx="5"/>
          </p:nvPr>
        </p:nvSpPr>
        <p:spPr/>
        <p:txBody>
          <a:bodyPr/>
          <a:lstStyle/>
          <a:p>
            <a:pPr marL="12700">
              <a:lnSpc>
                <a:spcPts val="1689"/>
              </a:lnSpc>
            </a:pPr>
            <a:r>
              <a:rPr lang="en-US" spc="-10"/>
              <a:t>Centre for Presencing &amp; Design Thinking , VNR VJIET</a:t>
            </a:r>
            <a:endParaRPr lang="en-US" spc="-1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758259" y="151300"/>
            <a:ext cx="1350046" cy="1321534"/>
          </a:xfrm>
          <a:prstGeom prst="rect">
            <a:avLst/>
          </a:prstGeom>
        </p:spPr>
      </p:pic>
      <p:sp>
        <p:nvSpPr>
          <p:cNvPr id="7" name="object 7"/>
          <p:cNvSpPr txBox="1"/>
          <p:nvPr/>
        </p:nvSpPr>
        <p:spPr>
          <a:xfrm>
            <a:off x="1527372" y="1349763"/>
            <a:ext cx="10740828" cy="636393"/>
          </a:xfrm>
          <a:prstGeom prst="rect">
            <a:avLst/>
          </a:prstGeom>
        </p:spPr>
        <p:txBody>
          <a:bodyPr vert="horz" wrap="square" lIns="0" tIns="81915" rIns="0" bIns="0" rtlCol="0">
            <a:spAutoFit/>
          </a:bodyPr>
          <a:lstStyle/>
          <a:p>
            <a:pPr marL="2478405" marR="1904364" indent="-379730">
              <a:lnSpc>
                <a:spcPts val="4320"/>
              </a:lnSpc>
              <a:spcBef>
                <a:spcPts val="645"/>
              </a:spcBef>
            </a:pPr>
            <a:r>
              <a:rPr sz="4000" spc="-50" dirty="0">
                <a:solidFill>
                  <a:srgbClr val="C00000"/>
                </a:solidFill>
                <a:latin typeface="Cambria"/>
                <a:cs typeface="Cambria"/>
              </a:rPr>
              <a:t> </a:t>
            </a:r>
            <a:r>
              <a:rPr sz="4800" b="1" u="sng" dirty="0">
                <a:solidFill>
                  <a:srgbClr val="FF0000"/>
                </a:solidFill>
                <a:latin typeface="Cambria"/>
                <a:cs typeface="Cambria"/>
              </a:rPr>
              <a:t>Customer</a:t>
            </a:r>
            <a:r>
              <a:rPr sz="4800" b="1" u="sng" spc="-40" dirty="0">
                <a:solidFill>
                  <a:srgbClr val="FF0000"/>
                </a:solidFill>
                <a:latin typeface="Cambria"/>
                <a:cs typeface="Cambria"/>
              </a:rPr>
              <a:t> </a:t>
            </a:r>
            <a:r>
              <a:rPr sz="4800" b="1" u="sng" dirty="0">
                <a:solidFill>
                  <a:srgbClr val="FF0000"/>
                </a:solidFill>
                <a:latin typeface="Cambria"/>
                <a:cs typeface="Cambria"/>
              </a:rPr>
              <a:t>Journey</a:t>
            </a:r>
            <a:r>
              <a:rPr sz="4800" b="1" u="sng" spc="-35" dirty="0">
                <a:solidFill>
                  <a:srgbClr val="FF0000"/>
                </a:solidFill>
                <a:latin typeface="Cambria"/>
                <a:cs typeface="Cambria"/>
              </a:rPr>
              <a:t> </a:t>
            </a:r>
            <a:r>
              <a:rPr sz="4800" b="1" u="sng" spc="-25" dirty="0">
                <a:solidFill>
                  <a:srgbClr val="FF0000"/>
                </a:solidFill>
                <a:latin typeface="Cambria"/>
                <a:cs typeface="Cambria"/>
              </a:rPr>
              <a:t>Map</a:t>
            </a:r>
            <a:endParaRPr sz="4800" b="1" u="sng" dirty="0">
              <a:solidFill>
                <a:srgbClr val="FF0000"/>
              </a:solidFill>
              <a:latin typeface="Arial MT"/>
              <a:cs typeface="Arial MT"/>
            </a:endParaRPr>
          </a:p>
        </p:txBody>
      </p:sp>
      <p:sp>
        <p:nvSpPr>
          <p:cNvPr id="9" name="Rectangle 8">
            <a:extLst>
              <a:ext uri="{FF2B5EF4-FFF2-40B4-BE49-F238E27FC236}">
                <a16:creationId xmlns:a16="http://schemas.microsoft.com/office/drawing/2014/main" id="{2DC4073D-7054-C32A-59B0-692C6230B75F}"/>
              </a:ext>
            </a:extLst>
          </p:cNvPr>
          <p:cNvSpPr/>
          <p:nvPr/>
        </p:nvSpPr>
        <p:spPr>
          <a:xfrm>
            <a:off x="758259" y="2943353"/>
            <a:ext cx="2590800" cy="1219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F54D4E68-E275-8B41-7154-9798E876ED28}"/>
              </a:ext>
            </a:extLst>
          </p:cNvPr>
          <p:cNvSpPr/>
          <p:nvPr/>
        </p:nvSpPr>
        <p:spPr>
          <a:xfrm>
            <a:off x="4762717" y="2943353"/>
            <a:ext cx="2590800" cy="1219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C16BC12A-EE6B-00BA-C9E0-6741A0501767}"/>
              </a:ext>
            </a:extLst>
          </p:cNvPr>
          <p:cNvSpPr/>
          <p:nvPr/>
        </p:nvSpPr>
        <p:spPr>
          <a:xfrm>
            <a:off x="8763000" y="2900556"/>
            <a:ext cx="2590800" cy="1219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B259126E-50F8-B41F-9A42-C6A3F3BCD340}"/>
              </a:ext>
            </a:extLst>
          </p:cNvPr>
          <p:cNvSpPr/>
          <p:nvPr/>
        </p:nvSpPr>
        <p:spPr>
          <a:xfrm>
            <a:off x="4770763" y="5076953"/>
            <a:ext cx="2590800" cy="1219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2AC5F2F0-F115-23B4-EECD-7B5457E82360}"/>
              </a:ext>
            </a:extLst>
          </p:cNvPr>
          <p:cNvSpPr/>
          <p:nvPr/>
        </p:nvSpPr>
        <p:spPr>
          <a:xfrm>
            <a:off x="832747" y="5076953"/>
            <a:ext cx="2590800" cy="1219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CCDA68CC-ED69-9133-A990-BE7764D3ABC6}"/>
              </a:ext>
            </a:extLst>
          </p:cNvPr>
          <p:cNvSpPr/>
          <p:nvPr/>
        </p:nvSpPr>
        <p:spPr>
          <a:xfrm>
            <a:off x="4762717" y="7188319"/>
            <a:ext cx="2590800" cy="1219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07B56A94-FE0E-BA6B-5575-D96B95D695EB}"/>
              </a:ext>
            </a:extLst>
          </p:cNvPr>
          <p:cNvSpPr/>
          <p:nvPr/>
        </p:nvSpPr>
        <p:spPr>
          <a:xfrm>
            <a:off x="812905" y="7210553"/>
            <a:ext cx="2590800" cy="1219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0CDCCE8C-4B71-800E-BAFB-B447278CFBF6}"/>
              </a:ext>
            </a:extLst>
          </p:cNvPr>
          <p:cNvSpPr/>
          <p:nvPr/>
        </p:nvSpPr>
        <p:spPr>
          <a:xfrm>
            <a:off x="8763000" y="7210553"/>
            <a:ext cx="2590800" cy="1219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FA06C79-8442-5342-7745-999F268BCF5A}"/>
              </a:ext>
            </a:extLst>
          </p:cNvPr>
          <p:cNvSpPr/>
          <p:nvPr/>
        </p:nvSpPr>
        <p:spPr>
          <a:xfrm>
            <a:off x="8763000" y="5076953"/>
            <a:ext cx="2590800" cy="1219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4136B25A-C4B1-DAB7-9FEB-646D5B3CC8CC}"/>
              </a:ext>
            </a:extLst>
          </p:cNvPr>
          <p:cNvSpPr/>
          <p:nvPr/>
        </p:nvSpPr>
        <p:spPr>
          <a:xfrm>
            <a:off x="3349059" y="3349092"/>
            <a:ext cx="1409483" cy="407723"/>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67D97E9E-EC85-4665-3434-D35863DBEA73}"/>
              </a:ext>
            </a:extLst>
          </p:cNvPr>
          <p:cNvSpPr/>
          <p:nvPr/>
        </p:nvSpPr>
        <p:spPr>
          <a:xfrm>
            <a:off x="7370219" y="3349092"/>
            <a:ext cx="1409483" cy="407723"/>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Right 22">
            <a:extLst>
              <a:ext uri="{FF2B5EF4-FFF2-40B4-BE49-F238E27FC236}">
                <a16:creationId xmlns:a16="http://schemas.microsoft.com/office/drawing/2014/main" id="{C3A34F58-E978-517E-30A4-AA197D0D8862}"/>
              </a:ext>
            </a:extLst>
          </p:cNvPr>
          <p:cNvSpPr/>
          <p:nvPr/>
        </p:nvSpPr>
        <p:spPr>
          <a:xfrm>
            <a:off x="3403705" y="7616291"/>
            <a:ext cx="1341251" cy="407723"/>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8AA0F5FF-2E4D-C68A-1361-FECB1089CEB7}"/>
              </a:ext>
            </a:extLst>
          </p:cNvPr>
          <p:cNvSpPr/>
          <p:nvPr/>
        </p:nvSpPr>
        <p:spPr>
          <a:xfrm>
            <a:off x="7370218" y="7593688"/>
            <a:ext cx="1409483" cy="407723"/>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Down 24">
            <a:extLst>
              <a:ext uri="{FF2B5EF4-FFF2-40B4-BE49-F238E27FC236}">
                <a16:creationId xmlns:a16="http://schemas.microsoft.com/office/drawing/2014/main" id="{C372BC6B-2E20-1C61-2A71-16A886966E8A}"/>
              </a:ext>
            </a:extLst>
          </p:cNvPr>
          <p:cNvSpPr/>
          <p:nvPr/>
        </p:nvSpPr>
        <p:spPr>
          <a:xfrm>
            <a:off x="9982200" y="4162553"/>
            <a:ext cx="381000" cy="914400"/>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Down 25">
            <a:extLst>
              <a:ext uri="{FF2B5EF4-FFF2-40B4-BE49-F238E27FC236}">
                <a16:creationId xmlns:a16="http://schemas.microsoft.com/office/drawing/2014/main" id="{26BEFBDC-550A-6289-04EE-2353EA58E654}"/>
              </a:ext>
            </a:extLst>
          </p:cNvPr>
          <p:cNvSpPr/>
          <p:nvPr/>
        </p:nvSpPr>
        <p:spPr>
          <a:xfrm>
            <a:off x="1816040" y="6296153"/>
            <a:ext cx="381000" cy="914400"/>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Left 26">
            <a:extLst>
              <a:ext uri="{FF2B5EF4-FFF2-40B4-BE49-F238E27FC236}">
                <a16:creationId xmlns:a16="http://schemas.microsoft.com/office/drawing/2014/main" id="{4A6FDCD2-4B44-BAD5-D265-53B1C746154B}"/>
              </a:ext>
            </a:extLst>
          </p:cNvPr>
          <p:cNvSpPr/>
          <p:nvPr/>
        </p:nvSpPr>
        <p:spPr>
          <a:xfrm>
            <a:off x="7354561" y="5525488"/>
            <a:ext cx="1409483" cy="407723"/>
          </a:xfrm>
          <a:prstGeom prst="lef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Left 27">
            <a:extLst>
              <a:ext uri="{FF2B5EF4-FFF2-40B4-BE49-F238E27FC236}">
                <a16:creationId xmlns:a16="http://schemas.microsoft.com/office/drawing/2014/main" id="{7160C79E-D95C-AD4F-07F9-F26431F441F8}"/>
              </a:ext>
            </a:extLst>
          </p:cNvPr>
          <p:cNvSpPr/>
          <p:nvPr/>
        </p:nvSpPr>
        <p:spPr>
          <a:xfrm>
            <a:off x="3403705" y="5480706"/>
            <a:ext cx="1341794" cy="407723"/>
          </a:xfrm>
          <a:prstGeom prst="lef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06A2EEAD-23CC-52FD-29B2-532F4A8C8EF1}"/>
              </a:ext>
            </a:extLst>
          </p:cNvPr>
          <p:cNvSpPr txBox="1"/>
          <p:nvPr/>
        </p:nvSpPr>
        <p:spPr>
          <a:xfrm>
            <a:off x="1009734" y="3205356"/>
            <a:ext cx="2114466" cy="701540"/>
          </a:xfrm>
          <a:prstGeom prst="rect">
            <a:avLst/>
          </a:prstGeom>
          <a:noFill/>
        </p:spPr>
        <p:txBody>
          <a:bodyPr wrap="square">
            <a:spAutoFit/>
          </a:bodyPr>
          <a:lstStyle/>
          <a:p>
            <a:r>
              <a:rPr lang="en-IN" sz="2000" b="1" i="0" dirty="0">
                <a:effectLst/>
                <a:latin typeface="Söhne"/>
              </a:rPr>
              <a:t>Precarious Housing Situation</a:t>
            </a:r>
            <a:endParaRPr lang="en-IN" sz="2000" b="1" dirty="0"/>
          </a:p>
        </p:txBody>
      </p:sp>
      <p:sp>
        <p:nvSpPr>
          <p:cNvPr id="31" name="TextBox 30">
            <a:extLst>
              <a:ext uri="{FF2B5EF4-FFF2-40B4-BE49-F238E27FC236}">
                <a16:creationId xmlns:a16="http://schemas.microsoft.com/office/drawing/2014/main" id="{1D4AD141-9064-7543-1A5E-66814539B491}"/>
              </a:ext>
            </a:extLst>
          </p:cNvPr>
          <p:cNvSpPr txBox="1"/>
          <p:nvPr/>
        </p:nvSpPr>
        <p:spPr>
          <a:xfrm>
            <a:off x="4983401" y="3180784"/>
            <a:ext cx="2114466" cy="701540"/>
          </a:xfrm>
          <a:prstGeom prst="rect">
            <a:avLst/>
          </a:prstGeom>
          <a:noFill/>
        </p:spPr>
        <p:txBody>
          <a:bodyPr wrap="square">
            <a:spAutoFit/>
          </a:bodyPr>
          <a:lstStyle/>
          <a:p>
            <a:r>
              <a:rPr lang="en-IN" sz="2000" b="1" i="0" dirty="0">
                <a:effectLst/>
                <a:latin typeface="Söhne"/>
              </a:rPr>
              <a:t>Homelessness Onset</a:t>
            </a:r>
            <a:endParaRPr lang="en-IN" sz="2000" b="1" dirty="0"/>
          </a:p>
        </p:txBody>
      </p:sp>
      <p:sp>
        <p:nvSpPr>
          <p:cNvPr id="32" name="TextBox 31">
            <a:extLst>
              <a:ext uri="{FF2B5EF4-FFF2-40B4-BE49-F238E27FC236}">
                <a16:creationId xmlns:a16="http://schemas.microsoft.com/office/drawing/2014/main" id="{1D93E30F-9AE7-A917-FC73-DB6159F7DC99}"/>
              </a:ext>
            </a:extLst>
          </p:cNvPr>
          <p:cNvSpPr txBox="1"/>
          <p:nvPr/>
        </p:nvSpPr>
        <p:spPr>
          <a:xfrm>
            <a:off x="8973723" y="7612533"/>
            <a:ext cx="2114466" cy="400110"/>
          </a:xfrm>
          <a:prstGeom prst="rect">
            <a:avLst/>
          </a:prstGeom>
          <a:noFill/>
        </p:spPr>
        <p:txBody>
          <a:bodyPr wrap="square">
            <a:spAutoFit/>
          </a:bodyPr>
          <a:lstStyle/>
          <a:p>
            <a:r>
              <a:rPr lang="en-IN" sz="2000" b="1" dirty="0">
                <a:latin typeface="Söhne"/>
              </a:rPr>
              <a:t>Providing Houses</a:t>
            </a:r>
          </a:p>
        </p:txBody>
      </p:sp>
      <p:sp>
        <p:nvSpPr>
          <p:cNvPr id="33" name="TextBox 32">
            <a:extLst>
              <a:ext uri="{FF2B5EF4-FFF2-40B4-BE49-F238E27FC236}">
                <a16:creationId xmlns:a16="http://schemas.microsoft.com/office/drawing/2014/main" id="{5E5257B2-4A65-A068-211C-BE5950707514}"/>
              </a:ext>
            </a:extLst>
          </p:cNvPr>
          <p:cNvSpPr txBox="1"/>
          <p:nvPr/>
        </p:nvSpPr>
        <p:spPr>
          <a:xfrm>
            <a:off x="5221290" y="7446779"/>
            <a:ext cx="2114466" cy="701540"/>
          </a:xfrm>
          <a:prstGeom prst="rect">
            <a:avLst/>
          </a:prstGeom>
          <a:noFill/>
        </p:spPr>
        <p:txBody>
          <a:bodyPr wrap="square">
            <a:spAutoFit/>
          </a:bodyPr>
          <a:lstStyle/>
          <a:p>
            <a:r>
              <a:rPr lang="en-IN" sz="2000" b="1" i="0" dirty="0">
                <a:effectLst/>
                <a:latin typeface="Söhne"/>
              </a:rPr>
              <a:t>Achieving Stability</a:t>
            </a:r>
            <a:endParaRPr lang="en-IN" sz="2000" b="1" dirty="0"/>
          </a:p>
        </p:txBody>
      </p:sp>
      <p:sp>
        <p:nvSpPr>
          <p:cNvPr id="34" name="TextBox 33">
            <a:extLst>
              <a:ext uri="{FF2B5EF4-FFF2-40B4-BE49-F238E27FC236}">
                <a16:creationId xmlns:a16="http://schemas.microsoft.com/office/drawing/2014/main" id="{CE062E3D-4FB6-321B-382C-DCA884C12172}"/>
              </a:ext>
            </a:extLst>
          </p:cNvPr>
          <p:cNvSpPr txBox="1"/>
          <p:nvPr/>
        </p:nvSpPr>
        <p:spPr>
          <a:xfrm>
            <a:off x="1108370" y="7446779"/>
            <a:ext cx="2114466" cy="701540"/>
          </a:xfrm>
          <a:prstGeom prst="rect">
            <a:avLst/>
          </a:prstGeom>
          <a:noFill/>
        </p:spPr>
        <p:txBody>
          <a:bodyPr wrap="square">
            <a:spAutoFit/>
          </a:bodyPr>
          <a:lstStyle/>
          <a:p>
            <a:r>
              <a:rPr lang="en-IN" sz="2000" b="1" i="0" dirty="0">
                <a:effectLst/>
                <a:latin typeface="Söhne"/>
              </a:rPr>
              <a:t>Reintegration into Community</a:t>
            </a:r>
            <a:endParaRPr lang="en-IN" sz="2000" b="1" dirty="0"/>
          </a:p>
        </p:txBody>
      </p:sp>
      <p:sp>
        <p:nvSpPr>
          <p:cNvPr id="35" name="TextBox 34">
            <a:extLst>
              <a:ext uri="{FF2B5EF4-FFF2-40B4-BE49-F238E27FC236}">
                <a16:creationId xmlns:a16="http://schemas.microsoft.com/office/drawing/2014/main" id="{0F85E399-743F-4977-6F20-B1B6ED93F67A}"/>
              </a:ext>
            </a:extLst>
          </p:cNvPr>
          <p:cNvSpPr txBox="1"/>
          <p:nvPr/>
        </p:nvSpPr>
        <p:spPr>
          <a:xfrm>
            <a:off x="1104217" y="5213430"/>
            <a:ext cx="2114466" cy="1015663"/>
          </a:xfrm>
          <a:prstGeom prst="rect">
            <a:avLst/>
          </a:prstGeom>
          <a:noFill/>
        </p:spPr>
        <p:txBody>
          <a:bodyPr wrap="square">
            <a:spAutoFit/>
          </a:bodyPr>
          <a:lstStyle/>
          <a:p>
            <a:r>
              <a:rPr lang="en-IN" sz="2000" b="1" i="0" dirty="0">
                <a:effectLst/>
                <a:latin typeface="Söhne"/>
              </a:rPr>
              <a:t>Seeking Permanent Housing</a:t>
            </a:r>
            <a:endParaRPr lang="en-IN" sz="2000" b="1" dirty="0"/>
          </a:p>
        </p:txBody>
      </p:sp>
      <p:sp>
        <p:nvSpPr>
          <p:cNvPr id="36" name="TextBox 35">
            <a:extLst>
              <a:ext uri="{FF2B5EF4-FFF2-40B4-BE49-F238E27FC236}">
                <a16:creationId xmlns:a16="http://schemas.microsoft.com/office/drawing/2014/main" id="{8FAFBE61-4A56-7AB3-1937-9904C891A1DE}"/>
              </a:ext>
            </a:extLst>
          </p:cNvPr>
          <p:cNvSpPr txBox="1"/>
          <p:nvPr/>
        </p:nvSpPr>
        <p:spPr>
          <a:xfrm>
            <a:off x="5005429" y="5167604"/>
            <a:ext cx="2114466" cy="1015663"/>
          </a:xfrm>
          <a:prstGeom prst="rect">
            <a:avLst/>
          </a:prstGeom>
          <a:noFill/>
        </p:spPr>
        <p:txBody>
          <a:bodyPr wrap="square">
            <a:spAutoFit/>
          </a:bodyPr>
          <a:lstStyle/>
          <a:p>
            <a:r>
              <a:rPr lang="en-IN" sz="2000" b="1" i="0" dirty="0">
                <a:effectLst/>
                <a:latin typeface="Söhne"/>
              </a:rPr>
              <a:t>Transition to Temporary Housing</a:t>
            </a:r>
            <a:endParaRPr lang="en-IN" sz="2000" b="1" dirty="0"/>
          </a:p>
        </p:txBody>
      </p:sp>
      <p:sp>
        <p:nvSpPr>
          <p:cNvPr id="37" name="TextBox 36">
            <a:extLst>
              <a:ext uri="{FF2B5EF4-FFF2-40B4-BE49-F238E27FC236}">
                <a16:creationId xmlns:a16="http://schemas.microsoft.com/office/drawing/2014/main" id="{3FD876BB-D38D-0EBD-6D93-989D761B33D1}"/>
              </a:ext>
            </a:extLst>
          </p:cNvPr>
          <p:cNvSpPr txBox="1"/>
          <p:nvPr/>
        </p:nvSpPr>
        <p:spPr>
          <a:xfrm>
            <a:off x="9035244" y="5460463"/>
            <a:ext cx="2114466" cy="400110"/>
          </a:xfrm>
          <a:prstGeom prst="rect">
            <a:avLst/>
          </a:prstGeom>
          <a:noFill/>
        </p:spPr>
        <p:txBody>
          <a:bodyPr wrap="square">
            <a:spAutoFit/>
          </a:bodyPr>
          <a:lstStyle/>
          <a:p>
            <a:r>
              <a:rPr lang="en-IN" sz="2000" b="1" i="0" dirty="0">
                <a:effectLst/>
                <a:latin typeface="Söhne"/>
              </a:rPr>
              <a:t>Daily Challenges</a:t>
            </a:r>
            <a:endParaRPr lang="en-IN" sz="2000" b="1" dirty="0"/>
          </a:p>
        </p:txBody>
      </p:sp>
      <p:sp>
        <p:nvSpPr>
          <p:cNvPr id="38" name="TextBox 37">
            <a:extLst>
              <a:ext uri="{FF2B5EF4-FFF2-40B4-BE49-F238E27FC236}">
                <a16:creationId xmlns:a16="http://schemas.microsoft.com/office/drawing/2014/main" id="{68C5398C-B466-2628-29BB-23572BF0CFB8}"/>
              </a:ext>
            </a:extLst>
          </p:cNvPr>
          <p:cNvSpPr txBox="1"/>
          <p:nvPr/>
        </p:nvSpPr>
        <p:spPr>
          <a:xfrm>
            <a:off x="9131952" y="3355335"/>
            <a:ext cx="2114466" cy="400110"/>
          </a:xfrm>
          <a:prstGeom prst="rect">
            <a:avLst/>
          </a:prstGeom>
          <a:noFill/>
        </p:spPr>
        <p:txBody>
          <a:bodyPr wrap="square">
            <a:spAutoFit/>
          </a:bodyPr>
          <a:lstStyle/>
          <a:p>
            <a:r>
              <a:rPr lang="en-IN" sz="2000" b="1" i="0" dirty="0">
                <a:effectLst/>
                <a:latin typeface="Söhne"/>
              </a:rPr>
              <a:t>Seeking Support</a:t>
            </a:r>
            <a:endParaRPr lang="en-IN" sz="2000" b="1" dirty="0"/>
          </a:p>
        </p:txBody>
      </p:sp>
      <p:sp>
        <p:nvSpPr>
          <p:cNvPr id="5" name="Footer Placeholder 4">
            <a:extLst>
              <a:ext uri="{FF2B5EF4-FFF2-40B4-BE49-F238E27FC236}">
                <a16:creationId xmlns:a16="http://schemas.microsoft.com/office/drawing/2014/main" id="{7283A78D-87F3-40E5-9EC1-52E8997D5FB3}"/>
              </a:ext>
            </a:extLst>
          </p:cNvPr>
          <p:cNvSpPr>
            <a:spLocks noGrp="1"/>
          </p:cNvSpPr>
          <p:nvPr>
            <p:ph type="ftr" sz="quarter" idx="5"/>
          </p:nvPr>
        </p:nvSpPr>
        <p:spPr/>
        <p:txBody>
          <a:bodyPr/>
          <a:lstStyle/>
          <a:p>
            <a:pPr marL="12700">
              <a:lnSpc>
                <a:spcPts val="1689"/>
              </a:lnSpc>
            </a:pPr>
            <a:r>
              <a:rPr lang="en-US" spc="-10"/>
              <a:t>Centre for Presencing &amp; Design Thinking , VNR VJIET</a:t>
            </a:r>
            <a:endParaRPr lang="en-US" spc="-10"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AY_IGNORE_UCW" val="true"/>
  <p:tag name="PPT/SLIDES/SLIDE1.XML" val="2830655837"/>
  <p:tag name="PPT/SLIDES/SLIDE2.XML" val="197906531"/>
  <p:tag name="PPT/SLIDES/SLIDE3.XML" val="863410171"/>
  <p:tag name="PPT/SLIDES/SLIDE4.XML" val="1280819799"/>
  <p:tag name="PPT/SLIDES/SLIDE5.XML" val="3828540759"/>
  <p:tag name="PPT/SLIDES/SLIDE6.XML" val="2500592830"/>
  <p:tag name="PPT/SLIDES/SLIDE7.XML" val="3198809908"/>
  <p:tag name="PPT/SLIDES/SLIDE8.XML" val="2834288636"/>
  <p:tag name="PPT/SLIDES/SLIDE9.XML" val="2998066337"/>
  <p:tag name="PPT/SLIDES/SLIDE10.XML" val="60227278"/>
  <p:tag name="PPT/SLIDES/SLIDE11.XML" val="1863065977"/>
  <p:tag name="PPT/SLIDES/SLIDE12.XML" val="1927897876"/>
  <p:tag name="PPT/SLIDES/SLIDE13.XML" val="778576014"/>
  <p:tag name="PPT/SLIDES/SLIDE14.XML" val="223861930"/>
  <p:tag name="PPT/SLIDES/SLIDE15.XML" val="723298079"/>
  <p:tag name="PPT/SLIDES/SLIDE16.XML" val="2727032056"/>
  <p:tag name="PPT/SLIDES/SLIDE17.XML" val="2397240409"/>
  <p:tag name="PPT/SLIDES/SLIDE18.XML" val="59664582"/>
  <p:tag name="PPT/SLIDEMASTERS/SLIDEMASTER1.XML" val="3791708445"/>
  <p:tag name="PPT/SLIDEMASTERS/SLIDEMASTER2.XML" val="1599464924"/>
  <p:tag name="PPT/SLIDELAYOUTS/SLIDELAYOUT7.XML" val="1260273532"/>
  <p:tag name="PPT/SLIDELAYOUTS/SLIDELAYOUT1.XML" val="3304313990"/>
  <p:tag name="PPT/SLIDELAYOUTS/SLIDELAYOUT2.XML" val="3344237002"/>
  <p:tag name="PPT/SLIDELAYOUTS/SLIDELAYOUT3.XML" val="3447654766"/>
  <p:tag name="PPT/SLIDELAYOUTS/SLIDELAYOUT4.XML" val="2359407452"/>
  <p:tag name="PPT/SLIDELAYOUTS/SLIDELAYOUT5.XML" val="1002025807"/>
  <p:tag name="PPT/SLIDELAYOUTS/SLIDELAYOUT6.XML" val="1827276388"/>
  <p:tag name="PPT/SLIDELAYOUTS/SLIDELAYOUT8.XML" val="3032602916"/>
  <p:tag name="PPT/SLIDELAYOUTS/SLIDELAYOUT9.XML" val="246433432"/>
  <p:tag name="PPT/SLIDELAYOUTS/SLIDELAYOUT10.XML" val="4027105613"/>
  <p:tag name="PPT/SLIDELAYOUTS/SLIDELAYOUT11.XML" val="519273964"/>
  <p:tag name="PPT/SLIDELAYOUTS/SLIDELAYOUT12.XML" val="1239850787"/>
  <p:tag name="PPT/SLIDELAYOUTS/SLIDELAYOUT13.XML" val="2316178785"/>
  <p:tag name="PPT/SLIDELAYOUTS/SLIDELAYOUT14.XML" val="530684342"/>
  <p:tag name="PPT/SLIDELAYOUTS/SLIDELAYOUT15.XML" val="1656125869"/>
  <p:tag name="PPT/SLIDELAYOUTS/SLIDELAYOUT16.XML" val="2420651358"/>
  <p:tag name="PPT/NOTESMASTERS/NOTESMASTER1.XML" val="2397620497"/>
  <p:tag name="PPT/THEME/THEME1.XML" val="956944377"/>
  <p:tag name="PPT/THEME/THEME2.XML" val="1922293945"/>
  <p:tag name="PPT/THEME/THEME3.XML" val="1572619131"/>
  <p:tag name="PPT/MEDIA/IMAGE1.PNG" val="3386036486"/>
  <p:tag name="PPT/MEDIA/IMAGE2.PNG" val="1832293542"/>
  <p:tag name="PPT/MEDIA/IMAGE3.PNG" val="1028567898"/>
  <p:tag name="PPT/MEDIA/IMAGE8.PNG" val="4090925580"/>
  <p:tag name="PPT/MEDIA/IMAGE9.JPEG" val="31114610"/>
  <p:tag name="PPT/MEDIA/IMAGE10.PNG" val="162541086"/>
  <p:tag name="PPT/MEDIA/IMAGE7.PNG" val="1638304860"/>
  <p:tag name="PPT/MEDIA/IMAGE4.JPG" val="1799847368"/>
  <p:tag name="PPT/MEDIA/IMAGE6.PNG" val="4260201891"/>
  <p:tag name="PPT/MEDIA/IMAGE5.JPEG" val="376997123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1584</Words>
  <Application>Microsoft Office PowerPoint</Application>
  <PresentationFormat>A3 Paper (297x420 mm)</PresentationFormat>
  <Paragraphs>180</Paragraphs>
  <Slides>18</Slides>
  <Notes>0</Notes>
  <HiddenSlides>0</HiddenSlides>
  <MMClips>0</MMClips>
  <ScaleCrop>false</ScaleCrop>
  <HeadingPairs>
    <vt:vector size="6" baseType="variant">
      <vt:variant>
        <vt:lpstr>Fonts Used</vt:lpstr>
      </vt:variant>
      <vt:variant>
        <vt:i4>18</vt:i4>
      </vt:variant>
      <vt:variant>
        <vt:lpstr>Theme</vt:lpstr>
      </vt:variant>
      <vt:variant>
        <vt:i4>2</vt:i4>
      </vt:variant>
      <vt:variant>
        <vt:lpstr>Slide Titles</vt:lpstr>
      </vt:variant>
      <vt:variant>
        <vt:i4>18</vt:i4>
      </vt:variant>
    </vt:vector>
  </HeadingPairs>
  <TitlesOfParts>
    <vt:vector size="38" baseType="lpstr">
      <vt:lpstr>MS Gothic</vt:lpstr>
      <vt:lpstr>Abadi</vt:lpstr>
      <vt:lpstr>Aptos</vt:lpstr>
      <vt:lpstr>Arial</vt:lpstr>
      <vt:lpstr>Arial Black</vt:lpstr>
      <vt:lpstr>Arial MT</vt:lpstr>
      <vt:lpstr>Bahnschrift</vt:lpstr>
      <vt:lpstr>Calibri</vt:lpstr>
      <vt:lpstr>Calibri Light</vt:lpstr>
      <vt:lpstr>Cambria</vt:lpstr>
      <vt:lpstr>Google Sans</vt:lpstr>
      <vt:lpstr>HP Simplified</vt:lpstr>
      <vt:lpstr>Microsoft Tai Le</vt:lpstr>
      <vt:lpstr>Söhne</vt:lpstr>
      <vt:lpstr>Times New Roman</vt:lpstr>
      <vt:lpstr>Trebuchet MS</vt:lpstr>
      <vt:lpstr>Wide Latin</vt:lpstr>
      <vt:lpstr>Wingdings</vt:lpstr>
      <vt:lpstr>1_Office Theme</vt:lpstr>
      <vt:lpstr>Office Theme</vt:lpstr>
      <vt:lpstr>Issue of Homelessness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Ideation through Brainstorming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Leeleswara Aditya Gantedi</cp:lastModifiedBy>
  <cp:revision>1</cp:revision>
  <dcterms:modified xsi:type="dcterms:W3CDTF">2024-07-13T05:28:59Z</dcterms:modified>
</cp:coreProperties>
</file>