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22ecb386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22ecb386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22ecb386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22ecb386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22ecb3869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22ecb3869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22ecb3869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22ecb3869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22ecb3869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e22ecb386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22ecb386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e22ecb386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e22ecb3869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e22ecb386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22ecb386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e22ecb386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22ecb3869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e22ecb3869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22ecb3869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e22ecb3869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213f6fe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213f6fe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e22ecb3869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e22ecb3869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22ecb3869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e22ecb3869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22ecb3869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e22ecb3869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22ecb3869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e22ecb3869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72d3a77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72d3a77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e22ecb3869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e22ecb3869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e22ecb3869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e22ecb386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2d3a7701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2d3a7701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213f6fea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213f6fea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213f6fea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213f6fea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22ecb386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22ecb386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22ecb386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22ecb386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22ecb386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e22ecb386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2d3a7701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72d3a7701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Deep Learning Generalization</a:t>
            </a:r>
            <a:endParaRPr sz="61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28936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C135185 </a:t>
            </a:r>
            <a:r>
              <a:rPr lang="ko"/>
              <a:t>성대규</a:t>
            </a:r>
            <a:br>
              <a:rPr lang="ko"/>
            </a:br>
            <a:r>
              <a:rPr lang="ko"/>
              <a:t>B911145 이진우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C035368 전지윤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C035455 홍기욱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C035456 홍세연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729450" y="1357075"/>
            <a:ext cx="7688700" cy="29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2000"/>
              <a:t>We need to rethink why deep learning model generalize well since they have huge complexity enough to memorize entire data (overfit).</a:t>
            </a:r>
            <a:endParaRPr b="1" sz="2000"/>
          </a:p>
        </p:txBody>
      </p:sp>
      <p:sp>
        <p:nvSpPr>
          <p:cNvPr id="152" name="Google Shape;152;p22"/>
          <p:cNvSpPr txBox="1"/>
          <p:nvPr>
            <p:ph type="title"/>
          </p:nvPr>
        </p:nvSpPr>
        <p:spPr>
          <a:xfrm>
            <a:off x="519000" y="195350"/>
            <a:ext cx="76887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513"/>
              <a:buFont typeface="Arial"/>
              <a:buNone/>
            </a:pPr>
            <a:r>
              <a:rPr lang="ko" sz="2055">
                <a:latin typeface="Arial"/>
                <a:ea typeface="Arial"/>
                <a:cs typeface="Arial"/>
                <a:sym typeface="Arial"/>
              </a:rPr>
              <a:t>Understanding deep learning requires rethinking generalization (2017, Zhang C. et al.)</a:t>
            </a:r>
            <a:endParaRPr sz="31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66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519000" y="195350"/>
            <a:ext cx="76887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Reconciling modern machine learning practice and the bias-variance trade-off(2019, Belkin M. et al.)</a:t>
            </a:r>
            <a:endParaRPr sz="20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513"/>
              <a:buFont typeface="Arial"/>
              <a:buNone/>
            </a:pPr>
            <a:r>
              <a:t/>
            </a:r>
            <a:endParaRPr sz="205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66"/>
          </a:p>
        </p:txBody>
      </p:sp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 b="3615" l="0" r="0" t="2222"/>
          <a:stretch/>
        </p:blipFill>
        <p:spPr>
          <a:xfrm>
            <a:off x="613775" y="1020525"/>
            <a:ext cx="4233100" cy="397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519000" y="184150"/>
            <a:ext cx="76887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Reconciling modern machine learning practice and the bias-variance trade-off(2019, Belkin M. et al.)</a:t>
            </a:r>
            <a:endParaRPr sz="20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513"/>
              <a:buFont typeface="Arial"/>
              <a:buNone/>
            </a:pPr>
            <a:r>
              <a:t/>
            </a:r>
            <a:endParaRPr sz="205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66"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017729"/>
            <a:ext cx="5284525" cy="35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519000" y="195350"/>
            <a:ext cx="76887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Reconciling modern machine learning practice and the bias-variance trade-off(2019, Belkin M. et al.)</a:t>
            </a:r>
            <a:endParaRPr sz="20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513"/>
              <a:buFont typeface="Arial"/>
              <a:buNone/>
            </a:pPr>
            <a:r>
              <a:t/>
            </a:r>
            <a:endParaRPr sz="205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66"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152478"/>
            <a:ext cx="87308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519000" y="195350"/>
            <a:ext cx="76887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5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DOUBLE DESCENT: WHERE BIGGER MODELS AND MORE DATA HURT(2020, Nakkiran P. et al.)</a:t>
            </a:r>
            <a:endParaRPr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4429"/>
            <a:ext cx="6982808" cy="41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519000" y="195350"/>
            <a:ext cx="76887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5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DOUBLE DESCENT: WHERE BIGGER MODELS AND MORE DATA HURT(2020, Nakkiran P. et al.)</a:t>
            </a:r>
            <a:endParaRPr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2750"/>
            <a:ext cx="5189651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/>
          <p:nvPr/>
        </p:nvSpPr>
        <p:spPr>
          <a:xfrm>
            <a:off x="5851425" y="1407575"/>
            <a:ext cx="3013800" cy="3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Model-wise Double Descent on ResNet18</a:t>
            </a:r>
            <a:endParaRPr b="1" sz="2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25" y="1007025"/>
            <a:ext cx="3054006" cy="353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 rotWithShape="1">
          <a:blip r:embed="rId4">
            <a:alphaModFix/>
          </a:blip>
          <a:srcRect b="0" l="-3120" r="3120" t="0"/>
          <a:stretch/>
        </p:blipFill>
        <p:spPr>
          <a:xfrm>
            <a:off x="3837075" y="595750"/>
            <a:ext cx="2445508" cy="287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1250" y="595751"/>
            <a:ext cx="2358424" cy="28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3336925" y="3472825"/>
            <a:ext cx="5126700" cy="16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618"/>
              <a:t>ResNet 18	CIFAR-100</a:t>
            </a:r>
            <a:endParaRPr sz="4618"/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4618"/>
              <a:t>label noise 0% 10% 20% </a:t>
            </a:r>
            <a:endParaRPr sz="4618"/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4618"/>
              <a:t>Width parameter 1, 2, 4, 8, 10, 12, 14, 16</a:t>
            </a:r>
            <a:endParaRPr sz="4618"/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4618"/>
              <a:t>Adam</a:t>
            </a:r>
            <a:endParaRPr sz="4618"/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4618"/>
              <a:t>lr = 0.0001</a:t>
            </a:r>
            <a:endParaRPr sz="4618"/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4618"/>
              <a:t>1000 epochs </a:t>
            </a:r>
            <a:endParaRPr sz="4618"/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 txBox="1"/>
          <p:nvPr>
            <p:ph type="title"/>
          </p:nvPr>
        </p:nvSpPr>
        <p:spPr>
          <a:xfrm>
            <a:off x="519000" y="195350"/>
            <a:ext cx="76887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5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DOUBLE DESCENT: WHERE BIGGER MODELS AND MORE DATA HURT(2020, Nakkiran P. et al.)</a:t>
            </a:r>
            <a:endParaRPr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93" name="Google Shape;193;p28"/>
          <p:cNvSpPr txBox="1"/>
          <p:nvPr/>
        </p:nvSpPr>
        <p:spPr>
          <a:xfrm>
            <a:off x="1033525" y="4427100"/>
            <a:ext cx="18858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&lt;experiment in paper&gt;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5962813" y="3360775"/>
            <a:ext cx="18858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&lt;our experiment&gt;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519000" y="195350"/>
            <a:ext cx="76887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5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DOUBLE DESCENT: WHERE BIGGER MODELS AND MORE DATA HURT(2020, Nakkiran P. et al.)</a:t>
            </a:r>
            <a:endParaRPr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200" name="Google Shape;200;p29"/>
          <p:cNvSpPr txBox="1"/>
          <p:nvPr/>
        </p:nvSpPr>
        <p:spPr>
          <a:xfrm>
            <a:off x="5851425" y="1407575"/>
            <a:ext cx="3013800" cy="3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Model-wise Double Descent on 5-layer CNN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00" y="1239950"/>
            <a:ext cx="49720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0"/>
          <p:cNvPicPr preferRelativeResize="0"/>
          <p:nvPr/>
        </p:nvPicPr>
        <p:blipFill rotWithShape="1">
          <a:blip r:embed="rId3">
            <a:alphaModFix/>
          </a:blip>
          <a:srcRect b="3216" l="2708" r="6092" t="9370"/>
          <a:stretch/>
        </p:blipFill>
        <p:spPr>
          <a:xfrm>
            <a:off x="4896350" y="567175"/>
            <a:ext cx="3757675" cy="369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 txBox="1"/>
          <p:nvPr/>
        </p:nvSpPr>
        <p:spPr>
          <a:xfrm>
            <a:off x="3364225" y="4328150"/>
            <a:ext cx="1866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3311375" y="3952850"/>
            <a:ext cx="51033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dataset: CIFAR-10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label noise: 0%, 10%, 20% (doesn’t matter that much) 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Width parameter: 1, 2, 4, 8, 16, 32, 64 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Optimizer  : SGD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000" y="1239950"/>
            <a:ext cx="3993350" cy="20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>
            <p:ph type="title"/>
          </p:nvPr>
        </p:nvSpPr>
        <p:spPr>
          <a:xfrm>
            <a:off x="519000" y="195350"/>
            <a:ext cx="76887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5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DOUBLE DESCENT: WHERE BIGGER MODELS AND MORE DATA HURT(2020, Nakkiran P. et al.)</a:t>
            </a:r>
            <a:endParaRPr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211" name="Google Shape;211;p30"/>
          <p:cNvSpPr txBox="1"/>
          <p:nvPr/>
        </p:nvSpPr>
        <p:spPr>
          <a:xfrm>
            <a:off x="1165475" y="3420375"/>
            <a:ext cx="20304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experiment in paper&gt;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6243450" y="4259025"/>
            <a:ext cx="18858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our experiment&gt;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519000" y="195350"/>
            <a:ext cx="76887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5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DOUBLE DESCENT: WHERE BIGGER MODELS AND MORE DATA HURT(2020, Nakkiran P. et al.)</a:t>
            </a:r>
            <a:endParaRPr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218" name="Google Shape;218;p31"/>
          <p:cNvSpPr txBox="1"/>
          <p:nvPr/>
        </p:nvSpPr>
        <p:spPr>
          <a:xfrm>
            <a:off x="371200" y="4447150"/>
            <a:ext cx="87729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Epoch</a:t>
            </a:r>
            <a:r>
              <a:rPr b="1" lang="ko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-wise Double Descent on ResNet 18 and 5-layer CNN (width=128)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00" y="1231550"/>
            <a:ext cx="7688701" cy="3063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540300" y="174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Deep learning model advance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1825"/>
            <a:ext cx="3595076" cy="19265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781000" y="2915775"/>
            <a:ext cx="23169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AlexNet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9875" y="861825"/>
            <a:ext cx="2934225" cy="20539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4208538" y="3068175"/>
            <a:ext cx="23169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ResNet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150" y="3266175"/>
            <a:ext cx="2709740" cy="17133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3097888" y="4629150"/>
            <a:ext cx="23169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Transformer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4889425" y="3791600"/>
            <a:ext cx="29343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bigger model perform better!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519000" y="195350"/>
            <a:ext cx="76887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5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DOUBLE DESCENT: WHERE BIGGER MODELS AND MORE DATA HURT(2020, Nakkiran P. et al.)</a:t>
            </a:r>
            <a:endParaRPr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225" name="Google Shape;225;p32"/>
          <p:cNvSpPr txBox="1"/>
          <p:nvPr/>
        </p:nvSpPr>
        <p:spPr>
          <a:xfrm>
            <a:off x="371200" y="4447150"/>
            <a:ext cx="87729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Epoch-wise and Model-wise Double Descent on 5-layer CNN (our work)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6" name="Google Shape;2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6150"/>
            <a:ext cx="8477027" cy="35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747600" y="195350"/>
            <a:ext cx="76887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5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DOUBLE DESCENT: WHERE BIGGER MODELS AND MORE DATA HURT(2020, Nakkiran P. et al.)</a:t>
            </a:r>
            <a:endParaRPr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232" name="Google Shape;232;p33"/>
          <p:cNvSpPr txBox="1"/>
          <p:nvPr/>
        </p:nvSpPr>
        <p:spPr>
          <a:xfrm>
            <a:off x="5535725" y="1203475"/>
            <a:ext cx="3013800" cy="3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Sample</a:t>
            </a:r>
            <a:r>
              <a:rPr b="1" lang="ko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-wise Double Descent on 5-layer CNN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3" name="Google Shape;2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930962"/>
            <a:ext cx="4419599" cy="4060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519000" y="195350"/>
            <a:ext cx="76887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5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DOUBLE DESCENT: WHERE BIGGER MODELS AND MORE DATA HURT(2020, Nakkiran P. et al.)</a:t>
            </a:r>
            <a:endParaRPr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239" name="Google Shape;2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0950"/>
            <a:ext cx="2754725" cy="253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0225" y="930950"/>
            <a:ext cx="7403773" cy="375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4"/>
          <p:cNvSpPr txBox="1"/>
          <p:nvPr/>
        </p:nvSpPr>
        <p:spPr>
          <a:xfrm>
            <a:off x="244950" y="3638400"/>
            <a:ext cx="18858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experiment in paper&gt;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34"/>
          <p:cNvSpPr txBox="1"/>
          <p:nvPr/>
        </p:nvSpPr>
        <p:spPr>
          <a:xfrm>
            <a:off x="4499213" y="4630925"/>
            <a:ext cx="18858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our experiment&gt;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519000" y="195350"/>
            <a:ext cx="76887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5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DOUBLE DESCENT: WHERE BIGGER MODELS AND MORE DATA HURT(2020, Nakkiran P. et al.)</a:t>
            </a:r>
            <a:endParaRPr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248" name="Google Shape;2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50" y="1113700"/>
            <a:ext cx="8772899" cy="298515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5"/>
          <p:cNvSpPr txBox="1"/>
          <p:nvPr/>
        </p:nvSpPr>
        <p:spPr>
          <a:xfrm>
            <a:off x="371200" y="4447150"/>
            <a:ext cx="87729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Double Descent on Transformer (attention is all you need)</a:t>
            </a:r>
            <a:endParaRPr b="1" sz="2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519000" y="195350"/>
            <a:ext cx="76887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5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DOUBLE DESCENT: WHERE BIGGER MODELS AND MORE DATA HURT(2020, Nakkiran P. et al.)</a:t>
            </a:r>
            <a:endParaRPr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255" name="Google Shape;2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75" y="817525"/>
            <a:ext cx="5012733" cy="375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6"/>
          <p:cNvSpPr txBox="1"/>
          <p:nvPr/>
        </p:nvSpPr>
        <p:spPr>
          <a:xfrm>
            <a:off x="5725450" y="1277600"/>
            <a:ext cx="33819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 :</a:t>
            </a:r>
            <a:r>
              <a:rPr b="1" lang="ko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bert-base</a:t>
            </a:r>
            <a:endParaRPr b="1"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task : text classification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dataset :</a:t>
            </a:r>
            <a:r>
              <a:rPr b="1" lang="ko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imdb</a:t>
            </a:r>
            <a:endParaRPr b="1"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pre-trained : No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width parameter(d_model) : 8, 16, 32,  48, 64, 128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head num ; 8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hidden layer : 6 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optimizer  : Adam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initialize : Gaussian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batch size : 16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trained </a:t>
            </a:r>
            <a:r>
              <a:rPr b="1" lang="ko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62.5K</a:t>
            </a:r>
            <a:r>
              <a:rPr lang="ko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steps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36"/>
          <p:cNvSpPr txBox="1"/>
          <p:nvPr/>
        </p:nvSpPr>
        <p:spPr>
          <a:xfrm>
            <a:off x="733223" y="4577075"/>
            <a:ext cx="35670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&lt;our experiment&gt;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519000" y="195350"/>
            <a:ext cx="76887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9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Conclude</a:t>
            </a:r>
            <a:endParaRPr sz="2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766850" y="3697325"/>
            <a:ext cx="76512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900"/>
              <a:t>deep learning is different from our knowledge</a:t>
            </a:r>
            <a:endParaRPr b="1" sz="1900"/>
          </a:p>
        </p:txBody>
      </p:sp>
      <p:pic>
        <p:nvPicPr>
          <p:cNvPr id="264" name="Google Shape;26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6"/>
            <a:ext cx="6417449" cy="251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519000" y="195350"/>
            <a:ext cx="76887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Conclude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300"/>
              <a:t>(current works)</a:t>
            </a:r>
            <a:endParaRPr sz="2300"/>
          </a:p>
        </p:txBody>
      </p:sp>
      <p:sp>
        <p:nvSpPr>
          <p:cNvPr id="270" name="Google Shape;270;p38"/>
          <p:cNvSpPr txBox="1"/>
          <p:nvPr/>
        </p:nvSpPr>
        <p:spPr>
          <a:xfrm>
            <a:off x="497450" y="1306550"/>
            <a:ext cx="7736400" cy="3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AutoNum type="arabicPeriod"/>
            </a:pPr>
            <a:r>
              <a:rPr lang="ko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Analysis deep-learning using model architecture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-"/>
            </a:pPr>
            <a:r>
              <a:rPr lang="ko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Benign overfitting in linear regression(2020, Bartlett, P. et al.)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-"/>
            </a:pPr>
            <a:r>
              <a:rPr lang="ko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On the implicit bias in deep-learning algorithm(2023, Vardi G.)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AutoNum type="arabicPeriod"/>
            </a:pPr>
            <a:r>
              <a:rPr lang="ko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Analysis deep-learning using gradient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-"/>
            </a:pPr>
            <a:r>
              <a:rPr lang="ko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Implicit bias of the step size in linear diagonal neural network(2022, Nacson M. S. et al.)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-"/>
            </a:pPr>
            <a:r>
              <a:rPr lang="ko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On implicit bias in overparameterized bilevel optimization (2022, Vicol P. et al.)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017729"/>
            <a:ext cx="5284525" cy="357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>
            <p:ph type="title"/>
          </p:nvPr>
        </p:nvSpPr>
        <p:spPr>
          <a:xfrm>
            <a:off x="540300" y="174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Overfitting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548725" y="384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Capacity of Neural Network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333750" y="1152475"/>
            <a:ext cx="44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471">
                <a:solidFill>
                  <a:srgbClr val="646464"/>
                </a:solidFill>
                <a:highlight>
                  <a:srgbClr val="FFFFFF"/>
                </a:highlight>
              </a:rPr>
              <a:t>Experiment setting</a:t>
            </a:r>
            <a:endParaRPr sz="4471">
              <a:solidFill>
                <a:srgbClr val="64646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4471">
                <a:solidFill>
                  <a:srgbClr val="646464"/>
                </a:solidFill>
                <a:highlight>
                  <a:srgbClr val="FFFFFF"/>
                </a:highlight>
              </a:rPr>
              <a:t>• True labels: the original dataset without modification. </a:t>
            </a:r>
            <a:endParaRPr sz="4471">
              <a:solidFill>
                <a:srgbClr val="64646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4471">
                <a:solidFill>
                  <a:srgbClr val="646464"/>
                </a:solidFill>
                <a:highlight>
                  <a:srgbClr val="FFFFFF"/>
                </a:highlight>
              </a:rPr>
              <a:t>• Random labels: all the labels are replaced with random ones. </a:t>
            </a:r>
            <a:endParaRPr sz="4471">
              <a:solidFill>
                <a:srgbClr val="64646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4471">
                <a:solidFill>
                  <a:srgbClr val="646464"/>
                </a:solidFill>
                <a:highlight>
                  <a:srgbClr val="FFFFFF"/>
                </a:highlight>
              </a:rPr>
              <a:t>• Shuffled pixels: a random permutation of the pixels is chosen and then the same permutation is applied to all the images in both training and test set. </a:t>
            </a:r>
            <a:endParaRPr sz="4471">
              <a:solidFill>
                <a:srgbClr val="64646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4471">
                <a:solidFill>
                  <a:srgbClr val="646464"/>
                </a:solidFill>
                <a:highlight>
                  <a:srgbClr val="FFFFFF"/>
                </a:highlight>
              </a:rPr>
              <a:t>• Random pixels: a different random permutation is applied to each image independently. </a:t>
            </a:r>
            <a:endParaRPr sz="4471">
              <a:solidFill>
                <a:srgbClr val="64646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4471">
                <a:solidFill>
                  <a:srgbClr val="646464"/>
                </a:solidFill>
                <a:highlight>
                  <a:srgbClr val="FFFFFF"/>
                </a:highlight>
              </a:rPr>
              <a:t>• Gaussian: A Gaussian distribution (with matching mean and variance to the original image dataset) is used to generate random pixels for each image.</a:t>
            </a:r>
            <a:endParaRPr sz="4471">
              <a:solidFill>
                <a:srgbClr val="64646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64646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rgbClr val="646464"/>
              </a:solidFill>
              <a:highlight>
                <a:srgbClr val="FFFFFF"/>
              </a:highlight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017713"/>
            <a:ext cx="370522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219650" y="4355575"/>
            <a:ext cx="48966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Understanding deep learning requires rethinking generalization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(2017, Zhang, C. et al.)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519000" y="510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594"/>
              <a:buFont typeface="Arial"/>
              <a:buNone/>
            </a:pPr>
            <a:r>
              <a:rPr lang="ko"/>
              <a:t>relieve overfitting (improve</a:t>
            </a:r>
            <a:r>
              <a:rPr lang="ko"/>
              <a:t> generalization)</a:t>
            </a:r>
            <a:endParaRPr sz="2466"/>
          </a:p>
        </p:txBody>
      </p:sp>
      <p:sp>
        <p:nvSpPr>
          <p:cNvPr id="119" name="Google Shape;119;p17"/>
          <p:cNvSpPr txBox="1"/>
          <p:nvPr/>
        </p:nvSpPr>
        <p:spPr>
          <a:xfrm>
            <a:off x="674925" y="1159325"/>
            <a:ext cx="7633500" cy="3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model generalization with Explicit regularization 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-"/>
            </a:pPr>
            <a:r>
              <a:rPr lang="ko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weight decay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-"/>
            </a:pPr>
            <a:r>
              <a:rPr lang="ko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 augmentation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-"/>
            </a:pPr>
            <a:r>
              <a:rPr lang="ko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dropout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-"/>
            </a:pPr>
            <a:r>
              <a:rPr lang="ko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regularization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model generalization with Implicit regularization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-"/>
            </a:pPr>
            <a:r>
              <a:rPr lang="ko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batch normalization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-"/>
            </a:pPr>
            <a:r>
              <a:rPr lang="ko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early stopping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-"/>
            </a:pPr>
            <a:r>
              <a:rPr lang="ko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SGD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783675" y="1466500"/>
            <a:ext cx="7989000" cy="3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>
            <a:off x="519000" y="510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ko"/>
              <a:t>relieve overfitting (improve generalization)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66"/>
          </a:p>
        </p:txBody>
      </p:sp>
      <p:sp>
        <p:nvSpPr>
          <p:cNvPr id="126" name="Google Shape;126;p18"/>
          <p:cNvSpPr txBox="1"/>
          <p:nvPr/>
        </p:nvSpPr>
        <p:spPr>
          <a:xfrm>
            <a:off x="497450" y="1306550"/>
            <a:ext cx="7736400" cy="3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They play core role in deep learning generalization(overfitting)??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⇒ Can they </a:t>
            </a:r>
            <a:r>
              <a:rPr lang="ko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explain clearly why overfitting occurs??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850" y="1333075"/>
            <a:ext cx="7517850" cy="35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>
            <p:ph type="title"/>
          </p:nvPr>
        </p:nvSpPr>
        <p:spPr>
          <a:xfrm>
            <a:off x="519000" y="195350"/>
            <a:ext cx="76887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ko"/>
              <a:t>ablation study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ko" sz="1500">
                <a:latin typeface="Arial"/>
                <a:ea typeface="Arial"/>
                <a:cs typeface="Arial"/>
                <a:sym typeface="Arial"/>
              </a:rPr>
              <a:t>(Understanding deep learning requires rethinking generalization (2017, Zhang C. et al.))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66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783675" y="1466500"/>
            <a:ext cx="7989000" cy="3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0"/>
          <p:cNvSpPr txBox="1"/>
          <p:nvPr>
            <p:ph type="title"/>
          </p:nvPr>
        </p:nvSpPr>
        <p:spPr>
          <a:xfrm>
            <a:off x="519000" y="195350"/>
            <a:ext cx="76887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ko"/>
              <a:t>ablation study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ko" sz="1500">
                <a:latin typeface="Arial"/>
                <a:ea typeface="Arial"/>
                <a:cs typeface="Arial"/>
                <a:sym typeface="Arial"/>
              </a:rPr>
              <a:t>(Understanding deep learning requires rethinking generalization (2017, Zhang C. et al.))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66"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0" cy="3972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/>
        </p:nvSpPr>
        <p:spPr>
          <a:xfrm>
            <a:off x="783675" y="1466500"/>
            <a:ext cx="7989000" cy="3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1"/>
          <p:cNvSpPr txBox="1"/>
          <p:nvPr>
            <p:ph type="title"/>
          </p:nvPr>
        </p:nvSpPr>
        <p:spPr>
          <a:xfrm>
            <a:off x="519000" y="195350"/>
            <a:ext cx="76887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ko"/>
              <a:t>ablation study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ko" sz="1500">
                <a:latin typeface="Arial"/>
                <a:ea typeface="Arial"/>
                <a:cs typeface="Arial"/>
                <a:sym typeface="Arial"/>
              </a:rPr>
              <a:t>(Understanding deep learning requires rethinking generalization (2017, Zhang C. et al.))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66"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7"/>
            <a:ext cx="9143999" cy="3704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