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9ACC9-B270-4F7C-97E3-9468B55A0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3CEA05-B5E1-47FB-8292-F803D4459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92FD7-5147-4FF1-A0B9-6142667C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8BEC-7E27-4D6A-BF12-2C44207C330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28912-981C-4C62-AB72-4B9E420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AE7F4-87E0-41FD-89F6-8B4C5E9F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FAC-271C-436C-B3CF-271D4A2BB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5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F960B-9DE6-4374-B8B8-EB04B867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77474-803E-44BC-BE4E-C6E88EA1A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43BEF-DC8C-4F52-BA07-74FA9299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8BEC-7E27-4D6A-BF12-2C44207C330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F5CA3-0E8D-4BA0-A234-029A6A5E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1FFA0-8D8D-47DE-A435-9343FC90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FAC-271C-436C-B3CF-271D4A2BB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6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BC64B1-051E-461D-9588-33F53C19F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8DF3B4-CCF4-44B8-A797-92F58CB89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C2705-5F67-488E-87DE-65D2E6C4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8BEC-7E27-4D6A-BF12-2C44207C330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7D249-FD84-46A0-900B-ADAE67E7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E9CA7-787B-40C3-A6EC-FFC35F3F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FAC-271C-436C-B3CF-271D4A2BB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9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B2B1-5EE9-4424-8B99-134EE65C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33E01-5BDD-4E35-A85A-1AD169A6F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52C1B-B96F-4994-AAC2-62A76B06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8BEC-7E27-4D6A-BF12-2C44207C330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9FA30-E033-42B5-823B-FF684766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BEDBB-E235-4A40-9A2F-2CFE6263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FAC-271C-436C-B3CF-271D4A2BB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09304-D805-4590-9303-66EB22D2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8ABEC-90B6-47D2-B86F-C055D7C1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AFA9C-DD94-4C5F-90DF-5C01BF20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8BEC-7E27-4D6A-BF12-2C44207C330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46C28-EC12-41D5-BC4D-A3798CD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C16D4-4742-4FB8-9E30-55C83929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FAC-271C-436C-B3CF-271D4A2BB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5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3B01D-E9E8-49EE-BED4-2F5A8436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45A17-F0FD-4235-A9C8-7E717D673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E6E12-5CBE-4B18-B04B-1423F4837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14615-35D0-4A64-859F-EB628D3F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8BEC-7E27-4D6A-BF12-2C44207C330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7AC1B-46B1-404D-8EEA-FE0EEF9C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465030-1F83-4300-A683-D0DF7344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FAC-271C-436C-B3CF-271D4A2BB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2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18F28-555B-4FBB-82B5-D62C50EB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36842-87B6-41F6-BC8E-A03CAE74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B26C8C-B451-40C1-8D44-2A88F6A08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10FA33-1FFF-428D-8E2A-2694AE6E1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74AC8A-A243-41C2-ACE0-C567602B5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2D74F6-4EB7-4245-A9B5-B108E98A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8BEC-7E27-4D6A-BF12-2C44207C330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EADCDA-68D9-4D0E-8029-3FC87BA5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A43B8C-B969-4829-ABDA-11A0FA7F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FAC-271C-436C-B3CF-271D4A2BB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9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9C563-CA09-4504-9093-7E66E1E6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3CBE99-8301-48C5-8F24-769B2F57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8BEC-7E27-4D6A-BF12-2C44207C330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2F6BCC-1EBB-4F2D-8334-C4D53EB9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099E99-A4C1-455C-99D9-F52746F4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FAC-271C-436C-B3CF-271D4A2BB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9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F704D7-1DF6-488A-AB0F-C45C6AB14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8BEC-7E27-4D6A-BF12-2C44207C330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91DAA2-D378-4640-B9EC-7F05A1F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1B631-3BB1-4BD8-8500-02FAB624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FAC-271C-436C-B3CF-271D4A2BB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1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A4A53-A87E-4270-A1FA-D827D131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28E90-3890-4B6E-B149-A14AC7503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094351-A24E-40F5-A2F7-7597FD69B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8A7FCB-CB01-4C85-98CB-B8A501BE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8BEC-7E27-4D6A-BF12-2C44207C330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6E63C7-1837-4022-9B90-3B8CB3CD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35DB62-FA87-4637-B527-930C96F0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FAC-271C-436C-B3CF-271D4A2BB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1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69369-3592-4F8E-B9DE-06B2E23A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BC195A-2E12-44E4-BB4C-DFC73667D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80B590-2931-4C91-A554-7AB35862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4247AB-6E4E-437F-8309-4D29CCF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8BEC-7E27-4D6A-BF12-2C44207C330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FB9A3-C73D-4C9D-8908-C56CB564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2D4D0-1BD9-4EE3-A722-CF027C23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CFAC-271C-436C-B3CF-271D4A2BB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09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949007-AFAC-45DE-9BD1-6ADA34C4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83913-373D-464E-BAFE-DD3F8056D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DAF3B-745D-4595-A77E-8FC44F244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8BEC-7E27-4D6A-BF12-2C44207C330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F28AE-191F-49DF-9DEA-96256F8B9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0DC15-EC1C-4870-A853-372184FDD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6CFAC-271C-436C-B3CF-271D4A2BB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9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BA61E-392B-4C0E-8D9A-67AED9D47A1C}"/>
              </a:ext>
            </a:extLst>
          </p:cNvPr>
          <p:cNvSpPr txBox="1"/>
          <p:nvPr/>
        </p:nvSpPr>
        <p:spPr>
          <a:xfrm>
            <a:off x="10709916" y="2183587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작동 방식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EEBCC5-F28C-49F7-B50C-1CF2D989B2BC}"/>
              </a:ext>
            </a:extLst>
          </p:cNvPr>
          <p:cNvSpPr/>
          <p:nvPr/>
        </p:nvSpPr>
        <p:spPr>
          <a:xfrm>
            <a:off x="10785500" y="2763434"/>
            <a:ext cx="2161880" cy="2224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4375C9-485C-417B-AACE-E48024465E8B}"/>
              </a:ext>
            </a:extLst>
          </p:cNvPr>
          <p:cNvSpPr/>
          <p:nvPr/>
        </p:nvSpPr>
        <p:spPr>
          <a:xfrm>
            <a:off x="4234725" y="1024668"/>
            <a:ext cx="2187018" cy="56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E4470-C59F-46A3-A00D-2785D11DFB55}"/>
              </a:ext>
            </a:extLst>
          </p:cNvPr>
          <p:cNvSpPr txBox="1"/>
          <p:nvPr/>
        </p:nvSpPr>
        <p:spPr>
          <a:xfrm>
            <a:off x="4413605" y="470670"/>
            <a:ext cx="179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 (RAM)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AF22BF-468D-4BA1-9C8F-F8319CA5D485}"/>
              </a:ext>
            </a:extLst>
          </p:cNvPr>
          <p:cNvSpPr/>
          <p:nvPr/>
        </p:nvSpPr>
        <p:spPr>
          <a:xfrm>
            <a:off x="582790" y="1091153"/>
            <a:ext cx="2187018" cy="56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8EA7F2-77E9-4744-AC9B-CD485C0749D9}"/>
              </a:ext>
            </a:extLst>
          </p:cNvPr>
          <p:cNvSpPr txBox="1"/>
          <p:nvPr/>
        </p:nvSpPr>
        <p:spPr>
          <a:xfrm>
            <a:off x="1187447" y="53715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07029-280A-4CCD-B5F8-2ECF9244815E}"/>
              </a:ext>
            </a:extLst>
          </p:cNvPr>
          <p:cNvSpPr/>
          <p:nvPr/>
        </p:nvSpPr>
        <p:spPr>
          <a:xfrm>
            <a:off x="969287" y="1416378"/>
            <a:ext cx="1442301" cy="2337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Bo</a:t>
            </a:r>
            <a:r>
              <a:rPr lang="en-US" altLang="ko-KR" dirty="0"/>
              <a:t>ard</a:t>
            </a:r>
          </a:p>
          <a:p>
            <a:pPr algn="ctr"/>
            <a:r>
              <a:rPr lang="en-US" altLang="ko-KR" dirty="0"/>
              <a:t>Program</a:t>
            </a:r>
          </a:p>
          <a:p>
            <a:pPr algn="ctr"/>
            <a:r>
              <a:rPr lang="en-US" altLang="ko-KR" dirty="0"/>
              <a:t>(Application)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46A17C-D778-4C76-9F86-1C5053F1C6C1}"/>
              </a:ext>
            </a:extLst>
          </p:cNvPr>
          <p:cNvSpPr/>
          <p:nvPr/>
        </p:nvSpPr>
        <p:spPr>
          <a:xfrm>
            <a:off x="4607083" y="1218589"/>
            <a:ext cx="1442301" cy="33936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Bo</a:t>
            </a:r>
            <a:r>
              <a:rPr lang="en-US" altLang="ko-KR" dirty="0"/>
              <a:t>ard</a:t>
            </a:r>
          </a:p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6D82B5F7-AA90-4767-8C7F-765C2C9A8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22995"/>
              </p:ext>
            </p:extLst>
          </p:nvPr>
        </p:nvGraphicFramePr>
        <p:xfrm>
          <a:off x="6710211" y="2168962"/>
          <a:ext cx="1079369" cy="33244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9369">
                  <a:extLst>
                    <a:ext uri="{9D8B030D-6E8A-4147-A177-3AD203B41FA5}">
                      <a16:colId xmlns:a16="http://schemas.microsoft.com/office/drawing/2014/main" val="1028705106"/>
                    </a:ext>
                  </a:extLst>
                </a:gridCol>
              </a:tblGrid>
              <a:tr h="1996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Code</a:t>
                      </a:r>
                    </a:p>
                    <a:p>
                      <a:pPr latinLnBrk="1"/>
                      <a:r>
                        <a:rPr lang="en-US" altLang="ko-KR" dirty="0"/>
                        <a:t>1)</a:t>
                      </a:r>
                    </a:p>
                    <a:p>
                      <a:pPr latinLnBrk="1"/>
                      <a:r>
                        <a:rPr lang="en-US" altLang="ko-KR" dirty="0"/>
                        <a:t>2)</a:t>
                      </a:r>
                    </a:p>
                    <a:p>
                      <a:pPr latinLnBrk="1"/>
                      <a:r>
                        <a:rPr lang="en-US" altLang="ko-KR" dirty="0"/>
                        <a:t>3)</a:t>
                      </a:r>
                    </a:p>
                    <a:p>
                      <a:pPr latinLnBrk="1"/>
                      <a:r>
                        <a:rPr lang="en-US" altLang="ko-KR" dirty="0"/>
                        <a:t>4)</a:t>
                      </a:r>
                    </a:p>
                    <a:p>
                      <a:pPr latinLnBrk="1"/>
                      <a:r>
                        <a:rPr lang="en-US" altLang="ko-KR" dirty="0"/>
                        <a:t>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87060"/>
                  </a:ext>
                </a:extLst>
              </a:tr>
              <a:tr h="1328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81716"/>
                  </a:ext>
                </a:extLst>
              </a:tr>
            </a:tbl>
          </a:graphicData>
        </a:graphic>
      </p:graphicFrame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BF915A02-FC35-4430-B829-3EC460621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081239"/>
              </p:ext>
            </p:extLst>
          </p:nvPr>
        </p:nvGraphicFramePr>
        <p:xfrm>
          <a:off x="908015" y="4134326"/>
          <a:ext cx="150357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573">
                  <a:extLst>
                    <a:ext uri="{9D8B030D-6E8A-4147-A177-3AD203B41FA5}">
                      <a16:colId xmlns:a16="http://schemas.microsoft.com/office/drawing/2014/main" val="57916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Program</a:t>
                      </a:r>
                    </a:p>
                    <a:p>
                      <a:pPr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내가 짠 거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우리가 통상적으로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아는거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디스크에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저장되있음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03411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138B581-8D85-4514-B8EF-50D3AEE7F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77397"/>
              </p:ext>
            </p:extLst>
          </p:nvPr>
        </p:nvGraphicFramePr>
        <p:xfrm>
          <a:off x="4576446" y="4853095"/>
          <a:ext cx="150357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573">
                  <a:extLst>
                    <a:ext uri="{9D8B030D-6E8A-4147-A177-3AD203B41FA5}">
                      <a16:colId xmlns:a16="http://schemas.microsoft.com/office/drawing/2014/main" val="57916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  <a:p>
                      <a:pPr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메모리에 올라가 있는 프로그램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03411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60B48D4-9F9B-4002-B0A2-F14350591F30}"/>
              </a:ext>
            </a:extLst>
          </p:cNvPr>
          <p:cNvSpPr txBox="1"/>
          <p:nvPr/>
        </p:nvSpPr>
        <p:spPr>
          <a:xfrm>
            <a:off x="6578909" y="1449171"/>
            <a:ext cx="31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프로그램을 수행하는 필요한</a:t>
            </a:r>
            <a:endParaRPr lang="en-US" altLang="ko-KR" dirty="0"/>
          </a:p>
          <a:p>
            <a:r>
              <a:rPr lang="ko-KR" altLang="en-US" dirty="0"/>
              <a:t>명령어 집합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1C92C-2AD0-4A0F-983B-B21923A01967}"/>
              </a:ext>
            </a:extLst>
          </p:cNvPr>
          <p:cNvSpPr txBox="1"/>
          <p:nvPr/>
        </p:nvSpPr>
        <p:spPr>
          <a:xfrm>
            <a:off x="6684537" y="5747399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프로그램을 수행하는 데</a:t>
            </a:r>
            <a:endParaRPr lang="en-US" altLang="ko-KR" dirty="0"/>
          </a:p>
          <a:p>
            <a:r>
              <a:rPr lang="ko-KR" altLang="en-US" dirty="0"/>
              <a:t>필요한 데이터 집합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5734B1-608C-4ADC-8696-2A69FD729446}"/>
              </a:ext>
            </a:extLst>
          </p:cNvPr>
          <p:cNvSpPr/>
          <p:nvPr/>
        </p:nvSpPr>
        <p:spPr>
          <a:xfrm>
            <a:off x="2946617" y="3141382"/>
            <a:ext cx="999640" cy="6128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2BD06-9F9D-4FFB-91D9-286946DD2518}"/>
              </a:ext>
            </a:extLst>
          </p:cNvPr>
          <p:cNvSpPr txBox="1"/>
          <p:nvPr/>
        </p:nvSpPr>
        <p:spPr>
          <a:xfrm>
            <a:off x="6607874" y="730670"/>
            <a:ext cx="3105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Process</a:t>
            </a:r>
            <a:r>
              <a:rPr lang="ko-KR" altLang="en-US" b="1" dirty="0"/>
              <a:t>는 두 가지 영역으로</a:t>
            </a:r>
            <a:endParaRPr lang="en-US" altLang="ko-KR" b="1" dirty="0"/>
          </a:p>
          <a:p>
            <a:r>
              <a:rPr lang="ko-KR" altLang="en-US" b="1" dirty="0"/>
              <a:t>이루어짐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43F6384-8833-4792-85B6-D24F16E4CE06}"/>
              </a:ext>
            </a:extLst>
          </p:cNvPr>
          <p:cNvCxnSpPr>
            <a:cxnSpLocks/>
          </p:cNvCxnSpPr>
          <p:nvPr/>
        </p:nvCxnSpPr>
        <p:spPr>
          <a:xfrm>
            <a:off x="8166819" y="3447803"/>
            <a:ext cx="2348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696B1D-2E4C-451C-91F8-D19AF9868EB4}"/>
              </a:ext>
            </a:extLst>
          </p:cNvPr>
          <p:cNvSpPr txBox="1"/>
          <p:nvPr/>
        </p:nvSpPr>
        <p:spPr>
          <a:xfrm>
            <a:off x="7962498" y="2674485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필요한 </a:t>
            </a:r>
            <a:r>
              <a:rPr lang="en-US" altLang="ko-KR" dirty="0"/>
              <a:t>Code</a:t>
            </a:r>
            <a:r>
              <a:rPr lang="ko-KR" altLang="en-US" dirty="0"/>
              <a:t>와 </a:t>
            </a:r>
            <a:r>
              <a:rPr lang="en-US" altLang="ko-KR" dirty="0"/>
              <a:t>Data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불러옴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458D1A-D249-4136-918C-3311B1948814}"/>
              </a:ext>
            </a:extLst>
          </p:cNvPr>
          <p:cNvSpPr txBox="1"/>
          <p:nvPr/>
        </p:nvSpPr>
        <p:spPr>
          <a:xfrm>
            <a:off x="10786211" y="4289440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내부에서 연산함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200BCE-F17A-4FDA-81B0-D55D3B8A4943}"/>
              </a:ext>
            </a:extLst>
          </p:cNvPr>
          <p:cNvCxnSpPr>
            <a:cxnSpLocks/>
          </p:cNvCxnSpPr>
          <p:nvPr/>
        </p:nvCxnSpPr>
        <p:spPr>
          <a:xfrm flipH="1">
            <a:off x="8160767" y="4988160"/>
            <a:ext cx="214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50B8F84-A90B-4BE5-B6D1-05A903DCC195}"/>
              </a:ext>
            </a:extLst>
          </p:cNvPr>
          <p:cNvSpPr txBox="1"/>
          <p:nvPr/>
        </p:nvSpPr>
        <p:spPr>
          <a:xfrm>
            <a:off x="7877347" y="447410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결과를 메모리에 저장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19725D-4289-4C81-B12F-39C21625C3E9}"/>
              </a:ext>
            </a:extLst>
          </p:cNvPr>
          <p:cNvSpPr txBox="1"/>
          <p:nvPr/>
        </p:nvSpPr>
        <p:spPr>
          <a:xfrm>
            <a:off x="428690" y="106389"/>
            <a:ext cx="251216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</a:t>
            </a:r>
            <a:r>
              <a:rPr lang="en-US" altLang="ko-KR" dirty="0"/>
              <a:t>Process</a:t>
            </a:r>
            <a:r>
              <a:rPr lang="ko-KR" altLang="en-US" dirty="0"/>
              <a:t>의 흐름</a:t>
            </a:r>
          </a:p>
        </p:txBody>
      </p:sp>
    </p:spTree>
    <p:extLst>
      <p:ext uri="{BB962C8B-B14F-4D97-AF65-F5344CB8AC3E}">
        <p14:creationId xmlns:p14="http://schemas.microsoft.com/office/powerpoint/2010/main" val="404501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70B18EF-4677-4A49-8049-9720EDA85DB1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304800"/>
          <a:ext cx="306938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389">
                  <a:extLst>
                    <a:ext uri="{9D8B030D-6E8A-4147-A177-3AD203B41FA5}">
                      <a16:colId xmlns:a16="http://schemas.microsoft.com/office/drawing/2014/main" val="322584353"/>
                    </a:ext>
                  </a:extLst>
                </a:gridCol>
              </a:tblGrid>
              <a:tr h="49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View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33170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30E18E8-ECF9-4EF3-9D0C-D71800257F09}"/>
              </a:ext>
            </a:extLst>
          </p:cNvPr>
          <p:cNvSpPr/>
          <p:nvPr/>
        </p:nvSpPr>
        <p:spPr>
          <a:xfrm>
            <a:off x="488294" y="1090699"/>
            <a:ext cx="3069389" cy="597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 err="1"/>
              <a:t>BoardListView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70C733-CBF2-4902-A0EF-FC17B716A20F}"/>
              </a:ext>
            </a:extLst>
          </p:cNvPr>
          <p:cNvSpPr/>
          <p:nvPr/>
        </p:nvSpPr>
        <p:spPr>
          <a:xfrm>
            <a:off x="507995" y="2687135"/>
            <a:ext cx="3069389" cy="9787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 err="1"/>
              <a:t>SearchWindowView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7058C0-4B82-4999-9434-36A769A738E0}"/>
              </a:ext>
            </a:extLst>
          </p:cNvPr>
          <p:cNvSpPr/>
          <p:nvPr/>
        </p:nvSpPr>
        <p:spPr>
          <a:xfrm>
            <a:off x="507994" y="3945985"/>
            <a:ext cx="3069389" cy="9787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 err="1"/>
              <a:t>SerachFilterView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C3B48A-A3E6-4F05-A70B-AA420BEACDA0}"/>
              </a:ext>
            </a:extLst>
          </p:cNvPr>
          <p:cNvSpPr/>
          <p:nvPr/>
        </p:nvSpPr>
        <p:spPr>
          <a:xfrm>
            <a:off x="507994" y="5277934"/>
            <a:ext cx="3069389" cy="9787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 err="1"/>
              <a:t>PageNumberView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D831A9-9BE4-4020-BB83-2DE60E7E1644}"/>
              </a:ext>
            </a:extLst>
          </p:cNvPr>
          <p:cNvSpPr/>
          <p:nvPr/>
        </p:nvSpPr>
        <p:spPr>
          <a:xfrm>
            <a:off x="77310" y="1789959"/>
            <a:ext cx="3069389" cy="597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 err="1"/>
              <a:t>BoardListViewAdapter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A58732-7D84-45EA-B08B-FBFF6BE3D8CC}"/>
              </a:ext>
            </a:extLst>
          </p:cNvPr>
          <p:cNvSpPr/>
          <p:nvPr/>
        </p:nvSpPr>
        <p:spPr>
          <a:xfrm>
            <a:off x="385011" y="1002539"/>
            <a:ext cx="3320715" cy="142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273D9C80-F83A-468D-830F-131884CBC7E0}"/>
              </a:ext>
            </a:extLst>
          </p:cNvPr>
          <p:cNvGraphicFramePr>
            <a:graphicFrameLocks noGrp="1"/>
          </p:cNvGraphicFramePr>
          <p:nvPr/>
        </p:nvGraphicFramePr>
        <p:xfrm>
          <a:off x="7887367" y="256674"/>
          <a:ext cx="306938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389">
                  <a:extLst>
                    <a:ext uri="{9D8B030D-6E8A-4147-A177-3AD203B41FA5}">
                      <a16:colId xmlns:a16="http://schemas.microsoft.com/office/drawing/2014/main" val="322584353"/>
                    </a:ext>
                  </a:extLst>
                </a:gridCol>
              </a:tblGrid>
              <a:tr h="49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Model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331705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308EB1FB-F5D3-4E82-8051-DA1C58E48C02}"/>
              </a:ext>
            </a:extLst>
          </p:cNvPr>
          <p:cNvGraphicFramePr>
            <a:graphicFrameLocks noGrp="1"/>
          </p:cNvGraphicFramePr>
          <p:nvPr/>
        </p:nvGraphicFramePr>
        <p:xfrm>
          <a:off x="7887367" y="1011179"/>
          <a:ext cx="3069390" cy="27533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069390">
                  <a:extLst>
                    <a:ext uri="{9D8B030D-6E8A-4147-A177-3AD203B41FA5}">
                      <a16:colId xmlns:a16="http://schemas.microsoft.com/office/drawing/2014/main" val="3911526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Board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Attirbute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글 번호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작성자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제목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사진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조회수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1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65615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945FCE7-4A3E-48AB-8447-DD87E79E79A5}"/>
              </a:ext>
            </a:extLst>
          </p:cNvPr>
          <p:cNvCxnSpPr/>
          <p:nvPr/>
        </p:nvCxnSpPr>
        <p:spPr>
          <a:xfrm flipH="1" flipV="1">
            <a:off x="3833446" y="2192215"/>
            <a:ext cx="3938954" cy="208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D70371C-A4E4-4A37-ACF7-A112E036A762}"/>
              </a:ext>
            </a:extLst>
          </p:cNvPr>
          <p:cNvCxnSpPr>
            <a:cxnSpLocks/>
          </p:cNvCxnSpPr>
          <p:nvPr/>
        </p:nvCxnSpPr>
        <p:spPr>
          <a:xfrm flipV="1">
            <a:off x="3852156" y="1305972"/>
            <a:ext cx="0" cy="76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E0532E-7D92-4C03-80F6-D0EF04C282ED}"/>
              </a:ext>
            </a:extLst>
          </p:cNvPr>
          <p:cNvSpPr txBox="1"/>
          <p:nvPr/>
        </p:nvSpPr>
        <p:spPr>
          <a:xfrm>
            <a:off x="5940348" y="30509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D1506E-01CC-4A72-8887-D739FFA92298}"/>
              </a:ext>
            </a:extLst>
          </p:cNvPr>
          <p:cNvSpPr txBox="1"/>
          <p:nvPr/>
        </p:nvSpPr>
        <p:spPr>
          <a:xfrm>
            <a:off x="3993330" y="15039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593F050-B05A-43D0-8030-36CD17E0E572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3577384" y="3176502"/>
            <a:ext cx="4309983" cy="534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B94DE00-F6C2-4D71-91D2-471F223EAEF7}"/>
              </a:ext>
            </a:extLst>
          </p:cNvPr>
          <p:cNvCxnSpPr>
            <a:cxnSpLocks/>
          </p:cNvCxnSpPr>
          <p:nvPr/>
        </p:nvCxnSpPr>
        <p:spPr>
          <a:xfrm>
            <a:off x="3577383" y="4518392"/>
            <a:ext cx="4309984" cy="107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9CE8E62-0340-4FAA-A59C-1E2F606339ED}"/>
              </a:ext>
            </a:extLst>
          </p:cNvPr>
          <p:cNvCxnSpPr>
            <a:cxnSpLocks/>
          </p:cNvCxnSpPr>
          <p:nvPr/>
        </p:nvCxnSpPr>
        <p:spPr>
          <a:xfrm>
            <a:off x="3577383" y="5931878"/>
            <a:ext cx="4309984" cy="152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14">
            <a:extLst>
              <a:ext uri="{FF2B5EF4-FFF2-40B4-BE49-F238E27FC236}">
                <a16:creationId xmlns:a16="http://schemas.microsoft.com/office/drawing/2014/main" id="{527FD830-7D7F-46CD-93D0-1CCE9B13FF89}"/>
              </a:ext>
            </a:extLst>
          </p:cNvPr>
          <p:cNvGraphicFramePr>
            <a:graphicFrameLocks noGrp="1"/>
          </p:cNvGraphicFramePr>
          <p:nvPr/>
        </p:nvGraphicFramePr>
        <p:xfrm>
          <a:off x="7887367" y="3981029"/>
          <a:ext cx="3796639" cy="634844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796639">
                  <a:extLst>
                    <a:ext uri="{9D8B030D-6E8A-4147-A177-3AD203B41FA5}">
                      <a16:colId xmlns:a16="http://schemas.microsoft.com/office/drawing/2014/main" val="3911526298"/>
                    </a:ext>
                  </a:extLst>
                </a:gridCol>
              </a:tblGrid>
              <a:tr h="679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BoardList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61500"/>
                  </a:ext>
                </a:extLst>
              </a:tr>
              <a:tr h="1036414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currentPageNumber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currentFilter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Enum {</a:t>
                      </a:r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작성자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글제목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내용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10768"/>
                  </a:ext>
                </a:extLst>
              </a:tr>
              <a:tr h="1774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</a:t>
                      </a:r>
                    </a:p>
                    <a:p>
                      <a:pPr latinLnBrk="1"/>
                      <a:r>
                        <a:rPr lang="en-US" altLang="ko-KR" i="1" dirty="0"/>
                        <a:t> Refresh(</a:t>
                      </a:r>
                      <a:r>
                        <a:rPr lang="en-US" altLang="ko-KR" i="1" dirty="0" err="1"/>
                        <a:t>pageNumber</a:t>
                      </a:r>
                      <a:r>
                        <a:rPr lang="en-US" altLang="ko-KR" i="1" dirty="0"/>
                        <a:t> : </a:t>
                      </a:r>
                      <a:r>
                        <a:rPr lang="en-US" altLang="ko-KR" i="1" dirty="0" err="1"/>
                        <a:t>PageNumber</a:t>
                      </a:r>
                      <a:r>
                        <a:rPr lang="en-US" altLang="ko-KR" i="1" dirty="0"/>
                        <a:t>) </a:t>
                      </a:r>
                    </a:p>
                    <a:p>
                      <a:pPr latinLnBrk="1"/>
                      <a:r>
                        <a:rPr lang="en-US" altLang="ko-KR" dirty="0"/>
                        <a:t>  - </a:t>
                      </a:r>
                      <a:r>
                        <a:rPr lang="en-US" altLang="ko-KR" dirty="0" err="1"/>
                        <a:t>BoardListView</a:t>
                      </a:r>
                      <a:r>
                        <a:rPr lang="ko-KR" altLang="en-US" dirty="0"/>
                        <a:t>에 현재 있는 데이터로 갱신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i="1" dirty="0"/>
                        <a:t> filter(</a:t>
                      </a:r>
                      <a:r>
                        <a:rPr lang="en-US" altLang="ko-KR" i="1" dirty="0" err="1"/>
                        <a:t>searchText</a:t>
                      </a:r>
                      <a:r>
                        <a:rPr lang="en-US" altLang="ko-KR" i="1" dirty="0"/>
                        <a:t> : String) {</a:t>
                      </a:r>
                    </a:p>
                    <a:p>
                      <a:pPr latinLnBrk="1"/>
                      <a:r>
                        <a:rPr lang="en-US" altLang="ko-KR" i="1" dirty="0"/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현재 필터에 대해서 검색한 결과를 </a:t>
                      </a:r>
                      <a:r>
                        <a:rPr lang="en-US" altLang="ko-KR" dirty="0" err="1"/>
                        <a:t>BoardList</a:t>
                      </a:r>
                      <a:r>
                        <a:rPr lang="ko-KR" altLang="en-US" dirty="0"/>
                        <a:t>에 반영하고 </a:t>
                      </a:r>
                      <a:r>
                        <a:rPr lang="en-US" altLang="ko-KR" dirty="0" err="1"/>
                        <a:t>BoardListView</a:t>
                      </a:r>
                      <a:r>
                        <a:rPr lang="ko-KR" altLang="en-US" dirty="0"/>
                        <a:t>에 바꾸라고 알려줌</a:t>
                      </a:r>
                    </a:p>
                    <a:p>
                      <a:pPr latinLnBrk="1"/>
                      <a:r>
                        <a:rPr lang="en-US" altLang="ko-KR" i="1" dirty="0" err="1"/>
                        <a:t>changeFilter</a:t>
                      </a:r>
                      <a:r>
                        <a:rPr lang="en-US" altLang="ko-KR" i="1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 -</a:t>
                      </a:r>
                      <a:r>
                        <a:rPr lang="ko-KR" altLang="en-US" dirty="0"/>
                        <a:t>현재 </a:t>
                      </a:r>
                      <a:r>
                        <a:rPr lang="en-US" altLang="ko-KR" dirty="0"/>
                        <a:t>Filter </a:t>
                      </a:r>
                      <a:r>
                        <a:rPr lang="ko-KR" altLang="en-US" dirty="0"/>
                        <a:t>변경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65615"/>
                  </a:ext>
                </a:extLst>
              </a:tr>
            </a:tbl>
          </a:graphicData>
        </a:graphic>
      </p:graphicFrame>
      <p:graphicFrame>
        <p:nvGraphicFramePr>
          <p:cNvPr id="36" name="표 15">
            <a:extLst>
              <a:ext uri="{FF2B5EF4-FFF2-40B4-BE49-F238E27FC236}">
                <a16:creationId xmlns:a16="http://schemas.microsoft.com/office/drawing/2014/main" id="{AD64B435-D38A-46DB-930F-49ECA8F8AC6C}"/>
              </a:ext>
            </a:extLst>
          </p:cNvPr>
          <p:cNvGraphicFramePr>
            <a:graphicFrameLocks noGrp="1"/>
          </p:cNvGraphicFramePr>
          <p:nvPr/>
        </p:nvGraphicFramePr>
        <p:xfrm>
          <a:off x="7976732" y="4791554"/>
          <a:ext cx="306939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13878">
                  <a:extLst>
                    <a:ext uri="{9D8B030D-6E8A-4147-A177-3AD203B41FA5}">
                      <a16:colId xmlns:a16="http://schemas.microsoft.com/office/drawing/2014/main" val="3287467980"/>
                    </a:ext>
                  </a:extLst>
                </a:gridCol>
                <a:gridCol w="613878">
                  <a:extLst>
                    <a:ext uri="{9D8B030D-6E8A-4147-A177-3AD203B41FA5}">
                      <a16:colId xmlns:a16="http://schemas.microsoft.com/office/drawing/2014/main" val="2560665618"/>
                    </a:ext>
                  </a:extLst>
                </a:gridCol>
                <a:gridCol w="613878">
                  <a:extLst>
                    <a:ext uri="{9D8B030D-6E8A-4147-A177-3AD203B41FA5}">
                      <a16:colId xmlns:a16="http://schemas.microsoft.com/office/drawing/2014/main" val="3175921874"/>
                    </a:ext>
                  </a:extLst>
                </a:gridCol>
                <a:gridCol w="613878">
                  <a:extLst>
                    <a:ext uri="{9D8B030D-6E8A-4147-A177-3AD203B41FA5}">
                      <a16:colId xmlns:a16="http://schemas.microsoft.com/office/drawing/2014/main" val="2048954719"/>
                    </a:ext>
                  </a:extLst>
                </a:gridCol>
                <a:gridCol w="613878">
                  <a:extLst>
                    <a:ext uri="{9D8B030D-6E8A-4147-A177-3AD203B41FA5}">
                      <a16:colId xmlns:a16="http://schemas.microsoft.com/office/drawing/2014/main" val="310401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356205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176D6AA-9288-4E0B-ACA4-66ECE7F6C81D}"/>
              </a:ext>
            </a:extLst>
          </p:cNvPr>
          <p:cNvSpPr txBox="1"/>
          <p:nvPr/>
        </p:nvSpPr>
        <p:spPr>
          <a:xfrm>
            <a:off x="5058152" y="1090699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Controller</a:t>
            </a:r>
          </a:p>
          <a:p>
            <a:r>
              <a:rPr lang="en-US" altLang="ko-KR" dirty="0" err="1"/>
              <a:t>ViewModel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1B4BD8C-4CD9-458A-88B5-45E099BBD63A}"/>
              </a:ext>
            </a:extLst>
          </p:cNvPr>
          <p:cNvSpPr/>
          <p:nvPr/>
        </p:nvSpPr>
        <p:spPr>
          <a:xfrm>
            <a:off x="-1135736" y="1002539"/>
            <a:ext cx="1405160" cy="53473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Retrieve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CEC0BD4-98F6-4ABB-A532-090EF158BAE4}"/>
              </a:ext>
            </a:extLst>
          </p:cNvPr>
          <p:cNvSpPr/>
          <p:nvPr/>
        </p:nvSpPr>
        <p:spPr>
          <a:xfrm>
            <a:off x="-2811515" y="1002539"/>
            <a:ext cx="1405160" cy="53473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Activty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23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9CEC0BD4-98F6-4ABB-A532-090EF158BAE4}"/>
              </a:ext>
            </a:extLst>
          </p:cNvPr>
          <p:cNvSpPr/>
          <p:nvPr/>
        </p:nvSpPr>
        <p:spPr>
          <a:xfrm>
            <a:off x="506116" y="263986"/>
            <a:ext cx="2202794" cy="17248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Activty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FED87B-DFD0-4C7D-BE07-E39AEA70FCA9}"/>
              </a:ext>
            </a:extLst>
          </p:cNvPr>
          <p:cNvSpPr/>
          <p:nvPr/>
        </p:nvSpPr>
        <p:spPr>
          <a:xfrm>
            <a:off x="506116" y="2389588"/>
            <a:ext cx="2202794" cy="17248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Activty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76F9A7-DFD1-488D-835C-B259E2463D48}"/>
              </a:ext>
            </a:extLst>
          </p:cNvPr>
          <p:cNvSpPr/>
          <p:nvPr/>
        </p:nvSpPr>
        <p:spPr>
          <a:xfrm>
            <a:off x="506116" y="4515190"/>
            <a:ext cx="2202794" cy="17248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Activty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D4FD74-D33B-46BC-A296-11E8481DE298}"/>
              </a:ext>
            </a:extLst>
          </p:cNvPr>
          <p:cNvSpPr/>
          <p:nvPr/>
        </p:nvSpPr>
        <p:spPr>
          <a:xfrm>
            <a:off x="3049541" y="275416"/>
            <a:ext cx="2070370" cy="17248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Retrieve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DA5F197-31D1-407D-BDD1-991759CAA004}"/>
              </a:ext>
            </a:extLst>
          </p:cNvPr>
          <p:cNvSpPr/>
          <p:nvPr/>
        </p:nvSpPr>
        <p:spPr>
          <a:xfrm>
            <a:off x="3049541" y="2401018"/>
            <a:ext cx="2070370" cy="17248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F58726-CE52-4450-B5C1-E27E8EE413D6}"/>
              </a:ext>
            </a:extLst>
          </p:cNvPr>
          <p:cNvSpPr/>
          <p:nvPr/>
        </p:nvSpPr>
        <p:spPr>
          <a:xfrm>
            <a:off x="3049541" y="4526620"/>
            <a:ext cx="2070370" cy="17248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ReadView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5D04524-AF42-4CEA-9440-BE501E89C105}"/>
              </a:ext>
            </a:extLst>
          </p:cNvPr>
          <p:cNvSpPr/>
          <p:nvPr/>
        </p:nvSpPr>
        <p:spPr>
          <a:xfrm>
            <a:off x="6871590" y="355426"/>
            <a:ext cx="2202794" cy="59760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Activty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6CA9693-7365-4ADC-94C8-E31CA747473D}"/>
              </a:ext>
            </a:extLst>
          </p:cNvPr>
          <p:cNvSpPr/>
          <p:nvPr/>
        </p:nvSpPr>
        <p:spPr>
          <a:xfrm>
            <a:off x="9282591" y="355426"/>
            <a:ext cx="2070370" cy="17248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Retrieve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6EA1BB-D806-4A27-BD58-EAF6BBE75DCA}"/>
              </a:ext>
            </a:extLst>
          </p:cNvPr>
          <p:cNvSpPr/>
          <p:nvPr/>
        </p:nvSpPr>
        <p:spPr>
          <a:xfrm>
            <a:off x="9282591" y="2481028"/>
            <a:ext cx="2070370" cy="17248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2086DD9-80BF-47E4-971E-B95253DDB944}"/>
              </a:ext>
            </a:extLst>
          </p:cNvPr>
          <p:cNvSpPr/>
          <p:nvPr/>
        </p:nvSpPr>
        <p:spPr>
          <a:xfrm>
            <a:off x="9282591" y="4606630"/>
            <a:ext cx="2070370" cy="17248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ReadView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92085AC-03D2-4709-8D7A-EDB45E42E870}"/>
              </a:ext>
            </a:extLst>
          </p:cNvPr>
          <p:cNvSpPr/>
          <p:nvPr/>
        </p:nvSpPr>
        <p:spPr>
          <a:xfrm>
            <a:off x="9395757" y="2663190"/>
            <a:ext cx="429198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82626F-DA35-47A4-85AE-2086E9329905}"/>
              </a:ext>
            </a:extLst>
          </p:cNvPr>
          <p:cNvSpPr txBox="1"/>
          <p:nvPr/>
        </p:nvSpPr>
        <p:spPr>
          <a:xfrm>
            <a:off x="102132" y="90750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1. </a:t>
            </a:r>
            <a:r>
              <a:rPr lang="ko-KR" altLang="en-US" b="1" dirty="0">
                <a:solidFill>
                  <a:srgbClr val="FF0000"/>
                </a:solidFill>
              </a:rPr>
              <a:t>옛날 방식 </a:t>
            </a:r>
            <a:r>
              <a:rPr lang="en-US" altLang="ko-KR" b="1" dirty="0">
                <a:solidFill>
                  <a:srgbClr val="FF0000"/>
                </a:solidFill>
              </a:rPr>
              <a:t>+ </a:t>
            </a:r>
            <a:r>
              <a:rPr lang="ko-KR" altLang="en-US" b="1" dirty="0">
                <a:solidFill>
                  <a:srgbClr val="FF0000"/>
                </a:solidFill>
              </a:rPr>
              <a:t>초보자 방식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2A107C-F486-4271-8840-0C43A8EA551D}"/>
              </a:ext>
            </a:extLst>
          </p:cNvPr>
          <p:cNvSpPr txBox="1"/>
          <p:nvPr/>
        </p:nvSpPr>
        <p:spPr>
          <a:xfrm>
            <a:off x="5847005" y="125796"/>
            <a:ext cx="624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요즘 방식 </a:t>
            </a:r>
            <a:r>
              <a:rPr lang="en-US" altLang="ko-KR" b="1" dirty="0"/>
              <a:t>+ Android </a:t>
            </a:r>
            <a:r>
              <a:rPr lang="ko-KR" altLang="en-US" b="1" dirty="0"/>
              <a:t>공식 홈페이지에서 권장하는 방식</a:t>
            </a:r>
          </a:p>
        </p:txBody>
      </p:sp>
    </p:spTree>
    <p:extLst>
      <p:ext uri="{BB962C8B-B14F-4D97-AF65-F5344CB8AC3E}">
        <p14:creationId xmlns:p14="http://schemas.microsoft.com/office/powerpoint/2010/main" val="76423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B27225-ECAE-4D46-9BD5-1ED8A16A50C7}"/>
              </a:ext>
            </a:extLst>
          </p:cNvPr>
          <p:cNvSpPr/>
          <p:nvPr/>
        </p:nvSpPr>
        <p:spPr>
          <a:xfrm>
            <a:off x="1164644" y="476655"/>
            <a:ext cx="4795736" cy="80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ViewAdapter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916D46-1168-45E6-8340-618889C779AF}"/>
              </a:ext>
            </a:extLst>
          </p:cNvPr>
          <p:cNvSpPr/>
          <p:nvPr/>
        </p:nvSpPr>
        <p:spPr>
          <a:xfrm>
            <a:off x="2240280" y="1805940"/>
            <a:ext cx="4251960" cy="101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ViewHolder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EA3AB7-7090-4EE4-B281-72C8B23A500A}"/>
              </a:ext>
            </a:extLst>
          </p:cNvPr>
          <p:cNvSpPr/>
          <p:nvPr/>
        </p:nvSpPr>
        <p:spPr>
          <a:xfrm>
            <a:off x="2240280" y="3017521"/>
            <a:ext cx="4251960" cy="101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ViewHolder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AE387E-9B9E-490A-BB87-A74395C582F3}"/>
              </a:ext>
            </a:extLst>
          </p:cNvPr>
          <p:cNvSpPr/>
          <p:nvPr/>
        </p:nvSpPr>
        <p:spPr>
          <a:xfrm>
            <a:off x="2240280" y="4229102"/>
            <a:ext cx="4251960" cy="101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ViewHolder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A690303-4409-44A3-8130-A9EE360A26DF}"/>
              </a:ext>
            </a:extLst>
          </p:cNvPr>
          <p:cNvSpPr/>
          <p:nvPr/>
        </p:nvSpPr>
        <p:spPr>
          <a:xfrm>
            <a:off x="2240280" y="5364075"/>
            <a:ext cx="4251960" cy="101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ViewHolder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9CCA076-1F56-4C77-A96B-1D92E5EFE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6145"/>
              </p:ext>
            </p:extLst>
          </p:nvPr>
        </p:nvGraphicFramePr>
        <p:xfrm>
          <a:off x="8732520" y="1805941"/>
          <a:ext cx="1633220" cy="457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220">
                  <a:extLst>
                    <a:ext uri="{9D8B030D-6E8A-4147-A177-3AD203B41FA5}">
                      <a16:colId xmlns:a16="http://schemas.microsoft.com/office/drawing/2014/main" val="1745099742"/>
                    </a:ext>
                  </a:extLst>
                </a:gridCol>
              </a:tblGrid>
              <a:tr h="114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3490011"/>
                  </a:ext>
                </a:extLst>
              </a:tr>
              <a:tr h="114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740214"/>
                  </a:ext>
                </a:extLst>
              </a:tr>
              <a:tr h="114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13483"/>
                  </a:ext>
                </a:extLst>
              </a:tr>
              <a:tr h="114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33016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CCE26A-B7D3-47A7-BEDF-7CA4385A348D}"/>
              </a:ext>
            </a:extLst>
          </p:cNvPr>
          <p:cNvSpPr txBox="1"/>
          <p:nvPr/>
        </p:nvSpPr>
        <p:spPr>
          <a:xfrm>
            <a:off x="1796376" y="1621274"/>
            <a:ext cx="11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1) Create</a:t>
            </a:r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211B6F-1280-4AEE-94DC-E1CC80294348}"/>
              </a:ext>
            </a:extLst>
          </p:cNvPr>
          <p:cNvSpPr/>
          <p:nvPr/>
        </p:nvSpPr>
        <p:spPr>
          <a:xfrm>
            <a:off x="8181286" y="476655"/>
            <a:ext cx="1531944" cy="80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6AB8864-AC0C-4476-919E-2DF76971E8EA}"/>
              </a:ext>
            </a:extLst>
          </p:cNvPr>
          <p:cNvCxnSpPr/>
          <p:nvPr/>
        </p:nvCxnSpPr>
        <p:spPr>
          <a:xfrm>
            <a:off x="6583680" y="2314575"/>
            <a:ext cx="20459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5EA05AD-97CB-46DD-A3F6-856D04BF2BB5}"/>
              </a:ext>
            </a:extLst>
          </p:cNvPr>
          <p:cNvSpPr txBox="1"/>
          <p:nvPr/>
        </p:nvSpPr>
        <p:spPr>
          <a:xfrm>
            <a:off x="7372349" y="181737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2) Bind</a:t>
            </a:r>
            <a:endParaRPr lang="ko-KR" altLang="en-US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D9BC956-C288-4485-95CE-56C3CD1A2E92}"/>
              </a:ext>
            </a:extLst>
          </p:cNvPr>
          <p:cNvCxnSpPr>
            <a:cxnSpLocks/>
          </p:cNvCxnSpPr>
          <p:nvPr/>
        </p:nvCxnSpPr>
        <p:spPr>
          <a:xfrm>
            <a:off x="1329997" y="1817370"/>
            <a:ext cx="0" cy="5085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2CE43E-AD2D-4E4C-88C3-E437460B0A18}"/>
              </a:ext>
            </a:extLst>
          </p:cNvPr>
          <p:cNvSpPr txBox="1"/>
          <p:nvPr/>
        </p:nvSpPr>
        <p:spPr>
          <a:xfrm>
            <a:off x="370382" y="379297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Count</a:t>
            </a:r>
            <a:endParaRPr lang="ko-KR" altLang="en-US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5893511-77CC-492E-9598-B2C2F6F44E10}"/>
              </a:ext>
            </a:extLst>
          </p:cNvPr>
          <p:cNvCxnSpPr>
            <a:cxnSpLocks/>
          </p:cNvCxnSpPr>
          <p:nvPr/>
        </p:nvCxnSpPr>
        <p:spPr>
          <a:xfrm>
            <a:off x="11677957" y="1878452"/>
            <a:ext cx="0" cy="5024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6D80651-435C-48E6-A8AD-7F0142938C13}"/>
              </a:ext>
            </a:extLst>
          </p:cNvPr>
          <p:cNvSpPr txBox="1"/>
          <p:nvPr/>
        </p:nvSpPr>
        <p:spPr>
          <a:xfrm>
            <a:off x="10718342" y="385405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3) Count</a:t>
            </a:r>
            <a:endParaRPr lang="ko-KR" altLang="en-US" b="1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FE311CB8-C085-4C30-AB51-94606C67E509}"/>
              </a:ext>
            </a:extLst>
          </p:cNvPr>
          <p:cNvSpPr/>
          <p:nvPr/>
        </p:nvSpPr>
        <p:spPr>
          <a:xfrm rot="5400000">
            <a:off x="6307292" y="1757664"/>
            <a:ext cx="404184" cy="98869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F60A9B-D4BC-4614-9776-1CA27B2B30A6}"/>
              </a:ext>
            </a:extLst>
          </p:cNvPr>
          <p:cNvSpPr txBox="1"/>
          <p:nvPr/>
        </p:nvSpPr>
        <p:spPr>
          <a:xfrm>
            <a:off x="2938070" y="162127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ViewHolder</a:t>
            </a:r>
            <a:r>
              <a:rPr lang="ko-KR" altLang="en-US" dirty="0"/>
              <a:t>를 만든다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117D80-736A-41F4-891F-796834D076CF}"/>
              </a:ext>
            </a:extLst>
          </p:cNvPr>
          <p:cNvSpPr txBox="1"/>
          <p:nvPr/>
        </p:nvSpPr>
        <p:spPr>
          <a:xfrm>
            <a:off x="6862392" y="2439307"/>
            <a:ext cx="1882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ViewHolder</a:t>
            </a:r>
            <a:r>
              <a:rPr lang="ko-KR" altLang="en-US" dirty="0"/>
              <a:t>와</a:t>
            </a:r>
            <a:endParaRPr lang="en-US" altLang="ko-KR" dirty="0"/>
          </a:p>
          <a:p>
            <a:r>
              <a:rPr lang="ko-KR" altLang="en-US" dirty="0"/>
              <a:t>연관된 데이터를</a:t>
            </a:r>
            <a:endParaRPr lang="en-US" altLang="ko-KR" dirty="0"/>
          </a:p>
          <a:p>
            <a:r>
              <a:rPr lang="ko-KR" altLang="en-US" dirty="0"/>
              <a:t>묶는다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447F31-5760-4E9E-8B56-B55655E74052}"/>
              </a:ext>
            </a:extLst>
          </p:cNvPr>
          <p:cNvSpPr txBox="1"/>
          <p:nvPr/>
        </p:nvSpPr>
        <p:spPr>
          <a:xfrm>
            <a:off x="10780591" y="4343589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데이터의</a:t>
            </a:r>
            <a:endParaRPr lang="en-US" altLang="ko-KR" dirty="0"/>
          </a:p>
          <a:p>
            <a:r>
              <a:rPr lang="ko-KR" altLang="en-US" dirty="0"/>
              <a:t>개수만큼</a:t>
            </a:r>
            <a:endParaRPr lang="en-US" altLang="ko-KR" dirty="0"/>
          </a:p>
          <a:p>
            <a:r>
              <a:rPr lang="ko-KR" altLang="en-US" dirty="0"/>
              <a:t>수행한다</a:t>
            </a:r>
          </a:p>
        </p:txBody>
      </p:sp>
    </p:spTree>
    <p:extLst>
      <p:ext uri="{BB962C8B-B14F-4D97-AF65-F5344CB8AC3E}">
        <p14:creationId xmlns:p14="http://schemas.microsoft.com/office/powerpoint/2010/main" val="342729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B27225-ECAE-4D46-9BD5-1ED8A16A50C7}"/>
              </a:ext>
            </a:extLst>
          </p:cNvPr>
          <p:cNvSpPr/>
          <p:nvPr/>
        </p:nvSpPr>
        <p:spPr>
          <a:xfrm>
            <a:off x="1164644" y="476655"/>
            <a:ext cx="4795736" cy="80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BoardListViewAdapter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916D46-1168-45E6-8340-618889C779AF}"/>
              </a:ext>
            </a:extLst>
          </p:cNvPr>
          <p:cNvSpPr/>
          <p:nvPr/>
        </p:nvSpPr>
        <p:spPr>
          <a:xfrm>
            <a:off x="2240280" y="1805940"/>
            <a:ext cx="4251960" cy="101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BoardListViewAdapter.Holder</a:t>
            </a:r>
            <a:r>
              <a:rPr lang="en-US" altLang="ko-KR" dirty="0"/>
              <a:t> 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EA3AB7-7090-4EE4-B281-72C8B23A500A}"/>
              </a:ext>
            </a:extLst>
          </p:cNvPr>
          <p:cNvSpPr/>
          <p:nvPr/>
        </p:nvSpPr>
        <p:spPr>
          <a:xfrm>
            <a:off x="2240280" y="3017521"/>
            <a:ext cx="4251960" cy="101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BoardListViewAdapter.Holder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AE387E-9B9E-490A-BB87-A74395C582F3}"/>
              </a:ext>
            </a:extLst>
          </p:cNvPr>
          <p:cNvSpPr/>
          <p:nvPr/>
        </p:nvSpPr>
        <p:spPr>
          <a:xfrm>
            <a:off x="2240280" y="4229102"/>
            <a:ext cx="4251960" cy="101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BoardListViewAdapter.Holder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A690303-4409-44A3-8130-A9EE360A26DF}"/>
              </a:ext>
            </a:extLst>
          </p:cNvPr>
          <p:cNvSpPr/>
          <p:nvPr/>
        </p:nvSpPr>
        <p:spPr>
          <a:xfrm>
            <a:off x="2240280" y="5364075"/>
            <a:ext cx="4251960" cy="101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BoardListViewAdapter.Holder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9CCA076-1F56-4C77-A96B-1D92E5EFE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789686"/>
              </p:ext>
            </p:extLst>
          </p:nvPr>
        </p:nvGraphicFramePr>
        <p:xfrm>
          <a:off x="8732520" y="1805941"/>
          <a:ext cx="1633220" cy="457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220">
                  <a:extLst>
                    <a:ext uri="{9D8B030D-6E8A-4147-A177-3AD203B41FA5}">
                      <a16:colId xmlns:a16="http://schemas.microsoft.com/office/drawing/2014/main" val="1745099742"/>
                    </a:ext>
                  </a:extLst>
                </a:gridCol>
              </a:tblGrid>
              <a:tr h="114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boardSet</a:t>
                      </a:r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3490011"/>
                  </a:ext>
                </a:extLst>
              </a:tr>
              <a:tr h="114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boardSet</a:t>
                      </a:r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740214"/>
                  </a:ext>
                </a:extLst>
              </a:tr>
              <a:tr h="114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boardSet</a:t>
                      </a:r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13483"/>
                  </a:ext>
                </a:extLst>
              </a:tr>
              <a:tr h="114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boardSet</a:t>
                      </a:r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33016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CCE26A-B7D3-47A7-BEDF-7CA4385A348D}"/>
              </a:ext>
            </a:extLst>
          </p:cNvPr>
          <p:cNvSpPr txBox="1"/>
          <p:nvPr/>
        </p:nvSpPr>
        <p:spPr>
          <a:xfrm>
            <a:off x="1796376" y="1621274"/>
            <a:ext cx="11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1) Create</a:t>
            </a:r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211B6F-1280-4AEE-94DC-E1CC80294348}"/>
              </a:ext>
            </a:extLst>
          </p:cNvPr>
          <p:cNvSpPr/>
          <p:nvPr/>
        </p:nvSpPr>
        <p:spPr>
          <a:xfrm>
            <a:off x="8181286" y="476655"/>
            <a:ext cx="1531944" cy="80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boardSet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6AB8864-AC0C-4476-919E-2DF76971E8EA}"/>
              </a:ext>
            </a:extLst>
          </p:cNvPr>
          <p:cNvCxnSpPr/>
          <p:nvPr/>
        </p:nvCxnSpPr>
        <p:spPr>
          <a:xfrm>
            <a:off x="6583680" y="2314575"/>
            <a:ext cx="20459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5EA05AD-97CB-46DD-A3F6-856D04BF2BB5}"/>
              </a:ext>
            </a:extLst>
          </p:cNvPr>
          <p:cNvSpPr txBox="1"/>
          <p:nvPr/>
        </p:nvSpPr>
        <p:spPr>
          <a:xfrm>
            <a:off x="7372349" y="181737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2) Bind</a:t>
            </a:r>
            <a:endParaRPr lang="ko-KR" altLang="en-US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D9BC956-C288-4485-95CE-56C3CD1A2E92}"/>
              </a:ext>
            </a:extLst>
          </p:cNvPr>
          <p:cNvCxnSpPr>
            <a:cxnSpLocks/>
          </p:cNvCxnSpPr>
          <p:nvPr/>
        </p:nvCxnSpPr>
        <p:spPr>
          <a:xfrm>
            <a:off x="1329997" y="1817370"/>
            <a:ext cx="0" cy="5085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2CE43E-AD2D-4E4C-88C3-E437460B0A18}"/>
              </a:ext>
            </a:extLst>
          </p:cNvPr>
          <p:cNvSpPr txBox="1"/>
          <p:nvPr/>
        </p:nvSpPr>
        <p:spPr>
          <a:xfrm>
            <a:off x="370382" y="379297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Count</a:t>
            </a:r>
            <a:endParaRPr lang="ko-KR" altLang="en-US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5893511-77CC-492E-9598-B2C2F6F44E10}"/>
              </a:ext>
            </a:extLst>
          </p:cNvPr>
          <p:cNvCxnSpPr>
            <a:cxnSpLocks/>
          </p:cNvCxnSpPr>
          <p:nvPr/>
        </p:nvCxnSpPr>
        <p:spPr>
          <a:xfrm>
            <a:off x="11677957" y="1878452"/>
            <a:ext cx="0" cy="5024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6D80651-435C-48E6-A8AD-7F0142938C13}"/>
              </a:ext>
            </a:extLst>
          </p:cNvPr>
          <p:cNvSpPr txBox="1"/>
          <p:nvPr/>
        </p:nvSpPr>
        <p:spPr>
          <a:xfrm>
            <a:off x="7320704" y="433322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3) Count</a:t>
            </a:r>
            <a:endParaRPr lang="ko-KR" altLang="en-US" b="1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FE311CB8-C085-4C30-AB51-94606C67E509}"/>
              </a:ext>
            </a:extLst>
          </p:cNvPr>
          <p:cNvSpPr/>
          <p:nvPr/>
        </p:nvSpPr>
        <p:spPr>
          <a:xfrm rot="5400000">
            <a:off x="6307292" y="1757664"/>
            <a:ext cx="404184" cy="98869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F60A9B-D4BC-4614-9776-1CA27B2B30A6}"/>
              </a:ext>
            </a:extLst>
          </p:cNvPr>
          <p:cNvSpPr txBox="1"/>
          <p:nvPr/>
        </p:nvSpPr>
        <p:spPr>
          <a:xfrm>
            <a:off x="2938070" y="162127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ViewHolder</a:t>
            </a:r>
            <a:r>
              <a:rPr lang="ko-KR" altLang="en-US" dirty="0"/>
              <a:t>를 만든다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117D80-736A-41F4-891F-796834D076CF}"/>
              </a:ext>
            </a:extLst>
          </p:cNvPr>
          <p:cNvSpPr txBox="1"/>
          <p:nvPr/>
        </p:nvSpPr>
        <p:spPr>
          <a:xfrm>
            <a:off x="6862392" y="2439307"/>
            <a:ext cx="1882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ViewHolder</a:t>
            </a:r>
            <a:r>
              <a:rPr lang="ko-KR" altLang="en-US" dirty="0"/>
              <a:t>와</a:t>
            </a:r>
            <a:endParaRPr lang="en-US" altLang="ko-KR" dirty="0"/>
          </a:p>
          <a:p>
            <a:r>
              <a:rPr lang="ko-KR" altLang="en-US" dirty="0"/>
              <a:t>연관된 데이터를</a:t>
            </a:r>
            <a:endParaRPr lang="en-US" altLang="ko-KR" dirty="0"/>
          </a:p>
          <a:p>
            <a:r>
              <a:rPr lang="ko-KR" altLang="en-US" dirty="0"/>
              <a:t>묶는다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447F31-5760-4E9E-8B56-B55655E74052}"/>
              </a:ext>
            </a:extLst>
          </p:cNvPr>
          <p:cNvSpPr txBox="1"/>
          <p:nvPr/>
        </p:nvSpPr>
        <p:spPr>
          <a:xfrm>
            <a:off x="10780591" y="4343589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데이터의</a:t>
            </a:r>
            <a:endParaRPr lang="en-US" altLang="ko-KR" dirty="0"/>
          </a:p>
          <a:p>
            <a:r>
              <a:rPr lang="ko-KR" altLang="en-US" dirty="0"/>
              <a:t>개수만큼</a:t>
            </a:r>
            <a:endParaRPr lang="en-US" altLang="ko-KR" dirty="0"/>
          </a:p>
          <a:p>
            <a:r>
              <a:rPr lang="ko-KR" altLang="en-US" dirty="0"/>
              <a:t>수행한다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50781-76C2-4F34-A337-0EEDE3334B13}"/>
              </a:ext>
            </a:extLst>
          </p:cNvPr>
          <p:cNvSpPr txBox="1"/>
          <p:nvPr/>
        </p:nvSpPr>
        <p:spPr>
          <a:xfrm>
            <a:off x="10634294" y="1896758"/>
            <a:ext cx="173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Bnum</a:t>
            </a:r>
            <a:r>
              <a:rPr lang="en-US" altLang="ko-KR" dirty="0"/>
              <a:t> : 3</a:t>
            </a:r>
          </a:p>
          <a:p>
            <a:r>
              <a:rPr lang="en-US" altLang="ko-KR" dirty="0"/>
              <a:t>Writer : </a:t>
            </a:r>
            <a:r>
              <a:rPr lang="ko-KR" altLang="en-US" dirty="0" err="1"/>
              <a:t>복실이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C3E863-F77F-4908-80A3-1C83E0D1A617}"/>
              </a:ext>
            </a:extLst>
          </p:cNvPr>
          <p:cNvSpPr txBox="1"/>
          <p:nvPr/>
        </p:nvSpPr>
        <p:spPr>
          <a:xfrm>
            <a:off x="10586436" y="3148429"/>
            <a:ext cx="173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Bnum</a:t>
            </a:r>
            <a:r>
              <a:rPr lang="en-US" altLang="ko-KR" dirty="0"/>
              <a:t> : 5</a:t>
            </a:r>
          </a:p>
          <a:p>
            <a:r>
              <a:rPr lang="en-US" altLang="ko-KR" dirty="0"/>
              <a:t>Writer : </a:t>
            </a:r>
            <a:r>
              <a:rPr lang="ko-KR" altLang="en-US" dirty="0" err="1"/>
              <a:t>강준구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DC811D-D69B-41B3-984A-4B7FDA198168}"/>
              </a:ext>
            </a:extLst>
          </p:cNvPr>
          <p:cNvSpPr txBox="1"/>
          <p:nvPr/>
        </p:nvSpPr>
        <p:spPr>
          <a:xfrm>
            <a:off x="11981778" y="4482088"/>
            <a:ext cx="173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Bnum</a:t>
            </a:r>
            <a:r>
              <a:rPr lang="en-US" altLang="ko-KR" dirty="0"/>
              <a:t> : 7</a:t>
            </a:r>
          </a:p>
          <a:p>
            <a:r>
              <a:rPr lang="en-US" altLang="ko-KR" dirty="0"/>
              <a:t>Writer : </a:t>
            </a:r>
            <a:r>
              <a:rPr lang="ko-KR" altLang="en-US" dirty="0" err="1"/>
              <a:t>준강구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34185B-5EC3-4572-AA2E-57F2B96AA305}"/>
              </a:ext>
            </a:extLst>
          </p:cNvPr>
          <p:cNvSpPr txBox="1"/>
          <p:nvPr/>
        </p:nvSpPr>
        <p:spPr>
          <a:xfrm>
            <a:off x="10718342" y="5549544"/>
            <a:ext cx="173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Bnum</a:t>
            </a:r>
            <a:r>
              <a:rPr lang="en-US" altLang="ko-KR" dirty="0"/>
              <a:t> : 8</a:t>
            </a:r>
          </a:p>
          <a:p>
            <a:r>
              <a:rPr lang="en-US" altLang="ko-KR" dirty="0"/>
              <a:t>Writer : </a:t>
            </a:r>
            <a:r>
              <a:rPr lang="ko-KR" altLang="en-US" dirty="0" err="1"/>
              <a:t>구준강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20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AE387E-9B9E-490A-BB87-A74395C582F3}"/>
              </a:ext>
            </a:extLst>
          </p:cNvPr>
          <p:cNvSpPr/>
          <p:nvPr/>
        </p:nvSpPr>
        <p:spPr>
          <a:xfrm>
            <a:off x="1278746" y="995708"/>
            <a:ext cx="4251960" cy="101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BoardListViewAdapter.Holder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DC811D-D69B-41B3-984A-4B7FDA198168}"/>
              </a:ext>
            </a:extLst>
          </p:cNvPr>
          <p:cNvSpPr txBox="1"/>
          <p:nvPr/>
        </p:nvSpPr>
        <p:spPr>
          <a:xfrm>
            <a:off x="2752937" y="2295070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Bnum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Write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25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BA61E-392B-4C0E-8D9A-67AED9D47A1C}"/>
              </a:ext>
            </a:extLst>
          </p:cNvPr>
          <p:cNvSpPr txBox="1"/>
          <p:nvPr/>
        </p:nvSpPr>
        <p:spPr>
          <a:xfrm>
            <a:off x="563966" y="666073"/>
            <a:ext cx="567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CPU</a:t>
            </a:r>
            <a:r>
              <a:rPr lang="ko-KR" altLang="en-US" dirty="0"/>
              <a:t>를 여러 개 쓴다 </a:t>
            </a:r>
            <a:r>
              <a:rPr lang="en-US" altLang="ko-KR" dirty="0"/>
              <a:t>(Multi-Core)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EEBCC5-F28C-49F7-B50C-1CF2D989B2BC}"/>
              </a:ext>
            </a:extLst>
          </p:cNvPr>
          <p:cNvSpPr/>
          <p:nvPr/>
        </p:nvSpPr>
        <p:spPr>
          <a:xfrm>
            <a:off x="563966" y="1339635"/>
            <a:ext cx="1449659" cy="134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19725D-4289-4C81-B12F-39C21625C3E9}"/>
              </a:ext>
            </a:extLst>
          </p:cNvPr>
          <p:cNvSpPr txBox="1"/>
          <p:nvPr/>
        </p:nvSpPr>
        <p:spPr>
          <a:xfrm>
            <a:off x="428690" y="106389"/>
            <a:ext cx="483491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Process</a:t>
            </a:r>
            <a:r>
              <a:rPr lang="ko-KR" altLang="en-US" dirty="0"/>
              <a:t>를 여러 개를 동시에 </a:t>
            </a:r>
            <a:r>
              <a:rPr lang="ko-KR" altLang="en-US" dirty="0" err="1"/>
              <a:t>구동시키는</a:t>
            </a:r>
            <a:r>
              <a:rPr lang="ko-KR" altLang="en-US" dirty="0"/>
              <a:t> 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396B4AA-4678-4D3A-8135-C21C1F61DE6F}"/>
              </a:ext>
            </a:extLst>
          </p:cNvPr>
          <p:cNvSpPr/>
          <p:nvPr/>
        </p:nvSpPr>
        <p:spPr>
          <a:xfrm>
            <a:off x="2224154" y="1339634"/>
            <a:ext cx="1449659" cy="134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2E3944-C3F2-42D2-8406-75DD8F59FB18}"/>
              </a:ext>
            </a:extLst>
          </p:cNvPr>
          <p:cNvSpPr/>
          <p:nvPr/>
        </p:nvSpPr>
        <p:spPr>
          <a:xfrm>
            <a:off x="3947452" y="1339633"/>
            <a:ext cx="1449659" cy="134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175FE9-4E83-4F63-9D4D-B147427CC6CC}"/>
              </a:ext>
            </a:extLst>
          </p:cNvPr>
          <p:cNvSpPr/>
          <p:nvPr/>
        </p:nvSpPr>
        <p:spPr>
          <a:xfrm>
            <a:off x="5607640" y="1339632"/>
            <a:ext cx="1449659" cy="134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249340-FCE8-43FF-B631-736ED7DCD890}"/>
              </a:ext>
            </a:extLst>
          </p:cNvPr>
          <p:cNvSpPr txBox="1"/>
          <p:nvPr/>
        </p:nvSpPr>
        <p:spPr>
          <a:xfrm>
            <a:off x="563965" y="3244334"/>
            <a:ext cx="5671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여러 개의 </a:t>
            </a:r>
            <a:r>
              <a:rPr lang="en-US" altLang="ko-KR" dirty="0"/>
              <a:t>Process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엄청나게 빠르게 조금씩 수행시킨다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5B48FC-D918-473F-867B-7F2EE503AADF}"/>
              </a:ext>
            </a:extLst>
          </p:cNvPr>
          <p:cNvSpPr/>
          <p:nvPr/>
        </p:nvSpPr>
        <p:spPr>
          <a:xfrm>
            <a:off x="8362765" y="4029372"/>
            <a:ext cx="1449659" cy="134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graphicFrame>
        <p:nvGraphicFramePr>
          <p:cNvPr id="40" name="표 20">
            <a:extLst>
              <a:ext uri="{FF2B5EF4-FFF2-40B4-BE49-F238E27FC236}">
                <a16:creationId xmlns:a16="http://schemas.microsoft.com/office/drawing/2014/main" id="{97C47817-B45B-42DF-9F7B-C9948262B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74601"/>
              </p:ext>
            </p:extLst>
          </p:nvPr>
        </p:nvGraphicFramePr>
        <p:xfrm>
          <a:off x="5208970" y="3119065"/>
          <a:ext cx="1079369" cy="15829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9369">
                  <a:extLst>
                    <a:ext uri="{9D8B030D-6E8A-4147-A177-3AD203B41FA5}">
                      <a16:colId xmlns:a16="http://schemas.microsoft.com/office/drawing/2014/main" val="1028705106"/>
                    </a:ext>
                  </a:extLst>
                </a:gridCol>
              </a:tblGrid>
              <a:tr h="950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Code</a:t>
                      </a:r>
                    </a:p>
                    <a:p>
                      <a:pPr latinLnBrk="1"/>
                      <a:r>
                        <a:rPr lang="en-US" altLang="ko-KR" dirty="0"/>
                        <a:t>1)</a:t>
                      </a:r>
                    </a:p>
                    <a:p>
                      <a:pPr latinLnBrk="1"/>
                      <a:r>
                        <a:rPr lang="en-US" altLang="ko-KR" dirty="0"/>
                        <a:t>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87060"/>
                  </a:ext>
                </a:extLst>
              </a:tr>
              <a:tr h="632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81716"/>
                  </a:ext>
                </a:extLst>
              </a:tr>
            </a:tbl>
          </a:graphicData>
        </a:graphic>
      </p:graphicFrame>
      <p:graphicFrame>
        <p:nvGraphicFramePr>
          <p:cNvPr id="41" name="표 20">
            <a:extLst>
              <a:ext uri="{FF2B5EF4-FFF2-40B4-BE49-F238E27FC236}">
                <a16:creationId xmlns:a16="http://schemas.microsoft.com/office/drawing/2014/main" id="{EDE5418E-1A68-496C-ADC7-1693F51E3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88135"/>
              </p:ext>
            </p:extLst>
          </p:nvPr>
        </p:nvGraphicFramePr>
        <p:xfrm>
          <a:off x="5208969" y="4845764"/>
          <a:ext cx="1079369" cy="15829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9369">
                  <a:extLst>
                    <a:ext uri="{9D8B030D-6E8A-4147-A177-3AD203B41FA5}">
                      <a16:colId xmlns:a16="http://schemas.microsoft.com/office/drawing/2014/main" val="1028705106"/>
                    </a:ext>
                  </a:extLst>
                </a:gridCol>
              </a:tblGrid>
              <a:tr h="9505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Code</a:t>
                      </a:r>
                    </a:p>
                    <a:p>
                      <a:pPr latinLnBrk="1"/>
                      <a:r>
                        <a:rPr lang="en-US" altLang="ko-KR" dirty="0"/>
                        <a:t>1)</a:t>
                      </a:r>
                    </a:p>
                    <a:p>
                      <a:pPr latinLnBrk="1"/>
                      <a:r>
                        <a:rPr lang="en-US" altLang="ko-KR" dirty="0"/>
                        <a:t>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87060"/>
                  </a:ext>
                </a:extLst>
              </a:tr>
              <a:tr h="632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81716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8D07205-E38F-404D-A0A8-60DCF4CFD301}"/>
              </a:ext>
            </a:extLst>
          </p:cNvPr>
          <p:cNvCxnSpPr>
            <a:cxnSpLocks/>
          </p:cNvCxnSpPr>
          <p:nvPr/>
        </p:nvCxnSpPr>
        <p:spPr>
          <a:xfrm>
            <a:off x="6454739" y="4032433"/>
            <a:ext cx="1541397" cy="55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49591-76EC-4C0D-84E5-C236208766DB}"/>
              </a:ext>
            </a:extLst>
          </p:cNvPr>
          <p:cNvSpPr txBox="1"/>
          <p:nvPr/>
        </p:nvSpPr>
        <p:spPr>
          <a:xfrm>
            <a:off x="6454739" y="3429000"/>
            <a:ext cx="25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Process</a:t>
            </a:r>
            <a:r>
              <a:rPr lang="ko-KR" altLang="en-US" dirty="0"/>
              <a:t>를 수행한다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1324276-7CEC-4CD1-B624-36B1A55B596B}"/>
              </a:ext>
            </a:extLst>
          </p:cNvPr>
          <p:cNvCxnSpPr>
            <a:cxnSpLocks/>
          </p:cNvCxnSpPr>
          <p:nvPr/>
        </p:nvCxnSpPr>
        <p:spPr>
          <a:xfrm flipH="1">
            <a:off x="6454739" y="4990163"/>
            <a:ext cx="1541397" cy="6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62913DD-16F0-43CC-97EF-FF96F06A0C8B}"/>
              </a:ext>
            </a:extLst>
          </p:cNvPr>
          <p:cNvSpPr txBox="1"/>
          <p:nvPr/>
        </p:nvSpPr>
        <p:spPr>
          <a:xfrm>
            <a:off x="6780260" y="5518368"/>
            <a:ext cx="6516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수행하는 </a:t>
            </a:r>
            <a:r>
              <a:rPr lang="en-US" altLang="ko-KR" dirty="0"/>
              <a:t>Process</a:t>
            </a:r>
            <a:r>
              <a:rPr lang="ko-KR" altLang="en-US" dirty="0"/>
              <a:t>를 바꾼다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바꿀 때 바꾸기 전 </a:t>
            </a:r>
            <a:r>
              <a:rPr lang="en-US" altLang="ko-KR" dirty="0"/>
              <a:t>Process</a:t>
            </a:r>
            <a:r>
              <a:rPr lang="ko-KR" altLang="en-US" dirty="0"/>
              <a:t>의 상태를 </a:t>
            </a:r>
            <a:r>
              <a:rPr lang="ko-KR" altLang="en-US" dirty="0" err="1"/>
              <a:t>어딘가에</a:t>
            </a:r>
            <a:r>
              <a:rPr lang="ko-KR" altLang="en-US" dirty="0"/>
              <a:t> 저장하고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바꾼 건 저장된 상태를 가져온다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en-US" altLang="ko-KR" b="1" dirty="0"/>
              <a:t>Context Switching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4D10CE-E844-45CF-9706-00DC12C96F05}"/>
              </a:ext>
            </a:extLst>
          </p:cNvPr>
          <p:cNvSpPr txBox="1"/>
          <p:nvPr/>
        </p:nvSpPr>
        <p:spPr>
          <a:xfrm>
            <a:off x="228243" y="6191927"/>
            <a:ext cx="39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실제로는 </a:t>
            </a:r>
            <a:r>
              <a:rPr lang="en-US" altLang="ko-KR" b="1" dirty="0"/>
              <a:t>1,2</a:t>
            </a:r>
            <a:r>
              <a:rPr lang="ko-KR" altLang="en-US" b="1" dirty="0"/>
              <a:t>번 둘 다 작동하고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433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7A19725D-4289-4C81-B12F-39C21625C3E9}"/>
              </a:ext>
            </a:extLst>
          </p:cNvPr>
          <p:cNvSpPr txBox="1"/>
          <p:nvPr/>
        </p:nvSpPr>
        <p:spPr>
          <a:xfrm>
            <a:off x="428690" y="106389"/>
            <a:ext cx="537833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Process</a:t>
            </a:r>
            <a:r>
              <a:rPr lang="ko-KR" altLang="en-US" dirty="0"/>
              <a:t> 하나에서 여러 개의 코드를 수행하는 방법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5B48FC-D918-473F-867B-7F2EE503AADF}"/>
              </a:ext>
            </a:extLst>
          </p:cNvPr>
          <p:cNvSpPr/>
          <p:nvPr/>
        </p:nvSpPr>
        <p:spPr>
          <a:xfrm>
            <a:off x="7210366" y="3354245"/>
            <a:ext cx="1449659" cy="111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graphicFrame>
        <p:nvGraphicFramePr>
          <p:cNvPr id="41" name="표 20">
            <a:extLst>
              <a:ext uri="{FF2B5EF4-FFF2-40B4-BE49-F238E27FC236}">
                <a16:creationId xmlns:a16="http://schemas.microsoft.com/office/drawing/2014/main" id="{EDE5418E-1A68-496C-ADC7-1693F51E3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0842"/>
              </p:ext>
            </p:extLst>
          </p:nvPr>
        </p:nvGraphicFramePr>
        <p:xfrm>
          <a:off x="1181045" y="2881436"/>
          <a:ext cx="3157492" cy="42401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57492">
                  <a:extLst>
                    <a:ext uri="{9D8B030D-6E8A-4147-A177-3AD203B41FA5}">
                      <a16:colId xmlns:a16="http://schemas.microsoft.com/office/drawing/2014/main" val="1028705106"/>
                    </a:ext>
                  </a:extLst>
                </a:gridCol>
              </a:tblGrid>
              <a:tr h="30162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Code</a:t>
                      </a:r>
                    </a:p>
                    <a:p>
                      <a:pPr latinLnBrk="1"/>
                      <a:r>
                        <a:rPr lang="en-US" altLang="ko-KR" dirty="0"/>
                        <a:t> function1 (Drawing)</a:t>
                      </a:r>
                    </a:p>
                    <a:p>
                      <a:pPr latinLnBrk="1"/>
                      <a:r>
                        <a:rPr lang="en-US" altLang="ko-KR" dirty="0"/>
                        <a:t>   1)</a:t>
                      </a:r>
                    </a:p>
                    <a:p>
                      <a:pPr latinLnBrk="1"/>
                      <a:r>
                        <a:rPr lang="en-US" altLang="ko-KR" dirty="0"/>
                        <a:t>   2)</a:t>
                      </a:r>
                    </a:p>
                    <a:p>
                      <a:pPr latinLnBrk="1"/>
                      <a:r>
                        <a:rPr lang="en-US" altLang="ko-KR" dirty="0"/>
                        <a:t>   3)</a:t>
                      </a:r>
                    </a:p>
                    <a:p>
                      <a:pPr latinLnBrk="1"/>
                      <a:r>
                        <a:rPr lang="en-US" altLang="ko-KR" dirty="0"/>
                        <a:t> function2 (</a:t>
                      </a:r>
                      <a:r>
                        <a:rPr lang="en-US" altLang="ko-KR" dirty="0" err="1"/>
                        <a:t>KeyEvent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   1)</a:t>
                      </a:r>
                    </a:p>
                    <a:p>
                      <a:pPr latinLnBrk="1"/>
                      <a:r>
                        <a:rPr lang="en-US" altLang="ko-KR" dirty="0"/>
                        <a:t>   2)</a:t>
                      </a:r>
                    </a:p>
                    <a:p>
                      <a:pPr latinLnBrk="1"/>
                      <a:r>
                        <a:rPr lang="en-US" altLang="ko-KR" dirty="0"/>
                        <a:t>   3)</a:t>
                      </a:r>
                    </a:p>
                    <a:p>
                      <a:pPr latinLnBrk="1"/>
                      <a:r>
                        <a:rPr lang="en-US" altLang="ko-KR" dirty="0"/>
                        <a:t> function3 (Save)</a:t>
                      </a:r>
                    </a:p>
                    <a:p>
                      <a:pPr latinLnBrk="1"/>
                      <a:r>
                        <a:rPr lang="en-US" altLang="ko-KR" dirty="0"/>
                        <a:t>   1)</a:t>
                      </a:r>
                    </a:p>
                    <a:p>
                      <a:pPr latinLnBrk="1"/>
                      <a:r>
                        <a:rPr lang="en-US" altLang="ko-KR" dirty="0"/>
                        <a:t>  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87060"/>
                  </a:ext>
                </a:extLst>
              </a:tr>
              <a:tr h="856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81716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8D07205-E38F-404D-A0A8-60DCF4CFD301}"/>
              </a:ext>
            </a:extLst>
          </p:cNvPr>
          <p:cNvCxnSpPr>
            <a:cxnSpLocks/>
          </p:cNvCxnSpPr>
          <p:nvPr/>
        </p:nvCxnSpPr>
        <p:spPr>
          <a:xfrm>
            <a:off x="4554603" y="3456924"/>
            <a:ext cx="1960041" cy="29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49591-76EC-4C0D-84E5-C236208766DB}"/>
              </a:ext>
            </a:extLst>
          </p:cNvPr>
          <p:cNvSpPr txBox="1"/>
          <p:nvPr/>
        </p:nvSpPr>
        <p:spPr>
          <a:xfrm>
            <a:off x="4741965" y="2949559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function1</a:t>
            </a:r>
            <a:r>
              <a:rPr lang="ko-KR" altLang="en-US" dirty="0"/>
              <a:t>을 수행한다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7DA004-6611-4099-82E5-23A12B0FE468}"/>
              </a:ext>
            </a:extLst>
          </p:cNvPr>
          <p:cNvSpPr txBox="1"/>
          <p:nvPr/>
        </p:nvSpPr>
        <p:spPr>
          <a:xfrm>
            <a:off x="603116" y="840893"/>
            <a:ext cx="770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</a:t>
            </a:r>
            <a:r>
              <a:rPr lang="en-US" altLang="ko-KR" dirty="0"/>
              <a:t>Process</a:t>
            </a:r>
            <a:r>
              <a:rPr lang="ko-KR" altLang="en-US" dirty="0"/>
              <a:t>에서도 여러 개의 코드가 한꺼번에 수행되는 경우가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1AAB43-91D3-431D-B93B-AA5AABEFFBEE}"/>
              </a:ext>
            </a:extLst>
          </p:cNvPr>
          <p:cNvSpPr txBox="1"/>
          <p:nvPr/>
        </p:nvSpPr>
        <p:spPr>
          <a:xfrm>
            <a:off x="990281" y="1339317"/>
            <a:ext cx="819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Process</a:t>
            </a:r>
            <a:r>
              <a:rPr lang="ko-KR" altLang="en-US" dirty="0"/>
              <a:t>의 현재 상태를 그림으로 그려주는 거 </a:t>
            </a:r>
            <a:r>
              <a:rPr lang="en-US" altLang="ko-KR" dirty="0"/>
              <a:t>(60</a:t>
            </a:r>
            <a:r>
              <a:rPr lang="ko-KR" altLang="en-US" dirty="0"/>
              <a:t>초에 </a:t>
            </a:r>
            <a:r>
              <a:rPr lang="en-US" altLang="ko-KR" dirty="0"/>
              <a:t>1</a:t>
            </a:r>
            <a:r>
              <a:rPr lang="ko-KR" altLang="en-US" dirty="0"/>
              <a:t>번은 계속 </a:t>
            </a:r>
            <a:r>
              <a:rPr lang="ko-KR" altLang="en-US" dirty="0" err="1"/>
              <a:t>그려야됨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8E16D6-8DEF-47E3-BE3C-249B2DEAB85D}"/>
              </a:ext>
            </a:extLst>
          </p:cNvPr>
          <p:cNvSpPr txBox="1"/>
          <p:nvPr/>
        </p:nvSpPr>
        <p:spPr>
          <a:xfrm>
            <a:off x="990281" y="1846682"/>
            <a:ext cx="833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Key</a:t>
            </a:r>
            <a:r>
              <a:rPr lang="ko-KR" altLang="en-US" dirty="0"/>
              <a:t>나 마우스 클릭 같은 이벤트를 받는 코드 </a:t>
            </a:r>
            <a:r>
              <a:rPr lang="en-US" altLang="ko-KR" dirty="0"/>
              <a:t>(</a:t>
            </a:r>
            <a:r>
              <a:rPr lang="ko-KR" altLang="en-US" dirty="0"/>
              <a:t>매 초에 한번씩 돌아가고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BABFA2-346A-46D2-8E4E-6DD95442A330}"/>
              </a:ext>
            </a:extLst>
          </p:cNvPr>
          <p:cNvSpPr txBox="1"/>
          <p:nvPr/>
        </p:nvSpPr>
        <p:spPr>
          <a:xfrm>
            <a:off x="878232" y="2364798"/>
            <a:ext cx="41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파일을 생성하고 저장시켜주는 코드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53CFF15-9738-44FE-AB49-F389CFB234DE}"/>
              </a:ext>
            </a:extLst>
          </p:cNvPr>
          <p:cNvCxnSpPr>
            <a:cxnSpLocks/>
          </p:cNvCxnSpPr>
          <p:nvPr/>
        </p:nvCxnSpPr>
        <p:spPr>
          <a:xfrm flipV="1">
            <a:off x="4554603" y="4052436"/>
            <a:ext cx="1960041" cy="27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4EC897-0FA4-46AD-8C07-8EB3E2555F78}"/>
              </a:ext>
            </a:extLst>
          </p:cNvPr>
          <p:cNvSpPr txBox="1"/>
          <p:nvPr/>
        </p:nvSpPr>
        <p:spPr>
          <a:xfrm>
            <a:off x="4741965" y="4567966"/>
            <a:ext cx="391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fucntion1</a:t>
            </a:r>
            <a:r>
              <a:rPr lang="ko-KR" altLang="en-US" dirty="0"/>
              <a:t>의 수행상태를 저장하고</a:t>
            </a:r>
            <a:endParaRPr lang="en-US" altLang="ko-KR" dirty="0"/>
          </a:p>
          <a:p>
            <a:r>
              <a:rPr lang="en-US" altLang="ko-KR" dirty="0"/>
              <a:t>    function2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088A62-FD24-41AD-A70E-4396F39E6434}"/>
              </a:ext>
            </a:extLst>
          </p:cNvPr>
          <p:cNvCxnSpPr>
            <a:cxnSpLocks/>
          </p:cNvCxnSpPr>
          <p:nvPr/>
        </p:nvCxnSpPr>
        <p:spPr>
          <a:xfrm flipV="1">
            <a:off x="4805805" y="5317572"/>
            <a:ext cx="1964646" cy="39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F13469-04C9-42CE-99CE-E0C0E8B18139}"/>
              </a:ext>
            </a:extLst>
          </p:cNvPr>
          <p:cNvSpPr txBox="1"/>
          <p:nvPr/>
        </p:nvSpPr>
        <p:spPr>
          <a:xfrm>
            <a:off x="5409696" y="5719269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function2</a:t>
            </a:r>
            <a:r>
              <a:rPr lang="ko-KR" altLang="en-US" dirty="0"/>
              <a:t>의 상태를 저장하고</a:t>
            </a:r>
            <a:endParaRPr lang="en-US" altLang="ko-KR" dirty="0"/>
          </a:p>
          <a:p>
            <a:r>
              <a:rPr lang="en-US" altLang="ko-KR" dirty="0"/>
              <a:t>    function3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BC2330-5900-4C2C-8C88-38C5B947E5CD}"/>
              </a:ext>
            </a:extLst>
          </p:cNvPr>
          <p:cNvSpPr txBox="1"/>
          <p:nvPr/>
        </p:nvSpPr>
        <p:spPr>
          <a:xfrm>
            <a:off x="9186353" y="2862847"/>
            <a:ext cx="36615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Process</a:t>
            </a:r>
            <a:r>
              <a:rPr lang="ko-KR" altLang="en-US" b="1" dirty="0"/>
              <a:t>가 여러 개 수행되는 거랑</a:t>
            </a:r>
            <a:endParaRPr lang="en-US" altLang="ko-KR" b="1" dirty="0"/>
          </a:p>
          <a:p>
            <a:r>
              <a:rPr lang="ko-KR" altLang="en-US" b="1" dirty="0"/>
              <a:t>비교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공통점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돌아가는 방식이 비슷해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차이점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Process</a:t>
            </a:r>
            <a:r>
              <a:rPr lang="ko-KR" altLang="en-US" dirty="0"/>
              <a:t>는 </a:t>
            </a:r>
            <a:r>
              <a:rPr lang="en-US" altLang="ko-KR" dirty="0"/>
              <a:t>Process</a:t>
            </a:r>
            <a:r>
              <a:rPr lang="ko-KR" altLang="en-US" dirty="0"/>
              <a:t>마다</a:t>
            </a:r>
            <a:endParaRPr lang="en-US" altLang="ko-KR" dirty="0"/>
          </a:p>
          <a:p>
            <a:r>
              <a:rPr lang="ko-KR" altLang="en-US" dirty="0"/>
              <a:t>자기만의 데이터를 가지고 있는데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얘는 데이터를 공유한다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55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7A19725D-4289-4C81-B12F-39C21625C3E9}"/>
              </a:ext>
            </a:extLst>
          </p:cNvPr>
          <p:cNvSpPr txBox="1"/>
          <p:nvPr/>
        </p:nvSpPr>
        <p:spPr>
          <a:xfrm>
            <a:off x="428690" y="106389"/>
            <a:ext cx="537833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Process</a:t>
            </a:r>
            <a:r>
              <a:rPr lang="ko-KR" altLang="en-US" dirty="0"/>
              <a:t> 하나에서 여러 개의 코드를 수행하는 방법</a:t>
            </a:r>
          </a:p>
        </p:txBody>
      </p:sp>
      <p:graphicFrame>
        <p:nvGraphicFramePr>
          <p:cNvPr id="41" name="표 20">
            <a:extLst>
              <a:ext uri="{FF2B5EF4-FFF2-40B4-BE49-F238E27FC236}">
                <a16:creationId xmlns:a16="http://schemas.microsoft.com/office/drawing/2014/main" id="{EDE5418E-1A68-496C-ADC7-1693F51E3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01255"/>
              </p:ext>
            </p:extLst>
          </p:nvPr>
        </p:nvGraphicFramePr>
        <p:xfrm>
          <a:off x="665478" y="1498059"/>
          <a:ext cx="3206129" cy="44645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06129">
                  <a:extLst>
                    <a:ext uri="{9D8B030D-6E8A-4147-A177-3AD203B41FA5}">
                      <a16:colId xmlns:a16="http://schemas.microsoft.com/office/drawing/2014/main" val="1028705106"/>
                    </a:ext>
                  </a:extLst>
                </a:gridCol>
              </a:tblGrid>
              <a:tr h="35636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Code</a:t>
                      </a:r>
                    </a:p>
                    <a:p>
                      <a:pPr latinLnBrk="1"/>
                      <a:r>
                        <a:rPr lang="en-US" altLang="ko-KR" dirty="0"/>
                        <a:t> function1 (Drawing)</a:t>
                      </a:r>
                    </a:p>
                    <a:p>
                      <a:pPr latinLnBrk="1"/>
                      <a:r>
                        <a:rPr lang="en-US" altLang="ko-KR" dirty="0"/>
                        <a:t>   1)</a:t>
                      </a:r>
                    </a:p>
                    <a:p>
                      <a:pPr latinLnBrk="1"/>
                      <a:r>
                        <a:rPr lang="en-US" altLang="ko-KR" dirty="0"/>
                        <a:t>   2)</a:t>
                      </a:r>
                    </a:p>
                    <a:p>
                      <a:pPr latinLnBrk="1"/>
                      <a:r>
                        <a:rPr lang="en-US" altLang="ko-KR" dirty="0"/>
                        <a:t>   3)</a:t>
                      </a:r>
                    </a:p>
                    <a:p>
                      <a:pPr latinLnBrk="1"/>
                      <a:r>
                        <a:rPr lang="en-US" altLang="ko-KR" dirty="0"/>
                        <a:t> function2 (</a:t>
                      </a:r>
                      <a:r>
                        <a:rPr lang="en-US" altLang="ko-KR" dirty="0" err="1"/>
                        <a:t>KeyEvent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   1)</a:t>
                      </a:r>
                    </a:p>
                    <a:p>
                      <a:pPr latinLnBrk="1"/>
                      <a:r>
                        <a:rPr lang="en-US" altLang="ko-KR" dirty="0"/>
                        <a:t>   2)</a:t>
                      </a:r>
                    </a:p>
                    <a:p>
                      <a:pPr latinLnBrk="1"/>
                      <a:r>
                        <a:rPr lang="en-US" altLang="ko-KR" dirty="0"/>
                        <a:t>   3)</a:t>
                      </a:r>
                    </a:p>
                    <a:p>
                      <a:pPr latinLnBrk="1"/>
                      <a:r>
                        <a:rPr lang="en-US" altLang="ko-KR" dirty="0"/>
                        <a:t> function3 (Save)</a:t>
                      </a:r>
                    </a:p>
                    <a:p>
                      <a:pPr latinLnBrk="1"/>
                      <a:r>
                        <a:rPr lang="en-US" altLang="ko-KR" dirty="0"/>
                        <a:t>   1)</a:t>
                      </a:r>
                    </a:p>
                    <a:p>
                      <a:pPr latinLnBrk="1"/>
                      <a:r>
                        <a:rPr lang="en-US" altLang="ko-KR" dirty="0"/>
                        <a:t>  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87060"/>
                  </a:ext>
                </a:extLst>
              </a:tr>
              <a:tr h="900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8171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9D5C1A8-6174-4ABF-98CE-0427CDDB178B}"/>
              </a:ext>
            </a:extLst>
          </p:cNvPr>
          <p:cNvSpPr/>
          <p:nvPr/>
        </p:nvSpPr>
        <p:spPr>
          <a:xfrm>
            <a:off x="4524274" y="1507794"/>
            <a:ext cx="2246178" cy="1391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/>
              <a:t>Thread 1 </a:t>
            </a:r>
          </a:p>
          <a:p>
            <a:pPr latinLnBrk="1"/>
            <a:r>
              <a:rPr lang="en-US" altLang="ko-KR" dirty="0"/>
              <a:t>function1 (Drawing)</a:t>
            </a:r>
          </a:p>
          <a:p>
            <a:pPr latinLnBrk="1"/>
            <a:r>
              <a:rPr lang="en-US" altLang="ko-KR" dirty="0"/>
              <a:t>   1)</a:t>
            </a:r>
          </a:p>
          <a:p>
            <a:pPr latinLnBrk="1"/>
            <a:r>
              <a:rPr lang="en-US" altLang="ko-KR" dirty="0"/>
              <a:t>   2)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A6E2DE-A1B3-4A8B-B07F-AF2B514281B1}"/>
              </a:ext>
            </a:extLst>
          </p:cNvPr>
          <p:cNvSpPr/>
          <p:nvPr/>
        </p:nvSpPr>
        <p:spPr>
          <a:xfrm>
            <a:off x="4534001" y="3031699"/>
            <a:ext cx="2246178" cy="1391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Thread 2 </a:t>
            </a:r>
            <a:r>
              <a:rPr lang="en-US" altLang="ko-KR" dirty="0"/>
              <a:t> </a:t>
            </a:r>
          </a:p>
          <a:p>
            <a:pPr latinLnBrk="1"/>
            <a:r>
              <a:rPr lang="en-US" altLang="ko-KR" dirty="0"/>
              <a:t>function2 (Drawing)</a:t>
            </a:r>
          </a:p>
          <a:p>
            <a:pPr latinLnBrk="1"/>
            <a:r>
              <a:rPr lang="en-US" altLang="ko-KR" dirty="0"/>
              <a:t>   1)</a:t>
            </a:r>
          </a:p>
          <a:p>
            <a:pPr latinLnBrk="1"/>
            <a:r>
              <a:rPr lang="en-US" altLang="ko-KR" dirty="0"/>
              <a:t>   2)</a:t>
            </a:r>
          </a:p>
          <a:p>
            <a:pPr latinLnBrk="1"/>
            <a:r>
              <a:rPr lang="en-US" altLang="ko-KR" dirty="0"/>
              <a:t>   3)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75DE69-9FF9-49F2-94DC-5A467F2090E8}"/>
              </a:ext>
            </a:extLst>
          </p:cNvPr>
          <p:cNvSpPr/>
          <p:nvPr/>
        </p:nvSpPr>
        <p:spPr>
          <a:xfrm>
            <a:off x="4534001" y="4571539"/>
            <a:ext cx="2246178" cy="1391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Thread </a:t>
            </a:r>
            <a:r>
              <a:rPr lang="en-US" altLang="ko-KR" dirty="0"/>
              <a:t> 3</a:t>
            </a:r>
          </a:p>
          <a:p>
            <a:pPr latinLnBrk="1"/>
            <a:r>
              <a:rPr lang="en-US" altLang="ko-KR" dirty="0"/>
              <a:t>function3 (Save)</a:t>
            </a:r>
          </a:p>
          <a:p>
            <a:pPr latinLnBrk="1"/>
            <a:r>
              <a:rPr lang="en-US" altLang="ko-KR" dirty="0"/>
              <a:t>   1)</a:t>
            </a:r>
          </a:p>
          <a:p>
            <a:pPr latinLnBrk="1"/>
            <a:r>
              <a:rPr lang="en-US" altLang="ko-KR" dirty="0"/>
              <a:t>   2)</a:t>
            </a:r>
          </a:p>
          <a:p>
            <a:pPr latinLnBrk="1"/>
            <a:r>
              <a:rPr lang="en-US" altLang="ko-KR" dirty="0"/>
              <a:t>   3)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71DE81-0D8C-4D87-A9E6-FFA0D79FA960}"/>
              </a:ext>
            </a:extLst>
          </p:cNvPr>
          <p:cNvSpPr/>
          <p:nvPr/>
        </p:nvSpPr>
        <p:spPr>
          <a:xfrm>
            <a:off x="9973411" y="2305184"/>
            <a:ext cx="1449659" cy="111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ACB8954-7D25-4B21-9777-0BFEF3109153}"/>
              </a:ext>
            </a:extLst>
          </p:cNvPr>
          <p:cNvCxnSpPr>
            <a:cxnSpLocks/>
          </p:cNvCxnSpPr>
          <p:nvPr/>
        </p:nvCxnSpPr>
        <p:spPr>
          <a:xfrm>
            <a:off x="7255211" y="2328516"/>
            <a:ext cx="1960041" cy="29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0B4CB6-F2F0-46A6-9034-A15727927B2E}"/>
              </a:ext>
            </a:extLst>
          </p:cNvPr>
          <p:cNvSpPr txBox="1"/>
          <p:nvPr/>
        </p:nvSpPr>
        <p:spPr>
          <a:xfrm>
            <a:off x="7442573" y="1821151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function1</a:t>
            </a:r>
            <a:r>
              <a:rPr lang="ko-KR" altLang="en-US" dirty="0"/>
              <a:t>을 수행한다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FAA1A4D-3CC1-4970-8F89-E1DDD2DA7F79}"/>
              </a:ext>
            </a:extLst>
          </p:cNvPr>
          <p:cNvCxnSpPr>
            <a:cxnSpLocks/>
          </p:cNvCxnSpPr>
          <p:nvPr/>
        </p:nvCxnSpPr>
        <p:spPr>
          <a:xfrm flipV="1">
            <a:off x="7255211" y="2924028"/>
            <a:ext cx="1960041" cy="27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9872B6-1BED-4328-983D-739AE3FD34CC}"/>
              </a:ext>
            </a:extLst>
          </p:cNvPr>
          <p:cNvSpPr txBox="1"/>
          <p:nvPr/>
        </p:nvSpPr>
        <p:spPr>
          <a:xfrm>
            <a:off x="7442573" y="3439558"/>
            <a:ext cx="391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fucntion1</a:t>
            </a:r>
            <a:r>
              <a:rPr lang="ko-KR" altLang="en-US" dirty="0"/>
              <a:t>의 수행상태를 저장하고</a:t>
            </a:r>
            <a:endParaRPr lang="en-US" altLang="ko-KR" dirty="0"/>
          </a:p>
          <a:p>
            <a:r>
              <a:rPr lang="en-US" altLang="ko-KR" dirty="0"/>
              <a:t>    function2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EF4CA20-6932-4A5E-B84D-CCCC4AAA9AD5}"/>
              </a:ext>
            </a:extLst>
          </p:cNvPr>
          <p:cNvCxnSpPr>
            <a:cxnSpLocks/>
          </p:cNvCxnSpPr>
          <p:nvPr/>
        </p:nvCxnSpPr>
        <p:spPr>
          <a:xfrm flipV="1">
            <a:off x="7506413" y="4189164"/>
            <a:ext cx="1964646" cy="52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404A51-E78A-463B-BCA7-09C5B7C8F806}"/>
              </a:ext>
            </a:extLst>
          </p:cNvPr>
          <p:cNvSpPr txBox="1"/>
          <p:nvPr/>
        </p:nvSpPr>
        <p:spPr>
          <a:xfrm>
            <a:off x="7506413" y="4709759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function2</a:t>
            </a:r>
            <a:r>
              <a:rPr lang="ko-KR" altLang="en-US" dirty="0"/>
              <a:t>의 상태를 저장하고</a:t>
            </a:r>
            <a:endParaRPr lang="en-US" altLang="ko-KR" dirty="0"/>
          </a:p>
          <a:p>
            <a:r>
              <a:rPr lang="en-US" altLang="ko-KR" dirty="0"/>
              <a:t>    function3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5122F-5378-4568-9040-0586B6327E8E}"/>
              </a:ext>
            </a:extLst>
          </p:cNvPr>
          <p:cNvSpPr txBox="1"/>
          <p:nvPr/>
        </p:nvSpPr>
        <p:spPr>
          <a:xfrm>
            <a:off x="4534001" y="6206246"/>
            <a:ext cx="2246178" cy="369332"/>
          </a:xfrm>
          <a:prstGeom prst="rect">
            <a:avLst/>
          </a:prstGeom>
          <a:solidFill>
            <a:srgbClr val="F8D7CD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31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7A19725D-4289-4C81-B12F-39C21625C3E9}"/>
              </a:ext>
            </a:extLst>
          </p:cNvPr>
          <p:cNvSpPr txBox="1"/>
          <p:nvPr/>
        </p:nvSpPr>
        <p:spPr>
          <a:xfrm>
            <a:off x="551238" y="285498"/>
            <a:ext cx="673126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Multi-Threading (</a:t>
            </a:r>
            <a:r>
              <a:rPr lang="ko-KR" altLang="en-US" dirty="0"/>
              <a:t>응용 프로그램 만드는 데 가장 기초적인 개념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1" name="표 20">
            <a:extLst>
              <a:ext uri="{FF2B5EF4-FFF2-40B4-BE49-F238E27FC236}">
                <a16:creationId xmlns:a16="http://schemas.microsoft.com/office/drawing/2014/main" id="{EDE5418E-1A68-496C-ADC7-1693F51E3ACF}"/>
              </a:ext>
            </a:extLst>
          </p:cNvPr>
          <p:cNvGraphicFramePr>
            <a:graphicFrameLocks noGrp="1"/>
          </p:cNvGraphicFramePr>
          <p:nvPr/>
        </p:nvGraphicFramePr>
        <p:xfrm>
          <a:off x="665478" y="1498059"/>
          <a:ext cx="3206129" cy="44645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06129">
                  <a:extLst>
                    <a:ext uri="{9D8B030D-6E8A-4147-A177-3AD203B41FA5}">
                      <a16:colId xmlns:a16="http://schemas.microsoft.com/office/drawing/2014/main" val="1028705106"/>
                    </a:ext>
                  </a:extLst>
                </a:gridCol>
              </a:tblGrid>
              <a:tr h="35636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Code</a:t>
                      </a:r>
                    </a:p>
                    <a:p>
                      <a:pPr latinLnBrk="1"/>
                      <a:r>
                        <a:rPr lang="en-US" altLang="ko-KR" dirty="0"/>
                        <a:t> function1 (Drawing)</a:t>
                      </a:r>
                    </a:p>
                    <a:p>
                      <a:pPr latinLnBrk="1"/>
                      <a:r>
                        <a:rPr lang="en-US" altLang="ko-KR" dirty="0"/>
                        <a:t>   1)</a:t>
                      </a:r>
                    </a:p>
                    <a:p>
                      <a:pPr latinLnBrk="1"/>
                      <a:r>
                        <a:rPr lang="en-US" altLang="ko-KR" dirty="0"/>
                        <a:t>   2)</a:t>
                      </a:r>
                    </a:p>
                    <a:p>
                      <a:pPr latinLnBrk="1"/>
                      <a:r>
                        <a:rPr lang="en-US" altLang="ko-KR" dirty="0"/>
                        <a:t>   3)</a:t>
                      </a:r>
                    </a:p>
                    <a:p>
                      <a:pPr latinLnBrk="1"/>
                      <a:r>
                        <a:rPr lang="en-US" altLang="ko-KR" dirty="0"/>
                        <a:t> function2 (</a:t>
                      </a:r>
                      <a:r>
                        <a:rPr lang="en-US" altLang="ko-KR" dirty="0" err="1"/>
                        <a:t>KeyEvent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   1)</a:t>
                      </a:r>
                    </a:p>
                    <a:p>
                      <a:pPr latinLnBrk="1"/>
                      <a:r>
                        <a:rPr lang="en-US" altLang="ko-KR" dirty="0"/>
                        <a:t>   2)</a:t>
                      </a:r>
                    </a:p>
                    <a:p>
                      <a:pPr latinLnBrk="1"/>
                      <a:r>
                        <a:rPr lang="en-US" altLang="ko-KR" dirty="0"/>
                        <a:t>   3)</a:t>
                      </a:r>
                    </a:p>
                    <a:p>
                      <a:pPr latinLnBrk="1"/>
                      <a:r>
                        <a:rPr lang="en-US" altLang="ko-KR" dirty="0"/>
                        <a:t> function3 (Save)</a:t>
                      </a:r>
                    </a:p>
                    <a:p>
                      <a:pPr latinLnBrk="1"/>
                      <a:r>
                        <a:rPr lang="en-US" altLang="ko-KR" dirty="0"/>
                        <a:t>   1)</a:t>
                      </a:r>
                    </a:p>
                    <a:p>
                      <a:pPr latinLnBrk="1"/>
                      <a:r>
                        <a:rPr lang="en-US" altLang="ko-KR" dirty="0"/>
                        <a:t>  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87060"/>
                  </a:ext>
                </a:extLst>
              </a:tr>
              <a:tr h="900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18171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9D5C1A8-6174-4ABF-98CE-0427CDDB178B}"/>
              </a:ext>
            </a:extLst>
          </p:cNvPr>
          <p:cNvSpPr/>
          <p:nvPr/>
        </p:nvSpPr>
        <p:spPr>
          <a:xfrm>
            <a:off x="4524274" y="1507794"/>
            <a:ext cx="2246178" cy="1391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/>
              <a:t>Thread 1 </a:t>
            </a:r>
          </a:p>
          <a:p>
            <a:pPr latinLnBrk="1"/>
            <a:r>
              <a:rPr lang="en-US" altLang="ko-KR" dirty="0"/>
              <a:t>function1 (Drawing)</a:t>
            </a:r>
          </a:p>
          <a:p>
            <a:pPr latinLnBrk="1"/>
            <a:r>
              <a:rPr lang="en-US" altLang="ko-KR" dirty="0"/>
              <a:t>   1)</a:t>
            </a:r>
          </a:p>
          <a:p>
            <a:pPr latinLnBrk="1"/>
            <a:r>
              <a:rPr lang="en-US" altLang="ko-KR" dirty="0"/>
              <a:t>   2)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A6E2DE-A1B3-4A8B-B07F-AF2B514281B1}"/>
              </a:ext>
            </a:extLst>
          </p:cNvPr>
          <p:cNvSpPr/>
          <p:nvPr/>
        </p:nvSpPr>
        <p:spPr>
          <a:xfrm>
            <a:off x="4534001" y="3031699"/>
            <a:ext cx="2246178" cy="1391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Thread 2 </a:t>
            </a:r>
            <a:r>
              <a:rPr lang="en-US" altLang="ko-KR" dirty="0"/>
              <a:t> </a:t>
            </a:r>
          </a:p>
          <a:p>
            <a:pPr latinLnBrk="1"/>
            <a:r>
              <a:rPr lang="en-US" altLang="ko-KR" dirty="0"/>
              <a:t>function2 (Drawing)</a:t>
            </a:r>
          </a:p>
          <a:p>
            <a:pPr latinLnBrk="1"/>
            <a:r>
              <a:rPr lang="en-US" altLang="ko-KR" dirty="0"/>
              <a:t>   1)</a:t>
            </a:r>
          </a:p>
          <a:p>
            <a:pPr latinLnBrk="1"/>
            <a:r>
              <a:rPr lang="en-US" altLang="ko-KR" dirty="0"/>
              <a:t>   2)</a:t>
            </a:r>
          </a:p>
          <a:p>
            <a:pPr latinLnBrk="1"/>
            <a:r>
              <a:rPr lang="en-US" altLang="ko-KR" dirty="0"/>
              <a:t>   3)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75DE69-9FF9-49F2-94DC-5A467F2090E8}"/>
              </a:ext>
            </a:extLst>
          </p:cNvPr>
          <p:cNvSpPr/>
          <p:nvPr/>
        </p:nvSpPr>
        <p:spPr>
          <a:xfrm>
            <a:off x="4534001" y="4571539"/>
            <a:ext cx="2246178" cy="1391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Thread </a:t>
            </a:r>
            <a:r>
              <a:rPr lang="en-US" altLang="ko-KR" dirty="0"/>
              <a:t> 3</a:t>
            </a:r>
          </a:p>
          <a:p>
            <a:pPr latinLnBrk="1"/>
            <a:r>
              <a:rPr lang="en-US" altLang="ko-KR" dirty="0"/>
              <a:t>function3 (Save)</a:t>
            </a:r>
          </a:p>
          <a:p>
            <a:pPr latinLnBrk="1"/>
            <a:r>
              <a:rPr lang="en-US" altLang="ko-KR" dirty="0"/>
              <a:t>   1)</a:t>
            </a:r>
          </a:p>
          <a:p>
            <a:pPr latinLnBrk="1"/>
            <a:r>
              <a:rPr lang="en-US" altLang="ko-KR" dirty="0"/>
              <a:t>   2)</a:t>
            </a:r>
          </a:p>
          <a:p>
            <a:pPr latinLnBrk="1"/>
            <a:r>
              <a:rPr lang="en-US" altLang="ko-KR" dirty="0"/>
              <a:t>   3)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71DE81-0D8C-4D87-A9E6-FFA0D79FA960}"/>
              </a:ext>
            </a:extLst>
          </p:cNvPr>
          <p:cNvSpPr/>
          <p:nvPr/>
        </p:nvSpPr>
        <p:spPr>
          <a:xfrm>
            <a:off x="9973411" y="2305184"/>
            <a:ext cx="1449659" cy="111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ACB8954-7D25-4B21-9777-0BFEF3109153}"/>
              </a:ext>
            </a:extLst>
          </p:cNvPr>
          <p:cNvCxnSpPr>
            <a:cxnSpLocks/>
          </p:cNvCxnSpPr>
          <p:nvPr/>
        </p:nvCxnSpPr>
        <p:spPr>
          <a:xfrm>
            <a:off x="7255211" y="2328516"/>
            <a:ext cx="1960041" cy="29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0B4CB6-F2F0-46A6-9034-A15727927B2E}"/>
              </a:ext>
            </a:extLst>
          </p:cNvPr>
          <p:cNvSpPr txBox="1"/>
          <p:nvPr/>
        </p:nvSpPr>
        <p:spPr>
          <a:xfrm>
            <a:off x="7442573" y="1821151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function1</a:t>
            </a:r>
            <a:r>
              <a:rPr lang="ko-KR" altLang="en-US" dirty="0"/>
              <a:t>을 수행한다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FAA1A4D-3CC1-4970-8F89-E1DDD2DA7F79}"/>
              </a:ext>
            </a:extLst>
          </p:cNvPr>
          <p:cNvCxnSpPr>
            <a:cxnSpLocks/>
          </p:cNvCxnSpPr>
          <p:nvPr/>
        </p:nvCxnSpPr>
        <p:spPr>
          <a:xfrm flipV="1">
            <a:off x="7255211" y="2924028"/>
            <a:ext cx="1960041" cy="27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9872B6-1BED-4328-983D-739AE3FD34CC}"/>
              </a:ext>
            </a:extLst>
          </p:cNvPr>
          <p:cNvSpPr txBox="1"/>
          <p:nvPr/>
        </p:nvSpPr>
        <p:spPr>
          <a:xfrm>
            <a:off x="7442573" y="3439558"/>
            <a:ext cx="391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fucntion1</a:t>
            </a:r>
            <a:r>
              <a:rPr lang="ko-KR" altLang="en-US" dirty="0"/>
              <a:t>의 수행상태를 저장하고</a:t>
            </a:r>
            <a:endParaRPr lang="en-US" altLang="ko-KR" dirty="0"/>
          </a:p>
          <a:p>
            <a:r>
              <a:rPr lang="en-US" altLang="ko-KR" dirty="0"/>
              <a:t>    function2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EF4CA20-6932-4A5E-B84D-CCCC4AAA9AD5}"/>
              </a:ext>
            </a:extLst>
          </p:cNvPr>
          <p:cNvCxnSpPr>
            <a:cxnSpLocks/>
          </p:cNvCxnSpPr>
          <p:nvPr/>
        </p:nvCxnSpPr>
        <p:spPr>
          <a:xfrm flipV="1">
            <a:off x="7506413" y="4189164"/>
            <a:ext cx="1964646" cy="52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404A51-E78A-463B-BCA7-09C5B7C8F806}"/>
              </a:ext>
            </a:extLst>
          </p:cNvPr>
          <p:cNvSpPr txBox="1"/>
          <p:nvPr/>
        </p:nvSpPr>
        <p:spPr>
          <a:xfrm>
            <a:off x="7506413" y="4709759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function2</a:t>
            </a:r>
            <a:r>
              <a:rPr lang="ko-KR" altLang="en-US" dirty="0"/>
              <a:t>의 상태를 저장하고</a:t>
            </a:r>
            <a:endParaRPr lang="en-US" altLang="ko-KR" dirty="0"/>
          </a:p>
          <a:p>
            <a:r>
              <a:rPr lang="en-US" altLang="ko-KR" dirty="0"/>
              <a:t>    function3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5122F-5378-4568-9040-0586B6327E8E}"/>
              </a:ext>
            </a:extLst>
          </p:cNvPr>
          <p:cNvSpPr txBox="1"/>
          <p:nvPr/>
        </p:nvSpPr>
        <p:spPr>
          <a:xfrm>
            <a:off x="4534001" y="6206246"/>
            <a:ext cx="2246178" cy="369332"/>
          </a:xfrm>
          <a:prstGeom prst="rect">
            <a:avLst/>
          </a:prstGeom>
          <a:solidFill>
            <a:srgbClr val="F8D7CD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45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7A19725D-4289-4C81-B12F-39C21625C3E9}"/>
              </a:ext>
            </a:extLst>
          </p:cNvPr>
          <p:cNvSpPr txBox="1"/>
          <p:nvPr/>
        </p:nvSpPr>
        <p:spPr>
          <a:xfrm>
            <a:off x="551238" y="285498"/>
            <a:ext cx="481086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Multi-Threading</a:t>
            </a:r>
            <a:r>
              <a:rPr lang="ko-KR" altLang="en-US" dirty="0"/>
              <a:t>을 할 때 가장 주의해야할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D5C1A8-6174-4ABF-98CE-0427CDDB178B}"/>
              </a:ext>
            </a:extLst>
          </p:cNvPr>
          <p:cNvSpPr/>
          <p:nvPr/>
        </p:nvSpPr>
        <p:spPr>
          <a:xfrm>
            <a:off x="1140052" y="1102442"/>
            <a:ext cx="2246178" cy="1391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/>
              <a:t>Thread 1 </a:t>
            </a:r>
          </a:p>
          <a:p>
            <a:pPr latinLnBrk="1"/>
            <a:r>
              <a:rPr lang="en-US" altLang="ko-KR" dirty="0"/>
              <a:t>function1 (File Save)</a:t>
            </a:r>
          </a:p>
          <a:p>
            <a:pPr latinLnBrk="1"/>
            <a:r>
              <a:rPr lang="en-US" altLang="ko-KR" dirty="0"/>
              <a:t>   1)</a:t>
            </a:r>
          </a:p>
          <a:p>
            <a:pPr latinLnBrk="1"/>
            <a:r>
              <a:rPr lang="en-US" altLang="ko-KR" dirty="0"/>
              <a:t>   2) Shared Data = A file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A6E2DE-A1B3-4A8B-B07F-AF2B514281B1}"/>
              </a:ext>
            </a:extLst>
          </p:cNvPr>
          <p:cNvSpPr/>
          <p:nvPr/>
        </p:nvSpPr>
        <p:spPr>
          <a:xfrm>
            <a:off x="1149779" y="2626347"/>
            <a:ext cx="2246178" cy="1391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Thread 2 </a:t>
            </a:r>
            <a:r>
              <a:rPr lang="en-US" altLang="ko-KR" dirty="0"/>
              <a:t> </a:t>
            </a:r>
          </a:p>
          <a:p>
            <a:pPr latinLnBrk="1"/>
            <a:r>
              <a:rPr lang="en-US" altLang="ko-KR" dirty="0"/>
              <a:t>function2 (File Save)</a:t>
            </a:r>
          </a:p>
          <a:p>
            <a:pPr latinLnBrk="1"/>
            <a:r>
              <a:rPr lang="en-US" altLang="ko-KR" dirty="0"/>
              <a:t>   1)</a:t>
            </a:r>
          </a:p>
          <a:p>
            <a:pPr latinLnBrk="1"/>
            <a:r>
              <a:rPr lang="en-US" altLang="ko-KR" dirty="0"/>
              <a:t>   2) Shared Data = B file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71DE81-0D8C-4D87-A9E6-FFA0D79FA960}"/>
              </a:ext>
            </a:extLst>
          </p:cNvPr>
          <p:cNvSpPr/>
          <p:nvPr/>
        </p:nvSpPr>
        <p:spPr>
          <a:xfrm>
            <a:off x="6589189" y="1899832"/>
            <a:ext cx="1449659" cy="111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ACB8954-7D25-4B21-9777-0BFEF3109153}"/>
              </a:ext>
            </a:extLst>
          </p:cNvPr>
          <p:cNvCxnSpPr>
            <a:cxnSpLocks/>
          </p:cNvCxnSpPr>
          <p:nvPr/>
        </p:nvCxnSpPr>
        <p:spPr>
          <a:xfrm>
            <a:off x="3870989" y="1923164"/>
            <a:ext cx="1960041" cy="29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0B4CB6-F2F0-46A6-9034-A15727927B2E}"/>
              </a:ext>
            </a:extLst>
          </p:cNvPr>
          <p:cNvSpPr txBox="1"/>
          <p:nvPr/>
        </p:nvSpPr>
        <p:spPr>
          <a:xfrm>
            <a:off x="3838547" y="1324969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function1</a:t>
            </a:r>
            <a:r>
              <a:rPr lang="ko-KR" altLang="en-US" dirty="0"/>
              <a:t>을 수행한다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FAA1A4D-3CC1-4970-8F89-E1DDD2DA7F79}"/>
              </a:ext>
            </a:extLst>
          </p:cNvPr>
          <p:cNvCxnSpPr>
            <a:cxnSpLocks/>
          </p:cNvCxnSpPr>
          <p:nvPr/>
        </p:nvCxnSpPr>
        <p:spPr>
          <a:xfrm flipV="1">
            <a:off x="3870989" y="2733773"/>
            <a:ext cx="1960041" cy="48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35122F-5378-4568-9040-0586B6327E8E}"/>
              </a:ext>
            </a:extLst>
          </p:cNvPr>
          <p:cNvSpPr txBox="1"/>
          <p:nvPr/>
        </p:nvSpPr>
        <p:spPr>
          <a:xfrm>
            <a:off x="1149779" y="4364503"/>
            <a:ext cx="2246178" cy="369332"/>
          </a:xfrm>
          <a:prstGeom prst="rect">
            <a:avLst/>
          </a:prstGeom>
          <a:solidFill>
            <a:srgbClr val="F8D7CD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4A091-E40E-4832-8CC7-FD13DC735DBE}"/>
              </a:ext>
            </a:extLst>
          </p:cNvPr>
          <p:cNvSpPr txBox="1"/>
          <p:nvPr/>
        </p:nvSpPr>
        <p:spPr>
          <a:xfrm>
            <a:off x="5558672" y="285498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를 공유하는 점을 제일 조심해야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9AB2F9-A59E-47A2-9A24-4FEEDECB13EC}"/>
              </a:ext>
            </a:extLst>
          </p:cNvPr>
          <p:cNvSpPr txBox="1"/>
          <p:nvPr/>
        </p:nvSpPr>
        <p:spPr>
          <a:xfrm>
            <a:off x="3890466" y="34290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Function2</a:t>
            </a:r>
            <a:r>
              <a:rPr lang="ko-KR" altLang="en-US" dirty="0"/>
              <a:t>를 수행한다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543D8-0332-4244-8C8A-94AB5A729120}"/>
              </a:ext>
            </a:extLst>
          </p:cNvPr>
          <p:cNvSpPr txBox="1"/>
          <p:nvPr/>
        </p:nvSpPr>
        <p:spPr>
          <a:xfrm>
            <a:off x="8154186" y="1903640"/>
            <a:ext cx="3662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수행순서는 </a:t>
            </a:r>
            <a:r>
              <a:rPr lang="en-US" altLang="ko-KR" dirty="0"/>
              <a:t>CPU </a:t>
            </a:r>
            <a:r>
              <a:rPr lang="ko-KR" altLang="en-US" dirty="0"/>
              <a:t>마음이다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우리는 </a:t>
            </a:r>
            <a:r>
              <a:rPr lang="en-US" altLang="ko-KR" dirty="0"/>
              <a:t>CPU </a:t>
            </a:r>
            <a:r>
              <a:rPr lang="ko-KR" altLang="en-US" dirty="0"/>
              <a:t>마음을 모른다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A file</a:t>
            </a:r>
            <a:r>
              <a:rPr lang="ko-KR" altLang="en-US" dirty="0"/>
              <a:t>이 저장된 게 남을지</a:t>
            </a:r>
            <a:endParaRPr lang="en-US" altLang="ko-KR" dirty="0"/>
          </a:p>
          <a:p>
            <a:r>
              <a:rPr lang="en-US" altLang="ko-KR" dirty="0"/>
              <a:t>B file</a:t>
            </a:r>
            <a:r>
              <a:rPr lang="ko-KR" altLang="en-US" dirty="0"/>
              <a:t>이 저장된 게 남을 지 모른다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EAF6C-E184-4137-B2EB-51E5EC20318A}"/>
              </a:ext>
            </a:extLst>
          </p:cNvPr>
          <p:cNvSpPr txBox="1"/>
          <p:nvPr/>
        </p:nvSpPr>
        <p:spPr>
          <a:xfrm>
            <a:off x="615202" y="5804254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동기화를 한다</a:t>
            </a:r>
            <a:r>
              <a:rPr lang="en-US" altLang="ko-KR" dirty="0"/>
              <a:t>. = </a:t>
            </a:r>
            <a:r>
              <a:rPr lang="ko-KR" altLang="en-US" dirty="0"/>
              <a:t>순서를 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8C1B84-AA36-44E6-A77A-E053D84CE735}"/>
              </a:ext>
            </a:extLst>
          </p:cNvPr>
          <p:cNvSpPr txBox="1"/>
          <p:nvPr/>
        </p:nvSpPr>
        <p:spPr>
          <a:xfrm>
            <a:off x="6848250" y="3613666"/>
            <a:ext cx="4653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Thread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-&gt;</a:t>
            </a:r>
            <a:r>
              <a:rPr lang="ko-KR" altLang="en-US" b="1" dirty="0"/>
              <a:t> </a:t>
            </a:r>
            <a:r>
              <a:rPr lang="en-US" altLang="ko-KR" b="1" dirty="0"/>
              <a:t>Thread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r>
              <a:rPr lang="ko-KR" altLang="en-US" b="1" dirty="0"/>
              <a:t>를 수행할 수 있도록</a:t>
            </a:r>
            <a:endParaRPr lang="en-US" altLang="ko-KR" b="1" dirty="0"/>
          </a:p>
          <a:p>
            <a:r>
              <a:rPr lang="ko-KR" altLang="en-US" b="1" dirty="0"/>
              <a:t>강제해야 돼</a:t>
            </a:r>
            <a:endParaRPr lang="en-US" altLang="ko-KR" b="1" dirty="0"/>
          </a:p>
          <a:p>
            <a:r>
              <a:rPr lang="ko-KR" altLang="en-US" b="1" dirty="0"/>
              <a:t>이걸 동기화 기법임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필요한 경우 코드 짜면서 봅시다</a:t>
            </a:r>
            <a:r>
              <a:rPr lang="en-US" altLang="ko-KR" b="1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B7B8C-9456-4EB1-A49B-07EB4B9D792D}"/>
              </a:ext>
            </a:extLst>
          </p:cNvPr>
          <p:cNvSpPr txBox="1"/>
          <p:nvPr/>
        </p:nvSpPr>
        <p:spPr>
          <a:xfrm>
            <a:off x="6848250" y="5417383"/>
            <a:ext cx="4161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/>
              <a:t>공유 </a:t>
            </a:r>
            <a:r>
              <a:rPr lang="en-US" altLang="ko-KR" i="1" dirty="0"/>
              <a:t>Data </a:t>
            </a:r>
            <a:r>
              <a:rPr lang="ko-KR" altLang="en-US" i="1" dirty="0"/>
              <a:t>사용 시 문제를 해결하는 법</a:t>
            </a:r>
            <a:endParaRPr lang="en-US" altLang="ko-KR" i="1" dirty="0"/>
          </a:p>
          <a:p>
            <a:pPr marL="342900" indent="-342900">
              <a:buAutoNum type="arabicPeriod"/>
            </a:pPr>
            <a:r>
              <a:rPr lang="ko-KR" altLang="en-US" dirty="0"/>
              <a:t>동기화를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애초에 동시에 쓰지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78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7A19725D-4289-4C81-B12F-39C21625C3E9}"/>
              </a:ext>
            </a:extLst>
          </p:cNvPr>
          <p:cNvSpPr txBox="1"/>
          <p:nvPr/>
        </p:nvSpPr>
        <p:spPr>
          <a:xfrm>
            <a:off x="428690" y="106389"/>
            <a:ext cx="506414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Android Application</a:t>
            </a:r>
            <a:r>
              <a:rPr lang="ko-KR" altLang="en-US" dirty="0"/>
              <a:t>이 대충 어떻게 돌아가는가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0F00A-4863-42A0-AA82-9DBD60E73DAB}"/>
              </a:ext>
            </a:extLst>
          </p:cNvPr>
          <p:cNvSpPr txBox="1"/>
          <p:nvPr/>
        </p:nvSpPr>
        <p:spPr>
          <a:xfrm>
            <a:off x="867267" y="772998"/>
            <a:ext cx="632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에서 하나의 </a:t>
            </a:r>
            <a:r>
              <a:rPr lang="en-US" altLang="ko-KR" dirty="0"/>
              <a:t>Application</a:t>
            </a:r>
            <a:r>
              <a:rPr lang="ko-KR" altLang="en-US" dirty="0"/>
              <a:t>이 작동하는 </a:t>
            </a:r>
            <a:r>
              <a:rPr lang="en-US" altLang="ko-KR" dirty="0"/>
              <a:t>Thread</a:t>
            </a:r>
            <a:r>
              <a:rPr lang="ko-KR" altLang="en-US" dirty="0"/>
              <a:t>의 방식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D4C3F9-058B-41FB-B844-3EB1F36868F8}"/>
              </a:ext>
            </a:extLst>
          </p:cNvPr>
          <p:cNvSpPr/>
          <p:nvPr/>
        </p:nvSpPr>
        <p:spPr>
          <a:xfrm>
            <a:off x="4999092" y="1342550"/>
            <a:ext cx="2932328" cy="44263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/>
              <a:t>Main</a:t>
            </a:r>
            <a:r>
              <a:rPr lang="ko-KR" altLang="en-US" b="1" dirty="0"/>
              <a:t> </a:t>
            </a:r>
            <a:r>
              <a:rPr lang="en-US" altLang="ko-KR" b="1" dirty="0"/>
              <a:t>Thread</a:t>
            </a:r>
          </a:p>
          <a:p>
            <a:pPr latinLnBrk="1"/>
            <a:r>
              <a:rPr lang="en-US" altLang="ko-KR" b="1" dirty="0"/>
              <a:t>(GUI</a:t>
            </a:r>
            <a:r>
              <a:rPr lang="ko-KR" altLang="en-US" b="1" dirty="0"/>
              <a:t>를 그려준다</a:t>
            </a:r>
            <a:r>
              <a:rPr lang="en-US" altLang="ko-KR" b="1" dirty="0"/>
              <a:t>)</a:t>
            </a:r>
          </a:p>
          <a:p>
            <a:pPr latinLnBrk="1"/>
            <a:endParaRPr lang="en-US" altLang="ko-KR" b="1" dirty="0"/>
          </a:p>
          <a:p>
            <a:pPr latinLnBrk="1"/>
            <a:r>
              <a:rPr lang="en-US" altLang="ko-KR" b="1" dirty="0"/>
              <a:t>While(true)</a:t>
            </a:r>
          </a:p>
          <a:p>
            <a:pPr latinLnBrk="1"/>
            <a:r>
              <a:rPr lang="en-US" altLang="ko-KR" b="1" dirty="0"/>
              <a:t>{</a:t>
            </a:r>
          </a:p>
          <a:p>
            <a:pPr latinLnBrk="1"/>
            <a:r>
              <a:rPr lang="en-US" altLang="ko-KR" b="1" dirty="0"/>
              <a:t>   if (</a:t>
            </a:r>
            <a:r>
              <a:rPr lang="ko-KR" altLang="en-US" b="1" dirty="0"/>
              <a:t>그림이 바뀌어야 하는 새로운 이벤트가 있음</a:t>
            </a:r>
            <a:r>
              <a:rPr lang="en-US" altLang="ko-KR" b="1" dirty="0"/>
              <a:t>)</a:t>
            </a:r>
          </a:p>
          <a:p>
            <a:pPr latinLnBrk="1"/>
            <a:r>
              <a:rPr lang="en-US" altLang="ko-KR" b="1" dirty="0"/>
              <a:t>    </a:t>
            </a:r>
            <a:r>
              <a:rPr lang="ko-KR" altLang="en-US" b="1" dirty="0"/>
              <a:t>이벤트 수행</a:t>
            </a:r>
            <a:endParaRPr lang="en-US" altLang="ko-KR" b="1" dirty="0"/>
          </a:p>
          <a:p>
            <a:pPr latinLnBrk="1"/>
            <a:r>
              <a:rPr lang="en-US" altLang="ko-KR" b="1" dirty="0"/>
              <a:t>}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A20A30-93CD-4AAE-A9D5-B68A285D369C}"/>
              </a:ext>
            </a:extLst>
          </p:cNvPr>
          <p:cNvSpPr/>
          <p:nvPr/>
        </p:nvSpPr>
        <p:spPr>
          <a:xfrm>
            <a:off x="504104" y="1439607"/>
            <a:ext cx="2932328" cy="928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b="1" dirty="0"/>
              <a:t>그림을 그리는 </a:t>
            </a:r>
            <a:r>
              <a:rPr lang="en-US" altLang="ko-KR" b="1" dirty="0"/>
              <a:t>Thread</a:t>
            </a:r>
          </a:p>
          <a:p>
            <a:pPr latinLnBrk="1"/>
            <a:r>
              <a:rPr lang="en-US" altLang="ko-KR" b="1" dirty="0"/>
              <a:t>(</a:t>
            </a:r>
            <a:r>
              <a:rPr lang="ko-KR" altLang="en-US" b="1" dirty="0"/>
              <a:t>그래픽 카드 혹사시키는 </a:t>
            </a:r>
            <a:r>
              <a:rPr lang="en-US" altLang="ko-KR" b="1" dirty="0"/>
              <a:t>Thread)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6A1730-E1EC-4B14-8399-7E1518214B45}"/>
              </a:ext>
            </a:extLst>
          </p:cNvPr>
          <p:cNvSpPr/>
          <p:nvPr/>
        </p:nvSpPr>
        <p:spPr>
          <a:xfrm>
            <a:off x="6458033" y="5878437"/>
            <a:ext cx="308256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A70FA-537E-4868-B48C-1A97C3171EC5}"/>
              </a:ext>
            </a:extLst>
          </p:cNvPr>
          <p:cNvSpPr txBox="1"/>
          <p:nvPr/>
        </p:nvSpPr>
        <p:spPr>
          <a:xfrm>
            <a:off x="6240729" y="5403740"/>
            <a:ext cx="198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Event</a:t>
            </a:r>
            <a:r>
              <a:rPr lang="ko-KR" altLang="en-US" dirty="0"/>
              <a:t>들 저장공간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B0E36-5585-4DE4-AF76-90AADD8E831C}"/>
              </a:ext>
            </a:extLst>
          </p:cNvPr>
          <p:cNvSpPr/>
          <p:nvPr/>
        </p:nvSpPr>
        <p:spPr>
          <a:xfrm>
            <a:off x="9540598" y="5063946"/>
            <a:ext cx="961534" cy="3029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Event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0B2F00F-3A54-4646-89E3-A240F920EB98}"/>
              </a:ext>
            </a:extLst>
          </p:cNvPr>
          <p:cNvSpPr/>
          <p:nvPr/>
        </p:nvSpPr>
        <p:spPr>
          <a:xfrm rot="13875839">
            <a:off x="2355640" y="2774795"/>
            <a:ext cx="1911286" cy="900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C87286-28DF-491E-A47F-4A6DD6FA25EF}"/>
              </a:ext>
            </a:extLst>
          </p:cNvPr>
          <p:cNvSpPr/>
          <p:nvPr/>
        </p:nvSpPr>
        <p:spPr>
          <a:xfrm>
            <a:off x="2182798" y="5606162"/>
            <a:ext cx="2295889" cy="928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b="1" dirty="0"/>
              <a:t>사용자 </a:t>
            </a:r>
            <a:r>
              <a:rPr lang="en-US" altLang="ko-KR" b="1" dirty="0"/>
              <a:t>Event</a:t>
            </a:r>
            <a:r>
              <a:rPr lang="ko-KR" altLang="en-US" b="1" dirty="0"/>
              <a:t>를 받는 </a:t>
            </a:r>
            <a:r>
              <a:rPr lang="en-US" altLang="ko-KR" b="1" dirty="0"/>
              <a:t>Thread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ABDBD6-3F07-42BE-9462-5559176E9A8B}"/>
              </a:ext>
            </a:extLst>
          </p:cNvPr>
          <p:cNvSpPr/>
          <p:nvPr/>
        </p:nvSpPr>
        <p:spPr>
          <a:xfrm>
            <a:off x="193972" y="5554314"/>
            <a:ext cx="1346590" cy="928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/>
              <a:t>Touch</a:t>
            </a:r>
            <a:r>
              <a:rPr lang="ko-KR" altLang="en-US" b="1" dirty="0"/>
              <a:t> </a:t>
            </a:r>
            <a:r>
              <a:rPr lang="en-US" altLang="ko-KR" b="1" dirty="0"/>
              <a:t>Screen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C0DC21-B7BB-4676-B98D-FC2650DD3F65}"/>
              </a:ext>
            </a:extLst>
          </p:cNvPr>
          <p:cNvSpPr/>
          <p:nvPr/>
        </p:nvSpPr>
        <p:spPr>
          <a:xfrm>
            <a:off x="193972" y="3841079"/>
            <a:ext cx="1494378" cy="1157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03E579-413B-4592-BF36-957B4F04D0E5}"/>
              </a:ext>
            </a:extLst>
          </p:cNvPr>
          <p:cNvCxnSpPr>
            <a:stCxn id="9" idx="2"/>
            <a:endCxn id="26" idx="0"/>
          </p:cNvCxnSpPr>
          <p:nvPr/>
        </p:nvCxnSpPr>
        <p:spPr>
          <a:xfrm flipH="1">
            <a:off x="867267" y="4998904"/>
            <a:ext cx="73894" cy="55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199848-044C-40FF-85D8-B7E581A66D02}"/>
              </a:ext>
            </a:extLst>
          </p:cNvPr>
          <p:cNvSpPr txBox="1"/>
          <p:nvPr/>
        </p:nvSpPr>
        <p:spPr>
          <a:xfrm>
            <a:off x="904214" y="5075254"/>
            <a:ext cx="2113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사용자가 </a:t>
            </a:r>
            <a:r>
              <a:rPr lang="en-US" altLang="ko-KR" dirty="0"/>
              <a:t>Touch </a:t>
            </a:r>
            <a:r>
              <a:rPr lang="ko-KR" altLang="en-US" dirty="0"/>
              <a:t>함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3C8498-5C06-4A90-805A-C845DA52DFF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612902" y="5878437"/>
            <a:ext cx="569896" cy="19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CF54399-81BF-44B8-8562-E51910D972BC}"/>
              </a:ext>
            </a:extLst>
          </p:cNvPr>
          <p:cNvSpPr txBox="1"/>
          <p:nvPr/>
        </p:nvSpPr>
        <p:spPr>
          <a:xfrm>
            <a:off x="904214" y="646264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어디 눌렀는지 알려줘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72F31F-5AC1-4C3C-BBC5-31D8CF502DFD}"/>
              </a:ext>
            </a:extLst>
          </p:cNvPr>
          <p:cNvCxnSpPr>
            <a:stCxn id="25" idx="3"/>
          </p:cNvCxnSpPr>
          <p:nvPr/>
        </p:nvCxnSpPr>
        <p:spPr>
          <a:xfrm>
            <a:off x="4478687" y="6070431"/>
            <a:ext cx="1324173" cy="9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4EF4F9-F6F0-41F3-ABA0-FF30A74094C9}"/>
              </a:ext>
            </a:extLst>
          </p:cNvPr>
          <p:cNvSpPr txBox="1"/>
          <p:nvPr/>
        </p:nvSpPr>
        <p:spPr>
          <a:xfrm>
            <a:off x="4999092" y="6315959"/>
            <a:ext cx="299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Touch Event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Event </a:t>
            </a:r>
            <a:r>
              <a:rPr lang="ko-KR" altLang="en-US" dirty="0"/>
              <a:t>저장공간에다 넣어줘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D3375B-9746-4E2F-B3AD-BACD11B20CE0}"/>
              </a:ext>
            </a:extLst>
          </p:cNvPr>
          <p:cNvSpPr/>
          <p:nvPr/>
        </p:nvSpPr>
        <p:spPr>
          <a:xfrm>
            <a:off x="9259672" y="977361"/>
            <a:ext cx="2932328" cy="44263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/>
              <a:t>Background</a:t>
            </a:r>
            <a:r>
              <a:rPr lang="ko-KR" altLang="en-US" b="1" dirty="0"/>
              <a:t> </a:t>
            </a:r>
            <a:r>
              <a:rPr lang="en-US" altLang="ko-KR" b="1" dirty="0"/>
              <a:t>Thread</a:t>
            </a:r>
          </a:p>
          <a:p>
            <a:pPr latinLnBrk="1"/>
            <a:r>
              <a:rPr lang="en-US" altLang="ko-KR" b="1" dirty="0"/>
              <a:t>(</a:t>
            </a:r>
            <a:r>
              <a:rPr lang="ko-KR" altLang="en-US" b="1" dirty="0"/>
              <a:t>양이 많은 작업</a:t>
            </a:r>
            <a:r>
              <a:rPr lang="en-US" altLang="ko-KR" b="1" dirty="0"/>
              <a:t>)</a:t>
            </a:r>
          </a:p>
          <a:p>
            <a:pPr latinLnBrk="1"/>
            <a:endParaRPr lang="en-US" altLang="ko-KR" b="1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79136B3-8DF0-4628-B6BC-A4936CBB2623}"/>
              </a:ext>
            </a:extLst>
          </p:cNvPr>
          <p:cNvSpPr/>
          <p:nvPr/>
        </p:nvSpPr>
        <p:spPr>
          <a:xfrm rot="19183811">
            <a:off x="7348567" y="3543226"/>
            <a:ext cx="1911286" cy="444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8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7A19725D-4289-4C81-B12F-39C21625C3E9}"/>
              </a:ext>
            </a:extLst>
          </p:cNvPr>
          <p:cNvSpPr txBox="1"/>
          <p:nvPr/>
        </p:nvSpPr>
        <p:spPr>
          <a:xfrm>
            <a:off x="428690" y="106389"/>
            <a:ext cx="506414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Android Application</a:t>
            </a:r>
            <a:r>
              <a:rPr lang="ko-KR" altLang="en-US" dirty="0"/>
              <a:t>이 대충 어떻게 돌아가는가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D4C3F9-058B-41FB-B844-3EB1F36868F8}"/>
              </a:ext>
            </a:extLst>
          </p:cNvPr>
          <p:cNvSpPr/>
          <p:nvPr/>
        </p:nvSpPr>
        <p:spPr>
          <a:xfrm>
            <a:off x="1850539" y="975004"/>
            <a:ext cx="3476195" cy="2940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/>
              <a:t>Main</a:t>
            </a:r>
            <a:r>
              <a:rPr lang="ko-KR" altLang="en-US" b="1" dirty="0"/>
              <a:t> </a:t>
            </a:r>
            <a:r>
              <a:rPr lang="en-US" altLang="ko-KR" b="1" dirty="0"/>
              <a:t>Thread</a:t>
            </a:r>
          </a:p>
          <a:p>
            <a:pPr latinLnBrk="1"/>
            <a:r>
              <a:rPr lang="en-US" altLang="ko-KR" b="1" dirty="0"/>
              <a:t>(GUI</a:t>
            </a:r>
            <a:r>
              <a:rPr lang="ko-KR" altLang="en-US" b="1" dirty="0"/>
              <a:t>를 그려준다</a:t>
            </a:r>
            <a:r>
              <a:rPr lang="en-US" altLang="ko-KR" b="1" dirty="0"/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D3375B-9746-4E2F-B3AD-BACD11B20CE0}"/>
              </a:ext>
            </a:extLst>
          </p:cNvPr>
          <p:cNvSpPr/>
          <p:nvPr/>
        </p:nvSpPr>
        <p:spPr>
          <a:xfrm>
            <a:off x="7798518" y="975004"/>
            <a:ext cx="3476196" cy="30313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b="1" dirty="0"/>
              <a:t>Background</a:t>
            </a:r>
            <a:r>
              <a:rPr lang="ko-KR" altLang="en-US" b="1" dirty="0"/>
              <a:t> </a:t>
            </a:r>
            <a:r>
              <a:rPr lang="en-US" altLang="ko-KR" b="1" dirty="0"/>
              <a:t>Thread</a:t>
            </a:r>
          </a:p>
          <a:p>
            <a:pPr latinLnBrk="1"/>
            <a:r>
              <a:rPr lang="en-US" altLang="ko-KR" b="1" dirty="0"/>
              <a:t>(</a:t>
            </a:r>
            <a:r>
              <a:rPr lang="ko-KR" altLang="en-US" b="1" dirty="0"/>
              <a:t>양이 많은 작업</a:t>
            </a:r>
            <a:r>
              <a:rPr lang="en-US" altLang="ko-KR" b="1" dirty="0"/>
              <a:t> / </a:t>
            </a:r>
            <a:r>
              <a:rPr lang="ko-KR" altLang="en-US" b="1" dirty="0"/>
              <a:t>데이터에 접근하는 작업</a:t>
            </a:r>
            <a:r>
              <a:rPr lang="en-US" altLang="ko-KR" b="1" dirty="0"/>
              <a:t>)</a:t>
            </a:r>
          </a:p>
          <a:p>
            <a:pPr latinLnBrk="1"/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11D984-349F-4C38-B8AF-11E03DC2269C}"/>
              </a:ext>
            </a:extLst>
          </p:cNvPr>
          <p:cNvSpPr/>
          <p:nvPr/>
        </p:nvSpPr>
        <p:spPr>
          <a:xfrm>
            <a:off x="1850539" y="4128940"/>
            <a:ext cx="3476195" cy="7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  <a:p>
            <a:pPr algn="ctr"/>
            <a:r>
              <a:rPr lang="en-US" altLang="ko-KR" dirty="0"/>
              <a:t>(GUI</a:t>
            </a:r>
            <a:r>
              <a:rPr lang="ko-KR" altLang="en-US" dirty="0"/>
              <a:t>의 변경에 관련된 작업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DC1F67-C718-4EE1-BD7F-902C3E80E855}"/>
              </a:ext>
            </a:extLst>
          </p:cNvPr>
          <p:cNvSpPr/>
          <p:nvPr/>
        </p:nvSpPr>
        <p:spPr>
          <a:xfrm>
            <a:off x="7798518" y="4128940"/>
            <a:ext cx="3476195" cy="7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데이터의 변경에 관련된 작업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BC0AD5-65FA-46C7-A362-6C7879B5E132}"/>
              </a:ext>
            </a:extLst>
          </p:cNvPr>
          <p:cNvSpPr/>
          <p:nvPr/>
        </p:nvSpPr>
        <p:spPr>
          <a:xfrm>
            <a:off x="1879517" y="5250730"/>
            <a:ext cx="3447217" cy="952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r>
              <a:rPr lang="ko-KR" altLang="en-US" dirty="0"/>
              <a:t>에 대한 </a:t>
            </a:r>
            <a:r>
              <a:rPr lang="en-US" altLang="ko-KR" dirty="0"/>
              <a:t>Class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ListView</a:t>
            </a:r>
            <a:r>
              <a:rPr lang="en-US" altLang="ko-KR" dirty="0"/>
              <a:t>, Activity)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687590-2200-4000-B614-B85755658C43}"/>
              </a:ext>
            </a:extLst>
          </p:cNvPr>
          <p:cNvSpPr/>
          <p:nvPr/>
        </p:nvSpPr>
        <p:spPr>
          <a:xfrm>
            <a:off x="7798518" y="5250729"/>
            <a:ext cx="3447217" cy="952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</a:p>
          <a:p>
            <a:pPr algn="ctr"/>
            <a:r>
              <a:rPr lang="en-US" altLang="ko-KR" dirty="0"/>
              <a:t>(Board Row, SQL)</a:t>
            </a:r>
            <a:endParaRPr lang="ko-KR" altLang="en-US" dirty="0"/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E39FCA08-06E7-4183-AF26-4788EBB4A998}"/>
              </a:ext>
            </a:extLst>
          </p:cNvPr>
          <p:cNvSpPr/>
          <p:nvPr/>
        </p:nvSpPr>
        <p:spPr>
          <a:xfrm>
            <a:off x="5806910" y="5250728"/>
            <a:ext cx="1511431" cy="9521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0B135B-B433-4FE8-B64D-A8E132AFADC1}"/>
              </a:ext>
            </a:extLst>
          </p:cNvPr>
          <p:cNvSpPr txBox="1"/>
          <p:nvPr/>
        </p:nvSpPr>
        <p:spPr>
          <a:xfrm>
            <a:off x="5806910" y="3377476"/>
            <a:ext cx="15043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MVC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r>
              <a:rPr lang="en-US" altLang="ko-KR" dirty="0"/>
              <a:t>Controller</a:t>
            </a:r>
          </a:p>
          <a:p>
            <a:endParaRPr lang="en-US" altLang="ko-KR" dirty="0"/>
          </a:p>
          <a:p>
            <a:r>
              <a:rPr lang="en-US" altLang="ko-KR" dirty="0"/>
              <a:t>MVVM</a:t>
            </a:r>
          </a:p>
          <a:p>
            <a:r>
              <a:rPr lang="en-US" altLang="ko-KR" dirty="0" err="1"/>
              <a:t>ViewModel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2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B01100-B536-49FE-89C6-2172F34D1A0B}"/>
              </a:ext>
            </a:extLst>
          </p:cNvPr>
          <p:cNvSpPr/>
          <p:nvPr/>
        </p:nvSpPr>
        <p:spPr>
          <a:xfrm>
            <a:off x="263153" y="231765"/>
            <a:ext cx="1193123" cy="36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CD127-CD62-447C-B874-CD474C7BED3E}"/>
              </a:ext>
            </a:extLst>
          </p:cNvPr>
          <p:cNvSpPr txBox="1"/>
          <p:nvPr/>
        </p:nvSpPr>
        <p:spPr>
          <a:xfrm>
            <a:off x="1644530" y="26596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게시판 화면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E31917-5718-464F-88B9-8E94E4A3AAB6}"/>
              </a:ext>
            </a:extLst>
          </p:cNvPr>
          <p:cNvSpPr/>
          <p:nvPr/>
        </p:nvSpPr>
        <p:spPr>
          <a:xfrm>
            <a:off x="273572" y="686429"/>
            <a:ext cx="1750621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글 리스트 게시판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7B15D4-DB41-4D48-888A-CE986FAABB2A}"/>
              </a:ext>
            </a:extLst>
          </p:cNvPr>
          <p:cNvSpPr/>
          <p:nvPr/>
        </p:nvSpPr>
        <p:spPr>
          <a:xfrm>
            <a:off x="2351385" y="5081134"/>
            <a:ext cx="5112568" cy="3069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 창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E7DA11-3478-4C54-BF7B-4BC5BF62BFDA}"/>
              </a:ext>
            </a:extLst>
          </p:cNvPr>
          <p:cNvSpPr/>
          <p:nvPr/>
        </p:nvSpPr>
        <p:spPr>
          <a:xfrm>
            <a:off x="940647" y="5081134"/>
            <a:ext cx="1031258" cy="323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항목</a:t>
            </a:r>
            <a:endParaRPr lang="en-US" altLang="ko-KR" sz="1050" dirty="0"/>
          </a:p>
          <a:p>
            <a:pPr algn="ctr"/>
            <a:r>
              <a:rPr lang="ko-KR" altLang="en-US" sz="1050" dirty="0" err="1"/>
              <a:t>쫘르륵</a:t>
            </a:r>
            <a:endParaRPr lang="en-US" altLang="ko-KR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7D4B8D-EFA8-4485-921F-3DCF5A6CA62C}"/>
              </a:ext>
            </a:extLst>
          </p:cNvPr>
          <p:cNvSpPr/>
          <p:nvPr/>
        </p:nvSpPr>
        <p:spPr>
          <a:xfrm>
            <a:off x="960087" y="1395511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번호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BFC51-80A7-4C46-B258-5DF5B1C059BA}"/>
              </a:ext>
            </a:extLst>
          </p:cNvPr>
          <p:cNvSpPr txBox="1"/>
          <p:nvPr/>
        </p:nvSpPr>
        <p:spPr>
          <a:xfrm>
            <a:off x="623193" y="5488349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작성자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글 제목</a:t>
            </a:r>
            <a:r>
              <a:rPr lang="en-US" altLang="ko-KR" sz="1400" dirty="0"/>
              <a:t>+</a:t>
            </a:r>
            <a:r>
              <a:rPr lang="ko-KR" altLang="en-US" sz="1400" dirty="0"/>
              <a:t>내용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음식점 리뷰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자유게시판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A961E9-A566-4831-A884-30FABAB5BEB6}"/>
              </a:ext>
            </a:extLst>
          </p:cNvPr>
          <p:cNvSpPr/>
          <p:nvPr/>
        </p:nvSpPr>
        <p:spPr>
          <a:xfrm>
            <a:off x="7591404" y="5081134"/>
            <a:ext cx="504057" cy="3484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50F151-2A97-4732-A41F-45DF06C60A82}"/>
              </a:ext>
            </a:extLst>
          </p:cNvPr>
          <p:cNvSpPr/>
          <p:nvPr/>
        </p:nvSpPr>
        <p:spPr>
          <a:xfrm>
            <a:off x="3475223" y="1395511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제목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3B0B00-0610-421D-BB6A-C9F1F43E75F4}"/>
              </a:ext>
            </a:extLst>
          </p:cNvPr>
          <p:cNvSpPr/>
          <p:nvPr/>
        </p:nvSpPr>
        <p:spPr>
          <a:xfrm>
            <a:off x="4732791" y="1395511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4D20E1-1F00-458F-BF96-05E8DA7DBD4B}"/>
              </a:ext>
            </a:extLst>
          </p:cNvPr>
          <p:cNvSpPr/>
          <p:nvPr/>
        </p:nvSpPr>
        <p:spPr>
          <a:xfrm>
            <a:off x="5990359" y="1395511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조회수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C34FA6-C522-4F20-8AEF-033DEC7AF715}"/>
              </a:ext>
            </a:extLst>
          </p:cNvPr>
          <p:cNvSpPr/>
          <p:nvPr/>
        </p:nvSpPr>
        <p:spPr>
          <a:xfrm>
            <a:off x="7247929" y="1395511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작성일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0D8134-9F58-4711-AEB9-6FD0C0D89070}"/>
              </a:ext>
            </a:extLst>
          </p:cNvPr>
          <p:cNvSpPr/>
          <p:nvPr/>
        </p:nvSpPr>
        <p:spPr>
          <a:xfrm>
            <a:off x="2217655" y="1395511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95043-A017-4C6E-98A3-5BD4D379E1F3}"/>
              </a:ext>
            </a:extLst>
          </p:cNvPr>
          <p:cNvSpPr txBox="1"/>
          <p:nvPr/>
        </p:nvSpPr>
        <p:spPr>
          <a:xfrm>
            <a:off x="3975208" y="6148071"/>
            <a:ext cx="1728192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페이지 번호</a:t>
            </a:r>
          </a:p>
        </p:txBody>
      </p:sp>
      <p:sp>
        <p:nvSpPr>
          <p:cNvPr id="18" name="모서리가 둥근 직사각형 4">
            <a:extLst>
              <a:ext uri="{FF2B5EF4-FFF2-40B4-BE49-F238E27FC236}">
                <a16:creationId xmlns:a16="http://schemas.microsoft.com/office/drawing/2014/main" id="{3A3891C4-12AE-4057-920D-081601807409}"/>
              </a:ext>
            </a:extLst>
          </p:cNvPr>
          <p:cNvSpPr/>
          <p:nvPr/>
        </p:nvSpPr>
        <p:spPr>
          <a:xfrm>
            <a:off x="7247929" y="87749"/>
            <a:ext cx="1800200" cy="367606"/>
          </a:xfrm>
          <a:prstGeom prst="roundRect">
            <a:avLst>
              <a:gd name="adj" fmla="val 8186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손관식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199C53-A53E-430A-BD9E-5ECDFDA73779}"/>
              </a:ext>
            </a:extLst>
          </p:cNvPr>
          <p:cNvSpPr/>
          <p:nvPr/>
        </p:nvSpPr>
        <p:spPr>
          <a:xfrm>
            <a:off x="546041" y="1169610"/>
            <a:ext cx="7920880" cy="3106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FF7DE7-8A6A-41EC-97E9-D7D73A155D43}"/>
              </a:ext>
            </a:extLst>
          </p:cNvPr>
          <p:cNvSpPr/>
          <p:nvPr/>
        </p:nvSpPr>
        <p:spPr>
          <a:xfrm>
            <a:off x="685997" y="4740349"/>
            <a:ext cx="1528359" cy="1972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2A5572-17FD-4376-B60D-4970231A56BD}"/>
              </a:ext>
            </a:extLst>
          </p:cNvPr>
          <p:cNvSpPr/>
          <p:nvPr/>
        </p:nvSpPr>
        <p:spPr>
          <a:xfrm>
            <a:off x="2558204" y="5900639"/>
            <a:ext cx="5982573" cy="81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AFD099-2848-464E-97BA-693C60C24CF2}"/>
              </a:ext>
            </a:extLst>
          </p:cNvPr>
          <p:cNvSpPr/>
          <p:nvPr/>
        </p:nvSpPr>
        <p:spPr>
          <a:xfrm>
            <a:off x="2289306" y="4740349"/>
            <a:ext cx="6251471" cy="96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339F19-1DF4-4B24-8005-75E478C9B55F}"/>
              </a:ext>
            </a:extLst>
          </p:cNvPr>
          <p:cNvSpPr txBox="1"/>
          <p:nvPr/>
        </p:nvSpPr>
        <p:spPr>
          <a:xfrm>
            <a:off x="841337" y="3930599"/>
            <a:ext cx="598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ListView</a:t>
            </a:r>
            <a:r>
              <a:rPr lang="en-US" altLang="ko-KR" dirty="0"/>
              <a:t> (</a:t>
            </a:r>
            <a:r>
              <a:rPr lang="en-US" altLang="ko-KR" dirty="0" err="1"/>
              <a:t>RecyclerView</a:t>
            </a:r>
            <a:r>
              <a:rPr lang="en-US" altLang="ko-KR" dirty="0"/>
              <a:t>) : </a:t>
            </a:r>
            <a:r>
              <a:rPr lang="en-US" altLang="ko-KR" dirty="0" err="1"/>
              <a:t>RecyclerView</a:t>
            </a:r>
            <a:r>
              <a:rPr lang="en-US" altLang="ko-KR" dirty="0"/>
              <a:t> + </a:t>
            </a:r>
            <a:r>
              <a:rPr lang="en-US" altLang="ko-KR" dirty="0" err="1"/>
              <a:t>RecyclerViewAdapter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E45902-876F-4B60-8419-6D32064BBC3B}"/>
              </a:ext>
            </a:extLst>
          </p:cNvPr>
          <p:cNvSpPr txBox="1"/>
          <p:nvPr/>
        </p:nvSpPr>
        <p:spPr>
          <a:xfrm>
            <a:off x="923420" y="636251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Spinner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D148A6-F0B6-45ED-B997-BA61BDE302CD}"/>
              </a:ext>
            </a:extLst>
          </p:cNvPr>
          <p:cNvSpPr txBox="1"/>
          <p:nvPr/>
        </p:nvSpPr>
        <p:spPr>
          <a:xfrm>
            <a:off x="4480863" y="4726076"/>
            <a:ext cx="92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EditText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B144D3-A47B-48D3-B599-2683455ACFDA}"/>
              </a:ext>
            </a:extLst>
          </p:cNvPr>
          <p:cNvSpPr txBox="1"/>
          <p:nvPr/>
        </p:nvSpPr>
        <p:spPr>
          <a:xfrm>
            <a:off x="7431652" y="4701386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04BC14-FE3D-41D1-A598-2CC8BCF93587}"/>
              </a:ext>
            </a:extLst>
          </p:cNvPr>
          <p:cNvSpPr txBox="1"/>
          <p:nvPr/>
        </p:nvSpPr>
        <p:spPr>
          <a:xfrm>
            <a:off x="6904381" y="6148071"/>
            <a:ext cx="106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EditText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7D203E-B86C-44C3-B5B6-3F35F6D1AA7A}"/>
              </a:ext>
            </a:extLst>
          </p:cNvPr>
          <p:cNvSpPr/>
          <p:nvPr/>
        </p:nvSpPr>
        <p:spPr>
          <a:xfrm>
            <a:off x="5779879" y="6121896"/>
            <a:ext cx="89782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2D7E08-7F5A-46B9-975D-2AEDC39C2F8D}"/>
              </a:ext>
            </a:extLst>
          </p:cNvPr>
          <p:cNvSpPr txBox="1"/>
          <p:nvPr/>
        </p:nvSpPr>
        <p:spPr>
          <a:xfrm>
            <a:off x="828812" y="3541786"/>
            <a:ext cx="178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BoardList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4F670E-BCF7-4255-BA72-51441AC631F8}"/>
              </a:ext>
            </a:extLst>
          </p:cNvPr>
          <p:cNvSpPr txBox="1"/>
          <p:nvPr/>
        </p:nvSpPr>
        <p:spPr>
          <a:xfrm>
            <a:off x="2624256" y="5366207"/>
            <a:ext cx="178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Search Window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B3C67-D329-4A25-90D2-ACD0BBD0BEB0}"/>
              </a:ext>
            </a:extLst>
          </p:cNvPr>
          <p:cNvSpPr txBox="1"/>
          <p:nvPr/>
        </p:nvSpPr>
        <p:spPr>
          <a:xfrm>
            <a:off x="2581220" y="6395503"/>
            <a:ext cx="178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F7AB8-EC33-467F-B5AC-90BB51A877AC}"/>
              </a:ext>
            </a:extLst>
          </p:cNvPr>
          <p:cNvSpPr txBox="1"/>
          <p:nvPr/>
        </p:nvSpPr>
        <p:spPr>
          <a:xfrm>
            <a:off x="807307" y="4753018"/>
            <a:ext cx="178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Search Filter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4759DA-BC4A-49AA-AD6E-17096ED48B69}"/>
              </a:ext>
            </a:extLst>
          </p:cNvPr>
          <p:cNvSpPr txBox="1"/>
          <p:nvPr/>
        </p:nvSpPr>
        <p:spPr>
          <a:xfrm>
            <a:off x="8943192" y="1099325"/>
            <a:ext cx="624722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만드는 전략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View, Model.</a:t>
            </a:r>
            <a:r>
              <a:rPr lang="ko-KR" altLang="en-US" dirty="0"/>
              <a:t> </a:t>
            </a:r>
            <a:r>
              <a:rPr lang="en-US" altLang="ko-KR" dirty="0"/>
              <a:t>Controller</a:t>
            </a:r>
            <a:r>
              <a:rPr lang="ko-KR" altLang="en-US" dirty="0"/>
              <a:t>를 유념한다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ProtoType</a:t>
            </a:r>
            <a:r>
              <a:rPr lang="ko-KR" altLang="en-US" dirty="0"/>
              <a:t>을 만들어 </a:t>
            </a:r>
            <a:r>
              <a:rPr lang="en-US" altLang="ko-KR" dirty="0"/>
              <a:t>&lt;-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기능별로 세부 </a:t>
            </a:r>
            <a:r>
              <a:rPr lang="en-US" altLang="ko-KR" dirty="0"/>
              <a:t>View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BoardList</a:t>
            </a:r>
            <a:r>
              <a:rPr lang="en-US" altLang="ko-KR" dirty="0"/>
              <a:t> (Board</a:t>
            </a:r>
            <a:r>
              <a:rPr lang="ko-KR" altLang="en-US" dirty="0"/>
              <a:t>의 </a:t>
            </a:r>
            <a:r>
              <a:rPr lang="ko-KR" altLang="en-US" b="1" dirty="0"/>
              <a:t>목록</a:t>
            </a:r>
            <a:r>
              <a:rPr lang="ko-KR" altLang="en-US" dirty="0"/>
              <a:t>을 보여줌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Search Filter (</a:t>
            </a:r>
            <a:r>
              <a:rPr lang="ko-KR" altLang="en-US" b="1" dirty="0"/>
              <a:t>관심분야</a:t>
            </a:r>
            <a:r>
              <a:rPr lang="ko-KR" altLang="en-US" dirty="0"/>
              <a:t>를 보여줌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Search Window (</a:t>
            </a:r>
            <a:r>
              <a:rPr lang="ko-KR" altLang="en-US" b="1" dirty="0"/>
              <a:t>검색</a:t>
            </a:r>
            <a:r>
              <a:rPr lang="ko-KR" altLang="en-US" dirty="0"/>
              <a:t>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Page Number (</a:t>
            </a:r>
            <a:r>
              <a:rPr lang="en-US" altLang="ko-KR" b="1" dirty="0"/>
              <a:t>Page Number</a:t>
            </a:r>
            <a:r>
              <a:rPr lang="ko-KR" altLang="en-US" dirty="0"/>
              <a:t>를 보여줌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: </a:t>
            </a:r>
            <a:r>
              <a:rPr lang="ko-KR" altLang="en-US" dirty="0"/>
              <a:t>하나의 </a:t>
            </a:r>
            <a:r>
              <a:rPr lang="en-US" altLang="ko-KR" dirty="0"/>
              <a:t>Keyword</a:t>
            </a:r>
            <a:r>
              <a:rPr lang="ko-KR" altLang="en-US" dirty="0"/>
              <a:t>로 나타낼 수 있는 거로 나누기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데이터들을 정의해 </a:t>
            </a:r>
            <a:r>
              <a:rPr lang="en-US" altLang="ko-KR" dirty="0"/>
              <a:t>(Data class)</a:t>
            </a:r>
          </a:p>
          <a:p>
            <a:r>
              <a:rPr lang="en-US" altLang="ko-KR" dirty="0"/>
              <a:t> -&gt; SQL</a:t>
            </a:r>
            <a:r>
              <a:rPr lang="ko-KR" altLang="en-US" dirty="0"/>
              <a:t>의 </a:t>
            </a:r>
            <a:r>
              <a:rPr lang="en-US" altLang="ko-KR" dirty="0"/>
              <a:t>Entity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-&gt; Data Column</a:t>
            </a:r>
            <a:r>
              <a:rPr lang="ko-KR" altLang="en-US" dirty="0"/>
              <a:t>과 이 데이터를 활용해서 할 수 있는 기능</a:t>
            </a:r>
            <a:endParaRPr lang="en-US" altLang="ko-KR" dirty="0"/>
          </a:p>
          <a:p>
            <a:r>
              <a:rPr lang="en-US" altLang="ko-KR" dirty="0"/>
              <a:t> (</a:t>
            </a:r>
            <a:r>
              <a:rPr lang="ko-KR" altLang="en-US" dirty="0"/>
              <a:t>기능들은 </a:t>
            </a:r>
            <a:r>
              <a:rPr lang="en-US" altLang="ko-KR" dirty="0"/>
              <a:t>View</a:t>
            </a:r>
            <a:r>
              <a:rPr lang="ko-KR" altLang="en-US" dirty="0"/>
              <a:t>에서 나옴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: Current Filter (</a:t>
            </a:r>
            <a:r>
              <a:rPr lang="ko-KR" altLang="en-US" dirty="0"/>
              <a:t>관심분야를 보여줌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: Refresh (</a:t>
            </a:r>
            <a:r>
              <a:rPr lang="ko-KR" altLang="en-US" dirty="0"/>
              <a:t>목록을 보여줌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: Search (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: Page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 교체</a:t>
            </a:r>
            <a:endParaRPr lang="en-US" altLang="ko-KR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8F2D97-79D3-426F-88A9-055F641A3E08}"/>
              </a:ext>
            </a:extLst>
          </p:cNvPr>
          <p:cNvSpPr/>
          <p:nvPr/>
        </p:nvSpPr>
        <p:spPr>
          <a:xfrm>
            <a:off x="960087" y="2042130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976D21-2437-4FAA-BBA7-BE53A90E113D}"/>
              </a:ext>
            </a:extLst>
          </p:cNvPr>
          <p:cNvSpPr/>
          <p:nvPr/>
        </p:nvSpPr>
        <p:spPr>
          <a:xfrm>
            <a:off x="3475223" y="2042130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C53C73-2513-45E7-80A9-43E6C13B4F33}"/>
              </a:ext>
            </a:extLst>
          </p:cNvPr>
          <p:cNvSpPr/>
          <p:nvPr/>
        </p:nvSpPr>
        <p:spPr>
          <a:xfrm>
            <a:off x="4732791" y="2042130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null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0FB7DB-71CE-4ACD-930F-6E5EF1F22574}"/>
              </a:ext>
            </a:extLst>
          </p:cNvPr>
          <p:cNvSpPr/>
          <p:nvPr/>
        </p:nvSpPr>
        <p:spPr>
          <a:xfrm>
            <a:off x="5990359" y="2042130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0FE4891-6590-4161-A887-06C9497214EB}"/>
              </a:ext>
            </a:extLst>
          </p:cNvPr>
          <p:cNvSpPr/>
          <p:nvPr/>
        </p:nvSpPr>
        <p:spPr>
          <a:xfrm>
            <a:off x="7247929" y="2042130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20/12/8</a:t>
            </a:r>
            <a:endParaRPr lang="ko-KR" altLang="en-US" sz="11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4194C-7590-4ACB-A873-DCDDA08E9D4E}"/>
              </a:ext>
            </a:extLst>
          </p:cNvPr>
          <p:cNvSpPr/>
          <p:nvPr/>
        </p:nvSpPr>
        <p:spPr>
          <a:xfrm>
            <a:off x="2217655" y="2042130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박재혁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3C395B-5976-4F0A-85BE-E861E9771C9A}"/>
              </a:ext>
            </a:extLst>
          </p:cNvPr>
          <p:cNvSpPr/>
          <p:nvPr/>
        </p:nvSpPr>
        <p:spPr>
          <a:xfrm>
            <a:off x="960087" y="2606639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C286C0-BC72-4911-84BE-00B31968C70A}"/>
              </a:ext>
            </a:extLst>
          </p:cNvPr>
          <p:cNvSpPr/>
          <p:nvPr/>
        </p:nvSpPr>
        <p:spPr>
          <a:xfrm>
            <a:off x="3475223" y="2606639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BB</a:t>
            </a:r>
            <a:endParaRPr lang="ko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C38E938-AB01-4970-86AA-DE10A4076EDA}"/>
              </a:ext>
            </a:extLst>
          </p:cNvPr>
          <p:cNvSpPr/>
          <p:nvPr/>
        </p:nvSpPr>
        <p:spPr>
          <a:xfrm>
            <a:off x="4732791" y="2606639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null</a:t>
            </a:r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F775D0E-5905-4CAB-A736-773BE24C903F}"/>
              </a:ext>
            </a:extLst>
          </p:cNvPr>
          <p:cNvSpPr/>
          <p:nvPr/>
        </p:nvSpPr>
        <p:spPr>
          <a:xfrm>
            <a:off x="5990359" y="2606639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1BC495-D540-4544-8175-501A0BA56C96}"/>
              </a:ext>
            </a:extLst>
          </p:cNvPr>
          <p:cNvSpPr/>
          <p:nvPr/>
        </p:nvSpPr>
        <p:spPr>
          <a:xfrm>
            <a:off x="7247929" y="2606639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20/12/9</a:t>
            </a:r>
            <a:endParaRPr lang="ko-KR" altLang="en-US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13C2F2B-E61A-451B-BFA2-C5CBF02F7E5A}"/>
              </a:ext>
            </a:extLst>
          </p:cNvPr>
          <p:cNvSpPr/>
          <p:nvPr/>
        </p:nvSpPr>
        <p:spPr>
          <a:xfrm>
            <a:off x="2217655" y="2606639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황영석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1511502-AA9B-4AAE-B5CA-E977C9BB028D}"/>
              </a:ext>
            </a:extLst>
          </p:cNvPr>
          <p:cNvSpPr/>
          <p:nvPr/>
        </p:nvSpPr>
        <p:spPr>
          <a:xfrm>
            <a:off x="960087" y="3141807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424A077-26B9-4186-B13B-21C93CD006B4}"/>
              </a:ext>
            </a:extLst>
          </p:cNvPr>
          <p:cNvSpPr/>
          <p:nvPr/>
        </p:nvSpPr>
        <p:spPr>
          <a:xfrm>
            <a:off x="3475223" y="3141807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CCC</a:t>
            </a:r>
            <a:endParaRPr lang="ko-KR" altLang="en-US" sz="11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1F4014-A409-4B89-8CB5-04C37E0533EB}"/>
              </a:ext>
            </a:extLst>
          </p:cNvPr>
          <p:cNvSpPr/>
          <p:nvPr/>
        </p:nvSpPr>
        <p:spPr>
          <a:xfrm>
            <a:off x="4732791" y="3141807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null</a:t>
            </a:r>
            <a:endParaRPr lang="ko-KR" altLang="en-US" sz="11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880C004-69EF-4372-B396-40CFE787369C}"/>
              </a:ext>
            </a:extLst>
          </p:cNvPr>
          <p:cNvSpPr/>
          <p:nvPr/>
        </p:nvSpPr>
        <p:spPr>
          <a:xfrm>
            <a:off x="5990359" y="3141807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52</a:t>
            </a:r>
            <a:endParaRPr lang="ko-KR" altLang="en-US" sz="11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FB07D5-1DEB-44A1-A2E3-6F688E3AE8AC}"/>
              </a:ext>
            </a:extLst>
          </p:cNvPr>
          <p:cNvSpPr/>
          <p:nvPr/>
        </p:nvSpPr>
        <p:spPr>
          <a:xfrm>
            <a:off x="7247929" y="3141807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20/12/12</a:t>
            </a:r>
            <a:endParaRPr lang="ko-KR" altLang="en-US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248D58F-2CBC-4EB2-B188-C7038DF7DEC1}"/>
              </a:ext>
            </a:extLst>
          </p:cNvPr>
          <p:cNvSpPr/>
          <p:nvPr/>
        </p:nvSpPr>
        <p:spPr>
          <a:xfrm>
            <a:off x="2217655" y="3141807"/>
            <a:ext cx="1031258" cy="4320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박보검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073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1279</Words>
  <Application>Microsoft Office PowerPoint</Application>
  <PresentationFormat>와이드스크린</PresentationFormat>
  <Paragraphs>407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재혁</dc:creator>
  <cp:lastModifiedBy>박 재혁</cp:lastModifiedBy>
  <cp:revision>20</cp:revision>
  <dcterms:created xsi:type="dcterms:W3CDTF">2021-03-01T07:00:36Z</dcterms:created>
  <dcterms:modified xsi:type="dcterms:W3CDTF">2021-03-01T11:21:47Z</dcterms:modified>
</cp:coreProperties>
</file>