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75" r:id="rId12"/>
    <p:sldId id="259" r:id="rId13"/>
    <p:sldId id="272" r:id="rId14"/>
    <p:sldId id="258" r:id="rId15"/>
    <p:sldId id="260" r:id="rId16"/>
    <p:sldId id="270" r:id="rId17"/>
    <p:sldId id="267" r:id="rId18"/>
    <p:sldId id="276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4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4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8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2833-2EDB-4603-B32F-0471E4E60610}" type="datetimeFigureOut">
              <a:rPr lang="en-US" smtClean="0"/>
              <a:t>11/8/2013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5617-2A0D-4DD9-9615-EF48C87F1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4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Mitchell Lee</a:t>
            </a:r>
            <a:br>
              <a:rPr lang="en-US" dirty="0" smtClean="0"/>
            </a:br>
            <a:r>
              <a:rPr lang="en-US" dirty="0" smtClean="0"/>
              <a:t>Micro-grid </a:t>
            </a:r>
            <a:r>
              <a:rPr lang="en-US" dirty="0" smtClean="0"/>
              <a:t>vs</a:t>
            </a:r>
            <a:r>
              <a:rPr lang="en-US" dirty="0" smtClean="0"/>
              <a:t> Solar Home Systems</a:t>
            </a:r>
            <a:br>
              <a:rPr lang="en-US" dirty="0" smtClean="0"/>
            </a:br>
            <a:r>
              <a:rPr lang="en-US" dirty="0" smtClean="0"/>
              <a:t>Progress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7,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8534400" cy="6400800"/>
          </a:xfrm>
        </p:spPr>
      </p:pic>
    </p:spTree>
    <p:extLst>
      <p:ext uri="{BB962C8B-B14F-4D97-AF65-F5344CB8AC3E}">
        <p14:creationId xmlns:p14="http://schemas.microsoft.com/office/powerpoint/2010/main" val="385402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2" y="76200"/>
            <a:ext cx="8534408" cy="64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PV – 1 USD/W, design life20 years.</a:t>
            </a:r>
          </a:p>
          <a:p>
            <a:r>
              <a:rPr lang="en-US" dirty="0" smtClean="0"/>
              <a:t>Battery – 0.52 USD/</a:t>
            </a:r>
            <a:r>
              <a:rPr lang="en-US" dirty="0" smtClean="0"/>
              <a:t>Wh</a:t>
            </a:r>
            <a:r>
              <a:rPr lang="en-US" dirty="0" smtClean="0"/>
              <a:t> capacity, min SOC = 40 %, battery life depend on use. </a:t>
            </a:r>
          </a:p>
          <a:p>
            <a:r>
              <a:rPr lang="en-US" dirty="0" smtClean="0"/>
              <a:t>Inverter – 0.60 USD/W capacity, 15 year design life</a:t>
            </a:r>
          </a:p>
          <a:p>
            <a:r>
              <a:rPr lang="en-US" dirty="0" smtClean="0"/>
              <a:t>Project life of 25 years</a:t>
            </a:r>
          </a:p>
        </p:txBody>
      </p:sp>
    </p:spTree>
    <p:extLst>
      <p:ext uri="{BB962C8B-B14F-4D97-AF65-F5344CB8AC3E}">
        <p14:creationId xmlns:p14="http://schemas.microsoft.com/office/powerpoint/2010/main" val="18749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1948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HOMER MODEL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8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Current System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79"/>
              </p:ext>
            </p:extLst>
          </p:nvPr>
        </p:nvGraphicFramePr>
        <p:xfrm>
          <a:off x="685800" y="1828800"/>
          <a:ext cx="8229602" cy="748586"/>
        </p:xfrm>
        <a:graphic>
          <a:graphicData uri="http://schemas.openxmlformats.org/drawingml/2006/table">
            <a:tbl>
              <a:tblPr/>
              <a:tblGrid>
                <a:gridCol w="628827"/>
                <a:gridCol w="1038297"/>
                <a:gridCol w="1129696"/>
                <a:gridCol w="954210"/>
                <a:gridCol w="1735371"/>
                <a:gridCol w="685800"/>
                <a:gridCol w="838200"/>
                <a:gridCol w="1219201"/>
              </a:tblGrid>
              <a:tr h="31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 (kW)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(kWh)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 (kW)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capital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cost ($/yr)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 ($/kWh)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Capacity shortage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$5,090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$12,027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3450" y="299823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Battery lifespan is 5 years in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66522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 uses size of currents system, and current consumer demand. Metering losses are not included in consumption making the system seem even more oversized.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Optimally Sized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08320"/>
              </p:ext>
            </p:extLst>
          </p:nvPr>
        </p:nvGraphicFramePr>
        <p:xfrm>
          <a:off x="381000" y="1905000"/>
          <a:ext cx="8467716" cy="2201520"/>
        </p:xfrm>
        <a:graphic>
          <a:graphicData uri="http://schemas.openxmlformats.org/drawingml/2006/table">
            <a:tbl>
              <a:tblPr/>
              <a:tblGrid>
                <a:gridCol w="1288258"/>
                <a:gridCol w="485922"/>
                <a:gridCol w="805968"/>
                <a:gridCol w="703457"/>
                <a:gridCol w="872965"/>
                <a:gridCol w="737359"/>
                <a:gridCol w="1163953"/>
                <a:gridCol w="567851"/>
                <a:gridCol w="734533"/>
                <a:gridCol w="1107450"/>
              </a:tblGrid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 Cap. Shortage (%)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 (kW)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Batteries CP12240D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(kWh)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 (kW)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capital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cost ($/yr)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NPC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 ($/kWh)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Capacity shortage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4.608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$2,144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$4,233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0.933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4.608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$2,024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$4,070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0.897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4.608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$1,824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$3,854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0.855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4.608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$1,824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$3,854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0.855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4.608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$1,704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$3,680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$1,488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$3,552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0.802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3.456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$1,288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$3,196 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0.768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490" marR="8490" marT="84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455497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Battery lifespan is between 3 and 5 years in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UG01-5: Solar Home System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5694"/>
              </p:ext>
            </p:extLst>
          </p:nvPr>
        </p:nvGraphicFramePr>
        <p:xfrm>
          <a:off x="304800" y="1828800"/>
          <a:ext cx="8305801" cy="2613984"/>
        </p:xfrm>
        <a:graphic>
          <a:graphicData uri="http://schemas.openxmlformats.org/drawingml/2006/table">
            <a:tbl>
              <a:tblPr/>
              <a:tblGrid>
                <a:gridCol w="1230889"/>
                <a:gridCol w="464282"/>
                <a:gridCol w="542563"/>
                <a:gridCol w="1222791"/>
                <a:gridCol w="834089"/>
                <a:gridCol w="704522"/>
                <a:gridCol w="1112119"/>
                <a:gridCol w="542563"/>
                <a:gridCol w="701823"/>
                <a:gridCol w="950160"/>
              </a:tblGrid>
              <a:tr h="57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 Cap. Shortage (%)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 (kW)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CP12240D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Capacity (kWh)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 (kW)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capital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cost ($/yr)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NPC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 ($/kWh)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Capacity shortage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$800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$1,693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1.381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$700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$1,390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1.137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$670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$1,266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1.039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$630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$1,220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1.007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$610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$1,197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$550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$1,124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1.152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$480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$1,053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83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UG01-1: Solar Home System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4896"/>
              </p:ext>
            </p:extLst>
          </p:nvPr>
        </p:nvGraphicFramePr>
        <p:xfrm>
          <a:off x="76200" y="1447800"/>
          <a:ext cx="8915399" cy="2256360"/>
        </p:xfrm>
        <a:graphic>
          <a:graphicData uri="http://schemas.openxmlformats.org/drawingml/2006/table">
            <a:tbl>
              <a:tblPr/>
              <a:tblGrid>
                <a:gridCol w="1188720"/>
                <a:gridCol w="560926"/>
                <a:gridCol w="559999"/>
                <a:gridCol w="1604772"/>
                <a:gridCol w="860893"/>
                <a:gridCol w="727162"/>
                <a:gridCol w="1147858"/>
                <a:gridCol w="559999"/>
                <a:gridCol w="724376"/>
                <a:gridCol w="980694"/>
              </a:tblGrid>
              <a:tr h="49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 Cap. Shortage (%)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 (kW)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CP12240D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Capacity (kWh)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 (kW)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capital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cost ($/yr)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NPC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 ($/kWh)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Capacity shortage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0.864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$290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$627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0.864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$270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$604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$280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$520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2.765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$240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$475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2.527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$220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$452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2.413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$220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$452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2.413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$170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$300 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1.704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26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UG01-2: Solar Home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688291"/>
              </p:ext>
            </p:extLst>
          </p:nvPr>
        </p:nvGraphicFramePr>
        <p:xfrm>
          <a:off x="152400" y="1676400"/>
          <a:ext cx="8762998" cy="2807496"/>
        </p:xfrm>
        <a:graphic>
          <a:graphicData uri="http://schemas.openxmlformats.org/drawingml/2006/table">
            <a:tbl>
              <a:tblPr/>
              <a:tblGrid>
                <a:gridCol w="1298644"/>
                <a:gridCol w="489839"/>
                <a:gridCol w="1030917"/>
                <a:gridCol w="838200"/>
                <a:gridCol w="990600"/>
                <a:gridCol w="685800"/>
                <a:gridCol w="1113653"/>
                <a:gridCol w="497975"/>
                <a:gridCol w="814908"/>
                <a:gridCol w="1002462"/>
              </a:tblGrid>
              <a:tr h="160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 Cap. Shortage (%)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 (kW)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CP12240D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Capacity (kWh)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 (kW)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capital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cost ($/yr)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NPC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 ($/kWh)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Capacity shortage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$150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$278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$130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$255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$130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$255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$130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$255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$130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$255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$130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$255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$130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$255 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96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per Unit Energy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93423"/>
              </p:ext>
            </p:extLst>
          </p:nvPr>
        </p:nvGraphicFramePr>
        <p:xfrm>
          <a:off x="2362200" y="1828800"/>
          <a:ext cx="4867967" cy="2238750"/>
        </p:xfrm>
        <a:graphic>
          <a:graphicData uri="http://schemas.openxmlformats.org/drawingml/2006/table">
            <a:tbl>
              <a:tblPr/>
              <a:tblGrid>
                <a:gridCol w="1965049"/>
                <a:gridCol w="927256"/>
                <a:gridCol w="593526"/>
                <a:gridCol w="691068"/>
                <a:gridCol w="691068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25" marR="7725" marT="77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 ($/kWh)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25" marR="7725" marT="7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25" marR="7725" marT="7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 Cap. Shortage (%)</a:t>
                      </a:r>
                    </a:p>
                  </a:txBody>
                  <a:tcPr marL="7725" marR="7725" marT="7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UG01-All</a:t>
                      </a:r>
                    </a:p>
                  </a:txBody>
                  <a:tcPr marL="7725" marR="7725" marT="7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UG01-5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UG01-1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UG01-2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0.933</a:t>
                      </a:r>
                    </a:p>
                  </a:txBody>
                  <a:tcPr marL="8490" marR="8490" marT="8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1.381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1.582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0.897</a:t>
                      </a:r>
                    </a:p>
                  </a:txBody>
                  <a:tcPr marL="8490" marR="8490" marT="8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1.137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0.855</a:t>
                      </a:r>
                    </a:p>
                  </a:txBody>
                  <a:tcPr marL="8490" marR="8490" marT="8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1.039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2.765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0.855</a:t>
                      </a:r>
                    </a:p>
                  </a:txBody>
                  <a:tcPr marL="8490" marR="8490" marT="8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1.007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2.527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8490" marR="8490" marT="8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2.413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0.802</a:t>
                      </a:r>
                    </a:p>
                  </a:txBody>
                  <a:tcPr marL="8490" marR="8490" marT="8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2.413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0.768</a:t>
                      </a:r>
                    </a:p>
                  </a:txBody>
                  <a:tcPr marL="8490" marR="8490" marT="8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1.704</a:t>
                      </a:r>
                    </a:p>
                  </a:txBody>
                  <a:tcPr marL="7725" marR="7725" marT="77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1.456</a:t>
                      </a:r>
                    </a:p>
                  </a:txBody>
                  <a:tcPr marL="8037" marR="8037" marT="8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62200" y="46482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UG01-5:  </a:t>
            </a:r>
            <a:r>
              <a:rPr lang="en-US" dirty="0"/>
              <a:t>a “big” consumer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UG01-1: “small</a:t>
            </a:r>
            <a:r>
              <a:rPr lang="en-US" dirty="0"/>
              <a:t>” consumer who briefly had elevated levels of energy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UG01-2: “small</a:t>
            </a:r>
            <a:r>
              <a:rPr lang="en-US" dirty="0"/>
              <a:t>” consumer</a:t>
            </a:r>
          </a:p>
        </p:txBody>
      </p:sp>
    </p:spTree>
    <p:extLst>
      <p:ext uri="{BB962C8B-B14F-4D97-AF65-F5344CB8AC3E}">
        <p14:creationId xmlns:p14="http://schemas.microsoft.com/office/powerpoint/2010/main" val="31371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HOMER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Modeled current system using ug01 demand (sum of circuits, ignoring metering losses).</a:t>
            </a:r>
          </a:p>
          <a:p>
            <a:r>
              <a:rPr lang="en-US" dirty="0" smtClean="0"/>
              <a:t>Optimally sized SharedSolar system for ug01 demand (sum of circuits, ignoring metering losses) for a range of reliabilities.</a:t>
            </a:r>
          </a:p>
          <a:p>
            <a:r>
              <a:rPr lang="en-US" dirty="0" smtClean="0"/>
              <a:t>Optimally Sized home </a:t>
            </a:r>
            <a:r>
              <a:rPr lang="en-US" dirty="0"/>
              <a:t>systems </a:t>
            </a:r>
            <a:r>
              <a:rPr lang="en-US" dirty="0" smtClean="0"/>
              <a:t>using </a:t>
            </a:r>
            <a:r>
              <a:rPr lang="en-US" dirty="0"/>
              <a:t>historical </a:t>
            </a:r>
            <a:r>
              <a:rPr lang="en-US" dirty="0" smtClean="0"/>
              <a:t>data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 “big” </a:t>
            </a:r>
            <a:r>
              <a:rPr lang="en-US" dirty="0" smtClean="0"/>
              <a:t>consumer</a:t>
            </a:r>
            <a:endParaRPr lang="en-US" dirty="0"/>
          </a:p>
          <a:p>
            <a:pPr lvl="1"/>
            <a:r>
              <a:rPr lang="en-US" dirty="0" smtClean="0"/>
              <a:t>“small</a:t>
            </a:r>
            <a:r>
              <a:rPr lang="en-US" dirty="0" smtClean="0"/>
              <a:t>” consumer </a:t>
            </a:r>
            <a:r>
              <a:rPr lang="en-US" dirty="0" smtClean="0"/>
              <a:t>who briefly had elevated levels of energy consumption</a:t>
            </a:r>
          </a:p>
          <a:p>
            <a:pPr lvl="1"/>
            <a:r>
              <a:rPr lang="en-US" dirty="0" smtClean="0"/>
              <a:t>“small” consumer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9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6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t="4051" r="7282"/>
          <a:stretch/>
        </p:blipFill>
        <p:spPr>
          <a:xfrm>
            <a:off x="304800" y="4465"/>
            <a:ext cx="8236033" cy="6858000"/>
          </a:xfrm>
        </p:spPr>
      </p:pic>
      <p:sp>
        <p:nvSpPr>
          <p:cNvPr id="6" name="TextBox 5"/>
          <p:cNvSpPr txBox="1"/>
          <p:nvPr/>
        </p:nvSpPr>
        <p:spPr>
          <a:xfrm>
            <a:off x="34290" y="0"/>
            <a:ext cx="1676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Input Data</a:t>
            </a: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9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" y="0"/>
            <a:ext cx="8493711" cy="6583363"/>
          </a:xfrm>
        </p:spPr>
      </p:pic>
    </p:spTree>
    <p:extLst>
      <p:ext uri="{BB962C8B-B14F-4D97-AF65-F5344CB8AC3E}">
        <p14:creationId xmlns:p14="http://schemas.microsoft.com/office/powerpoint/2010/main" val="12924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3840"/>
            <a:ext cx="8305801" cy="6464160"/>
          </a:xfrm>
        </p:spPr>
      </p:pic>
      <p:sp>
        <p:nvSpPr>
          <p:cNvPr id="5" name="TextBox 4"/>
          <p:cNvSpPr txBox="1"/>
          <p:nvPr/>
        </p:nvSpPr>
        <p:spPr>
          <a:xfrm>
            <a:off x="2514600" y="152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Data: Sample “Big” Customer</a:t>
            </a:r>
          </a:p>
        </p:txBody>
      </p:sp>
    </p:spTree>
    <p:extLst>
      <p:ext uri="{BB962C8B-B14F-4D97-AF65-F5344CB8AC3E}">
        <p14:creationId xmlns:p14="http://schemas.microsoft.com/office/powerpoint/2010/main" val="16241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373066" cy="6248400"/>
          </a:xfrm>
        </p:spPr>
      </p:pic>
    </p:spTree>
    <p:extLst>
      <p:ext uri="{BB962C8B-B14F-4D97-AF65-F5344CB8AC3E}">
        <p14:creationId xmlns:p14="http://schemas.microsoft.com/office/powerpoint/2010/main" val="5951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6885" r="7361" b="2551"/>
          <a:stretch/>
        </p:blipFill>
        <p:spPr>
          <a:xfrm>
            <a:off x="457200" y="-12083"/>
            <a:ext cx="8055414" cy="6870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t="3593" r="7691"/>
          <a:stretch/>
        </p:blipFill>
        <p:spPr>
          <a:xfrm>
            <a:off x="1273584" y="533400"/>
            <a:ext cx="4036197" cy="350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-24642"/>
            <a:ext cx="26070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“Small” Customer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13188" y="1973580"/>
            <a:ext cx="7569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95918" y="136267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period with 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8100"/>
            <a:ext cx="8934673" cy="6667500"/>
          </a:xfrm>
        </p:spPr>
      </p:pic>
    </p:spTree>
    <p:extLst>
      <p:ext uri="{BB962C8B-B14F-4D97-AF65-F5344CB8AC3E}">
        <p14:creationId xmlns:p14="http://schemas.microsoft.com/office/powerpoint/2010/main" val="1763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807</Words>
  <Application>Microsoft Office PowerPoint</Application>
  <PresentationFormat>On-screen Show (4:3)</PresentationFormat>
  <Paragraphs>409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Mitchell Lee Micro-grid vs Solar Home Systems Progress Reports</vt:lpstr>
      <vt:lpstr>HOMER Models</vt:lpstr>
      <vt:lpstr>INPUT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Assumptions</vt:lpstr>
      <vt:lpstr>HOMER MODEL RESULTS</vt:lpstr>
      <vt:lpstr>Model of Current System</vt:lpstr>
      <vt:lpstr>Current System Optimally Sized </vt:lpstr>
      <vt:lpstr>UG01-5: Solar Home System</vt:lpstr>
      <vt:lpstr>UG01-1: Solar Home System</vt:lpstr>
      <vt:lpstr>UG01-2: Solar Home System</vt:lpstr>
      <vt:lpstr>Cost per Unit Energy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</dc:creator>
  <cp:lastModifiedBy>Mitchell</cp:lastModifiedBy>
  <cp:revision>22</cp:revision>
  <dcterms:created xsi:type="dcterms:W3CDTF">2013-11-07T15:26:43Z</dcterms:created>
  <dcterms:modified xsi:type="dcterms:W3CDTF">2013-11-08T18:17:59Z</dcterms:modified>
</cp:coreProperties>
</file>