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FE478-F0D3-2646-96CB-8AA69175809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EAA4-003F-3D4C-98BC-CB398756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4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EAA4-003F-3D4C-98BC-CB398756C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24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EAA4-003F-3D4C-98BC-CB398756C1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8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EAA4-003F-3D4C-98BC-CB398756C1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4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EAA4-003F-3D4C-98BC-CB398756C1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9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EAA4-003F-3D4C-98BC-CB398756C1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6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EAA4-003F-3D4C-98BC-CB398756C1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EAA4-003F-3D4C-98BC-CB398756C1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EAA4-003F-3D4C-98BC-CB398756C1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EAA4-003F-3D4C-98BC-CB398756C1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9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EAA4-003F-3D4C-98BC-CB398756C1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38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EAA4-003F-3D4C-98BC-CB398756C1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6BB0-5250-084E-B0D9-838F0BB0263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8AB23ED-ABEC-554B-B0D4-473415E2658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6BB0-5250-084E-B0D9-838F0BB0263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23ED-ABEC-554B-B0D4-473415E2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0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6BB0-5250-084E-B0D9-838F0BB0263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23ED-ABEC-554B-B0D4-473415E2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7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6BB0-5250-084E-B0D9-838F0BB0263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23ED-ABEC-554B-B0D4-473415E265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6BB0-5250-084E-B0D9-838F0BB0263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23ED-ABEC-554B-B0D4-473415E2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8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6BB0-5250-084E-B0D9-838F0BB0263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23ED-ABEC-554B-B0D4-473415E2658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23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6BB0-5250-084E-B0D9-838F0BB0263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23ED-ABEC-554B-B0D4-473415E2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3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6BB0-5250-084E-B0D9-838F0BB0263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23ED-ABEC-554B-B0D4-473415E265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26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6BB0-5250-084E-B0D9-838F0BB0263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23ED-ABEC-554B-B0D4-473415E2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6BB0-5250-084E-B0D9-838F0BB0263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23ED-ABEC-554B-B0D4-473415E2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6BB0-5250-084E-B0D9-838F0BB0263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23ED-ABEC-554B-B0D4-473415E26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7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41E6BB0-5250-084E-B0D9-838F0BB0263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23ED-ABEC-554B-B0D4-473415E26588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194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AAC2-E44D-9942-98AE-F088B45CB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22730"/>
            <a:ext cx="5518066" cy="5374828"/>
          </a:xfrm>
        </p:spPr>
        <p:txBody>
          <a:bodyPr/>
          <a:lstStyle/>
          <a:p>
            <a:pPr algn="ctr"/>
            <a:r>
              <a:rPr lang="en-US" dirty="0"/>
              <a:t>Staying Ahead of the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77199-4199-274D-9106-F91B43C4F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438" y="2268786"/>
            <a:ext cx="5509272" cy="358337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67E1A09-453D-5842-B3AA-B99BD514E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93E8-D76D-044B-BFA7-6623F906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Inside Baseball: 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188A-B877-E74A-AA66-E84219D9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your team’s need for young hitting or pitching, and what you’re willing to give up/spend to get it</a:t>
            </a:r>
          </a:p>
          <a:p>
            <a:r>
              <a:rPr lang="en-US" dirty="0"/>
              <a:t>Contact the agents of the players on the two lists of top players to target based on our statistical analysis, and see if you can strike up a trade (or negotiate a contract, if he’s already on your team!)</a:t>
            </a:r>
          </a:p>
          <a:p>
            <a:r>
              <a:rPr lang="en-US" dirty="0"/>
              <a:t>If you’re willing to pay top dollar, Noah Syndergaard and Luis Severino are your two best pitchers to target, and Corey Seager and Alex Bregman are your top hitters</a:t>
            </a:r>
          </a:p>
        </p:txBody>
      </p:sp>
    </p:spTree>
    <p:extLst>
      <p:ext uri="{BB962C8B-B14F-4D97-AF65-F5344CB8AC3E}">
        <p14:creationId xmlns:p14="http://schemas.microsoft.com/office/powerpoint/2010/main" val="95594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7AB-5113-5841-BB25-33823292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Life Throws You A Curveball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91607-ACB8-FC4D-A9FA-DC499F47D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6911" y="1885285"/>
            <a:ext cx="6808124" cy="3948057"/>
          </a:xfrm>
        </p:spPr>
      </p:pic>
    </p:spTree>
    <p:extLst>
      <p:ext uri="{BB962C8B-B14F-4D97-AF65-F5344CB8AC3E}">
        <p14:creationId xmlns:p14="http://schemas.microsoft.com/office/powerpoint/2010/main" val="40679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4EE6-8736-B44A-82F7-163C0334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Opening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764F-031D-B543-9934-50EBF34E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 using historical Major League Baseball data to determine which statistics early in careers are predictors of future success (using WAR) </a:t>
            </a:r>
          </a:p>
          <a:p>
            <a:r>
              <a:rPr lang="en-US" b="1" dirty="0"/>
              <a:t>Who are you:  </a:t>
            </a:r>
            <a:r>
              <a:rPr lang="en-US" dirty="0"/>
              <a:t>MLB GMs eager to learn the results of my analysis to determine which players to invest in </a:t>
            </a:r>
          </a:p>
          <a:p>
            <a:r>
              <a:rPr lang="en-US" b="1" dirty="0"/>
              <a:t>By the end:  </a:t>
            </a:r>
            <a:r>
              <a:rPr lang="en-US" dirty="0"/>
              <a:t>a) you’ll have recommendations for which players to go for, b) you’ll be at least silently entertained by my gratuitous use of word play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807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36E7-E0D1-A043-A273-0A235FBD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Source: Baseball-Reference’s Play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CC228-D85A-C34C-BD93-7DA18DBF8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1808" y="1885285"/>
            <a:ext cx="7623471" cy="4317982"/>
          </a:xfrm>
        </p:spPr>
      </p:pic>
    </p:spTree>
    <p:extLst>
      <p:ext uri="{BB962C8B-B14F-4D97-AF65-F5344CB8AC3E}">
        <p14:creationId xmlns:p14="http://schemas.microsoft.com/office/powerpoint/2010/main" val="15202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6249-EFCF-F44C-833D-265DC704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Fielding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EC12-E02C-064A-B381-19BF0D4F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Compiled lists of the top 100 hitters and pitchers by WAR (careers starting 1969 or after)</a:t>
            </a:r>
          </a:p>
          <a:p>
            <a:r>
              <a:rPr lang="en-US" dirty="0"/>
              <a:t>2) Pulled statistics from their first 3 seasons, and took averages of each stat</a:t>
            </a:r>
          </a:p>
          <a:p>
            <a:r>
              <a:rPr lang="en-US" dirty="0"/>
              <a:t>3) Looked for the “average” player’s statistics from their first 3 seasons (1969 and beyond) to use as a point of comparison</a:t>
            </a:r>
          </a:p>
        </p:txBody>
      </p:sp>
    </p:spTree>
    <p:extLst>
      <p:ext uri="{BB962C8B-B14F-4D97-AF65-F5344CB8AC3E}">
        <p14:creationId xmlns:p14="http://schemas.microsoft.com/office/powerpoint/2010/main" val="387939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E9FF-5B4D-384B-BEA7-C00B5B4E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Rate Stats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C138-3D39-704D-97EA-553B033C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Hitter stats:  </a:t>
            </a:r>
            <a:r>
              <a:rPr lang="en-US" dirty="0"/>
              <a:t>Batting Average, Batting Average on Balls in Play (BABIP), Stolen Base %, Runs/At-Bat, HR/At-Bat, RBI/At-Bat, On-Base Percentage (OBP), Slugging Percentage (SLG), On-Base Plus Slugging (OPS)</a:t>
            </a:r>
          </a:p>
          <a:p>
            <a:r>
              <a:rPr lang="en-US" b="1" dirty="0"/>
              <a:t>Pitcher stats:  </a:t>
            </a:r>
            <a:r>
              <a:rPr lang="en-US" dirty="0"/>
              <a:t>Winning %, HR per 9 Innings, Strikeouts per 9 Innings, Walks per 9 Innings, Strikeout to Walk Ratio (K/BB), Walks + Hits per Inning Pitched (WHIP), Fielding-Independent Pitching (FIP), BABIP, Earned-Run Average (ERA)</a:t>
            </a:r>
          </a:p>
        </p:txBody>
      </p:sp>
    </p:spTree>
    <p:extLst>
      <p:ext uri="{BB962C8B-B14F-4D97-AF65-F5344CB8AC3E}">
        <p14:creationId xmlns:p14="http://schemas.microsoft.com/office/powerpoint/2010/main" val="189191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8613-AC7A-F844-82B2-D05C22B2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25912"/>
            <a:ext cx="7958331" cy="1659374"/>
          </a:xfrm>
        </p:spPr>
        <p:txBody>
          <a:bodyPr/>
          <a:lstStyle/>
          <a:p>
            <a:pPr algn="ctr"/>
            <a:r>
              <a:rPr lang="en-US" dirty="0"/>
              <a:t>Predictive Hitting Statistics:  </a:t>
            </a:r>
            <a:br>
              <a:rPr lang="en-US" dirty="0"/>
            </a:br>
            <a:r>
              <a:rPr lang="en-US" dirty="0"/>
              <a:t>AVG &amp; R/AB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9D7AA-194A-424D-AD0A-5F17999F8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1521" y="1316244"/>
            <a:ext cx="7258904" cy="5349134"/>
          </a:xfrm>
        </p:spPr>
      </p:pic>
    </p:spTree>
    <p:extLst>
      <p:ext uri="{BB962C8B-B14F-4D97-AF65-F5344CB8AC3E}">
        <p14:creationId xmlns:p14="http://schemas.microsoft.com/office/powerpoint/2010/main" val="234455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3E9E-D630-2C42-A114-5B431CEF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18334"/>
            <a:ext cx="7958331" cy="1766951"/>
          </a:xfrm>
        </p:spPr>
        <p:txBody>
          <a:bodyPr/>
          <a:lstStyle/>
          <a:p>
            <a:pPr algn="ctr"/>
            <a:r>
              <a:rPr lang="en-US" dirty="0"/>
              <a:t>Predicting Pitching Statistics:  </a:t>
            </a:r>
            <a:br>
              <a:rPr lang="en-US" dirty="0"/>
            </a:br>
            <a:r>
              <a:rPr lang="en-US" dirty="0"/>
              <a:t>WHIP and K/BB Ratio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1790E-8935-7E40-9A04-DA760B584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6811" y="1146582"/>
            <a:ext cx="6908323" cy="5526658"/>
          </a:xfrm>
        </p:spPr>
      </p:pic>
    </p:spTree>
    <p:extLst>
      <p:ext uri="{BB962C8B-B14F-4D97-AF65-F5344CB8AC3E}">
        <p14:creationId xmlns:p14="http://schemas.microsoft.com/office/powerpoint/2010/main" val="39201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014-FF37-2443-9908-C7B6643B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 Them Before It’s Too Late!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85755DF-36A7-3C48-BC62-8FE4411BF41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8743858"/>
              </p:ext>
            </p:extLst>
          </p:nvPr>
        </p:nvGraphicFramePr>
        <p:xfrm>
          <a:off x="6788075" y="2825750"/>
          <a:ext cx="3616400" cy="2425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554">
                  <a:extLst>
                    <a:ext uri="{9D8B030D-6E8A-4147-A177-3AD203B41FA5}">
                      <a16:colId xmlns:a16="http://schemas.microsoft.com/office/drawing/2014/main" val="323379315"/>
                    </a:ext>
                  </a:extLst>
                </a:gridCol>
                <a:gridCol w="1112738">
                  <a:extLst>
                    <a:ext uri="{9D8B030D-6E8A-4147-A177-3AD203B41FA5}">
                      <a16:colId xmlns:a16="http://schemas.microsoft.com/office/drawing/2014/main" val="2160872665"/>
                    </a:ext>
                  </a:extLst>
                </a:gridCol>
                <a:gridCol w="834554">
                  <a:extLst>
                    <a:ext uri="{9D8B030D-6E8A-4147-A177-3AD203B41FA5}">
                      <a16:colId xmlns:a16="http://schemas.microsoft.com/office/drawing/2014/main" val="1012206101"/>
                    </a:ext>
                  </a:extLst>
                </a:gridCol>
                <a:gridCol w="834554">
                  <a:extLst>
                    <a:ext uri="{9D8B030D-6E8A-4147-A177-3AD203B41FA5}">
                      <a16:colId xmlns:a16="http://schemas.microsoft.com/office/drawing/2014/main" val="2092851969"/>
                    </a:ext>
                  </a:extLst>
                </a:gridCol>
              </a:tblGrid>
              <a:tr h="205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Final Rank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Player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Team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Rk Sum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6540538"/>
                  </a:ext>
                </a:extLst>
              </a:tr>
              <a:tr h="21818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Noah Syndergaard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NYM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6253926"/>
                  </a:ext>
                </a:extLst>
              </a:tr>
              <a:tr h="205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Luis Severino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NYY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7998353"/>
                  </a:ext>
                </a:extLst>
              </a:tr>
              <a:tr h="205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Kenta Maeda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002420"/>
                  </a:ext>
                </a:extLst>
              </a:tr>
              <a:tr h="205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Kris Medlen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277912"/>
                  </a:ext>
                </a:extLst>
              </a:tr>
              <a:tr h="205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Yusmeiro Petit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OAK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2922672"/>
                  </a:ext>
                </a:extLst>
              </a:tr>
              <a:tr h="26952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Jameson Taillon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4706184"/>
                  </a:ext>
                </a:extLst>
              </a:tr>
              <a:tr h="24385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Michael Fulmer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29.5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9956865"/>
                  </a:ext>
                </a:extLst>
              </a:tr>
              <a:tr h="25668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Andrew Heaney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5523371"/>
                  </a:ext>
                </a:extLst>
              </a:tr>
              <a:tr h="205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Sean Manaea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OAK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7174144"/>
                  </a:ext>
                </a:extLst>
              </a:tr>
              <a:tr h="205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Jerad Eickhoff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PHI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35.5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171031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60B9860-537E-6E4E-82A3-0A6271ACA2F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54312" y="2825750"/>
          <a:ext cx="3594101" cy="2451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485">
                  <a:extLst>
                    <a:ext uri="{9D8B030D-6E8A-4147-A177-3AD203B41FA5}">
                      <a16:colId xmlns:a16="http://schemas.microsoft.com/office/drawing/2014/main" val="937527710"/>
                    </a:ext>
                  </a:extLst>
                </a:gridCol>
                <a:gridCol w="1114646">
                  <a:extLst>
                    <a:ext uri="{9D8B030D-6E8A-4147-A177-3AD203B41FA5}">
                      <a16:colId xmlns:a16="http://schemas.microsoft.com/office/drawing/2014/main" val="305418482"/>
                    </a:ext>
                  </a:extLst>
                </a:gridCol>
                <a:gridCol w="826485">
                  <a:extLst>
                    <a:ext uri="{9D8B030D-6E8A-4147-A177-3AD203B41FA5}">
                      <a16:colId xmlns:a16="http://schemas.microsoft.com/office/drawing/2014/main" val="214003118"/>
                    </a:ext>
                  </a:extLst>
                </a:gridCol>
                <a:gridCol w="826485">
                  <a:extLst>
                    <a:ext uri="{9D8B030D-6E8A-4147-A177-3AD203B41FA5}">
                      <a16:colId xmlns:a16="http://schemas.microsoft.com/office/drawing/2014/main" val="27670403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Final Rank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Player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Team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Rk Sum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58401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Corey Seager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88815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Alex Bregman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HOU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0686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Tommy Pham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TBR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05351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Trea</a:t>
                      </a:r>
                      <a:r>
                        <a:rPr lang="en-US" sz="1000" u="none" strike="noStrike" dirty="0">
                          <a:effectLst/>
                        </a:rPr>
                        <a:t> Turner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WSN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8277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Andrew Benintendi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22.5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479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Carlos Correa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HOU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0492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Trevor Story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80337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Jesus Aguilar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88529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Whit Merrifield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KCR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39.5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9393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Aledmys Diaz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21601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Michael Conforto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NYM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53.5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314988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ACFC23C-07FA-D940-ADA2-BA3854B40727}"/>
              </a:ext>
            </a:extLst>
          </p:cNvPr>
          <p:cNvSpPr txBox="1"/>
          <p:nvPr/>
        </p:nvSpPr>
        <p:spPr>
          <a:xfrm>
            <a:off x="3400294" y="2216075"/>
            <a:ext cx="230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Hitters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FB38D-E41E-8449-8E19-E3D5386D5637}"/>
              </a:ext>
            </a:extLst>
          </p:cNvPr>
          <p:cNvSpPr txBox="1"/>
          <p:nvPr/>
        </p:nvSpPr>
        <p:spPr>
          <a:xfrm>
            <a:off x="7837861" y="2216075"/>
            <a:ext cx="1516828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Pitchers</a:t>
            </a:r>
          </a:p>
        </p:txBody>
      </p:sp>
    </p:spTree>
    <p:extLst>
      <p:ext uri="{BB962C8B-B14F-4D97-AF65-F5344CB8AC3E}">
        <p14:creationId xmlns:p14="http://schemas.microsoft.com/office/powerpoint/2010/main" val="21206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3E5A-AA14-5F4B-9B03-780D591E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Limitations/Future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ADE4-72AB-8740-AEAD-1E34400D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/>
          </a:p>
          <a:p>
            <a:r>
              <a:rPr lang="en-US" b="1" dirty="0"/>
              <a:t>Limitations: </a:t>
            </a:r>
          </a:p>
          <a:p>
            <a:pPr marL="463360" indent="-457200">
              <a:buAutoNum type="arabicParenR"/>
            </a:pPr>
            <a:r>
              <a:rPr lang="en-US" dirty="0"/>
              <a:t>Play Index Limitations:  a) Having to measure the “average player” by ERA+ and OPS+, b) Having to slice the data by first 3 seasons rather than x # of games or innings</a:t>
            </a:r>
          </a:p>
          <a:p>
            <a:pPr marL="463360" indent="-457200">
              <a:buAutoNum type="arabicParenR"/>
            </a:pPr>
            <a:r>
              <a:rPr lang="en-US" dirty="0"/>
              <a:t>WAR is derived from literally every other statistic</a:t>
            </a:r>
          </a:p>
          <a:p>
            <a:pPr marL="463360" indent="-457200">
              <a:buAutoNum type="arabicParenR"/>
            </a:pPr>
            <a:r>
              <a:rPr lang="en-US" dirty="0"/>
              <a:t>This analysis excludes:  defense and (mostly) relief pitchers</a:t>
            </a:r>
          </a:p>
          <a:p>
            <a:pPr marL="6160" indent="0">
              <a:buNone/>
            </a:pPr>
            <a:endParaRPr lang="en-US" b="1" dirty="0"/>
          </a:p>
          <a:p>
            <a:r>
              <a:rPr lang="en-US" b="1" dirty="0"/>
              <a:t>Future Analysis: </a:t>
            </a:r>
            <a:r>
              <a:rPr lang="en-US" dirty="0"/>
              <a:t>Slicing the data by position</a:t>
            </a:r>
            <a:endParaRPr lang="en-US" b="1" dirty="0"/>
          </a:p>
          <a:p>
            <a:pPr marL="6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{217A7C85-4ABF-A043-AAC3-43A0E24D69F5}tf16401378</Template>
  <TotalTime>809</TotalTime>
  <Words>579</Words>
  <Application>Microsoft Macintosh PowerPoint</Application>
  <PresentationFormat>Widescreen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MS Shell Dlg 2</vt:lpstr>
      <vt:lpstr>Wingdings</vt:lpstr>
      <vt:lpstr>Wingdings 3</vt:lpstr>
      <vt:lpstr>Madison</vt:lpstr>
      <vt:lpstr>Staying Ahead of the Curve</vt:lpstr>
      <vt:lpstr>Opening Pitch</vt:lpstr>
      <vt:lpstr>Data Source: Baseball-Reference’s Play Index</vt:lpstr>
      <vt:lpstr>Fielding the Data</vt:lpstr>
      <vt:lpstr>Rate Stats for Analysis</vt:lpstr>
      <vt:lpstr>Predictive Hitting Statistics:   AVG &amp; R/AB</vt:lpstr>
      <vt:lpstr>Predicting Pitching Statistics:   WHIP and K/BB Ratio</vt:lpstr>
      <vt:lpstr>Sign Them Before It’s Too Late!</vt:lpstr>
      <vt:lpstr>Limitations/Future Analysis</vt:lpstr>
      <vt:lpstr>Inside Baseball:  Next Steps</vt:lpstr>
      <vt:lpstr>When Life Throws You A Curveball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Baseball</dc:title>
  <dc:creator>LEE SCHLEIFER-KATZ</dc:creator>
  <cp:lastModifiedBy>LEE SCHLEIFER-KATZ</cp:lastModifiedBy>
  <cp:revision>61</cp:revision>
  <dcterms:created xsi:type="dcterms:W3CDTF">2018-09-18T06:12:01Z</dcterms:created>
  <dcterms:modified xsi:type="dcterms:W3CDTF">2018-09-18T19:42:56Z</dcterms:modified>
</cp:coreProperties>
</file>