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B5E2-78BE-9A47-9B52-60E1CD5C1C60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9E52-3BA1-484A-9F41-D3A8061F5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9E52-3BA1-484A-9F41-D3A8061F57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4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9E52-3BA1-484A-9F41-D3A8061F57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B1C4-480C-8B4F-8DA8-6D8273DA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37227"/>
            <a:ext cx="8991600" cy="1645920"/>
          </a:xfrm>
        </p:spPr>
        <p:txBody>
          <a:bodyPr/>
          <a:lstStyle/>
          <a:p>
            <a:r>
              <a:rPr lang="en-US" dirty="0"/>
              <a:t>If you build a random forest, they will 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7CED5-E79B-6E4E-9B1C-53105EDD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2135299"/>
            <a:ext cx="7366000" cy="41402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02C4202-A223-884E-BA8A-21D0543D5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6427651"/>
            <a:ext cx="6801612" cy="24267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Photo:  Charlie </a:t>
            </a:r>
            <a:r>
              <a:rPr lang="en-US" dirty="0" err="1"/>
              <a:t>Neibergall</a:t>
            </a:r>
            <a:r>
              <a:rPr lang="en-US" dirty="0"/>
              <a:t>, Associated Press</a:t>
            </a:r>
          </a:p>
        </p:txBody>
      </p:sp>
    </p:spTree>
    <p:extLst>
      <p:ext uri="{BB962C8B-B14F-4D97-AF65-F5344CB8AC3E}">
        <p14:creationId xmlns:p14="http://schemas.microsoft.com/office/powerpoint/2010/main" val="12202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A3D0-F6C3-BD4D-8022-7EC5E322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pitching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6881-21CF-3C40-AF83-7A1EF0D973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Model: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=5, </a:t>
            </a:r>
            <a:r>
              <a:rPr lang="en-US" dirty="0" err="1"/>
              <a:t>max_depth</a:t>
            </a:r>
            <a:r>
              <a:rPr lang="en-US" dirty="0"/>
              <a:t>=5,max_features=4, </a:t>
            </a:r>
            <a:r>
              <a:rPr lang="en-US" dirty="0" err="1"/>
              <a:t>random_state</a:t>
            </a:r>
            <a:r>
              <a:rPr lang="en-US" dirty="0"/>
              <a:t>=1)</a:t>
            </a:r>
            <a:endParaRPr lang="en-US" b="1" dirty="0"/>
          </a:p>
          <a:p>
            <a:r>
              <a:rPr lang="en-US" b="1" dirty="0"/>
              <a:t>Best CV Score: </a:t>
            </a:r>
            <a:r>
              <a:rPr lang="en-US" dirty="0"/>
              <a:t>0.972972972972973</a:t>
            </a:r>
            <a:endParaRPr lang="en-US" b="1" dirty="0"/>
          </a:p>
          <a:p>
            <a:r>
              <a:rPr lang="en-US" b="1" dirty="0"/>
              <a:t>Testing Accuracy: </a:t>
            </a:r>
            <a:r>
              <a:rPr lang="en-US" dirty="0"/>
              <a:t>0.98 (10% better than null baseline)</a:t>
            </a:r>
          </a:p>
          <a:p>
            <a:r>
              <a:rPr lang="en-US" b="1" dirty="0"/>
              <a:t>Top 4 Feature Importance:  </a:t>
            </a:r>
            <a:r>
              <a:rPr lang="en-US" dirty="0"/>
              <a:t>All-Star Games, Wins, Shutouts, Winning Percentage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0218EE-8F9D-7D40-91CB-30BBB181FD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9949" y="2638425"/>
            <a:ext cx="3988253" cy="3101975"/>
          </a:xfrm>
        </p:spPr>
      </p:pic>
    </p:spTree>
    <p:extLst>
      <p:ext uri="{BB962C8B-B14F-4D97-AF65-F5344CB8AC3E}">
        <p14:creationId xmlns:p14="http://schemas.microsoft.com/office/powerpoint/2010/main" val="329638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4B5B12-796C-5547-9D53-FD8F2355A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EAE8-3F87-9642-8174-0C655AE5F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Best CV Score: </a:t>
            </a:r>
            <a:r>
              <a:rPr lang="en-US" dirty="0"/>
              <a:t>0.956989247311828</a:t>
            </a:r>
            <a:endParaRPr lang="en-US" b="1" dirty="0"/>
          </a:p>
          <a:p>
            <a:r>
              <a:rPr lang="en-US" b="1" dirty="0"/>
              <a:t>Testing Accuracy: </a:t>
            </a:r>
            <a:r>
              <a:rPr lang="en-US" dirty="0"/>
              <a:t>0.9596774193548387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DBF47-584B-E244-9458-264240EEB3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Best CV Score: </a:t>
            </a:r>
            <a:r>
              <a:rPr lang="en-US" dirty="0"/>
              <a:t>0.9354838709677419</a:t>
            </a:r>
            <a:endParaRPr lang="en-US" b="1" dirty="0"/>
          </a:p>
          <a:p>
            <a:r>
              <a:rPr lang="en-US" b="1" dirty="0"/>
              <a:t>Testing Accuracy: </a:t>
            </a:r>
            <a:r>
              <a:rPr lang="en-US" dirty="0"/>
              <a:t>0.9435483870967742</a:t>
            </a:r>
            <a:endParaRPr lang="en-US" b="1" dirty="0"/>
          </a:p>
          <a:p>
            <a:r>
              <a:rPr lang="en-US" dirty="0"/>
              <a:t>(Model built with </a:t>
            </a:r>
            <a:r>
              <a:rPr lang="en-US" dirty="0" err="1"/>
              <a:t>max_depth</a:t>
            </a:r>
            <a:r>
              <a:rPr lang="en-US" dirty="0"/>
              <a:t>=1, </a:t>
            </a:r>
            <a:r>
              <a:rPr lang="en-US" dirty="0" err="1"/>
              <a:t>n_estimators</a:t>
            </a:r>
            <a:r>
              <a:rPr lang="en-US" dirty="0"/>
              <a:t>=10)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B0DE1-9DDD-044B-9FEB-86C112E7E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7DFFD2-9654-3943-B937-DE3BD091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advanced (hitting)</a:t>
            </a:r>
          </a:p>
        </p:txBody>
      </p:sp>
    </p:spTree>
    <p:extLst>
      <p:ext uri="{BB962C8B-B14F-4D97-AF65-F5344CB8AC3E}">
        <p14:creationId xmlns:p14="http://schemas.microsoft.com/office/powerpoint/2010/main" val="100914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A1B959-B3AC-A044-B1E9-C49F4AD02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tRADITIONAL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D8F21D-EE6C-FC48-A889-AF5190C901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3109" y="3143250"/>
            <a:ext cx="3389633" cy="25971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2D0FA0-D604-3A4A-892C-B576565A97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0527" y="3143250"/>
            <a:ext cx="3389633" cy="25971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FF7F0-F2AE-7543-81D7-55AB3FA7D7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CC6432-3C51-4D43-9C78-BA19A7A9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advanced (hitting)</a:t>
            </a:r>
          </a:p>
        </p:txBody>
      </p:sp>
    </p:spTree>
    <p:extLst>
      <p:ext uri="{BB962C8B-B14F-4D97-AF65-F5344CB8AC3E}">
        <p14:creationId xmlns:p14="http://schemas.microsoft.com/office/powerpoint/2010/main" val="356240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15893-4E79-1843-A61B-B9D414BC7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EDB6-DDC4-7B4E-9947-D340D5CA7C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Best CV Score: </a:t>
            </a:r>
            <a:r>
              <a:rPr lang="en-US" dirty="0"/>
              <a:t>0.972972972972973</a:t>
            </a:r>
            <a:endParaRPr lang="en-US" b="1" dirty="0"/>
          </a:p>
          <a:p>
            <a:r>
              <a:rPr lang="en-US" b="1" dirty="0"/>
              <a:t>Testing Accuracy: </a:t>
            </a:r>
            <a:r>
              <a:rPr lang="en-US" dirty="0"/>
              <a:t>0.98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3B43E-ECE3-2145-AEF3-24BF7B6F23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Best CV Score: </a:t>
            </a:r>
            <a:r>
              <a:rPr lang="en-US" dirty="0"/>
              <a:t>0.9662162162162162</a:t>
            </a:r>
            <a:endParaRPr lang="en-US" b="1" dirty="0"/>
          </a:p>
          <a:p>
            <a:r>
              <a:rPr lang="en-US" b="1" dirty="0"/>
              <a:t>Testing Accuracy: </a:t>
            </a:r>
            <a:r>
              <a:rPr lang="en-US" dirty="0"/>
              <a:t>0.9</a:t>
            </a:r>
            <a:endParaRPr lang="en-US" b="1" dirty="0"/>
          </a:p>
          <a:p>
            <a:r>
              <a:rPr lang="en-US" dirty="0"/>
              <a:t>(Model built with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err="1"/>
              <a:t>n_estimators</a:t>
            </a:r>
            <a:r>
              <a:rPr lang="en-US" dirty="0"/>
              <a:t>=6)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FF26C-7D5D-F24A-85E4-545C0079B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91507C-3CC1-7C45-832F-3ECAE6D8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advanced (pitching)</a:t>
            </a:r>
          </a:p>
        </p:txBody>
      </p:sp>
    </p:spTree>
    <p:extLst>
      <p:ext uri="{BB962C8B-B14F-4D97-AF65-F5344CB8AC3E}">
        <p14:creationId xmlns:p14="http://schemas.microsoft.com/office/powerpoint/2010/main" val="52783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554976-D46E-B44D-930E-774C1AC9E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ACF47A-8D41-184D-9ABB-3D70C40FBA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8329" y="3143250"/>
            <a:ext cx="3339192" cy="25971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3E1D89-700F-4D45-80F8-8792CAABCD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95748" y="3143250"/>
            <a:ext cx="3339192" cy="25971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8C4FB-0D7C-F24A-82D4-B75E0091E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E5A40D-8F8D-E741-AAF3-82714882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advanced (pitching)</a:t>
            </a:r>
          </a:p>
        </p:txBody>
      </p:sp>
    </p:spTree>
    <p:extLst>
      <p:ext uri="{BB962C8B-B14F-4D97-AF65-F5344CB8AC3E}">
        <p14:creationId xmlns:p14="http://schemas.microsoft.com/office/powerpoint/2010/main" val="320573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45463A-565E-C044-A038-E014313A3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2019 Ballot Hitters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704173-981F-A544-A68D-0087F4418F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54459" y="3143249"/>
            <a:ext cx="1994059" cy="339168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6F334E-8F6C-1343-A06B-35E8FF53B3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76565" y="3143250"/>
            <a:ext cx="1633477" cy="32902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654ED-C10E-844E-8A53-7D5F6422B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Ryan Thibodaux’s hall of fame vote tracker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834367-2FA1-5242-8F6F-4A8200F1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hall of fame hitters (2019 ballot)</a:t>
            </a:r>
          </a:p>
        </p:txBody>
      </p:sp>
    </p:spTree>
    <p:extLst>
      <p:ext uri="{BB962C8B-B14F-4D97-AF65-F5344CB8AC3E}">
        <p14:creationId xmlns:p14="http://schemas.microsoft.com/office/powerpoint/2010/main" val="293870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E6C8A-A40D-2049-B03A-40C7796B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2019 Ballot pitchers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7641D6-6B11-244F-959A-D4D9A7D5A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62518" y="3143250"/>
            <a:ext cx="2910815" cy="25971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52C17D-46A6-C141-AE6F-34390C815D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68989" y="3143250"/>
            <a:ext cx="1741054" cy="35068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0049-4529-5848-AAA7-73B245913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Ryan Thibodaux’s hall of fame vote tracker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A282C1-9007-784A-B6D1-F67E9BC4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hall of fame pitchers (2019 ballot)</a:t>
            </a:r>
          </a:p>
        </p:txBody>
      </p:sp>
    </p:spTree>
    <p:extLst>
      <p:ext uri="{BB962C8B-B14F-4D97-AF65-F5344CB8AC3E}">
        <p14:creationId xmlns:p14="http://schemas.microsoft.com/office/powerpoint/2010/main" val="191339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48898-E508-BA48-B0F2-333C025D2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eligible hitters (over 50%)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A91F33-E9A5-6546-A598-E20BBD3448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04844" y="3400425"/>
            <a:ext cx="2921000" cy="20828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C6F3D-D957-E44D-9254-8AC652205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eligible pitchers (over 50%)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BF9018-8D7D-6948-A418-542744E2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future hall of famers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D978B7B-626E-F745-88BF-BD37ACBCFA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65929" y="3143250"/>
            <a:ext cx="1625694" cy="3451188"/>
          </a:xfrm>
        </p:spPr>
      </p:pic>
    </p:spTree>
    <p:extLst>
      <p:ext uri="{BB962C8B-B14F-4D97-AF65-F5344CB8AC3E}">
        <p14:creationId xmlns:p14="http://schemas.microsoft.com/office/powerpoint/2010/main" val="61084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016A-AC20-A545-A779-745702E7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1811-ED8B-2E48-A4D8-24FC4BBF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The BBWAA isn’t one singular immortal voting body, so predicting how they will vote is an inexact science</a:t>
            </a:r>
          </a:p>
          <a:p>
            <a:r>
              <a:rPr lang="en-US" dirty="0"/>
              <a:t>2. Many influencing factors outside of statistics, including:  steroid use, markets played in, media interaction</a:t>
            </a:r>
          </a:p>
          <a:p>
            <a:r>
              <a:rPr lang="en-US" dirty="0"/>
              <a:t>3. Many Hall of Fame voting rules changed before and after 1966</a:t>
            </a:r>
          </a:p>
          <a:p>
            <a:r>
              <a:rPr lang="en-US" dirty="0"/>
              <a:t>4. Random Forests for traditional models, though limited to </a:t>
            </a:r>
            <a:r>
              <a:rPr lang="en-US" dirty="0" err="1"/>
              <a:t>max_features</a:t>
            </a:r>
            <a:r>
              <a:rPr lang="en-US" dirty="0"/>
              <a:t>=4, were allowed to choose any four from the bunch, while there were only four advanced metrics to choose from</a:t>
            </a:r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The traditionally-based Random Forest models built here serve as strong predictors of Hall of Fame induction by the BBWAA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263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B71D-AE3C-A643-AF56-14D1EBE9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</a:t>
            </a:r>
            <a:r>
              <a:rPr lang="en-US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A2CF-969A-5C48-ABCC-B83C561F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Position-by-position analysis</a:t>
            </a:r>
          </a:p>
          <a:p>
            <a:r>
              <a:rPr lang="en-US" dirty="0"/>
              <a:t>2. Building the best possible predictive model of Hall of Fame induction</a:t>
            </a:r>
          </a:p>
        </p:txBody>
      </p:sp>
    </p:spTree>
    <p:extLst>
      <p:ext uri="{BB962C8B-B14F-4D97-AF65-F5344CB8AC3E}">
        <p14:creationId xmlns:p14="http://schemas.microsoft.com/office/powerpoint/2010/main" val="23416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69A2-A68D-EB4C-8E50-0D0D0019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HALL OF FAME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301B-6E79-0049-BC7A-1941A69E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National Baseball Hall of Fame was established in 1936</a:t>
            </a:r>
          </a:p>
          <a:p>
            <a:r>
              <a:rPr lang="en-US" dirty="0"/>
              <a:t>Since 1966 (and most years before that), 400+ members of the Baseball Writers’ Association of America (BBWAA) have had the annual responsibility of voting players into the Hall of Fame</a:t>
            </a:r>
          </a:p>
          <a:p>
            <a:r>
              <a:rPr lang="en-US" dirty="0"/>
              <a:t>The threshold for election is 75% of the vote</a:t>
            </a:r>
          </a:p>
          <a:p>
            <a:r>
              <a:rPr lang="en-US" dirty="0"/>
              <a:t>The 2019 BBWAA inductees will be announced on January 22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/>
              <a:t>Traditional or Advanced Statistics?</a:t>
            </a:r>
          </a:p>
        </p:txBody>
      </p:sp>
    </p:spTree>
    <p:extLst>
      <p:ext uri="{BB962C8B-B14F-4D97-AF65-F5344CB8AC3E}">
        <p14:creationId xmlns:p14="http://schemas.microsoft.com/office/powerpoint/2010/main" val="116950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E716-3A50-0245-B029-62408040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GOAL/FIELDING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BCD-C7B5-0145-938D-BB9665CB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goal</a:t>
            </a:r>
            <a:r>
              <a:rPr lang="en-US" dirty="0"/>
              <a:t>:  To build a model based exclusively on traditional baseball statistics that does a better job of predicting Hall of Fame election by the BBWAA than a similar one built using only advanced statistics.</a:t>
            </a:r>
          </a:p>
          <a:p>
            <a:r>
              <a:rPr lang="en-US" dirty="0"/>
              <a:t>What the project </a:t>
            </a:r>
            <a:r>
              <a:rPr lang="en-US" b="1" dirty="0"/>
              <a:t>does not </a:t>
            </a:r>
            <a:r>
              <a:rPr lang="en-US" dirty="0"/>
              <a:t>attempt:  To build the </a:t>
            </a:r>
            <a:r>
              <a:rPr lang="en-US" i="1" dirty="0"/>
              <a:t>best possible </a:t>
            </a:r>
            <a:r>
              <a:rPr lang="en-US" dirty="0"/>
              <a:t>model for predicting Hall of Fame election.</a:t>
            </a:r>
          </a:p>
          <a:p>
            <a:r>
              <a:rPr lang="en-US" dirty="0"/>
              <a:t>Retrieving the data:  I compiled a list of everyone who has appeared on a BBWAA Hall of Fame ballot since 1966 (using Sean </a:t>
            </a:r>
            <a:r>
              <a:rPr lang="en-US" dirty="0" err="1"/>
              <a:t>Lahman’s</a:t>
            </a:r>
            <a:r>
              <a:rPr lang="en-US" dirty="0"/>
              <a:t> Baseball Database), linked them to their statistics (pulled from </a:t>
            </a:r>
            <a:r>
              <a:rPr lang="en-US" dirty="0" err="1"/>
              <a:t>BaseballReference.com</a:t>
            </a:r>
            <a:r>
              <a:rPr lang="en-US" dirty="0"/>
              <a:t>), separated them into hitters and pitchers (excluding relievers),  and coding their election status as 0 and 1.</a:t>
            </a:r>
          </a:p>
        </p:txBody>
      </p:sp>
    </p:spTree>
    <p:extLst>
      <p:ext uri="{BB962C8B-B14F-4D97-AF65-F5344CB8AC3E}">
        <p14:creationId xmlns:p14="http://schemas.microsoft.com/office/powerpoint/2010/main" val="37475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FE70-E3DC-AD4D-8276-9C8AC51B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A9A4-8C83-1F49-87C1-8A6138B6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Select classification model types for the hitter/pitcher datasets</a:t>
            </a:r>
          </a:p>
          <a:p>
            <a:r>
              <a:rPr lang="en-US" dirty="0"/>
              <a:t>2. Use cross-validated grid search to tune models built exclusively around traditional statistics to produce the most accurate predictions of Hall of Fame election by the BBWAA</a:t>
            </a:r>
          </a:p>
          <a:p>
            <a:r>
              <a:rPr lang="en-US" dirty="0"/>
              <a:t>3. Use cross-validated grid search to build and tune models of the same classification types around advanced metrics, and see how their predictive accuracy compares to the above models</a:t>
            </a:r>
          </a:p>
          <a:p>
            <a:r>
              <a:rPr lang="en-US" dirty="0"/>
              <a:t>4. Use the superior models to predict future Hall of Fame </a:t>
            </a:r>
            <a:r>
              <a:rPr lang="en-US" dirty="0" err="1"/>
              <a:t>electees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3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2FD3-43DD-D04F-99B6-86176EFD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AND ADVANCED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A18D-3455-6C4F-A2EE-DC498096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Examples of traditional statistics:  </a:t>
            </a:r>
          </a:p>
          <a:p>
            <a:pPr lvl="1"/>
            <a:r>
              <a:rPr lang="en-US" dirty="0"/>
              <a:t>Hitters:  Hits, Homeruns, Batting Average, On-Base Plus Slugging (OPS)</a:t>
            </a:r>
            <a:endParaRPr lang="en-US" b="1" dirty="0"/>
          </a:p>
          <a:p>
            <a:pPr lvl="1"/>
            <a:r>
              <a:rPr lang="en-US" dirty="0"/>
              <a:t>Pitchers:  Wins, Strikeouts, Complete Games, Earned Run Average (ERA)</a:t>
            </a:r>
          </a:p>
          <a:p>
            <a:pPr marL="228600" lvl="1" indent="0">
              <a:buNone/>
            </a:pPr>
            <a:endParaRPr lang="en-US" b="1" dirty="0"/>
          </a:p>
          <a:p>
            <a:pPr marL="228600" lvl="1" indent="0">
              <a:buNone/>
            </a:pPr>
            <a:r>
              <a:rPr lang="en-US" sz="1800" b="1" dirty="0"/>
              <a:t>Advanced statistics:  </a:t>
            </a:r>
          </a:p>
          <a:p>
            <a:pPr marL="228600" lvl="1" indent="0">
              <a:buNone/>
            </a:pPr>
            <a:r>
              <a:rPr lang="en-US" dirty="0"/>
              <a:t>WAR (Wins Above Replacement)- aggregate statistic used to determine the number of wins a player is worth over a replacement-level player</a:t>
            </a:r>
          </a:p>
          <a:p>
            <a:pPr marL="228600" lvl="1" indent="0">
              <a:buNone/>
            </a:pPr>
            <a:r>
              <a:rPr lang="en-US" dirty="0"/>
              <a:t>WAR7- best 7 years of  WAR, or “peak WAR”</a:t>
            </a:r>
          </a:p>
          <a:p>
            <a:pPr marL="228600" lvl="1" indent="0">
              <a:buNone/>
            </a:pPr>
            <a:r>
              <a:rPr lang="en-US" dirty="0"/>
              <a:t>JAWS- average of WAR and WAR7, developed by statistician </a:t>
            </a:r>
            <a:r>
              <a:rPr lang="en-US"/>
              <a:t>Jay Jaffe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OPS+ (hitters)/ERA+ (pitchers)- OPS and ERA scaled against the league average</a:t>
            </a:r>
          </a:p>
          <a:p>
            <a:pPr marL="228600" lvl="1" indent="0">
              <a:buNone/>
            </a:pPr>
            <a:endParaRPr lang="en-US" sz="1800" b="1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6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4E8-64C5-C04C-9B68-57475D20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 of famers vs. non-hall of famers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50384A-9A1A-4641-B252-84F2D9D452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681370"/>
            <a:ext cx="4271963" cy="301608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A88835-1EAC-AB48-9121-8DB57C46B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2455" y="2638425"/>
            <a:ext cx="4123240" cy="3101975"/>
          </a:xfrm>
        </p:spPr>
      </p:pic>
    </p:spTree>
    <p:extLst>
      <p:ext uri="{BB962C8B-B14F-4D97-AF65-F5344CB8AC3E}">
        <p14:creationId xmlns:p14="http://schemas.microsoft.com/office/powerpoint/2010/main" val="27576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06F0-95A9-0B46-829E-5D7AA019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 of famers vs. non-hall of famers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7E6BC96-6A9D-5146-92A8-08920FA00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2455" y="2638425"/>
            <a:ext cx="4123240" cy="31019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30AB41-724C-7440-B41F-CD2B6A5EAD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6794" y="2638425"/>
            <a:ext cx="4240674" cy="3101975"/>
          </a:xfrm>
        </p:spPr>
      </p:pic>
    </p:spTree>
    <p:extLst>
      <p:ext uri="{BB962C8B-B14F-4D97-AF65-F5344CB8AC3E}">
        <p14:creationId xmlns:p14="http://schemas.microsoft.com/office/powerpoint/2010/main" val="127776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82480B-5CA4-F747-8622-6F878BA1B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Hitters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D4AB91-F5CB-D040-BE99-819558CE1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738" y="3151816"/>
            <a:ext cx="4270375" cy="258001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3FB48A-1AED-A240-BA49-1A41A924A1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8422" y="3143250"/>
            <a:ext cx="4233844" cy="25971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BD176-9D31-054F-9DF6-DD95054A9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pitchers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F5DCD2-C43D-514A-9D3B-97B8D003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47599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822E-E466-7048-A1AC-C743D5F7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Hitting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BC22-6E60-FB44-8016-360D9C1902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Model: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=9, </a:t>
            </a:r>
            <a:r>
              <a:rPr lang="en-US" dirty="0" err="1"/>
              <a:t>max_depth</a:t>
            </a:r>
            <a:r>
              <a:rPr lang="en-US" dirty="0"/>
              <a:t>=6,max_features=4, </a:t>
            </a:r>
            <a:r>
              <a:rPr lang="en-US" dirty="0" err="1"/>
              <a:t>random_state</a:t>
            </a:r>
            <a:r>
              <a:rPr lang="en-US" dirty="0"/>
              <a:t>=1)</a:t>
            </a:r>
            <a:endParaRPr lang="en-US" b="1" dirty="0"/>
          </a:p>
          <a:p>
            <a:r>
              <a:rPr lang="en-US" b="1" dirty="0"/>
              <a:t>Best CV Score: </a:t>
            </a:r>
            <a:r>
              <a:rPr lang="en-US" dirty="0"/>
              <a:t>0.956989247311828</a:t>
            </a:r>
            <a:endParaRPr lang="en-US" b="1" dirty="0"/>
          </a:p>
          <a:p>
            <a:r>
              <a:rPr lang="en-US" b="1" dirty="0"/>
              <a:t>Testing Accuracy: </a:t>
            </a:r>
            <a:r>
              <a:rPr lang="en-US" dirty="0"/>
              <a:t>0.9596774193548387 (8% better than null baseline)</a:t>
            </a:r>
          </a:p>
          <a:p>
            <a:r>
              <a:rPr lang="en-US" b="1" dirty="0"/>
              <a:t>Top 4 Feature Importance:  </a:t>
            </a:r>
            <a:r>
              <a:rPr lang="en-US" dirty="0"/>
              <a:t>Hits, Runs, All-Star Games, Runs Batted In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8687F-FA0B-CC4F-847D-591BE9AFE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9826" y="2638425"/>
            <a:ext cx="4048499" cy="3101975"/>
          </a:xfrm>
        </p:spPr>
      </p:pic>
    </p:spTree>
    <p:extLst>
      <p:ext uri="{BB962C8B-B14F-4D97-AF65-F5344CB8AC3E}">
        <p14:creationId xmlns:p14="http://schemas.microsoft.com/office/powerpoint/2010/main" val="6626133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167</TotalTime>
  <Words>852</Words>
  <Application>Microsoft Macintosh PowerPoint</Application>
  <PresentationFormat>Widescreen</PresentationFormat>
  <Paragraphs>85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If you build a random forest, they will come</vt:lpstr>
      <vt:lpstr>INTRODUCTION TO THE HALL OF FAME</vt:lpstr>
      <vt:lpstr>PROJECT GOAL/FIELDING THE DATA</vt:lpstr>
      <vt:lpstr>PLAN OF ACTION</vt:lpstr>
      <vt:lpstr>TRADITIONAL AND ADVANCED STATISTICS</vt:lpstr>
      <vt:lpstr>Hall of famers vs. non-hall of famers</vt:lpstr>
      <vt:lpstr>Hall of famers vs. non-hall of famers</vt:lpstr>
      <vt:lpstr>Model selection</vt:lpstr>
      <vt:lpstr>Traditional Hitting model</vt:lpstr>
      <vt:lpstr>Traditional pitching model</vt:lpstr>
      <vt:lpstr>Traditional vs. advanced (hitting)</vt:lpstr>
      <vt:lpstr>Traditional vs. advanced (hitting)</vt:lpstr>
      <vt:lpstr>Traditional vs. advanced (pitching)</vt:lpstr>
      <vt:lpstr>Traditional vs. advanced (pitching)</vt:lpstr>
      <vt:lpstr>Predicting hall of fame hitters (2019 ballot)</vt:lpstr>
      <vt:lpstr>Predicting hall of fame pitchers (2019 ballot)</vt:lpstr>
      <vt:lpstr>Predicting future hall of famers</vt:lpstr>
      <vt:lpstr>LIMITATIONS/CONCLUSION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build a random forest, they will come</dc:title>
  <dc:creator>LEE SCHLEIFER-KATZ</dc:creator>
  <cp:lastModifiedBy>LEE SCHLEIFER-KATZ</cp:lastModifiedBy>
  <cp:revision>37</cp:revision>
  <dcterms:created xsi:type="dcterms:W3CDTF">2019-01-09T20:17:06Z</dcterms:created>
  <dcterms:modified xsi:type="dcterms:W3CDTF">2019-01-09T23:20:36Z</dcterms:modified>
</cp:coreProperties>
</file>