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emac113/Desktop/Data%20Bucket/General%20Assembly/Projects/Project%202/iowaexcel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leemac113/Desktop/Data%20Bucket/General%20Assembly/Projects/Project%202/iowaexcel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Iowa Liquor Shares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Visualizations!$C$1</c:f>
              <c:strCache>
                <c:ptCount val="1"/>
                <c:pt idx="0">
                  <c:v>Revenue Share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Visualizations!$A$2:$A$12</c:f>
              <c:strCache>
                <c:ptCount val="11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  <c:pt idx="3">
                  <c:v>LIQUEUR</c:v>
                </c:pt>
                <c:pt idx="4">
                  <c:v>TEQUILA</c:v>
                </c:pt>
                <c:pt idx="5">
                  <c:v>BRANDY</c:v>
                </c:pt>
                <c:pt idx="6">
                  <c:v>SCHNAPPS</c:v>
                </c:pt>
                <c:pt idx="7">
                  <c:v>GIN</c:v>
                </c:pt>
                <c:pt idx="8">
                  <c:v>OTHER</c:v>
                </c:pt>
                <c:pt idx="9">
                  <c:v>COCKTAIL</c:v>
                </c:pt>
                <c:pt idx="10">
                  <c:v>BEER</c:v>
                </c:pt>
              </c:strCache>
            </c:strRef>
          </c:cat>
          <c:val>
            <c:numRef>
              <c:f>Visualizations!$C$2:$C$12</c:f>
              <c:numCache>
                <c:formatCode>0.00%</c:formatCode>
                <c:ptCount val="11"/>
                <c:pt idx="0">
                  <c:v>0.35577136466936199</c:v>
                </c:pt>
                <c:pt idx="1">
                  <c:v>0.237051641408872</c:v>
                </c:pt>
                <c:pt idx="2">
                  <c:v>0.13542594436452701</c:v>
                </c:pt>
                <c:pt idx="3">
                  <c:v>7.6315152827603996E-2</c:v>
                </c:pt>
                <c:pt idx="4">
                  <c:v>5.4600000000000003E-2</c:v>
                </c:pt>
                <c:pt idx="5">
                  <c:v>3.8656311678578199E-2</c:v>
                </c:pt>
                <c:pt idx="6">
                  <c:v>3.78E-2</c:v>
                </c:pt>
                <c:pt idx="7">
                  <c:v>2.78744306726979E-2</c:v>
                </c:pt>
                <c:pt idx="8">
                  <c:v>2.0400000000000001E-2</c:v>
                </c:pt>
                <c:pt idx="9">
                  <c:v>1.61E-2</c:v>
                </c:pt>
                <c:pt idx="10">
                  <c:v>1.0265999540190001E-5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F-494C-9B53-F2E889246BBF}"/>
            </c:ext>
          </c:extLst>
        </c:ser>
        <c:ser>
          <c:idx val="0"/>
          <c:order val="1"/>
          <c:tx>
            <c:strRef>
              <c:f>Visualizations!$B$1</c:f>
              <c:strCache>
                <c:ptCount val="1"/>
                <c:pt idx="0">
                  <c:v>Sales 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Visualizations!$A$2:$A$12</c:f>
              <c:strCache>
                <c:ptCount val="11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  <c:pt idx="3">
                  <c:v>LIQUEUR</c:v>
                </c:pt>
                <c:pt idx="4">
                  <c:v>TEQUILA</c:v>
                </c:pt>
                <c:pt idx="5">
                  <c:v>BRANDY</c:v>
                </c:pt>
                <c:pt idx="6">
                  <c:v>SCHNAPPS</c:v>
                </c:pt>
                <c:pt idx="7">
                  <c:v>GIN</c:v>
                </c:pt>
                <c:pt idx="8">
                  <c:v>OTHER</c:v>
                </c:pt>
                <c:pt idx="9">
                  <c:v>COCKTAIL</c:v>
                </c:pt>
                <c:pt idx="10">
                  <c:v>BEER</c:v>
                </c:pt>
              </c:strCache>
            </c:strRef>
          </c:cat>
          <c:val>
            <c:numRef>
              <c:f>Visualizations!$B$2:$B$12</c:f>
              <c:numCache>
                <c:formatCode>0.00%</c:formatCode>
                <c:ptCount val="11"/>
                <c:pt idx="0">
                  <c:v>0.30451753869700499</c:v>
                </c:pt>
                <c:pt idx="1">
                  <c:v>0.25406331262563903</c:v>
                </c:pt>
                <c:pt idx="2">
                  <c:v>0.124550110117895</c:v>
                </c:pt>
                <c:pt idx="3">
                  <c:v>8.3789603178844804E-2</c:v>
                </c:pt>
                <c:pt idx="4">
                  <c:v>4.41006022138992E-2</c:v>
                </c:pt>
                <c:pt idx="5">
                  <c:v>5.3662842185990198E-2</c:v>
                </c:pt>
                <c:pt idx="6">
                  <c:v>5.5660931967567599E-2</c:v>
                </c:pt>
                <c:pt idx="7">
                  <c:v>3.8947996221531597E-2</c:v>
                </c:pt>
                <c:pt idx="8">
                  <c:v>1.35830104006245E-2</c:v>
                </c:pt>
                <c:pt idx="9">
                  <c:v>2.7121757243567302E-2</c:v>
                </c:pt>
                <c:pt idx="10">
                  <c:v>2.2951474353530701E-6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F-494C-9B53-F2E889246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371376"/>
        <c:axId val="849308064"/>
      </c:barChart>
      <c:catAx>
        <c:axId val="84137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308064"/>
        <c:crosses val="autoZero"/>
        <c:auto val="1"/>
        <c:lblAlgn val="ctr"/>
        <c:lblOffset val="100"/>
        <c:noMultiLvlLbl val="0"/>
      </c:catAx>
      <c:valAx>
        <c:axId val="84930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37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Manufacturing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Visualizations!$L$2</c:f>
              <c:strCache>
                <c:ptCount val="1"/>
                <c:pt idx="0">
                  <c:v>percent_liquor_products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56-9C4A-9241-6132D385BBD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56-9C4A-9241-6132D385BB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956-9C4A-9241-6132D385BBD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56-9C4A-9241-6132D385BBD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56-9C4A-9241-6132D385BBD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956-9C4A-9241-6132D385BBD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956-9C4A-9241-6132D385BBD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956-9C4A-9241-6132D385BBD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956-9C4A-9241-6132D385BBD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956-9C4A-9241-6132D385BBD1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956-9C4A-9241-6132D385BBD1}"/>
              </c:ext>
            </c:extLst>
          </c:dPt>
          <c:cat>
            <c:strRef>
              <c:f>Visualizations!$K$3:$K$13</c:f>
              <c:strCache>
                <c:ptCount val="11"/>
                <c:pt idx="0">
                  <c:v>WHISKEY</c:v>
                </c:pt>
                <c:pt idx="1">
                  <c:v>VODKA</c:v>
                </c:pt>
                <c:pt idx="2">
                  <c:v>LIQUEUR</c:v>
                </c:pt>
                <c:pt idx="3">
                  <c:v>OTHER</c:v>
                </c:pt>
                <c:pt idx="4">
                  <c:v>BEER</c:v>
                </c:pt>
                <c:pt idx="5">
                  <c:v>RUM</c:v>
                </c:pt>
                <c:pt idx="6">
                  <c:v>BRANDY</c:v>
                </c:pt>
                <c:pt idx="7">
                  <c:v>TEQUILA</c:v>
                </c:pt>
                <c:pt idx="8">
                  <c:v>SCHNAPPS</c:v>
                </c:pt>
                <c:pt idx="9">
                  <c:v>COCKTAIL</c:v>
                </c:pt>
                <c:pt idx="10">
                  <c:v>GIN</c:v>
                </c:pt>
              </c:strCache>
            </c:strRef>
          </c:cat>
          <c:val>
            <c:numRef>
              <c:f>Visualizations!$L$3:$L$13</c:f>
              <c:numCache>
                <c:formatCode>0.00%</c:formatCode>
                <c:ptCount val="11"/>
                <c:pt idx="0">
                  <c:v>0.20416959005713101</c:v>
                </c:pt>
                <c:pt idx="1">
                  <c:v>0.167685677057232</c:v>
                </c:pt>
                <c:pt idx="2">
                  <c:v>0.12759346496943</c:v>
                </c:pt>
                <c:pt idx="3">
                  <c:v>0.111857271724967</c:v>
                </c:pt>
                <c:pt idx="4">
                  <c:v>7.6876816678360202E-2</c:v>
                </c:pt>
                <c:pt idx="5">
                  <c:v>7.5373358725067702E-2</c:v>
                </c:pt>
                <c:pt idx="6">
                  <c:v>5.7131402225117797E-2</c:v>
                </c:pt>
                <c:pt idx="7">
                  <c:v>5.65300190438007E-2</c:v>
                </c:pt>
                <c:pt idx="8">
                  <c:v>5.1418262002605998E-2</c:v>
                </c:pt>
                <c:pt idx="9">
                  <c:v>4.2898666933948101E-2</c:v>
                </c:pt>
                <c:pt idx="10">
                  <c:v>2.8465470582339399E-2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56-9C4A-9241-6132D385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4144751"/>
        <c:axId val="1434146431"/>
      </c:barChart>
      <c:catAx>
        <c:axId val="143414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146431"/>
        <c:crosses val="autoZero"/>
        <c:auto val="1"/>
        <c:lblAlgn val="ctr"/>
        <c:lblOffset val="100"/>
        <c:noMultiLvlLbl val="0"/>
      </c:catAx>
      <c:valAx>
        <c:axId val="143414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14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Wayne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Visualizations!$E$23</c:f>
              <c:strCache>
                <c:ptCount val="1"/>
                <c:pt idx="0">
                  <c:v>Revenue Share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Visualizations!$D$24:$D$28</c:f>
              <c:strCache>
                <c:ptCount val="5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  <c:pt idx="3">
                  <c:v>LIQUEUR</c:v>
                </c:pt>
                <c:pt idx="4">
                  <c:v>SCHNAPPS</c:v>
                </c:pt>
              </c:strCache>
            </c:strRef>
          </c:cat>
          <c:val>
            <c:numRef>
              <c:f>Visualizations!$E$24:$E$28</c:f>
              <c:numCache>
                <c:formatCode>0.00%</c:formatCode>
                <c:ptCount val="5"/>
                <c:pt idx="0">
                  <c:v>0.43341391397266299</c:v>
                </c:pt>
                <c:pt idx="1">
                  <c:v>0.205935781041929</c:v>
                </c:pt>
                <c:pt idx="2">
                  <c:v>0.13188079057398799</c:v>
                </c:pt>
                <c:pt idx="3">
                  <c:v>6.3171342300079703E-2</c:v>
                </c:pt>
                <c:pt idx="4">
                  <c:v>5.6512460485467202E-2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4-844C-B393-126E6AD95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60486816"/>
        <c:axId val="865401040"/>
      </c:barChart>
      <c:catAx>
        <c:axId val="86048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01040"/>
        <c:crosses val="autoZero"/>
        <c:auto val="1"/>
        <c:lblAlgn val="ctr"/>
        <c:lblOffset val="100"/>
        <c:noMultiLvlLbl val="0"/>
      </c:catAx>
      <c:valAx>
        <c:axId val="86540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Share</a:t>
                </a:r>
              </a:p>
            </c:rich>
          </c:tx>
          <c:layout>
            <c:manualLayout>
              <c:xMode val="edge"/>
              <c:yMode val="edge"/>
              <c:x val="0.44809383202099745"/>
              <c:y val="0.90182852143482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48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Polk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Visualizations!$B$23</c:f>
              <c:strCache>
                <c:ptCount val="1"/>
                <c:pt idx="0">
                  <c:v>Revenue Share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Visualizations!$A$24:$A$28</c:f>
              <c:strCache>
                <c:ptCount val="5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  <c:pt idx="3">
                  <c:v>LIQUEUR</c:v>
                </c:pt>
                <c:pt idx="4">
                  <c:v>TEQUILA</c:v>
                </c:pt>
              </c:strCache>
            </c:strRef>
          </c:cat>
          <c:val>
            <c:numRef>
              <c:f>Visualizations!$B$24:$B$28</c:f>
              <c:numCache>
                <c:formatCode>0.00%</c:formatCode>
                <c:ptCount val="5"/>
                <c:pt idx="0">
                  <c:v>0.33792898246206698</c:v>
                </c:pt>
                <c:pt idx="1">
                  <c:v>0.26936048962370801</c:v>
                </c:pt>
                <c:pt idx="2">
                  <c:v>0.11556813629860201</c:v>
                </c:pt>
                <c:pt idx="3">
                  <c:v>7.8880314523184294E-2</c:v>
                </c:pt>
                <c:pt idx="4">
                  <c:v>6.81048241243708E-2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6-FF43-A7A8-56B31A00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9683936"/>
        <c:axId val="867338416"/>
      </c:barChart>
      <c:catAx>
        <c:axId val="85968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338416"/>
        <c:crosses val="autoZero"/>
        <c:auto val="1"/>
        <c:lblAlgn val="ctr"/>
        <c:lblOffset val="100"/>
        <c:noMultiLvlLbl val="0"/>
      </c:catAx>
      <c:valAx>
        <c:axId val="86733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Share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4042038495188107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68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Visualizations!$B$54</c:f>
              <c:strCache>
                <c:ptCount val="1"/>
                <c:pt idx="0">
                  <c:v>Winter Sales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Visualizations!$A$55:$A$57</c:f>
              <c:strCache>
                <c:ptCount val="3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</c:strCache>
            </c:strRef>
          </c:cat>
          <c:val>
            <c:numRef>
              <c:f>Visualizations!$B$55:$B$57</c:f>
              <c:numCache>
                <c:formatCode>General</c:formatCode>
                <c:ptCount val="3"/>
                <c:pt idx="0">
                  <c:v>155358</c:v>
                </c:pt>
                <c:pt idx="1">
                  <c:v>148734</c:v>
                </c:pt>
                <c:pt idx="2">
                  <c:v>63502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B-CC4A-A7FC-D8127A579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5157248"/>
        <c:axId val="885337808"/>
      </c:barChart>
      <c:catAx>
        <c:axId val="88515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37808"/>
        <c:crosses val="autoZero"/>
        <c:auto val="1"/>
        <c:lblAlgn val="ctr"/>
        <c:lblOffset val="100"/>
        <c:noMultiLvlLbl val="0"/>
      </c:catAx>
      <c:valAx>
        <c:axId val="88533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15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Visualizations!$C$54</c:f>
              <c:strCache>
                <c:ptCount val="1"/>
                <c:pt idx="0">
                  <c:v>Summer 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Visualizations!$A$55:$A$57</c:f>
              <c:strCache>
                <c:ptCount val="3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</c:strCache>
            </c:strRef>
          </c:cat>
          <c:val>
            <c:numRef>
              <c:f>Visualizations!$C$55:$C$57</c:f>
              <c:numCache>
                <c:formatCode>General</c:formatCode>
                <c:ptCount val="3"/>
                <c:pt idx="0">
                  <c:v>61654</c:v>
                </c:pt>
                <c:pt idx="1">
                  <c:v>69145</c:v>
                </c:pt>
                <c:pt idx="2">
                  <c:v>28275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D-7947-9075-4E34DA4F4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4317312"/>
        <c:axId val="884963520"/>
      </c:barChart>
      <c:catAx>
        <c:axId val="884317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963520"/>
        <c:crosses val="autoZero"/>
        <c:auto val="1"/>
        <c:lblAlgn val="ctr"/>
        <c:lblOffset val="100"/>
        <c:noMultiLvlLbl val="0"/>
      </c:catAx>
      <c:valAx>
        <c:axId val="88496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31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64729422984235"/>
          <c:y val="0.14833162743091094"/>
          <c:w val="0.75756484782288613"/>
          <c:h val="0.780007253443370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Visualizations!$B$60</c:f>
              <c:strCache>
                <c:ptCount val="1"/>
                <c:pt idx="0">
                  <c:v>Winter Revenue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Visualizations!$A$61:$A$63</c:f>
              <c:strCache>
                <c:ptCount val="3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</c:strCache>
            </c:strRef>
          </c:cat>
          <c:val>
            <c:numRef>
              <c:f>Visualizations!$B$61:$B$63</c:f>
              <c:numCache>
                <c:formatCode>"$"#,##0.00</c:formatCode>
                <c:ptCount val="3"/>
                <c:pt idx="0">
                  <c:v>26478579.609999999</c:v>
                </c:pt>
                <c:pt idx="1">
                  <c:v>19847288.260000002</c:v>
                </c:pt>
                <c:pt idx="2">
                  <c:v>9469455.9399999995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1-CB4A-8D02-2E86562C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67689456"/>
        <c:axId val="874982160"/>
      </c:barChart>
      <c:catAx>
        <c:axId val="86768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982160"/>
        <c:crosses val="autoZero"/>
        <c:auto val="1"/>
        <c:lblAlgn val="ctr"/>
        <c:lblOffset val="100"/>
        <c:noMultiLvlLbl val="0"/>
      </c:catAx>
      <c:valAx>
        <c:axId val="87498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68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6999678014226"/>
          <c:y val="0.14833162743091094"/>
          <c:w val="0.7574746948453005"/>
          <c:h val="0.7800072534433707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Visualizations!$C$60</c:f>
              <c:strCache>
                <c:ptCount val="1"/>
                <c:pt idx="0">
                  <c:v>Summer Revenue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Visualizations!$A$61:$A$63</c:f>
              <c:strCache>
                <c:ptCount val="3"/>
                <c:pt idx="0">
                  <c:v>WHISKEY</c:v>
                </c:pt>
                <c:pt idx="1">
                  <c:v>VODKA</c:v>
                </c:pt>
                <c:pt idx="2">
                  <c:v>RUM</c:v>
                </c:pt>
              </c:strCache>
            </c:strRef>
          </c:cat>
          <c:val>
            <c:numRef>
              <c:f>Visualizations!$C$61:$C$63</c:f>
              <c:numCache>
                <c:formatCode>"$"#,##0.00</c:formatCode>
                <c:ptCount val="3"/>
                <c:pt idx="0">
                  <c:v>10142631.83</c:v>
                </c:pt>
                <c:pt idx="1">
                  <c:v>9598128.7699999996</c:v>
                </c:pt>
                <c:pt idx="2">
                  <c:v>4077005.93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4-9645-9C1C-11879CA74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3849136"/>
        <c:axId val="893772432"/>
      </c:barChart>
      <c:catAx>
        <c:axId val="893849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772432"/>
        <c:crosses val="autoZero"/>
        <c:auto val="1"/>
        <c:lblAlgn val="ctr"/>
        <c:lblOffset val="100"/>
        <c:noMultiLvlLbl val="0"/>
      </c:catAx>
      <c:valAx>
        <c:axId val="89377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84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Visualizations!$A$98:$A$196</cx:f>
        <cx:lvl ptCount="99">
          <cx:pt idx="0">Polk</cx:pt>
          <cx:pt idx="1">Linn</cx:pt>
          <cx:pt idx="2">Scott</cx:pt>
          <cx:pt idx="3">Black Hawk</cx:pt>
          <cx:pt idx="4">Johnson</cx:pt>
          <cx:pt idx="5">Woodbury</cx:pt>
          <cx:pt idx="6">Dubuque</cx:pt>
          <cx:pt idx="7">Pottawattamie</cx:pt>
          <cx:pt idx="8">Story</cx:pt>
          <cx:pt idx="9">Dallas</cx:pt>
          <cx:pt idx="10">Clinton</cx:pt>
          <cx:pt idx="11">Warren</cx:pt>
          <cx:pt idx="12">Cerro Gordo</cx:pt>
          <cx:pt idx="13">Muscatine</cx:pt>
          <cx:pt idx="14">Marshall</cx:pt>
          <cx:pt idx="15">Des Moines</cx:pt>
          <cx:pt idx="16">Webster</cx:pt>
          <cx:pt idx="17">Jasper</cx:pt>
          <cx:pt idx="18">Lee</cx:pt>
          <cx:pt idx="19">Wapello</cx:pt>
          <cx:pt idx="20">Sioux</cx:pt>
          <cx:pt idx="21">Marion</cx:pt>
          <cx:pt idx="22">Boone</cx:pt>
          <cx:pt idx="23">Benton</cx:pt>
          <cx:pt idx="24">Plymouth</cx:pt>
          <cx:pt idx="25">Bremer</cx:pt>
          <cx:pt idx="26">Mahaska</cx:pt>
          <cx:pt idx="27">Washington</cx:pt>
          <cx:pt idx="28">Winneshiek</cx:pt>
          <cx:pt idx="29">Buchanan</cx:pt>
          <cx:pt idx="30">Fayette</cx:pt>
          <cx:pt idx="31">Carroll</cx:pt>
          <cx:pt idx="32">Jones</cx:pt>
          <cx:pt idx="33">Buena Vista</cx:pt>
          <cx:pt idx="34">Henry</cx:pt>
          <cx:pt idx="35">Jackson</cx:pt>
          <cx:pt idx="36">Poweshiek</cx:pt>
          <cx:pt idx="37">Cedar</cx:pt>
          <cx:pt idx="38">Clayton</cx:pt>
          <cx:pt idx="39">Tama</cx:pt>
          <cx:pt idx="40">Delaware</cx:pt>
          <cx:pt idx="41">Hardin</cx:pt>
          <cx:pt idx="42">Crawford</cx:pt>
          <cx:pt idx="43">Jefferson</cx:pt>
          <cx:pt idx="44">Dickinson</cx:pt>
          <cx:pt idx="45">Clay</cx:pt>
          <cx:pt idx="46">Iowa</cx:pt>
          <cx:pt idx="47">Floyd</cx:pt>
          <cx:pt idx="48">Page</cx:pt>
          <cx:pt idx="49">Madison</cx:pt>
          <cx:pt idx="50">Hamilton</cx:pt>
          <cx:pt idx="51">Kossuth</cx:pt>
          <cx:pt idx="52">Mills</cx:pt>
          <cx:pt idx="53">Harrison</cx:pt>
          <cx:pt idx="54">Butler</cx:pt>
          <cx:pt idx="55">O'Brien</cx:pt>
          <cx:pt idx="56">Allamakee</cx:pt>
          <cx:pt idx="57">Cass</cx:pt>
          <cx:pt idx="58">Wright</cx:pt>
          <cx:pt idx="59">Appanoose</cx:pt>
          <cx:pt idx="60">Union</cx:pt>
          <cx:pt idx="61">Grundy</cx:pt>
          <cx:pt idx="62">Chickasaw</cx:pt>
          <cx:pt idx="63">Shelby</cx:pt>
          <cx:pt idx="64">Cherokee</cx:pt>
          <cx:pt idx="65">Lyon</cx:pt>
          <cx:pt idx="66">Louisa</cx:pt>
          <cx:pt idx="67">Hancock</cx:pt>
          <cx:pt idx="68">Guthrie</cx:pt>
          <cx:pt idx="69">Winnebago</cx:pt>
          <cx:pt idx="70">Mitchell</cx:pt>
          <cx:pt idx="71">Montgomery</cx:pt>
          <cx:pt idx="72">Franklin</cx:pt>
          <cx:pt idx="73">Keokuk</cx:pt>
          <cx:pt idx="74">Sac</cx:pt>
          <cx:pt idx="75">Emmet</cx:pt>
          <cx:pt idx="76">Humboldt</cx:pt>
          <cx:pt idx="77">Calhoun</cx:pt>
          <cx:pt idx="78">Howard</cx:pt>
          <cx:pt idx="79">Palo Alto</cx:pt>
          <cx:pt idx="80">Greene</cx:pt>
          <cx:pt idx="81">Clarke</cx:pt>
          <cx:pt idx="82">Monona</cx:pt>
          <cx:pt idx="83">Lucas</cx:pt>
          <cx:pt idx="84">Davis</cx:pt>
          <cx:pt idx="85">Decatur</cx:pt>
          <cx:pt idx="86">Monroe</cx:pt>
          <cx:pt idx="87">Adair</cx:pt>
          <cx:pt idx="88">Worth</cx:pt>
          <cx:pt idx="89">Van Buren</cx:pt>
          <cx:pt idx="90">Fremont</cx:pt>
          <cx:pt idx="91">Pocahontas</cx:pt>
          <cx:pt idx="92">Ida</cx:pt>
          <cx:pt idx="93">Osceola</cx:pt>
          <cx:pt idx="94">Wayne</cx:pt>
          <cx:pt idx="95">Taylor</cx:pt>
          <cx:pt idx="96">Audubon</cx:pt>
          <cx:pt idx="97">Ringgold</cx:pt>
          <cx:pt idx="98">Adams</cx:pt>
        </cx:lvl>
      </cx:strDim>
      <cx:numDim type="val">
        <cx:f>Visualizations!$B$98:$B$196</cx:f>
        <cx:lvl ptCount="99" formatCode="0.00%">
          <cx:pt idx="0">0.1413625214683</cx:pt>
          <cx:pt idx="1">0.069337358256695195</cx:pt>
          <cx:pt idx="2">0.0542366738971728</cx:pt>
          <cx:pt idx="3">0.0430317967194861</cx:pt>
          <cx:pt idx="4">0.042963518332746801</cx:pt>
          <cx:pt idx="5">0.033539131393877</cx:pt>
          <cx:pt idx="6">0.0307426718908386</cx:pt>
          <cx:pt idx="7">0.030580182460858099</cx:pt>
          <cx:pt idx="8">0.0293931889683136</cx:pt>
          <cx:pt idx="9">0.0217095726298208</cx:pt>
          <cx:pt idx="10">0.0161228905917635</cx:pt>
          <cx:pt idx="11">0.015173886668382401</cx:pt>
          <cx:pt idx="12">0.0144930723698378</cx:pt>
          <cx:pt idx="13">0.0140315367363982</cx:pt>
          <cx:pt idx="14">0.0133431724239353</cx:pt>
          <cx:pt idx="15">0.0132371439676045</cx:pt>
          <cx:pt idx="16">0.012478203438079399</cx:pt>
          <cx:pt idx="17">0.0120938092511962</cx:pt>
          <cx:pt idx="18">0.0117721130059822</cx:pt>
          <cx:pt idx="19">0.0116943150364764</cx:pt>
          <cx:pt idx="20">0.0110637247435621</cx:pt>
          <cx:pt idx="21">0.0109340614610524</cx:pt>
          <cx:pt idx="22">0.0086352463536715392</cx:pt>
          <cx:pt idx="23">0.0085597462144886699</cx:pt>
          <cx:pt idx="24">0.0082019412070568308</cx:pt>
          <cx:pt idx="25">0.0079688755600140805</cx:pt>
          <cx:pt idx="26">0.0073468200654422102</cx:pt>
          <cx:pt idx="27">0.0071245870470648199</cx:pt>
          <cx:pt idx="28">0.0069118736114539602</cx:pt>
          <cx:pt idx="29">0.0068797039869325704</cx:pt>
          <cx:pt idx="30">0.0068540995919053301</cx:pt>
          <cx:pt idx="31">0.0068330908575240197</cx:pt>
          <cx:pt idx="32">0.0067746603150259698</cx:pt>
          <cx:pt idx="33">0.0066505774775863103</cx:pt>
          <cx:pt idx="34">0.0066128274079948696</cx:pt>
          <cx:pt idx="35">0.0065153337500065698</cx:pt>
          <cx:pt idx="36">0.0062087375326291896</cx:pt>
          <cx:pt idx="37">0.0060725090206253203</cx:pt>
          <cx:pt idx="38">0.00595105227498332</cx:pt>
          <cx:pt idx="39">0.0058322216211389903</cx:pt>
          <cx:pt idx="40">0.0058312368367148598</cx:pt>
          <cx:pt idx="41">0.0057557366975320001</cx:pt>
          <cx:pt idx="42">0.0056119581716098498</cx:pt>
          <cx:pt idx="43">0.0055289080185086997</cx:pt>
          <cx:pt idx="44">0.0054711339989600696</cx:pt>
          <cx:pt idx="45">0.0054711339989600696</cx:pt>
          <cx:pt idx="46">0.0053687164188511403</cx:pt>
          <cx:pt idx="47">0.0053516468221663201</cx:pt>
          <cx:pt idx="48">0.00522986181504961</cx:pt>
          <cx:pt idx="49">0.0051468116619484503</cx:pt>
          <cx:pt idx="50">0.00514484209310021</cx:pt>
          <cx:pt idx="51">0.0051021681013881503</cx:pt>
          <cx:pt idx="52">0.0049432895476294297</cx:pt>
          <cx:pt idx="53">0.0049002872944426601</cx:pt>
          <cx:pt idx="54">0.0048802633444854698</cx:pt>
          <cx:pt idx="55">0.0047263087128473699</cx:pt>
          <cx:pt idx="56">0.0047039869325672104</cx:pt>
          <cx:pt idx="57">0.0045812171410263801</cx:pt>
          <cx:pt idx="58">0.0043425710489135901</cx:pt>
          <cx:pt idx="59">0.0042293208401392897</cx:pt>
          <cx:pt idx="60">0.0041144293239914502</cx:pt>
          <cx:pt idx="61">0.0040878401445400897</cx:pt>
          <cx:pt idx="62">0.0040832444838941797</cx:pt>
          <cx:pt idx="63">0.0039939573627735701</cx:pt>
          <cx:pt idx="64">0.0039627725226762996</cx:pt>
          <cx:pt idx="65">0.0038015961385946201</cx:pt>
          <cx:pt idx="66">0.00373791341250125</cx:pt>
          <cx:pt idx="67">0.0037228133846646701</cx:pt>
          <cx:pt idx="68">0.0035957761939526402</cx:pt>
          <cx:pt idx="69">0.0035668891841783199</cx:pt>
          <cx:pt idx="70">0.0035373456514545898</cx:pt>
          <cx:pt idx="71">0.0035255282383650998</cx:pt>
          <cx:pt idx="72">0.0035058325498826099</cx:pt>
          <cx:pt idx="73">0.00345035636065694</cx:pt>
          <cx:pt idx="74">0.0033975062632289402</cx:pt>
          <cx:pt idx="75">0.00338174971244295</cx:pt>
          <cx:pt idx="76">0.0032218863742601001</cx:pt>
          <cx:pt idx="77">0.0031742884604274201</cx:pt>
          <cx:pt idx="78">0.00314014926705778</cx:pt>
          <cx:pt idx="79">0.0030925513532251</cx:pt>
          <cx:pt idx="80">0.0030646491278749099</cx:pt>
          <cx:pt idx="81">0.0030482360541395099</cx:pt>
          <cx:pt idx="82">0.0030341208107270601</cx:pt>
          <cx:pt idx="83">0.0029208706019527601</cx:pt>
          <cx:pt idx="84">0.0028732726881200901</cx:pt>
          <cx:pt idx="85">0.0027761072916064901</cx:pt>
          <cx:pt idx="86">0.0026162439534236398</cx:pt>
          <cx:pt idx="87">0.0025217046487077</cx:pt>
          <cx:pt idx="88">0.0024941306848322198</cx:pt>
          <cx:pt idx="89">0.0024849393635403899</cx:pt>
          <cx:pt idx="90">0.00244259363330305</cx:pt>
          <cx:pt idx="91">0.00239959138011628</cx:pt>
          <cx:pt idx="92">0.0023270455942057898</cx:pt>
          <cx:pt idx="93">0.0021212256495638099</cx:pt>
          <cx:pt idx="94">0.0021018582225560299</cx:pt>
          <cx:pt idx="95">0.0020736277357311299</cx:pt>
          <cx:pt idx="96">0.0020086319637389201</cx:pt>
          <cx:pt idx="97">0.00168430962672731</cx:pt>
          <cx:pt idx="98">0.0013225654815989701</cx:pt>
        </cx:lvl>
      </cx:numDim>
    </cx:data>
  </cx:chartData>
  <cx:chart>
    <cx:title pos="t" align="ctr" overlay="0">
      <cx:tx>
        <cx:txData>
          <cx:v>Population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Population Distribution</a:t>
          </a:r>
        </a:p>
      </cx:txPr>
    </cx:title>
    <cx:plotArea>
      <cx:plotAreaRegion>
        <cx:series layoutId="clusteredColumn" uniqueId="{37522C47-5705-454E-86C9-A3B9754673F8}">
          <cx:tx>
            <cx:txData>
              <cx:f>Visualizations!$B$97</cx:f>
              <cx:v>percent_pop</cx:v>
            </cx:txData>
          </cx:tx>
          <cx:dataId val="0"/>
          <cx:layoutPr>
            <cx:aggregation/>
          </cx:layoutPr>
          <cx:axisId val="1"/>
        </cx:series>
        <cx:series layoutId="paretoLine" ownerIdx="0" uniqueId="{47350EC9-F700-F244-9942-E7CC595E4A47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6CD2-7F48-CC4A-974B-09C6830D677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7715-B0D4-A64A-9310-623DF316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January-March vs. June-August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7715-B0D4-A64A-9310-623DF31641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January-March vs. June-August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7715-B0D4-A64A-9310-623DF3164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565547-33B6-ED42-9F86-F1E49570B3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025B07-B83D-3046-9690-1299C6C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985B8-68AB-6B47-BCEF-9D709E446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3718"/>
            <a:ext cx="8991600" cy="1547648"/>
          </a:xfrm>
        </p:spPr>
        <p:txBody>
          <a:bodyPr/>
          <a:lstStyle/>
          <a:p>
            <a:pPr algn="ctr"/>
            <a:r>
              <a:rPr lang="en-US" dirty="0"/>
              <a:t>Whiskey Business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B3A2529-F11C-8347-A81F-9BB268391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043953"/>
            <a:ext cx="6801612" cy="1450744"/>
          </a:xfrm>
        </p:spPr>
        <p:txBody>
          <a:bodyPr/>
          <a:lstStyle/>
          <a:p>
            <a:r>
              <a:rPr lang="en-US" dirty="0"/>
              <a:t>Or: How I Learned to Stop Worrying and Follow the Money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98138-C89F-5549-95BD-D7115D0B52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66024" y="2769325"/>
            <a:ext cx="3459952" cy="3453205"/>
          </a:xfrm>
        </p:spPr>
      </p:pic>
    </p:spTree>
    <p:extLst>
      <p:ext uri="{BB962C8B-B14F-4D97-AF65-F5344CB8AC3E}">
        <p14:creationId xmlns:p14="http://schemas.microsoft.com/office/powerpoint/2010/main" val="17152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5EF9-6B65-7744-BF53-CBC89033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LIQUOR REVENUE IN TOP 5 COUNTIES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D1A144-26DC-C441-8DC8-0990563F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76" y="3128962"/>
            <a:ext cx="8671847" cy="16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C89D-507E-4C49-8264-0B8F5E7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VS. SUMMER SALES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20B9D8-503B-AD49-B0F3-282F146C91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1801763"/>
              </p:ext>
            </p:extLst>
          </p:nvPr>
        </p:nvGraphicFramePr>
        <p:xfrm>
          <a:off x="1581150" y="2638425"/>
          <a:ext cx="4271963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A48FC1-F0D9-2547-9E64-9DEF12DC08B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348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3BF-ABD6-4945-82A8-E64AE3D1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VS. SUMMER REVENUE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86FDC4-E636-C040-ADB5-09CE27A35C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9013836"/>
              </p:ext>
            </p:extLst>
          </p:nvPr>
        </p:nvGraphicFramePr>
        <p:xfrm>
          <a:off x="1581150" y="2638425"/>
          <a:ext cx="4271963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740BDA-E679-B141-9D61-0D3AFE9932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2887624"/>
              </p:ext>
            </p:extLst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75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665C-BA18-0445-84D7-F3196455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</a:t>
            </a:r>
            <a:r>
              <a:rPr lang="en-US" dirty="0"/>
              <a:t> VENDORS BY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1BD1-E72E-D643-8D24-2F11F4F3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E15A2-93BF-BC4F-A7D9-28B88903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371863"/>
            <a:ext cx="6029325" cy="36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947-00D1-E44C-96B8-28C2635F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0C9-4507-6547-AD8D-5063D9E5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r>
              <a:rPr lang="en-US" dirty="0"/>
              <a:t>Alcohol categories sorted into “Other”</a:t>
            </a:r>
          </a:p>
          <a:p>
            <a:r>
              <a:rPr lang="en-US" dirty="0"/>
              <a:t>Assumption:  These weren’t significant enough to affect our results or my recommendation (this assumption is fact!)</a:t>
            </a:r>
          </a:p>
        </p:txBody>
      </p:sp>
    </p:spTree>
    <p:extLst>
      <p:ext uri="{BB962C8B-B14F-4D97-AF65-F5344CB8AC3E}">
        <p14:creationId xmlns:p14="http://schemas.microsoft.com/office/powerpoint/2010/main" val="71257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7ADE-1FE0-2F43-A115-238CF313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30E5-5B03-9A42-B14D-684051CE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quite simple– we market the most popular product (whiskey) in the biggest markets (Polk, Linn, Scott, Black Hawk, and Johnson counties)</a:t>
            </a:r>
          </a:p>
          <a:p>
            <a:r>
              <a:rPr lang="en-US" dirty="0"/>
              <a:t>Focus our campaigns in the winter months, when there’s a higher demand for whiskey (and alcohol in general)</a:t>
            </a:r>
          </a:p>
          <a:p>
            <a:r>
              <a:rPr lang="en-US" dirty="0"/>
              <a:t>Reach out to our top 5 vendors (particularly Jim Beam and Diageo) and set up some marketing campaigns</a:t>
            </a:r>
          </a:p>
          <a:p>
            <a:r>
              <a:rPr lang="en-US" dirty="0"/>
              <a:t>Follow the money!  We won’t need to look far because…</a:t>
            </a:r>
          </a:p>
        </p:txBody>
      </p:sp>
    </p:spTree>
    <p:extLst>
      <p:ext uri="{BB962C8B-B14F-4D97-AF65-F5344CB8AC3E}">
        <p14:creationId xmlns:p14="http://schemas.microsoft.com/office/powerpoint/2010/main" val="307529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2131-0A68-C74D-A5B4-7809AA13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…The money is already there!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BE893-02FA-2344-B4B2-0A06A450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723" y="2437366"/>
            <a:ext cx="6284554" cy="37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B550-1020-C74E-9A51-2C9EAAE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err="1"/>
              <a:t>QUestions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64987-5FC5-1640-9D7E-A2D24FA2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types of liquor sell best?</a:t>
            </a:r>
          </a:p>
          <a:p>
            <a:r>
              <a:rPr lang="en-US" dirty="0"/>
              <a:t>Are there types of liquor with lower sales and higher revenue?</a:t>
            </a:r>
          </a:p>
          <a:p>
            <a:r>
              <a:rPr lang="en-US" dirty="0"/>
              <a:t>Should our marketing campaign be focused in smaller markets or larger ones?</a:t>
            </a:r>
          </a:p>
          <a:p>
            <a:r>
              <a:rPr lang="en-US" dirty="0"/>
              <a:t>Is there a time of year when it is best to market our product?</a:t>
            </a:r>
          </a:p>
          <a:p>
            <a:r>
              <a:rPr lang="en-US" dirty="0"/>
              <a:t>Which brands/vendors should we partner with?</a:t>
            </a:r>
          </a:p>
        </p:txBody>
      </p:sp>
    </p:spTree>
    <p:extLst>
      <p:ext uri="{BB962C8B-B14F-4D97-AF65-F5344CB8AC3E}">
        <p14:creationId xmlns:p14="http://schemas.microsoft.com/office/powerpoint/2010/main" val="42835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B15-1B85-FC4A-AF2C-71089065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03C3-5996-1345-8F7E-6B615092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Counties- 99 counties, 21% live in Top 2: Polk (Des Moines) and Linn (Cedar Rapids), 50% are in Top 10</a:t>
            </a:r>
          </a:p>
          <a:p>
            <a:r>
              <a:rPr lang="en-US" dirty="0"/>
              <a:t>Stores- 1973 stores, 1425 are active (72.2%)</a:t>
            </a:r>
          </a:p>
          <a:p>
            <a:r>
              <a:rPr lang="en-US" dirty="0"/>
              <a:t>Sales- 3,049,913 individual sales</a:t>
            </a:r>
          </a:p>
          <a:p>
            <a:r>
              <a:rPr lang="en-US" dirty="0"/>
              <a:t>Products- 9977 products (initially listed in 70 categories)</a:t>
            </a:r>
          </a:p>
        </p:txBody>
      </p:sp>
    </p:spTree>
    <p:extLst>
      <p:ext uri="{BB962C8B-B14F-4D97-AF65-F5344CB8AC3E}">
        <p14:creationId xmlns:p14="http://schemas.microsoft.com/office/powerpoint/2010/main" val="38934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0B5C-58A6-5047-9130-7CDCB1A3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CONDENSED liquor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26D3-9499-9242-BCC0-C78047D1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11 liquor categories:  Beer, Brandy, Cocktail, Gin, Liqueur, Rum, Schnapps, Tequila, Vodka, Whiskey, Other</a:t>
            </a:r>
          </a:p>
        </p:txBody>
      </p:sp>
    </p:spTree>
    <p:extLst>
      <p:ext uri="{BB962C8B-B14F-4D97-AF65-F5344CB8AC3E}">
        <p14:creationId xmlns:p14="http://schemas.microsoft.com/office/powerpoint/2010/main" val="34165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672-165E-2746-91E0-DA23A231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SHARES BY LIQUOR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714A0-C0A1-5346-B672-0C34734FA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517331"/>
              </p:ext>
            </p:extLst>
          </p:nvPr>
        </p:nvGraphicFramePr>
        <p:xfrm>
          <a:off x="2244726" y="2652713"/>
          <a:ext cx="7731125" cy="391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439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3FA1-E3D3-8843-9570-D8D56162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sell more whiskey!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BCDE54-9D4B-4844-B38F-20E1EBC866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22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18F33-4B90-2443-804C-437612F0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vs. big county?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A06C54-D111-1E49-9789-A365721E3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8564" y="3186113"/>
            <a:ext cx="3822417" cy="1720849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7575E3-0C9F-BE48-8E9C-8257B77CB2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5691196"/>
              </p:ext>
            </p:extLst>
          </p:nvPr>
        </p:nvGraphicFramePr>
        <p:xfrm>
          <a:off x="6338889" y="2528887"/>
          <a:ext cx="4591050" cy="321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970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1A4-1C7E-EB4A-985F-1F118361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VS. BIG COUNTY?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A37F0-B5C4-FD4B-9731-8FDC8EC5AE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1625" y="2983232"/>
            <a:ext cx="3421856" cy="1923730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5872EB-C9CF-284A-95DB-EA3DBA5FC6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4942197"/>
              </p:ext>
            </p:extLst>
          </p:nvPr>
        </p:nvGraphicFramePr>
        <p:xfrm>
          <a:off x="6172200" y="2557463"/>
          <a:ext cx="4437063" cy="318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458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D3D-9A74-8842-B002-0DA45FD2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REVENUE DISTRIBUTIONS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59B62-9072-9D40-B405-A7D525965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0769" y="2609849"/>
            <a:ext cx="4658620" cy="2962275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C47228A-416B-684E-85E6-300DD0647B6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234395602"/>
                  </p:ext>
                </p:extLst>
              </p:nvPr>
            </p:nvGraphicFramePr>
            <p:xfrm>
              <a:off x="700087" y="2443163"/>
              <a:ext cx="6072187" cy="40433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BC47228A-416B-684E-85E6-300DD0647B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087" y="2443163"/>
                <a:ext cx="6072187" cy="40433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3013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{79F65430-6DA5-9447-9C6E-A01EDAA91E7D}tf10001120</Template>
  <TotalTime>888</TotalTime>
  <Words>356</Words>
  <Application>Microsoft Macintosh PowerPoint</Application>
  <PresentationFormat>Widescreen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Whiskey Business</vt:lpstr>
      <vt:lpstr>Marketing QUestions</vt:lpstr>
      <vt:lpstr>Summary of tables</vt:lpstr>
      <vt:lpstr>CONDENSED liquor TYPES</vt:lpstr>
      <vt:lpstr>SHARES BY LIQUOR TYPE</vt:lpstr>
      <vt:lpstr>Let’s sell more whiskey!</vt:lpstr>
      <vt:lpstr>Small vs. big county?</vt:lpstr>
      <vt:lpstr>SMALL VS. BIG COUNTY?</vt:lpstr>
      <vt:lpstr>POPULATION AND REVENUE DISTRIBUTIONS</vt:lpstr>
      <vt:lpstr>LIQUOR REVENUE IN TOP 5 COUNTIES</vt:lpstr>
      <vt:lpstr>WINTER VS. SUMMER SALES</vt:lpstr>
      <vt:lpstr>WINTER VS. SUMMER REVENUE</vt:lpstr>
      <vt:lpstr>tOP VENDORS BY REVENUE</vt:lpstr>
      <vt:lpstr>LIMITATIONS/assumptions</vt:lpstr>
      <vt:lpstr>RECOMMENDATION</vt:lpstr>
      <vt:lpstr>…The money is already there!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Whiskey Business?</dc:title>
  <dc:creator>LEE SCHLEIFER-KATZ</dc:creator>
  <cp:lastModifiedBy>LEE SCHLEIFER-KATZ</cp:lastModifiedBy>
  <cp:revision>31</cp:revision>
  <dcterms:created xsi:type="dcterms:W3CDTF">2018-08-28T05:20:44Z</dcterms:created>
  <dcterms:modified xsi:type="dcterms:W3CDTF">2018-08-28T21:50:32Z</dcterms:modified>
</cp:coreProperties>
</file>