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6" r:id="rId2"/>
    <p:sldId id="259" r:id="rId3"/>
    <p:sldId id="274" r:id="rId4"/>
    <p:sldId id="280" r:id="rId5"/>
    <p:sldId id="272" r:id="rId6"/>
    <p:sldId id="279" r:id="rId7"/>
    <p:sldId id="277" r:id="rId8"/>
    <p:sldId id="278" r:id="rId9"/>
    <p:sldId id="276" r:id="rId10"/>
    <p:sldId id="260" r:id="rId11"/>
    <p:sldId id="265" r:id="rId12"/>
    <p:sldId id="270" r:id="rId13"/>
  </p:sldIdLst>
  <p:sldSz cx="12192000" cy="6858000"/>
  <p:notesSz cx="6858000" cy="9144000"/>
  <p:embeddedFontLst>
    <p:embeddedFont>
      <p:font typeface="맑은 고딕" pitchFamily="50" charset="-127"/>
      <p:regular r:id="rId14"/>
      <p:bold r:id="rId1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12" autoAdjust="0"/>
    <p:restoredTop sz="94746" autoAdjust="0"/>
  </p:normalViewPr>
  <p:slideViewPr>
    <p:cSldViewPr snapToGrid="0">
      <p:cViewPr varScale="1">
        <p:scale>
          <a:sx n="73" d="100"/>
          <a:sy n="73" d="100"/>
        </p:scale>
        <p:origin x="-546" y="-108"/>
      </p:cViewPr>
      <p:guideLst>
        <p:guide orient="horz" pos="2090"/>
        <p:guide pos="3838"/>
        <p:guide pos="175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744"/>
    </p:cViewPr>
  </p:sorter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/>
              <a:pPr/>
              <a:t>2015-06-04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Picture 2" descr="http://postfiles4.naver.net/20101110_195/lmlm4864_1289377936723BcAr5_JPEG/%B1%D7%B7%B9%C0%CC.jpg?type=w3"/>
          <p:cNvPicPr preferRelativeResize="0">
            <a:picLocks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16114" y="0"/>
            <a:ext cx="12308114" cy="68580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</p:pic>
    </p:spTree>
    <p:extLst>
      <p:ext uri="{BB962C8B-B14F-4D97-AF65-F5344CB8AC3E}">
        <p14:creationId xmlns="" xmlns:p14="http://schemas.microsoft.com/office/powerpoint/2010/main" val="24154295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/>
              <a:pPr/>
              <a:t>2015-06-04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309691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/>
              <a:pPr/>
              <a:t>2015-06-04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085174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/>
              <a:pPr/>
              <a:t>2015-06-04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405795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/>
              <a:pPr/>
              <a:t>2015-06-04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707904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/>
              <a:pPr/>
              <a:t>2015-06-04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684451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/>
              <a:pPr/>
              <a:t>2015-06-04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555783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/>
              <a:pPr/>
              <a:t>2015-06-04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722879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/>
              <a:pPr/>
              <a:t>2015-06-04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787324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/>
              <a:pPr/>
              <a:t>2015-06-04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949220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/>
              <a:pPr/>
              <a:t>2015-06-04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811218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90BB7C-ED8A-4757-AD83-71D1217BD5FA}" type="datetimeFigureOut">
              <a:rPr lang="ko-KR" altLang="en-US" smtClean="0"/>
              <a:pPr/>
              <a:t>2015-06-04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B40536-C8E0-4247-A6C3-5135EE3E1BC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185750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/>
          <p:cNvCxnSpPr/>
          <p:nvPr/>
        </p:nvCxnSpPr>
        <p:spPr>
          <a:xfrm>
            <a:off x="9964577" y="3475553"/>
            <a:ext cx="0" cy="2079625"/>
          </a:xfrm>
          <a:prstGeom prst="line">
            <a:avLst/>
          </a:prstGeom>
          <a:ln w="25400">
            <a:solidFill>
              <a:srgbClr val="3F3F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7414716" y="3903379"/>
            <a:ext cx="2451312" cy="132343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2000" b="1" dirty="0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/>
                <a:cs typeface="Arial"/>
              </a:rPr>
              <a:t>2010045000 </a:t>
            </a:r>
            <a:r>
              <a:rPr lang="ko-KR" altLang="en-US" sz="2000" b="1" dirty="0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/>
                <a:cs typeface="Arial"/>
              </a:rPr>
              <a:t>임도</a:t>
            </a:r>
            <a:r>
              <a:rPr lang="ko-KR" altLang="en-US" sz="2000" b="1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/>
                <a:cs typeface="Arial"/>
              </a:rPr>
              <a:t>윤</a:t>
            </a:r>
          </a:p>
          <a:p>
            <a:pPr lvl="0">
              <a:defRPr lang="ko-KR" altLang="en-US"/>
            </a:pPr>
            <a:r>
              <a:rPr lang="ko-KR" altLang="en-US" sz="2000" b="1" dirty="0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/>
                <a:cs typeface="Arial"/>
              </a:rPr>
              <a:t>2010045</a:t>
            </a:r>
            <a:r>
              <a:rPr lang="en-US" altLang="ko-KR" sz="2000" b="1" dirty="0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/>
                <a:cs typeface="Arial"/>
              </a:rPr>
              <a:t>000</a:t>
            </a:r>
            <a:r>
              <a:rPr lang="ko-KR" altLang="en-US" sz="2000" b="1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lang="ko-KR" altLang="en-US" sz="2000" b="1" dirty="0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/>
                <a:cs typeface="Arial"/>
              </a:rPr>
              <a:t>조진우</a:t>
            </a:r>
            <a:endParaRPr lang="ko-KR" altLang="en-US" sz="2000" b="1" dirty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/>
              <a:cs typeface="Arial"/>
            </a:endParaRPr>
          </a:p>
          <a:p>
            <a:pPr lvl="0">
              <a:defRPr lang="ko-KR" altLang="en-US"/>
            </a:pPr>
            <a:r>
              <a:rPr lang="en-US" altLang="ko-KR" sz="2000" b="1" dirty="0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/>
                <a:cs typeface="Arial"/>
              </a:rPr>
              <a:t>2010045000 </a:t>
            </a:r>
            <a:r>
              <a:rPr lang="ko-KR" altLang="en-US" sz="2000" b="1" dirty="0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/>
                <a:cs typeface="Arial"/>
              </a:rPr>
              <a:t>정영민</a:t>
            </a:r>
            <a:endParaRPr lang="en-US" altLang="ko-KR" sz="2000" b="1" dirty="0" smtClean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/>
              <a:cs typeface="Arial"/>
            </a:endParaRPr>
          </a:p>
          <a:p>
            <a:pPr>
              <a:defRPr lang="ko-KR" altLang="en-US"/>
            </a:pPr>
            <a:r>
              <a:rPr lang="en-US" altLang="ko-KR" sz="2000" b="1" dirty="0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/>
                <a:cs typeface="Arial"/>
              </a:rPr>
              <a:t>2010045075 </a:t>
            </a:r>
            <a:r>
              <a:rPr lang="ko-KR" altLang="en-US" sz="2000" b="1" dirty="0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/>
                <a:cs typeface="Arial"/>
              </a:rPr>
              <a:t>김현</a:t>
            </a:r>
            <a:r>
              <a:rPr lang="ko-KR" altLang="en-US" sz="2000" b="1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/>
                <a:cs typeface="Arial"/>
              </a:rPr>
              <a:t>빈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755410" y="1546062"/>
            <a:ext cx="5298245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4400" b="1" dirty="0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+mj-lt"/>
                <a:cs typeface="Arial"/>
              </a:rPr>
              <a:t>Embedded Project </a:t>
            </a:r>
            <a:endParaRPr lang="ko-KR" altLang="en-US" sz="4400" b="1" dirty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+mj-lt"/>
              <a:cs typeface="Arial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2620646" y="1676399"/>
            <a:ext cx="0" cy="1692442"/>
          </a:xfrm>
          <a:prstGeom prst="line">
            <a:avLst/>
          </a:prstGeom>
          <a:ln w="25400">
            <a:solidFill>
              <a:srgbClr val="3F3F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630127" y="2392877"/>
            <a:ext cx="119315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 smtClean="0"/>
              <a:t>[ 1-6</a:t>
            </a:r>
            <a:r>
              <a:rPr lang="ko-KR" altLang="en-US" sz="2200" dirty="0" smtClean="0"/>
              <a:t>팀 </a:t>
            </a:r>
            <a:r>
              <a:rPr lang="en-US" altLang="ko-KR" sz="2200" dirty="0" smtClean="0"/>
              <a:t>]</a:t>
            </a:r>
            <a:endParaRPr lang="ko-KR" altLang="en-US" sz="2200" dirty="0"/>
          </a:p>
        </p:txBody>
      </p:sp>
      <p:sp>
        <p:nvSpPr>
          <p:cNvPr id="12" name="TextBox 11"/>
          <p:cNvSpPr txBox="1"/>
          <p:nvPr/>
        </p:nvSpPr>
        <p:spPr>
          <a:xfrm>
            <a:off x="3206391" y="2930287"/>
            <a:ext cx="43463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NFC</a:t>
            </a:r>
            <a:r>
              <a:rPr lang="ko-KR" altLang="en-US" sz="2000" dirty="0" smtClean="0"/>
              <a:t>를 활용한 출석체크 단말기 구현</a:t>
            </a:r>
            <a:endParaRPr lang="ko-KR" altLang="en-US" sz="2000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767739" y="783768"/>
            <a:ext cx="1826141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 lang="ko-KR" altLang="en-US"/>
            </a:pPr>
            <a:r>
              <a:rPr lang="ko-KR" altLang="en-US" sz="3200" b="1" dirty="0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/>
                <a:cs typeface="Arial"/>
              </a:rPr>
              <a:t>역할분</a:t>
            </a:r>
            <a:r>
              <a:rPr lang="ko-KR" altLang="en-US" sz="3200" b="1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/>
                <a:cs typeface="Arial"/>
              </a:rPr>
              <a:t>담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2786743" y="580570"/>
            <a:ext cx="0" cy="5861378"/>
          </a:xfrm>
          <a:prstGeom prst="line">
            <a:avLst/>
          </a:prstGeom>
          <a:ln>
            <a:gradFill flip="none" rotWithShape="1">
              <a:gsLst>
                <a:gs pos="60000">
                  <a:srgbClr val="3F3F3F">
                    <a:alpha val="54000"/>
                  </a:srgbClr>
                </a:gs>
                <a:gs pos="100000">
                  <a:schemeClr val="bg1">
                    <a:lumMod val="85000"/>
                    <a:alpha val="72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  <a:effectLst>
            <a:outerShdw blurRad="152400" sx="56000" sy="56000" algn="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903293822"/>
              </p:ext>
            </p:extLst>
          </p:nvPr>
        </p:nvGraphicFramePr>
        <p:xfrm>
          <a:off x="3172030" y="1579382"/>
          <a:ext cx="8643916" cy="3948175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160979"/>
                <a:gridCol w="2160979"/>
                <a:gridCol w="2160979"/>
                <a:gridCol w="2160979"/>
              </a:tblGrid>
              <a:tr h="811706">
                <a:tc>
                  <a:txBody>
                    <a:bodyPr/>
                    <a:lstStyle/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임도윤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정영민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조진우</a:t>
                      </a:r>
                      <a:endParaRPr lang="en-US" altLang="ko-KR" dirty="0" smtClean="0"/>
                    </a:p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김현빈</a:t>
                      </a:r>
                      <a:endParaRPr lang="ko-KR" altLang="en-US" dirty="0"/>
                    </a:p>
                  </a:txBody>
                  <a:tcPr/>
                </a:tc>
              </a:tr>
              <a:tr h="1876337">
                <a:tc>
                  <a:txBody>
                    <a:bodyPr/>
                    <a:lstStyle/>
                    <a:p>
                      <a:pPr algn="l" latinLnBrk="1"/>
                      <a:endParaRPr lang="en-US" altLang="ko-KR" sz="1600" dirty="0" smtClean="0">
                        <a:latin typeface="+mj-lt"/>
                      </a:endParaRPr>
                    </a:p>
                    <a:p>
                      <a:pPr algn="l" latinLnBrk="1"/>
                      <a:r>
                        <a:rPr lang="en-US" altLang="ko-KR" sz="1600" dirty="0" smtClean="0">
                          <a:latin typeface="+mj-lt"/>
                        </a:rPr>
                        <a:t>- </a:t>
                      </a:r>
                      <a:r>
                        <a:rPr lang="ko-KR" altLang="en-US" sz="1600" dirty="0" smtClean="0">
                          <a:latin typeface="+mj-lt"/>
                        </a:rPr>
                        <a:t>전반적인 개발 도움</a:t>
                      </a:r>
                      <a:endParaRPr lang="en-US" altLang="ko-KR" sz="1600" dirty="0" smtClean="0">
                        <a:latin typeface="+mj-lt"/>
                      </a:endParaRPr>
                    </a:p>
                    <a:p>
                      <a:pPr algn="l" latinLnBrk="1"/>
                      <a:endParaRPr lang="en-US" altLang="ko-KR" sz="1600" dirty="0" smtClean="0">
                        <a:latin typeface="+mj-lt"/>
                      </a:endParaRPr>
                    </a:p>
                    <a:p>
                      <a:pPr algn="l" latinLnBrk="1"/>
                      <a:r>
                        <a:rPr lang="en-US" altLang="ko-KR" sz="1600" dirty="0" smtClean="0">
                          <a:latin typeface="+mj-lt"/>
                        </a:rPr>
                        <a:t>- </a:t>
                      </a:r>
                      <a:r>
                        <a:rPr lang="ko-KR" altLang="en-US" sz="1600" dirty="0" smtClean="0">
                          <a:latin typeface="+mj-lt"/>
                        </a:rPr>
                        <a:t>고유번호 추출 </a:t>
                      </a:r>
                      <a:r>
                        <a:rPr lang="en-US" altLang="ko-KR" sz="1600" dirty="0" smtClean="0">
                          <a:latin typeface="+mj-lt"/>
                        </a:rPr>
                        <a:t>,</a:t>
                      </a:r>
                    </a:p>
                    <a:p>
                      <a:pPr algn="l" latinLnBrk="1"/>
                      <a:r>
                        <a:rPr lang="en-US" altLang="ko-KR" sz="1600" dirty="0" smtClean="0">
                          <a:latin typeface="+mj-lt"/>
                        </a:rPr>
                        <a:t>  </a:t>
                      </a:r>
                      <a:r>
                        <a:rPr lang="en-US" altLang="ko-KR" sz="1600" baseline="0" dirty="0" smtClean="0">
                          <a:latin typeface="+mj-lt"/>
                        </a:rPr>
                        <a:t>NFC Beam </a:t>
                      </a:r>
                      <a:r>
                        <a:rPr lang="ko-KR" altLang="en-US" sz="1600" baseline="0" dirty="0" smtClean="0">
                          <a:latin typeface="+mj-lt"/>
                        </a:rPr>
                        <a:t>통신</a:t>
                      </a:r>
                      <a:r>
                        <a:rPr lang="en-US" altLang="ko-KR" sz="1600" baseline="0" dirty="0" smtClean="0">
                          <a:latin typeface="+mj-lt"/>
                        </a:rPr>
                        <a:t>,</a:t>
                      </a:r>
                    </a:p>
                    <a:p>
                      <a:pPr algn="l" latinLnBrk="1"/>
                      <a:r>
                        <a:rPr lang="en-US" altLang="ko-KR" sz="1600" baseline="0" dirty="0" smtClean="0">
                          <a:latin typeface="+mj-lt"/>
                        </a:rPr>
                        <a:t>  </a:t>
                      </a:r>
                      <a:r>
                        <a:rPr lang="ko-KR" altLang="en-US" sz="1600" baseline="0" dirty="0" smtClean="0">
                          <a:latin typeface="+mj-lt"/>
                        </a:rPr>
                        <a:t>서버 통신</a:t>
                      </a:r>
                      <a:r>
                        <a:rPr lang="en-US" altLang="ko-KR" sz="1600" baseline="0" dirty="0" smtClean="0">
                          <a:latin typeface="+mj-lt"/>
                        </a:rPr>
                        <a:t>   </a:t>
                      </a:r>
                    </a:p>
                    <a:p>
                      <a:pPr algn="l" latinLnBrk="1"/>
                      <a:r>
                        <a:rPr lang="en-US" altLang="ko-KR" sz="1600" baseline="0" dirty="0" smtClean="0">
                          <a:latin typeface="+mj-lt"/>
                        </a:rPr>
                        <a:t>  (Python)</a:t>
                      </a:r>
                      <a:endParaRPr lang="en-US" altLang="ko-KR" sz="1600" dirty="0" smtClean="0">
                        <a:latin typeface="+mj-lt"/>
                      </a:endParaRPr>
                    </a:p>
                    <a:p>
                      <a:pPr algn="l" latinLnBrk="1"/>
                      <a:endParaRPr lang="ko-KR" altLang="en-US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600" dirty="0" smtClean="0">
                        <a:latin typeface="+mj-lt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 sz="1600" dirty="0" smtClean="0">
                          <a:latin typeface="+mj-lt"/>
                        </a:rPr>
                        <a:t>Database </a:t>
                      </a:r>
                      <a:r>
                        <a:rPr lang="ko-KR" altLang="en-US" sz="1600" dirty="0" smtClean="0">
                          <a:latin typeface="+mj-lt"/>
                        </a:rPr>
                        <a:t>설계</a:t>
                      </a:r>
                      <a:endParaRPr lang="en-US" altLang="ko-KR" sz="1600" dirty="0" smtClean="0">
                        <a:latin typeface="+mj-lt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endParaRPr lang="en-US" altLang="ko-KR" sz="1600" dirty="0" smtClean="0">
                        <a:latin typeface="+mj-lt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600" dirty="0" smtClean="0">
                          <a:latin typeface="+mj-lt"/>
                        </a:rPr>
                        <a:t>학생 등록 </a:t>
                      </a:r>
                      <a:r>
                        <a:rPr lang="ko-KR" altLang="en-US" sz="1600" dirty="0" err="1" smtClean="0">
                          <a:latin typeface="+mj-lt"/>
                        </a:rPr>
                        <a:t>웹페이지</a:t>
                      </a:r>
                      <a:r>
                        <a:rPr lang="ko-KR" altLang="en-US" sz="1600" dirty="0" smtClean="0">
                          <a:latin typeface="+mj-lt"/>
                        </a:rPr>
                        <a:t> 제작</a:t>
                      </a:r>
                      <a:endParaRPr lang="ko-KR" altLang="en-US" sz="1600" dirty="0">
                        <a:latin typeface="+mj-lt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lang="en-US" altLang="ko-KR" sz="1600" baseline="0" dirty="0" smtClean="0">
                        <a:latin typeface="+mj-lt"/>
                      </a:endParaRPr>
                    </a:p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sz="16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sz="16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출석</a:t>
                      </a:r>
                      <a:r>
                        <a:rPr lang="ko-KR" alt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체크 확인 </a:t>
                      </a:r>
                      <a:r>
                        <a:rPr lang="ko-KR" altLang="en-US" sz="16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웹페이지</a:t>
                      </a:r>
                      <a:r>
                        <a:rPr lang="ko-KR" alt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제작</a:t>
                      </a:r>
                      <a:endParaRPr lang="ko-KR" altLang="en-US" sz="16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sz="16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sz="16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991615">
                <a:tc gridSpan="4">
                  <a:txBody>
                    <a:bodyPr/>
                    <a:lstStyle/>
                    <a:p>
                      <a:pPr algn="l" latinLnBrk="1"/>
                      <a:endParaRPr lang="en-US" altLang="ko-KR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latinLnBrk="1"/>
                      <a:r>
                        <a:rPr lang="ko-KR" altLang="en-US" sz="20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라즈베리파이와</a:t>
                      </a:r>
                      <a:r>
                        <a:rPr lang="ko-KR" alt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NFC </a:t>
                      </a:r>
                      <a:r>
                        <a:rPr lang="ko-KR" alt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리더기 연동</a:t>
                      </a:r>
                      <a:endParaRPr lang="ko-KR" altLang="en-US" sz="2000" b="1" dirty="0">
                        <a:latin typeface="+mj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endParaRPr lang="ko-KR" altLang="en-US" dirty="0">
                        <a:latin typeface="+mj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endParaRPr lang="ko-KR" altLang="en-US" dirty="0">
                        <a:solidFill>
                          <a:srgbClr val="FF0000"/>
                        </a:solidFill>
                        <a:latin typeface="+mj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1167677" y="807518"/>
            <a:ext cx="1005403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3200" b="1" dirty="0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/>
                <a:cs typeface="Arial"/>
              </a:rPr>
              <a:t>시연</a:t>
            </a:r>
            <a:endParaRPr lang="ko-KR" altLang="en-US" sz="3200" b="1" dirty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/>
              <a:cs typeface="Arial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2786743" y="580570"/>
            <a:ext cx="0" cy="5861378"/>
          </a:xfrm>
          <a:prstGeom prst="line">
            <a:avLst/>
          </a:prstGeom>
          <a:ln>
            <a:gradFill flip="none" rotWithShape="1">
              <a:gsLst>
                <a:gs pos="60000">
                  <a:srgbClr val="3F3F3F">
                    <a:alpha val="54000"/>
                  </a:srgbClr>
                </a:gs>
                <a:gs pos="100000">
                  <a:schemeClr val="bg1">
                    <a:lumMod val="85000"/>
                    <a:alpha val="72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  <a:effectLst>
            <a:outerShdw blurRad="152400" sx="56000" sy="56000" algn="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/>
          <a:stretch>
            <a:fillRect/>
          </a:stretch>
        </p:blipFill>
        <p:spPr>
          <a:xfrm>
            <a:off x="4386312" y="1566954"/>
            <a:ext cx="5699423" cy="3249077"/>
          </a:xfrm>
          <a:prstGeom prst="rect">
            <a:avLst/>
          </a:prstGeom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50435" y="2615384"/>
            <a:ext cx="3494130" cy="75456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4400" b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/>
                <a:cs typeface="Arial"/>
              </a:rPr>
              <a:t>THANK YOU</a:t>
            </a:r>
            <a:endParaRPr lang="ko-KR" altLang="en-US" sz="4400" b="1">
              <a:ln w="9525"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424918" y="1258781"/>
            <a:ext cx="1959191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3200" b="1" dirty="0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+mj-lt"/>
                <a:cs typeface="Arial"/>
              </a:rPr>
              <a:t>Contents</a:t>
            </a:r>
            <a:endParaRPr lang="ko-KR" altLang="en-US" sz="3200" b="1" dirty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+mj-lt"/>
              <a:cs typeface="Arial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3051437" y="592601"/>
            <a:ext cx="0" cy="5861378"/>
          </a:xfrm>
          <a:prstGeom prst="line">
            <a:avLst/>
          </a:prstGeom>
          <a:ln>
            <a:gradFill flip="none" rotWithShape="1">
              <a:gsLst>
                <a:gs pos="60000">
                  <a:srgbClr val="3F3F3F">
                    <a:alpha val="54000"/>
                  </a:srgbClr>
                </a:gs>
                <a:gs pos="100000">
                  <a:schemeClr val="bg1">
                    <a:lumMod val="85000"/>
                    <a:alpha val="72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  <a:effectLst>
            <a:outerShdw blurRad="152400" sx="56000" sy="56000" algn="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961046" y="1229333"/>
            <a:ext cx="623454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sz="2800" dirty="0" smtClean="0"/>
              <a:t> </a:t>
            </a:r>
            <a:r>
              <a:rPr lang="en-US" altLang="ko-KR" sz="2800" b="1" dirty="0" smtClean="0"/>
              <a:t>1. </a:t>
            </a:r>
            <a:r>
              <a:rPr lang="ko-KR" altLang="en-US" sz="2800" b="1" dirty="0" smtClean="0"/>
              <a:t>프로젝트 개요</a:t>
            </a:r>
            <a:endParaRPr lang="en-US" altLang="ko-KR" sz="2800" b="1" dirty="0" smtClean="0"/>
          </a:p>
          <a:p>
            <a:pPr lvl="0"/>
            <a:endParaRPr lang="en-US" altLang="ko-KR" sz="2800" b="1" dirty="0" smtClean="0"/>
          </a:p>
          <a:p>
            <a:r>
              <a:rPr lang="en-US" altLang="ko-KR" sz="2800" b="1" dirty="0" smtClean="0"/>
              <a:t> 2. </a:t>
            </a:r>
            <a:r>
              <a:rPr lang="ko-KR" altLang="en-US" sz="2800" b="1" dirty="0" smtClean="0"/>
              <a:t>기능 흐름</a:t>
            </a:r>
            <a:r>
              <a:rPr lang="en-US" altLang="ko-KR" sz="2800" b="1" dirty="0" smtClean="0"/>
              <a:t> </a:t>
            </a:r>
          </a:p>
          <a:p>
            <a:endParaRPr lang="en-US" altLang="ko-KR" sz="2800" b="1" dirty="0" smtClean="0"/>
          </a:p>
          <a:p>
            <a:r>
              <a:rPr lang="en-US" altLang="ko-KR" sz="2800" b="1" dirty="0"/>
              <a:t> </a:t>
            </a:r>
            <a:r>
              <a:rPr lang="en-US" altLang="ko-KR" sz="2800" b="1" dirty="0" smtClean="0"/>
              <a:t>3.</a:t>
            </a:r>
            <a:r>
              <a:rPr lang="ko-KR" altLang="en-US" sz="2800" b="1" dirty="0" smtClean="0"/>
              <a:t> 구현내용</a:t>
            </a:r>
            <a:endParaRPr lang="en-US" altLang="ko-KR" sz="2800" b="1" dirty="0" smtClean="0"/>
          </a:p>
          <a:p>
            <a:endParaRPr lang="en-US" altLang="ko-KR" sz="2800" b="1" dirty="0" smtClean="0"/>
          </a:p>
          <a:p>
            <a:r>
              <a:rPr lang="en-US" altLang="ko-KR" sz="2800" b="1" dirty="0" smtClean="0"/>
              <a:t> 4.</a:t>
            </a:r>
            <a:r>
              <a:rPr lang="ko-KR" altLang="en-US" sz="2800" b="1" dirty="0" smtClean="0"/>
              <a:t> 기능 및 장</a:t>
            </a:r>
            <a:r>
              <a:rPr lang="en-US" altLang="ko-KR" sz="2800" b="1" dirty="0" smtClean="0"/>
              <a:t>/</a:t>
            </a:r>
            <a:r>
              <a:rPr lang="ko-KR" altLang="en-US" sz="2800" b="1" dirty="0" smtClean="0"/>
              <a:t>단점</a:t>
            </a:r>
            <a:endParaRPr lang="en-US" altLang="ko-KR" sz="2800" b="1" dirty="0" smtClean="0"/>
          </a:p>
          <a:p>
            <a:endParaRPr lang="en-US" altLang="ko-KR" sz="2800" b="1" dirty="0" smtClean="0"/>
          </a:p>
          <a:p>
            <a:pPr lvl="0"/>
            <a:r>
              <a:rPr lang="en-US" altLang="ko-KR" sz="2800" b="1" dirty="0" smtClean="0"/>
              <a:t> 5.</a:t>
            </a:r>
            <a:r>
              <a:rPr lang="ko-KR" altLang="en-US" sz="2800" b="1" dirty="0" smtClean="0"/>
              <a:t> 역할분담</a:t>
            </a:r>
            <a:endParaRPr lang="en-US" altLang="ko-KR" sz="2800" b="1" dirty="0" smtClean="0"/>
          </a:p>
          <a:p>
            <a:pPr lvl="0"/>
            <a:endParaRPr lang="en-US" altLang="ko-KR" sz="2800" b="1" dirty="0" smtClean="0"/>
          </a:p>
          <a:p>
            <a:pPr lvl="0"/>
            <a:r>
              <a:rPr lang="en-US" altLang="ko-KR" sz="2800" b="1" dirty="0" smtClean="0"/>
              <a:t> </a:t>
            </a:r>
            <a:r>
              <a:rPr lang="en-US" altLang="ko-KR" sz="2800" b="1" dirty="0"/>
              <a:t>6</a:t>
            </a:r>
            <a:r>
              <a:rPr lang="en-US" altLang="ko-KR" sz="2800" b="1" dirty="0" smtClean="0"/>
              <a:t>. </a:t>
            </a:r>
            <a:r>
              <a:rPr lang="ko-KR" altLang="en-US" sz="2800" b="1" dirty="0" smtClean="0"/>
              <a:t>시연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356260" y="1117683"/>
            <a:ext cx="2031325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2400" b="1" dirty="0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/>
                <a:cs typeface="Arial"/>
              </a:rPr>
              <a:t>프로젝트개요</a:t>
            </a:r>
            <a:endParaRPr lang="ko-KR" altLang="en-US" sz="2400" b="1" dirty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/>
              <a:cs typeface="Arial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2786743" y="580570"/>
            <a:ext cx="0" cy="5861378"/>
          </a:xfrm>
          <a:prstGeom prst="line">
            <a:avLst/>
          </a:prstGeom>
          <a:ln>
            <a:gradFill flip="none" rotWithShape="1">
              <a:gsLst>
                <a:gs pos="60000">
                  <a:srgbClr val="3F3F3F">
                    <a:alpha val="54000"/>
                  </a:srgbClr>
                </a:gs>
                <a:gs pos="100000">
                  <a:schemeClr val="bg1">
                    <a:lumMod val="85000"/>
                    <a:alpha val="72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  <a:effectLst>
            <a:outerShdw blurRad="152400" sx="56000" sy="56000" algn="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5031860" y="436714"/>
            <a:ext cx="444464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000" b="1" dirty="0" smtClean="0">
                <a:solidFill>
                  <a:schemeClr val="tx1"/>
                </a:solidFill>
              </a:rPr>
              <a:t>NFC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기술을 이용한 출석체크 단말기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83230" y="3372592"/>
            <a:ext cx="1591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라즈베리파이</a:t>
            </a:r>
            <a:endParaRPr lang="ko-KR" altLang="en-US" dirty="0"/>
          </a:p>
        </p:txBody>
      </p:sp>
      <p:pic>
        <p:nvPicPr>
          <p:cNvPr id="19" name="그림 18" descr="PN5324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89028" y="1104407"/>
            <a:ext cx="2225633" cy="2225633"/>
          </a:xfrm>
          <a:prstGeom prst="rect">
            <a:avLst/>
          </a:prstGeom>
        </p:spPr>
      </p:pic>
      <p:pic>
        <p:nvPicPr>
          <p:cNvPr id="20" name="그림 19" descr="pi-b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84368" y="1315194"/>
            <a:ext cx="2733304" cy="1803980"/>
          </a:xfrm>
          <a:prstGeom prst="rect">
            <a:avLst/>
          </a:prstGeom>
        </p:spPr>
      </p:pic>
      <p:sp>
        <p:nvSpPr>
          <p:cNvPr id="21" name="덧셈 기호 20"/>
          <p:cNvSpPr/>
          <p:nvPr/>
        </p:nvSpPr>
        <p:spPr>
          <a:xfrm>
            <a:off x="6543303" y="2565070"/>
            <a:ext cx="1140031" cy="1021278"/>
          </a:xfrm>
          <a:prstGeom prst="mathPlu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9142019" y="3348841"/>
            <a:ext cx="1094511" cy="3673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NFC</a:t>
            </a:r>
            <a:r>
              <a:rPr lang="ko-KR" altLang="en-US" dirty="0" smtClean="0"/>
              <a:t>기술</a:t>
            </a:r>
            <a:endParaRPr lang="ko-KR" altLang="en-US" dirty="0"/>
          </a:p>
        </p:txBody>
      </p:sp>
      <p:pic>
        <p:nvPicPr>
          <p:cNvPr id="23" name="그림 22" descr="phon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551903" y="3966358"/>
            <a:ext cx="1146239" cy="2173185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6646222" y="6315691"/>
            <a:ext cx="1203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스마트폰</a:t>
            </a:r>
            <a:endParaRPr lang="ko-KR" altLang="en-US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repeatCount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indefinite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418226" y="911784"/>
            <a:ext cx="1939955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 lang="ko-KR" altLang="en-US"/>
            </a:pPr>
            <a:r>
              <a:rPr lang="ko-KR" altLang="en-US" sz="3200" b="1" dirty="0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/>
                <a:cs typeface="Arial"/>
              </a:rPr>
              <a:t>기능 흐름</a:t>
            </a:r>
            <a:endParaRPr lang="ko-KR" altLang="en-US" sz="3200" b="1" dirty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/>
              <a:cs typeface="Arial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2786743" y="580570"/>
            <a:ext cx="0" cy="5861378"/>
          </a:xfrm>
          <a:prstGeom prst="line">
            <a:avLst/>
          </a:prstGeom>
          <a:ln>
            <a:gradFill flip="none" rotWithShape="1">
              <a:gsLst>
                <a:gs pos="60000">
                  <a:srgbClr val="3F3F3F">
                    <a:alpha val="54000"/>
                  </a:srgbClr>
                </a:gs>
                <a:gs pos="100000">
                  <a:schemeClr val="bg1">
                    <a:lumMod val="85000"/>
                    <a:alpha val="72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  <a:effectLst>
            <a:outerShdw blurRad="152400" sx="56000" sy="56000" algn="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3135087" y="4069335"/>
            <a:ext cx="884711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 lang="ko-KR" altLang="en-US"/>
            </a:pPr>
            <a:r>
              <a:rPr lang="en-US" altLang="ko-KR" sz="2000" b="1" dirty="0" smtClean="0">
                <a:solidFill>
                  <a:schemeClr val="tx1"/>
                </a:solidFill>
              </a:rPr>
              <a:t>1.NFC</a:t>
            </a:r>
            <a:r>
              <a:rPr lang="ko-KR" altLang="en-US" sz="2000" b="1" dirty="0" smtClean="0"/>
              <a:t>로 </a:t>
            </a:r>
            <a:r>
              <a:rPr lang="ko-KR" altLang="en-US" sz="2000" b="1" dirty="0" err="1" smtClean="0"/>
              <a:t>스마트폰을</a:t>
            </a:r>
            <a:r>
              <a:rPr lang="ko-KR" altLang="en-US" sz="2000" b="1" dirty="0" smtClean="0"/>
              <a:t> 인식</a:t>
            </a:r>
            <a:endParaRPr lang="en-US" altLang="ko-KR" sz="2000" b="1" dirty="0">
              <a:solidFill>
                <a:schemeClr val="tx1"/>
              </a:solidFill>
            </a:endParaRPr>
          </a:p>
          <a:p>
            <a:pPr lvl="0" algn="ctr">
              <a:defRPr lang="ko-KR" altLang="en-US"/>
            </a:pPr>
            <a:r>
              <a:rPr lang="en-US" altLang="ko-KR" sz="2000" b="1" dirty="0" smtClean="0"/>
              <a:t>2.</a:t>
            </a:r>
            <a:r>
              <a:rPr lang="ko-KR" altLang="en-US" sz="2000" b="1" dirty="0" smtClean="0"/>
              <a:t>인식된 정보가 데이터 베이스로 전송</a:t>
            </a:r>
            <a:endParaRPr lang="en-US" altLang="ko-KR" sz="2000" b="1" dirty="0" smtClean="0">
              <a:solidFill>
                <a:schemeClr val="tx1"/>
              </a:solidFill>
            </a:endParaRPr>
          </a:p>
        </p:txBody>
      </p:sp>
      <p:pic>
        <p:nvPicPr>
          <p:cNvPr id="3" name="그림 2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087" y="887927"/>
            <a:ext cx="2458191" cy="2623331"/>
          </a:xfrm>
          <a:prstGeom prst="rect">
            <a:avLst/>
          </a:prstGeom>
        </p:spPr>
      </p:pic>
      <p:pic>
        <p:nvPicPr>
          <p:cNvPr id="4" name="그림 3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1405" y="887927"/>
            <a:ext cx="2143125" cy="2623331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3573736" y="4999626"/>
            <a:ext cx="29101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 lang="ko-KR" altLang="en-US"/>
            </a:pPr>
            <a:r>
              <a:rPr lang="en-US" altLang="ko-KR" sz="2000" b="1" dirty="0"/>
              <a:t>3-1.</a:t>
            </a:r>
            <a:r>
              <a:rPr lang="ko-KR" altLang="en-US" sz="2000" b="1" dirty="0"/>
              <a:t>기 입력된 사용자의 경우 출석 등록</a:t>
            </a:r>
            <a:endParaRPr lang="en-US" altLang="ko-KR" sz="2000" b="1" dirty="0" smtClean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444530" y="4993631"/>
            <a:ext cx="319328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 lang="ko-KR" altLang="en-US"/>
            </a:pPr>
            <a:r>
              <a:rPr lang="en-US" altLang="ko-KR" sz="2000" b="1" dirty="0"/>
              <a:t>3-2.</a:t>
            </a:r>
            <a:r>
              <a:rPr lang="ko-KR" altLang="en-US" sz="2000" b="1" dirty="0"/>
              <a:t>처음 입력되는 정보의 경우 사용자 신규등록</a:t>
            </a:r>
            <a:endParaRPr lang="en-US" altLang="ko-KR" sz="2000" b="1" dirty="0" smtClean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135087" y="6004387"/>
            <a:ext cx="884711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 lang="ko-KR" altLang="en-US"/>
            </a:pPr>
            <a:r>
              <a:rPr lang="en-US" altLang="ko-KR" sz="2000" b="1" dirty="0" smtClean="0">
                <a:solidFill>
                  <a:schemeClr val="tx1"/>
                </a:solidFill>
              </a:rPr>
              <a:t>4.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출석체크 완료</a:t>
            </a:r>
            <a:endParaRPr lang="en-US" altLang="ko-KR" sz="2000" b="1" dirty="0" smtClean="0">
              <a:solidFill>
                <a:schemeClr val="tx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8171" y="887928"/>
            <a:ext cx="2172759" cy="2623332"/>
          </a:xfrm>
          <a:prstGeom prst="rect">
            <a:avLst/>
          </a:prstGeom>
        </p:spPr>
      </p:pic>
      <p:cxnSp>
        <p:nvCxnSpPr>
          <p:cNvPr id="22" name="꺾인 연결선 21"/>
          <p:cNvCxnSpPr>
            <a:stCxn id="5" idx="2"/>
            <a:endCxn id="9" idx="0"/>
          </p:cNvCxnSpPr>
          <p:nvPr/>
        </p:nvCxnSpPr>
        <p:spPr>
          <a:xfrm rot="5400000">
            <a:off x="6182537" y="3623517"/>
            <a:ext cx="222405" cy="2529813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꺾인 연결선 23"/>
          <p:cNvCxnSpPr>
            <a:stCxn id="5" idx="2"/>
            <a:endCxn id="10" idx="0"/>
          </p:cNvCxnSpPr>
          <p:nvPr/>
        </p:nvCxnSpPr>
        <p:spPr>
          <a:xfrm rot="16200000" flipH="1">
            <a:off x="8691704" y="3644161"/>
            <a:ext cx="216410" cy="2482529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 25"/>
          <p:cNvCxnSpPr>
            <a:stCxn id="9" idx="2"/>
            <a:endCxn id="11" idx="0"/>
          </p:cNvCxnSpPr>
          <p:nvPr/>
        </p:nvCxnSpPr>
        <p:spPr>
          <a:xfrm rot="16200000" flipH="1">
            <a:off x="6145301" y="4591042"/>
            <a:ext cx="296875" cy="2529813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꺾인 연결선 27"/>
          <p:cNvCxnSpPr>
            <a:stCxn id="10" idx="2"/>
            <a:endCxn id="11" idx="0"/>
          </p:cNvCxnSpPr>
          <p:nvPr/>
        </p:nvCxnSpPr>
        <p:spPr>
          <a:xfrm rot="5400000">
            <a:off x="8648475" y="4611688"/>
            <a:ext cx="302870" cy="2482529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220596859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repeatCount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indefinite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repeatCount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indefinite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repeatCount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indefinite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repeatCount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indefinite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0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2786743" y="580570"/>
            <a:ext cx="0" cy="5861378"/>
          </a:xfrm>
          <a:prstGeom prst="line">
            <a:avLst/>
          </a:prstGeom>
          <a:ln>
            <a:gradFill flip="none" rotWithShape="1">
              <a:gsLst>
                <a:gs pos="60000">
                  <a:srgbClr val="3F3F3F">
                    <a:alpha val="54000"/>
                  </a:srgbClr>
                </a:gs>
                <a:gs pos="100000">
                  <a:schemeClr val="bg1">
                    <a:lumMod val="85000"/>
                    <a:alpha val="72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  <a:effectLst>
            <a:outerShdw blurRad="152400" sx="56000" sy="56000" algn="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 descr="KakaoTalk_20150603_20212275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34315" y="1480853"/>
            <a:ext cx="3527742" cy="285894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945081" y="855023"/>
            <a:ext cx="491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▷ </a:t>
            </a:r>
            <a:r>
              <a:rPr lang="ko-KR" altLang="en-US" dirty="0" err="1" smtClean="0"/>
              <a:t>라즈베리파이와</a:t>
            </a:r>
            <a:r>
              <a:rPr lang="ko-KR" altLang="en-US" dirty="0" smtClean="0"/>
              <a:t> </a:t>
            </a:r>
            <a:r>
              <a:rPr lang="en-US" altLang="ko-KR" dirty="0" smtClean="0"/>
              <a:t>NFC</a:t>
            </a:r>
            <a:r>
              <a:rPr lang="ko-KR" altLang="en-US" dirty="0" smtClean="0"/>
              <a:t>리더기의 연결 및 연동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512980" y="831582"/>
            <a:ext cx="1620957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 lang="ko-KR" altLang="en-US"/>
            </a:pPr>
            <a:r>
              <a:rPr lang="ko-KR" altLang="en-US" sz="2800" b="1" dirty="0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/>
                <a:cs typeface="Arial"/>
              </a:rPr>
              <a:t>구현내용</a:t>
            </a:r>
            <a:endParaRPr lang="ko-KR" altLang="en-US" sz="2800" b="1" dirty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/>
              <a:cs typeface="Arial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47053" y="1461817"/>
            <a:ext cx="3421244" cy="2591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70597" y="4148485"/>
            <a:ext cx="4416604" cy="2078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오른쪽 화살표 19"/>
          <p:cNvSpPr/>
          <p:nvPr/>
        </p:nvSpPr>
        <p:spPr>
          <a:xfrm>
            <a:off x="6818812" y="3435531"/>
            <a:ext cx="470264" cy="378822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5094515" y="5278977"/>
            <a:ext cx="222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▷ </a:t>
            </a:r>
            <a:r>
              <a:rPr lang="en-US" altLang="ko-KR" dirty="0" smtClean="0"/>
              <a:t>Python </a:t>
            </a:r>
            <a:r>
              <a:rPr lang="ko-KR" altLang="en-US" dirty="0" smtClean="0"/>
              <a:t>소스코드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211499693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2786743" y="580570"/>
            <a:ext cx="0" cy="5861378"/>
          </a:xfrm>
          <a:prstGeom prst="line">
            <a:avLst/>
          </a:prstGeom>
          <a:ln>
            <a:gradFill flip="none" rotWithShape="1">
              <a:gsLst>
                <a:gs pos="60000">
                  <a:srgbClr val="3F3F3F">
                    <a:alpha val="54000"/>
                  </a:srgbClr>
                </a:gs>
                <a:gs pos="100000">
                  <a:schemeClr val="bg1">
                    <a:lumMod val="85000"/>
                    <a:alpha val="72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  <a:effectLst>
            <a:outerShdw blurRad="152400" sx="56000" sy="56000" algn="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945081" y="855023"/>
            <a:ext cx="491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▷ </a:t>
            </a:r>
            <a:r>
              <a:rPr lang="en-US" altLang="ko-KR" dirty="0" smtClean="0"/>
              <a:t>DB</a:t>
            </a:r>
            <a:r>
              <a:rPr lang="ko-KR" altLang="en-US" dirty="0" smtClean="0"/>
              <a:t>구축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500948" y="807519"/>
            <a:ext cx="1620957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 lang="ko-KR" altLang="en-US"/>
            </a:pPr>
            <a:r>
              <a:rPr lang="ko-KR" altLang="en-US" sz="2800" b="1" dirty="0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/>
                <a:cs typeface="Arial"/>
              </a:rPr>
              <a:t>구현내용</a:t>
            </a:r>
            <a:endParaRPr lang="ko-KR" altLang="en-US" sz="2800" b="1" dirty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/>
              <a:cs typeface="Arial"/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33715" y="1731796"/>
            <a:ext cx="8215814" cy="22910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3169668" y="4412360"/>
            <a:ext cx="8597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- embedded DB</a:t>
            </a:r>
            <a:r>
              <a:rPr lang="ko-KR" altLang="en-US" dirty="0" smtClean="0"/>
              <a:t>상에 </a:t>
            </a:r>
            <a:r>
              <a:rPr lang="en-US" altLang="ko-KR" dirty="0" smtClean="0"/>
              <a:t>class, list, student, time Data Table</a:t>
            </a:r>
            <a:r>
              <a:rPr lang="ko-KR" altLang="en-US" dirty="0" smtClean="0"/>
              <a:t>을 추가하여 구성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211499693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2786743" y="580570"/>
            <a:ext cx="0" cy="5861378"/>
          </a:xfrm>
          <a:prstGeom prst="line">
            <a:avLst/>
          </a:prstGeom>
          <a:ln>
            <a:gradFill flip="none" rotWithShape="1">
              <a:gsLst>
                <a:gs pos="60000">
                  <a:srgbClr val="3F3F3F">
                    <a:alpha val="54000"/>
                  </a:srgbClr>
                </a:gs>
                <a:gs pos="100000">
                  <a:schemeClr val="bg1">
                    <a:lumMod val="85000"/>
                    <a:alpha val="72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  <a:effectLst>
            <a:outerShdw blurRad="152400" sx="56000" sy="56000" algn="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956956" y="748145"/>
            <a:ext cx="491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▷ 학생등록 페이지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17980" y="1319173"/>
            <a:ext cx="5636016" cy="4269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3204357" y="5757553"/>
            <a:ext cx="8184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 - DB</a:t>
            </a:r>
            <a:r>
              <a:rPr lang="ko-KR" altLang="en-US" dirty="0" smtClean="0"/>
              <a:t>상에 등록되지 않은 학생이 출석체크를 하였을 때</a:t>
            </a:r>
            <a:endParaRPr lang="en-US" altLang="ko-KR" dirty="0" smtClean="0"/>
          </a:p>
          <a:p>
            <a:r>
              <a:rPr lang="en-US" altLang="ko-KR" dirty="0" smtClean="0"/>
              <a:t>    </a:t>
            </a:r>
            <a:r>
              <a:rPr lang="ko-KR" altLang="en-US" dirty="0" smtClean="0"/>
              <a:t>학생등록을 위한 웹 페이지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500948" y="807519"/>
            <a:ext cx="1620957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 lang="ko-KR" altLang="en-US"/>
            </a:pPr>
            <a:r>
              <a:rPr lang="ko-KR" altLang="en-US" sz="2800" b="1" dirty="0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/>
                <a:cs typeface="Arial"/>
              </a:rPr>
              <a:t>구현내용</a:t>
            </a:r>
            <a:endParaRPr lang="ko-KR" altLang="en-US" sz="2800" b="1" dirty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11499693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500948" y="807519"/>
            <a:ext cx="1620957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 lang="ko-KR" altLang="en-US"/>
            </a:pPr>
            <a:r>
              <a:rPr lang="ko-KR" altLang="en-US" sz="2800" b="1" dirty="0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/>
                <a:cs typeface="Arial"/>
              </a:rPr>
              <a:t>구현내용</a:t>
            </a:r>
            <a:endParaRPr lang="ko-KR" altLang="en-US" sz="2800" b="1" dirty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/>
              <a:cs typeface="Arial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2786743" y="580570"/>
            <a:ext cx="0" cy="5861378"/>
          </a:xfrm>
          <a:prstGeom prst="line">
            <a:avLst/>
          </a:prstGeom>
          <a:ln>
            <a:gradFill flip="none" rotWithShape="1">
              <a:gsLst>
                <a:gs pos="60000">
                  <a:srgbClr val="3F3F3F">
                    <a:alpha val="54000"/>
                  </a:srgbClr>
                </a:gs>
                <a:gs pos="100000">
                  <a:schemeClr val="bg1">
                    <a:lumMod val="85000"/>
                    <a:alpha val="72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  <a:effectLst>
            <a:outerShdw blurRad="152400" sx="56000" sy="56000" algn="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111335" y="831273"/>
            <a:ext cx="6151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▷</a:t>
            </a:r>
            <a:r>
              <a:rPr lang="en-US" altLang="ko-KR" dirty="0" smtClean="0"/>
              <a:t> </a:t>
            </a:r>
            <a:r>
              <a:rPr lang="ko-KR" altLang="en-US" dirty="0" smtClean="0"/>
              <a:t>출석체크확인 페이지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99359" y="5401294"/>
            <a:ext cx="8184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 - </a:t>
            </a:r>
            <a:r>
              <a:rPr lang="ko-KR" altLang="en-US" dirty="0" smtClean="0"/>
              <a:t>학생</a:t>
            </a:r>
            <a:r>
              <a:rPr lang="en-US" altLang="ko-KR" dirty="0" smtClean="0"/>
              <a:t>/</a:t>
            </a:r>
            <a:r>
              <a:rPr lang="ko-KR" altLang="en-US" dirty="0" smtClean="0"/>
              <a:t>교수님이 출석체크상태를 확인할 수 있는 웹 페이지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89230" y="1414278"/>
            <a:ext cx="7227310" cy="3668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211499693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2786743" y="580570"/>
            <a:ext cx="0" cy="5861378"/>
          </a:xfrm>
          <a:prstGeom prst="line">
            <a:avLst/>
          </a:prstGeom>
          <a:ln>
            <a:gradFill flip="none" rotWithShape="1">
              <a:gsLst>
                <a:gs pos="60000">
                  <a:srgbClr val="3F3F3F">
                    <a:alpha val="54000"/>
                  </a:srgbClr>
                </a:gs>
                <a:gs pos="100000">
                  <a:schemeClr val="bg1">
                    <a:lumMod val="85000"/>
                    <a:alpha val="72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  <a:effectLst>
            <a:outerShdw blurRad="152400" sx="56000" sy="56000" algn="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287901" y="973464"/>
            <a:ext cx="75170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ko-KR" altLang="en-US" dirty="0" smtClean="0"/>
              <a:t>▷ </a:t>
            </a:r>
            <a:r>
              <a:rPr lang="ko-KR" altLang="en-US" dirty="0" err="1" smtClean="0"/>
              <a:t>스마트폰과</a:t>
            </a:r>
            <a:r>
              <a:rPr lang="ko-KR" altLang="en-US" dirty="0" smtClean="0"/>
              <a:t> </a:t>
            </a:r>
            <a:r>
              <a:rPr lang="en-US" altLang="ko-KR" dirty="0" smtClean="0"/>
              <a:t>NFC </a:t>
            </a:r>
            <a:r>
              <a:rPr lang="ko-KR" altLang="en-US" dirty="0" smtClean="0"/>
              <a:t>기술을 이용하여 편리한 출석체크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/>
            <a:r>
              <a:rPr lang="ko-KR" altLang="en-US" dirty="0" smtClean="0"/>
              <a:t>▷ 웹을 이용하여 편리하게 교수님 및 학생들의 출석체크상태 확인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865625" y="3227481"/>
            <a:ext cx="1119217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 lang="ko-KR" altLang="en-US"/>
            </a:pPr>
            <a:r>
              <a:rPr lang="ko-KR" altLang="en-US" sz="3200" b="1" dirty="0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/>
                <a:cs typeface="Arial"/>
              </a:rPr>
              <a:t>장점 </a:t>
            </a:r>
            <a:endParaRPr lang="ko-KR" altLang="en-US" sz="3200" b="1" dirty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/>
              <a:cs typeface="Arial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72952" y="5398951"/>
            <a:ext cx="3512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ko-KR" altLang="en-US" dirty="0" smtClean="0"/>
              <a:t>▶ 대리출석체크의 위험성존재</a:t>
            </a:r>
            <a:endParaRPr lang="en-US" altLang="ko-KR" dirty="0" smtClean="0"/>
          </a:p>
        </p:txBody>
      </p:sp>
      <p:sp>
        <p:nvSpPr>
          <p:cNvPr id="15" name="직사각형 14"/>
          <p:cNvSpPr/>
          <p:nvPr/>
        </p:nvSpPr>
        <p:spPr>
          <a:xfrm>
            <a:off x="839112" y="5265401"/>
            <a:ext cx="1119217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 lang="ko-KR" altLang="en-US"/>
            </a:pPr>
            <a:r>
              <a:rPr lang="ko-KR" altLang="en-US" sz="3200" b="1" dirty="0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/>
                <a:cs typeface="Arial"/>
              </a:rPr>
              <a:t>단점 </a:t>
            </a:r>
            <a:endParaRPr lang="ko-KR" altLang="en-US" sz="3200" b="1" dirty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/>
              <a:cs typeface="Arial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71129" y="2816743"/>
            <a:ext cx="80178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ko-KR" altLang="en-US" dirty="0" smtClean="0"/>
              <a:t>▷ 출석체크 시간의 절약</a:t>
            </a:r>
            <a:endParaRPr lang="en-US" altLang="ko-KR" dirty="0" smtClean="0"/>
          </a:p>
          <a:p>
            <a:pPr marL="342900" indent="-342900"/>
            <a:endParaRPr lang="en-US" altLang="ko-KR" dirty="0" smtClean="0"/>
          </a:p>
          <a:p>
            <a:pPr marL="342900" indent="-342900"/>
            <a:r>
              <a:rPr lang="ko-KR" altLang="en-US" dirty="0" smtClean="0"/>
              <a:t>▷</a:t>
            </a:r>
            <a:r>
              <a:rPr lang="en-US" altLang="ko-KR" dirty="0" smtClean="0"/>
              <a:t> </a:t>
            </a:r>
            <a:r>
              <a:rPr lang="ko-KR" altLang="en-US" dirty="0" smtClean="0"/>
              <a:t>대리출석감소의 기대효과</a:t>
            </a:r>
            <a:endParaRPr lang="en-US" altLang="ko-KR" dirty="0" smtClean="0"/>
          </a:p>
          <a:p>
            <a:pPr marL="342900" indent="-342900"/>
            <a:endParaRPr lang="en-US" altLang="ko-KR" dirty="0" smtClean="0"/>
          </a:p>
          <a:p>
            <a:pPr marL="342900" indent="-342900"/>
            <a:r>
              <a:rPr lang="ko-KR" altLang="en-US" dirty="0" smtClean="0"/>
              <a:t>▶ </a:t>
            </a:r>
            <a:r>
              <a:rPr lang="en-US" altLang="ko-KR" dirty="0" err="1" smtClean="0"/>
              <a:t>Jquery</a:t>
            </a:r>
            <a:r>
              <a:rPr lang="ko-KR" altLang="en-US" dirty="0" smtClean="0"/>
              <a:t>를 이용하여 정적이 아닌 동적으로 </a:t>
            </a:r>
            <a:r>
              <a:rPr lang="ko-KR" altLang="en-US" dirty="0" err="1" smtClean="0"/>
              <a:t>웹페이지를</a:t>
            </a:r>
            <a:r>
              <a:rPr lang="ko-KR" altLang="en-US" dirty="0" smtClean="0"/>
              <a:t> 구성하도록 설계 </a:t>
            </a:r>
            <a:r>
              <a:rPr lang="en-US" altLang="ko-KR" dirty="0" smtClean="0"/>
              <a:t>,</a:t>
            </a:r>
          </a:p>
          <a:p>
            <a:pPr marL="342900" indent="-342900"/>
            <a:r>
              <a:rPr lang="ko-KR" altLang="en-US" dirty="0" smtClean="0"/>
              <a:t>    따라서 강의의 </a:t>
            </a:r>
            <a:r>
              <a:rPr lang="en-US" altLang="ko-KR" dirty="0" smtClean="0"/>
              <a:t>DB</a:t>
            </a:r>
            <a:r>
              <a:rPr lang="ko-KR" altLang="en-US" dirty="0" smtClean="0"/>
              <a:t>값을 입력해주면 어떤 수업에서도 쓸 수 </a:t>
            </a:r>
            <a:r>
              <a:rPr lang="ko-KR" altLang="en-US" dirty="0" smtClean="0"/>
              <a:t>있</a:t>
            </a:r>
            <a:r>
              <a:rPr lang="ko-KR" altLang="en-US" dirty="0" smtClean="0"/>
              <a:t>음</a:t>
            </a:r>
            <a:endParaRPr lang="en-US" altLang="ko-KR" dirty="0" smtClean="0"/>
          </a:p>
        </p:txBody>
      </p:sp>
      <p:cxnSp>
        <p:nvCxnSpPr>
          <p:cNvPr id="18" name="직선 연결선 17"/>
          <p:cNvCxnSpPr/>
          <p:nvPr/>
        </p:nvCxnSpPr>
        <p:spPr>
          <a:xfrm flipH="1">
            <a:off x="2932961" y="2441617"/>
            <a:ext cx="8472976" cy="0"/>
          </a:xfrm>
          <a:prstGeom prst="line">
            <a:avLst/>
          </a:prstGeom>
          <a:ln>
            <a:gradFill flip="none" rotWithShape="1">
              <a:gsLst>
                <a:gs pos="60000">
                  <a:srgbClr val="3F3F3F">
                    <a:alpha val="54000"/>
                  </a:srgbClr>
                </a:gs>
                <a:gs pos="100000">
                  <a:schemeClr val="bg1">
                    <a:lumMod val="85000"/>
                    <a:alpha val="72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  <a:effectLst>
            <a:outerShdw blurRad="152400" sx="56000" sy="56000" algn="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H="1">
            <a:off x="2958027" y="4877510"/>
            <a:ext cx="8435878" cy="1"/>
          </a:xfrm>
          <a:prstGeom prst="line">
            <a:avLst/>
          </a:prstGeom>
          <a:ln>
            <a:gradFill flip="none" rotWithShape="1">
              <a:gsLst>
                <a:gs pos="60000">
                  <a:srgbClr val="3F3F3F">
                    <a:alpha val="54000"/>
                  </a:srgbClr>
                </a:gs>
                <a:gs pos="100000">
                  <a:schemeClr val="bg1">
                    <a:lumMod val="85000"/>
                    <a:alpha val="72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  <a:effectLst>
            <a:outerShdw blurRad="152400" sx="56000" sy="56000" algn="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894459" y="1117944"/>
            <a:ext cx="1005403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 lang="ko-KR" altLang="en-US"/>
            </a:pPr>
            <a:r>
              <a:rPr lang="ko-KR" altLang="en-US" sz="3200" b="1" dirty="0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/>
                <a:cs typeface="Arial"/>
              </a:rPr>
              <a:t>기능</a:t>
            </a:r>
            <a:endParaRPr lang="ko-KR" altLang="en-US" sz="3200" b="1" dirty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11499693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539</TotalTime>
  <Words>256</Words>
  <Application>Microsoft Office PowerPoint</Application>
  <PresentationFormat>사용자 지정</PresentationFormat>
  <Paragraphs>84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굴림</vt:lpstr>
      <vt:lpstr>Arial</vt:lpstr>
      <vt:lpstr>맑은 고딕</vt:lpstr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</vt:vector>
  </TitlesOfParts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NARU YANG</dc:creator>
  <cp:lastModifiedBy>Jym</cp:lastModifiedBy>
  <cp:revision>118</cp:revision>
  <dcterms:created xsi:type="dcterms:W3CDTF">2013-12-18T12:51:48Z</dcterms:created>
  <dcterms:modified xsi:type="dcterms:W3CDTF">2015-06-03T17:27:45Z</dcterms:modified>
</cp:coreProperties>
</file>