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38"/>
  </p:handoutMasterIdLst>
  <p:sldIdLst>
    <p:sldId id="257" r:id="rId3"/>
    <p:sldId id="258" r:id="rId4"/>
    <p:sldId id="275" r:id="rId5"/>
    <p:sldId id="326" r:id="rId6"/>
    <p:sldId id="297" r:id="rId7"/>
    <p:sldId id="298" r:id="rId8"/>
    <p:sldId id="299" r:id="rId9"/>
    <p:sldId id="327" r:id="rId10"/>
    <p:sldId id="308" r:id="rId11"/>
    <p:sldId id="307" r:id="rId13"/>
    <p:sldId id="311" r:id="rId14"/>
    <p:sldId id="309" r:id="rId15"/>
    <p:sldId id="310" r:id="rId16"/>
    <p:sldId id="300" r:id="rId17"/>
    <p:sldId id="301" r:id="rId18"/>
    <p:sldId id="356" r:id="rId19"/>
    <p:sldId id="328" r:id="rId20"/>
    <p:sldId id="313" r:id="rId21"/>
    <p:sldId id="315" r:id="rId22"/>
    <p:sldId id="314" r:id="rId23"/>
    <p:sldId id="316" r:id="rId24"/>
    <p:sldId id="321" r:id="rId25"/>
    <p:sldId id="267" r:id="rId26"/>
    <p:sldId id="268" r:id="rId27"/>
    <p:sldId id="269" r:id="rId28"/>
    <p:sldId id="329" r:id="rId29"/>
    <p:sldId id="312" r:id="rId30"/>
    <p:sldId id="332" r:id="rId31"/>
    <p:sldId id="319" r:id="rId32"/>
    <p:sldId id="317" r:id="rId33"/>
    <p:sldId id="324" r:id="rId34"/>
    <p:sldId id="323" r:id="rId35"/>
    <p:sldId id="302" r:id="rId36"/>
    <p:sldId id="330" r:id="rId37"/>
  </p:sldIdLst>
  <p:sldSz cx="9144000" cy="6858000" type="screen4x3"/>
  <p:notesSz cx="6858000" cy="9144000"/>
  <p:embeddedFontLst>
    <p:embeddedFont>
      <p:font typeface="新細明體" panose="02020500000000000000" pitchFamily="18" charset="-120"/>
      <p:regular r:id="rId43"/>
    </p:embeddedFont>
    <p:embeddedFont>
      <p:font typeface="Arial Narrow" panose="020B0606020202030204" pitchFamily="34" charset="0"/>
      <p:regular r:id="rId44"/>
      <p:bold r:id="rId45"/>
      <p:italic r:id="rId46"/>
      <p:boldItalic r:id="rId47"/>
    </p:embeddedFont>
    <p:embeddedFont>
      <p:font typeface="微軟正黑體" panose="020B0604030504040204" pitchFamily="34" charset="-120"/>
      <p:regular r:id="rId48"/>
    </p:embeddedFont>
    <p:embeddedFont>
      <p:font typeface="Calibri" panose="020F050202020403020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javid" initials="m" lastIdx="4" clrIdx="0"/>
  <p:cmAuthor id="2" name="Mick Alberts" initials="M" lastIdx="32" clrIdx="1"/>
  <p:cmAuthor id="3" name="kfeige" initials="k" lastIdx="11" clrIdx="2"/>
  <p:cmAuthor id="4" name="Ginny" initials="G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097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font" Target="fonts/font10.fntdata"/><Relationship Id="rId51" Type="http://schemas.openxmlformats.org/officeDocument/2006/relationships/font" Target="fonts/font9.fntdata"/><Relationship Id="rId50" Type="http://schemas.openxmlformats.org/officeDocument/2006/relationships/font" Target="fonts/font8.fntdata"/><Relationship Id="rId5" Type="http://schemas.openxmlformats.org/officeDocument/2006/relationships/slide" Target="slides/slide3.xml"/><Relationship Id="rId49" Type="http://schemas.openxmlformats.org/officeDocument/2006/relationships/font" Target="fonts/font7.fntdata"/><Relationship Id="rId48" Type="http://schemas.openxmlformats.org/officeDocument/2006/relationships/font" Target="fonts/font6.fntdata"/><Relationship Id="rId47" Type="http://schemas.openxmlformats.org/officeDocument/2006/relationships/font" Target="fonts/font5.fntdata"/><Relationship Id="rId46" Type="http://schemas.openxmlformats.org/officeDocument/2006/relationships/font" Target="fonts/font4.fntdata"/><Relationship Id="rId45" Type="http://schemas.openxmlformats.org/officeDocument/2006/relationships/font" Target="fonts/font3.fntdata"/><Relationship Id="rId44" Type="http://schemas.openxmlformats.org/officeDocument/2006/relationships/font" Target="fonts/font2.fntdata"/><Relationship Id="rId43" Type="http://schemas.openxmlformats.org/officeDocument/2006/relationships/font" Target="fonts/font1.fntdata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4198-2B38-4382-B6A6-C784B31572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C2A36-BAF4-499B-A3DC-18D3524EF2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A0B3A-30D0-407D-B109-468DB66410E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E5747-3C49-454B-BEBF-6AF8A9469A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E5747-3C49-454B-BEBF-6AF8A9469A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E5747-3C49-454B-BEBF-6AF8A9469A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E5747-3C49-454B-BEBF-6AF8A9469A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mailto:wolfgang.chien@gmail.com" TargetMode="Externa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19.png"/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...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19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owasp.org/index.php/HTML5_Security_Cheat_Sheet" TargetMode="External"/><Relationship Id="rId4" Type="http://schemas.openxmlformats.org/officeDocument/2006/relationships/hyperlink" Target="http://moodle.ncku.edu.tw/mod/resource/view.php?id=34386" TargetMode="External"/><Relationship Id="rId3" Type="http://schemas.openxmlformats.org/officeDocument/2006/relationships/hyperlink" Target="http://avp.toko.edu.tw/docs/class/3/&#23494;&#30908;&#23416;&#21407;&#29702;&#33287;&#25216;&#34899;.pdf" TargetMode="External"/><Relationship Id="rId2" Type="http://schemas.openxmlformats.org/officeDocument/2006/relationships/hyperlink" Target="http://www.cyberciti.biz/tips/php-security-best-practices-tutorial.html" TargetMode="External"/><Relationship Id="rId1" Type="http://schemas.openxmlformats.org/officeDocument/2006/relationships/hyperlink" Target="https://www.owasp.org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網站安全程式設計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錢達智 </a:t>
            </a:r>
            <a:r>
              <a:rPr lang="en-US" altLang="zh-TW" dirty="0" smtClean="0"/>
              <a:t>wolfgang.chien@gmail.com</a:t>
            </a:r>
            <a:endParaRPr lang="en-US" altLang="zh-TW" dirty="0" smtClean="0">
              <a:hlinkClick r:id="rId1"/>
            </a:endParaRPr>
          </a:p>
          <a:p>
            <a:r>
              <a:rPr lang="en-US" dirty="0" smtClean="0"/>
              <a:t>MCSE / MCSD / MCDBA / MCITP / MCPD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5436285"/>
            <a:ext cx="971550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466472"/>
            <a:ext cx="66294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zh-TW" altLang="en-US" dirty="0"/>
              <a:t>本投影片簡報內容按 </a:t>
            </a:r>
            <a:r>
              <a:rPr lang="en-US" altLang="zh-TW" dirty="0"/>
              <a:t>Apache-2.0 </a:t>
            </a:r>
            <a:r>
              <a:rPr lang="zh-TW" altLang="en-US" dirty="0"/>
              <a:t>授權。所提及或者引用的公司名稱、產品名稱以及所引用的文字、商標</a:t>
            </a:r>
            <a:r>
              <a:rPr lang="zh-TW" altLang="en-US" dirty="0" smtClean="0"/>
              <a:t>、影片</a:t>
            </a:r>
            <a:r>
              <a:rPr lang="zh-TW" altLang="en-US" dirty="0"/>
              <a:t>、產品相片或者網站頁面，均為其所屬公司所擁有。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75"/>
          <p:cNvSpPr>
            <a:spLocks noChangeArrowheads="1"/>
          </p:cNvSpPr>
          <p:nvPr/>
        </p:nvSpPr>
        <p:spPr bwMode="auto">
          <a:xfrm>
            <a:off x="5044281" y="1604168"/>
            <a:ext cx="3871119" cy="4949031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明文的 </a:t>
            </a:r>
            <a:r>
              <a:rPr lang="en-US" altLang="zh-TW" dirty="0" smtClean="0"/>
              <a:t>Cookie </a:t>
            </a:r>
            <a:r>
              <a:rPr lang="zh-TW" altLang="en-US" dirty="0" smtClean="0"/>
              <a:t>容易變造</a:t>
            </a:r>
            <a:endParaRPr lang="en-US" dirty="0"/>
          </a:p>
        </p:txBody>
      </p:sp>
      <p:sp>
        <p:nvSpPr>
          <p:cNvPr id="4" name="AutoShape 75"/>
          <p:cNvSpPr>
            <a:spLocks noChangeArrowheads="1"/>
          </p:cNvSpPr>
          <p:nvPr/>
        </p:nvSpPr>
        <p:spPr bwMode="auto">
          <a:xfrm>
            <a:off x="457200" y="1604168"/>
            <a:ext cx="4221162" cy="494903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5" name="AutoShape 70"/>
          <p:cNvSpPr>
            <a:spLocks noChangeArrowheads="1"/>
          </p:cNvSpPr>
          <p:nvPr/>
        </p:nvSpPr>
        <p:spPr bwMode="auto">
          <a:xfrm>
            <a:off x="720725" y="3071813"/>
            <a:ext cx="3292475" cy="96678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endParaRPr lang="zh-TW" altLang="en-US"/>
          </a:p>
        </p:txBody>
      </p:sp>
      <p:pic>
        <p:nvPicPr>
          <p:cNvPr id="7" name="Picture 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71" y="1780888"/>
            <a:ext cx="1009388" cy="116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96" y="3150393"/>
            <a:ext cx="247640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803398" y="3248819"/>
            <a:ext cx="2006601" cy="645319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dirty="0" err="1" smtClean="0">
                <a:ea typeface="新細明體" panose="02020500000000000000" pitchFamily="18" charset="-120"/>
              </a:rPr>
              <a:t>Login.php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0" name="Freeform 9"/>
          <p:cNvSpPr/>
          <p:nvPr/>
        </p:nvSpPr>
        <p:spPr bwMode="auto">
          <a:xfrm flipH="1">
            <a:off x="4013200" y="3167063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0" descr="User_UserHalfD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52600"/>
            <a:ext cx="76358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73"/>
          <p:cNvSpPr>
            <a:spLocks noChangeArrowheads="1"/>
          </p:cNvSpPr>
          <p:nvPr/>
        </p:nvSpPr>
        <p:spPr bwMode="auto">
          <a:xfrm>
            <a:off x="4419600" y="2438400"/>
            <a:ext cx="2743200" cy="4619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2000" dirty="0">
                <a:ea typeface="新細明體" panose="02020500000000000000" pitchFamily="18" charset="-120"/>
              </a:rPr>
              <a:t>http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://..../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Login.php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18" name="AutoShape 76"/>
          <p:cNvSpPr>
            <a:spLocks noChangeArrowheads="1"/>
          </p:cNvSpPr>
          <p:nvPr/>
        </p:nvSpPr>
        <p:spPr bwMode="auto">
          <a:xfrm>
            <a:off x="636587" y="1827213"/>
            <a:ext cx="1042988" cy="363537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1400" dirty="0">
                <a:ea typeface="新細明體" panose="02020500000000000000" pitchFamily="18" charset="-120"/>
              </a:rPr>
              <a:t>Web Server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0" name="Picture 71" descr="Maint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9" y="3248819"/>
            <a:ext cx="611981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916362" y="245149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8162" y="4724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11982" y="4010035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800000" flipH="1">
            <a:off x="3809999" y="3818731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101"/>
          <p:cNvGrpSpPr/>
          <p:nvPr/>
        </p:nvGrpSpPr>
        <p:grpSpPr bwMode="auto">
          <a:xfrm>
            <a:off x="6424524" y="3457313"/>
            <a:ext cx="1728318" cy="1049861"/>
            <a:chOff x="4136" y="1546"/>
            <a:chExt cx="457" cy="374"/>
          </a:xfrm>
        </p:grpSpPr>
        <p:pic>
          <p:nvPicPr>
            <p:cNvPr id="28" name="Picture 102" descr="Token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" y="1546"/>
              <a:ext cx="377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 Box 103"/>
            <p:cNvSpPr txBox="1">
              <a:spLocks noChangeArrowheads="1"/>
            </p:cNvSpPr>
            <p:nvPr/>
          </p:nvSpPr>
          <p:spPr bwMode="auto">
            <a:xfrm>
              <a:off x="4163" y="1681"/>
              <a:ext cx="430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sz="1200" dirty="0" err="1" smtClean="0"/>
                <a:t>UserID</a:t>
              </a:r>
              <a:r>
                <a:rPr lang="en-US" altLang="en-US" sz="1200" dirty="0" smtClean="0"/>
                <a:t> = 1680</a:t>
              </a:r>
              <a:endParaRPr lang="en-US" altLang="en-US" sz="1200" dirty="0"/>
            </a:p>
          </p:txBody>
        </p:sp>
      </p:grpSp>
      <p:sp>
        <p:nvSpPr>
          <p:cNvPr id="30" name="AutoShape 70"/>
          <p:cNvSpPr>
            <a:spLocks noChangeArrowheads="1"/>
          </p:cNvSpPr>
          <p:nvPr/>
        </p:nvSpPr>
        <p:spPr bwMode="auto">
          <a:xfrm>
            <a:off x="685800" y="4953000"/>
            <a:ext cx="3292475" cy="96678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endParaRPr lang="zh-TW" altLang="en-US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768473" y="5130006"/>
            <a:ext cx="2006601" cy="645319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dirty="0" err="1" smtClean="0">
                <a:ea typeface="新細明體" panose="02020500000000000000" pitchFamily="18" charset="-120"/>
              </a:rPr>
              <a:t>Member.php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2" name="Freeform 31"/>
          <p:cNvSpPr/>
          <p:nvPr/>
        </p:nvSpPr>
        <p:spPr bwMode="auto">
          <a:xfrm flipH="1">
            <a:off x="3978275" y="5486400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71" descr="Maint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4" y="5130006"/>
            <a:ext cx="611981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utoShape 73"/>
          <p:cNvSpPr>
            <a:spLocks noChangeArrowheads="1"/>
          </p:cNvSpPr>
          <p:nvPr/>
        </p:nvSpPr>
        <p:spPr bwMode="auto">
          <a:xfrm>
            <a:off x="4572000" y="5726112"/>
            <a:ext cx="2743200" cy="4619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2000" dirty="0">
                <a:ea typeface="新細明體" panose="02020500000000000000" pitchFamily="18" charset="-120"/>
              </a:rPr>
              <a:t>http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://..../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Member.php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68762" y="5739204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4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34198" y="4724400"/>
            <a:ext cx="2476402" cy="843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 </a:t>
            </a:r>
            <a:r>
              <a:rPr lang="en-US" altLang="zh-TW" dirty="0" smtClean="0"/>
              <a:t>1680</a:t>
            </a:r>
            <a:r>
              <a:rPr lang="zh-TW" altLang="en-US" dirty="0" smtClean="0"/>
              <a:t> 修改成 </a:t>
            </a:r>
            <a:r>
              <a:rPr lang="en-US" altLang="zh-TW" dirty="0" smtClean="0"/>
              <a:t>1681</a:t>
            </a:r>
            <a:br>
              <a:rPr lang="en-US" altLang="zh-TW" dirty="0" smtClean="0"/>
            </a:br>
            <a:r>
              <a:rPr lang="en-US" altLang="zh-TW" dirty="0" smtClean="0"/>
              <a:t>Next User?</a:t>
            </a:r>
            <a:endParaRPr lang="en-US" dirty="0"/>
          </a:p>
        </p:txBody>
      </p:sp>
      <p:pic>
        <p:nvPicPr>
          <p:cNvPr id="34" name="Picture 11" descr="Ha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84713"/>
            <a:ext cx="557212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75"/>
          <p:cNvSpPr>
            <a:spLocks noChangeArrowheads="1"/>
          </p:cNvSpPr>
          <p:nvPr/>
        </p:nvSpPr>
        <p:spPr bwMode="auto">
          <a:xfrm>
            <a:off x="5044281" y="1604168"/>
            <a:ext cx="3871119" cy="4949031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加密 </a:t>
            </a:r>
            <a:r>
              <a:rPr lang="en-US" altLang="zh-TW" dirty="0"/>
              <a:t>Cookie </a:t>
            </a:r>
            <a:r>
              <a:rPr lang="zh-TW" altLang="en-US" dirty="0"/>
              <a:t>內</a:t>
            </a:r>
            <a:r>
              <a:rPr lang="zh-TW" altLang="en-US" dirty="0" smtClean="0"/>
              <a:t>容不易竄改</a:t>
            </a:r>
            <a:endParaRPr lang="en-US" dirty="0"/>
          </a:p>
        </p:txBody>
      </p:sp>
      <p:sp>
        <p:nvSpPr>
          <p:cNvPr id="4" name="AutoShape 75"/>
          <p:cNvSpPr>
            <a:spLocks noChangeArrowheads="1"/>
          </p:cNvSpPr>
          <p:nvPr/>
        </p:nvSpPr>
        <p:spPr bwMode="auto">
          <a:xfrm>
            <a:off x="457200" y="1604168"/>
            <a:ext cx="4221162" cy="494903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5" name="AutoShape 70"/>
          <p:cNvSpPr>
            <a:spLocks noChangeArrowheads="1"/>
          </p:cNvSpPr>
          <p:nvPr/>
        </p:nvSpPr>
        <p:spPr bwMode="auto">
          <a:xfrm>
            <a:off x="720725" y="3071813"/>
            <a:ext cx="3292475" cy="96678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endParaRPr lang="zh-TW" altLang="en-US"/>
          </a:p>
        </p:txBody>
      </p:sp>
      <p:pic>
        <p:nvPicPr>
          <p:cNvPr id="7" name="Picture 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71" y="1780888"/>
            <a:ext cx="1009388" cy="116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96" y="3150393"/>
            <a:ext cx="247640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803398" y="3248819"/>
            <a:ext cx="2006601" cy="645319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dirty="0" err="1" smtClean="0">
                <a:ea typeface="新細明體" panose="02020500000000000000" pitchFamily="18" charset="-120"/>
              </a:rPr>
              <a:t>Login.php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0" name="Freeform 9"/>
          <p:cNvSpPr/>
          <p:nvPr/>
        </p:nvSpPr>
        <p:spPr bwMode="auto">
          <a:xfrm flipH="1">
            <a:off x="4013200" y="3167063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0" descr="User_UserHalfD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52600"/>
            <a:ext cx="76358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73"/>
          <p:cNvSpPr>
            <a:spLocks noChangeArrowheads="1"/>
          </p:cNvSpPr>
          <p:nvPr/>
        </p:nvSpPr>
        <p:spPr bwMode="auto">
          <a:xfrm>
            <a:off x="4419600" y="2438400"/>
            <a:ext cx="2743200" cy="4619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2000" dirty="0">
                <a:ea typeface="新細明體" panose="02020500000000000000" pitchFamily="18" charset="-120"/>
              </a:rPr>
              <a:t>http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://..../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Login.php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18" name="AutoShape 76"/>
          <p:cNvSpPr>
            <a:spLocks noChangeArrowheads="1"/>
          </p:cNvSpPr>
          <p:nvPr/>
        </p:nvSpPr>
        <p:spPr bwMode="auto">
          <a:xfrm>
            <a:off x="636587" y="1827213"/>
            <a:ext cx="1042988" cy="363537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1400" dirty="0">
                <a:ea typeface="新細明體" panose="02020500000000000000" pitchFamily="18" charset="-120"/>
              </a:rPr>
              <a:t>Web Server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0" name="Picture 71" descr="Maint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9" y="3248819"/>
            <a:ext cx="611981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916362" y="245149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8162" y="4724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11982" y="4010035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800000" flipH="1">
            <a:off x="3809999" y="3818731"/>
            <a:ext cx="2062162" cy="163512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101"/>
          <p:cNvGrpSpPr/>
          <p:nvPr/>
        </p:nvGrpSpPr>
        <p:grpSpPr bwMode="auto">
          <a:xfrm>
            <a:off x="6424524" y="3457313"/>
            <a:ext cx="1728318" cy="1049861"/>
            <a:chOff x="4136" y="1546"/>
            <a:chExt cx="457" cy="374"/>
          </a:xfrm>
        </p:grpSpPr>
        <p:pic>
          <p:nvPicPr>
            <p:cNvPr id="28" name="Picture 102" descr="Token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" y="1546"/>
              <a:ext cx="377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 Box 103"/>
            <p:cNvSpPr txBox="1">
              <a:spLocks noChangeArrowheads="1"/>
            </p:cNvSpPr>
            <p:nvPr/>
          </p:nvSpPr>
          <p:spPr bwMode="auto">
            <a:xfrm>
              <a:off x="4163" y="1681"/>
              <a:ext cx="430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sz="1200" dirty="0" err="1" smtClean="0"/>
                <a:t>uid</a:t>
              </a:r>
              <a:r>
                <a:rPr lang="en-US" altLang="en-US" sz="1200" dirty="0" smtClean="0"/>
                <a:t> = AyCu6h9q</a:t>
              </a:r>
              <a:endParaRPr lang="en-US" altLang="en-US" sz="1200" dirty="0"/>
            </a:p>
          </p:txBody>
        </p:sp>
      </p:grpSp>
      <p:sp>
        <p:nvSpPr>
          <p:cNvPr id="30" name="AutoShape 70"/>
          <p:cNvSpPr>
            <a:spLocks noChangeArrowheads="1"/>
          </p:cNvSpPr>
          <p:nvPr/>
        </p:nvSpPr>
        <p:spPr bwMode="auto">
          <a:xfrm>
            <a:off x="685800" y="4953000"/>
            <a:ext cx="3292475" cy="96678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endParaRPr lang="zh-TW" altLang="en-US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768473" y="5130006"/>
            <a:ext cx="2006601" cy="645319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dirty="0" err="1" smtClean="0">
                <a:ea typeface="新細明體" panose="02020500000000000000" pitchFamily="18" charset="-120"/>
              </a:rPr>
              <a:t>Member.php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33" name="Picture 71" descr="Maint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4" y="5130006"/>
            <a:ext cx="611981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1" descr="Ha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63" y="5181600"/>
            <a:ext cx="557212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3" descr="Eve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40" y="4746625"/>
            <a:ext cx="11430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</a:t>
            </a:r>
            <a:r>
              <a:rPr lang="en-GB" altLang="zh-TW" sz="2000" dirty="0">
                <a:ea typeface="新細明體" panose="02020500000000000000" pitchFamily="18" charset="-120"/>
              </a:rPr>
              <a:t>: </a:t>
            </a:r>
            <a:r>
              <a:rPr lang="en-GB" altLang="zh-TW" sz="2000" dirty="0" err="1">
                <a:ea typeface="新細明體" panose="02020500000000000000" pitchFamily="18" charset="-120"/>
              </a:rPr>
              <a:t>TamperCookie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5"/>
          <p:cNvSpPr>
            <a:spLocks noChangeArrowheads="1"/>
          </p:cNvSpPr>
          <p:nvPr/>
        </p:nvSpPr>
        <p:spPr bwMode="auto">
          <a:xfrm>
            <a:off x="304800" y="3429000"/>
            <a:ext cx="8686800" cy="2895600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雜湊（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zh-TW" altLang="en-US" dirty="0"/>
              <a:t>將資料按</a:t>
            </a:r>
            <a:r>
              <a:rPr lang="zh-TW" altLang="en-US" dirty="0" smtClean="0"/>
              <a:t>演算法（例如</a:t>
            </a:r>
            <a:r>
              <a:rPr lang="en-US" altLang="zh-TW" dirty="0" smtClean="0"/>
              <a:t>MD5</a:t>
            </a:r>
            <a:r>
              <a:rPr lang="zh-TW" altLang="en-US" dirty="0" smtClean="0"/>
              <a:t>）計算出長度固定的雜湊值。</a:t>
            </a:r>
            <a:endParaRPr lang="en-US" altLang="zh-TW" dirty="0" smtClean="0"/>
          </a:p>
          <a:p>
            <a:r>
              <a:rPr lang="zh-TW" altLang="en-US" dirty="0"/>
              <a:t>演算</a:t>
            </a:r>
            <a:r>
              <a:rPr lang="zh-TW" altLang="en-US" dirty="0" smtClean="0"/>
              <a:t>法為單向不可逆。</a:t>
            </a:r>
            <a:endParaRPr lang="en-US" altLang="zh-TW" dirty="0" smtClean="0"/>
          </a:p>
          <a:p>
            <a:r>
              <a:rPr lang="zh-TW" altLang="en-US" dirty="0" smtClean="0"/>
              <a:t>經常用於驗證資料的一致性。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 bwMode="auto">
          <a:xfrm flipH="1">
            <a:off x="1337765" y="5274746"/>
            <a:ext cx="4834434" cy="307710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 rot="10800000" flipH="1">
            <a:off x="1337765" y="4509511"/>
            <a:ext cx="872035" cy="204026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 descr="Document_WritingB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0" y="4114800"/>
            <a:ext cx="711418" cy="11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6817" y="5397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</a:t>
            </a:r>
            <a:endParaRPr lang="en-US" dirty="0"/>
          </a:p>
        </p:txBody>
      </p:sp>
      <p:pic>
        <p:nvPicPr>
          <p:cNvPr id="11" name="Picture 30" descr="Validate_X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46725"/>
            <a:ext cx="576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62200" y="4211379"/>
            <a:ext cx="3292475" cy="966787"/>
            <a:chOff x="2579686" y="4439979"/>
            <a:chExt cx="3292475" cy="966787"/>
          </a:xfrm>
        </p:grpSpPr>
        <p:sp>
          <p:nvSpPr>
            <p:cNvPr id="8" name="AutoShape 70"/>
            <p:cNvSpPr>
              <a:spLocks noChangeArrowheads="1"/>
            </p:cNvSpPr>
            <p:nvPr/>
          </p:nvSpPr>
          <p:spPr bwMode="auto">
            <a:xfrm>
              <a:off x="2579686" y="4439979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3652657" y="4600713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smtClean="0">
                  <a:ea typeface="新細明體" panose="02020500000000000000" pitchFamily="18" charset="-120"/>
                </a:rPr>
                <a:t>MD5</a:t>
              </a:r>
              <a:r>
                <a:rPr lang="zh-TW" altLang="en-US" dirty="0" smtClean="0">
                  <a:ea typeface="新細明體" panose="02020500000000000000" pitchFamily="18" charset="-120"/>
                </a:rPr>
                <a:t>、</a:t>
              </a:r>
              <a:r>
                <a:rPr lang="en-US" altLang="zh-TW" dirty="0" smtClean="0">
                  <a:ea typeface="新細明體" panose="02020500000000000000" pitchFamily="18" charset="-120"/>
                </a:rPr>
                <a:t>SHA256 …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12" name="Picture 7" descr="ServerProce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081" y="4654610"/>
              <a:ext cx="749119" cy="57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Freeform 12"/>
          <p:cNvSpPr/>
          <p:nvPr/>
        </p:nvSpPr>
        <p:spPr bwMode="auto">
          <a:xfrm rot="10800000" flipH="1">
            <a:off x="5659259" y="4475172"/>
            <a:ext cx="970142" cy="204027"/>
          </a:xfrm>
          <a:custGeom>
            <a:avLst/>
            <a:gdLst>
              <a:gd name="T0" fmla="*/ 1777080 w 991"/>
              <a:gd name="T1" fmla="*/ 47625 h 103"/>
              <a:gd name="T2" fmla="*/ 1772918 w 991"/>
              <a:gd name="T3" fmla="*/ 23812 h 103"/>
              <a:gd name="T4" fmla="*/ 1768757 w 991"/>
              <a:gd name="T5" fmla="*/ 0 h 103"/>
              <a:gd name="T6" fmla="*/ 1914419 w 991"/>
              <a:gd name="T7" fmla="*/ 42862 h 103"/>
              <a:gd name="T8" fmla="*/ 2016382 w 991"/>
              <a:gd name="T9" fmla="*/ 71437 h 103"/>
              <a:gd name="T10" fmla="*/ 2062162 w 991"/>
              <a:gd name="T11" fmla="*/ 85725 h 103"/>
              <a:gd name="T12" fmla="*/ 2049677 w 991"/>
              <a:gd name="T13" fmla="*/ 88900 h 103"/>
              <a:gd name="T14" fmla="*/ 2016382 w 991"/>
              <a:gd name="T15" fmla="*/ 98425 h 103"/>
              <a:gd name="T16" fmla="*/ 1914419 w 991"/>
              <a:gd name="T17" fmla="*/ 123825 h 103"/>
              <a:gd name="T18" fmla="*/ 1766676 w 991"/>
              <a:gd name="T19" fmla="*/ 163512 h 103"/>
              <a:gd name="T20" fmla="*/ 1779161 w 991"/>
              <a:gd name="T21" fmla="*/ 119062 h 103"/>
              <a:gd name="T22" fmla="*/ 0 w 991"/>
              <a:gd name="T23" fmla="*/ 88900 h 103"/>
              <a:gd name="T24" fmla="*/ 1777080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705601" y="4267200"/>
            <a:ext cx="2133600" cy="6686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長度固定的雜湊值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雜</a:t>
            </a:r>
            <a:r>
              <a:rPr lang="zh-TW" altLang="en-US" dirty="0" smtClean="0"/>
              <a:t>湊的應用實例（密碼驗證）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93938" y="2013742"/>
            <a:ext cx="3292475" cy="966787"/>
            <a:chOff x="2590800" y="1981200"/>
            <a:chExt cx="3292475" cy="966787"/>
          </a:xfrm>
        </p:grpSpPr>
        <p:sp>
          <p:nvSpPr>
            <p:cNvPr id="5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anose="02020500000000000000" pitchFamily="18" charset="-120"/>
                </a:rPr>
                <a:t>Member.php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7" name="Picture 71" descr="Maintain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12" descr="User_UserHalfD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64258"/>
            <a:ext cx="57308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5"/>
          <p:cNvGrpSpPr/>
          <p:nvPr/>
        </p:nvGrpSpPr>
        <p:grpSpPr bwMode="auto">
          <a:xfrm>
            <a:off x="6964362" y="4498252"/>
            <a:ext cx="1798638" cy="1630363"/>
            <a:chOff x="3486" y="1033"/>
            <a:chExt cx="1133" cy="1027"/>
          </a:xfrm>
        </p:grpSpPr>
        <p:pic>
          <p:nvPicPr>
            <p:cNvPr id="15" name="Picture 8" descr="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" y="1033"/>
              <a:ext cx="829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9" descr="Databas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" y="1552"/>
              <a:ext cx="629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577173" y="4970464"/>
            <a:ext cx="3292475" cy="966787"/>
            <a:chOff x="2590800" y="1981200"/>
            <a:chExt cx="3292475" cy="966787"/>
          </a:xfrm>
        </p:grpSpPr>
        <p:sp>
          <p:nvSpPr>
            <p:cNvPr id="19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anose="02020500000000000000" pitchFamily="18" charset="-120"/>
                </a:rPr>
                <a:t>Login.php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21" name="Picture 71" descr="Maintain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Freeform 20"/>
          <p:cNvSpPr/>
          <p:nvPr/>
        </p:nvSpPr>
        <p:spPr bwMode="auto">
          <a:xfrm rot="7368257" flipH="1" flipV="1">
            <a:off x="804470" y="2536044"/>
            <a:ext cx="889017" cy="610421"/>
          </a:xfrm>
          <a:custGeom>
            <a:avLst/>
            <a:gdLst>
              <a:gd name="T0" fmla="*/ 30693221 w 851"/>
              <a:gd name="T1" fmla="*/ 7856758 h 926"/>
              <a:gd name="T2" fmla="*/ 93783754 w 851"/>
              <a:gd name="T3" fmla="*/ 25316530 h 926"/>
              <a:gd name="T4" fmla="*/ 202913467 w 851"/>
              <a:gd name="T5" fmla="*/ 61107803 h 926"/>
              <a:gd name="T6" fmla="*/ 284760751 w 851"/>
              <a:gd name="T7" fmla="*/ 89915914 h 926"/>
              <a:gd name="T8" fmla="*/ 412648519 w 851"/>
              <a:gd name="T9" fmla="*/ 139675378 h 926"/>
              <a:gd name="T10" fmla="*/ 549060660 w 851"/>
              <a:gd name="T11" fmla="*/ 196418004 h 926"/>
              <a:gd name="T12" fmla="*/ 641139017 w 851"/>
              <a:gd name="T13" fmla="*/ 236574454 h 926"/>
              <a:gd name="T14" fmla="*/ 820180849 w 851"/>
              <a:gd name="T15" fmla="*/ 322997852 h 926"/>
              <a:gd name="T16" fmla="*/ 910553810 w 851"/>
              <a:gd name="T17" fmla="*/ 368393074 h 926"/>
              <a:gd name="T18" fmla="*/ 994106491 w 851"/>
              <a:gd name="T19" fmla="*/ 413787362 h 926"/>
              <a:gd name="T20" fmla="*/ 1075953775 w 851"/>
              <a:gd name="T21" fmla="*/ 459181650 h 926"/>
              <a:gd name="T22" fmla="*/ 1149275382 w 851"/>
              <a:gd name="T23" fmla="*/ 506321260 h 926"/>
              <a:gd name="T24" fmla="*/ 1215776708 w 851"/>
              <a:gd name="T25" fmla="*/ 551715548 h 926"/>
              <a:gd name="T26" fmla="*/ 1275457754 w 851"/>
              <a:gd name="T27" fmla="*/ 596237174 h 926"/>
              <a:gd name="T28" fmla="*/ 1285688828 w 851"/>
              <a:gd name="T29" fmla="*/ 590126674 h 926"/>
              <a:gd name="T30" fmla="*/ 1345368568 w 851"/>
              <a:gd name="T31" fmla="*/ 556953386 h 926"/>
              <a:gd name="T32" fmla="*/ 1434037438 w 851"/>
              <a:gd name="T33" fmla="*/ 769084906 h 926"/>
              <a:gd name="T34" fmla="*/ 1430626645 w 851"/>
              <a:gd name="T35" fmla="*/ 803130855 h 926"/>
              <a:gd name="T36" fmla="*/ 1248175326 w 851"/>
              <a:gd name="T37" fmla="*/ 732420037 h 926"/>
              <a:gd name="T38" fmla="*/ 1045261860 w 851"/>
              <a:gd name="T39" fmla="*/ 656472315 h 926"/>
              <a:gd name="T40" fmla="*/ 1132224028 w 851"/>
              <a:gd name="T41" fmla="*/ 644250381 h 926"/>
              <a:gd name="T42" fmla="*/ 1127109144 w 851"/>
              <a:gd name="T43" fmla="*/ 625045285 h 926"/>
              <a:gd name="T44" fmla="*/ 1072544288 w 851"/>
              <a:gd name="T45" fmla="*/ 577904740 h 926"/>
              <a:gd name="T46" fmla="*/ 1011157845 w 851"/>
              <a:gd name="T47" fmla="*/ 531637791 h 926"/>
              <a:gd name="T48" fmla="*/ 934426751 w 851"/>
              <a:gd name="T49" fmla="*/ 477514084 h 926"/>
              <a:gd name="T50" fmla="*/ 840642996 w 851"/>
              <a:gd name="T51" fmla="*/ 415532685 h 926"/>
              <a:gd name="T52" fmla="*/ 731511979 w 851"/>
              <a:gd name="T53" fmla="*/ 348314382 h 926"/>
              <a:gd name="T54" fmla="*/ 649664694 w 851"/>
              <a:gd name="T55" fmla="*/ 301173837 h 926"/>
              <a:gd name="T56" fmla="*/ 560997130 w 851"/>
              <a:gd name="T57" fmla="*/ 253160630 h 926"/>
              <a:gd name="T58" fmla="*/ 465507979 w 851"/>
              <a:gd name="T59" fmla="*/ 203401166 h 926"/>
              <a:gd name="T60" fmla="*/ 358083663 w 851"/>
              <a:gd name="T61" fmla="*/ 152769040 h 926"/>
              <a:gd name="T62" fmla="*/ 187567509 w 851"/>
              <a:gd name="T63" fmla="*/ 75948656 h 926"/>
              <a:gd name="T64" fmla="*/ 64795930 w 851"/>
              <a:gd name="T65" fmla="*/ 25316530 h 92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1" h="926">
                <a:moveTo>
                  <a:pt x="0" y="0"/>
                </a:moveTo>
                <a:lnTo>
                  <a:pt x="18" y="9"/>
                </a:lnTo>
                <a:lnTo>
                  <a:pt x="35" y="19"/>
                </a:lnTo>
                <a:lnTo>
                  <a:pt x="55" y="29"/>
                </a:lnTo>
                <a:lnTo>
                  <a:pt x="76" y="42"/>
                </a:lnTo>
                <a:lnTo>
                  <a:pt x="119" y="70"/>
                </a:lnTo>
                <a:lnTo>
                  <a:pt x="142" y="86"/>
                </a:lnTo>
                <a:lnTo>
                  <a:pt x="167" y="103"/>
                </a:lnTo>
                <a:lnTo>
                  <a:pt x="216" y="139"/>
                </a:lnTo>
                <a:lnTo>
                  <a:pt x="242" y="160"/>
                </a:lnTo>
                <a:lnTo>
                  <a:pt x="268" y="180"/>
                </a:lnTo>
                <a:lnTo>
                  <a:pt x="322" y="225"/>
                </a:lnTo>
                <a:lnTo>
                  <a:pt x="348" y="247"/>
                </a:lnTo>
                <a:lnTo>
                  <a:pt x="376" y="271"/>
                </a:lnTo>
                <a:lnTo>
                  <a:pt x="429" y="319"/>
                </a:lnTo>
                <a:lnTo>
                  <a:pt x="481" y="370"/>
                </a:lnTo>
                <a:lnTo>
                  <a:pt x="507" y="396"/>
                </a:lnTo>
                <a:lnTo>
                  <a:pt x="534" y="422"/>
                </a:lnTo>
                <a:lnTo>
                  <a:pt x="558" y="448"/>
                </a:lnTo>
                <a:lnTo>
                  <a:pt x="583" y="474"/>
                </a:lnTo>
                <a:lnTo>
                  <a:pt x="607" y="500"/>
                </a:lnTo>
                <a:lnTo>
                  <a:pt x="631" y="526"/>
                </a:lnTo>
                <a:lnTo>
                  <a:pt x="652" y="554"/>
                </a:lnTo>
                <a:lnTo>
                  <a:pt x="674" y="580"/>
                </a:lnTo>
                <a:lnTo>
                  <a:pt x="694" y="606"/>
                </a:lnTo>
                <a:lnTo>
                  <a:pt x="713" y="632"/>
                </a:lnTo>
                <a:lnTo>
                  <a:pt x="731" y="658"/>
                </a:lnTo>
                <a:lnTo>
                  <a:pt x="748" y="683"/>
                </a:lnTo>
                <a:lnTo>
                  <a:pt x="750" y="681"/>
                </a:lnTo>
                <a:lnTo>
                  <a:pt x="754" y="676"/>
                </a:lnTo>
                <a:lnTo>
                  <a:pt x="767" y="660"/>
                </a:lnTo>
                <a:lnTo>
                  <a:pt x="789" y="638"/>
                </a:lnTo>
                <a:lnTo>
                  <a:pt x="819" y="783"/>
                </a:lnTo>
                <a:lnTo>
                  <a:pt x="841" y="881"/>
                </a:lnTo>
                <a:lnTo>
                  <a:pt x="851" y="926"/>
                </a:lnTo>
                <a:lnTo>
                  <a:pt x="839" y="920"/>
                </a:lnTo>
                <a:lnTo>
                  <a:pt x="813" y="900"/>
                </a:lnTo>
                <a:lnTo>
                  <a:pt x="732" y="839"/>
                </a:lnTo>
                <a:lnTo>
                  <a:pt x="651" y="780"/>
                </a:lnTo>
                <a:lnTo>
                  <a:pt x="613" y="752"/>
                </a:lnTo>
                <a:lnTo>
                  <a:pt x="645" y="744"/>
                </a:lnTo>
                <a:lnTo>
                  <a:pt x="664" y="738"/>
                </a:lnTo>
                <a:lnTo>
                  <a:pt x="673" y="736"/>
                </a:lnTo>
                <a:lnTo>
                  <a:pt x="661" y="716"/>
                </a:lnTo>
                <a:lnTo>
                  <a:pt x="647" y="691"/>
                </a:lnTo>
                <a:lnTo>
                  <a:pt x="629" y="662"/>
                </a:lnTo>
                <a:lnTo>
                  <a:pt x="606" y="628"/>
                </a:lnTo>
                <a:lnTo>
                  <a:pt x="593" y="609"/>
                </a:lnTo>
                <a:lnTo>
                  <a:pt x="578" y="589"/>
                </a:lnTo>
                <a:lnTo>
                  <a:pt x="548" y="547"/>
                </a:lnTo>
                <a:lnTo>
                  <a:pt x="513" y="500"/>
                </a:lnTo>
                <a:lnTo>
                  <a:pt x="493" y="476"/>
                </a:lnTo>
                <a:lnTo>
                  <a:pt x="473" y="451"/>
                </a:lnTo>
                <a:lnTo>
                  <a:pt x="429" y="399"/>
                </a:lnTo>
                <a:lnTo>
                  <a:pt x="406" y="373"/>
                </a:lnTo>
                <a:lnTo>
                  <a:pt x="381" y="345"/>
                </a:lnTo>
                <a:lnTo>
                  <a:pt x="355" y="318"/>
                </a:lnTo>
                <a:lnTo>
                  <a:pt x="329" y="290"/>
                </a:lnTo>
                <a:lnTo>
                  <a:pt x="302" y="261"/>
                </a:lnTo>
                <a:lnTo>
                  <a:pt x="273" y="233"/>
                </a:lnTo>
                <a:lnTo>
                  <a:pt x="242" y="204"/>
                </a:lnTo>
                <a:lnTo>
                  <a:pt x="210" y="175"/>
                </a:lnTo>
                <a:lnTo>
                  <a:pt x="145" y="118"/>
                </a:lnTo>
                <a:lnTo>
                  <a:pt x="110" y="87"/>
                </a:lnTo>
                <a:lnTo>
                  <a:pt x="76" y="58"/>
                </a:lnTo>
                <a:lnTo>
                  <a:pt x="38" y="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0"/>
          <p:cNvSpPr/>
          <p:nvPr/>
        </p:nvSpPr>
        <p:spPr bwMode="auto">
          <a:xfrm rot="5780097" flipV="1">
            <a:off x="829399" y="3942344"/>
            <a:ext cx="734610" cy="1037067"/>
          </a:xfrm>
          <a:custGeom>
            <a:avLst/>
            <a:gdLst>
              <a:gd name="T0" fmla="*/ 30693221 w 851"/>
              <a:gd name="T1" fmla="*/ 7856758 h 926"/>
              <a:gd name="T2" fmla="*/ 93783754 w 851"/>
              <a:gd name="T3" fmla="*/ 25316530 h 926"/>
              <a:gd name="T4" fmla="*/ 202913467 w 851"/>
              <a:gd name="T5" fmla="*/ 61107803 h 926"/>
              <a:gd name="T6" fmla="*/ 284760751 w 851"/>
              <a:gd name="T7" fmla="*/ 89915914 h 926"/>
              <a:gd name="T8" fmla="*/ 412648519 w 851"/>
              <a:gd name="T9" fmla="*/ 139675378 h 926"/>
              <a:gd name="T10" fmla="*/ 549060660 w 851"/>
              <a:gd name="T11" fmla="*/ 196418004 h 926"/>
              <a:gd name="T12" fmla="*/ 641139017 w 851"/>
              <a:gd name="T13" fmla="*/ 236574454 h 926"/>
              <a:gd name="T14" fmla="*/ 820180849 w 851"/>
              <a:gd name="T15" fmla="*/ 322997852 h 926"/>
              <a:gd name="T16" fmla="*/ 910553810 w 851"/>
              <a:gd name="T17" fmla="*/ 368393074 h 926"/>
              <a:gd name="T18" fmla="*/ 994106491 w 851"/>
              <a:gd name="T19" fmla="*/ 413787362 h 926"/>
              <a:gd name="T20" fmla="*/ 1075953775 w 851"/>
              <a:gd name="T21" fmla="*/ 459181650 h 926"/>
              <a:gd name="T22" fmla="*/ 1149275382 w 851"/>
              <a:gd name="T23" fmla="*/ 506321260 h 926"/>
              <a:gd name="T24" fmla="*/ 1215776708 w 851"/>
              <a:gd name="T25" fmla="*/ 551715548 h 926"/>
              <a:gd name="T26" fmla="*/ 1275457754 w 851"/>
              <a:gd name="T27" fmla="*/ 596237174 h 926"/>
              <a:gd name="T28" fmla="*/ 1285688828 w 851"/>
              <a:gd name="T29" fmla="*/ 590126674 h 926"/>
              <a:gd name="T30" fmla="*/ 1345368568 w 851"/>
              <a:gd name="T31" fmla="*/ 556953386 h 926"/>
              <a:gd name="T32" fmla="*/ 1434037438 w 851"/>
              <a:gd name="T33" fmla="*/ 769084906 h 926"/>
              <a:gd name="T34" fmla="*/ 1430626645 w 851"/>
              <a:gd name="T35" fmla="*/ 803130855 h 926"/>
              <a:gd name="T36" fmla="*/ 1248175326 w 851"/>
              <a:gd name="T37" fmla="*/ 732420037 h 926"/>
              <a:gd name="T38" fmla="*/ 1045261860 w 851"/>
              <a:gd name="T39" fmla="*/ 656472315 h 926"/>
              <a:gd name="T40" fmla="*/ 1132224028 w 851"/>
              <a:gd name="T41" fmla="*/ 644250381 h 926"/>
              <a:gd name="T42" fmla="*/ 1127109144 w 851"/>
              <a:gd name="T43" fmla="*/ 625045285 h 926"/>
              <a:gd name="T44" fmla="*/ 1072544288 w 851"/>
              <a:gd name="T45" fmla="*/ 577904740 h 926"/>
              <a:gd name="T46" fmla="*/ 1011157845 w 851"/>
              <a:gd name="T47" fmla="*/ 531637791 h 926"/>
              <a:gd name="T48" fmla="*/ 934426751 w 851"/>
              <a:gd name="T49" fmla="*/ 477514084 h 926"/>
              <a:gd name="T50" fmla="*/ 840642996 w 851"/>
              <a:gd name="T51" fmla="*/ 415532685 h 926"/>
              <a:gd name="T52" fmla="*/ 731511979 w 851"/>
              <a:gd name="T53" fmla="*/ 348314382 h 926"/>
              <a:gd name="T54" fmla="*/ 649664694 w 851"/>
              <a:gd name="T55" fmla="*/ 301173837 h 926"/>
              <a:gd name="T56" fmla="*/ 560997130 w 851"/>
              <a:gd name="T57" fmla="*/ 253160630 h 926"/>
              <a:gd name="T58" fmla="*/ 465507979 w 851"/>
              <a:gd name="T59" fmla="*/ 203401166 h 926"/>
              <a:gd name="T60" fmla="*/ 358083663 w 851"/>
              <a:gd name="T61" fmla="*/ 152769040 h 926"/>
              <a:gd name="T62" fmla="*/ 187567509 w 851"/>
              <a:gd name="T63" fmla="*/ 75948656 h 926"/>
              <a:gd name="T64" fmla="*/ 64795930 w 851"/>
              <a:gd name="T65" fmla="*/ 25316530 h 92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1" h="926">
                <a:moveTo>
                  <a:pt x="0" y="0"/>
                </a:moveTo>
                <a:lnTo>
                  <a:pt x="18" y="9"/>
                </a:lnTo>
                <a:lnTo>
                  <a:pt x="35" y="19"/>
                </a:lnTo>
                <a:lnTo>
                  <a:pt x="55" y="29"/>
                </a:lnTo>
                <a:lnTo>
                  <a:pt x="76" y="42"/>
                </a:lnTo>
                <a:lnTo>
                  <a:pt x="119" y="70"/>
                </a:lnTo>
                <a:lnTo>
                  <a:pt x="142" y="86"/>
                </a:lnTo>
                <a:lnTo>
                  <a:pt x="167" y="103"/>
                </a:lnTo>
                <a:lnTo>
                  <a:pt x="216" y="139"/>
                </a:lnTo>
                <a:lnTo>
                  <a:pt x="242" y="160"/>
                </a:lnTo>
                <a:lnTo>
                  <a:pt x="268" y="180"/>
                </a:lnTo>
                <a:lnTo>
                  <a:pt x="322" y="225"/>
                </a:lnTo>
                <a:lnTo>
                  <a:pt x="348" y="247"/>
                </a:lnTo>
                <a:lnTo>
                  <a:pt x="376" y="271"/>
                </a:lnTo>
                <a:lnTo>
                  <a:pt x="429" y="319"/>
                </a:lnTo>
                <a:lnTo>
                  <a:pt x="481" y="370"/>
                </a:lnTo>
                <a:lnTo>
                  <a:pt x="507" y="396"/>
                </a:lnTo>
                <a:lnTo>
                  <a:pt x="534" y="422"/>
                </a:lnTo>
                <a:lnTo>
                  <a:pt x="558" y="448"/>
                </a:lnTo>
                <a:lnTo>
                  <a:pt x="583" y="474"/>
                </a:lnTo>
                <a:lnTo>
                  <a:pt x="607" y="500"/>
                </a:lnTo>
                <a:lnTo>
                  <a:pt x="631" y="526"/>
                </a:lnTo>
                <a:lnTo>
                  <a:pt x="652" y="554"/>
                </a:lnTo>
                <a:lnTo>
                  <a:pt x="674" y="580"/>
                </a:lnTo>
                <a:lnTo>
                  <a:pt x="694" y="606"/>
                </a:lnTo>
                <a:lnTo>
                  <a:pt x="713" y="632"/>
                </a:lnTo>
                <a:lnTo>
                  <a:pt x="731" y="658"/>
                </a:lnTo>
                <a:lnTo>
                  <a:pt x="748" y="683"/>
                </a:lnTo>
                <a:lnTo>
                  <a:pt x="750" y="681"/>
                </a:lnTo>
                <a:lnTo>
                  <a:pt x="754" y="676"/>
                </a:lnTo>
                <a:lnTo>
                  <a:pt x="767" y="660"/>
                </a:lnTo>
                <a:lnTo>
                  <a:pt x="789" y="638"/>
                </a:lnTo>
                <a:lnTo>
                  <a:pt x="819" y="783"/>
                </a:lnTo>
                <a:lnTo>
                  <a:pt x="841" y="881"/>
                </a:lnTo>
                <a:lnTo>
                  <a:pt x="851" y="926"/>
                </a:lnTo>
                <a:lnTo>
                  <a:pt x="839" y="920"/>
                </a:lnTo>
                <a:lnTo>
                  <a:pt x="813" y="900"/>
                </a:lnTo>
                <a:lnTo>
                  <a:pt x="732" y="839"/>
                </a:lnTo>
                <a:lnTo>
                  <a:pt x="651" y="780"/>
                </a:lnTo>
                <a:lnTo>
                  <a:pt x="613" y="752"/>
                </a:lnTo>
                <a:lnTo>
                  <a:pt x="645" y="744"/>
                </a:lnTo>
                <a:lnTo>
                  <a:pt x="664" y="738"/>
                </a:lnTo>
                <a:lnTo>
                  <a:pt x="673" y="736"/>
                </a:lnTo>
                <a:lnTo>
                  <a:pt x="661" y="716"/>
                </a:lnTo>
                <a:lnTo>
                  <a:pt x="647" y="691"/>
                </a:lnTo>
                <a:lnTo>
                  <a:pt x="629" y="662"/>
                </a:lnTo>
                <a:lnTo>
                  <a:pt x="606" y="628"/>
                </a:lnTo>
                <a:lnTo>
                  <a:pt x="593" y="609"/>
                </a:lnTo>
                <a:lnTo>
                  <a:pt x="578" y="589"/>
                </a:lnTo>
                <a:lnTo>
                  <a:pt x="548" y="547"/>
                </a:lnTo>
                <a:lnTo>
                  <a:pt x="513" y="500"/>
                </a:lnTo>
                <a:lnTo>
                  <a:pt x="493" y="476"/>
                </a:lnTo>
                <a:lnTo>
                  <a:pt x="473" y="451"/>
                </a:lnTo>
                <a:lnTo>
                  <a:pt x="429" y="399"/>
                </a:lnTo>
                <a:lnTo>
                  <a:pt x="406" y="373"/>
                </a:lnTo>
                <a:lnTo>
                  <a:pt x="381" y="345"/>
                </a:lnTo>
                <a:lnTo>
                  <a:pt x="355" y="318"/>
                </a:lnTo>
                <a:lnTo>
                  <a:pt x="329" y="290"/>
                </a:lnTo>
                <a:lnTo>
                  <a:pt x="302" y="261"/>
                </a:lnTo>
                <a:lnTo>
                  <a:pt x="273" y="233"/>
                </a:lnTo>
                <a:lnTo>
                  <a:pt x="242" y="204"/>
                </a:lnTo>
                <a:lnTo>
                  <a:pt x="210" y="175"/>
                </a:lnTo>
                <a:lnTo>
                  <a:pt x="145" y="118"/>
                </a:lnTo>
                <a:lnTo>
                  <a:pt x="110" y="87"/>
                </a:lnTo>
                <a:lnTo>
                  <a:pt x="76" y="58"/>
                </a:lnTo>
                <a:lnTo>
                  <a:pt x="38" y="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/>
          <p:nvPr/>
        </p:nvSpPr>
        <p:spPr bwMode="auto">
          <a:xfrm>
            <a:off x="4468189" y="2420263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577172" y="3438007"/>
            <a:ext cx="3292475" cy="966787"/>
            <a:chOff x="2579686" y="4439979"/>
            <a:chExt cx="3292475" cy="966787"/>
          </a:xfrm>
        </p:grpSpPr>
        <p:sp>
          <p:nvSpPr>
            <p:cNvPr id="36" name="AutoShape 70"/>
            <p:cNvSpPr>
              <a:spLocks noChangeArrowheads="1"/>
            </p:cNvSpPr>
            <p:nvPr/>
          </p:nvSpPr>
          <p:spPr bwMode="auto">
            <a:xfrm>
              <a:off x="2579686" y="4439979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37" name="AutoShape 8"/>
            <p:cNvSpPr>
              <a:spLocks noChangeArrowheads="1"/>
            </p:cNvSpPr>
            <p:nvPr/>
          </p:nvSpPr>
          <p:spPr bwMode="auto">
            <a:xfrm>
              <a:off x="3652657" y="4600713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smtClean="0">
                  <a:ea typeface="新細明體" panose="02020500000000000000" pitchFamily="18" charset="-120"/>
                </a:rPr>
                <a:t>MD5</a:t>
              </a:r>
              <a:r>
                <a:rPr lang="zh-TW" altLang="en-US" dirty="0" smtClean="0">
                  <a:ea typeface="新細明體" panose="02020500000000000000" pitchFamily="18" charset="-120"/>
                </a:rPr>
                <a:t>、</a:t>
              </a:r>
              <a:r>
                <a:rPr lang="en-US" altLang="zh-TW" dirty="0" smtClean="0">
                  <a:ea typeface="新細明體" panose="02020500000000000000" pitchFamily="18" charset="-120"/>
                </a:rPr>
                <a:t>SHA256 …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38" name="Picture 7" descr="ServerProc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081" y="4654610"/>
              <a:ext cx="749119" cy="57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ounded Rectangle 38"/>
          <p:cNvSpPr/>
          <p:nvPr/>
        </p:nvSpPr>
        <p:spPr>
          <a:xfrm>
            <a:off x="7387237" y="3654121"/>
            <a:ext cx="1216203" cy="6686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雜湊值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10966" y="1997471"/>
            <a:ext cx="3292475" cy="966787"/>
            <a:chOff x="2579686" y="4439979"/>
            <a:chExt cx="3292475" cy="966787"/>
          </a:xfrm>
        </p:grpSpPr>
        <p:sp>
          <p:nvSpPr>
            <p:cNvPr id="44" name="AutoShape 70"/>
            <p:cNvSpPr>
              <a:spLocks noChangeArrowheads="1"/>
            </p:cNvSpPr>
            <p:nvPr/>
          </p:nvSpPr>
          <p:spPr bwMode="auto">
            <a:xfrm>
              <a:off x="2579686" y="4439979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3652657" y="4600713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smtClean="0">
                  <a:ea typeface="新細明體" panose="02020500000000000000" pitchFamily="18" charset="-120"/>
                </a:rPr>
                <a:t>MD5</a:t>
              </a:r>
              <a:r>
                <a:rPr lang="zh-TW" altLang="en-US" dirty="0" smtClean="0">
                  <a:ea typeface="新細明體" panose="02020500000000000000" pitchFamily="18" charset="-120"/>
                </a:rPr>
                <a:t>、</a:t>
              </a:r>
              <a:r>
                <a:rPr lang="en-US" altLang="zh-TW" dirty="0" smtClean="0">
                  <a:ea typeface="新細明體" panose="02020500000000000000" pitchFamily="18" charset="-120"/>
                </a:rPr>
                <a:t>SHA256 …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46" name="Picture 7" descr="ServerProc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081" y="4654610"/>
              <a:ext cx="749119" cy="57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607336" y="2377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密碼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7797" y="4462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密碼</a:t>
            </a:r>
            <a:endParaRPr lang="en-US" dirty="0"/>
          </a:p>
        </p:txBody>
      </p:sp>
      <p:sp>
        <p:nvSpPr>
          <p:cNvPr id="50" name="Freeform 7"/>
          <p:cNvSpPr/>
          <p:nvPr/>
        </p:nvSpPr>
        <p:spPr bwMode="auto">
          <a:xfrm rot="16200000">
            <a:off x="2820369" y="4635291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7"/>
          <p:cNvSpPr/>
          <p:nvPr/>
        </p:nvSpPr>
        <p:spPr bwMode="auto">
          <a:xfrm rot="5400000">
            <a:off x="7810434" y="3221941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010400" y="6152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資料庫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328635" y="3657600"/>
            <a:ext cx="1142103" cy="6686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雜湊值</a:t>
            </a:r>
            <a:endParaRPr lang="en-US" dirty="0"/>
          </a:p>
        </p:txBody>
      </p:sp>
      <p:sp>
        <p:nvSpPr>
          <p:cNvPr id="54" name="Freeform 7"/>
          <p:cNvSpPr/>
          <p:nvPr/>
        </p:nvSpPr>
        <p:spPr bwMode="auto">
          <a:xfrm>
            <a:off x="4484961" y="3880011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79075" y="3635514"/>
            <a:ext cx="86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</a:t>
            </a:r>
            <a:r>
              <a:rPr lang="en-GB" altLang="zh-TW" sz="2000" dirty="0">
                <a:ea typeface="新細明體" panose="02020500000000000000" pitchFamily="18" charset="-120"/>
              </a:rPr>
              <a:t>: </a:t>
            </a:r>
            <a:r>
              <a:rPr lang="en-GB" altLang="zh-TW" sz="2000" dirty="0" err="1" smtClean="0">
                <a:ea typeface="新細明體" panose="02020500000000000000" pitchFamily="18" charset="-120"/>
              </a:rPr>
              <a:t>SQL_Injection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zh-TW" altLang="en-US" dirty="0" smtClean="0"/>
              <a:t>執行環境的建議設定（</a:t>
            </a:r>
            <a:r>
              <a:rPr lang="zh-TW" altLang="en-US" dirty="0"/>
              <a:t>一</a:t>
            </a:r>
            <a:r>
              <a:rPr lang="zh-TW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只掛入需要的 </a:t>
            </a:r>
            <a:r>
              <a:rPr lang="en-US" altLang="zh-TW" dirty="0" smtClean="0"/>
              <a:t>Extension 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zh-TW" altLang="en-US" dirty="0" smtClean="0"/>
              <a:t>檢視並且設定資料夾、檔案的夠用且最低存取權限</a:t>
            </a:r>
            <a:endParaRPr lang="en-US" altLang="zh-TW" dirty="0" smtClean="0"/>
          </a:p>
          <a:p>
            <a:r>
              <a:rPr lang="zh-TW" altLang="en-US" dirty="0" smtClean="0"/>
              <a:t>運算資源管控與</a:t>
            </a:r>
            <a:r>
              <a:rPr lang="en-US" altLang="zh-TW" dirty="0" err="1" smtClean="0"/>
              <a:t>DoS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max_execution_time</a:t>
            </a:r>
            <a:r>
              <a:rPr lang="en-US" dirty="0"/>
              <a:t> = 30 </a:t>
            </a:r>
            <a:endParaRPr lang="en-US" dirty="0"/>
          </a:p>
          <a:p>
            <a:pPr lvl="1"/>
            <a:r>
              <a:rPr lang="en-US" dirty="0" err="1"/>
              <a:t>max_input_time</a:t>
            </a:r>
            <a:r>
              <a:rPr lang="en-US" dirty="0"/>
              <a:t> = 30 </a:t>
            </a:r>
            <a:endParaRPr lang="en-US" dirty="0"/>
          </a:p>
          <a:p>
            <a:pPr lvl="1"/>
            <a:r>
              <a:rPr lang="en-US" dirty="0" err="1"/>
              <a:t>memory_limit</a:t>
            </a:r>
            <a:r>
              <a:rPr lang="en-US" dirty="0"/>
              <a:t> = 40M </a:t>
            </a:r>
            <a:endParaRPr lang="en-US" dirty="0"/>
          </a:p>
          <a:p>
            <a:r>
              <a:rPr lang="zh-TW" altLang="en-US" dirty="0" smtClean="0"/>
              <a:t>停用危險的 </a:t>
            </a:r>
            <a:r>
              <a:rPr lang="en-US" dirty="0" smtClean="0"/>
              <a:t>PHP 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:</a:t>
            </a:r>
            <a:endParaRPr lang="en-US" dirty="0"/>
          </a:p>
          <a:p>
            <a:pPr lvl="1"/>
            <a:r>
              <a:rPr lang="en-US" dirty="0" err="1"/>
              <a:t>exec,passthru,shell_exec,system,proc_open,popen,curl_exec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 smtClean="0"/>
              <a:t>curl_multi_exec,parse_ini_file,show_source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r>
              <a:rPr lang="zh-TW" altLang="en-US" dirty="0"/>
              <a:t>執行環</a:t>
            </a:r>
            <a:r>
              <a:rPr lang="zh-TW" altLang="en-US" dirty="0" smtClean="0"/>
              <a:t>境</a:t>
            </a:r>
            <a:r>
              <a:rPr lang="zh-TW" altLang="en-US" dirty="0"/>
              <a:t>的</a:t>
            </a:r>
            <a:r>
              <a:rPr lang="zh-TW" altLang="en-US" dirty="0" smtClean="0"/>
              <a:t>建</a:t>
            </a:r>
            <a:r>
              <a:rPr lang="zh-TW" altLang="en-US" dirty="0"/>
              <a:t>議設定</a:t>
            </a:r>
            <a:r>
              <a:rPr lang="zh-TW" altLang="en-US" dirty="0" smtClean="0"/>
              <a:t>（二）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expose_php</a:t>
            </a:r>
            <a:r>
              <a:rPr lang="en-US" dirty="0" smtClean="0"/>
              <a:t>=Off</a:t>
            </a:r>
            <a:endParaRPr lang="en-US" dirty="0"/>
          </a:p>
          <a:p>
            <a:r>
              <a:rPr lang="en-US" dirty="0" err="1"/>
              <a:t>display_errors</a:t>
            </a:r>
            <a:r>
              <a:rPr lang="en-US" dirty="0"/>
              <a:t>=Off</a:t>
            </a:r>
            <a:endParaRPr lang="en-US" dirty="0"/>
          </a:p>
          <a:p>
            <a:r>
              <a:rPr lang="en-US" dirty="0" err="1"/>
              <a:t>file_uploads</a:t>
            </a:r>
            <a:r>
              <a:rPr lang="en-US" dirty="0"/>
              <a:t>=Off</a:t>
            </a:r>
            <a:endParaRPr lang="en-US" dirty="0"/>
          </a:p>
          <a:p>
            <a:r>
              <a:rPr lang="en-US" dirty="0" err="1"/>
              <a:t>allow_url_fopen</a:t>
            </a:r>
            <a:r>
              <a:rPr lang="en-US" dirty="0"/>
              <a:t>=Off</a:t>
            </a:r>
            <a:endParaRPr lang="en-US" dirty="0"/>
          </a:p>
          <a:p>
            <a:r>
              <a:rPr lang="en-US" dirty="0" err="1"/>
              <a:t>post_max_size</a:t>
            </a:r>
            <a:r>
              <a:rPr lang="en-US" dirty="0"/>
              <a:t>=1K</a:t>
            </a:r>
            <a:endParaRPr lang="en-US" dirty="0"/>
          </a:p>
          <a:p>
            <a:r>
              <a:rPr lang="en-US" dirty="0" err="1"/>
              <a:t>open_basedir</a:t>
            </a:r>
            <a:r>
              <a:rPr lang="en-US" dirty="0"/>
              <a:t>="/</a:t>
            </a:r>
            <a:r>
              <a:rPr lang="en-US" dirty="0" err="1"/>
              <a:t>var</a:t>
            </a:r>
            <a:r>
              <a:rPr lang="en-US" dirty="0"/>
              <a:t>/www/html</a:t>
            </a:r>
            <a:r>
              <a:rPr lang="en-US" dirty="0" smtClean="0"/>
              <a:t>/“</a:t>
            </a:r>
            <a:endParaRPr lang="en-US" dirty="0" smtClean="0"/>
          </a:p>
          <a:p>
            <a:r>
              <a:rPr lang="en-US" dirty="0" err="1"/>
              <a:t>session.save_path</a:t>
            </a:r>
            <a:r>
              <a:rPr lang="en-US" dirty="0"/>
              <a:t>="/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php</a:t>
            </a:r>
            <a:r>
              <a:rPr lang="en-US" dirty="0"/>
              <a:t>/session</a:t>
            </a:r>
            <a:r>
              <a:rPr lang="en-US" dirty="0" smtClean="0"/>
              <a:t>"</a:t>
            </a:r>
            <a:endParaRPr lang="en-US" i="1" dirty="0" smtClean="0"/>
          </a:p>
          <a:p>
            <a:r>
              <a:rPr lang="en-US" dirty="0" err="1" smtClean="0"/>
              <a:t>upload_tmp_dir</a:t>
            </a:r>
            <a:r>
              <a:rPr lang="en-US" dirty="0"/>
              <a:t>="/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php</a:t>
            </a:r>
            <a:r>
              <a:rPr lang="en-US" dirty="0"/>
              <a:t>/session"</a:t>
            </a:r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References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程式執行與除錯環境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726" y="1969532"/>
            <a:ext cx="2812474" cy="4477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讓程式設計師有家的感覺。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可以進行任何創意與實驗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不必耽心影響到產品的真正執行環境。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display_errors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=On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error_reporting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E_ALL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error_log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安裝並啟用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XDebug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726" y="1600200"/>
            <a:ext cx="28124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Development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965" y="1969532"/>
            <a:ext cx="28194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儘可能模擬出產品真正的執行環境。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display_errors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=On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error_reporting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E_ALL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error_log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安裝並啟用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XDebug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進行單元測試、整合測試、壓力測試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記錄與檢討效能指標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1965" y="1600200"/>
            <a:ext cx="28194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Pilot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969532"/>
            <a:ext cx="2819400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產品真正的執行環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境。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display_errors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=Off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600200"/>
            <a:ext cx="28194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DOM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安</a:t>
            </a:r>
            <a:r>
              <a:rPr lang="zh-TW" altLang="en-US" dirty="0"/>
              <a:t>全程式設</a:t>
            </a:r>
            <a:r>
              <a:rPr lang="zh-TW" altLang="en-US" dirty="0" smtClean="0"/>
              <a:t>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Same-origin policy(SOP)</a:t>
            </a:r>
            <a:r>
              <a:rPr lang="zh-TW" altLang="en-US" dirty="0"/>
              <a:t>與</a:t>
            </a:r>
            <a:r>
              <a:rPr lang="en-US" altLang="zh-TW" dirty="0"/>
              <a:t>JSONP</a:t>
            </a:r>
            <a:r>
              <a:rPr lang="zh-TW" altLang="en-US" dirty="0"/>
              <a:t>的運作原理與流程</a:t>
            </a:r>
            <a:endParaRPr lang="en-US" altLang="zh-TW" dirty="0"/>
          </a:p>
          <a:p>
            <a:r>
              <a:rPr lang="en-US" altLang="zh-TW" dirty="0"/>
              <a:t>Cross Origin Resource Sharing (CORS)</a:t>
            </a:r>
            <a:r>
              <a:rPr lang="zh-TW" altLang="en-US" dirty="0"/>
              <a:t>衍生的問題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PHP</a:t>
            </a:r>
            <a:r>
              <a:rPr lang="zh-TW" altLang="en-US" dirty="0"/>
              <a:t>程式示範</a:t>
            </a:r>
            <a:r>
              <a:rPr lang="en-US" altLang="zh-TW" dirty="0"/>
              <a:t>CSRF</a:t>
            </a:r>
            <a:r>
              <a:rPr lang="zh-TW" altLang="en-US" dirty="0"/>
              <a:t>入侵</a:t>
            </a:r>
            <a:endParaRPr lang="en-US" altLang="zh-TW" dirty="0"/>
          </a:p>
          <a:p>
            <a:r>
              <a:rPr lang="zh-TW" altLang="en-US" dirty="0"/>
              <a:t>點擊綁架（</a:t>
            </a:r>
            <a:r>
              <a:rPr lang="en-US" altLang="zh-TW" dirty="0" err="1"/>
              <a:t>ClickJacking</a:t>
            </a:r>
            <a:r>
              <a:rPr lang="zh-TW" altLang="en-US" dirty="0"/>
              <a:t>）運作原理</a:t>
            </a:r>
            <a:endParaRPr lang="en-US" altLang="zh-TW" dirty="0"/>
          </a:p>
          <a:p>
            <a:r>
              <a:rPr lang="en-US" altLang="zh-TW" dirty="0" err="1"/>
              <a:t>postMessage</a:t>
            </a:r>
            <a:endParaRPr lang="en-US" altLang="zh-TW" dirty="0"/>
          </a:p>
          <a:p>
            <a:r>
              <a:rPr lang="en-US" altLang="zh-TW" dirty="0"/>
              <a:t>Canvas</a:t>
            </a:r>
            <a:endParaRPr lang="en-US" altLang="zh-TW" dirty="0"/>
          </a:p>
          <a:p>
            <a:r>
              <a:rPr lang="en-US" altLang="zh-TW" dirty="0" err="1"/>
              <a:t>localStorage</a:t>
            </a:r>
            <a:endParaRPr lang="en-US" altLang="zh-TW" dirty="0"/>
          </a:p>
          <a:p>
            <a:r>
              <a:rPr lang="en-US" altLang="zh-TW" dirty="0"/>
              <a:t>Server-Sent Events</a:t>
            </a:r>
            <a:endParaRPr lang="en-US" altLang="zh-TW" dirty="0"/>
          </a:p>
          <a:p>
            <a:r>
              <a:rPr lang="zh-TW" altLang="en-US" dirty="0"/>
              <a:t>其他</a:t>
            </a:r>
            <a:r>
              <a:rPr lang="en-US" altLang="zh-TW" dirty="0"/>
              <a:t>HTML5</a:t>
            </a:r>
            <a:r>
              <a:rPr lang="zh-TW" altLang="en-US" dirty="0"/>
              <a:t>安全議題</a:t>
            </a:r>
            <a:endParaRPr lang="en-US" altLang="zh-TW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43335"/>
            <a:ext cx="7772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HTML5 </a:t>
            </a:r>
            <a:r>
              <a:rPr lang="zh-TW" altLang="en-US" sz="2400" dirty="0">
                <a:latin typeface="+mn-ea"/>
              </a:rPr>
              <a:t>程式安</a:t>
            </a:r>
            <a:r>
              <a:rPr lang="zh-TW" altLang="en-US" sz="2400" dirty="0" smtClean="0">
                <a:latin typeface="+mn-ea"/>
              </a:rPr>
              <a:t>全。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Part Two Beginning…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5"/>
          <p:cNvSpPr>
            <a:spLocks noChangeArrowheads="1"/>
          </p:cNvSpPr>
          <p:nvPr/>
        </p:nvSpPr>
        <p:spPr bwMode="auto">
          <a:xfrm>
            <a:off x="306467" y="1627010"/>
            <a:ext cx="5943601" cy="4492803"/>
          </a:xfrm>
          <a:prstGeom prst="roundRect">
            <a:avLst>
              <a:gd name="adj" fmla="val 39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Same-origin </a:t>
            </a:r>
            <a:r>
              <a:rPr lang="en-US" dirty="0" smtClean="0"/>
              <a:t>Policy</a:t>
            </a:r>
            <a:r>
              <a:rPr lang="zh-TW" altLang="en-US" dirty="0" smtClean="0"/>
              <a:t>（</a:t>
            </a:r>
            <a:r>
              <a:rPr lang="en-US" dirty="0" smtClean="0"/>
              <a:t>SOP</a:t>
            </a:r>
            <a:r>
              <a:rPr lang="zh-TW" altLang="en-US" dirty="0" smtClean="0"/>
              <a:t>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24384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002" y="616773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Browser</a:t>
            </a:r>
            <a:endParaRPr lang="en-US" sz="2400" b="1" dirty="0"/>
          </a:p>
        </p:txBody>
      </p:sp>
      <p:pic>
        <p:nvPicPr>
          <p:cNvPr id="12" name="Picture 3" descr="Server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27010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0" descr="Validate_X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65" y="4708525"/>
            <a:ext cx="576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6" descr="Validate_Check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97" y="3051846"/>
            <a:ext cx="6953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715000" y="18288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1" name="Freeform 16"/>
          <p:cNvSpPr/>
          <p:nvPr/>
        </p:nvSpPr>
        <p:spPr bwMode="auto">
          <a:xfrm rot="10800000">
            <a:off x="2363869" y="2037542"/>
            <a:ext cx="4729620" cy="324657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92445" y="3371557"/>
            <a:ext cx="180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Web Server 1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660731" y="2623353"/>
            <a:ext cx="3292475" cy="966787"/>
            <a:chOff x="2590800" y="1981200"/>
            <a:chExt cx="3292475" cy="966787"/>
          </a:xfrm>
        </p:grpSpPr>
        <p:sp>
          <p:nvSpPr>
            <p:cNvPr id="35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36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anose="02020500000000000000" pitchFamily="18" charset="-120"/>
                </a:rPr>
                <a:t>XmlHttpRequest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37" name="Picture 71" descr="Maintai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5715000" y="25146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6015904" y="2663434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6"/>
          <p:cNvSpPr/>
          <p:nvPr/>
        </p:nvSpPr>
        <p:spPr bwMode="auto">
          <a:xfrm rot="10800000">
            <a:off x="6110697" y="2892034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667000" y="4399795"/>
            <a:ext cx="3292475" cy="966787"/>
            <a:chOff x="2590800" y="1981200"/>
            <a:chExt cx="3292475" cy="966787"/>
          </a:xfrm>
        </p:grpSpPr>
        <p:sp>
          <p:nvSpPr>
            <p:cNvPr id="46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47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anose="02020500000000000000" pitchFamily="18" charset="-120"/>
                </a:rPr>
                <a:t>XmlHttpRequest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48" name="Picture 71" descr="Maintai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Freeform 16"/>
          <p:cNvSpPr/>
          <p:nvPr/>
        </p:nvSpPr>
        <p:spPr bwMode="auto">
          <a:xfrm>
            <a:off x="6022173" y="4343400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1" name="Picture 3" descr="Server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49" y="4103743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068994" y="5848290"/>
            <a:ext cx="180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Web Server 2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5715000" y="41910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pic>
        <p:nvPicPr>
          <p:cNvPr id="17" name="Picture 11" descr="Ha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99" y="4887577"/>
            <a:ext cx="557212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74034" y="36175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r>
              <a:rPr lang="en-US" altLang="zh-TW" dirty="0" smtClean="0"/>
              <a:t>S</a:t>
            </a:r>
            <a:r>
              <a:rPr lang="en-US" dirty="0" smtClean="0"/>
              <a:t>cript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674034" y="53665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 smtClean="0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250069" y="6475413"/>
            <a:ext cx="2893932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</a:t>
            </a:r>
            <a:r>
              <a:rPr lang="en-GB" altLang="zh-TW" sz="2000" dirty="0">
                <a:ea typeface="新細明體" panose="02020500000000000000" pitchFamily="18" charset="-120"/>
              </a:rPr>
              <a:t>: </a:t>
            </a:r>
            <a:r>
              <a:rPr lang="en-GB" altLang="zh-TW" sz="2000" dirty="0" err="1">
                <a:ea typeface="新細明體" panose="02020500000000000000" pitchFamily="18" charset="-120"/>
              </a:rPr>
              <a:t>SameOriginPolicy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跨站攻擊</a:t>
            </a:r>
            <a:r>
              <a:rPr lang="en-US" altLang="zh-TW" dirty="0" smtClean="0"/>
              <a:t>(XSS)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438400"/>
          </a:xfrm>
        </p:spPr>
        <p:txBody>
          <a:bodyPr/>
          <a:lstStyle/>
          <a:p>
            <a:r>
              <a:rPr lang="zh-TW" altLang="en-US" dirty="0" smtClean="0"/>
              <a:t>如果使用者輸入這樣的文字內容呢</a:t>
            </a:r>
            <a:r>
              <a:rPr lang="en-US" altLang="zh-TW" dirty="0" smtClean="0"/>
              <a:t>?</a:t>
            </a:r>
            <a:endParaRPr lang="en-US" altLang="zh-TW" dirty="0" smtClean="0"/>
          </a:p>
          <a:p>
            <a:pPr lvl="1"/>
            <a:r>
              <a:rPr lang="en-US" i="1" dirty="0"/>
              <a:t>&lt;meta http-</a:t>
            </a:r>
            <a:r>
              <a:rPr lang="en-US" i="1" dirty="0" err="1"/>
              <a:t>equiv</a:t>
            </a:r>
            <a:r>
              <a:rPr lang="en-US" i="1" dirty="0"/>
              <a:t>="refresh" content="</a:t>
            </a:r>
            <a:r>
              <a:rPr lang="en-US" i="1" dirty="0" smtClean="0"/>
              <a:t>1;URL=page2.php"&gt;</a:t>
            </a:r>
            <a:endParaRPr lang="en-US" i="1" dirty="0" smtClean="0"/>
          </a:p>
          <a:p>
            <a:r>
              <a:rPr lang="zh-TW" altLang="en-US" dirty="0" smtClean="0"/>
              <a:t>或者這樣</a:t>
            </a:r>
            <a:r>
              <a:rPr lang="zh-TW" altLang="en-US" dirty="0"/>
              <a:t>輸入</a:t>
            </a:r>
            <a:r>
              <a:rPr lang="en-US" altLang="zh-TW" dirty="0" smtClean="0"/>
              <a:t>:</a:t>
            </a:r>
            <a:endParaRPr lang="en-US" dirty="0" smtClean="0"/>
          </a:p>
          <a:p>
            <a:pPr lvl="1"/>
            <a:r>
              <a:rPr lang="en-US" i="1" dirty="0"/>
              <a:t>&lt;script&gt;</a:t>
            </a:r>
            <a:r>
              <a:rPr lang="en-US" i="1" dirty="0" err="1"/>
              <a:t>location.href</a:t>
            </a:r>
            <a:r>
              <a:rPr lang="en-US" i="1" dirty="0"/>
              <a:t> = </a:t>
            </a:r>
            <a:r>
              <a:rPr lang="en-US" i="1" dirty="0" smtClean="0"/>
              <a:t>“</a:t>
            </a:r>
            <a:r>
              <a:rPr lang="en-US" altLang="zh-TW" i="1" dirty="0" err="1" smtClean="0"/>
              <a:t>Steal</a:t>
            </a:r>
            <a:r>
              <a:rPr lang="en-US" i="1" dirty="0" err="1" smtClean="0"/>
              <a:t>Cookie.php?CookieData</a:t>
            </a:r>
            <a:r>
              <a:rPr lang="en-US" i="1" dirty="0"/>
              <a:t>=" + escape(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document.cookie</a:t>
            </a:r>
            <a:r>
              <a:rPr lang="en-US" i="1" dirty="0"/>
              <a:t>)&lt;/script</a:t>
            </a:r>
            <a:r>
              <a:rPr lang="en-US" i="1" dirty="0" smtClean="0"/>
              <a:t>&gt;</a:t>
            </a:r>
            <a:endParaRPr lang="en-US" i="1" dirty="0" smtClean="0"/>
          </a:p>
        </p:txBody>
      </p:sp>
      <p:sp>
        <p:nvSpPr>
          <p:cNvPr id="4" name="AutoShape 70"/>
          <p:cNvSpPr>
            <a:spLocks noChangeArrowheads="1"/>
          </p:cNvSpPr>
          <p:nvPr/>
        </p:nvSpPr>
        <p:spPr bwMode="auto">
          <a:xfrm>
            <a:off x="609600" y="1600201"/>
            <a:ext cx="8153400" cy="2057399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95450"/>
            <a:ext cx="48101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86200" y="3064985"/>
            <a:ext cx="4642338" cy="516415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2400" i="1" dirty="0" smtClean="0">
                <a:ea typeface="新細明體" panose="02020500000000000000" pitchFamily="18" charset="-120"/>
              </a:rPr>
              <a:t>Label1.Text </a:t>
            </a:r>
            <a:r>
              <a:rPr lang="en-US" altLang="zh-TW" sz="2400" i="1" dirty="0">
                <a:ea typeface="新細明體" panose="02020500000000000000" pitchFamily="18" charset="-120"/>
              </a:rPr>
              <a:t>= TextBox1.Text;</a:t>
            </a:r>
            <a:endParaRPr lang="en-US" altLang="zh-TW" sz="2400" i="1" dirty="0">
              <a:ea typeface="新細明體" panose="02020500000000000000" pitchFamily="18" charset="-120"/>
            </a:endParaRPr>
          </a:p>
        </p:txBody>
      </p:sp>
      <p:sp>
        <p:nvSpPr>
          <p:cNvPr id="25" name="Freeform 74"/>
          <p:cNvSpPr/>
          <p:nvPr/>
        </p:nvSpPr>
        <p:spPr bwMode="auto">
          <a:xfrm rot="5400000">
            <a:off x="5229663" y="2847538"/>
            <a:ext cx="524588" cy="163513"/>
          </a:xfrm>
          <a:custGeom>
            <a:avLst/>
            <a:gdLst>
              <a:gd name="T0" fmla="*/ 699067 w 991"/>
              <a:gd name="T1" fmla="*/ 47625 h 103"/>
              <a:gd name="T2" fmla="*/ 697429 w 991"/>
              <a:gd name="T3" fmla="*/ 23812 h 103"/>
              <a:gd name="T4" fmla="*/ 695792 w 991"/>
              <a:gd name="T5" fmla="*/ 0 h 103"/>
              <a:gd name="T6" fmla="*/ 753093 w 991"/>
              <a:gd name="T7" fmla="*/ 42862 h 103"/>
              <a:gd name="T8" fmla="*/ 793203 w 991"/>
              <a:gd name="T9" fmla="*/ 71437 h 103"/>
              <a:gd name="T10" fmla="*/ 811212 w 991"/>
              <a:gd name="T11" fmla="*/ 85725 h 103"/>
              <a:gd name="T12" fmla="*/ 806301 w 991"/>
              <a:gd name="T13" fmla="*/ 88900 h 103"/>
              <a:gd name="T14" fmla="*/ 793203 w 991"/>
              <a:gd name="T15" fmla="*/ 98425 h 103"/>
              <a:gd name="T16" fmla="*/ 753093 w 991"/>
              <a:gd name="T17" fmla="*/ 123825 h 103"/>
              <a:gd name="T18" fmla="*/ 694974 w 991"/>
              <a:gd name="T19" fmla="*/ 163512 h 103"/>
              <a:gd name="T20" fmla="*/ 699885 w 991"/>
              <a:gd name="T21" fmla="*/ 119062 h 103"/>
              <a:gd name="T22" fmla="*/ 0 w 991"/>
              <a:gd name="T23" fmla="*/ 88900 h 103"/>
              <a:gd name="T24" fmla="*/ 699067 w 991"/>
              <a:gd name="T25" fmla="*/ 47625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Demo: XSS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TW" altLang="en-US" dirty="0" smtClean="0"/>
              <a:t>議程與大綱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伺服器</a:t>
            </a:r>
            <a:r>
              <a:rPr lang="zh-TW" altLang="en-US" dirty="0" smtClean="0"/>
              <a:t>程式安全建議</a:t>
            </a:r>
            <a:br>
              <a:rPr lang="en-US" altLang="zh-TW" dirty="0"/>
            </a:br>
            <a:r>
              <a:rPr lang="en-US" altLang="zh-TW" dirty="0" smtClean="0"/>
              <a:t>---- </a:t>
            </a:r>
            <a:r>
              <a:rPr lang="zh-TW" altLang="en-US" dirty="0" smtClean="0"/>
              <a:t>資</a:t>
            </a:r>
            <a:r>
              <a:rPr lang="zh-TW" altLang="en-US" dirty="0"/>
              <a:t>料庫與</a:t>
            </a:r>
            <a:r>
              <a:rPr lang="en-US" altLang="zh-TW" dirty="0"/>
              <a:t>PHP</a:t>
            </a:r>
            <a:r>
              <a:rPr lang="zh-TW" altLang="en-US" dirty="0"/>
              <a:t>程式安全老生常</a:t>
            </a:r>
            <a:r>
              <a:rPr lang="zh-TW" altLang="en-US" dirty="0" smtClean="0"/>
              <a:t>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 </a:t>
            </a:r>
            <a:r>
              <a:rPr lang="en-US" altLang="zh-TW" dirty="0"/>
              <a:t>Injection</a:t>
            </a:r>
            <a:r>
              <a:rPr lang="zh-TW" altLang="en-US" dirty="0"/>
              <a:t>資</a:t>
            </a:r>
            <a:r>
              <a:rPr lang="zh-TW" altLang="en-US" dirty="0" smtClean="0"/>
              <a:t>料隱</a:t>
            </a:r>
            <a:r>
              <a:rPr lang="zh-TW" altLang="en-US" dirty="0"/>
              <a:t>碼攻</a:t>
            </a:r>
            <a:r>
              <a:rPr lang="zh-TW" altLang="en-US" dirty="0" smtClean="0"/>
              <a:t>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務必</a:t>
            </a:r>
            <a:r>
              <a:rPr lang="zh-TW" altLang="en-US" dirty="0"/>
              <a:t>驗</a:t>
            </a:r>
            <a:r>
              <a:rPr lang="zh-TW" altLang="en-US" dirty="0" smtClean="0"/>
              <a:t>證各</a:t>
            </a:r>
            <a:r>
              <a:rPr lang="zh-TW" altLang="en-US" dirty="0"/>
              <a:t>項輸入參數與欄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 lvl="1"/>
            <a:r>
              <a:rPr lang="zh-TW" altLang="en-US" dirty="0"/>
              <a:t>加密與雜</a:t>
            </a:r>
            <a:r>
              <a:rPr lang="zh-TW" altLang="en-US" dirty="0" smtClean="0"/>
              <a:t>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執行環境建議與 </a:t>
            </a:r>
            <a:r>
              <a:rPr lang="en-US" altLang="zh-TW" dirty="0" smtClean="0"/>
              <a:t>php.ini </a:t>
            </a:r>
            <a:r>
              <a:rPr lang="zh-TW" altLang="en-US" dirty="0" smtClean="0"/>
              <a:t>重點安</a:t>
            </a:r>
            <a:r>
              <a:rPr lang="zh-TW" altLang="en-US" dirty="0"/>
              <a:t>全選</a:t>
            </a:r>
            <a:r>
              <a:rPr lang="zh-TW" altLang="en-US" dirty="0" smtClean="0"/>
              <a:t>項</a:t>
            </a:r>
            <a:endParaRPr lang="en-US" altLang="zh-TW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端</a:t>
            </a:r>
            <a:r>
              <a:rPr lang="en-US" altLang="zh-TW" dirty="0"/>
              <a:t> 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與</a:t>
            </a:r>
            <a:r>
              <a:rPr lang="en-US" altLang="zh-TW" dirty="0"/>
              <a:t>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安全程式設計</a:t>
            </a:r>
            <a:br>
              <a:rPr lang="en-US" altLang="zh-TW" dirty="0" smtClean="0"/>
            </a:br>
            <a:r>
              <a:rPr lang="en-US" altLang="zh-TW" dirty="0" smtClean="0"/>
              <a:t>---- </a:t>
            </a:r>
            <a:r>
              <a:rPr lang="en-US" dirty="0" smtClean="0"/>
              <a:t>HTML5 </a:t>
            </a:r>
            <a:r>
              <a:rPr lang="zh-TW" altLang="en-US" dirty="0" smtClean="0"/>
              <a:t>程</a:t>
            </a:r>
            <a:r>
              <a:rPr lang="zh-TW" altLang="en-US" dirty="0"/>
              <a:t>式安</a:t>
            </a:r>
            <a:r>
              <a:rPr lang="zh-TW" altLang="en-US" dirty="0" smtClean="0"/>
              <a:t>全</a:t>
            </a:r>
            <a:endParaRPr lang="en-US" altLang="zh-TW" dirty="0" smtClean="0"/>
          </a:p>
          <a:p>
            <a:pPr lvl="1"/>
            <a:r>
              <a:rPr lang="en-US" altLang="zh-TW" dirty="0"/>
              <a:t>Same-origin policy(SOP)</a:t>
            </a:r>
            <a:r>
              <a:rPr lang="zh-TW" altLang="en-US" dirty="0"/>
              <a:t>與</a:t>
            </a:r>
            <a:r>
              <a:rPr lang="en-US" altLang="zh-TW" dirty="0"/>
              <a:t>JSONP</a:t>
            </a:r>
            <a:r>
              <a:rPr lang="zh-TW" altLang="en-US" dirty="0"/>
              <a:t>的運作原理與流程</a:t>
            </a:r>
            <a:endParaRPr lang="en-US" altLang="zh-TW" dirty="0"/>
          </a:p>
          <a:p>
            <a:pPr lvl="1"/>
            <a:r>
              <a:rPr lang="en-US" altLang="zh-TW" dirty="0"/>
              <a:t>Cross Origin Resource Sharing (CORS)</a:t>
            </a:r>
            <a:r>
              <a:rPr lang="zh-TW" altLang="en-US" dirty="0"/>
              <a:t>衍生的問題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PHP</a:t>
            </a:r>
            <a:r>
              <a:rPr lang="zh-TW" altLang="en-US" dirty="0"/>
              <a:t>程式示範</a:t>
            </a:r>
            <a:r>
              <a:rPr lang="en-US" altLang="zh-TW" dirty="0"/>
              <a:t>CSRF</a:t>
            </a:r>
            <a:r>
              <a:rPr lang="zh-TW" altLang="en-US" dirty="0"/>
              <a:t>入侵</a:t>
            </a:r>
            <a:endParaRPr lang="en-US" altLang="zh-TW" dirty="0"/>
          </a:p>
          <a:p>
            <a:pPr lvl="1"/>
            <a:r>
              <a:rPr lang="zh-TW" altLang="en-US" dirty="0"/>
              <a:t>點擊綁架（</a:t>
            </a:r>
            <a:r>
              <a:rPr lang="en-US" altLang="zh-TW" dirty="0" err="1"/>
              <a:t>ClickJacking</a:t>
            </a:r>
            <a:r>
              <a:rPr lang="zh-TW" altLang="en-US" dirty="0"/>
              <a:t>）運作原理</a:t>
            </a:r>
            <a:endParaRPr lang="en-US" altLang="zh-TW" dirty="0"/>
          </a:p>
          <a:p>
            <a:pPr lvl="1"/>
            <a:r>
              <a:rPr lang="en-US" altLang="zh-TW" dirty="0"/>
              <a:t>Canvas</a:t>
            </a:r>
            <a:endParaRPr lang="en-US" altLang="zh-TW" dirty="0"/>
          </a:p>
          <a:p>
            <a:pPr lvl="1"/>
            <a:r>
              <a:rPr lang="en-US" altLang="zh-TW" dirty="0" err="1"/>
              <a:t>localStorage</a:t>
            </a:r>
            <a:endParaRPr lang="en-US" altLang="zh-TW" dirty="0"/>
          </a:p>
          <a:p>
            <a:pPr lvl="1"/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  <a:r>
              <a:rPr lang="en-US" altLang="zh-TW" dirty="0"/>
              <a:t>HTML5</a:t>
            </a:r>
            <a:r>
              <a:rPr lang="zh-TW" altLang="en-US" dirty="0"/>
              <a:t>安全議</a:t>
            </a:r>
            <a:r>
              <a:rPr lang="zh-TW" altLang="en-US" dirty="0" smtClean="0"/>
              <a:t>題</a:t>
            </a:r>
            <a:endParaRPr lang="en-US" altLang="zh-TW" dirty="0" smtClean="0"/>
          </a:p>
          <a:p>
            <a:pPr marL="274320" lvl="1" indent="0" algn="r">
              <a:buNone/>
            </a:pPr>
            <a:r>
              <a:rPr lang="zh-TW" altLang="en-US" dirty="0" smtClean="0"/>
              <a:t>（主要以 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（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）舉例說明）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JSONP</a:t>
            </a:r>
            <a:r>
              <a:rPr lang="zh-TW" altLang="en-US" dirty="0"/>
              <a:t>的運作原理與流程</a:t>
            </a:r>
            <a:endParaRPr lang="en-US" dirty="0"/>
          </a:p>
        </p:txBody>
      </p:sp>
      <p:sp>
        <p:nvSpPr>
          <p:cNvPr id="31" name="AutoShape 75"/>
          <p:cNvSpPr>
            <a:spLocks noChangeArrowheads="1"/>
          </p:cNvSpPr>
          <p:nvPr/>
        </p:nvSpPr>
        <p:spPr bwMode="auto">
          <a:xfrm>
            <a:off x="306467" y="1627010"/>
            <a:ext cx="3732133" cy="4881482"/>
          </a:xfrm>
          <a:prstGeom prst="roundRect">
            <a:avLst>
              <a:gd name="adj" fmla="val 39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49" y="4237672"/>
            <a:ext cx="3172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&lt;script&gt;</a:t>
            </a:r>
            <a:endParaRPr lang="en-US" dirty="0" smtClean="0"/>
          </a:p>
          <a:p>
            <a:r>
              <a:rPr lang="en-US" b="1" dirty="0" smtClean="0"/>
              <a:t>function </a:t>
            </a:r>
            <a:r>
              <a:rPr lang="en-US" b="1" dirty="0" err="1" smtClean="0"/>
              <a:t>doCallback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b="1" dirty="0" smtClean="0"/>
              <a:t>) {</a:t>
            </a:r>
            <a:endParaRPr lang="en-US" b="1" dirty="0" smtClean="0"/>
          </a:p>
          <a:p>
            <a:r>
              <a:rPr lang="en-US" b="1" dirty="0" smtClean="0"/>
              <a:t>  $(“#xxx”).text(</a:t>
            </a:r>
            <a:r>
              <a:rPr lang="en-US" b="1" dirty="0" err="1" smtClean="0"/>
              <a:t>data.price</a:t>
            </a:r>
            <a:r>
              <a:rPr lang="en-US" b="1" dirty="0" smtClean="0"/>
              <a:t>);</a:t>
            </a:r>
            <a:endParaRPr lang="en-US" b="1" dirty="0" smtClean="0"/>
          </a:p>
          <a:p>
            <a:r>
              <a:rPr lang="en-US" b="1" dirty="0"/>
              <a:t>}</a:t>
            </a:r>
            <a:endParaRPr lang="en-US" b="1" dirty="0"/>
          </a:p>
          <a:p>
            <a:r>
              <a:rPr lang="en-US" dirty="0" smtClean="0"/>
              <a:t>&lt;script&gt;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1676400"/>
            <a:ext cx="101822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" y="1981200"/>
            <a:ext cx="26361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&lt;head&gt;</a:t>
            </a:r>
            <a:endParaRPr lang="en-US" dirty="0" smtClean="0"/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=“jquery.js”&gt;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&lt;/head&gt;</a:t>
            </a:r>
            <a:endParaRPr lang="en-US" dirty="0" smtClean="0"/>
          </a:p>
          <a:p>
            <a:r>
              <a:rPr lang="en-US" dirty="0" smtClean="0"/>
              <a:t>&lt;body&gt;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58244" y="1676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258243" y="2273082"/>
            <a:ext cx="4428557" cy="966787"/>
            <a:chOff x="4486843" y="3457641"/>
            <a:chExt cx="4428557" cy="966787"/>
          </a:xfrm>
        </p:grpSpPr>
        <p:sp>
          <p:nvSpPr>
            <p:cNvPr id="40" name="AutoShape 70"/>
            <p:cNvSpPr>
              <a:spLocks noChangeArrowheads="1"/>
            </p:cNvSpPr>
            <p:nvPr/>
          </p:nvSpPr>
          <p:spPr bwMode="auto">
            <a:xfrm>
              <a:off x="4486843" y="3457641"/>
              <a:ext cx="4428557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35" name="Group 36"/>
            <p:cNvGrpSpPr/>
            <p:nvPr/>
          </p:nvGrpSpPr>
          <p:grpSpPr bwMode="auto">
            <a:xfrm>
              <a:off x="4756909" y="3583054"/>
              <a:ext cx="471488" cy="715963"/>
              <a:chOff x="3072" y="2173"/>
              <a:chExt cx="306" cy="460"/>
            </a:xfrm>
          </p:grpSpPr>
          <p:pic>
            <p:nvPicPr>
              <p:cNvPr id="36" name="Picture 37" descr="Document_Document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6" y="2173"/>
                <a:ext cx="282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 rot="713319">
                <a:off x="3072" y="2291"/>
                <a:ext cx="296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GB" altLang="en-US" dirty="0"/>
                  <a:t>&lt; &gt;</a:t>
                </a:r>
                <a:endParaRPr lang="en-GB" altLang="en-US" dirty="0"/>
              </a:p>
            </p:txBody>
          </p:sp>
        </p:grp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>
              <a:off x="5410200" y="3653698"/>
              <a:ext cx="3319266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anose="02020500000000000000" pitchFamily="18" charset="-120"/>
                </a:rPr>
                <a:t>Src</a:t>
              </a:r>
              <a:r>
                <a:rPr lang="en-US" altLang="zh-TW" dirty="0" smtClean="0">
                  <a:ea typeface="新細明體" panose="02020500000000000000" pitchFamily="18" charset="-120"/>
                </a:rPr>
                <a:t> = “//srv2/</a:t>
              </a:r>
              <a:r>
                <a:rPr lang="en-US" altLang="zh-TW" dirty="0" err="1" smtClean="0">
                  <a:ea typeface="新細明體" panose="02020500000000000000" pitchFamily="18" charset="-120"/>
                </a:rPr>
                <a:t>askPrice.php?id</a:t>
              </a:r>
              <a:r>
                <a:rPr lang="en-US" altLang="zh-TW" dirty="0" smtClean="0">
                  <a:ea typeface="新細明體" panose="02020500000000000000" pitchFamily="18" charset="-120"/>
                </a:rPr>
                <a:t>=1”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782542" y="1676400"/>
            <a:ext cx="390425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script </a:t>
            </a:r>
            <a:r>
              <a:rPr lang="zh-TW" altLang="en-US" dirty="0" smtClean="0"/>
              <a:t>元素並且加入</a:t>
            </a:r>
            <a:r>
              <a:rPr lang="en-US" altLang="zh-TW" dirty="0" smtClean="0"/>
              <a:t>head </a:t>
            </a:r>
            <a:r>
              <a:rPr lang="zh-TW" altLang="en-US" dirty="0" smtClean="0"/>
              <a:t>區塊</a:t>
            </a:r>
            <a:endParaRPr lang="en-US" dirty="0"/>
          </a:p>
        </p:txBody>
      </p:sp>
      <p:sp>
        <p:nvSpPr>
          <p:cNvPr id="45" name="Freeform 16"/>
          <p:cNvSpPr/>
          <p:nvPr/>
        </p:nvSpPr>
        <p:spPr bwMode="auto">
          <a:xfrm rot="10800000">
            <a:off x="2029805" y="2675713"/>
            <a:ext cx="2439346" cy="116085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" name="Group 36"/>
          <p:cNvGrpSpPr/>
          <p:nvPr/>
        </p:nvGrpSpPr>
        <p:grpSpPr bwMode="auto">
          <a:xfrm>
            <a:off x="1524000" y="2560637"/>
            <a:ext cx="489025" cy="715963"/>
            <a:chOff x="3072" y="2173"/>
            <a:chExt cx="306" cy="460"/>
          </a:xfrm>
        </p:grpSpPr>
        <p:pic>
          <p:nvPicPr>
            <p:cNvPr id="47" name="Picture 37" descr="Document_Docum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2173"/>
              <a:ext cx="28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 rot="713319">
              <a:off x="3072" y="2291"/>
              <a:ext cx="29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GB" altLang="en-US" dirty="0"/>
                <a:t>&lt; &gt;</a:t>
              </a:r>
              <a:endParaRPr lang="en-GB" altLang="en-US" dirty="0"/>
            </a:p>
          </p:txBody>
        </p:sp>
      </p:grpSp>
      <p:pic>
        <p:nvPicPr>
          <p:cNvPr id="51" name="Picture 3" descr="Server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17" y="4948797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381158" y="6073745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srv2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4300938" y="378047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28736" y="3780472"/>
            <a:ext cx="390425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瀏覽器連接 </a:t>
            </a:r>
            <a:r>
              <a:rPr lang="en-US" altLang="zh-TW" dirty="0" smtClean="0"/>
              <a:t>srv2</a:t>
            </a:r>
            <a:r>
              <a:rPr lang="zh-TW" altLang="en-US" dirty="0" smtClean="0"/>
              <a:t> 下載 </a:t>
            </a:r>
            <a:r>
              <a:rPr lang="en-US" altLang="zh-TW" dirty="0" smtClean="0"/>
              <a:t>JavaScript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307650" y="4472354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00938" y="5047446"/>
            <a:ext cx="2709462" cy="1461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// </a:t>
            </a:r>
            <a:r>
              <a:rPr lang="en-US" altLang="zh-TW" i="1" dirty="0" err="1" smtClean="0"/>
              <a:t>doCallback</a:t>
            </a:r>
            <a:r>
              <a:rPr lang="en-US" altLang="zh-TW" i="1" dirty="0" smtClean="0"/>
              <a:t>( </a:t>
            </a:r>
            <a:r>
              <a:rPr lang="en-US" altLang="zh-TW" b="1" i="1" dirty="0" smtClean="0">
                <a:solidFill>
                  <a:schemeClr val="tx2">
                    <a:lumMod val="75000"/>
                  </a:schemeClr>
                </a:solidFill>
              </a:rPr>
              <a:t>{JSON}</a:t>
            </a:r>
            <a:r>
              <a:rPr lang="en-US" altLang="zh-TW" i="1" dirty="0" smtClean="0"/>
              <a:t> );</a:t>
            </a:r>
            <a:endParaRPr lang="en-US" altLang="zh-TW" i="1" dirty="0" smtClean="0"/>
          </a:p>
          <a:p>
            <a:r>
              <a:rPr lang="en-US" altLang="zh-TW" dirty="0" err="1" smtClean="0"/>
              <a:t>doCallback</a:t>
            </a:r>
            <a:r>
              <a:rPr lang="en-US" altLang="zh-TW" dirty="0" smtClean="0"/>
              <a:t>({</a:t>
            </a:r>
            <a:endParaRPr lang="en-US" altLang="zh-TW" dirty="0" smtClean="0"/>
          </a:p>
          <a:p>
            <a:r>
              <a:rPr lang="en-US" altLang="zh-TW" dirty="0" smtClean="0"/>
              <a:t>  “</a:t>
            </a:r>
            <a:r>
              <a:rPr lang="en-US" altLang="zh-TW" dirty="0" err="1" smtClean="0"/>
              <a:t>pid</a:t>
            </a:r>
            <a:r>
              <a:rPr lang="en-US" altLang="zh-TW" dirty="0" smtClean="0"/>
              <a:t>”: 1,</a:t>
            </a:r>
            <a:endParaRPr lang="en-US" altLang="zh-TW" dirty="0" smtClean="0"/>
          </a:p>
          <a:p>
            <a:r>
              <a:rPr lang="en-US" altLang="zh-TW" dirty="0" smtClean="0"/>
              <a:t>  “price”: 1234</a:t>
            </a:r>
            <a:endParaRPr lang="en-US" altLang="zh-TW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24400" y="46482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傳回的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57" name="Freeform 11"/>
          <p:cNvSpPr/>
          <p:nvPr/>
        </p:nvSpPr>
        <p:spPr bwMode="auto">
          <a:xfrm rot="1364198" flipH="1">
            <a:off x="3912081" y="4411505"/>
            <a:ext cx="1293813" cy="482600"/>
          </a:xfrm>
          <a:custGeom>
            <a:avLst/>
            <a:gdLst>
              <a:gd name="T0" fmla="*/ 971587722 w 1631"/>
              <a:gd name="T1" fmla="*/ 224813940 h 609"/>
              <a:gd name="T2" fmla="*/ 963407587 w 1631"/>
              <a:gd name="T3" fmla="*/ 212254454 h 609"/>
              <a:gd name="T4" fmla="*/ 943900441 w 1631"/>
              <a:gd name="T5" fmla="*/ 187763890 h 609"/>
              <a:gd name="T6" fmla="*/ 922505328 w 1631"/>
              <a:gd name="T7" fmla="*/ 165156180 h 609"/>
              <a:gd name="T8" fmla="*/ 896705221 w 1631"/>
              <a:gd name="T9" fmla="*/ 143177673 h 609"/>
              <a:gd name="T10" fmla="*/ 869646998 w 1631"/>
              <a:gd name="T11" fmla="*/ 122454401 h 609"/>
              <a:gd name="T12" fmla="*/ 838182989 w 1631"/>
              <a:gd name="T13" fmla="*/ 102359539 h 609"/>
              <a:gd name="T14" fmla="*/ 805461657 w 1631"/>
              <a:gd name="T15" fmla="*/ 84148323 h 609"/>
              <a:gd name="T16" fmla="*/ 770851564 w 1631"/>
              <a:gd name="T17" fmla="*/ 67820753 h 609"/>
              <a:gd name="T18" fmla="*/ 732466330 w 1631"/>
              <a:gd name="T19" fmla="*/ 53377620 h 609"/>
              <a:gd name="T20" fmla="*/ 693452037 w 1631"/>
              <a:gd name="T21" fmla="*/ 39562106 h 609"/>
              <a:gd name="T22" fmla="*/ 652549778 w 1631"/>
              <a:gd name="T23" fmla="*/ 27631029 h 609"/>
              <a:gd name="T24" fmla="*/ 608500641 w 1631"/>
              <a:gd name="T25" fmla="*/ 18211216 h 609"/>
              <a:gd name="T26" fmla="*/ 563823239 w 1631"/>
              <a:gd name="T27" fmla="*/ 11303459 h 609"/>
              <a:gd name="T28" fmla="*/ 518515986 w 1631"/>
              <a:gd name="T29" fmla="*/ 5024112 h 609"/>
              <a:gd name="T30" fmla="*/ 482647777 w 1631"/>
              <a:gd name="T31" fmla="*/ 1883646 h 609"/>
              <a:gd name="T32" fmla="*/ 446149717 w 1631"/>
              <a:gd name="T33" fmla="*/ 1256028 h 609"/>
              <a:gd name="T34" fmla="*/ 391404214 w 1631"/>
              <a:gd name="T35" fmla="*/ 1256028 h 609"/>
              <a:gd name="T36" fmla="*/ 360570056 w 1631"/>
              <a:gd name="T37" fmla="*/ 1883646 h 609"/>
              <a:gd name="T38" fmla="*/ 301418766 w 1631"/>
              <a:gd name="T39" fmla="*/ 7535375 h 609"/>
              <a:gd name="T40" fmla="*/ 271843517 w 1631"/>
              <a:gd name="T41" fmla="*/ 11931077 h 609"/>
              <a:gd name="T42" fmla="*/ 216467369 w 1631"/>
              <a:gd name="T43" fmla="*/ 21979300 h 609"/>
              <a:gd name="T44" fmla="*/ 162350923 w 1631"/>
              <a:gd name="T45" fmla="*/ 35794022 h 609"/>
              <a:gd name="T46" fmla="*/ 111380561 w 1631"/>
              <a:gd name="T47" fmla="*/ 53377620 h 609"/>
              <a:gd name="T48" fmla="*/ 64185341 w 1631"/>
              <a:gd name="T49" fmla="*/ 72216454 h 609"/>
              <a:gd name="T50" fmla="*/ 20136204 w 1631"/>
              <a:gd name="T51" fmla="*/ 94195754 h 609"/>
              <a:gd name="T52" fmla="*/ 19507146 w 1631"/>
              <a:gd name="T53" fmla="*/ 96707810 h 609"/>
              <a:gd name="T54" fmla="*/ 59780348 w 1631"/>
              <a:gd name="T55" fmla="*/ 81008650 h 609"/>
              <a:gd name="T56" fmla="*/ 102570575 w 1631"/>
              <a:gd name="T57" fmla="*/ 66564725 h 609"/>
              <a:gd name="T58" fmla="*/ 123965689 w 1631"/>
              <a:gd name="T59" fmla="*/ 60285378 h 609"/>
              <a:gd name="T60" fmla="*/ 169902000 w 1631"/>
              <a:gd name="T61" fmla="*/ 50237947 h 609"/>
              <a:gd name="T62" fmla="*/ 217097220 w 1631"/>
              <a:gd name="T63" fmla="*/ 41445751 h 609"/>
              <a:gd name="T64" fmla="*/ 265550557 w 1631"/>
              <a:gd name="T65" fmla="*/ 35166404 h 609"/>
              <a:gd name="T66" fmla="*/ 316520919 w 1631"/>
              <a:gd name="T67" fmla="*/ 31398321 h 609"/>
              <a:gd name="T68" fmla="*/ 367492074 w 1631"/>
              <a:gd name="T69" fmla="*/ 29514675 h 609"/>
              <a:gd name="T70" fmla="*/ 415945411 w 1631"/>
              <a:gd name="T71" fmla="*/ 31398321 h 609"/>
              <a:gd name="T72" fmla="*/ 462510780 w 1631"/>
              <a:gd name="T73" fmla="*/ 33910376 h 609"/>
              <a:gd name="T74" fmla="*/ 508447884 w 1631"/>
              <a:gd name="T75" fmla="*/ 39562106 h 609"/>
              <a:gd name="T76" fmla="*/ 553125286 w 1631"/>
              <a:gd name="T77" fmla="*/ 46469863 h 609"/>
              <a:gd name="T78" fmla="*/ 595915513 w 1631"/>
              <a:gd name="T79" fmla="*/ 56517294 h 609"/>
              <a:gd name="T80" fmla="*/ 636817773 w 1631"/>
              <a:gd name="T81" fmla="*/ 67820753 h 609"/>
              <a:gd name="T82" fmla="*/ 675832065 w 1631"/>
              <a:gd name="T83" fmla="*/ 80380239 h 609"/>
              <a:gd name="T84" fmla="*/ 713588242 w 1631"/>
              <a:gd name="T85" fmla="*/ 96079400 h 609"/>
              <a:gd name="T86" fmla="*/ 748198334 w 1631"/>
              <a:gd name="T87" fmla="*/ 111150942 h 609"/>
              <a:gd name="T88" fmla="*/ 780919666 w 1631"/>
              <a:gd name="T89" fmla="*/ 129362158 h 609"/>
              <a:gd name="T90" fmla="*/ 811753824 w 1631"/>
              <a:gd name="T91" fmla="*/ 148829402 h 609"/>
              <a:gd name="T92" fmla="*/ 839441898 w 1631"/>
              <a:gd name="T93" fmla="*/ 168924264 h 609"/>
              <a:gd name="T94" fmla="*/ 864612154 w 1631"/>
              <a:gd name="T95" fmla="*/ 190275154 h 609"/>
              <a:gd name="T96" fmla="*/ 886637119 w 1631"/>
              <a:gd name="T97" fmla="*/ 213510481 h 609"/>
              <a:gd name="T98" fmla="*/ 906144265 w 1631"/>
              <a:gd name="T99" fmla="*/ 238001045 h 609"/>
              <a:gd name="T100" fmla="*/ 922505328 w 1631"/>
              <a:gd name="T101" fmla="*/ 262492400 h 609"/>
              <a:gd name="T102" fmla="*/ 886637119 w 1631"/>
              <a:gd name="T103" fmla="*/ 268144130 h 609"/>
              <a:gd name="T104" fmla="*/ 1006197815 w 1631"/>
              <a:gd name="T105" fmla="*/ 212254454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23"/>
          <p:cNvSpPr/>
          <p:nvPr/>
        </p:nvSpPr>
        <p:spPr bwMode="auto">
          <a:xfrm rot="938535">
            <a:off x="3128963" y="3366438"/>
            <a:ext cx="1819275" cy="163512"/>
          </a:xfrm>
          <a:custGeom>
            <a:avLst/>
            <a:gdLst>
              <a:gd name="T0" fmla="*/ 2147483647 w 1146"/>
              <a:gd name="T1" fmla="*/ 75604456 h 103"/>
              <a:gd name="T2" fmla="*/ 2147483647 w 1146"/>
              <a:gd name="T3" fmla="*/ 37803022 h 103"/>
              <a:gd name="T4" fmla="*/ 2147483647 w 1146"/>
              <a:gd name="T5" fmla="*/ 0 h 103"/>
              <a:gd name="T6" fmla="*/ 2147483647 w 1146"/>
              <a:gd name="T7" fmla="*/ 68044804 h 103"/>
              <a:gd name="T8" fmla="*/ 2147483647 w 1146"/>
              <a:gd name="T9" fmla="*/ 113407478 h 103"/>
              <a:gd name="T10" fmla="*/ 2147483647 w 1146"/>
              <a:gd name="T11" fmla="*/ 136088021 h 103"/>
              <a:gd name="T12" fmla="*/ 2147483647 w 1146"/>
              <a:gd name="T13" fmla="*/ 141128318 h 103"/>
              <a:gd name="T14" fmla="*/ 2147483647 w 1146"/>
              <a:gd name="T15" fmla="*/ 156249210 h 103"/>
              <a:gd name="T16" fmla="*/ 2147483647 w 1146"/>
              <a:gd name="T17" fmla="*/ 196571586 h 103"/>
              <a:gd name="T18" fmla="*/ 2147483647 w 1146"/>
              <a:gd name="T19" fmla="*/ 259576094 h 103"/>
              <a:gd name="T20" fmla="*/ 2147483647 w 1146"/>
              <a:gd name="T21" fmla="*/ 189011935 h 103"/>
              <a:gd name="T22" fmla="*/ 0 w 1146"/>
              <a:gd name="T23" fmla="*/ 120967130 h 103"/>
              <a:gd name="T24" fmla="*/ 2147483647 w 1146"/>
              <a:gd name="T25" fmla="*/ 75604456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6" h="103">
                <a:moveTo>
                  <a:pt x="1009" y="30"/>
                </a:moveTo>
                <a:lnTo>
                  <a:pt x="1007" y="15"/>
                </a:lnTo>
                <a:lnTo>
                  <a:pt x="1005" y="0"/>
                </a:lnTo>
                <a:lnTo>
                  <a:pt x="1075" y="27"/>
                </a:lnTo>
                <a:lnTo>
                  <a:pt x="1124" y="45"/>
                </a:lnTo>
                <a:lnTo>
                  <a:pt x="1146" y="54"/>
                </a:lnTo>
                <a:lnTo>
                  <a:pt x="1140" y="56"/>
                </a:lnTo>
                <a:lnTo>
                  <a:pt x="1124" y="62"/>
                </a:lnTo>
                <a:lnTo>
                  <a:pt x="1075" y="78"/>
                </a:lnTo>
                <a:lnTo>
                  <a:pt x="1004" y="103"/>
                </a:lnTo>
                <a:lnTo>
                  <a:pt x="1010" y="75"/>
                </a:lnTo>
                <a:lnTo>
                  <a:pt x="0" y="48"/>
                </a:lnTo>
                <a:lnTo>
                  <a:pt x="1009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0" y="6473855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Demo: JSONP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5" descr="abstract_oval_blue_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55" y="3833771"/>
            <a:ext cx="3994864" cy="30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Origin Resource Sharing </a:t>
            </a:r>
            <a:r>
              <a:rPr lang="zh-TW" altLang="en-US" dirty="0" smtClean="0"/>
              <a:t>（一）</a:t>
            </a:r>
            <a:endParaRPr lang="en-US" dirty="0"/>
          </a:p>
        </p:txBody>
      </p:sp>
      <p:sp>
        <p:nvSpPr>
          <p:cNvPr id="4" name="AutoShape 75"/>
          <p:cNvSpPr>
            <a:spLocks noChangeArrowheads="1"/>
          </p:cNvSpPr>
          <p:nvPr/>
        </p:nvSpPr>
        <p:spPr bwMode="auto">
          <a:xfrm>
            <a:off x="306467" y="1627010"/>
            <a:ext cx="5943601" cy="4492803"/>
          </a:xfrm>
          <a:prstGeom prst="roundRect">
            <a:avLst>
              <a:gd name="adj" fmla="val 39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2438400" cy="2438400"/>
          </a:xfrm>
          <a:prstGeom prst="rect">
            <a:avLst/>
          </a:prstGeom>
        </p:spPr>
      </p:pic>
      <p:pic>
        <p:nvPicPr>
          <p:cNvPr id="7" name="Picture 3" descr="Server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27010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15000" y="18288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1" name="Freeform 16"/>
          <p:cNvSpPr/>
          <p:nvPr/>
        </p:nvSpPr>
        <p:spPr bwMode="auto">
          <a:xfrm rot="10800000">
            <a:off x="2363869" y="2037542"/>
            <a:ext cx="4729620" cy="324657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60731" y="2623353"/>
            <a:ext cx="3292475" cy="966787"/>
            <a:chOff x="2590800" y="1981200"/>
            <a:chExt cx="3292475" cy="966787"/>
          </a:xfrm>
        </p:grpSpPr>
        <p:sp>
          <p:nvSpPr>
            <p:cNvPr id="14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anose="02020500000000000000" pitchFamily="18" charset="-120"/>
                </a:rPr>
                <a:t>XmlHttpRequest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16" name="Picture 71" descr="Mainta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5715000" y="25146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8" name="Freeform 16"/>
          <p:cNvSpPr/>
          <p:nvPr/>
        </p:nvSpPr>
        <p:spPr bwMode="auto">
          <a:xfrm>
            <a:off x="6015904" y="2663434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667000" y="4399795"/>
            <a:ext cx="3292475" cy="966787"/>
            <a:chOff x="2590800" y="1981200"/>
            <a:chExt cx="3292475" cy="966787"/>
          </a:xfrm>
        </p:grpSpPr>
        <p:sp>
          <p:nvSpPr>
            <p:cNvPr id="21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anose="02020500000000000000" pitchFamily="18" charset="-120"/>
                </a:rPr>
                <a:t>XmlHttpRequest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23" name="Picture 71" descr="Mainta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Freeform 16"/>
          <p:cNvSpPr/>
          <p:nvPr/>
        </p:nvSpPr>
        <p:spPr bwMode="auto">
          <a:xfrm rot="10800000">
            <a:off x="5943600" y="5551248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6" name="Picture 3" descr="Server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49" y="4103743"/>
            <a:ext cx="1346056" cy="15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895600" y="40386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74034" y="36175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674034" y="53665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114800" y="5786735"/>
            <a:ext cx="465150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Access-Control-Allow-Origin: *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Freeform 16"/>
          <p:cNvSpPr/>
          <p:nvPr/>
        </p:nvSpPr>
        <p:spPr bwMode="auto">
          <a:xfrm rot="10800000">
            <a:off x="6110697" y="2892034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4" name="Picture 10" descr="Key_Publ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87" y="4745598"/>
            <a:ext cx="489262" cy="96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26402" y="4022742"/>
            <a:ext cx="326795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</a:rPr>
              <a:t>Origin: domainA.com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27467" y="32610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domainA.com</a:t>
            </a:r>
            <a:endParaRPr lang="en-US" dirty="0"/>
          </a:p>
        </p:txBody>
      </p:sp>
      <p:sp>
        <p:nvSpPr>
          <p:cNvPr id="24" name="Freeform 16"/>
          <p:cNvSpPr/>
          <p:nvPr/>
        </p:nvSpPr>
        <p:spPr bwMode="auto">
          <a:xfrm>
            <a:off x="6561008" y="4114800"/>
            <a:ext cx="982792" cy="232166"/>
          </a:xfrm>
          <a:custGeom>
            <a:avLst/>
            <a:gdLst>
              <a:gd name="T0" fmla="*/ 2147483647 w 991"/>
              <a:gd name="T1" fmla="*/ 75604919 h 103"/>
              <a:gd name="T2" fmla="*/ 2147173807 w 991"/>
              <a:gd name="T3" fmla="*/ 37803253 h 103"/>
              <a:gd name="T4" fmla="*/ 2142133493 w 991"/>
              <a:gd name="T5" fmla="*/ 0 h 103"/>
              <a:gd name="T6" fmla="*/ 2147483647 w 991"/>
              <a:gd name="T7" fmla="*/ 68045221 h 103"/>
              <a:gd name="T8" fmla="*/ 2147483647 w 991"/>
              <a:gd name="T9" fmla="*/ 113408172 h 103"/>
              <a:gd name="T10" fmla="*/ 2147483647 w 991"/>
              <a:gd name="T11" fmla="*/ 136088854 h 103"/>
              <a:gd name="T12" fmla="*/ 2147483647 w 991"/>
              <a:gd name="T13" fmla="*/ 141129182 h 103"/>
              <a:gd name="T14" fmla="*/ 2147483647 w 991"/>
              <a:gd name="T15" fmla="*/ 156250165 h 103"/>
              <a:gd name="T16" fmla="*/ 2147483647 w 991"/>
              <a:gd name="T17" fmla="*/ 196572789 h 103"/>
              <a:gd name="T18" fmla="*/ 2139614130 w 991"/>
              <a:gd name="T19" fmla="*/ 259577681 h 103"/>
              <a:gd name="T20" fmla="*/ 2147483647 w 991"/>
              <a:gd name="T21" fmla="*/ 189013090 h 103"/>
              <a:gd name="T22" fmla="*/ 0 w 991"/>
              <a:gd name="T23" fmla="*/ 141129182 h 103"/>
              <a:gd name="T24" fmla="*/ 2147483647 w 991"/>
              <a:gd name="T25" fmla="*/ 75604919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Origin Resource Sharing </a:t>
            </a:r>
            <a:r>
              <a:rPr lang="zh-TW" altLang="en-US" dirty="0" smtClean="0"/>
              <a:t>（二）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</a:t>
            </a:r>
            <a:r>
              <a:rPr lang="zh-TW" altLang="en-US" dirty="0" smtClean="0"/>
              <a:t>制定的新標準</a:t>
            </a:r>
            <a:endParaRPr lang="en-US" dirty="0" smtClean="0"/>
          </a:p>
          <a:p>
            <a:pPr lvl="1"/>
            <a:r>
              <a:rPr lang="en-US" dirty="0" smtClean="0"/>
              <a:t>Same Origin Policy </a:t>
            </a:r>
            <a:r>
              <a:rPr lang="zh-TW" altLang="en-US" dirty="0" smtClean="0"/>
              <a:t>限制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進行跨網域請求。</a:t>
            </a:r>
            <a:endParaRPr lang="en-US" altLang="zh-TW" dirty="0" smtClean="0"/>
          </a:p>
          <a:p>
            <a:pPr lvl="1"/>
            <a:r>
              <a:rPr lang="en-US" dirty="0" smtClean="0"/>
              <a:t>Web</a:t>
            </a:r>
            <a:r>
              <a:rPr lang="zh-TW" altLang="en-US" dirty="0" smtClean="0"/>
              <a:t>技術</a:t>
            </a:r>
            <a:r>
              <a:rPr lang="zh-TW" altLang="en-US" dirty="0"/>
              <a:t>傾向於開放架</a:t>
            </a:r>
            <a:r>
              <a:rPr lang="zh-TW" altLang="en-US" dirty="0" smtClean="0"/>
              <a:t>構（例如</a:t>
            </a:r>
            <a:r>
              <a:rPr lang="en-US" dirty="0" err="1" smtClean="0"/>
              <a:t>WebAPI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Web Service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HTML4 </a:t>
            </a:r>
            <a:r>
              <a:rPr lang="zh-TW" altLang="en-US" dirty="0" smtClean="0"/>
              <a:t>之前可用 </a:t>
            </a:r>
            <a:r>
              <a:rPr lang="en-US" altLang="zh-TW" dirty="0" smtClean="0"/>
              <a:t>JSONP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iframe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繞過 </a:t>
            </a:r>
            <a:r>
              <a:rPr lang="en-US" altLang="zh-TW" dirty="0" smtClean="0"/>
              <a:t>SOP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IE 8 </a:t>
            </a:r>
            <a:r>
              <a:rPr lang="zh-TW" altLang="en-US" dirty="0" smtClean="0"/>
              <a:t>利用 </a:t>
            </a:r>
            <a:r>
              <a:rPr lang="en-US" altLang="zh-TW" dirty="0" err="1" smtClean="0"/>
              <a:t>XDomainRequest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實現</a:t>
            </a:r>
            <a:r>
              <a:rPr lang="zh-TW" altLang="en-US" dirty="0"/>
              <a:t>跨網域請求</a:t>
            </a:r>
            <a:endParaRPr lang="en-US" altLang="zh-TW" dirty="0" smtClean="0"/>
          </a:p>
          <a:p>
            <a:r>
              <a:rPr lang="zh-TW" altLang="en-US" dirty="0" smtClean="0"/>
              <a:t>伺服端傳回的 </a:t>
            </a:r>
            <a:r>
              <a:rPr lang="en-US" altLang="zh-TW" dirty="0" smtClean="0"/>
              <a:t>HTTP</a:t>
            </a:r>
            <a:r>
              <a:rPr lang="zh-TW" altLang="en-US" dirty="0"/>
              <a:t> </a:t>
            </a:r>
            <a:r>
              <a:rPr lang="en-US" altLang="zh-TW" dirty="0" smtClean="0"/>
              <a:t>header: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6600"/>
                </a:solidFill>
              </a:rPr>
              <a:t>Access-Control-Allow-Origin: http://www.WhichDomainAllow.com</a:t>
            </a:r>
            <a:endParaRPr lang="en-US" altLang="zh-TW" dirty="0" smtClean="0">
              <a:solidFill>
                <a:srgbClr val="006600"/>
              </a:solidFill>
            </a:endParaRP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Access-Control-Allow-Origin: </a:t>
            </a:r>
            <a:r>
              <a:rPr lang="en-US" altLang="zh-TW" dirty="0" smtClean="0">
                <a:solidFill>
                  <a:srgbClr val="C00000"/>
                </a:solidFill>
              </a:rPr>
              <a:t>*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用戶端支援 </a:t>
            </a:r>
            <a:r>
              <a:rPr lang="en-US" altLang="zh-TW" dirty="0" smtClean="0"/>
              <a:t>HTML5 </a:t>
            </a:r>
            <a:r>
              <a:rPr lang="zh-TW" altLang="en-US" dirty="0" smtClean="0"/>
              <a:t>的瀏覽器會帶</a:t>
            </a:r>
            <a:r>
              <a:rPr lang="zh-TW" altLang="en-US" dirty="0"/>
              <a:t>上</a:t>
            </a:r>
            <a:r>
              <a:rPr lang="zh-TW" altLang="en-US" dirty="0" smtClean="0"/>
              <a:t> </a:t>
            </a:r>
            <a:r>
              <a:rPr lang="en-US" altLang="zh-TW" dirty="0" smtClean="0"/>
              <a:t>Origin header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Origin: http://www.WhereComeFrom.com</a:t>
            </a:r>
            <a:endParaRPr lang="en-US" altLang="zh-TW" dirty="0" smtClean="0"/>
          </a:p>
          <a:p>
            <a:r>
              <a:rPr lang="zh-TW" altLang="en-US" dirty="0" smtClean="0"/>
              <a:t>可用來防範 </a:t>
            </a:r>
            <a:r>
              <a:rPr lang="en-US" altLang="zh-TW" dirty="0" smtClean="0"/>
              <a:t>CSRF</a:t>
            </a:r>
            <a:r>
              <a:rPr lang="zh-TW" altLang="en-US" dirty="0" smtClean="0"/>
              <a:t>，</a:t>
            </a:r>
            <a:br>
              <a:rPr lang="en-US" altLang="zh-TW" dirty="0" smtClean="0"/>
            </a:br>
            <a:r>
              <a:rPr lang="en-US" altLang="zh-TW" dirty="0" smtClean="0"/>
              <a:t>Origin</a:t>
            </a:r>
            <a:r>
              <a:rPr lang="zh-TW" altLang="en-US" dirty="0" smtClean="0"/>
              <a:t> 不像 </a:t>
            </a:r>
            <a:r>
              <a:rPr lang="en-US" altLang="zh-TW" dirty="0" smtClean="0"/>
              <a:t>referrer </a:t>
            </a:r>
            <a:r>
              <a:rPr lang="zh-TW" altLang="en-US" dirty="0" smtClean="0"/>
              <a:t>那麼容易被清空改造。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跨站假要</a:t>
            </a:r>
            <a:r>
              <a:rPr lang="zh-TW" altLang="en-US" dirty="0" smtClean="0"/>
              <a:t>求</a:t>
            </a:r>
            <a:r>
              <a:rPr lang="en-US" altLang="zh-TW" dirty="0" smtClean="0"/>
              <a:t>(CSRF) </a:t>
            </a:r>
            <a:r>
              <a:rPr lang="zh-TW" altLang="en-US" dirty="0" smtClean="0"/>
              <a:t>（一）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78744"/>
            <a:ext cx="8001000" cy="759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很久以前，岳不群在 </a:t>
            </a:r>
            <a:r>
              <a:rPr lang="en-US" altLang="zh-TW" dirty="0" smtClean="0"/>
              <a:t>mobile10 </a:t>
            </a:r>
            <a:r>
              <a:rPr lang="zh-TW" altLang="en-US" dirty="0" smtClean="0"/>
              <a:t>網站留下了一篇文章</a:t>
            </a:r>
            <a:r>
              <a:rPr lang="en-US" altLang="zh-TW" dirty="0" smtClean="0"/>
              <a:t>…</a:t>
            </a:r>
            <a:r>
              <a:rPr lang="zh-TW" altLang="en-US" dirty="0" smtClean="0"/>
              <a:t>「</a:t>
            </a:r>
            <a:r>
              <a:rPr lang="en-US" altLang="zh-TW" dirty="0"/>
              <a:t>1234</a:t>
            </a:r>
            <a:r>
              <a:rPr lang="zh-TW" altLang="en-US" dirty="0"/>
              <a:t>」</a:t>
            </a:r>
            <a:r>
              <a:rPr lang="zh-TW" altLang="en-US" dirty="0" smtClean="0"/>
              <a:t>是他的</a:t>
            </a:r>
            <a:r>
              <a:rPr lang="zh-TW" altLang="en-US" dirty="0"/>
              <a:t>帳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151" y="2667000"/>
            <a:ext cx="2732649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  <a:endParaRPr lang="en-US" dirty="0" smtClean="0"/>
          </a:p>
          <a:p>
            <a:r>
              <a:rPr lang="en-US" dirty="0" smtClean="0"/>
              <a:t>&lt;head&gt;</a:t>
            </a:r>
            <a:endParaRPr lang="en-US" dirty="0" smtClean="0"/>
          </a:p>
          <a:p>
            <a:r>
              <a:rPr lang="en-US" dirty="0" smtClean="0"/>
              <a:t>&lt;/head&gt;</a:t>
            </a:r>
            <a:endParaRPr lang="en-US" dirty="0" smtClean="0"/>
          </a:p>
          <a:p>
            <a:r>
              <a:rPr lang="en-US" dirty="0" smtClean="0"/>
              <a:t>&lt;body&gt;</a:t>
            </a:r>
            <a:endParaRPr lang="en-US" dirty="0" smtClean="0"/>
          </a:p>
          <a:p>
            <a:r>
              <a:rPr lang="en-US" sz="2000" dirty="0" smtClean="0"/>
              <a:t>An Article, an Image,</a:t>
            </a:r>
            <a:endParaRPr lang="en-US" sz="2000" dirty="0" smtClean="0"/>
          </a:p>
          <a:p>
            <a:r>
              <a:rPr lang="en-US" dirty="0" smtClean="0"/>
              <a:t>   </a:t>
            </a:r>
            <a:endParaRPr lang="en-US" dirty="0" smtClean="0"/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1"/>
              </a:rPr>
              <a:t>http://...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sz="2000" dirty="0" smtClean="0"/>
              <a:t>An accident…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305300"/>
            <a:ext cx="3048000" cy="6477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594295" y="4038601"/>
            <a:ext cx="5016305" cy="914399"/>
          </a:xfrm>
          <a:prstGeom prst="wedgeRectCallout">
            <a:avLst>
              <a:gd name="adj1" fmla="val -55451"/>
              <a:gd name="adj2" fmla="val 979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http://OnLineGamess.com/transfer.php?</a:t>
            </a:r>
            <a:br>
              <a:rPr lang="en-US" sz="2000" dirty="0" smtClean="0"/>
            </a:br>
            <a:r>
              <a:rPr lang="en-US" sz="2000" dirty="0" smtClean="0"/>
              <a:t>amount=1000&amp;toWho=1234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80920" y="5306290"/>
            <a:ext cx="50296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b="1" i="1" dirty="0"/>
              <a:t> </a:t>
            </a:r>
            <a:r>
              <a:rPr lang="zh-TW" altLang="en-US" b="1" i="1" dirty="0" smtClean="0"/>
              <a:t> </a:t>
            </a:r>
            <a:r>
              <a:rPr lang="en-US" altLang="zh-TW" b="1" i="1" dirty="0" smtClean="0"/>
              <a:t>Note: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	CSRF </a:t>
            </a:r>
            <a:r>
              <a:rPr lang="en-US" altLang="zh-TW" dirty="0"/>
              <a:t>= Cross-site request </a:t>
            </a:r>
            <a:r>
              <a:rPr lang="en-US" altLang="zh-TW" dirty="0" smtClean="0"/>
              <a:t>forgery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譯名：跨</a:t>
            </a:r>
            <a:r>
              <a:rPr lang="zh-TW" altLang="en-US" dirty="0"/>
              <a:t>站假要</a:t>
            </a:r>
            <a:r>
              <a:rPr lang="zh-TW" altLang="en-US" dirty="0" smtClean="0"/>
              <a:t>求、跨網站請求偽照。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跨站假要求</a:t>
            </a:r>
            <a:r>
              <a:rPr lang="en-US" altLang="zh-TW" dirty="0"/>
              <a:t>(CSRF) </a:t>
            </a:r>
            <a:r>
              <a:rPr lang="zh-TW" altLang="en-US" dirty="0" smtClean="0"/>
              <a:t>（二）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151" y="2667000"/>
            <a:ext cx="7990449" cy="388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TW" altLang="en-US" sz="2000" dirty="0" smtClean="0">
                <a:solidFill>
                  <a:schemeClr val="tx2">
                    <a:lumMod val="75000"/>
                  </a:schemeClr>
                </a:solidFill>
              </a:rPr>
              <a:t>驗證使用者是否已登入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if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(!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isset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($_COOKIE["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userID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"]))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{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	header("Location: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login.php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	exit();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/>
          </a:p>
          <a:p>
            <a:r>
              <a:rPr lang="en-US" sz="2000" dirty="0"/>
              <a:t>$From = $_COOKIE["</a:t>
            </a:r>
            <a:r>
              <a:rPr lang="en-US" sz="2000" dirty="0" err="1"/>
              <a:t>userID</a:t>
            </a:r>
            <a:r>
              <a:rPr lang="en-US" sz="2000" dirty="0"/>
              <a:t>"];</a:t>
            </a:r>
            <a:endParaRPr lang="en-US" sz="2000" dirty="0"/>
          </a:p>
          <a:p>
            <a:r>
              <a:rPr lang="en-US" sz="2000" dirty="0"/>
              <a:t>$To = </a:t>
            </a:r>
            <a:r>
              <a:rPr lang="en-US" sz="2000" dirty="0" err="1"/>
              <a:t>GetParam</a:t>
            </a:r>
            <a:r>
              <a:rPr lang="en-US" sz="2000" dirty="0"/>
              <a:t>("</a:t>
            </a:r>
            <a:r>
              <a:rPr lang="en-US" sz="2000" dirty="0" err="1"/>
              <a:t>toWho</a:t>
            </a:r>
            <a:r>
              <a:rPr lang="en-US" sz="2000" dirty="0"/>
              <a:t>");  // </a:t>
            </a:r>
            <a:r>
              <a:rPr lang="zh-TW" altLang="en-US" sz="2000" dirty="0"/>
              <a:t>轉入帳號</a:t>
            </a:r>
            <a:endParaRPr lang="zh-TW" altLang="en-US" sz="2000" dirty="0"/>
          </a:p>
          <a:p>
            <a:r>
              <a:rPr lang="en-US" altLang="zh-TW" sz="2000" dirty="0"/>
              <a:t>$</a:t>
            </a:r>
            <a:r>
              <a:rPr lang="en-US" sz="2000" dirty="0"/>
              <a:t>Money = </a:t>
            </a:r>
            <a:r>
              <a:rPr lang="en-US" sz="2000" dirty="0" err="1"/>
              <a:t>GetParam</a:t>
            </a:r>
            <a:r>
              <a:rPr lang="en-US" sz="2000" dirty="0"/>
              <a:t>("amount"); // </a:t>
            </a:r>
            <a:r>
              <a:rPr lang="zh-TW" altLang="en-US" sz="2000" dirty="0"/>
              <a:t>轉帳金額</a:t>
            </a:r>
            <a:endParaRPr lang="zh-TW" altLang="en-US" sz="2000" dirty="0"/>
          </a:p>
          <a:p>
            <a:endParaRPr lang="zh-TW" altLang="en-US" sz="2000" dirty="0"/>
          </a:p>
          <a:p>
            <a:r>
              <a:rPr lang="en-US" sz="2000" dirty="0" err="1"/>
              <a:t>transferMoney</a:t>
            </a:r>
            <a:r>
              <a:rPr lang="en-US" sz="2000" dirty="0"/>
              <a:t>($From, $To, $Money); // </a:t>
            </a:r>
            <a:r>
              <a:rPr lang="zh-TW" altLang="en-US" sz="2000" dirty="0"/>
              <a:t>執行轉帳程序</a:t>
            </a:r>
            <a:endParaRPr lang="zh-TW" alt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09600" y="1678744"/>
            <a:ext cx="8001000" cy="759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 OnLineGame.com </a:t>
            </a:r>
            <a:r>
              <a:rPr lang="zh-TW" altLang="en-US" dirty="0" smtClean="0"/>
              <a:t>這支 </a:t>
            </a:r>
            <a:r>
              <a:rPr lang="en-US" altLang="zh-TW" dirty="0" err="1" smtClean="0"/>
              <a:t>transfer.php</a:t>
            </a:r>
            <a:r>
              <a:rPr lang="en-US" altLang="zh-TW" dirty="0" smtClean="0"/>
              <a:t> </a:t>
            </a:r>
            <a:r>
              <a:rPr lang="zh-TW" altLang="en-US" dirty="0" smtClean="0"/>
              <a:t>轉帳程式的程式寫法如</a:t>
            </a:r>
            <a:r>
              <a:rPr lang="zh-TW" altLang="en-US" dirty="0"/>
              <a:t>下</a:t>
            </a:r>
            <a:r>
              <a:rPr lang="zh-TW" altLang="en-US" dirty="0" smtClean="0"/>
              <a:t>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69172" y="5485822"/>
            <a:ext cx="800524" cy="8464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岳不群</a:t>
            </a:r>
            <a:r>
              <a:rPr lang="en-US" sz="1600" dirty="0" smtClean="0"/>
              <a:t>HTML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491884" y="4539576"/>
            <a:ext cx="4347316" cy="2212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6"/>
          <p:cNvGrpSpPr/>
          <p:nvPr/>
        </p:nvGrpSpPr>
        <p:grpSpPr bwMode="auto">
          <a:xfrm>
            <a:off x="676719" y="1884458"/>
            <a:ext cx="2492715" cy="2297398"/>
            <a:chOff x="2712" y="2852"/>
            <a:chExt cx="778" cy="801"/>
          </a:xfrm>
        </p:grpSpPr>
        <p:pic>
          <p:nvPicPr>
            <p:cNvPr id="9" name="Picture 77" descr="Computer_DesktopComputerSansKeyboard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2852"/>
              <a:ext cx="594" cy="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ECECE"/>
                    </a:outerShdw>
                  </a:effectLst>
                </a14:hiddenEffects>
              </a:ext>
            </a:extLst>
          </p:spPr>
        </p:pic>
        <p:sp>
          <p:nvSpPr>
            <p:cNvPr id="10" name="Text Box 78"/>
            <p:cNvSpPr txBox="1">
              <a:spLocks noChangeArrowheads="1"/>
            </p:cNvSpPr>
            <p:nvPr/>
          </p:nvSpPr>
          <p:spPr bwMode="auto">
            <a:xfrm>
              <a:off x="2712" y="3513"/>
              <a:ext cx="29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TW" altLang="en-US" sz="2000" dirty="0" smtClean="0"/>
                <a:t>令狐沖</a:t>
              </a:r>
              <a:endParaRPr lang="en-US" alt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跨站假要求</a:t>
            </a:r>
            <a:r>
              <a:rPr lang="en-US" altLang="zh-TW" dirty="0"/>
              <a:t>(CSRF) </a:t>
            </a:r>
            <a:r>
              <a:rPr lang="zh-TW" altLang="en-US" dirty="0" smtClean="0"/>
              <a:t>（三）</a:t>
            </a:r>
            <a:endParaRPr lang="en-US" dirty="0"/>
          </a:p>
        </p:txBody>
      </p:sp>
      <p:pic>
        <p:nvPicPr>
          <p:cNvPr id="3" name="Picture 51" descr="User_UserHalfD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7360"/>
            <a:ext cx="896238" cy="14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491884" y="1676400"/>
            <a:ext cx="4347316" cy="2819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4495800" y="1676400"/>
            <a:ext cx="2054225" cy="376476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OnLineGamess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網站</a:t>
            </a:r>
            <a:endParaRPr kumimoji="0" lang="en-US" altLang="zh-TW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9" name="Picture 20" descr="Server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164666"/>
            <a:ext cx="1223964" cy="14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22"/>
          <p:cNvSpPr/>
          <p:nvPr/>
        </p:nvSpPr>
        <p:spPr bwMode="auto">
          <a:xfrm rot="1125027" flipH="1" flipV="1">
            <a:off x="1243700" y="4638309"/>
            <a:ext cx="3113677" cy="1657665"/>
          </a:xfrm>
          <a:custGeom>
            <a:avLst/>
            <a:gdLst>
              <a:gd name="T0" fmla="*/ 1544 w 1631"/>
              <a:gd name="T1" fmla="*/ 358 h 609"/>
              <a:gd name="T2" fmla="*/ 1531 w 1631"/>
              <a:gd name="T3" fmla="*/ 338 h 609"/>
              <a:gd name="T4" fmla="*/ 1500 w 1631"/>
              <a:gd name="T5" fmla="*/ 299 h 609"/>
              <a:gd name="T6" fmla="*/ 1466 w 1631"/>
              <a:gd name="T7" fmla="*/ 263 h 609"/>
              <a:gd name="T8" fmla="*/ 1425 w 1631"/>
              <a:gd name="T9" fmla="*/ 228 h 609"/>
              <a:gd name="T10" fmla="*/ 1382 w 1631"/>
              <a:gd name="T11" fmla="*/ 195 h 609"/>
              <a:gd name="T12" fmla="*/ 1332 w 1631"/>
              <a:gd name="T13" fmla="*/ 163 h 609"/>
              <a:gd name="T14" fmla="*/ 1280 w 1631"/>
              <a:gd name="T15" fmla="*/ 134 h 609"/>
              <a:gd name="T16" fmla="*/ 1225 w 1631"/>
              <a:gd name="T17" fmla="*/ 108 h 609"/>
              <a:gd name="T18" fmla="*/ 1164 w 1631"/>
              <a:gd name="T19" fmla="*/ 85 h 609"/>
              <a:gd name="T20" fmla="*/ 1102 w 1631"/>
              <a:gd name="T21" fmla="*/ 63 h 609"/>
              <a:gd name="T22" fmla="*/ 1037 w 1631"/>
              <a:gd name="T23" fmla="*/ 44 h 609"/>
              <a:gd name="T24" fmla="*/ 967 w 1631"/>
              <a:gd name="T25" fmla="*/ 29 h 609"/>
              <a:gd name="T26" fmla="*/ 896 w 1631"/>
              <a:gd name="T27" fmla="*/ 18 h 609"/>
              <a:gd name="T28" fmla="*/ 824 w 1631"/>
              <a:gd name="T29" fmla="*/ 8 h 609"/>
              <a:gd name="T30" fmla="*/ 767 w 1631"/>
              <a:gd name="T31" fmla="*/ 3 h 609"/>
              <a:gd name="T32" fmla="*/ 709 w 1631"/>
              <a:gd name="T33" fmla="*/ 2 h 609"/>
              <a:gd name="T34" fmla="*/ 622 w 1631"/>
              <a:gd name="T35" fmla="*/ 2 h 609"/>
              <a:gd name="T36" fmla="*/ 573 w 1631"/>
              <a:gd name="T37" fmla="*/ 3 h 609"/>
              <a:gd name="T38" fmla="*/ 479 w 1631"/>
              <a:gd name="T39" fmla="*/ 12 h 609"/>
              <a:gd name="T40" fmla="*/ 432 w 1631"/>
              <a:gd name="T41" fmla="*/ 19 h 609"/>
              <a:gd name="T42" fmla="*/ 344 w 1631"/>
              <a:gd name="T43" fmla="*/ 35 h 609"/>
              <a:gd name="T44" fmla="*/ 258 w 1631"/>
              <a:gd name="T45" fmla="*/ 57 h 609"/>
              <a:gd name="T46" fmla="*/ 177 w 1631"/>
              <a:gd name="T47" fmla="*/ 85 h 609"/>
              <a:gd name="T48" fmla="*/ 102 w 1631"/>
              <a:gd name="T49" fmla="*/ 115 h 609"/>
              <a:gd name="T50" fmla="*/ 32 w 1631"/>
              <a:gd name="T51" fmla="*/ 150 h 609"/>
              <a:gd name="T52" fmla="*/ 31 w 1631"/>
              <a:gd name="T53" fmla="*/ 154 h 609"/>
              <a:gd name="T54" fmla="*/ 95 w 1631"/>
              <a:gd name="T55" fmla="*/ 129 h 609"/>
              <a:gd name="T56" fmla="*/ 163 w 1631"/>
              <a:gd name="T57" fmla="*/ 106 h 609"/>
              <a:gd name="T58" fmla="*/ 197 w 1631"/>
              <a:gd name="T59" fmla="*/ 96 h 609"/>
              <a:gd name="T60" fmla="*/ 270 w 1631"/>
              <a:gd name="T61" fmla="*/ 80 h 609"/>
              <a:gd name="T62" fmla="*/ 345 w 1631"/>
              <a:gd name="T63" fmla="*/ 66 h 609"/>
              <a:gd name="T64" fmla="*/ 422 w 1631"/>
              <a:gd name="T65" fmla="*/ 56 h 609"/>
              <a:gd name="T66" fmla="*/ 503 w 1631"/>
              <a:gd name="T67" fmla="*/ 50 h 609"/>
              <a:gd name="T68" fmla="*/ 584 w 1631"/>
              <a:gd name="T69" fmla="*/ 47 h 609"/>
              <a:gd name="T70" fmla="*/ 661 w 1631"/>
              <a:gd name="T71" fmla="*/ 50 h 609"/>
              <a:gd name="T72" fmla="*/ 735 w 1631"/>
              <a:gd name="T73" fmla="*/ 54 h 609"/>
              <a:gd name="T74" fmla="*/ 808 w 1631"/>
              <a:gd name="T75" fmla="*/ 63 h 609"/>
              <a:gd name="T76" fmla="*/ 879 w 1631"/>
              <a:gd name="T77" fmla="*/ 74 h 609"/>
              <a:gd name="T78" fmla="*/ 947 w 1631"/>
              <a:gd name="T79" fmla="*/ 90 h 609"/>
              <a:gd name="T80" fmla="*/ 1012 w 1631"/>
              <a:gd name="T81" fmla="*/ 108 h 609"/>
              <a:gd name="T82" fmla="*/ 1074 w 1631"/>
              <a:gd name="T83" fmla="*/ 128 h 609"/>
              <a:gd name="T84" fmla="*/ 1134 w 1631"/>
              <a:gd name="T85" fmla="*/ 153 h 609"/>
              <a:gd name="T86" fmla="*/ 1189 w 1631"/>
              <a:gd name="T87" fmla="*/ 177 h 609"/>
              <a:gd name="T88" fmla="*/ 1241 w 1631"/>
              <a:gd name="T89" fmla="*/ 206 h 609"/>
              <a:gd name="T90" fmla="*/ 1290 w 1631"/>
              <a:gd name="T91" fmla="*/ 237 h 609"/>
              <a:gd name="T92" fmla="*/ 1334 w 1631"/>
              <a:gd name="T93" fmla="*/ 269 h 609"/>
              <a:gd name="T94" fmla="*/ 1374 w 1631"/>
              <a:gd name="T95" fmla="*/ 303 h 609"/>
              <a:gd name="T96" fmla="*/ 1409 w 1631"/>
              <a:gd name="T97" fmla="*/ 340 h 609"/>
              <a:gd name="T98" fmla="*/ 1440 w 1631"/>
              <a:gd name="T99" fmla="*/ 379 h 609"/>
              <a:gd name="T100" fmla="*/ 1466 w 1631"/>
              <a:gd name="T101" fmla="*/ 418 h 609"/>
              <a:gd name="T102" fmla="*/ 1409 w 1631"/>
              <a:gd name="T103" fmla="*/ 427 h 609"/>
              <a:gd name="T104" fmla="*/ 1599 w 1631"/>
              <a:gd name="T105" fmla="*/ 3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utoShape 46"/>
          <p:cNvSpPr>
            <a:spLocks noChangeArrowheads="1"/>
          </p:cNvSpPr>
          <p:nvPr/>
        </p:nvSpPr>
        <p:spPr bwMode="auto">
          <a:xfrm>
            <a:off x="4495799" y="4576524"/>
            <a:ext cx="2054225" cy="376476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0" hangingPunct="0"/>
            <a:r>
              <a:rPr kumimoji="0" lang="en-US" altLang="zh-TW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Mobil10</a:t>
            </a:r>
            <a:r>
              <a:rPr kumimoji="0" lang="zh-TW" altLang="en-US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網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站</a:t>
            </a:r>
            <a:endParaRPr kumimoji="0" lang="en-US" altLang="zh-TW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69434" y="2115258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4724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20532" y="373816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3683987" y="2133801"/>
            <a:ext cx="2564413" cy="376476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anchor="ctr">
            <a:spAutoFit/>
          </a:bodyPr>
          <a:lstStyle/>
          <a:p>
            <a:pPr eaLnBrk="0" hangingPunct="0"/>
            <a:r>
              <a:rPr lang="zh-TW" altLang="en-US" dirty="0" smtClean="0">
                <a:latin typeface="Arial Narrow" panose="020B0606020202030204" pitchFamily="34" charset="0"/>
              </a:rPr>
              <a:t>登入成功</a:t>
            </a:r>
            <a:r>
              <a:rPr lang="en-US" altLang="zh-TW" dirty="0" smtClean="0">
                <a:latin typeface="Arial Narrow" panose="020B0606020202030204" pitchFamily="34" charset="0"/>
              </a:rPr>
              <a:t>, </a:t>
            </a:r>
            <a:r>
              <a:rPr lang="zh-TW" altLang="en-US" dirty="0" smtClean="0">
                <a:latin typeface="Arial Narrow" panose="020B0606020202030204" pitchFamily="34" charset="0"/>
              </a:rPr>
              <a:t>註記</a:t>
            </a:r>
            <a:r>
              <a:rPr lang="en-US" altLang="zh-TW" dirty="0" smtClean="0">
                <a:latin typeface="Arial Narrow" panose="020B0606020202030204" pitchFamily="34" charset="0"/>
              </a:rPr>
              <a:t> Cookie</a:t>
            </a:r>
            <a:endParaRPr kumimoji="0" lang="en-US" altLang="zh-TW" dirty="0">
              <a:latin typeface="Arial Narrow" panose="020B0606020202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82999" y="2586438"/>
            <a:ext cx="3075201" cy="822325"/>
            <a:chOff x="5322890" y="2499966"/>
            <a:chExt cx="3292475" cy="966787"/>
          </a:xfrm>
        </p:grpSpPr>
        <p:sp>
          <p:nvSpPr>
            <p:cNvPr id="33" name="AutoShape 70"/>
            <p:cNvSpPr>
              <a:spLocks noChangeArrowheads="1"/>
            </p:cNvSpPr>
            <p:nvPr/>
          </p:nvSpPr>
          <p:spPr bwMode="auto">
            <a:xfrm>
              <a:off x="5322890" y="2499966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>
              <a:off x="6405563" y="2676972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dirty="0" err="1" smtClean="0">
                  <a:ea typeface="新細明體" panose="02020500000000000000" pitchFamily="18" charset="-120"/>
                </a:rPr>
                <a:t>Login.php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35" name="Picture 71" descr="Mainta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604" y="2676972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Freeform 33"/>
          <p:cNvSpPr/>
          <p:nvPr/>
        </p:nvSpPr>
        <p:spPr bwMode="auto">
          <a:xfrm rot="474748" flipH="1">
            <a:off x="3004618" y="2617190"/>
            <a:ext cx="2736850" cy="482600"/>
          </a:xfrm>
          <a:custGeom>
            <a:avLst/>
            <a:gdLst>
              <a:gd name="T0" fmla="*/ 1544 w 1631"/>
              <a:gd name="T1" fmla="*/ 358 h 609"/>
              <a:gd name="T2" fmla="*/ 1531 w 1631"/>
              <a:gd name="T3" fmla="*/ 338 h 609"/>
              <a:gd name="T4" fmla="*/ 1500 w 1631"/>
              <a:gd name="T5" fmla="*/ 299 h 609"/>
              <a:gd name="T6" fmla="*/ 1466 w 1631"/>
              <a:gd name="T7" fmla="*/ 263 h 609"/>
              <a:gd name="T8" fmla="*/ 1425 w 1631"/>
              <a:gd name="T9" fmla="*/ 228 h 609"/>
              <a:gd name="T10" fmla="*/ 1382 w 1631"/>
              <a:gd name="T11" fmla="*/ 195 h 609"/>
              <a:gd name="T12" fmla="*/ 1332 w 1631"/>
              <a:gd name="T13" fmla="*/ 163 h 609"/>
              <a:gd name="T14" fmla="*/ 1280 w 1631"/>
              <a:gd name="T15" fmla="*/ 134 h 609"/>
              <a:gd name="T16" fmla="*/ 1225 w 1631"/>
              <a:gd name="T17" fmla="*/ 108 h 609"/>
              <a:gd name="T18" fmla="*/ 1164 w 1631"/>
              <a:gd name="T19" fmla="*/ 85 h 609"/>
              <a:gd name="T20" fmla="*/ 1102 w 1631"/>
              <a:gd name="T21" fmla="*/ 63 h 609"/>
              <a:gd name="T22" fmla="*/ 1037 w 1631"/>
              <a:gd name="T23" fmla="*/ 44 h 609"/>
              <a:gd name="T24" fmla="*/ 967 w 1631"/>
              <a:gd name="T25" fmla="*/ 29 h 609"/>
              <a:gd name="T26" fmla="*/ 896 w 1631"/>
              <a:gd name="T27" fmla="*/ 18 h 609"/>
              <a:gd name="T28" fmla="*/ 824 w 1631"/>
              <a:gd name="T29" fmla="*/ 8 h 609"/>
              <a:gd name="T30" fmla="*/ 767 w 1631"/>
              <a:gd name="T31" fmla="*/ 3 h 609"/>
              <a:gd name="T32" fmla="*/ 709 w 1631"/>
              <a:gd name="T33" fmla="*/ 2 h 609"/>
              <a:gd name="T34" fmla="*/ 622 w 1631"/>
              <a:gd name="T35" fmla="*/ 2 h 609"/>
              <a:gd name="T36" fmla="*/ 573 w 1631"/>
              <a:gd name="T37" fmla="*/ 3 h 609"/>
              <a:gd name="T38" fmla="*/ 479 w 1631"/>
              <a:gd name="T39" fmla="*/ 12 h 609"/>
              <a:gd name="T40" fmla="*/ 432 w 1631"/>
              <a:gd name="T41" fmla="*/ 19 h 609"/>
              <a:gd name="T42" fmla="*/ 344 w 1631"/>
              <a:gd name="T43" fmla="*/ 35 h 609"/>
              <a:gd name="T44" fmla="*/ 258 w 1631"/>
              <a:gd name="T45" fmla="*/ 57 h 609"/>
              <a:gd name="T46" fmla="*/ 177 w 1631"/>
              <a:gd name="T47" fmla="*/ 85 h 609"/>
              <a:gd name="T48" fmla="*/ 102 w 1631"/>
              <a:gd name="T49" fmla="*/ 115 h 609"/>
              <a:gd name="T50" fmla="*/ 32 w 1631"/>
              <a:gd name="T51" fmla="*/ 150 h 609"/>
              <a:gd name="T52" fmla="*/ 31 w 1631"/>
              <a:gd name="T53" fmla="*/ 154 h 609"/>
              <a:gd name="T54" fmla="*/ 95 w 1631"/>
              <a:gd name="T55" fmla="*/ 129 h 609"/>
              <a:gd name="T56" fmla="*/ 163 w 1631"/>
              <a:gd name="T57" fmla="*/ 106 h 609"/>
              <a:gd name="T58" fmla="*/ 197 w 1631"/>
              <a:gd name="T59" fmla="*/ 96 h 609"/>
              <a:gd name="T60" fmla="*/ 270 w 1631"/>
              <a:gd name="T61" fmla="*/ 80 h 609"/>
              <a:gd name="T62" fmla="*/ 345 w 1631"/>
              <a:gd name="T63" fmla="*/ 66 h 609"/>
              <a:gd name="T64" fmla="*/ 422 w 1631"/>
              <a:gd name="T65" fmla="*/ 56 h 609"/>
              <a:gd name="T66" fmla="*/ 503 w 1631"/>
              <a:gd name="T67" fmla="*/ 50 h 609"/>
              <a:gd name="T68" fmla="*/ 584 w 1631"/>
              <a:gd name="T69" fmla="*/ 47 h 609"/>
              <a:gd name="T70" fmla="*/ 661 w 1631"/>
              <a:gd name="T71" fmla="*/ 50 h 609"/>
              <a:gd name="T72" fmla="*/ 735 w 1631"/>
              <a:gd name="T73" fmla="*/ 54 h 609"/>
              <a:gd name="T74" fmla="*/ 808 w 1631"/>
              <a:gd name="T75" fmla="*/ 63 h 609"/>
              <a:gd name="T76" fmla="*/ 879 w 1631"/>
              <a:gd name="T77" fmla="*/ 74 h 609"/>
              <a:gd name="T78" fmla="*/ 947 w 1631"/>
              <a:gd name="T79" fmla="*/ 90 h 609"/>
              <a:gd name="T80" fmla="*/ 1012 w 1631"/>
              <a:gd name="T81" fmla="*/ 108 h 609"/>
              <a:gd name="T82" fmla="*/ 1074 w 1631"/>
              <a:gd name="T83" fmla="*/ 128 h 609"/>
              <a:gd name="T84" fmla="*/ 1134 w 1631"/>
              <a:gd name="T85" fmla="*/ 153 h 609"/>
              <a:gd name="T86" fmla="*/ 1189 w 1631"/>
              <a:gd name="T87" fmla="*/ 177 h 609"/>
              <a:gd name="T88" fmla="*/ 1241 w 1631"/>
              <a:gd name="T89" fmla="*/ 206 h 609"/>
              <a:gd name="T90" fmla="*/ 1290 w 1631"/>
              <a:gd name="T91" fmla="*/ 237 h 609"/>
              <a:gd name="T92" fmla="*/ 1334 w 1631"/>
              <a:gd name="T93" fmla="*/ 269 h 609"/>
              <a:gd name="T94" fmla="*/ 1374 w 1631"/>
              <a:gd name="T95" fmla="*/ 303 h 609"/>
              <a:gd name="T96" fmla="*/ 1409 w 1631"/>
              <a:gd name="T97" fmla="*/ 340 h 609"/>
              <a:gd name="T98" fmla="*/ 1440 w 1631"/>
              <a:gd name="T99" fmla="*/ 379 h 609"/>
              <a:gd name="T100" fmla="*/ 1466 w 1631"/>
              <a:gd name="T101" fmla="*/ 418 h 609"/>
              <a:gd name="T102" fmla="*/ 1409 w 1631"/>
              <a:gd name="T103" fmla="*/ 427 h 609"/>
              <a:gd name="T104" fmla="*/ 1599 w 1631"/>
              <a:gd name="T105" fmla="*/ 3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3822895" y="5908965"/>
            <a:ext cx="5016305" cy="914399"/>
          </a:xfrm>
          <a:prstGeom prst="wedgeRectCallout">
            <a:avLst>
              <a:gd name="adj1" fmla="val -56573"/>
              <a:gd name="adj2" fmla="val -271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OnLineGamess.com/</a:t>
            </a:r>
            <a:r>
              <a:rPr lang="en-US" sz="2200" dirty="0" err="1" smtClean="0"/>
              <a:t>transfer.php</a:t>
            </a:r>
            <a:r>
              <a:rPr lang="en-US" sz="2200" dirty="0" smtClean="0"/>
              <a:t>?</a:t>
            </a:r>
            <a:br>
              <a:rPr lang="en-US" sz="2200" dirty="0" smtClean="0"/>
            </a:br>
            <a:r>
              <a:rPr lang="en-US" sz="2200" dirty="0" smtClean="0"/>
              <a:t>amount=1000&amp;toWho=1234</a:t>
            </a:r>
            <a:endParaRPr lang="en-US" sz="2200" dirty="0"/>
          </a:p>
        </p:txBody>
      </p:sp>
      <p:pic>
        <p:nvPicPr>
          <p:cNvPr id="26" name="Picture 20" descr="Server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6" y="4656416"/>
            <a:ext cx="1223964" cy="14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5368001" y="3444875"/>
            <a:ext cx="3090199" cy="822325"/>
            <a:chOff x="5322890" y="2499966"/>
            <a:chExt cx="3292475" cy="966787"/>
          </a:xfrm>
        </p:grpSpPr>
        <p:sp>
          <p:nvSpPr>
            <p:cNvPr id="43" name="AutoShape 70"/>
            <p:cNvSpPr>
              <a:spLocks noChangeArrowheads="1"/>
            </p:cNvSpPr>
            <p:nvPr/>
          </p:nvSpPr>
          <p:spPr bwMode="auto">
            <a:xfrm>
              <a:off x="5322890" y="2499966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6405563" y="2676972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zh-TW" altLang="en-US" sz="1600" dirty="0" smtClean="0">
                  <a:latin typeface="微軟正黑體" panose="020B0604030504040204" pitchFamily="34" charset="-120"/>
                </a:rPr>
                <a:t>轉帳</a:t>
              </a:r>
              <a:r>
                <a:rPr lang="zh-TW" altLang="en-US" dirty="0" smtClean="0">
                  <a:ea typeface="新細明體" panose="02020500000000000000" pitchFamily="18" charset="-120"/>
                </a:rPr>
                <a:t> </a:t>
              </a:r>
              <a:r>
                <a:rPr lang="en-US" altLang="zh-TW" dirty="0" err="1" smtClean="0">
                  <a:ea typeface="新細明體" panose="02020500000000000000" pitchFamily="18" charset="-120"/>
                </a:rPr>
                <a:t>Transfer.php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  <p:pic>
          <p:nvPicPr>
            <p:cNvPr id="45" name="Picture 71" descr="Mainta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604" y="2676972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Freeform 33"/>
          <p:cNvSpPr/>
          <p:nvPr/>
        </p:nvSpPr>
        <p:spPr bwMode="auto">
          <a:xfrm rot="474748" flipV="1">
            <a:off x="2368736" y="3777144"/>
            <a:ext cx="3407295" cy="602562"/>
          </a:xfrm>
          <a:custGeom>
            <a:avLst/>
            <a:gdLst>
              <a:gd name="T0" fmla="*/ 1544 w 1631"/>
              <a:gd name="T1" fmla="*/ 358 h 609"/>
              <a:gd name="T2" fmla="*/ 1531 w 1631"/>
              <a:gd name="T3" fmla="*/ 338 h 609"/>
              <a:gd name="T4" fmla="*/ 1500 w 1631"/>
              <a:gd name="T5" fmla="*/ 299 h 609"/>
              <a:gd name="T6" fmla="*/ 1466 w 1631"/>
              <a:gd name="T7" fmla="*/ 263 h 609"/>
              <a:gd name="T8" fmla="*/ 1425 w 1631"/>
              <a:gd name="T9" fmla="*/ 228 h 609"/>
              <a:gd name="T10" fmla="*/ 1382 w 1631"/>
              <a:gd name="T11" fmla="*/ 195 h 609"/>
              <a:gd name="T12" fmla="*/ 1332 w 1631"/>
              <a:gd name="T13" fmla="*/ 163 h 609"/>
              <a:gd name="T14" fmla="*/ 1280 w 1631"/>
              <a:gd name="T15" fmla="*/ 134 h 609"/>
              <a:gd name="T16" fmla="*/ 1225 w 1631"/>
              <a:gd name="T17" fmla="*/ 108 h 609"/>
              <a:gd name="T18" fmla="*/ 1164 w 1631"/>
              <a:gd name="T19" fmla="*/ 85 h 609"/>
              <a:gd name="T20" fmla="*/ 1102 w 1631"/>
              <a:gd name="T21" fmla="*/ 63 h 609"/>
              <a:gd name="T22" fmla="*/ 1037 w 1631"/>
              <a:gd name="T23" fmla="*/ 44 h 609"/>
              <a:gd name="T24" fmla="*/ 967 w 1631"/>
              <a:gd name="T25" fmla="*/ 29 h 609"/>
              <a:gd name="T26" fmla="*/ 896 w 1631"/>
              <a:gd name="T27" fmla="*/ 18 h 609"/>
              <a:gd name="T28" fmla="*/ 824 w 1631"/>
              <a:gd name="T29" fmla="*/ 8 h 609"/>
              <a:gd name="T30" fmla="*/ 767 w 1631"/>
              <a:gd name="T31" fmla="*/ 3 h 609"/>
              <a:gd name="T32" fmla="*/ 709 w 1631"/>
              <a:gd name="T33" fmla="*/ 2 h 609"/>
              <a:gd name="T34" fmla="*/ 622 w 1631"/>
              <a:gd name="T35" fmla="*/ 2 h 609"/>
              <a:gd name="T36" fmla="*/ 573 w 1631"/>
              <a:gd name="T37" fmla="*/ 3 h 609"/>
              <a:gd name="T38" fmla="*/ 479 w 1631"/>
              <a:gd name="T39" fmla="*/ 12 h 609"/>
              <a:gd name="T40" fmla="*/ 432 w 1631"/>
              <a:gd name="T41" fmla="*/ 19 h 609"/>
              <a:gd name="T42" fmla="*/ 344 w 1631"/>
              <a:gd name="T43" fmla="*/ 35 h 609"/>
              <a:gd name="T44" fmla="*/ 258 w 1631"/>
              <a:gd name="T45" fmla="*/ 57 h 609"/>
              <a:gd name="T46" fmla="*/ 177 w 1631"/>
              <a:gd name="T47" fmla="*/ 85 h 609"/>
              <a:gd name="T48" fmla="*/ 102 w 1631"/>
              <a:gd name="T49" fmla="*/ 115 h 609"/>
              <a:gd name="T50" fmla="*/ 32 w 1631"/>
              <a:gd name="T51" fmla="*/ 150 h 609"/>
              <a:gd name="T52" fmla="*/ 31 w 1631"/>
              <a:gd name="T53" fmla="*/ 154 h 609"/>
              <a:gd name="T54" fmla="*/ 95 w 1631"/>
              <a:gd name="T55" fmla="*/ 129 h 609"/>
              <a:gd name="T56" fmla="*/ 163 w 1631"/>
              <a:gd name="T57" fmla="*/ 106 h 609"/>
              <a:gd name="T58" fmla="*/ 197 w 1631"/>
              <a:gd name="T59" fmla="*/ 96 h 609"/>
              <a:gd name="T60" fmla="*/ 270 w 1631"/>
              <a:gd name="T61" fmla="*/ 80 h 609"/>
              <a:gd name="T62" fmla="*/ 345 w 1631"/>
              <a:gd name="T63" fmla="*/ 66 h 609"/>
              <a:gd name="T64" fmla="*/ 422 w 1631"/>
              <a:gd name="T65" fmla="*/ 56 h 609"/>
              <a:gd name="T66" fmla="*/ 503 w 1631"/>
              <a:gd name="T67" fmla="*/ 50 h 609"/>
              <a:gd name="T68" fmla="*/ 584 w 1631"/>
              <a:gd name="T69" fmla="*/ 47 h 609"/>
              <a:gd name="T70" fmla="*/ 661 w 1631"/>
              <a:gd name="T71" fmla="*/ 50 h 609"/>
              <a:gd name="T72" fmla="*/ 735 w 1631"/>
              <a:gd name="T73" fmla="*/ 54 h 609"/>
              <a:gd name="T74" fmla="*/ 808 w 1631"/>
              <a:gd name="T75" fmla="*/ 63 h 609"/>
              <a:gd name="T76" fmla="*/ 879 w 1631"/>
              <a:gd name="T77" fmla="*/ 74 h 609"/>
              <a:gd name="T78" fmla="*/ 947 w 1631"/>
              <a:gd name="T79" fmla="*/ 90 h 609"/>
              <a:gd name="T80" fmla="*/ 1012 w 1631"/>
              <a:gd name="T81" fmla="*/ 108 h 609"/>
              <a:gd name="T82" fmla="*/ 1074 w 1631"/>
              <a:gd name="T83" fmla="*/ 128 h 609"/>
              <a:gd name="T84" fmla="*/ 1134 w 1631"/>
              <a:gd name="T85" fmla="*/ 153 h 609"/>
              <a:gd name="T86" fmla="*/ 1189 w 1631"/>
              <a:gd name="T87" fmla="*/ 177 h 609"/>
              <a:gd name="T88" fmla="*/ 1241 w 1631"/>
              <a:gd name="T89" fmla="*/ 206 h 609"/>
              <a:gd name="T90" fmla="*/ 1290 w 1631"/>
              <a:gd name="T91" fmla="*/ 237 h 609"/>
              <a:gd name="T92" fmla="*/ 1334 w 1631"/>
              <a:gd name="T93" fmla="*/ 269 h 609"/>
              <a:gd name="T94" fmla="*/ 1374 w 1631"/>
              <a:gd name="T95" fmla="*/ 303 h 609"/>
              <a:gd name="T96" fmla="*/ 1409 w 1631"/>
              <a:gd name="T97" fmla="*/ 340 h 609"/>
              <a:gd name="T98" fmla="*/ 1440 w 1631"/>
              <a:gd name="T99" fmla="*/ 379 h 609"/>
              <a:gd name="T100" fmla="*/ 1466 w 1631"/>
              <a:gd name="T101" fmla="*/ 418 h 609"/>
              <a:gd name="T102" fmla="*/ 1409 w 1631"/>
              <a:gd name="T103" fmla="*/ 427 h 609"/>
              <a:gd name="T104" fmla="*/ 1599 w 1631"/>
              <a:gd name="T105" fmla="*/ 3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862151"/>
            <a:ext cx="1039251" cy="947849"/>
            <a:chOff x="7696200" y="206375"/>
            <a:chExt cx="1164101" cy="1092200"/>
          </a:xfrm>
        </p:grpSpPr>
        <p:pic>
          <p:nvPicPr>
            <p:cNvPr id="36" name="Picture 4" descr="Certifica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364" y="206375"/>
              <a:ext cx="1138238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696200" y="423446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UserName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如何防</a:t>
            </a:r>
            <a:r>
              <a:rPr lang="zh-TW" altLang="en-US" dirty="0"/>
              <a:t>禦</a:t>
            </a:r>
            <a:r>
              <a:rPr lang="zh-TW" altLang="en-US" dirty="0" smtClean="0"/>
              <a:t> </a:t>
            </a:r>
            <a:r>
              <a:rPr lang="en-US" altLang="zh-TW" dirty="0" smtClean="0"/>
              <a:t>CSRF?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zh-TW" altLang="en-US" dirty="0" smtClean="0"/>
              <a:t>指令單純只用於資訊</a:t>
            </a:r>
            <a:r>
              <a:rPr lang="zh-TW" altLang="en-US" dirty="0"/>
              <a:t>讀取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表單資料採用 </a:t>
            </a:r>
            <a:r>
              <a:rPr lang="en-US" altLang="zh-TW" dirty="0" smtClean="0"/>
              <a:t>POST </a:t>
            </a:r>
            <a:r>
              <a:rPr lang="zh-TW" altLang="en-US" dirty="0" smtClean="0"/>
              <a:t>傳送。</a:t>
            </a:r>
            <a:endParaRPr lang="en-US" altLang="zh-TW" dirty="0" smtClean="0"/>
          </a:p>
          <a:p>
            <a:r>
              <a:rPr lang="zh-TW" altLang="en-US" dirty="0" smtClean="0"/>
              <a:t>應用 </a:t>
            </a:r>
            <a:r>
              <a:rPr lang="en-US" altLang="zh-TW" dirty="0" smtClean="0"/>
              <a:t>CAPTCHA </a:t>
            </a:r>
            <a:r>
              <a:rPr lang="zh-TW" altLang="en-US" dirty="0" smtClean="0"/>
              <a:t>驗證，在處理過程加進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人工處理的斷點</a:t>
            </a:r>
            <a:r>
              <a:rPr lang="zh-TW" altLang="en-US" dirty="0" smtClean="0"/>
              <a:t>，讓攻擊無法自</a:t>
            </a:r>
            <a:r>
              <a:rPr lang="zh-TW" altLang="en-US" dirty="0"/>
              <a:t>動</a:t>
            </a:r>
            <a:r>
              <a:rPr lang="zh-TW" altLang="en-US" dirty="0" smtClean="0"/>
              <a:t>化進行。 </a:t>
            </a:r>
            <a:endParaRPr lang="en-US" altLang="zh-TW" dirty="0" smtClean="0"/>
          </a:p>
          <a:p>
            <a:r>
              <a:rPr lang="zh-TW" altLang="en-US" dirty="0" smtClean="0"/>
              <a:t>網址加入 </a:t>
            </a:r>
            <a:r>
              <a:rPr lang="en-US" dirty="0" smtClean="0"/>
              <a:t>Anti CSRF Token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讓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參數多一些不可預測性</a:t>
            </a:r>
            <a:r>
              <a:rPr lang="zh-TW" altLang="en-US" dirty="0"/>
              <a:t>。</a:t>
            </a:r>
            <a:endParaRPr lang="en-US" dirty="0"/>
          </a:p>
        </p:txBody>
      </p:sp>
      <p:pic>
        <p:nvPicPr>
          <p:cNvPr id="1026" name="Picture 2" descr="http://upload.wikimedia.org/wikipedia/commons/6/69/Captch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57800"/>
            <a:ext cx="276225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Application_Conso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51" y="2962973"/>
            <a:ext cx="3534749" cy="314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點擊綁架（</a:t>
            </a:r>
            <a:r>
              <a:rPr lang="en-US" dirty="0" err="1" smtClean="0"/>
              <a:t>ClickJacking</a:t>
            </a:r>
            <a:r>
              <a:rPr lang="zh-TW" altLang="en-US" dirty="0" smtClean="0"/>
              <a:t>）運作原理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攻擊者在網頁嵌入一個樣式設定為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透明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iframe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透明 </a:t>
            </a:r>
            <a:r>
              <a:rPr lang="en-US" altLang="zh-TW" dirty="0" err="1" smtClean="0"/>
              <a:t>iframe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的內容載入「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受害網站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r>
              <a:rPr lang="zh-TW" altLang="en-US" dirty="0" smtClean="0"/>
              <a:t>使用者實際操作點按的是框架</a:t>
            </a:r>
            <a:br>
              <a:rPr lang="en-US" altLang="zh-TW" dirty="0" smtClean="0"/>
            </a:br>
            <a:r>
              <a:rPr lang="zh-TW" altLang="en-US" dirty="0" smtClean="0"/>
              <a:t>裏頭那個看不見的網站。</a:t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11" name="Picture 5" descr="Tabl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51" y="4663042"/>
            <a:ext cx="1432025" cy="158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User_Half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16575"/>
            <a:ext cx="5461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3369897" y="3733801"/>
            <a:ext cx="2086954" cy="92924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724404" y="5228715"/>
            <a:ext cx="2086954" cy="9431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 descr="T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01" y="3666802"/>
            <a:ext cx="1432025" cy="158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V="1">
            <a:off x="4755276" y="4085715"/>
            <a:ext cx="2073175" cy="9434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8"/>
          <p:cNvGrpSpPr/>
          <p:nvPr/>
        </p:nvGrpSpPr>
        <p:grpSpPr bwMode="auto">
          <a:xfrm>
            <a:off x="3495431" y="5334973"/>
            <a:ext cx="557212" cy="874713"/>
            <a:chOff x="4533" y="460"/>
            <a:chExt cx="351" cy="551"/>
          </a:xfrm>
        </p:grpSpPr>
        <p:grpSp>
          <p:nvGrpSpPr>
            <p:cNvPr id="32" name="Group 39"/>
            <p:cNvGrpSpPr/>
            <p:nvPr/>
          </p:nvGrpSpPr>
          <p:grpSpPr bwMode="auto">
            <a:xfrm>
              <a:off x="4533" y="630"/>
              <a:ext cx="279" cy="381"/>
              <a:chOff x="1536" y="1824"/>
              <a:chExt cx="315" cy="401"/>
            </a:xfrm>
          </p:grpSpPr>
          <p:sp>
            <p:nvSpPr>
              <p:cNvPr id="36" name="Freeform 40"/>
              <p:cNvSpPr/>
              <p:nvPr/>
            </p:nvSpPr>
            <p:spPr bwMode="auto">
              <a:xfrm>
                <a:off x="1536" y="1824"/>
                <a:ext cx="315" cy="401"/>
              </a:xfrm>
              <a:custGeom>
                <a:avLst/>
                <a:gdLst>
                  <a:gd name="T0" fmla="*/ 236 w 315"/>
                  <a:gd name="T1" fmla="*/ 0 h 401"/>
                  <a:gd name="T2" fmla="*/ 198 w 315"/>
                  <a:gd name="T3" fmla="*/ 12 h 401"/>
                  <a:gd name="T4" fmla="*/ 0 w 315"/>
                  <a:gd name="T5" fmla="*/ 260 h 401"/>
                  <a:gd name="T6" fmla="*/ 60 w 315"/>
                  <a:gd name="T7" fmla="*/ 282 h 401"/>
                  <a:gd name="T8" fmla="*/ 117 w 315"/>
                  <a:gd name="T9" fmla="*/ 255 h 401"/>
                  <a:gd name="T10" fmla="*/ 87 w 315"/>
                  <a:gd name="T11" fmla="*/ 398 h 401"/>
                  <a:gd name="T12" fmla="*/ 183 w 315"/>
                  <a:gd name="T13" fmla="*/ 401 h 401"/>
                  <a:gd name="T14" fmla="*/ 216 w 315"/>
                  <a:gd name="T15" fmla="*/ 368 h 401"/>
                  <a:gd name="T16" fmla="*/ 240 w 315"/>
                  <a:gd name="T17" fmla="*/ 270 h 401"/>
                  <a:gd name="T18" fmla="*/ 288 w 315"/>
                  <a:gd name="T19" fmla="*/ 303 h 401"/>
                  <a:gd name="T20" fmla="*/ 315 w 315"/>
                  <a:gd name="T21" fmla="*/ 290 h 401"/>
                  <a:gd name="T22" fmla="*/ 236 w 315"/>
                  <a:gd name="T23" fmla="*/ 0 h 4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15" h="401">
                    <a:moveTo>
                      <a:pt x="236" y="0"/>
                    </a:moveTo>
                    <a:lnTo>
                      <a:pt x="198" y="12"/>
                    </a:lnTo>
                    <a:lnTo>
                      <a:pt x="0" y="260"/>
                    </a:lnTo>
                    <a:lnTo>
                      <a:pt x="60" y="282"/>
                    </a:lnTo>
                    <a:lnTo>
                      <a:pt x="117" y="255"/>
                    </a:lnTo>
                    <a:lnTo>
                      <a:pt x="87" y="398"/>
                    </a:lnTo>
                    <a:lnTo>
                      <a:pt x="183" y="401"/>
                    </a:lnTo>
                    <a:lnTo>
                      <a:pt x="216" y="368"/>
                    </a:lnTo>
                    <a:lnTo>
                      <a:pt x="240" y="270"/>
                    </a:lnTo>
                    <a:lnTo>
                      <a:pt x="288" y="303"/>
                    </a:lnTo>
                    <a:lnTo>
                      <a:pt x="315" y="29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41"/>
              <p:cNvSpPr/>
              <p:nvPr/>
            </p:nvSpPr>
            <p:spPr bwMode="auto">
              <a:xfrm>
                <a:off x="1596" y="1838"/>
                <a:ext cx="240" cy="360"/>
              </a:xfrm>
              <a:custGeom>
                <a:avLst/>
                <a:gdLst>
                  <a:gd name="T0" fmla="*/ 174 w 240"/>
                  <a:gd name="T1" fmla="*/ 0 h 360"/>
                  <a:gd name="T2" fmla="*/ 0 w 240"/>
                  <a:gd name="T3" fmla="*/ 228 h 360"/>
                  <a:gd name="T4" fmla="*/ 111 w 240"/>
                  <a:gd name="T5" fmla="*/ 208 h 360"/>
                  <a:gd name="T6" fmla="*/ 60 w 240"/>
                  <a:gd name="T7" fmla="*/ 354 h 360"/>
                  <a:gd name="T8" fmla="*/ 138 w 240"/>
                  <a:gd name="T9" fmla="*/ 360 h 360"/>
                  <a:gd name="T10" fmla="*/ 159 w 240"/>
                  <a:gd name="T11" fmla="*/ 223 h 360"/>
                  <a:gd name="T12" fmla="*/ 240 w 240"/>
                  <a:gd name="T13" fmla="*/ 264 h 360"/>
                  <a:gd name="T14" fmla="*/ 174 w 240"/>
                  <a:gd name="T15" fmla="*/ 0 h 3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0" h="360">
                    <a:moveTo>
                      <a:pt x="174" y="0"/>
                    </a:moveTo>
                    <a:lnTo>
                      <a:pt x="0" y="228"/>
                    </a:lnTo>
                    <a:lnTo>
                      <a:pt x="111" y="208"/>
                    </a:lnTo>
                    <a:lnTo>
                      <a:pt x="60" y="354"/>
                    </a:lnTo>
                    <a:lnTo>
                      <a:pt x="138" y="360"/>
                    </a:lnTo>
                    <a:lnTo>
                      <a:pt x="159" y="223"/>
                    </a:lnTo>
                    <a:lnTo>
                      <a:pt x="240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Freeform 42"/>
            <p:cNvSpPr/>
            <p:nvPr/>
          </p:nvSpPr>
          <p:spPr bwMode="auto">
            <a:xfrm rot="-1407786">
              <a:off x="4626" y="471"/>
              <a:ext cx="57" cy="144"/>
            </a:xfrm>
            <a:custGeom>
              <a:avLst/>
              <a:gdLst>
                <a:gd name="T0" fmla="*/ 0 w 64"/>
                <a:gd name="T1" fmla="*/ 8 h 152"/>
                <a:gd name="T2" fmla="*/ 29 w 64"/>
                <a:gd name="T3" fmla="*/ 0 h 152"/>
                <a:gd name="T4" fmla="*/ 51 w 64"/>
                <a:gd name="T5" fmla="*/ 136 h 152"/>
                <a:gd name="T6" fmla="*/ 0 w 64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" h="152">
                  <a:moveTo>
                    <a:pt x="0" y="8"/>
                  </a:moveTo>
                  <a:lnTo>
                    <a:pt x="36" y="0"/>
                  </a:lnTo>
                  <a:lnTo>
                    <a:pt x="64" y="15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4732" y="460"/>
              <a:ext cx="36" cy="129"/>
            </a:xfrm>
            <a:custGeom>
              <a:avLst/>
              <a:gdLst>
                <a:gd name="T0" fmla="*/ 16 w 40"/>
                <a:gd name="T1" fmla="*/ 122 h 136"/>
                <a:gd name="T2" fmla="*/ 0 w 40"/>
                <a:gd name="T3" fmla="*/ 0 h 136"/>
                <a:gd name="T4" fmla="*/ 32 w 40"/>
                <a:gd name="T5" fmla="*/ 0 h 136"/>
                <a:gd name="T6" fmla="*/ 16 w 40"/>
                <a:gd name="T7" fmla="*/ 122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136">
                  <a:moveTo>
                    <a:pt x="20" y="136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20" y="1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4782" y="543"/>
              <a:ext cx="102" cy="65"/>
            </a:xfrm>
            <a:custGeom>
              <a:avLst/>
              <a:gdLst>
                <a:gd name="T0" fmla="*/ 0 w 116"/>
                <a:gd name="T1" fmla="*/ 62 h 68"/>
                <a:gd name="T2" fmla="*/ 80 w 116"/>
                <a:gd name="T3" fmla="*/ 0 h 68"/>
                <a:gd name="T4" fmla="*/ 90 w 116"/>
                <a:gd name="T5" fmla="*/ 22 h 68"/>
                <a:gd name="T6" fmla="*/ 0 w 116"/>
                <a:gd name="T7" fmla="*/ 62 h 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" h="68">
                  <a:moveTo>
                    <a:pt x="0" y="68"/>
                  </a:moveTo>
                  <a:lnTo>
                    <a:pt x="104" y="0"/>
                  </a:lnTo>
                  <a:lnTo>
                    <a:pt x="116" y="2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如何防</a:t>
            </a:r>
            <a:r>
              <a:rPr lang="zh-TW" altLang="en-US" dirty="0"/>
              <a:t>禦點擊綁架（</a:t>
            </a:r>
            <a:r>
              <a:rPr lang="en-US" dirty="0" err="1"/>
              <a:t>ClickJacking</a:t>
            </a:r>
            <a:r>
              <a:rPr lang="zh-TW" altLang="en-US" dirty="0"/>
              <a:t>）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busting</a:t>
            </a:r>
            <a:r>
              <a:rPr lang="zh-TW" altLang="en-US" dirty="0" smtClean="0"/>
              <a:t>，寫作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程式禁止 </a:t>
            </a:r>
            <a:r>
              <a:rPr lang="en-US" altLang="zh-TW" dirty="0" err="1" smtClean="0"/>
              <a:t>iframe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嵌套。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header: X-Frame-Options</a:t>
            </a:r>
            <a:endParaRPr lang="en-US" altLang="zh-TW" dirty="0" smtClean="0"/>
          </a:p>
          <a:p>
            <a:pPr lvl="1"/>
            <a:r>
              <a:rPr lang="en-US" dirty="0" smtClean="0"/>
              <a:t>Deny</a:t>
            </a:r>
            <a:endParaRPr lang="en-US" dirty="0" smtClean="0"/>
          </a:p>
          <a:p>
            <a:pPr lvl="1"/>
            <a:r>
              <a:rPr lang="en-US" dirty="0" err="1" smtClean="0"/>
              <a:t>SameOrigin</a:t>
            </a:r>
            <a:endParaRPr lang="en-US" dirty="0" smtClean="0"/>
          </a:p>
          <a:p>
            <a:pPr lvl="1"/>
            <a:r>
              <a:rPr lang="en-US" dirty="0" smtClean="0"/>
              <a:t>Allow-from origin</a:t>
            </a:r>
            <a:endParaRPr lang="en-US" dirty="0" smtClean="0"/>
          </a:p>
          <a:p>
            <a:r>
              <a:rPr lang="zh-TW" altLang="en-US" dirty="0"/>
              <a:t>宣告 </a:t>
            </a:r>
            <a:r>
              <a:rPr lang="en-US" altLang="zh-TW" dirty="0"/>
              <a:t>Content Security </a:t>
            </a:r>
            <a:r>
              <a:rPr lang="en-US" altLang="zh-TW" dirty="0" smtClean="0"/>
              <a:t>Policy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利用 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 針對 </a:t>
            </a:r>
            <a:r>
              <a:rPr lang="en-US" altLang="zh-TW" dirty="0" err="1" smtClean="0"/>
              <a:t>i</a:t>
            </a:r>
            <a:r>
              <a:rPr lang="en-US" dirty="0" err="1" smtClean="0"/>
              <a:t>frame</a:t>
            </a:r>
            <a:r>
              <a:rPr lang="en-US" dirty="0" smtClean="0"/>
              <a:t> </a:t>
            </a:r>
            <a:r>
              <a:rPr lang="zh-TW" altLang="en-US" dirty="0"/>
              <a:t>新</a:t>
            </a:r>
            <a:r>
              <a:rPr lang="zh-TW" altLang="en-US" dirty="0" smtClean="0"/>
              <a:t>增的 </a:t>
            </a:r>
            <a:r>
              <a:rPr lang="en-US" altLang="zh-TW" dirty="0"/>
              <a:t>sandbox </a:t>
            </a:r>
            <a:r>
              <a:rPr lang="zh-TW" altLang="en-US" dirty="0"/>
              <a:t>屬</a:t>
            </a:r>
            <a:r>
              <a:rPr lang="zh-TW" altLang="en-US" dirty="0" smtClean="0"/>
              <a:t>性 </a:t>
            </a:r>
            <a:r>
              <a:rPr lang="en-US" altLang="zh-TW" dirty="0" smtClean="0"/>
              <a:t>: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sandbox="allow-same-origin"&gt;&lt;/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en-US" dirty="0" smtClean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Demo: </a:t>
            </a:r>
            <a:r>
              <a:rPr lang="en-GB" altLang="zh-TW" sz="2000" dirty="0" err="1" smtClean="0">
                <a:ea typeface="新細明體" panose="02020500000000000000" pitchFamily="18" charset="-120"/>
              </a:rPr>
              <a:t>ClickJacking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zh-TW" altLang="en-US" dirty="0" smtClean="0"/>
              <a:t>新元素，直接以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在網頁上作圖與圖片處理</a:t>
            </a:r>
            <a:endParaRPr lang="en-US" altLang="zh-TW" dirty="0" smtClean="0"/>
          </a:p>
          <a:p>
            <a:r>
              <a:rPr lang="zh-TW" altLang="en-US" dirty="0" smtClean="0"/>
              <a:t>回應使用者鍵盤、滑鼠操作，</a:t>
            </a:r>
            <a:br>
              <a:rPr lang="en-US" altLang="zh-TW" dirty="0" smtClean="0"/>
            </a:br>
            <a:r>
              <a:rPr lang="zh-TW" altLang="en-US" dirty="0" smtClean="0"/>
              <a:t>製作互動式網頁與電玩程式。</a:t>
            </a:r>
            <a:endParaRPr lang="en-US" altLang="zh-TW" dirty="0" smtClean="0"/>
          </a:p>
          <a:p>
            <a:r>
              <a:rPr lang="en-US" dirty="0"/>
              <a:t>Shaun </a:t>
            </a:r>
            <a:r>
              <a:rPr lang="en-US" dirty="0" err="1"/>
              <a:t>Friedle</a:t>
            </a:r>
            <a:r>
              <a:rPr lang="en-US" dirty="0"/>
              <a:t> </a:t>
            </a:r>
            <a:r>
              <a:rPr lang="zh-TW" altLang="en-US" dirty="0"/>
              <a:t>以 </a:t>
            </a:r>
            <a:r>
              <a:rPr lang="en-US" dirty="0" smtClean="0"/>
              <a:t>JavaScript </a:t>
            </a:r>
            <a:r>
              <a:rPr lang="zh-TW" altLang="en-US" dirty="0"/>
              <a:t>操</a:t>
            </a:r>
            <a:r>
              <a:rPr lang="zh-TW" altLang="en-US" dirty="0" smtClean="0"/>
              <a:t>作</a:t>
            </a:r>
            <a:br>
              <a:rPr lang="en-US" altLang="zh-TW" dirty="0" smtClean="0"/>
            </a:br>
            <a:r>
              <a:rPr lang="en-US" dirty="0" smtClean="0"/>
              <a:t>Canvas </a:t>
            </a:r>
            <a:r>
              <a:rPr lang="zh-TW" altLang="en-US" dirty="0"/>
              <a:t>的像素，成功破解驗證碼。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2987040" cy="454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11460" y="5802868"/>
            <a:ext cx="22797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2D Context </a:t>
            </a:r>
            <a:r>
              <a:rPr lang="zh-TW" altLang="en-US" dirty="0" smtClean="0"/>
              <a:t>物件</a:t>
            </a:r>
            <a:endParaRPr lang="en-US" dirty="0" smtClean="0"/>
          </a:p>
        </p:txBody>
      </p:sp>
      <p:pic>
        <p:nvPicPr>
          <p:cNvPr id="16" name="Picture 17" descr="Maint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61" y="4419600"/>
            <a:ext cx="1279839" cy="135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797" y="4419600"/>
            <a:ext cx="3172663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&lt;body&gt;</a:t>
            </a:r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h1&gt;Breakout&lt;/h1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canvas id="canvas"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width</a:t>
            </a:r>
            <a:r>
              <a:rPr lang="en-US" dirty="0"/>
              <a:t>="400" height="500"&gt;</a:t>
            </a:r>
            <a:endParaRPr lang="en-US" dirty="0"/>
          </a:p>
          <a:p>
            <a:r>
              <a:rPr lang="en-US" dirty="0" smtClean="0"/>
              <a:t>  &lt;/</a:t>
            </a:r>
            <a:r>
              <a:rPr lang="en-US" dirty="0"/>
              <a:t>canvas&gt;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Demo: </a:t>
            </a:r>
            <a:r>
              <a:rPr lang="en-GB" altLang="zh-TW" sz="2000" dirty="0" err="1" smtClean="0">
                <a:ea typeface="新細明體" panose="02020500000000000000" pitchFamily="18" charset="-120"/>
              </a:rPr>
              <a:t>ClickJacking</a:t>
            </a:r>
            <a:endParaRPr lang="en-GB" altLang="zh-TW" sz="2000" dirty="0" smtClean="0">
              <a:ea typeface="新細明體" panose="02020500000000000000" pitchFamily="18" charset="-12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676650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Demo: </a:t>
            </a:r>
            <a:r>
              <a:rPr lang="en-GB" altLang="zh-TW" sz="2000" dirty="0" err="1" smtClean="0">
                <a:ea typeface="新細明體" panose="02020500000000000000" pitchFamily="18" charset="-120"/>
              </a:rPr>
              <a:t>BreakoutGame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網站與資料庫安全防護體系</a:t>
            </a:r>
            <a:endParaRPr lang="en-US" dirty="0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538163" y="1905000"/>
            <a:ext cx="7956550" cy="4572000"/>
          </a:xfrm>
          <a:prstGeom prst="roundRect">
            <a:avLst>
              <a:gd name="adj" fmla="val 4167"/>
            </a:avLst>
          </a:prstGeom>
          <a:solidFill>
            <a:srgbClr val="F0F1E1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buSzPct val="85000"/>
            </a:pPr>
            <a:endParaRPr lang="en-US" altLang="en-US"/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6511926" y="3664645"/>
            <a:ext cx="1801813" cy="927100"/>
          </a:xfrm>
          <a:prstGeom prst="rect">
            <a:avLst/>
          </a:prstGeom>
          <a:solidFill>
            <a:srgbClr val="ADE2A1">
              <a:alpha val="75000"/>
            </a:srgbClr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1685926" y="3664645"/>
            <a:ext cx="2932113" cy="863600"/>
          </a:xfrm>
          <a:prstGeom prst="rect">
            <a:avLst/>
          </a:prstGeom>
          <a:solidFill>
            <a:srgbClr val="ADE2A1">
              <a:alpha val="75000"/>
            </a:srgbClr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1640167" y="5540349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 smtClean="0"/>
              <a:t>IP </a:t>
            </a:r>
            <a:r>
              <a:rPr lang="zh-TW" altLang="en-US" sz="1600" dirty="0" smtClean="0"/>
              <a:t>位址確認</a:t>
            </a:r>
            <a:endParaRPr lang="en-US" altLang="en-US" sz="1600" dirty="0" smtClean="0"/>
          </a:p>
          <a:p>
            <a:pPr eaLnBrk="1" hangingPunct="1"/>
            <a:r>
              <a:rPr lang="zh-TW" altLang="en-US" sz="1600" dirty="0" smtClean="0"/>
              <a:t>可否瀏覽目錄</a:t>
            </a:r>
            <a:endParaRPr lang="en-US" altLang="en-US" sz="1600" dirty="0"/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2927628" y="2886468"/>
            <a:ext cx="141577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1600" dirty="0" smtClean="0"/>
              <a:t>檔案權限授權</a:t>
            </a:r>
            <a:endParaRPr lang="en-US" altLang="zh-TW" sz="1600" dirty="0"/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>
            <a:off x="6790412" y="2542282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600" dirty="0" smtClean="0"/>
              <a:t>資料庫角色</a:t>
            </a:r>
            <a:endParaRPr lang="en-US" altLang="en-US" sz="1600" dirty="0"/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1029210" y="4843046"/>
            <a:ext cx="57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 smtClean="0"/>
              <a:t>SSL</a:t>
            </a:r>
            <a:endParaRPr lang="en-US" altLang="en-US" sz="1600" dirty="0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1752600" y="3200400"/>
            <a:ext cx="11128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TW" altLang="en-US" sz="1600" dirty="0" smtClean="0">
                <a:solidFill>
                  <a:srgbClr val="CC0000"/>
                </a:solidFill>
              </a:rPr>
              <a:t>信賴邊界</a:t>
            </a:r>
            <a:endParaRPr lang="en-US" altLang="en-US" sz="1600" b="0" dirty="0">
              <a:solidFill>
                <a:srgbClr val="CC0000"/>
              </a:solidFill>
            </a:endParaRPr>
          </a:p>
        </p:txBody>
      </p: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533400" y="3623370"/>
            <a:ext cx="731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600" b="0" dirty="0" smtClean="0"/>
              <a:t>User1</a:t>
            </a:r>
            <a:endParaRPr lang="en-US" altLang="en-US" sz="1600" b="0" dirty="0"/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533400" y="3856732"/>
            <a:ext cx="731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600" b="0" dirty="0" smtClean="0"/>
              <a:t>User2</a:t>
            </a:r>
            <a:endParaRPr lang="en-US" altLang="en-US" sz="1600" b="0" dirty="0"/>
          </a:p>
        </p:txBody>
      </p:sp>
      <p:sp>
        <p:nvSpPr>
          <p:cNvPr id="16" name="Text Box 59"/>
          <p:cNvSpPr txBox="1">
            <a:spLocks noChangeArrowheads="1"/>
          </p:cNvSpPr>
          <p:nvPr/>
        </p:nvSpPr>
        <p:spPr bwMode="auto">
          <a:xfrm>
            <a:off x="533400" y="4077395"/>
            <a:ext cx="731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600" b="0" dirty="0" smtClean="0"/>
              <a:t>User3</a:t>
            </a:r>
            <a:endParaRPr lang="en-US" altLang="en-US" sz="1600" b="0" dirty="0"/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1866901" y="3523357"/>
            <a:ext cx="2495550" cy="1158875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2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1"/>
          <p:cNvSpPr>
            <a:spLocks noChangeArrowheads="1"/>
          </p:cNvSpPr>
          <p:nvPr/>
        </p:nvSpPr>
        <p:spPr bwMode="auto">
          <a:xfrm>
            <a:off x="2054226" y="3782120"/>
            <a:ext cx="698530" cy="657225"/>
          </a:xfrm>
          <a:prstGeom prst="rect">
            <a:avLst/>
          </a:prstGeom>
          <a:solidFill>
            <a:srgbClr val="8DACD0"/>
          </a:solidFill>
          <a:ln w="9525">
            <a:solidFill>
              <a:srgbClr val="808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7777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dirty="0" smtClean="0"/>
              <a:t>Web</a:t>
            </a:r>
            <a:endParaRPr lang="en-US" altLang="en-US" dirty="0" smtClean="0"/>
          </a:p>
          <a:p>
            <a:pPr algn="ctr" eaLnBrk="1" hangingPunct="1"/>
            <a:r>
              <a:rPr lang="en-US" altLang="en-US" dirty="0" smtClean="0"/>
              <a:t>Server</a:t>
            </a:r>
            <a:endParaRPr lang="en-US" altLang="en-US" dirty="0"/>
          </a:p>
        </p:txBody>
      </p:sp>
      <p:grpSp>
        <p:nvGrpSpPr>
          <p:cNvPr id="19" name="Group 62"/>
          <p:cNvGrpSpPr/>
          <p:nvPr/>
        </p:nvGrpSpPr>
        <p:grpSpPr bwMode="auto">
          <a:xfrm>
            <a:off x="715963" y="3909120"/>
            <a:ext cx="1354138" cy="450850"/>
            <a:chOff x="1273" y="3075"/>
            <a:chExt cx="552" cy="267"/>
          </a:xfrm>
        </p:grpSpPr>
        <p:sp>
          <p:nvSpPr>
            <p:cNvPr id="42" name="Line 63"/>
            <p:cNvSpPr>
              <a:spLocks noChangeShapeType="1"/>
            </p:cNvSpPr>
            <p:nvPr/>
          </p:nvSpPr>
          <p:spPr bwMode="auto">
            <a:xfrm>
              <a:off x="1273" y="3075"/>
              <a:ext cx="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64"/>
            <p:cNvSpPr>
              <a:spLocks noChangeShapeType="1"/>
            </p:cNvSpPr>
            <p:nvPr/>
          </p:nvSpPr>
          <p:spPr bwMode="auto">
            <a:xfrm>
              <a:off x="1273" y="3208"/>
              <a:ext cx="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5"/>
            <p:cNvSpPr>
              <a:spLocks noChangeShapeType="1"/>
            </p:cNvSpPr>
            <p:nvPr/>
          </p:nvSpPr>
          <p:spPr bwMode="auto">
            <a:xfrm>
              <a:off x="1273" y="3342"/>
              <a:ext cx="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2932113" y="3382070"/>
            <a:ext cx="5265738" cy="1649412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2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68"/>
          <p:cNvSpPr txBox="1">
            <a:spLocks noChangeArrowheads="1"/>
          </p:cNvSpPr>
          <p:nvPr/>
        </p:nvSpPr>
        <p:spPr bwMode="auto">
          <a:xfrm>
            <a:off x="3151702" y="5206425"/>
            <a:ext cx="16995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 dirty="0"/>
              <a:t>表單驗</a:t>
            </a:r>
            <a:r>
              <a:rPr lang="zh-TW" altLang="en-US" sz="1600" dirty="0" smtClean="0"/>
              <a:t>證</a:t>
            </a:r>
            <a:endParaRPr lang="en-US" altLang="zh-TW" sz="1600" dirty="0" smtClean="0"/>
          </a:p>
          <a:p>
            <a:r>
              <a:rPr lang="en-US" altLang="zh-TW" sz="1600" dirty="0" smtClean="0"/>
              <a:t>Role-based </a:t>
            </a:r>
            <a:r>
              <a:rPr lang="zh-TW" altLang="en-US" sz="1600" dirty="0" smtClean="0"/>
              <a:t>授權</a:t>
            </a:r>
            <a:endParaRPr lang="en-US" altLang="zh-TW" sz="1600" dirty="0"/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4419600" y="3043434"/>
            <a:ext cx="2844995" cy="34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CC0000"/>
                </a:solidFill>
              </a:rPr>
              <a:t>信賴邊</a:t>
            </a:r>
            <a:r>
              <a:rPr lang="zh-TW" altLang="en-US" sz="1600" dirty="0" smtClean="0">
                <a:solidFill>
                  <a:srgbClr val="CC0000"/>
                </a:solidFill>
              </a:rPr>
              <a:t>界（</a:t>
            </a:r>
            <a:r>
              <a:rPr lang="en-US" altLang="en-US" sz="1600" b="0" dirty="0" smtClean="0">
                <a:solidFill>
                  <a:srgbClr val="CC0000"/>
                </a:solidFill>
              </a:rPr>
              <a:t>Trust Boundary</a:t>
            </a:r>
            <a:r>
              <a:rPr lang="zh-TW" altLang="en-US" sz="1600" b="0" dirty="0" smtClean="0">
                <a:solidFill>
                  <a:srgbClr val="CC0000"/>
                </a:solidFill>
              </a:rPr>
              <a:t>）</a:t>
            </a:r>
            <a:endParaRPr lang="en-US" altLang="en-US" sz="1600" b="0" dirty="0">
              <a:solidFill>
                <a:srgbClr val="CC0000"/>
              </a:solidFill>
            </a:endParaRPr>
          </a:p>
        </p:txBody>
      </p:sp>
      <p:sp>
        <p:nvSpPr>
          <p:cNvPr id="24" name="Text Box 70"/>
          <p:cNvSpPr txBox="1">
            <a:spLocks noChangeArrowheads="1"/>
          </p:cNvSpPr>
          <p:nvPr/>
        </p:nvSpPr>
        <p:spPr bwMode="auto">
          <a:xfrm>
            <a:off x="4806980" y="3807023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400" dirty="0" smtClean="0"/>
              <a:t>連線帳號與權限</a:t>
            </a:r>
            <a:endParaRPr lang="en-US" altLang="en-US" sz="1400" dirty="0"/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3119438" y="3782120"/>
            <a:ext cx="1101725" cy="657225"/>
          </a:xfrm>
          <a:prstGeom prst="rect">
            <a:avLst/>
          </a:prstGeom>
          <a:solidFill>
            <a:srgbClr val="8DACD0"/>
          </a:solidFill>
          <a:ln w="9525">
            <a:solidFill>
              <a:srgbClr val="808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7777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600" dirty="0" smtClean="0"/>
              <a:t>PHP</a:t>
            </a:r>
            <a:endParaRPr lang="en-US" altLang="en-US" sz="1600" dirty="0"/>
          </a:p>
          <a:p>
            <a:pPr algn="ctr" eaLnBrk="1" hangingPunct="1"/>
            <a:r>
              <a:rPr lang="en-US" altLang="en-US" sz="1600" dirty="0" smtClean="0"/>
              <a:t>Runtime</a:t>
            </a:r>
            <a:endParaRPr lang="en-US" altLang="en-US" sz="1600" dirty="0"/>
          </a:p>
        </p:txBody>
      </p:sp>
      <p:sp>
        <p:nvSpPr>
          <p:cNvPr id="26" name="Text Box 72"/>
          <p:cNvSpPr txBox="1">
            <a:spLocks noChangeArrowheads="1"/>
          </p:cNvSpPr>
          <p:nvPr/>
        </p:nvSpPr>
        <p:spPr bwMode="auto">
          <a:xfrm>
            <a:off x="5753669" y="5234107"/>
            <a:ext cx="17139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Windows</a:t>
            </a:r>
            <a:r>
              <a:rPr lang="zh-TW" altLang="en-US" sz="1600" dirty="0" smtClean="0"/>
              <a:t>認證</a:t>
            </a:r>
            <a:endParaRPr lang="en-US" altLang="zh-TW" sz="16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SQL</a:t>
            </a:r>
            <a:r>
              <a:rPr lang="zh-TW" altLang="en-US" sz="1600" dirty="0" smtClean="0"/>
              <a:t>認證</a:t>
            </a:r>
            <a:endParaRPr lang="en-US" altLang="en-US" sz="1600" dirty="0"/>
          </a:p>
        </p:txBody>
      </p:sp>
      <p:sp>
        <p:nvSpPr>
          <p:cNvPr id="27" name="AutoShape 73"/>
          <p:cNvSpPr>
            <a:spLocks noChangeArrowheads="1"/>
          </p:cNvSpPr>
          <p:nvPr/>
        </p:nvSpPr>
        <p:spPr bwMode="auto">
          <a:xfrm>
            <a:off x="6797676" y="3780532"/>
            <a:ext cx="1276350" cy="720725"/>
          </a:xfrm>
          <a:prstGeom prst="can">
            <a:avLst>
              <a:gd name="adj" fmla="val 31231"/>
            </a:avLst>
          </a:prstGeom>
          <a:solidFill>
            <a:srgbClr val="8DACD0"/>
          </a:solidFill>
          <a:ln w="9525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5000"/>
              </a:lnSpc>
            </a:pPr>
            <a:r>
              <a:rPr lang="en-US" altLang="en-US" sz="1600" dirty="0" smtClean="0"/>
              <a:t>SQL Server</a:t>
            </a:r>
            <a:endParaRPr lang="en-US" altLang="en-US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" name="Line 74"/>
          <p:cNvSpPr>
            <a:spLocks noChangeShapeType="1"/>
          </p:cNvSpPr>
          <p:nvPr/>
        </p:nvSpPr>
        <p:spPr bwMode="auto">
          <a:xfrm>
            <a:off x="4366929" y="4147244"/>
            <a:ext cx="233867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5"/>
          <p:cNvSpPr>
            <a:spLocks noChangeShapeType="1"/>
          </p:cNvSpPr>
          <p:nvPr/>
        </p:nvSpPr>
        <p:spPr bwMode="auto">
          <a:xfrm>
            <a:off x="3632201" y="3258245"/>
            <a:ext cx="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76"/>
          <p:cNvSpPr>
            <a:spLocks noChangeShapeType="1"/>
          </p:cNvSpPr>
          <p:nvPr/>
        </p:nvSpPr>
        <p:spPr bwMode="auto">
          <a:xfrm flipH="1" flipV="1">
            <a:off x="2328863" y="4419600"/>
            <a:ext cx="19190" cy="113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1227138" y="3664645"/>
            <a:ext cx="123825" cy="863600"/>
          </a:xfrm>
          <a:prstGeom prst="rect">
            <a:avLst/>
          </a:prstGeom>
          <a:solidFill>
            <a:srgbClr val="ADE2A1">
              <a:alpha val="75000"/>
            </a:srgbClr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8"/>
          <p:cNvSpPr>
            <a:spLocks noChangeShapeType="1"/>
          </p:cNvSpPr>
          <p:nvPr/>
        </p:nvSpPr>
        <p:spPr bwMode="auto">
          <a:xfrm flipV="1">
            <a:off x="2752756" y="4147244"/>
            <a:ext cx="38255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79"/>
          <p:cNvSpPr>
            <a:spLocks noChangeShapeType="1"/>
          </p:cNvSpPr>
          <p:nvPr/>
        </p:nvSpPr>
        <p:spPr bwMode="auto">
          <a:xfrm flipV="1">
            <a:off x="1350963" y="4429820"/>
            <a:ext cx="515938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80"/>
          <p:cNvSpPr>
            <a:spLocks noChangeShapeType="1"/>
          </p:cNvSpPr>
          <p:nvPr/>
        </p:nvSpPr>
        <p:spPr bwMode="auto">
          <a:xfrm flipH="1" flipV="1">
            <a:off x="711201" y="4417120"/>
            <a:ext cx="62230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81"/>
          <p:cNvSpPr>
            <a:spLocks noChangeShapeType="1"/>
          </p:cNvSpPr>
          <p:nvPr/>
        </p:nvSpPr>
        <p:spPr bwMode="auto">
          <a:xfrm flipV="1">
            <a:off x="3632201" y="435997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83"/>
          <p:cNvSpPr>
            <a:spLocks noChangeShapeType="1"/>
          </p:cNvSpPr>
          <p:nvPr/>
        </p:nvSpPr>
        <p:spPr bwMode="auto">
          <a:xfrm>
            <a:off x="7383463" y="294392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84"/>
          <p:cNvSpPr>
            <a:spLocks noChangeShapeType="1"/>
          </p:cNvSpPr>
          <p:nvPr/>
        </p:nvSpPr>
        <p:spPr bwMode="auto">
          <a:xfrm flipV="1">
            <a:off x="6780781" y="4191000"/>
            <a:ext cx="0" cy="108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73"/>
          <p:cNvSpPr>
            <a:spLocks noChangeArrowheads="1"/>
          </p:cNvSpPr>
          <p:nvPr/>
        </p:nvSpPr>
        <p:spPr bwMode="auto">
          <a:xfrm>
            <a:off x="2995613" y="2098675"/>
            <a:ext cx="1276350" cy="720725"/>
          </a:xfrm>
          <a:prstGeom prst="can">
            <a:avLst>
              <a:gd name="adj" fmla="val 31231"/>
            </a:avLst>
          </a:prstGeom>
          <a:solidFill>
            <a:srgbClr val="8DACD0"/>
          </a:solidFill>
          <a:ln w="9525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5000"/>
              </a:lnSpc>
            </a:pPr>
            <a:r>
              <a:rPr lang="en-US" altLang="en-US" sz="1600" dirty="0" smtClean="0"/>
              <a:t>File system</a:t>
            </a:r>
            <a:endParaRPr lang="en-US" altLang="en-US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83" y="1533525"/>
            <a:ext cx="32385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Database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98" y="4466234"/>
            <a:ext cx="2209800" cy="17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143000" y="1829192"/>
            <a:ext cx="3117166" cy="2478304"/>
            <a:chOff x="1143000" y="1829192"/>
            <a:chExt cx="3117166" cy="2478304"/>
          </a:xfrm>
        </p:grpSpPr>
        <p:sp>
          <p:nvSpPr>
            <p:cNvPr id="3" name="TextBox 2"/>
            <p:cNvSpPr txBox="1"/>
            <p:nvPr/>
          </p:nvSpPr>
          <p:spPr>
            <a:xfrm>
              <a:off x="1143000" y="1829192"/>
              <a:ext cx="3117166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tx2">
                      <a:lumMod val="75000"/>
                    </a:schemeClr>
                  </a:solidFill>
                </a:rPr>
                <a:t>localStorage</a:t>
              </a:r>
              <a:endParaRPr 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3000" y="2292585"/>
              <a:ext cx="3117166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 +length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3000" y="2737836"/>
              <a:ext cx="3117166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 +</a:t>
              </a:r>
              <a:r>
                <a:rPr lang="en-US" sz="2400" dirty="0" err="1" smtClean="0">
                  <a:solidFill>
                    <a:schemeClr val="tx2">
                      <a:lumMod val="75000"/>
                    </a:schemeClr>
                  </a:solidFill>
                </a:rPr>
                <a:t>setItem</a:t>
              </a:r>
              <a:r>
                <a:rPr lang="en-US" sz="2400" dirty="0" smtClean="0"/>
                <a:t>(key, value)</a:t>
              </a:r>
              <a:endParaRPr lang="en-US" sz="2400" dirty="0" smtClean="0"/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+</a:t>
              </a:r>
              <a:r>
                <a:rPr lang="en-US" sz="2400" dirty="0" err="1" smtClean="0">
                  <a:solidFill>
                    <a:schemeClr val="tx2">
                      <a:lumMod val="75000"/>
                    </a:schemeClr>
                  </a:solidFill>
                </a:rPr>
                <a:t>getItem</a:t>
              </a:r>
              <a:r>
                <a:rPr lang="en-US" sz="2400" dirty="0" smtClean="0"/>
                <a:t>(key)</a:t>
              </a:r>
              <a:endParaRPr lang="en-US" sz="2400" dirty="0" smtClean="0"/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+</a:t>
              </a:r>
              <a:r>
                <a:rPr lang="en-US" sz="2400" dirty="0" err="1" smtClean="0"/>
                <a:t>removeItem</a:t>
              </a:r>
              <a:r>
                <a:rPr lang="en-US" sz="2400" dirty="0" smtClean="0"/>
                <a:t>(key)</a:t>
              </a:r>
              <a:endParaRPr lang="en-US" sz="2400" dirty="0" smtClean="0"/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+clear()</a:t>
              </a:r>
              <a:endParaRPr lang="en-US" sz="2400" dirty="0"/>
            </a:p>
          </p:txBody>
        </p:sp>
      </p:grpSp>
      <p:sp>
        <p:nvSpPr>
          <p:cNvPr id="9" name="Freeform 11"/>
          <p:cNvSpPr/>
          <p:nvPr/>
        </p:nvSpPr>
        <p:spPr bwMode="auto">
          <a:xfrm rot="1364198" flipH="1">
            <a:off x="3433704" y="3989557"/>
            <a:ext cx="1598954" cy="937384"/>
          </a:xfrm>
          <a:custGeom>
            <a:avLst/>
            <a:gdLst>
              <a:gd name="T0" fmla="*/ 971587722 w 1631"/>
              <a:gd name="T1" fmla="*/ 224813940 h 609"/>
              <a:gd name="T2" fmla="*/ 963407587 w 1631"/>
              <a:gd name="T3" fmla="*/ 212254454 h 609"/>
              <a:gd name="T4" fmla="*/ 943900441 w 1631"/>
              <a:gd name="T5" fmla="*/ 187763890 h 609"/>
              <a:gd name="T6" fmla="*/ 922505328 w 1631"/>
              <a:gd name="T7" fmla="*/ 165156180 h 609"/>
              <a:gd name="T8" fmla="*/ 896705221 w 1631"/>
              <a:gd name="T9" fmla="*/ 143177673 h 609"/>
              <a:gd name="T10" fmla="*/ 869646998 w 1631"/>
              <a:gd name="T11" fmla="*/ 122454401 h 609"/>
              <a:gd name="T12" fmla="*/ 838182989 w 1631"/>
              <a:gd name="T13" fmla="*/ 102359539 h 609"/>
              <a:gd name="T14" fmla="*/ 805461657 w 1631"/>
              <a:gd name="T15" fmla="*/ 84148323 h 609"/>
              <a:gd name="T16" fmla="*/ 770851564 w 1631"/>
              <a:gd name="T17" fmla="*/ 67820753 h 609"/>
              <a:gd name="T18" fmla="*/ 732466330 w 1631"/>
              <a:gd name="T19" fmla="*/ 53377620 h 609"/>
              <a:gd name="T20" fmla="*/ 693452037 w 1631"/>
              <a:gd name="T21" fmla="*/ 39562106 h 609"/>
              <a:gd name="T22" fmla="*/ 652549778 w 1631"/>
              <a:gd name="T23" fmla="*/ 27631029 h 609"/>
              <a:gd name="T24" fmla="*/ 608500641 w 1631"/>
              <a:gd name="T25" fmla="*/ 18211216 h 609"/>
              <a:gd name="T26" fmla="*/ 563823239 w 1631"/>
              <a:gd name="T27" fmla="*/ 11303459 h 609"/>
              <a:gd name="T28" fmla="*/ 518515986 w 1631"/>
              <a:gd name="T29" fmla="*/ 5024112 h 609"/>
              <a:gd name="T30" fmla="*/ 482647777 w 1631"/>
              <a:gd name="T31" fmla="*/ 1883646 h 609"/>
              <a:gd name="T32" fmla="*/ 446149717 w 1631"/>
              <a:gd name="T33" fmla="*/ 1256028 h 609"/>
              <a:gd name="T34" fmla="*/ 391404214 w 1631"/>
              <a:gd name="T35" fmla="*/ 1256028 h 609"/>
              <a:gd name="T36" fmla="*/ 360570056 w 1631"/>
              <a:gd name="T37" fmla="*/ 1883646 h 609"/>
              <a:gd name="T38" fmla="*/ 301418766 w 1631"/>
              <a:gd name="T39" fmla="*/ 7535375 h 609"/>
              <a:gd name="T40" fmla="*/ 271843517 w 1631"/>
              <a:gd name="T41" fmla="*/ 11931077 h 609"/>
              <a:gd name="T42" fmla="*/ 216467369 w 1631"/>
              <a:gd name="T43" fmla="*/ 21979300 h 609"/>
              <a:gd name="T44" fmla="*/ 162350923 w 1631"/>
              <a:gd name="T45" fmla="*/ 35794022 h 609"/>
              <a:gd name="T46" fmla="*/ 111380561 w 1631"/>
              <a:gd name="T47" fmla="*/ 53377620 h 609"/>
              <a:gd name="T48" fmla="*/ 64185341 w 1631"/>
              <a:gd name="T49" fmla="*/ 72216454 h 609"/>
              <a:gd name="T50" fmla="*/ 20136204 w 1631"/>
              <a:gd name="T51" fmla="*/ 94195754 h 609"/>
              <a:gd name="T52" fmla="*/ 19507146 w 1631"/>
              <a:gd name="T53" fmla="*/ 96707810 h 609"/>
              <a:gd name="T54" fmla="*/ 59780348 w 1631"/>
              <a:gd name="T55" fmla="*/ 81008650 h 609"/>
              <a:gd name="T56" fmla="*/ 102570575 w 1631"/>
              <a:gd name="T57" fmla="*/ 66564725 h 609"/>
              <a:gd name="T58" fmla="*/ 123965689 w 1631"/>
              <a:gd name="T59" fmla="*/ 60285378 h 609"/>
              <a:gd name="T60" fmla="*/ 169902000 w 1631"/>
              <a:gd name="T61" fmla="*/ 50237947 h 609"/>
              <a:gd name="T62" fmla="*/ 217097220 w 1631"/>
              <a:gd name="T63" fmla="*/ 41445751 h 609"/>
              <a:gd name="T64" fmla="*/ 265550557 w 1631"/>
              <a:gd name="T65" fmla="*/ 35166404 h 609"/>
              <a:gd name="T66" fmla="*/ 316520919 w 1631"/>
              <a:gd name="T67" fmla="*/ 31398321 h 609"/>
              <a:gd name="T68" fmla="*/ 367492074 w 1631"/>
              <a:gd name="T69" fmla="*/ 29514675 h 609"/>
              <a:gd name="T70" fmla="*/ 415945411 w 1631"/>
              <a:gd name="T71" fmla="*/ 31398321 h 609"/>
              <a:gd name="T72" fmla="*/ 462510780 w 1631"/>
              <a:gd name="T73" fmla="*/ 33910376 h 609"/>
              <a:gd name="T74" fmla="*/ 508447884 w 1631"/>
              <a:gd name="T75" fmla="*/ 39562106 h 609"/>
              <a:gd name="T76" fmla="*/ 553125286 w 1631"/>
              <a:gd name="T77" fmla="*/ 46469863 h 609"/>
              <a:gd name="T78" fmla="*/ 595915513 w 1631"/>
              <a:gd name="T79" fmla="*/ 56517294 h 609"/>
              <a:gd name="T80" fmla="*/ 636817773 w 1631"/>
              <a:gd name="T81" fmla="*/ 67820753 h 609"/>
              <a:gd name="T82" fmla="*/ 675832065 w 1631"/>
              <a:gd name="T83" fmla="*/ 80380239 h 609"/>
              <a:gd name="T84" fmla="*/ 713588242 w 1631"/>
              <a:gd name="T85" fmla="*/ 96079400 h 609"/>
              <a:gd name="T86" fmla="*/ 748198334 w 1631"/>
              <a:gd name="T87" fmla="*/ 111150942 h 609"/>
              <a:gd name="T88" fmla="*/ 780919666 w 1631"/>
              <a:gd name="T89" fmla="*/ 129362158 h 609"/>
              <a:gd name="T90" fmla="*/ 811753824 w 1631"/>
              <a:gd name="T91" fmla="*/ 148829402 h 609"/>
              <a:gd name="T92" fmla="*/ 839441898 w 1631"/>
              <a:gd name="T93" fmla="*/ 168924264 h 609"/>
              <a:gd name="T94" fmla="*/ 864612154 w 1631"/>
              <a:gd name="T95" fmla="*/ 190275154 h 609"/>
              <a:gd name="T96" fmla="*/ 886637119 w 1631"/>
              <a:gd name="T97" fmla="*/ 213510481 h 609"/>
              <a:gd name="T98" fmla="*/ 906144265 w 1631"/>
              <a:gd name="T99" fmla="*/ 238001045 h 609"/>
              <a:gd name="T100" fmla="*/ 922505328 w 1631"/>
              <a:gd name="T101" fmla="*/ 262492400 h 609"/>
              <a:gd name="T102" fmla="*/ 886637119 w 1631"/>
              <a:gd name="T103" fmla="*/ 268144130 h 609"/>
              <a:gd name="T104" fmla="*/ 1006197815 w 1631"/>
              <a:gd name="T105" fmla="*/ 212254454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rot="11882146" flipH="1">
            <a:off x="3391201" y="4531991"/>
            <a:ext cx="1598954" cy="937384"/>
          </a:xfrm>
          <a:custGeom>
            <a:avLst/>
            <a:gdLst>
              <a:gd name="T0" fmla="*/ 971587722 w 1631"/>
              <a:gd name="T1" fmla="*/ 224813940 h 609"/>
              <a:gd name="T2" fmla="*/ 963407587 w 1631"/>
              <a:gd name="T3" fmla="*/ 212254454 h 609"/>
              <a:gd name="T4" fmla="*/ 943900441 w 1631"/>
              <a:gd name="T5" fmla="*/ 187763890 h 609"/>
              <a:gd name="T6" fmla="*/ 922505328 w 1631"/>
              <a:gd name="T7" fmla="*/ 165156180 h 609"/>
              <a:gd name="T8" fmla="*/ 896705221 w 1631"/>
              <a:gd name="T9" fmla="*/ 143177673 h 609"/>
              <a:gd name="T10" fmla="*/ 869646998 w 1631"/>
              <a:gd name="T11" fmla="*/ 122454401 h 609"/>
              <a:gd name="T12" fmla="*/ 838182989 w 1631"/>
              <a:gd name="T13" fmla="*/ 102359539 h 609"/>
              <a:gd name="T14" fmla="*/ 805461657 w 1631"/>
              <a:gd name="T15" fmla="*/ 84148323 h 609"/>
              <a:gd name="T16" fmla="*/ 770851564 w 1631"/>
              <a:gd name="T17" fmla="*/ 67820753 h 609"/>
              <a:gd name="T18" fmla="*/ 732466330 w 1631"/>
              <a:gd name="T19" fmla="*/ 53377620 h 609"/>
              <a:gd name="T20" fmla="*/ 693452037 w 1631"/>
              <a:gd name="T21" fmla="*/ 39562106 h 609"/>
              <a:gd name="T22" fmla="*/ 652549778 w 1631"/>
              <a:gd name="T23" fmla="*/ 27631029 h 609"/>
              <a:gd name="T24" fmla="*/ 608500641 w 1631"/>
              <a:gd name="T25" fmla="*/ 18211216 h 609"/>
              <a:gd name="T26" fmla="*/ 563823239 w 1631"/>
              <a:gd name="T27" fmla="*/ 11303459 h 609"/>
              <a:gd name="T28" fmla="*/ 518515986 w 1631"/>
              <a:gd name="T29" fmla="*/ 5024112 h 609"/>
              <a:gd name="T30" fmla="*/ 482647777 w 1631"/>
              <a:gd name="T31" fmla="*/ 1883646 h 609"/>
              <a:gd name="T32" fmla="*/ 446149717 w 1631"/>
              <a:gd name="T33" fmla="*/ 1256028 h 609"/>
              <a:gd name="T34" fmla="*/ 391404214 w 1631"/>
              <a:gd name="T35" fmla="*/ 1256028 h 609"/>
              <a:gd name="T36" fmla="*/ 360570056 w 1631"/>
              <a:gd name="T37" fmla="*/ 1883646 h 609"/>
              <a:gd name="T38" fmla="*/ 301418766 w 1631"/>
              <a:gd name="T39" fmla="*/ 7535375 h 609"/>
              <a:gd name="T40" fmla="*/ 271843517 w 1631"/>
              <a:gd name="T41" fmla="*/ 11931077 h 609"/>
              <a:gd name="T42" fmla="*/ 216467369 w 1631"/>
              <a:gd name="T43" fmla="*/ 21979300 h 609"/>
              <a:gd name="T44" fmla="*/ 162350923 w 1631"/>
              <a:gd name="T45" fmla="*/ 35794022 h 609"/>
              <a:gd name="T46" fmla="*/ 111380561 w 1631"/>
              <a:gd name="T47" fmla="*/ 53377620 h 609"/>
              <a:gd name="T48" fmla="*/ 64185341 w 1631"/>
              <a:gd name="T49" fmla="*/ 72216454 h 609"/>
              <a:gd name="T50" fmla="*/ 20136204 w 1631"/>
              <a:gd name="T51" fmla="*/ 94195754 h 609"/>
              <a:gd name="T52" fmla="*/ 19507146 w 1631"/>
              <a:gd name="T53" fmla="*/ 96707810 h 609"/>
              <a:gd name="T54" fmla="*/ 59780348 w 1631"/>
              <a:gd name="T55" fmla="*/ 81008650 h 609"/>
              <a:gd name="T56" fmla="*/ 102570575 w 1631"/>
              <a:gd name="T57" fmla="*/ 66564725 h 609"/>
              <a:gd name="T58" fmla="*/ 123965689 w 1631"/>
              <a:gd name="T59" fmla="*/ 60285378 h 609"/>
              <a:gd name="T60" fmla="*/ 169902000 w 1631"/>
              <a:gd name="T61" fmla="*/ 50237947 h 609"/>
              <a:gd name="T62" fmla="*/ 217097220 w 1631"/>
              <a:gd name="T63" fmla="*/ 41445751 h 609"/>
              <a:gd name="T64" fmla="*/ 265550557 w 1631"/>
              <a:gd name="T65" fmla="*/ 35166404 h 609"/>
              <a:gd name="T66" fmla="*/ 316520919 w 1631"/>
              <a:gd name="T67" fmla="*/ 31398321 h 609"/>
              <a:gd name="T68" fmla="*/ 367492074 w 1631"/>
              <a:gd name="T69" fmla="*/ 29514675 h 609"/>
              <a:gd name="T70" fmla="*/ 415945411 w 1631"/>
              <a:gd name="T71" fmla="*/ 31398321 h 609"/>
              <a:gd name="T72" fmla="*/ 462510780 w 1631"/>
              <a:gd name="T73" fmla="*/ 33910376 h 609"/>
              <a:gd name="T74" fmla="*/ 508447884 w 1631"/>
              <a:gd name="T75" fmla="*/ 39562106 h 609"/>
              <a:gd name="T76" fmla="*/ 553125286 w 1631"/>
              <a:gd name="T77" fmla="*/ 46469863 h 609"/>
              <a:gd name="T78" fmla="*/ 595915513 w 1631"/>
              <a:gd name="T79" fmla="*/ 56517294 h 609"/>
              <a:gd name="T80" fmla="*/ 636817773 w 1631"/>
              <a:gd name="T81" fmla="*/ 67820753 h 609"/>
              <a:gd name="T82" fmla="*/ 675832065 w 1631"/>
              <a:gd name="T83" fmla="*/ 80380239 h 609"/>
              <a:gd name="T84" fmla="*/ 713588242 w 1631"/>
              <a:gd name="T85" fmla="*/ 96079400 h 609"/>
              <a:gd name="T86" fmla="*/ 748198334 w 1631"/>
              <a:gd name="T87" fmla="*/ 111150942 h 609"/>
              <a:gd name="T88" fmla="*/ 780919666 w 1631"/>
              <a:gd name="T89" fmla="*/ 129362158 h 609"/>
              <a:gd name="T90" fmla="*/ 811753824 w 1631"/>
              <a:gd name="T91" fmla="*/ 148829402 h 609"/>
              <a:gd name="T92" fmla="*/ 839441898 w 1631"/>
              <a:gd name="T93" fmla="*/ 168924264 h 609"/>
              <a:gd name="T94" fmla="*/ 864612154 w 1631"/>
              <a:gd name="T95" fmla="*/ 190275154 h 609"/>
              <a:gd name="T96" fmla="*/ 886637119 w 1631"/>
              <a:gd name="T97" fmla="*/ 213510481 h 609"/>
              <a:gd name="T98" fmla="*/ 906144265 w 1631"/>
              <a:gd name="T99" fmla="*/ 238001045 h 609"/>
              <a:gd name="T100" fmla="*/ 922505328 w 1631"/>
              <a:gd name="T101" fmla="*/ 262492400 h 609"/>
              <a:gd name="T102" fmla="*/ 886637119 w 1631"/>
              <a:gd name="T103" fmla="*/ 268144130 h 609"/>
              <a:gd name="T104" fmla="*/ 1006197815 w 1631"/>
              <a:gd name="T105" fmla="*/ 212254454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334963" y="1600200"/>
            <a:ext cx="8504237" cy="4905375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物件資料與</a:t>
            </a:r>
            <a:r>
              <a:rPr lang="en-US" dirty="0" smtClean="0"/>
              <a:t>JSON</a:t>
            </a:r>
            <a:r>
              <a:rPr lang="zh-TW" altLang="en-US" dirty="0" smtClean="0"/>
              <a:t>字串轉換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95530" y="1962178"/>
            <a:ext cx="2090870" cy="929787"/>
            <a:chOff x="2908299" y="1683023"/>
            <a:chExt cx="2090870" cy="929787"/>
          </a:xfrm>
        </p:grpSpPr>
        <p:pic>
          <p:nvPicPr>
            <p:cNvPr id="5" name="Picture 34" descr="2_Object_A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1683023"/>
              <a:ext cx="1570170" cy="92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9" descr="2_Interface_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299" y="2003210"/>
              <a:ext cx="533400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751457" y="192221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40701" y="3452027"/>
            <a:ext cx="3292475" cy="966787"/>
            <a:chOff x="2590800" y="1981200"/>
            <a:chExt cx="3292475" cy="966787"/>
          </a:xfrm>
        </p:grpSpPr>
        <p:sp>
          <p:nvSpPr>
            <p:cNvPr id="11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 sz="2000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2000" dirty="0" err="1" smtClean="0">
                  <a:ea typeface="新細明體" panose="02020500000000000000" pitchFamily="18" charset="-120"/>
                </a:rPr>
                <a:t>JSON.</a:t>
              </a:r>
              <a:r>
                <a:rPr lang="en-US" altLang="zh-TW" sz="2000" dirty="0" err="1" smtClean="0">
                  <a:solidFill>
                    <a:schemeClr val="tx2">
                      <a:lumMod val="75000"/>
                    </a:schemeClr>
                  </a:solidFill>
                  <a:ea typeface="新細明體" panose="02020500000000000000" pitchFamily="18" charset="-120"/>
                </a:rPr>
                <a:t>Stringify</a:t>
              </a:r>
              <a:r>
                <a:rPr lang="en-US" altLang="zh-TW" sz="2000" dirty="0" smtClean="0">
                  <a:ea typeface="新細明體" panose="02020500000000000000" pitchFamily="18" charset="-120"/>
                </a:rPr>
                <a:t>()</a:t>
              </a:r>
              <a:endParaRPr lang="en-US" altLang="zh-TW" sz="2000" dirty="0">
                <a:ea typeface="新細明體" panose="02020500000000000000" pitchFamily="18" charset="-120"/>
              </a:endParaRPr>
            </a:p>
          </p:txBody>
        </p:sp>
        <p:pic>
          <p:nvPicPr>
            <p:cNvPr id="13" name="Picture 71" descr="Mainta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22495" y="3499855"/>
            <a:ext cx="3292475" cy="966787"/>
            <a:chOff x="2590800" y="1981200"/>
            <a:chExt cx="3292475" cy="966787"/>
          </a:xfrm>
        </p:grpSpPr>
        <p:sp>
          <p:nvSpPr>
            <p:cNvPr id="15" name="AutoShape 70"/>
            <p:cNvSpPr>
              <a:spLocks noChangeArrowheads="1"/>
            </p:cNvSpPr>
            <p:nvPr/>
          </p:nvSpPr>
          <p:spPr bwMode="auto">
            <a:xfrm>
              <a:off x="2590800" y="1981200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 sz="2400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3673473" y="2158206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830" indent="-29083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2000" dirty="0" err="1" smtClean="0">
                  <a:ea typeface="新細明體" panose="02020500000000000000" pitchFamily="18" charset="-120"/>
                </a:rPr>
                <a:t>JSON.</a:t>
              </a:r>
              <a:r>
                <a:rPr lang="en-US" altLang="zh-TW" sz="2000" dirty="0" err="1" smtClean="0">
                  <a:solidFill>
                    <a:schemeClr val="tx2">
                      <a:lumMod val="75000"/>
                    </a:schemeClr>
                  </a:solidFill>
                  <a:ea typeface="新細明體" panose="02020500000000000000" pitchFamily="18" charset="-120"/>
                </a:rPr>
                <a:t>parse</a:t>
              </a:r>
              <a:r>
                <a:rPr lang="en-US" altLang="zh-TW" sz="2400" dirty="0" smtClean="0">
                  <a:ea typeface="新細明體" panose="02020500000000000000" pitchFamily="18" charset="-120"/>
                </a:rPr>
                <a:t>()</a:t>
              </a:r>
              <a:endParaRPr lang="en-US" altLang="zh-TW" sz="2400" dirty="0">
                <a:ea typeface="新細明體" panose="02020500000000000000" pitchFamily="18" charset="-120"/>
              </a:endParaRPr>
            </a:p>
          </p:txBody>
        </p:sp>
        <p:pic>
          <p:nvPicPr>
            <p:cNvPr id="17" name="Picture 71" descr="Mainta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14" y="2158206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1630363" y="5096470"/>
            <a:ext cx="670559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JSON </a:t>
            </a:r>
            <a:r>
              <a:rPr lang="zh-TW" altLang="en-US" dirty="0" smtClean="0"/>
              <a:t>字串，例如：</a:t>
            </a:r>
            <a:endParaRPr lang="en-US" dirty="0" smtClean="0"/>
          </a:p>
          <a:p>
            <a:r>
              <a:rPr lang="en-US" dirty="0" smtClean="0"/>
              <a:t>[  { “</a:t>
            </a:r>
            <a:r>
              <a:rPr lang="en-US" dirty="0" err="1" smtClean="0"/>
              <a:t>firstName</a:t>
            </a:r>
            <a:r>
              <a:rPr lang="en-US" dirty="0" smtClean="0"/>
              <a:t>”: “Wolfgang”, “</a:t>
            </a:r>
            <a:r>
              <a:rPr lang="en-US" dirty="0" err="1" smtClean="0"/>
              <a:t>lastName</a:t>
            </a:r>
            <a:r>
              <a:rPr lang="en-US" dirty="0" smtClean="0"/>
              <a:t>”: “</a:t>
            </a:r>
            <a:r>
              <a:rPr lang="en-US" dirty="0" err="1" smtClean="0"/>
              <a:t>Chien</a:t>
            </a:r>
            <a:r>
              <a:rPr lang="en-US" dirty="0" smtClean="0"/>
              <a:t>” } , </a:t>
            </a:r>
            <a:endParaRPr lang="en-US" dirty="0" smtClean="0"/>
          </a:p>
          <a:p>
            <a:r>
              <a:rPr lang="en-US" dirty="0" smtClean="0"/>
              <a:t>   { “</a:t>
            </a:r>
            <a:r>
              <a:rPr lang="en-US" dirty="0" err="1" smtClean="0"/>
              <a:t>firstName</a:t>
            </a:r>
            <a:r>
              <a:rPr lang="en-US" dirty="0" smtClean="0"/>
              <a:t>”: “Derek”, “</a:t>
            </a:r>
            <a:r>
              <a:rPr lang="en-US" dirty="0" err="1" smtClean="0"/>
              <a:t>lastName</a:t>
            </a:r>
            <a:r>
              <a:rPr lang="en-US" dirty="0" smtClean="0"/>
              <a:t>”: “Jeter” }   ]</a:t>
            </a:r>
            <a:endParaRPr lang="en-US" dirty="0"/>
          </a:p>
        </p:txBody>
      </p:sp>
      <p:sp>
        <p:nvSpPr>
          <p:cNvPr id="21" name="Curved Left Arrow 20"/>
          <p:cNvSpPr/>
          <p:nvPr/>
        </p:nvSpPr>
        <p:spPr>
          <a:xfrm>
            <a:off x="5163941" y="2881414"/>
            <a:ext cx="959968" cy="2223986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rved Right Arrow 2"/>
          <p:cNvSpPr/>
          <p:nvPr/>
        </p:nvSpPr>
        <p:spPr>
          <a:xfrm flipV="1">
            <a:off x="3296470" y="2819399"/>
            <a:ext cx="942218" cy="2215057"/>
          </a:xfrm>
          <a:prstGeom prst="curvedRightArrow">
            <a:avLst/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en-US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zh-TW" altLang="en-US" dirty="0" smtClean="0"/>
              <a:t>注意事項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r>
              <a:rPr lang="zh-TW" altLang="en-US" dirty="0" smtClean="0"/>
              <a:t> 新增功能</a:t>
            </a:r>
            <a:endParaRPr lang="en-US" altLang="zh-TW" dirty="0" smtClean="0"/>
          </a:p>
          <a:p>
            <a:r>
              <a:rPr lang="zh-TW" altLang="en-US" dirty="0" smtClean="0"/>
              <a:t>支援</a:t>
            </a:r>
            <a:r>
              <a:rPr lang="en-US" altLang="zh-TW" dirty="0" smtClean="0"/>
              <a:t>Same-Origin Policy</a:t>
            </a:r>
            <a:r>
              <a:rPr lang="zh-TW" altLang="en-US" dirty="0" smtClean="0"/>
              <a:t>，各網域只存取各自網域的內容。</a:t>
            </a:r>
            <a:endParaRPr lang="en-US" altLang="zh-TW" dirty="0" smtClean="0"/>
          </a:p>
          <a:p>
            <a:r>
              <a:rPr lang="zh-TW" altLang="en-US" dirty="0" smtClean="0"/>
              <a:t>仍有 </a:t>
            </a:r>
            <a:r>
              <a:rPr lang="en-US" altLang="zh-TW" dirty="0" smtClean="0"/>
              <a:t>XSS </a:t>
            </a:r>
            <a:r>
              <a:rPr lang="zh-TW" altLang="en-US" dirty="0" smtClean="0"/>
              <a:t>問題。</a:t>
            </a:r>
            <a:endParaRPr lang="en-US" altLang="zh-TW" dirty="0" smtClean="0"/>
          </a:p>
          <a:p>
            <a:r>
              <a:rPr lang="zh-TW" altLang="en-US" dirty="0" smtClean="0"/>
              <a:t>使用者可編修內容。</a:t>
            </a:r>
            <a:br>
              <a:rPr lang="en-US" altLang="zh-TW" dirty="0" smtClean="0"/>
            </a:br>
            <a:r>
              <a:rPr lang="zh-TW" altLang="en-US" dirty="0" smtClean="0"/>
              <a:t>（</a:t>
            </a:r>
            <a:r>
              <a:rPr lang="en-US" altLang="zh-TW" dirty="0" smtClean="0"/>
              <a:t>Tip: F12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切換到</a:t>
            </a:r>
            <a:r>
              <a:rPr lang="en-US" altLang="zh-TW" dirty="0" smtClean="0"/>
              <a:t>Resource(</a:t>
            </a:r>
            <a:r>
              <a:rPr lang="zh-TW" altLang="en-US" dirty="0" smtClean="0"/>
              <a:t>資源</a:t>
            </a:r>
            <a:r>
              <a:rPr lang="en-US" altLang="zh-TW" dirty="0" smtClean="0"/>
              <a:t>)</a:t>
            </a:r>
            <a:r>
              <a:rPr lang="zh-TW" altLang="en-US" dirty="0" smtClean="0"/>
              <a:t>頁籤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內容加密後再寫入。</a:t>
            </a:r>
            <a:endParaRPr lang="en-US" altLang="zh-TW" dirty="0" smtClean="0"/>
          </a:p>
          <a:p>
            <a:r>
              <a:rPr lang="zh-TW" altLang="en-US" dirty="0" smtClean="0"/>
              <a:t>以雜湊值驗算資料一致性。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Demo: </a:t>
            </a:r>
            <a:r>
              <a:rPr lang="en-GB" altLang="zh-TW" sz="2000" dirty="0" err="1" smtClean="0">
                <a:ea typeface="新細明體" panose="02020500000000000000" pitchFamily="18" charset="-120"/>
              </a:rPr>
              <a:t>ShoppingList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進階閱讀</a:t>
            </a:r>
            <a:r>
              <a:rPr lang="en-US" altLang="zh-TW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Web Application Security Project (OWASP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www.owasp.org</a:t>
            </a:r>
            <a:endParaRPr lang="en-US" dirty="0" smtClean="0"/>
          </a:p>
          <a:p>
            <a:r>
              <a:rPr lang="en-US" dirty="0" smtClean="0"/>
              <a:t>Linux: 25 PHP Security Best Practices For Sys Admins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www.cyberciti.biz/tips/php-security-best-practices-tutorial.html</a:t>
            </a:r>
            <a:endParaRPr lang="en-US" dirty="0" smtClean="0"/>
          </a:p>
          <a:p>
            <a:r>
              <a:rPr lang="zh-TW" altLang="en-US" dirty="0" smtClean="0"/>
              <a:t>密</a:t>
            </a:r>
            <a:r>
              <a:rPr lang="zh-TW" altLang="en-US" dirty="0"/>
              <a:t>碼學原理與技</a:t>
            </a:r>
            <a:r>
              <a:rPr lang="zh-TW" altLang="en-US" dirty="0" smtClean="0"/>
              <a:t>術</a:t>
            </a:r>
            <a:endParaRPr lang="en-US" altLang="zh-TW" dirty="0" smtClean="0"/>
          </a:p>
          <a:p>
            <a:pPr lvl="1"/>
            <a:r>
              <a:rPr lang="en-US" dirty="0">
                <a:hlinkClick r:id="rId3"/>
              </a:rPr>
              <a:t>http://avp.toko.edu.tw/docs/class/3/</a:t>
            </a:r>
            <a:r>
              <a:rPr lang="zh-TW" altLang="en-US" dirty="0">
                <a:hlinkClick r:id="rId3"/>
              </a:rPr>
              <a:t>密碼學原理與技術</a:t>
            </a:r>
            <a:r>
              <a:rPr lang="en-US" altLang="zh-TW" dirty="0">
                <a:hlinkClick r:id="rId3"/>
              </a:rPr>
              <a:t>.</a:t>
            </a:r>
            <a:r>
              <a:rPr lang="en-US" dirty="0" smtClean="0">
                <a:hlinkClick r:id="rId3"/>
              </a:rPr>
              <a:t>pdf</a:t>
            </a:r>
            <a:endParaRPr lang="en-US" dirty="0" smtClean="0"/>
          </a:p>
          <a:p>
            <a:r>
              <a:rPr lang="zh-TW" altLang="en-US" dirty="0" smtClean="0"/>
              <a:t>安</a:t>
            </a:r>
            <a:r>
              <a:rPr lang="zh-TW" altLang="en-US" dirty="0"/>
              <a:t>全的 </a:t>
            </a:r>
            <a:r>
              <a:rPr lang="en-US" dirty="0"/>
              <a:t>Web </a:t>
            </a:r>
            <a:r>
              <a:rPr lang="en-US" dirty="0" smtClean="0"/>
              <a:t>Application </a:t>
            </a:r>
            <a:r>
              <a:rPr lang="zh-TW" altLang="en-US" dirty="0" smtClean="0"/>
              <a:t>網</a:t>
            </a:r>
            <a:r>
              <a:rPr lang="zh-TW" altLang="en-US" dirty="0"/>
              <a:t>站安全部</a:t>
            </a:r>
            <a:r>
              <a:rPr lang="zh-TW" altLang="en-US" dirty="0" smtClean="0"/>
              <a:t>署</a:t>
            </a:r>
            <a:endParaRPr lang="en-US" altLang="zh-TW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moodle.ncku.edu.tw/mod/resource/view.php?id=34386</a:t>
            </a:r>
            <a:endParaRPr lang="en-US" dirty="0"/>
          </a:p>
          <a:p>
            <a:r>
              <a:rPr lang="en-US" dirty="0"/>
              <a:t>HTML5 Security Cheat Sheet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www.owasp.org/index.php/HTML5_Security_Cheat_Sheet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回顧複習與問答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伺服器</a:t>
            </a:r>
            <a:r>
              <a:rPr lang="zh-TW" altLang="en-US" dirty="0" smtClean="0"/>
              <a:t>程式安全建議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 Injection</a:t>
            </a:r>
            <a:r>
              <a:rPr lang="zh-TW" altLang="en-US" dirty="0" smtClean="0"/>
              <a:t>資料隱碼攻擊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務必</a:t>
            </a:r>
            <a:r>
              <a:rPr lang="zh-TW" altLang="en-US" dirty="0"/>
              <a:t>驗</a:t>
            </a:r>
            <a:r>
              <a:rPr lang="zh-TW" altLang="en-US" dirty="0" smtClean="0"/>
              <a:t>證各</a:t>
            </a:r>
            <a:r>
              <a:rPr lang="zh-TW" altLang="en-US" dirty="0"/>
              <a:t>項輸入參數與欄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 lvl="1"/>
            <a:r>
              <a:rPr lang="zh-TW" altLang="en-US" dirty="0"/>
              <a:t>加密與雜</a:t>
            </a:r>
            <a:r>
              <a:rPr lang="zh-TW" altLang="en-US" dirty="0" smtClean="0"/>
              <a:t>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執行環境建議與 </a:t>
            </a:r>
            <a:r>
              <a:rPr lang="en-US" altLang="zh-TW" dirty="0" smtClean="0"/>
              <a:t>php.ini </a:t>
            </a:r>
            <a:r>
              <a:rPr lang="zh-TW" altLang="en-US" dirty="0" smtClean="0"/>
              <a:t>重點安</a:t>
            </a:r>
            <a:r>
              <a:rPr lang="zh-TW" altLang="en-US" dirty="0"/>
              <a:t>全選</a:t>
            </a:r>
            <a:r>
              <a:rPr lang="zh-TW" altLang="en-US" dirty="0" smtClean="0"/>
              <a:t>項</a:t>
            </a:r>
            <a:endParaRPr lang="en-US" altLang="zh-TW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端</a:t>
            </a:r>
            <a:r>
              <a:rPr lang="en-US" altLang="zh-TW" dirty="0"/>
              <a:t> 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與</a:t>
            </a:r>
            <a:r>
              <a:rPr lang="en-US" altLang="zh-TW" dirty="0"/>
              <a:t>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安全程式設計</a:t>
            </a:r>
            <a:endParaRPr lang="en-US" altLang="zh-TW" dirty="0" smtClean="0"/>
          </a:p>
          <a:p>
            <a:pPr lvl="1"/>
            <a:r>
              <a:rPr lang="en-US" altLang="zh-TW" dirty="0"/>
              <a:t>Same-origin policy(SOP)</a:t>
            </a:r>
            <a:r>
              <a:rPr lang="zh-TW" altLang="en-US" dirty="0"/>
              <a:t>與</a:t>
            </a:r>
            <a:r>
              <a:rPr lang="en-US" altLang="zh-TW" dirty="0"/>
              <a:t>JSONP</a:t>
            </a:r>
            <a:r>
              <a:rPr lang="zh-TW" altLang="en-US" dirty="0"/>
              <a:t>的運作原理與流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pPr lvl="1"/>
            <a:r>
              <a:rPr lang="en-US" altLang="zh-TW" dirty="0"/>
              <a:t>Cross Origin Resource Sharing (CORS)</a:t>
            </a:r>
            <a:r>
              <a:rPr lang="zh-TW" altLang="en-US" dirty="0"/>
              <a:t>衍生的問</a:t>
            </a:r>
            <a:r>
              <a:rPr lang="zh-TW" altLang="en-US" dirty="0" smtClean="0"/>
              <a:t>題</a:t>
            </a:r>
            <a:endParaRPr lang="en-US" altLang="zh-TW" dirty="0" smtClean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PHP</a:t>
            </a:r>
            <a:r>
              <a:rPr lang="zh-TW" altLang="en-US" dirty="0"/>
              <a:t>程式示範</a:t>
            </a:r>
            <a:r>
              <a:rPr lang="en-US" altLang="zh-TW" dirty="0"/>
              <a:t>CSRF</a:t>
            </a:r>
            <a:r>
              <a:rPr lang="zh-TW" altLang="en-US" dirty="0"/>
              <a:t>入</a:t>
            </a:r>
            <a:r>
              <a:rPr lang="zh-TW" altLang="en-US" dirty="0" smtClean="0"/>
              <a:t>侵</a:t>
            </a:r>
            <a:endParaRPr lang="en-US" altLang="zh-TW" dirty="0" smtClean="0"/>
          </a:p>
          <a:p>
            <a:pPr lvl="1"/>
            <a:r>
              <a:rPr lang="zh-TW" altLang="en-US" dirty="0"/>
              <a:t>點擊綁架（</a:t>
            </a:r>
            <a:r>
              <a:rPr lang="en-US" altLang="zh-TW" dirty="0" err="1"/>
              <a:t>ClickJacking</a:t>
            </a:r>
            <a:r>
              <a:rPr lang="zh-TW" altLang="en-US" dirty="0"/>
              <a:t>）運作原</a:t>
            </a:r>
            <a:r>
              <a:rPr lang="zh-TW" altLang="en-US" dirty="0" smtClean="0"/>
              <a:t>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Canvas</a:t>
            </a:r>
            <a:endParaRPr lang="en-US" altLang="zh-TW" dirty="0" smtClean="0"/>
          </a:p>
          <a:p>
            <a:pPr lvl="1"/>
            <a:r>
              <a:rPr lang="en-US" altLang="zh-TW" dirty="0" err="1"/>
              <a:t>l</a:t>
            </a:r>
            <a:r>
              <a:rPr lang="en-US" altLang="zh-TW" dirty="0" err="1" smtClean="0"/>
              <a:t>ocalStorage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安全議題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伺服器程式安全建</a:t>
            </a:r>
            <a:r>
              <a:rPr lang="zh-TW" altLang="en-US" dirty="0" smtClean="0"/>
              <a:t>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SQL </a:t>
            </a:r>
            <a:r>
              <a:rPr lang="en-US" altLang="zh-TW" dirty="0"/>
              <a:t>Injection</a:t>
            </a:r>
            <a:r>
              <a:rPr lang="zh-TW" altLang="en-US" dirty="0"/>
              <a:t>資</a:t>
            </a:r>
            <a:r>
              <a:rPr lang="zh-TW" altLang="en-US" dirty="0" smtClean="0"/>
              <a:t>料隱</a:t>
            </a:r>
            <a:r>
              <a:rPr lang="zh-TW" altLang="en-US" dirty="0"/>
              <a:t>碼攻</a:t>
            </a:r>
            <a:r>
              <a:rPr lang="zh-TW" altLang="en-US" dirty="0" smtClean="0"/>
              <a:t>擊</a:t>
            </a:r>
            <a:endParaRPr lang="en-US" altLang="zh-TW" dirty="0" smtClean="0"/>
          </a:p>
          <a:p>
            <a:r>
              <a:rPr lang="zh-TW" altLang="en-US" dirty="0" smtClean="0"/>
              <a:t>務必</a:t>
            </a:r>
            <a:r>
              <a:rPr lang="zh-TW" altLang="en-US" dirty="0"/>
              <a:t>驗</a:t>
            </a:r>
            <a:r>
              <a:rPr lang="zh-TW" altLang="en-US" dirty="0" smtClean="0"/>
              <a:t>證各</a:t>
            </a:r>
            <a:r>
              <a:rPr lang="zh-TW" altLang="en-US" dirty="0"/>
              <a:t>項輸入參數與欄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zh-TW" altLang="en-US" dirty="0"/>
              <a:t>加密與雜</a:t>
            </a:r>
            <a:r>
              <a:rPr lang="zh-TW" altLang="en-US" dirty="0" smtClean="0"/>
              <a:t>湊</a:t>
            </a:r>
            <a:endParaRPr lang="en-US" altLang="zh-TW" dirty="0" smtClean="0"/>
          </a:p>
          <a:p>
            <a:r>
              <a:rPr lang="en-US" altLang="zh-TW" dirty="0" smtClean="0"/>
              <a:t>PHP</a:t>
            </a:r>
            <a:r>
              <a:rPr lang="zh-TW" altLang="en-US" dirty="0" smtClean="0"/>
              <a:t>執行環境建議與 </a:t>
            </a:r>
            <a:r>
              <a:rPr lang="en-US" altLang="zh-TW" dirty="0" smtClean="0"/>
              <a:t>php.ini </a:t>
            </a:r>
            <a:r>
              <a:rPr lang="zh-TW" altLang="en-US" dirty="0" smtClean="0"/>
              <a:t>重點安</a:t>
            </a:r>
            <a:r>
              <a:rPr lang="zh-TW" altLang="en-US" dirty="0"/>
              <a:t>全選</a:t>
            </a:r>
            <a:r>
              <a:rPr lang="zh-TW" altLang="en-US" dirty="0" smtClean="0"/>
              <a:t>項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43335"/>
            <a:ext cx="7772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有關於資</a:t>
            </a:r>
            <a:r>
              <a:rPr lang="zh-TW" altLang="en-US" sz="2400" dirty="0">
                <a:latin typeface="+mn-ea"/>
              </a:rPr>
              <a:t>料庫</a:t>
            </a:r>
            <a:r>
              <a:rPr lang="zh-TW" altLang="en-US" sz="2400" dirty="0" smtClean="0">
                <a:latin typeface="+mn-ea"/>
              </a:rPr>
              <a:t>與程</a:t>
            </a:r>
            <a:r>
              <a:rPr lang="zh-TW" altLang="en-US" sz="2400" dirty="0">
                <a:latin typeface="+mn-ea"/>
              </a:rPr>
              <a:t>式安</a:t>
            </a:r>
            <a:r>
              <a:rPr lang="zh-TW" altLang="en-US" sz="2400" dirty="0" smtClean="0">
                <a:latin typeface="+mn-ea"/>
              </a:rPr>
              <a:t>全一再談起的觀念、技術與建議。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Part One Beginning…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r>
              <a:rPr lang="zh-TW" altLang="en-US" dirty="0" smtClean="0"/>
              <a:t>資料隱碼攻擊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原本是「參數」的內容被換成「指令」。</a:t>
            </a:r>
            <a:endParaRPr lang="en-US" altLang="zh-TW" dirty="0" smtClean="0"/>
          </a:p>
          <a:p>
            <a:r>
              <a:rPr lang="zh-TW" altLang="en-US" dirty="0" smtClean="0"/>
              <a:t>排行榜年年排名第一的攻擊手法。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784" y="3124200"/>
            <a:ext cx="548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SQL</a:t>
            </a:r>
            <a:r>
              <a:rPr lang="zh-TW" altLang="en-US" dirty="0" smtClean="0"/>
              <a:t>指令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9384" y="3124200"/>
            <a:ext cx="1143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參數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6784" y="3886200"/>
            <a:ext cx="720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from prods where </a:t>
            </a:r>
            <a:r>
              <a:rPr lang="en-US" sz="2400" dirty="0" err="1" smtClean="0"/>
              <a:t>pName</a:t>
            </a:r>
            <a:r>
              <a:rPr lang="en-US" sz="2400" dirty="0" smtClean="0"/>
              <a:t> like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en-US" altLang="zh-TW" sz="2400" dirty="0" smtClean="0"/>
              <a:t>% </a:t>
            </a:r>
            <a:r>
              <a:rPr lang="en-US" altLang="zh-TW" sz="2400" u="sng" dirty="0" smtClean="0">
                <a:solidFill>
                  <a:schemeClr val="tx2">
                    <a:lumMod val="75000"/>
                  </a:schemeClr>
                </a:solidFill>
              </a:rPr>
              <a:t>iPhone </a:t>
            </a:r>
            <a:r>
              <a:rPr lang="en-US" altLang="zh-TW" sz="2400" dirty="0" smtClean="0"/>
              <a:t>%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</a:rPr>
              <a:t>’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6784" y="5181600"/>
            <a:ext cx="6705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iPhone%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’;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update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prods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set price = 1000 where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 1 --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Freeform 74"/>
          <p:cNvSpPr/>
          <p:nvPr/>
        </p:nvSpPr>
        <p:spPr bwMode="auto">
          <a:xfrm rot="17159138">
            <a:off x="5915880" y="4839806"/>
            <a:ext cx="811213" cy="163512"/>
          </a:xfrm>
          <a:custGeom>
            <a:avLst/>
            <a:gdLst>
              <a:gd name="T0" fmla="*/ 572241715 w 991"/>
              <a:gd name="T1" fmla="*/ 75604456 h 103"/>
              <a:gd name="T2" fmla="*/ 570900882 w 991"/>
              <a:gd name="T3" fmla="*/ 37801434 h 103"/>
              <a:gd name="T4" fmla="*/ 569560868 w 991"/>
              <a:gd name="T5" fmla="*/ 0 h 103"/>
              <a:gd name="T6" fmla="*/ 616466275 w 991"/>
              <a:gd name="T7" fmla="*/ 68043217 h 103"/>
              <a:gd name="T8" fmla="*/ 649299487 w 991"/>
              <a:gd name="T9" fmla="*/ 113405891 h 103"/>
              <a:gd name="T10" fmla="*/ 664041280 w 991"/>
              <a:gd name="T11" fmla="*/ 136088021 h 103"/>
              <a:gd name="T12" fmla="*/ 660021238 w 991"/>
              <a:gd name="T13" fmla="*/ 141128318 h 103"/>
              <a:gd name="T14" fmla="*/ 649299487 w 991"/>
              <a:gd name="T15" fmla="*/ 156249210 h 103"/>
              <a:gd name="T16" fmla="*/ 616466275 w 991"/>
              <a:gd name="T17" fmla="*/ 196571586 h 103"/>
              <a:gd name="T18" fmla="*/ 568891270 w 991"/>
              <a:gd name="T19" fmla="*/ 259574506 h 103"/>
              <a:gd name="T20" fmla="*/ 572911312 w 991"/>
              <a:gd name="T21" fmla="*/ 189010347 h 103"/>
              <a:gd name="T22" fmla="*/ 0 w 991"/>
              <a:gd name="T23" fmla="*/ 141128318 h 103"/>
              <a:gd name="T24" fmla="*/ 572241715 w 991"/>
              <a:gd name="T25" fmla="*/ 75604456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91" h="103">
                <a:moveTo>
                  <a:pt x="854" y="30"/>
                </a:moveTo>
                <a:lnTo>
                  <a:pt x="852" y="15"/>
                </a:lnTo>
                <a:lnTo>
                  <a:pt x="850" y="0"/>
                </a:lnTo>
                <a:lnTo>
                  <a:pt x="920" y="27"/>
                </a:lnTo>
                <a:lnTo>
                  <a:pt x="969" y="45"/>
                </a:lnTo>
                <a:lnTo>
                  <a:pt x="991" y="54"/>
                </a:lnTo>
                <a:lnTo>
                  <a:pt x="985" y="56"/>
                </a:lnTo>
                <a:lnTo>
                  <a:pt x="969" y="62"/>
                </a:lnTo>
                <a:lnTo>
                  <a:pt x="920" y="78"/>
                </a:lnTo>
                <a:lnTo>
                  <a:pt x="849" y="103"/>
                </a:lnTo>
                <a:lnTo>
                  <a:pt x="855" y="75"/>
                </a:lnTo>
                <a:lnTo>
                  <a:pt x="0" y="56"/>
                </a:lnTo>
                <a:lnTo>
                  <a:pt x="854" y="3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11339" y="3810000"/>
            <a:ext cx="1039091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11282" y="48122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如果使用者這樣子輸入</a:t>
            </a:r>
            <a:r>
              <a:rPr lang="en-US" altLang="zh-TW" dirty="0" smtClean="0"/>
              <a:t>:</a:t>
            </a:r>
            <a:endParaRPr lang="en-US" altLang="zh-TW" dirty="0" smtClean="0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Demo: </a:t>
            </a:r>
            <a:r>
              <a:rPr lang="en-GB" altLang="zh-TW" sz="2000" dirty="0" err="1" smtClean="0">
                <a:ea typeface="新細明體" panose="02020500000000000000" pitchFamily="18" charset="-120"/>
              </a:rPr>
              <a:t>SQL_Injection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utoShape 2"/>
          <p:cNvSpPr>
            <a:spLocks noChangeArrowheads="1"/>
          </p:cNvSpPr>
          <p:nvPr/>
        </p:nvSpPr>
        <p:spPr bwMode="auto">
          <a:xfrm>
            <a:off x="533400" y="3886200"/>
            <a:ext cx="8001000" cy="2819400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952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資料隱碼攻擊的成因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 lvl="1"/>
            <a:r>
              <a:rPr lang="zh-TW" altLang="en-US" sz="2400" dirty="0"/>
              <a:t>沒有限制</a:t>
            </a:r>
            <a:r>
              <a:rPr lang="zh-TW" altLang="en-US" sz="2400" dirty="0" smtClean="0"/>
              <a:t>查</a:t>
            </a:r>
            <a:r>
              <a:rPr lang="zh-TW" altLang="en-US" sz="2400" dirty="0"/>
              <a:t>詢欄</a:t>
            </a:r>
            <a:r>
              <a:rPr lang="zh-TW" altLang="en-US" sz="2400" dirty="0" smtClean="0"/>
              <a:t>位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長度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沒有檢查輸</a:t>
            </a:r>
            <a:r>
              <a:rPr lang="zh-TW" altLang="en-US" sz="2400" dirty="0"/>
              <a:t>入欄</a:t>
            </a:r>
            <a:r>
              <a:rPr lang="zh-TW" altLang="en-US" sz="2400" dirty="0" smtClean="0"/>
              <a:t>位的內容與格式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採用動態組合</a:t>
            </a:r>
            <a:r>
              <a:rPr lang="zh-TW" altLang="en-US" sz="2400" dirty="0"/>
              <a:t>字</a:t>
            </a:r>
            <a:r>
              <a:rPr lang="zh-TW" altLang="en-US" sz="2400" dirty="0" smtClean="0"/>
              <a:t>串的程式寫法</a:t>
            </a:r>
            <a:endParaRPr lang="zh-TW" altLang="en-US" sz="2400" dirty="0"/>
          </a:p>
          <a:p>
            <a:pPr lvl="1"/>
            <a:r>
              <a:rPr lang="zh-TW" altLang="en-US" sz="2400" dirty="0" smtClean="0"/>
              <a:t>錯</a:t>
            </a:r>
            <a:r>
              <a:rPr lang="zh-TW" altLang="en-US" sz="2400" dirty="0"/>
              <a:t>誤訊息洩漏資料庫結構與程</a:t>
            </a:r>
            <a:r>
              <a:rPr lang="zh-TW" altLang="en-US" sz="2400" dirty="0" smtClean="0"/>
              <a:t>式內容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連線資</a:t>
            </a:r>
            <a:r>
              <a:rPr lang="zh-TW" altLang="en-US" sz="2400" dirty="0"/>
              <a:t>料庫</a:t>
            </a:r>
            <a:r>
              <a:rPr lang="zh-TW" altLang="en-US" sz="2400" dirty="0" smtClean="0"/>
              <a:t>的帳號權</a:t>
            </a:r>
            <a:r>
              <a:rPr lang="zh-TW" altLang="en-US" sz="2400" dirty="0"/>
              <a:t>限過</a:t>
            </a:r>
            <a:r>
              <a:rPr lang="zh-TW" altLang="en-US" sz="2400" dirty="0" smtClean="0"/>
              <a:t>高</a:t>
            </a:r>
            <a:endParaRPr lang="en-US" sz="2400" dirty="0"/>
          </a:p>
        </p:txBody>
      </p:sp>
      <p:pic>
        <p:nvPicPr>
          <p:cNvPr id="99" name="Picture 5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4337049"/>
            <a:ext cx="2286000" cy="1917700"/>
          </a:xfrm>
          <a:prstGeom prst="rect">
            <a:avLst/>
          </a:prstGeom>
          <a:noFill/>
        </p:spPr>
      </p:pic>
      <p:grpSp>
        <p:nvGrpSpPr>
          <p:cNvPr id="104" name="Group 20"/>
          <p:cNvGrpSpPr/>
          <p:nvPr/>
        </p:nvGrpSpPr>
        <p:grpSpPr bwMode="auto">
          <a:xfrm>
            <a:off x="6430963" y="4648200"/>
            <a:ext cx="1798637" cy="1630362"/>
            <a:chOff x="3339" y="1107"/>
            <a:chExt cx="1133" cy="1027"/>
          </a:xfrm>
        </p:grpSpPr>
        <p:pic>
          <p:nvPicPr>
            <p:cNvPr id="105" name="Picture 21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" y="1107"/>
              <a:ext cx="829" cy="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2" descr="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" y="1626"/>
              <a:ext cx="629" cy="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Freeform 7"/>
          <p:cNvSpPr/>
          <p:nvPr/>
        </p:nvSpPr>
        <p:spPr bwMode="auto">
          <a:xfrm>
            <a:off x="3321050" y="5103347"/>
            <a:ext cx="1862138" cy="320675"/>
          </a:xfrm>
          <a:custGeom>
            <a:avLst/>
            <a:gdLst>
              <a:gd name="T0" fmla="*/ 920 w 1193"/>
              <a:gd name="T1" fmla="*/ 59 h 205"/>
              <a:gd name="T2" fmla="*/ 916 w 1193"/>
              <a:gd name="T3" fmla="*/ 29 h 205"/>
              <a:gd name="T4" fmla="*/ 912 w 1193"/>
              <a:gd name="T5" fmla="*/ 0 h 205"/>
              <a:gd name="T6" fmla="*/ 1052 w 1193"/>
              <a:gd name="T7" fmla="*/ 53 h 205"/>
              <a:gd name="T8" fmla="*/ 1149 w 1193"/>
              <a:gd name="T9" fmla="*/ 89 h 205"/>
              <a:gd name="T10" fmla="*/ 1193 w 1193"/>
              <a:gd name="T11" fmla="*/ 107 h 205"/>
              <a:gd name="T12" fmla="*/ 1181 w 1193"/>
              <a:gd name="T13" fmla="*/ 111 h 205"/>
              <a:gd name="T14" fmla="*/ 1149 w 1193"/>
              <a:gd name="T15" fmla="*/ 123 h 205"/>
              <a:gd name="T16" fmla="*/ 1052 w 1193"/>
              <a:gd name="T17" fmla="*/ 156 h 205"/>
              <a:gd name="T18" fmla="*/ 910 w 1193"/>
              <a:gd name="T19" fmla="*/ 205 h 205"/>
              <a:gd name="T20" fmla="*/ 922 w 1193"/>
              <a:gd name="T21" fmla="*/ 149 h 205"/>
              <a:gd name="T22" fmla="*/ 0 w 1193"/>
              <a:gd name="T23" fmla="*/ 107 h 205"/>
              <a:gd name="T24" fmla="*/ 920 w 1193"/>
              <a:gd name="T25" fmla="*/ 59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" name="Picture 41" descr="StopSymbol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72" y="4337049"/>
            <a:ext cx="2905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1" descr="StopSymbol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38800"/>
            <a:ext cx="2905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Sear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1494">
            <a:off x="5785668" y="4316834"/>
            <a:ext cx="379413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curity_Securit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91" y="5483976"/>
            <a:ext cx="625475" cy="110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如何防範資料隱碼攻擊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讓參數永遠只會是參數</a:t>
            </a:r>
            <a:endParaRPr lang="en-US" altLang="zh-TW" dirty="0" smtClean="0"/>
          </a:p>
          <a:p>
            <a:pPr lvl="1"/>
            <a:r>
              <a:rPr lang="zh-TW" altLang="en-US" dirty="0"/>
              <a:t>不使用動態組合字串的程式寫法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呼叫預儲程序（</a:t>
            </a:r>
            <a:r>
              <a:rPr lang="en-US" altLang="zh-TW" dirty="0" smtClean="0"/>
              <a:t>Stored Procedure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使用參數化的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敘述</a:t>
            </a:r>
            <a:endParaRPr lang="en-US" altLang="zh-TW" dirty="0" smtClean="0"/>
          </a:p>
          <a:p>
            <a:r>
              <a:rPr lang="zh-TW" altLang="en-US" dirty="0" smtClean="0"/>
              <a:t>檢查來自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檢查</a:t>
            </a:r>
            <a:r>
              <a:rPr lang="en-US" altLang="zh-TW" dirty="0" smtClean="0"/>
              <a:t>:</a:t>
            </a:r>
            <a:r>
              <a:rPr lang="zh-TW" altLang="en-US" dirty="0" smtClean="0"/>
              <a:t> 長度、資料型態、格式、特殊字元等等。</a:t>
            </a:r>
            <a:endParaRPr lang="en-US" altLang="zh-TW" dirty="0" smtClean="0"/>
          </a:p>
          <a:p>
            <a:r>
              <a:rPr lang="zh-TW" altLang="en-US" dirty="0" smtClean="0"/>
              <a:t>採用最低權限原則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 </a:t>
            </a:r>
            <a:r>
              <a:rPr lang="zh-TW" altLang="en-US" dirty="0" smtClean="0"/>
              <a:t>查</a:t>
            </a:r>
            <a:r>
              <a:rPr lang="zh-TW" altLang="en-US" dirty="0"/>
              <a:t>詢</a:t>
            </a:r>
            <a:r>
              <a:rPr lang="zh-TW" altLang="en-US" dirty="0" smtClean="0"/>
              <a:t>資料的程式連線不具備資料修改權限。</a:t>
            </a:r>
            <a:endParaRPr lang="en-US" altLang="zh-TW" dirty="0" smtClean="0"/>
          </a:p>
          <a:p>
            <a:r>
              <a:rPr lang="zh-TW" altLang="en-US" dirty="0" smtClean="0"/>
              <a:t>停用不會用到的系統功能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 SQL Server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xp_CmdShell</a:t>
            </a:r>
            <a:endParaRPr lang="en-US" altLang="zh-TW" dirty="0" smtClean="0"/>
          </a:p>
          <a:p>
            <a:r>
              <a:rPr lang="zh-TW" altLang="en-US" dirty="0" smtClean="0"/>
              <a:t>套用安全專家設計的過濾模組，例如：</a:t>
            </a:r>
            <a:r>
              <a:rPr lang="en-US" dirty="0" err="1"/>
              <a:t>ModSecurity</a:t>
            </a:r>
            <a:r>
              <a:rPr lang="en-US" dirty="0"/>
              <a:t>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經常檢查網站活動記錄</a:t>
            </a:r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10325" y="6475413"/>
            <a:ext cx="2733675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FF"/>
              </a:gs>
              <a:gs pos="100000">
                <a:srgbClr val="BBCDE3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/>
            <a:r>
              <a:rPr lang="en-GB" altLang="zh-TW" sz="2000" dirty="0" smtClean="0">
                <a:ea typeface="新細明體" panose="02020500000000000000" pitchFamily="18" charset="-120"/>
              </a:rPr>
              <a:t>Demo: SQL_Injection_2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驗證各項輸入參數與欄</a:t>
            </a:r>
            <a:r>
              <a:rPr lang="zh-TW" altLang="en-US" dirty="0" smtClean="0"/>
              <a:t>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/>
              <a:t>任何</a:t>
            </a:r>
            <a:r>
              <a:rPr lang="zh-TW" altLang="en-US" dirty="0" smtClean="0"/>
              <a:t>的</a:t>
            </a:r>
            <a:r>
              <a:rPr lang="zh-TW" altLang="en-US" dirty="0"/>
              <a:t>輸入</a:t>
            </a:r>
            <a:r>
              <a:rPr lang="zh-TW" altLang="en-US" dirty="0" smtClean="0"/>
              <a:t>端都有必要驗證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Querystring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表單各欄位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/>
              <a:t> </a:t>
            </a:r>
            <a:r>
              <a:rPr lang="en-US" altLang="zh-TW" dirty="0" smtClean="0"/>
              <a:t>Headers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Cookie /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dirty="0" smtClean="0"/>
              <a:t>即使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端驗證過、</a:t>
            </a:r>
            <a:br>
              <a:rPr lang="en-US" altLang="zh-TW" dirty="0" smtClean="0"/>
            </a:br>
            <a:r>
              <a:rPr lang="en-US" altLang="zh-TW" dirty="0" smtClean="0"/>
              <a:t>Server</a:t>
            </a:r>
            <a:r>
              <a:rPr lang="zh-TW" altLang="en-US" dirty="0" smtClean="0"/>
              <a:t>還要再次驗證。</a:t>
            </a:r>
            <a:endParaRPr lang="en-US" altLang="zh-TW" dirty="0" smtClean="0"/>
          </a:p>
          <a:p>
            <a:r>
              <a:rPr lang="zh-TW" altLang="en-US" dirty="0" smtClean="0"/>
              <a:t>驗證策略：</a:t>
            </a:r>
            <a:endParaRPr lang="en-US" altLang="zh-TW" dirty="0" smtClean="0"/>
          </a:p>
          <a:p>
            <a:pPr lvl="1"/>
            <a:r>
              <a:rPr lang="en-US" altLang="zh-TW" dirty="0"/>
              <a:t>Whitelist - only these things.</a:t>
            </a:r>
            <a:endParaRPr lang="en-US" altLang="zh-TW" dirty="0"/>
          </a:p>
          <a:p>
            <a:pPr lvl="1"/>
            <a:r>
              <a:rPr lang="en-US" altLang="zh-TW" dirty="0"/>
              <a:t>Blacklist - everything but these things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324600" y="3048000"/>
            <a:ext cx="1524000" cy="8382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TW" sz="2000" dirty="0" smtClean="0">
                <a:latin typeface="+mn-ea"/>
              </a:rPr>
              <a:t>Valid?</a:t>
            </a:r>
            <a:endParaRPr lang="en-US" altLang="zh-TW" sz="2000" dirty="0">
              <a:latin typeface="+mn-ea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324600" y="4419600"/>
            <a:ext cx="1524000" cy="8382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TW" sz="2000" dirty="0">
                <a:latin typeface="+mn-ea"/>
              </a:rPr>
              <a:t>Valid?</a:t>
            </a:r>
            <a:endParaRPr lang="en-US" altLang="zh-TW" sz="2000" dirty="0">
              <a:latin typeface="+mn-ea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48400" y="1752600"/>
            <a:ext cx="1600200" cy="914400"/>
          </a:xfrm>
          <a:prstGeom prst="flowChartManualIn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2000" dirty="0" smtClean="0">
                <a:latin typeface="+mn-ea"/>
              </a:rPr>
              <a:t>Web </a:t>
            </a:r>
            <a:r>
              <a:rPr lang="zh-TW" altLang="en-US" sz="2000" dirty="0" smtClean="0">
                <a:latin typeface="+mn-ea"/>
              </a:rPr>
              <a:t>表單</a:t>
            </a:r>
            <a:endParaRPr lang="en-US" altLang="zh-TW" sz="2000" dirty="0">
              <a:latin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086600" y="2667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2400" y="3479800"/>
            <a:ext cx="46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  <a:ea typeface="新細明體" panose="02020500000000000000" pitchFamily="18" charset="-120"/>
              </a:rPr>
              <a:t>No</a:t>
            </a:r>
            <a:endParaRPr lang="en-US" altLang="zh-TW" sz="2000" dirty="0">
              <a:solidFill>
                <a:schemeClr val="tx2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72400" y="4851400"/>
            <a:ext cx="46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2000">
                <a:solidFill>
                  <a:schemeClr val="tx2">
                    <a:lumMod val="75000"/>
                  </a:schemeClr>
                </a:solidFill>
                <a:ea typeface="新細明體" panose="02020500000000000000" pitchFamily="18" charset="-120"/>
              </a:rPr>
              <a:t>No</a:t>
            </a:r>
            <a:endParaRPr lang="en-US" altLang="zh-TW" sz="2000">
              <a:solidFill>
                <a:schemeClr val="tx2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86600" y="3860800"/>
            <a:ext cx="55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2000">
                <a:ea typeface="新細明體" panose="02020500000000000000" pitchFamily="18" charset="-120"/>
              </a:rPr>
              <a:t>Yes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86600" y="5156200"/>
            <a:ext cx="55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2000">
                <a:ea typeface="新細明體" panose="02020500000000000000" pitchFamily="18" charset="-120"/>
              </a:rPr>
              <a:t>Yes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7086600" y="3886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848600" y="48291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305800" y="231457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2314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848600" y="3457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305800" y="2336800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zh-TW" altLang="en-US" sz="2000" b="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錯誤</a:t>
            </a:r>
            <a:br>
              <a:rPr lang="en-US" altLang="zh-TW" sz="2000" b="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</a:br>
            <a:r>
              <a:rPr lang="zh-TW" altLang="en-US" sz="2000" b="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訊息</a:t>
            </a:r>
            <a:endParaRPr lang="en-US" altLang="zh-TW" sz="2000" b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791200" y="42672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715000" y="3860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2000">
                <a:ea typeface="新細明體" panose="02020500000000000000" pitchFamily="18" charset="-120"/>
              </a:rPr>
              <a:t>Client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715000" y="4241800"/>
            <a:ext cx="83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2000">
                <a:ea typeface="新細明體" panose="02020500000000000000" pitchFamily="18" charset="-120"/>
              </a:rPr>
              <a:t>Server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086600" y="5257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6019800" y="5791200"/>
            <a:ext cx="2133600" cy="6858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dirty="0" smtClean="0">
                <a:latin typeface="+mn-ea"/>
              </a:rPr>
              <a:t>Web App</a:t>
            </a:r>
            <a:r>
              <a:rPr lang="zh-TW" altLang="en-US" dirty="0" smtClean="0">
                <a:latin typeface="+mn-ea"/>
              </a:rPr>
              <a:t>處理邏輯</a:t>
            </a:r>
            <a:endParaRPr lang="en-US" altLang="zh-TW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75"/>
          <p:cNvSpPr>
            <a:spLocks noChangeArrowheads="1"/>
          </p:cNvSpPr>
          <p:nvPr/>
        </p:nvSpPr>
        <p:spPr bwMode="auto">
          <a:xfrm>
            <a:off x="457200" y="4191000"/>
            <a:ext cx="8305800" cy="22780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pic>
        <p:nvPicPr>
          <p:cNvPr id="34" name="Picture 5" descr="abstract_oval_blue_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52" y="4429125"/>
            <a:ext cx="220186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75"/>
          <p:cNvSpPr>
            <a:spLocks noChangeArrowheads="1"/>
          </p:cNvSpPr>
          <p:nvPr/>
        </p:nvSpPr>
        <p:spPr bwMode="auto">
          <a:xfrm>
            <a:off x="457200" y="1600200"/>
            <a:ext cx="8305800" cy="227806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加密與解密</a:t>
            </a:r>
            <a:endParaRPr lang="en-US" dirty="0"/>
          </a:p>
        </p:txBody>
      </p:sp>
      <p:pic>
        <p:nvPicPr>
          <p:cNvPr id="5" name="Picture 8" descr="Document_WritingB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88" y="1929053"/>
            <a:ext cx="647029" cy="105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Encryption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17" y="2739471"/>
            <a:ext cx="376472" cy="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Key_Publ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93" y="1981200"/>
            <a:ext cx="601259" cy="119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Document_WritingB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66" y="2075575"/>
            <a:ext cx="711418" cy="11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5"/>
          <p:cNvSpPr/>
          <p:nvPr/>
        </p:nvSpPr>
        <p:spPr bwMode="auto">
          <a:xfrm>
            <a:off x="2124852" y="2156686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/>
          <p:nvPr/>
        </p:nvSpPr>
        <p:spPr bwMode="auto">
          <a:xfrm>
            <a:off x="5266832" y="2156014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5"/>
          <p:cNvSpPr/>
          <p:nvPr/>
        </p:nvSpPr>
        <p:spPr bwMode="auto">
          <a:xfrm rot="10800000">
            <a:off x="5317193" y="2837965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 bwMode="auto">
          <a:xfrm rot="10800000">
            <a:off x="2124852" y="2691914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58053" y="33585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明文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3269" y="33585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密</a:t>
            </a:r>
            <a:r>
              <a:rPr lang="zh-TW" altLang="en-US" dirty="0" smtClean="0"/>
              <a:t>文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2864" y="334455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Key</a:t>
            </a:r>
            <a:endParaRPr lang="en-US" dirty="0"/>
          </a:p>
        </p:txBody>
      </p:sp>
      <p:pic>
        <p:nvPicPr>
          <p:cNvPr id="21" name="Picture 8" descr="Document_WritingB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88" y="4519853"/>
            <a:ext cx="647029" cy="105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 descr="Encryption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17" y="5330271"/>
            <a:ext cx="376472" cy="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 descr="Document_WritingB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66" y="4666375"/>
            <a:ext cx="711418" cy="11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reeform 15"/>
          <p:cNvSpPr/>
          <p:nvPr/>
        </p:nvSpPr>
        <p:spPr bwMode="auto">
          <a:xfrm>
            <a:off x="2124852" y="4747486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5"/>
          <p:cNvSpPr/>
          <p:nvPr/>
        </p:nvSpPr>
        <p:spPr bwMode="auto">
          <a:xfrm>
            <a:off x="5266832" y="4746814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5"/>
          <p:cNvSpPr/>
          <p:nvPr/>
        </p:nvSpPr>
        <p:spPr bwMode="auto">
          <a:xfrm rot="10800000">
            <a:off x="5317193" y="5428765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5"/>
          <p:cNvSpPr/>
          <p:nvPr/>
        </p:nvSpPr>
        <p:spPr bwMode="auto">
          <a:xfrm rot="10800000">
            <a:off x="2124852" y="5282714"/>
            <a:ext cx="1695450" cy="292100"/>
          </a:xfrm>
          <a:custGeom>
            <a:avLst/>
            <a:gdLst>
              <a:gd name="T0" fmla="*/ 1307472 w 1193"/>
              <a:gd name="T1" fmla="*/ 84068 h 205"/>
              <a:gd name="T2" fmla="*/ 1301787 w 1193"/>
              <a:gd name="T3" fmla="*/ 41321 h 205"/>
              <a:gd name="T4" fmla="*/ 1296103 w 1193"/>
              <a:gd name="T5" fmla="*/ 0 h 205"/>
              <a:gd name="T6" fmla="*/ 1495066 w 1193"/>
              <a:gd name="T7" fmla="*/ 75519 h 205"/>
              <a:gd name="T8" fmla="*/ 1632919 w 1193"/>
              <a:gd name="T9" fmla="*/ 126814 h 205"/>
              <a:gd name="T10" fmla="*/ 1695450 w 1193"/>
              <a:gd name="T11" fmla="*/ 152462 h 205"/>
              <a:gd name="T12" fmla="*/ 1678396 w 1193"/>
              <a:gd name="T13" fmla="*/ 158161 h 205"/>
              <a:gd name="T14" fmla="*/ 1632919 w 1193"/>
              <a:gd name="T15" fmla="*/ 175260 h 205"/>
              <a:gd name="T16" fmla="*/ 1495066 w 1193"/>
              <a:gd name="T17" fmla="*/ 222281 h 205"/>
              <a:gd name="T18" fmla="*/ 1293260 w 1193"/>
              <a:gd name="T19" fmla="*/ 292100 h 205"/>
              <a:gd name="T20" fmla="*/ 1310314 w 1193"/>
              <a:gd name="T21" fmla="*/ 212307 h 205"/>
              <a:gd name="T22" fmla="*/ 0 w 1193"/>
              <a:gd name="T23" fmla="*/ 152462 h 205"/>
              <a:gd name="T24" fmla="*/ 1307472 w 1193"/>
              <a:gd name="T25" fmla="*/ 84068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58053" y="5949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明文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83269" y="5949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密</a:t>
            </a:r>
            <a:r>
              <a:rPr lang="zh-TW" altLang="en-US" dirty="0" smtClean="0"/>
              <a:t>文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8600" y="6019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Key Pair</a:t>
            </a:r>
            <a:endParaRPr lang="en-US" dirty="0"/>
          </a:p>
        </p:txBody>
      </p:sp>
      <p:pic>
        <p:nvPicPr>
          <p:cNvPr id="32" name="Picture 7" descr="Key_Publ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052" y="4622800"/>
            <a:ext cx="358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 descr="Key_Symmetr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7" y="5150399"/>
            <a:ext cx="3587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6614</Words>
  <Application>WPS Presentation</Application>
  <PresentationFormat>On-screen Show (4:3)</PresentationFormat>
  <Paragraphs>624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新細明體</vt:lpstr>
      <vt:lpstr>Wingdings</vt:lpstr>
      <vt:lpstr>新細明體</vt:lpstr>
      <vt:lpstr>Arial Narrow</vt:lpstr>
      <vt:lpstr>微軟正黑體</vt:lpstr>
      <vt:lpstr>Microsoft YaHei</vt:lpstr>
      <vt:lpstr>SimSun</vt:lpstr>
      <vt:lpstr>Arial Unicode MS</vt:lpstr>
      <vt:lpstr>Calibri</vt:lpstr>
      <vt:lpstr>Clarity</vt:lpstr>
      <vt:lpstr>網站安全程式設計</vt:lpstr>
      <vt:lpstr> 議程與大綱</vt:lpstr>
      <vt:lpstr>網站與資料庫安全防護體系</vt:lpstr>
      <vt:lpstr>伺服器程式安全建議</vt:lpstr>
      <vt:lpstr>SQL Injection資料隱碼攻擊</vt:lpstr>
      <vt:lpstr>資料隱碼攻擊的成因</vt:lpstr>
      <vt:lpstr>如何防範資料隱碼攻擊</vt:lpstr>
      <vt:lpstr>驗證各項輸入參數與欄位</vt:lpstr>
      <vt:lpstr>加密與解密</vt:lpstr>
      <vt:lpstr>明文的 Cookie 容易變造</vt:lpstr>
      <vt:lpstr>加密 Cookie 內容不易竄改</vt:lpstr>
      <vt:lpstr>雜湊（Hash）</vt:lpstr>
      <vt:lpstr>雜湊的應用實例（密碼驗證）</vt:lpstr>
      <vt:lpstr>PHP執行環境的建議設定（一）</vt:lpstr>
      <vt:lpstr>PHP執行環境的建議設定（二）</vt:lpstr>
      <vt:lpstr>程式執行與除錯環境</vt:lpstr>
      <vt:lpstr>Client端DOM與JavaScript安全程式設計</vt:lpstr>
      <vt:lpstr>Same-origin Policy（SOP）</vt:lpstr>
      <vt:lpstr>跨站攻擊(XSS)</vt:lpstr>
      <vt:lpstr>JSONP的運作原理與流程</vt:lpstr>
      <vt:lpstr>Cross Origin Resource Sharing （一）</vt:lpstr>
      <vt:lpstr>Cross Origin Resource Sharing （二）</vt:lpstr>
      <vt:lpstr>跨站假要求(CSRF) 示範（一）</vt:lpstr>
      <vt:lpstr>跨站假要求(CSRF) 示範（二）</vt:lpstr>
      <vt:lpstr>跨站假要求(CSRF) 示範（三）</vt:lpstr>
      <vt:lpstr>如何防禦 CSRF?</vt:lpstr>
      <vt:lpstr>點擊綁架（ClickJacking）運作原理</vt:lpstr>
      <vt:lpstr>如何防禦點擊綁架（ClickJacking）?</vt:lpstr>
      <vt:lpstr>Canvas</vt:lpstr>
      <vt:lpstr>localStorage</vt:lpstr>
      <vt:lpstr>物件資料與JSON字串轉換</vt:lpstr>
      <vt:lpstr>localStorage 注意事項</vt:lpstr>
      <vt:lpstr>進階閱讀…</vt:lpstr>
      <vt:lpstr>回顧複習與問答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安全程式設計</dc:title>
  <dc:creator>Windows User</dc:creator>
  <cp:lastModifiedBy>Wolfgang Chien</cp:lastModifiedBy>
  <cp:revision>68</cp:revision>
  <cp:lastPrinted>2013-11-18T23:28:00Z</cp:lastPrinted>
  <dcterms:created xsi:type="dcterms:W3CDTF">2013-11-18T23:26:00Z</dcterms:created>
  <dcterms:modified xsi:type="dcterms:W3CDTF">2023-03-23T15:47:52Z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