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685" r:id="rId3"/>
    <p:sldId id="701" r:id="rId4"/>
    <p:sldId id="724" r:id="rId5"/>
    <p:sldId id="720" r:id="rId6"/>
    <p:sldId id="723" r:id="rId7"/>
    <p:sldId id="721" r:id="rId8"/>
    <p:sldId id="722" r:id="rId9"/>
    <p:sldId id="719" r:id="rId10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50A0"/>
    <a:srgbClr val="FAF2CE"/>
    <a:srgbClr val="EE8E00"/>
    <a:srgbClr val="FEFCBC"/>
    <a:srgbClr val="FF6600"/>
    <a:srgbClr val="BC4800"/>
    <a:srgbClr val="000000"/>
    <a:srgbClr val="FCDE04"/>
    <a:srgbClr val="093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84248" autoAdjust="0"/>
  </p:normalViewPr>
  <p:slideViewPr>
    <p:cSldViewPr>
      <p:cViewPr varScale="1">
        <p:scale>
          <a:sx n="137" d="100"/>
          <a:sy n="137" d="100"/>
        </p:scale>
        <p:origin x="4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690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51" cy="493080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043" y="0"/>
            <a:ext cx="2918150" cy="493080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9A5063-23B5-4416-BD35-ABC03D2641AA}" type="datetimeFigureOut">
              <a:rPr lang="ko-KR" altLang="en-US"/>
              <a:pPr>
                <a:defRPr/>
              </a:pPr>
              <a:t>2017.12.26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08" tIns="45304" rIns="90608" bIns="453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420" y="4686618"/>
            <a:ext cx="5388923" cy="4439289"/>
          </a:xfrm>
          <a:prstGeom prst="rect">
            <a:avLst/>
          </a:prstGeom>
        </p:spPr>
        <p:txBody>
          <a:bodyPr vert="horz" lIns="90608" tIns="45304" rIns="90608" bIns="4530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659"/>
            <a:ext cx="2918151" cy="493079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043" y="9371659"/>
            <a:ext cx="2918150" cy="493079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43F817-414B-48AF-95AF-51CBCA8281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08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3F817-414B-48AF-95AF-51CBCA82810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게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1480"/>
            <a:ext cx="8902700" cy="500776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 userDrawn="1"/>
        </p:nvSpPr>
        <p:spPr>
          <a:xfrm>
            <a:off x="160020" y="2133600"/>
            <a:ext cx="8793480" cy="4520682"/>
          </a:xfrm>
          <a:prstGeom prst="roundRect">
            <a:avLst>
              <a:gd name="adj" fmla="val 41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게임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88900" y="82550"/>
            <a:ext cx="8940800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1480"/>
            <a:ext cx="8902700" cy="500776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 userDrawn="1"/>
        </p:nvSpPr>
        <p:spPr>
          <a:xfrm>
            <a:off x="160020" y="2133600"/>
            <a:ext cx="8793480" cy="4520682"/>
          </a:xfrm>
          <a:prstGeom prst="roundRect">
            <a:avLst>
              <a:gd name="adj" fmla="val 41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/>
        </p:nvGraphicFramePr>
        <p:xfrm>
          <a:off x="107950" y="102306"/>
          <a:ext cx="8914130" cy="23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Title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Page</a:t>
                      </a:r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3534231" y="3519715"/>
            <a:ext cx="6371768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4171951" y="103202"/>
            <a:ext cx="4843406" cy="23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페이지 파일명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idx="1"/>
          </p:nvPr>
        </p:nvSpPr>
        <p:spPr bwMode="auto">
          <a:xfrm>
            <a:off x="600075" y="95250"/>
            <a:ext cx="3043231" cy="23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0" bIns="45720" numCol="1" anchor="t" anchorCtr="0" compatLnSpc="1">
            <a:prstTxWarp prst="textNoShape">
              <a:avLst/>
            </a:prstTxWarp>
          </a:bodyPr>
          <a:lstStyle>
            <a:lvl1pPr algn="l">
              <a:buNone/>
              <a:defRPr sz="1000" b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838" y="88900"/>
            <a:ext cx="8924925" cy="662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2075" y="6694488"/>
            <a:ext cx="6657975" cy="2000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sz="7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© 2014 </a:t>
            </a:r>
            <a:r>
              <a:rPr kumimoji="0" lang="en-US" altLang="ko-KR" sz="700" b="1" dirty="0" smtClean="0">
                <a:solidFill>
                  <a:srgbClr val="669900"/>
                </a:solidFill>
                <a:latin typeface="맑은 고딕" pitchFamily="50" charset="-127"/>
                <a:ea typeface="맑은 고딕" pitchFamily="50" charset="-127"/>
              </a:rPr>
              <a:t>SANGROK</a:t>
            </a:r>
            <a:r>
              <a:rPr kumimoji="0" lang="en-US" altLang="ko-KR" sz="70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. All Rights Reserved. </a:t>
            </a:r>
            <a:endParaRPr kumimoji="0" lang="en-US" altLang="ko-KR" sz="70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32749" y="6721475"/>
            <a:ext cx="890587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73" r:id="rId3"/>
    <p:sldLayoutId id="2147483669" r:id="rId4"/>
    <p:sldLayoutId id="2147483671" r:id="rId5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95446"/>
              </p:ext>
            </p:extLst>
          </p:nvPr>
        </p:nvGraphicFramePr>
        <p:xfrm>
          <a:off x="4572000" y="3786190"/>
          <a:ext cx="4155269" cy="2339712"/>
        </p:xfrm>
        <a:graphic>
          <a:graphicData uri="http://schemas.openxmlformats.org/drawingml/2006/table">
            <a:tbl>
              <a:tblPr/>
              <a:tblGrid>
                <a:gridCol w="1076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05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Document Information</a:t>
                      </a: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온라인 학습용 </a:t>
                      </a:r>
                      <a:r>
                        <a:rPr lang="en-US" altLang="ko-KR" sz="800" b="1" kern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이벤트 게임</a:t>
                      </a:r>
                      <a:r>
                        <a:rPr lang="en-US" altLang="ko-KR" sz="800" b="1" kern="0" dirty="0" smtClean="0">
                          <a:solidFill>
                            <a:schemeClr val="tx1"/>
                          </a:solidFill>
                        </a:rPr>
                        <a:t>(HTML5) </a:t>
                      </a:r>
                      <a:r>
                        <a:rPr lang="ko-KR" altLang="en-US" sz="800" b="1" kern="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7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기간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17.8. 1 ~ 2017.12.31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03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 담당자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YBMNET | </a:t>
                      </a:r>
                      <a:r>
                        <a:rPr kumimoji="0" lang="ko-KR" altLang="en-US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잉글루사업부 </a:t>
                      </a:r>
                      <a:r>
                        <a:rPr kumimoji="0" lang="en-US" altLang="ko-KR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kern="0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itchFamily="50" charset="-127"/>
                        </a:rPr>
                        <a:t>운영개발팀    박정민 대리님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TEL: 02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2009 – 0322    </a:t>
                      </a:r>
                      <a:r>
                        <a:rPr kumimoji="0" lang="en-US" altLang="ko-KR" sz="800" smtClean="0">
                          <a:latin typeface="+mn-ea"/>
                          <a:ea typeface="+mn-ea"/>
                        </a:rPr>
                        <a:t>/   HP:</a:t>
                      </a:r>
                      <a:r>
                        <a:rPr kumimoji="0" lang="en-US" altLang="ko-KR" sz="800" baseline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en-US" altLang="ko-KR" sz="800" smtClean="0">
                          <a:latin typeface="+mn-ea"/>
                          <a:ea typeface="+mn-ea"/>
                        </a:rPr>
                        <a:t>010 – 9165 - 1352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MAIL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jeongmin@ybm.co.kr</a:t>
                      </a:r>
                      <a:endParaRPr kumimoji="0"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72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상록영상 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웹사업부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최낙영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실장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TEL: 070) 4477 – 3332  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  FAX:  02) 420- 1254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MAIL:  master@srmm.kr  /   HP: 010 – 5572 - 7272</a:t>
                      </a:r>
                    </a:p>
                  </a:txBody>
                  <a:tcPr marL="54000" marR="54000" marT="39600" marB="396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98425" y="1990724"/>
            <a:ext cx="8921750" cy="126524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HTML</a:t>
            </a:r>
            <a:r>
              <a:rPr lang="ko-KR" altLang="en-US" sz="3200" b="1" smtClean="0">
                <a:solidFill>
                  <a:schemeClr val="bg1"/>
                </a:solidFill>
                <a:latin typeface="맑은 고딕"/>
                <a:ea typeface="맑은 고딕"/>
              </a:rPr>
              <a:t>게임 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14</a:t>
            </a:r>
            <a:r>
              <a:rPr lang="ko-KR" altLang="en-US" sz="3200" b="1" smtClean="0">
                <a:solidFill>
                  <a:schemeClr val="bg1"/>
                </a:solidFill>
                <a:latin typeface="맑은 고딕"/>
                <a:ea typeface="맑은 고딕"/>
              </a:rPr>
              <a:t>호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– Hit Ball</a:t>
            </a:r>
            <a:endParaRPr lang="en-US" altLang="ko-KR" sz="32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806" y="6349183"/>
            <a:ext cx="642942" cy="18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7172325" y="3234293"/>
            <a:ext cx="1057275" cy="2952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>
                <a:solidFill>
                  <a:schemeClr val="tx1"/>
                </a:solidFill>
              </a:rPr>
              <a:t>v </a:t>
            </a:r>
            <a:r>
              <a:rPr kumimoji="0" lang="en-US" altLang="ko-KR" sz="1200" b="1" kern="0" smtClean="0">
                <a:solidFill>
                  <a:schemeClr val="tx1"/>
                </a:solidFill>
              </a:rPr>
              <a:t>0.1</a:t>
            </a:r>
            <a:endParaRPr kumimoji="0" lang="ko-KR" alt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0747" y="1510458"/>
            <a:ext cx="413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atin typeface="맑은 고딕"/>
                <a:ea typeface="맑은 고딕"/>
              </a:rPr>
              <a:t>온라인 </a:t>
            </a:r>
            <a:r>
              <a:rPr lang="ko-KR" altLang="en-US" b="1" dirty="0" err="1" smtClean="0">
                <a:latin typeface="맑은 고딕"/>
                <a:ea typeface="맑은 고딕"/>
              </a:rPr>
              <a:t>학습사이트</a:t>
            </a:r>
            <a:r>
              <a:rPr lang="ko-KR" altLang="en-US" b="1" dirty="0" smtClean="0">
                <a:latin typeface="맑은 고딕"/>
                <a:ea typeface="맑은 고딕"/>
              </a:rPr>
              <a:t> 활용 </a:t>
            </a:r>
            <a:r>
              <a:rPr lang="en-US" altLang="ko-KR" b="1" dirty="0" smtClean="0">
                <a:latin typeface="맑은 고딕"/>
                <a:ea typeface="맑은 고딕"/>
              </a:rPr>
              <a:t>- HTML </a:t>
            </a:r>
            <a:r>
              <a:rPr lang="ko-KR" altLang="en-US" b="1" dirty="0" smtClean="0">
                <a:latin typeface="맑은 고딕"/>
                <a:ea typeface="맑은 고딕"/>
              </a:rPr>
              <a:t>게임</a:t>
            </a:r>
            <a:endParaRPr kumimoji="0" lang="ko-KR" altLang="en-US" b="1" kern="0" dirty="0"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7" y="6194432"/>
            <a:ext cx="1639127" cy="389386"/>
          </a:xfrm>
          <a:prstGeom prst="rect">
            <a:avLst/>
          </a:prstGeom>
        </p:spPr>
      </p:pic>
      <p:pic>
        <p:nvPicPr>
          <p:cNvPr id="28674" name="Picture 2" descr="YBMNET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12783"/>
            <a:ext cx="1393590" cy="2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31640" y="2520336"/>
            <a:ext cx="6437160" cy="39243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시작화면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32479" y="2759344"/>
            <a:ext cx="1622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Hit</a:t>
            </a:r>
            <a:r>
              <a:rPr lang="ko-KR" altLang="en-US" sz="3200" b="1" smtClean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3200" b="1" smtClean="0">
                <a:solidFill>
                  <a:schemeClr val="bg1"/>
                </a:solidFill>
                <a:latin typeface="맑은 고딕"/>
                <a:ea typeface="맑은 고딕"/>
              </a:rPr>
              <a:t>Ball</a:t>
            </a:r>
            <a:endParaRPr lang="en-US" altLang="ko-KR" sz="32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1432560" y="3710431"/>
            <a:ext cx="6235784" cy="2644648"/>
          </a:xfrm>
          <a:prstGeom prst="round2SameRect">
            <a:avLst>
              <a:gd name="adj1" fmla="val 2255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427461" y="3409354"/>
            <a:ext cx="1591552" cy="300345"/>
            <a:chOff x="3522961" y="3416974"/>
            <a:chExt cx="1591552" cy="300345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3522961" y="3416974"/>
              <a:ext cx="1591552" cy="300345"/>
            </a:xfrm>
            <a:prstGeom prst="round2SameRect">
              <a:avLst>
                <a:gd name="adj1" fmla="val 4809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    How To Play</a:t>
              </a:r>
              <a:endParaRPr lang="ko-KR" altLang="en-US" sz="14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664471" y="3481388"/>
              <a:ext cx="200225" cy="2002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</a:t>
              </a:r>
              <a:endPara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228184" y="5326380"/>
            <a:ext cx="1215682" cy="7467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START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5696" y="3830956"/>
            <a:ext cx="5852884" cy="621530"/>
          </a:xfrm>
          <a:prstGeom prst="rect">
            <a:avLst/>
          </a:prstGeom>
          <a:noFill/>
        </p:spPr>
        <p:txBody>
          <a:bodyPr wrap="square" lIns="288000" tIns="144000" rIns="0" bIns="0" rtlCol="0">
            <a:no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투수의 볼을 히트존에 들어왔을때 정확한 타이밍에 맞춰 스윙판을 터치하세요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스윙 또는 파울로 인해 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번 아웃이 되면 게임이 종료됩니다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히트존에 정확히 들어오면 홈런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(100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반이상 들어오면 안타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얻습니다</a:t>
            </a:r>
            <a:r>
              <a:rPr lang="en-US" altLang="ko-KR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05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8" name="Picture 4" descr="해적통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21" y="468454"/>
            <a:ext cx="1887109" cy="10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705003" y="597396"/>
            <a:ext cx="1271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해적은 </a:t>
            </a:r>
            <a:endParaRPr lang="en-US" altLang="ko-KR" sz="1100" smtClean="0"/>
          </a:p>
          <a:p>
            <a:r>
              <a:rPr lang="ko-KR" altLang="en-US" sz="1100" smtClean="0"/>
              <a:t>옆 이미지처럼 </a:t>
            </a:r>
            <a:endParaRPr lang="en-US" altLang="ko-KR" sz="1100" smtClean="0"/>
          </a:p>
          <a:p>
            <a:r>
              <a:rPr lang="ko-KR" altLang="en-US" sz="1100" smtClean="0"/>
              <a:t>깜찍하고 </a:t>
            </a:r>
            <a:endParaRPr lang="en-US" altLang="ko-KR" sz="1100" smtClean="0"/>
          </a:p>
          <a:p>
            <a:r>
              <a:rPr lang="ko-KR" altLang="en-US" sz="1100" smtClean="0"/>
              <a:t>모자가 해적특징 </a:t>
            </a: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306207" y="5020319"/>
            <a:ext cx="808327" cy="808327"/>
            <a:chOff x="4752902" y="3862716"/>
            <a:chExt cx="914400" cy="914400"/>
          </a:xfrm>
        </p:grpSpPr>
        <p:sp>
          <p:nvSpPr>
            <p:cNvPr id="20" name="타원 19"/>
            <p:cNvSpPr/>
            <p:nvPr/>
          </p:nvSpPr>
          <p:spPr>
            <a:xfrm>
              <a:off x="4752902" y="3862716"/>
              <a:ext cx="914400" cy="914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982195" y="4089986"/>
              <a:ext cx="458896" cy="4588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stCxn id="20" idx="0"/>
              <a:endCxn id="20" idx="4"/>
            </p:cNvCxnSpPr>
            <p:nvPr/>
          </p:nvCxnSpPr>
          <p:spPr>
            <a:xfrm>
              <a:off x="5210102" y="3862716"/>
              <a:ext cx="0" cy="91440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0" idx="2"/>
              <a:endCxn id="20" idx="6"/>
            </p:cNvCxnSpPr>
            <p:nvPr/>
          </p:nvCxnSpPr>
          <p:spPr>
            <a:xfrm>
              <a:off x="4752902" y="4319916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029792" y="58874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히트존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(Filled Area)</a:t>
            </a: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오른쪽 화살표 5"/>
          <p:cNvSpPr/>
          <p:nvPr/>
        </p:nvSpPr>
        <p:spPr>
          <a:xfrm rot="19242738">
            <a:off x="2344704" y="5548371"/>
            <a:ext cx="187438" cy="177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767707" y="5048240"/>
            <a:ext cx="782184" cy="779204"/>
            <a:chOff x="7589137" y="5494847"/>
            <a:chExt cx="787812" cy="784811"/>
          </a:xfrm>
        </p:grpSpPr>
        <p:sp>
          <p:nvSpPr>
            <p:cNvPr id="27" name="타원 26"/>
            <p:cNvSpPr/>
            <p:nvPr/>
          </p:nvSpPr>
          <p:spPr>
            <a:xfrm>
              <a:off x="7589137" y="5494847"/>
              <a:ext cx="784811" cy="7848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836914" y="5571199"/>
              <a:ext cx="540035" cy="540035"/>
              <a:chOff x="7818637" y="5573326"/>
              <a:chExt cx="540035" cy="540035"/>
            </a:xfrm>
          </p:grpSpPr>
          <p:grpSp>
            <p:nvGrpSpPr>
              <p:cNvPr id="29" name="그룹 28"/>
              <p:cNvGrpSpPr/>
              <p:nvPr/>
            </p:nvGrpSpPr>
            <p:grpSpPr>
              <a:xfrm rot="18816703">
                <a:off x="7700334" y="5774657"/>
                <a:ext cx="483074" cy="154731"/>
                <a:chOff x="7926644" y="5805488"/>
                <a:chExt cx="441008" cy="141257"/>
              </a:xfrm>
            </p:grpSpPr>
            <p:sp>
              <p:nvSpPr>
                <p:cNvPr id="36" name="순서도: 병합 35"/>
                <p:cNvSpPr/>
                <p:nvPr/>
              </p:nvSpPr>
              <p:spPr>
                <a:xfrm rot="16637799">
                  <a:off x="8122067" y="5699825"/>
                  <a:ext cx="112025" cy="372604"/>
                </a:xfrm>
                <a:prstGeom prst="flowChartMerg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순서도: 연결자 36"/>
                <p:cNvSpPr/>
                <p:nvPr/>
              </p:nvSpPr>
              <p:spPr>
                <a:xfrm>
                  <a:off x="7926644" y="5805488"/>
                  <a:ext cx="123177" cy="11202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순서도: 연결자 37"/>
                <p:cNvSpPr/>
                <p:nvPr/>
              </p:nvSpPr>
              <p:spPr>
                <a:xfrm>
                  <a:off x="8289131" y="5862210"/>
                  <a:ext cx="78521" cy="84535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7818637" y="5573326"/>
                <a:ext cx="540035" cy="540035"/>
                <a:chOff x="7878962" y="5741601"/>
                <a:chExt cx="328739" cy="328739"/>
              </a:xfrm>
            </p:grpSpPr>
            <p:sp>
              <p:nvSpPr>
                <p:cNvPr id="31" name="막힌 원호 30"/>
                <p:cNvSpPr/>
                <p:nvPr/>
              </p:nvSpPr>
              <p:spPr>
                <a:xfrm rot="9156195">
                  <a:off x="7878962" y="5741601"/>
                  <a:ext cx="328739" cy="328739"/>
                </a:xfrm>
                <a:prstGeom prst="blockArc">
                  <a:avLst>
                    <a:gd name="adj1" fmla="val 18421240"/>
                    <a:gd name="adj2" fmla="val 21480139"/>
                    <a:gd name="adj3" fmla="val 44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막힌 원호 31"/>
                <p:cNvSpPr/>
                <p:nvPr/>
              </p:nvSpPr>
              <p:spPr>
                <a:xfrm rot="9156195">
                  <a:off x="7930334" y="5748978"/>
                  <a:ext cx="206309" cy="232393"/>
                </a:xfrm>
                <a:prstGeom prst="blockArc">
                  <a:avLst>
                    <a:gd name="adj1" fmla="val 18221224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막힌 원호 34"/>
                <p:cNvSpPr/>
                <p:nvPr/>
              </p:nvSpPr>
              <p:spPr>
                <a:xfrm rot="9156195">
                  <a:off x="7907801" y="5741666"/>
                  <a:ext cx="254809" cy="291175"/>
                </a:xfrm>
                <a:prstGeom prst="blockArc">
                  <a:avLst>
                    <a:gd name="adj1" fmla="val 18228909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9" name="TextBox 38"/>
          <p:cNvSpPr txBox="1"/>
          <p:nvPr/>
        </p:nvSpPr>
        <p:spPr>
          <a:xfrm>
            <a:off x="3843352" y="58874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스윙판</a:t>
            </a: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17772" y="5106430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홈런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----100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endParaRPr lang="en-US" altLang="ko-KR" sz="10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안타 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-----10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endParaRPr lang="en-US" altLang="ko-KR" sz="10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파울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아웃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스윙 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----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아웃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9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투구볼은 반드시 히트존을 통과한다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(1~10</a:t>
            </a:r>
            <a:r>
              <a:rPr lang="ko-KR" altLang="en-US" sz="900" smtClean="0">
                <a:solidFill>
                  <a:srgbClr val="0070C0"/>
                </a:solidFill>
                <a:latin typeface="+mn-ea"/>
                <a:ea typeface="+mn-ea"/>
              </a:rPr>
              <a:t>구까지는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900" smtClean="0">
                <a:solidFill>
                  <a:srgbClr val="0070C0"/>
                </a:solidFill>
                <a:latin typeface="+mn-ea"/>
                <a:ea typeface="+mn-ea"/>
              </a:rPr>
              <a:t>직구 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120km, 11~20</a:t>
            </a:r>
            <a:r>
              <a:rPr lang="ko-KR" altLang="en-US" sz="900" smtClean="0">
                <a:solidFill>
                  <a:srgbClr val="0070C0"/>
                </a:solidFill>
                <a:latin typeface="+mn-ea"/>
                <a:ea typeface="+mn-ea"/>
              </a:rPr>
              <a:t>구까지는 직구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140km, </a:t>
            </a:r>
            <a:r>
              <a:rPr lang="ko-KR" altLang="en-US" sz="900" smtClean="0">
                <a:solidFill>
                  <a:srgbClr val="0070C0"/>
                </a:solidFill>
                <a:latin typeface="+mn-ea"/>
                <a:ea typeface="+mn-ea"/>
              </a:rPr>
              <a:t>그 이상은 커브와 강속구가 랜덤하게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~)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히트존에 볼이 완전 들어갔을때 스윙하면 홈런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!  =  100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점</a:t>
            </a: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히트존에 볼이 반이상 들어갔을때 스윙하면 안타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!   =  10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점</a:t>
            </a: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히트존에 볼이 반이상 들어가지 않으면 파울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! (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파울 연속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회면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= 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아웃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회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히트존에 볼이 닿지 않으면 아웃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투구볼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개 차감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08409" y="2354580"/>
            <a:ext cx="1057277" cy="55054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120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1032" name="Picture 8" descr="야구캐릭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2" t="2594" r="21878" b="5270"/>
          <a:stretch/>
        </p:blipFill>
        <p:spPr bwMode="auto">
          <a:xfrm flipH="1">
            <a:off x="6943483" y="3046787"/>
            <a:ext cx="1203604" cy="204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야구 캐릭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4" y="3239296"/>
            <a:ext cx="1701870" cy="170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6699137" y="4544079"/>
            <a:ext cx="808327" cy="808327"/>
            <a:chOff x="4752902" y="3862716"/>
            <a:chExt cx="914400" cy="914400"/>
          </a:xfrm>
        </p:grpSpPr>
        <p:sp>
          <p:nvSpPr>
            <p:cNvPr id="3" name="타원 2"/>
            <p:cNvSpPr/>
            <p:nvPr/>
          </p:nvSpPr>
          <p:spPr>
            <a:xfrm>
              <a:off x="4752902" y="3862716"/>
              <a:ext cx="914400" cy="914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982195" y="4089986"/>
              <a:ext cx="458896" cy="4588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3" idx="0"/>
              <a:endCxn id="3" idx="4"/>
            </p:cNvCxnSpPr>
            <p:nvPr/>
          </p:nvCxnSpPr>
          <p:spPr>
            <a:xfrm>
              <a:off x="5210102" y="3862716"/>
              <a:ext cx="0" cy="91440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3" idx="2"/>
              <a:endCxn id="3" idx="6"/>
            </p:cNvCxnSpPr>
            <p:nvPr/>
          </p:nvCxnSpPr>
          <p:spPr>
            <a:xfrm>
              <a:off x="4752902" y="4319916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flipH="1" flipV="1">
            <a:off x="2981036" y="2196213"/>
            <a:ext cx="3967228" cy="22916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619675" y="5418080"/>
            <a:ext cx="5472189" cy="12107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 rot="492204">
            <a:off x="1188503" y="4010422"/>
            <a:ext cx="5832648" cy="1525623"/>
          </a:xfrm>
          <a:prstGeom prst="arc">
            <a:avLst>
              <a:gd name="adj1" fmla="val 11799644"/>
              <a:gd name="adj2" fmla="val 20863741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1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52" y="4452905"/>
            <a:ext cx="317215" cy="3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7608186" y="5342447"/>
            <a:ext cx="1087319" cy="1083177"/>
            <a:chOff x="7589137" y="5494847"/>
            <a:chExt cx="787812" cy="784811"/>
          </a:xfrm>
        </p:grpSpPr>
        <p:sp>
          <p:nvSpPr>
            <p:cNvPr id="31" name="타원 30"/>
            <p:cNvSpPr/>
            <p:nvPr/>
          </p:nvSpPr>
          <p:spPr>
            <a:xfrm>
              <a:off x="7589137" y="5494847"/>
              <a:ext cx="784811" cy="7848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7836914" y="5571199"/>
              <a:ext cx="540035" cy="540035"/>
              <a:chOff x="7818637" y="5573326"/>
              <a:chExt cx="540035" cy="540035"/>
            </a:xfrm>
          </p:grpSpPr>
          <p:grpSp>
            <p:nvGrpSpPr>
              <p:cNvPr id="37" name="그룹 36"/>
              <p:cNvGrpSpPr/>
              <p:nvPr/>
            </p:nvGrpSpPr>
            <p:grpSpPr>
              <a:xfrm rot="18816703">
                <a:off x="7700334" y="5774657"/>
                <a:ext cx="483074" cy="154731"/>
                <a:chOff x="7926644" y="5805488"/>
                <a:chExt cx="441008" cy="141257"/>
              </a:xfrm>
            </p:grpSpPr>
            <p:sp>
              <p:nvSpPr>
                <p:cNvPr id="35" name="순서도: 병합 34"/>
                <p:cNvSpPr/>
                <p:nvPr/>
              </p:nvSpPr>
              <p:spPr>
                <a:xfrm rot="16637799">
                  <a:off x="8122067" y="5699825"/>
                  <a:ext cx="112025" cy="372604"/>
                </a:xfrm>
                <a:prstGeom prst="flowChartMerg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순서도: 연결자 35"/>
                <p:cNvSpPr/>
                <p:nvPr/>
              </p:nvSpPr>
              <p:spPr>
                <a:xfrm>
                  <a:off x="7926644" y="5805488"/>
                  <a:ext cx="123177" cy="11202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순서도: 연결자 138"/>
                <p:cNvSpPr/>
                <p:nvPr/>
              </p:nvSpPr>
              <p:spPr>
                <a:xfrm>
                  <a:off x="8289131" y="5862210"/>
                  <a:ext cx="78521" cy="84535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7818637" y="5573326"/>
                <a:ext cx="540035" cy="540035"/>
                <a:chOff x="7878962" y="5741601"/>
                <a:chExt cx="328739" cy="328739"/>
              </a:xfrm>
            </p:grpSpPr>
            <p:sp>
              <p:nvSpPr>
                <p:cNvPr id="40" name="막힌 원호 39"/>
                <p:cNvSpPr/>
                <p:nvPr/>
              </p:nvSpPr>
              <p:spPr>
                <a:xfrm rot="9156195">
                  <a:off x="7878962" y="5741601"/>
                  <a:ext cx="328739" cy="328739"/>
                </a:xfrm>
                <a:prstGeom prst="blockArc">
                  <a:avLst>
                    <a:gd name="adj1" fmla="val 18421240"/>
                    <a:gd name="adj2" fmla="val 21480139"/>
                    <a:gd name="adj3" fmla="val 44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막힌 원호 139"/>
                <p:cNvSpPr/>
                <p:nvPr/>
              </p:nvSpPr>
              <p:spPr>
                <a:xfrm rot="9156195">
                  <a:off x="7930334" y="5748978"/>
                  <a:ext cx="206309" cy="232393"/>
                </a:xfrm>
                <a:prstGeom prst="blockArc">
                  <a:avLst>
                    <a:gd name="adj1" fmla="val 18221224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막힌 원호 140"/>
                <p:cNvSpPr/>
                <p:nvPr/>
              </p:nvSpPr>
              <p:spPr>
                <a:xfrm rot="9156195">
                  <a:off x="7907801" y="5741666"/>
                  <a:ext cx="254809" cy="291175"/>
                </a:xfrm>
                <a:prstGeom prst="blockArc">
                  <a:avLst>
                    <a:gd name="adj1" fmla="val 18228909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50" name="그룹 149"/>
          <p:cNvGrpSpPr/>
          <p:nvPr/>
        </p:nvGrpSpPr>
        <p:grpSpPr>
          <a:xfrm>
            <a:off x="8543138" y="2272170"/>
            <a:ext cx="253387" cy="257833"/>
            <a:chOff x="6704222" y="2276511"/>
            <a:chExt cx="317215" cy="322781"/>
          </a:xfrm>
        </p:grpSpPr>
        <p:pic>
          <p:nvPicPr>
            <p:cNvPr id="151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순서도: 연결자 151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194131" y="2272170"/>
            <a:ext cx="253387" cy="257833"/>
            <a:chOff x="6704222" y="2276511"/>
            <a:chExt cx="317215" cy="322781"/>
          </a:xfrm>
        </p:grpSpPr>
        <p:pic>
          <p:nvPicPr>
            <p:cNvPr id="154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순서도: 연결자 154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7838144" y="2272170"/>
            <a:ext cx="253387" cy="257833"/>
            <a:chOff x="6704222" y="2276511"/>
            <a:chExt cx="317215" cy="322781"/>
          </a:xfrm>
        </p:grpSpPr>
        <p:pic>
          <p:nvPicPr>
            <p:cNvPr id="157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" name="순서도: 연결자 157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7482156" y="2272170"/>
            <a:ext cx="253387" cy="257833"/>
            <a:chOff x="6704222" y="2276511"/>
            <a:chExt cx="317215" cy="322781"/>
          </a:xfrm>
        </p:grpSpPr>
        <p:pic>
          <p:nvPicPr>
            <p:cNvPr id="160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순서도: 연결자 160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7133149" y="2272170"/>
            <a:ext cx="253387" cy="257833"/>
            <a:chOff x="6704222" y="2276511"/>
            <a:chExt cx="317215" cy="322781"/>
          </a:xfrm>
        </p:grpSpPr>
        <p:pic>
          <p:nvPicPr>
            <p:cNvPr id="163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순서도: 연결자 163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화살표 연결선 50"/>
          <p:cNvCxnSpPr/>
          <p:nvPr/>
        </p:nvCxnSpPr>
        <p:spPr>
          <a:xfrm flipV="1">
            <a:off x="6203424" y="5043136"/>
            <a:ext cx="788474" cy="1073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632147" y="6077980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rgbClr val="FF0000"/>
                </a:solidFill>
                <a:latin typeface="+mn-ea"/>
                <a:ea typeface="+mn-ea"/>
              </a:rPr>
              <a:t>히트존</a:t>
            </a:r>
            <a:endParaRPr lang="en-US" altLang="ko-KR" sz="1100" b="1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100" smtClean="0">
                <a:solidFill>
                  <a:srgbClr val="FF0000"/>
                </a:solidFill>
                <a:latin typeface="+mj-lt"/>
              </a:rPr>
              <a:t>(Filled Area)</a:t>
            </a:r>
            <a:endParaRPr lang="en-US" altLang="ko-KR" sz="110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5" name="직선 연결선 54"/>
          <p:cNvCxnSpPr>
            <a:endCxn id="167" idx="1"/>
          </p:cNvCxnSpPr>
          <p:nvPr/>
        </p:nvCxnSpPr>
        <p:spPr>
          <a:xfrm>
            <a:off x="2195736" y="4365104"/>
            <a:ext cx="3238098" cy="39299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34" y="4599488"/>
            <a:ext cx="317215" cy="3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3370578" y="45772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직구볼</a:t>
            </a:r>
            <a:endParaRPr lang="en-US" altLang="ko-KR" sz="11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73149" y="37186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rgbClr val="FF0000"/>
                </a:solidFill>
                <a:latin typeface="+mn-ea"/>
                <a:ea typeface="+mn-ea"/>
              </a:rPr>
              <a:t>커브볼</a:t>
            </a:r>
            <a:endParaRPr lang="en-US" altLang="ko-KR" sz="11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9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투구볼은 반드시 히트존을 통과한다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(1~10</a:t>
            </a:r>
            <a:r>
              <a:rPr lang="ko-KR" altLang="en-US" sz="900" smtClean="0">
                <a:solidFill>
                  <a:srgbClr val="0070C0"/>
                </a:solidFill>
                <a:latin typeface="+mn-ea"/>
                <a:ea typeface="+mn-ea"/>
              </a:rPr>
              <a:t>구까지는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900" smtClean="0">
                <a:solidFill>
                  <a:srgbClr val="0070C0"/>
                </a:solidFill>
                <a:latin typeface="+mn-ea"/>
                <a:ea typeface="+mn-ea"/>
              </a:rPr>
              <a:t>직구 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120km, 11~20</a:t>
            </a:r>
            <a:r>
              <a:rPr lang="ko-KR" altLang="en-US" sz="900" smtClean="0">
                <a:solidFill>
                  <a:srgbClr val="0070C0"/>
                </a:solidFill>
                <a:latin typeface="+mn-ea"/>
                <a:ea typeface="+mn-ea"/>
              </a:rPr>
              <a:t>구까지는 직구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140km, </a:t>
            </a:r>
            <a:r>
              <a:rPr lang="ko-KR" altLang="en-US" sz="900" smtClean="0">
                <a:solidFill>
                  <a:srgbClr val="0070C0"/>
                </a:solidFill>
                <a:latin typeface="+mn-ea"/>
                <a:ea typeface="+mn-ea"/>
              </a:rPr>
              <a:t>그 이상은 커브와 강속구가 랜덤하게</a:t>
            </a:r>
            <a:r>
              <a:rPr lang="en-US" altLang="ko-KR" sz="900" smtClean="0">
                <a:solidFill>
                  <a:srgbClr val="0070C0"/>
                </a:solidFill>
                <a:latin typeface="+mn-ea"/>
                <a:ea typeface="+mn-ea"/>
              </a:rPr>
              <a:t>~)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히트존에 볼이 완전 들어갔을때 스윙하면 홈런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!  =  100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점</a:t>
            </a: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히트존에 볼이 반이상 들어갔을때 스윙하면 안타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!   =  10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점</a:t>
            </a: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히트존에 볼이 반이상 들어가지 않으면 파울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! (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파울 연속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회면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= 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아웃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회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히트존에 볼이 닿지 않으면 아웃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투구볼 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개 차감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08409" y="2196213"/>
            <a:ext cx="8385708" cy="4432574"/>
            <a:chOff x="408409" y="2196213"/>
            <a:chExt cx="8385708" cy="4432574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408409" y="2354580"/>
              <a:ext cx="1057277" cy="55054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120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야구캐릭터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2" t="2594" r="21878" b="5270"/>
            <a:stretch/>
          </p:blipFill>
          <p:spPr bwMode="auto">
            <a:xfrm flipH="1">
              <a:off x="6943483" y="3046787"/>
              <a:ext cx="1203604" cy="2040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야구 캐릭터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04" y="3239296"/>
              <a:ext cx="1701870" cy="170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/>
            <p:cNvGrpSpPr/>
            <p:nvPr/>
          </p:nvGrpSpPr>
          <p:grpSpPr>
            <a:xfrm>
              <a:off x="6699137" y="4544079"/>
              <a:ext cx="808327" cy="808327"/>
              <a:chOff x="4752902" y="3862716"/>
              <a:chExt cx="914400" cy="91440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752902" y="3862716"/>
                <a:ext cx="914400" cy="9144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50196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4982195" y="4089986"/>
                <a:ext cx="458896" cy="4588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3" idx="0"/>
                <a:endCxn id="3" idx="4"/>
              </p:cNvCxnSpPr>
              <p:nvPr/>
            </p:nvCxnSpPr>
            <p:spPr>
              <a:xfrm>
                <a:off x="5210102" y="3862716"/>
                <a:ext cx="0" cy="91440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3" idx="2"/>
                <a:endCxn id="3" idx="6"/>
              </p:cNvCxnSpPr>
              <p:nvPr/>
            </p:nvCxnSpPr>
            <p:spPr>
              <a:xfrm>
                <a:off x="4752902" y="4319916"/>
                <a:ext cx="914400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연결선 12"/>
            <p:cNvCxnSpPr/>
            <p:nvPr/>
          </p:nvCxnSpPr>
          <p:spPr>
            <a:xfrm flipH="1" flipV="1">
              <a:off x="2981036" y="2196213"/>
              <a:ext cx="3967228" cy="229160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1619675" y="5418080"/>
              <a:ext cx="5472189" cy="121070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7608186" y="5342447"/>
              <a:ext cx="1087319" cy="1083177"/>
              <a:chOff x="7589137" y="5494847"/>
              <a:chExt cx="787812" cy="78481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589137" y="5494847"/>
                <a:ext cx="784811" cy="7848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7836914" y="5571199"/>
                <a:ext cx="540035" cy="540035"/>
                <a:chOff x="7818637" y="5573326"/>
                <a:chExt cx="540035" cy="540035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 rot="18816703">
                  <a:off x="7700334" y="5774657"/>
                  <a:ext cx="483074" cy="154731"/>
                  <a:chOff x="7926644" y="5805488"/>
                  <a:chExt cx="441008" cy="141257"/>
                </a:xfrm>
              </p:grpSpPr>
              <p:sp>
                <p:nvSpPr>
                  <p:cNvPr id="35" name="순서도: 병합 34"/>
                  <p:cNvSpPr/>
                  <p:nvPr/>
                </p:nvSpPr>
                <p:spPr>
                  <a:xfrm rot="16637799">
                    <a:off x="8122067" y="5699825"/>
                    <a:ext cx="112025" cy="372604"/>
                  </a:xfrm>
                  <a:prstGeom prst="flowChartMerg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순서도: 연결자 35"/>
                  <p:cNvSpPr/>
                  <p:nvPr/>
                </p:nvSpPr>
                <p:spPr>
                  <a:xfrm>
                    <a:off x="7926644" y="5805488"/>
                    <a:ext cx="123177" cy="11202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순서도: 연결자 138"/>
                  <p:cNvSpPr/>
                  <p:nvPr/>
                </p:nvSpPr>
                <p:spPr>
                  <a:xfrm>
                    <a:off x="8289131" y="5862210"/>
                    <a:ext cx="78521" cy="84535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7818637" y="5573326"/>
                  <a:ext cx="540035" cy="540035"/>
                  <a:chOff x="7878962" y="5741601"/>
                  <a:chExt cx="328739" cy="328739"/>
                </a:xfrm>
              </p:grpSpPr>
              <p:sp>
                <p:nvSpPr>
                  <p:cNvPr id="40" name="막힌 원호 39"/>
                  <p:cNvSpPr/>
                  <p:nvPr/>
                </p:nvSpPr>
                <p:spPr>
                  <a:xfrm rot="9156195">
                    <a:off x="7878962" y="5741601"/>
                    <a:ext cx="328739" cy="328739"/>
                  </a:xfrm>
                  <a:prstGeom prst="blockArc">
                    <a:avLst>
                      <a:gd name="adj1" fmla="val 18421240"/>
                      <a:gd name="adj2" fmla="val 21480139"/>
                      <a:gd name="adj3" fmla="val 446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0" name="막힌 원호 139"/>
                  <p:cNvSpPr/>
                  <p:nvPr/>
                </p:nvSpPr>
                <p:spPr>
                  <a:xfrm rot="9156195">
                    <a:off x="7930334" y="5748978"/>
                    <a:ext cx="206309" cy="232393"/>
                  </a:xfrm>
                  <a:prstGeom prst="blockArc">
                    <a:avLst>
                      <a:gd name="adj1" fmla="val 18221224"/>
                      <a:gd name="adj2" fmla="val 21376781"/>
                      <a:gd name="adj3" fmla="val 5348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1" name="막힌 원호 140"/>
                  <p:cNvSpPr/>
                  <p:nvPr/>
                </p:nvSpPr>
                <p:spPr>
                  <a:xfrm rot="9156195">
                    <a:off x="7907801" y="5741666"/>
                    <a:ext cx="254809" cy="291175"/>
                  </a:xfrm>
                  <a:prstGeom prst="blockArc">
                    <a:avLst>
                      <a:gd name="adj1" fmla="val 18228909"/>
                      <a:gd name="adj2" fmla="val 21376781"/>
                      <a:gd name="adj3" fmla="val 5348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2" name="순서도: 연결자 151"/>
            <p:cNvSpPr/>
            <p:nvPr/>
          </p:nvSpPr>
          <p:spPr>
            <a:xfrm>
              <a:off x="8546094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순서도: 연결자 154"/>
            <p:cNvSpPr/>
            <p:nvPr/>
          </p:nvSpPr>
          <p:spPr>
            <a:xfrm>
              <a:off x="8197087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7841100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7485112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7136105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8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H="1" flipV="1">
            <a:off x="2981036" y="2196213"/>
            <a:ext cx="3967228" cy="22916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5"/>
          <a:stretch/>
        </p:blipFill>
        <p:spPr bwMode="auto">
          <a:xfrm>
            <a:off x="6516216" y="3170908"/>
            <a:ext cx="192163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히트존을 통과하면 투구시속이 표시됨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스윙하면 아웃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회</a:t>
            </a:r>
            <a:endParaRPr lang="en-US" altLang="ko-KR" sz="1000" b="1" smtClean="0">
              <a:solidFill>
                <a:srgbClr val="0070C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08409" y="2354580"/>
            <a:ext cx="1057277" cy="55054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120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699137" y="4544079"/>
            <a:ext cx="808327" cy="808327"/>
            <a:chOff x="4752902" y="3862716"/>
            <a:chExt cx="914400" cy="914400"/>
          </a:xfrm>
        </p:grpSpPr>
        <p:sp>
          <p:nvSpPr>
            <p:cNvPr id="3" name="타원 2"/>
            <p:cNvSpPr/>
            <p:nvPr/>
          </p:nvSpPr>
          <p:spPr>
            <a:xfrm>
              <a:off x="4752902" y="3862716"/>
              <a:ext cx="914400" cy="914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982195" y="4089986"/>
              <a:ext cx="458896" cy="4588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3" idx="0"/>
              <a:endCxn id="3" idx="4"/>
            </p:cNvCxnSpPr>
            <p:nvPr/>
          </p:nvCxnSpPr>
          <p:spPr>
            <a:xfrm>
              <a:off x="5210102" y="3862716"/>
              <a:ext cx="0" cy="91440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3" idx="2"/>
              <a:endCxn id="3" idx="6"/>
            </p:cNvCxnSpPr>
            <p:nvPr/>
          </p:nvCxnSpPr>
          <p:spPr>
            <a:xfrm>
              <a:off x="4752902" y="4319916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 flipH="1">
            <a:off x="1619675" y="5418080"/>
            <a:ext cx="5472189" cy="12107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608186" y="5342447"/>
            <a:ext cx="1087319" cy="1083177"/>
            <a:chOff x="7589137" y="5494847"/>
            <a:chExt cx="787812" cy="784811"/>
          </a:xfrm>
        </p:grpSpPr>
        <p:sp>
          <p:nvSpPr>
            <p:cNvPr id="31" name="타원 30"/>
            <p:cNvSpPr/>
            <p:nvPr/>
          </p:nvSpPr>
          <p:spPr>
            <a:xfrm>
              <a:off x="7589137" y="5494847"/>
              <a:ext cx="784811" cy="7848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7836914" y="5571199"/>
              <a:ext cx="540035" cy="540035"/>
              <a:chOff x="7818637" y="5573326"/>
              <a:chExt cx="540035" cy="540035"/>
            </a:xfrm>
          </p:grpSpPr>
          <p:grpSp>
            <p:nvGrpSpPr>
              <p:cNvPr id="37" name="그룹 36"/>
              <p:cNvGrpSpPr/>
              <p:nvPr/>
            </p:nvGrpSpPr>
            <p:grpSpPr>
              <a:xfrm rot="18816703">
                <a:off x="7700334" y="5774657"/>
                <a:ext cx="483074" cy="154731"/>
                <a:chOff x="7926644" y="5805488"/>
                <a:chExt cx="441008" cy="141257"/>
              </a:xfrm>
            </p:grpSpPr>
            <p:sp>
              <p:nvSpPr>
                <p:cNvPr id="35" name="순서도: 병합 34"/>
                <p:cNvSpPr/>
                <p:nvPr/>
              </p:nvSpPr>
              <p:spPr>
                <a:xfrm rot="16637799">
                  <a:off x="8122067" y="5699825"/>
                  <a:ext cx="112025" cy="372604"/>
                </a:xfrm>
                <a:prstGeom prst="flowChartMerg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순서도: 연결자 35"/>
                <p:cNvSpPr/>
                <p:nvPr/>
              </p:nvSpPr>
              <p:spPr>
                <a:xfrm>
                  <a:off x="7926644" y="5805488"/>
                  <a:ext cx="123177" cy="11202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순서도: 연결자 138"/>
                <p:cNvSpPr/>
                <p:nvPr/>
              </p:nvSpPr>
              <p:spPr>
                <a:xfrm>
                  <a:off x="8289131" y="5862210"/>
                  <a:ext cx="78521" cy="84535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7818637" y="5573326"/>
                <a:ext cx="540035" cy="540035"/>
                <a:chOff x="7878962" y="5741601"/>
                <a:chExt cx="328739" cy="328739"/>
              </a:xfrm>
            </p:grpSpPr>
            <p:sp>
              <p:nvSpPr>
                <p:cNvPr id="40" name="막힌 원호 39"/>
                <p:cNvSpPr/>
                <p:nvPr/>
              </p:nvSpPr>
              <p:spPr>
                <a:xfrm rot="9156195">
                  <a:off x="7878962" y="5741601"/>
                  <a:ext cx="328739" cy="328739"/>
                </a:xfrm>
                <a:prstGeom prst="blockArc">
                  <a:avLst>
                    <a:gd name="adj1" fmla="val 18421240"/>
                    <a:gd name="adj2" fmla="val 21480139"/>
                    <a:gd name="adj3" fmla="val 44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막힌 원호 139"/>
                <p:cNvSpPr/>
                <p:nvPr/>
              </p:nvSpPr>
              <p:spPr>
                <a:xfrm rot="9156195">
                  <a:off x="7930334" y="5748978"/>
                  <a:ext cx="206309" cy="232393"/>
                </a:xfrm>
                <a:prstGeom prst="blockArc">
                  <a:avLst>
                    <a:gd name="adj1" fmla="val 18221224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막힌 원호 140"/>
                <p:cNvSpPr/>
                <p:nvPr/>
              </p:nvSpPr>
              <p:spPr>
                <a:xfrm rot="9156195">
                  <a:off x="7907801" y="5741666"/>
                  <a:ext cx="254809" cy="291175"/>
                </a:xfrm>
                <a:prstGeom prst="blockArc">
                  <a:avLst>
                    <a:gd name="adj1" fmla="val 18228909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50" name="그룹 149"/>
          <p:cNvGrpSpPr/>
          <p:nvPr/>
        </p:nvGrpSpPr>
        <p:grpSpPr>
          <a:xfrm>
            <a:off x="8543138" y="2272170"/>
            <a:ext cx="253387" cy="257833"/>
            <a:chOff x="6704222" y="2276511"/>
            <a:chExt cx="317215" cy="322781"/>
          </a:xfrm>
        </p:grpSpPr>
        <p:pic>
          <p:nvPicPr>
            <p:cNvPr id="151" name="Picture 14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순서도: 연결자 151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194131" y="2272170"/>
            <a:ext cx="253387" cy="257833"/>
            <a:chOff x="6704222" y="2276511"/>
            <a:chExt cx="317215" cy="322781"/>
          </a:xfrm>
        </p:grpSpPr>
        <p:pic>
          <p:nvPicPr>
            <p:cNvPr id="154" name="Picture 14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순서도: 연결자 154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7838144" y="2272170"/>
            <a:ext cx="253387" cy="257833"/>
            <a:chOff x="6704222" y="2276511"/>
            <a:chExt cx="317215" cy="322781"/>
          </a:xfrm>
        </p:grpSpPr>
        <p:pic>
          <p:nvPicPr>
            <p:cNvPr id="157" name="Picture 14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" name="순서도: 연결자 157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7482156" y="2272170"/>
            <a:ext cx="253387" cy="257833"/>
            <a:chOff x="6704222" y="2276511"/>
            <a:chExt cx="317215" cy="322781"/>
          </a:xfrm>
        </p:grpSpPr>
        <p:pic>
          <p:nvPicPr>
            <p:cNvPr id="160" name="Picture 14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순서도: 연결자 160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순서도: 연결자 163"/>
          <p:cNvSpPr/>
          <p:nvPr/>
        </p:nvSpPr>
        <p:spPr>
          <a:xfrm>
            <a:off x="7136105" y="2272169"/>
            <a:ext cx="248023" cy="248023"/>
          </a:xfrm>
          <a:prstGeom prst="flowChartConnector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3104622" y="4491164"/>
            <a:ext cx="5018298" cy="5532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127" y="4926201"/>
            <a:ext cx="317215" cy="3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투수 아이콘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/>
          <a:stretch/>
        </p:blipFill>
        <p:spPr bwMode="auto">
          <a:xfrm flipH="1">
            <a:off x="542748" y="3467154"/>
            <a:ext cx="1664035" cy="13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684040" y="4339039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smtClean="0">
                <a:latin typeface="+mn-ea"/>
                <a:ea typeface="+mn-ea"/>
              </a:rPr>
              <a:t>152 </a:t>
            </a:r>
            <a:r>
              <a:rPr lang="en-US" altLang="ko-KR" sz="2000" b="1" i="1" smtClean="0">
                <a:latin typeface="+mn-ea"/>
                <a:ea typeface="+mn-ea"/>
              </a:rPr>
              <a:t>km</a:t>
            </a:r>
            <a:endParaRPr lang="en-US" altLang="ko-KR" sz="2000" i="1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22517" y="4553494"/>
            <a:ext cx="366610" cy="1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256918" y="5110024"/>
            <a:ext cx="3876231" cy="921068"/>
          </a:xfrm>
          <a:prstGeom prst="star32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3200" b="1" i="1" smtClean="0">
                <a:solidFill>
                  <a:schemeClr val="bg1"/>
                </a:solidFill>
                <a:latin typeface="+mn-ea"/>
                <a:ea typeface="+mn-ea"/>
              </a:rPr>
              <a:t>Swing!!</a:t>
            </a:r>
            <a:endParaRPr lang="en-US" altLang="ko-KR" sz="2000" i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02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H="1" flipV="1">
            <a:off x="2981036" y="2196213"/>
            <a:ext cx="3967228" cy="22916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5"/>
          <a:stretch/>
        </p:blipFill>
        <p:spPr bwMode="auto">
          <a:xfrm>
            <a:off x="6516216" y="3170908"/>
            <a:ext cx="192163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25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히트존을 반 이상 들어오지 못하면 파울 처리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. (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화면 우상당 볼표시 옆에 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“F”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표시 됨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08409" y="2354580"/>
            <a:ext cx="1057277" cy="55054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120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699137" y="4544079"/>
            <a:ext cx="808327" cy="808327"/>
            <a:chOff x="4752902" y="3862716"/>
            <a:chExt cx="914400" cy="914400"/>
          </a:xfrm>
        </p:grpSpPr>
        <p:sp>
          <p:nvSpPr>
            <p:cNvPr id="3" name="타원 2"/>
            <p:cNvSpPr/>
            <p:nvPr/>
          </p:nvSpPr>
          <p:spPr>
            <a:xfrm>
              <a:off x="4752902" y="3862716"/>
              <a:ext cx="914400" cy="914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982195" y="4089986"/>
              <a:ext cx="458896" cy="4588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3" idx="0"/>
              <a:endCxn id="3" idx="4"/>
            </p:cNvCxnSpPr>
            <p:nvPr/>
          </p:nvCxnSpPr>
          <p:spPr>
            <a:xfrm>
              <a:off x="5210102" y="3862716"/>
              <a:ext cx="0" cy="91440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3" idx="2"/>
              <a:endCxn id="3" idx="6"/>
            </p:cNvCxnSpPr>
            <p:nvPr/>
          </p:nvCxnSpPr>
          <p:spPr>
            <a:xfrm>
              <a:off x="4752902" y="4319916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 flipH="1">
            <a:off x="1619675" y="5418080"/>
            <a:ext cx="5472189" cy="12107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608186" y="5342447"/>
            <a:ext cx="1087319" cy="1083177"/>
            <a:chOff x="7589137" y="5494847"/>
            <a:chExt cx="787812" cy="784811"/>
          </a:xfrm>
        </p:grpSpPr>
        <p:sp>
          <p:nvSpPr>
            <p:cNvPr id="31" name="타원 30"/>
            <p:cNvSpPr/>
            <p:nvPr/>
          </p:nvSpPr>
          <p:spPr>
            <a:xfrm>
              <a:off x="7589137" y="5494847"/>
              <a:ext cx="784811" cy="7848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7836914" y="5571199"/>
              <a:ext cx="540035" cy="540035"/>
              <a:chOff x="7818637" y="5573326"/>
              <a:chExt cx="540035" cy="540035"/>
            </a:xfrm>
          </p:grpSpPr>
          <p:grpSp>
            <p:nvGrpSpPr>
              <p:cNvPr id="37" name="그룹 36"/>
              <p:cNvGrpSpPr/>
              <p:nvPr/>
            </p:nvGrpSpPr>
            <p:grpSpPr>
              <a:xfrm rot="18816703">
                <a:off x="7700334" y="5774657"/>
                <a:ext cx="483074" cy="154731"/>
                <a:chOff x="7926644" y="5805488"/>
                <a:chExt cx="441008" cy="141257"/>
              </a:xfrm>
            </p:grpSpPr>
            <p:sp>
              <p:nvSpPr>
                <p:cNvPr id="35" name="순서도: 병합 34"/>
                <p:cNvSpPr/>
                <p:nvPr/>
              </p:nvSpPr>
              <p:spPr>
                <a:xfrm rot="16637799">
                  <a:off x="8122067" y="5699825"/>
                  <a:ext cx="112025" cy="372604"/>
                </a:xfrm>
                <a:prstGeom prst="flowChartMerg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순서도: 연결자 35"/>
                <p:cNvSpPr/>
                <p:nvPr/>
              </p:nvSpPr>
              <p:spPr>
                <a:xfrm>
                  <a:off x="7926644" y="5805488"/>
                  <a:ext cx="123177" cy="11202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순서도: 연결자 138"/>
                <p:cNvSpPr/>
                <p:nvPr/>
              </p:nvSpPr>
              <p:spPr>
                <a:xfrm>
                  <a:off x="8289131" y="5862210"/>
                  <a:ext cx="78521" cy="84535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7818637" y="5573326"/>
                <a:ext cx="540035" cy="540035"/>
                <a:chOff x="7878962" y="5741601"/>
                <a:chExt cx="328739" cy="328739"/>
              </a:xfrm>
            </p:grpSpPr>
            <p:sp>
              <p:nvSpPr>
                <p:cNvPr id="40" name="막힌 원호 39"/>
                <p:cNvSpPr/>
                <p:nvPr/>
              </p:nvSpPr>
              <p:spPr>
                <a:xfrm rot="9156195">
                  <a:off x="7878962" y="5741601"/>
                  <a:ext cx="328739" cy="328739"/>
                </a:xfrm>
                <a:prstGeom prst="blockArc">
                  <a:avLst>
                    <a:gd name="adj1" fmla="val 18421240"/>
                    <a:gd name="adj2" fmla="val 21480139"/>
                    <a:gd name="adj3" fmla="val 44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막힌 원호 139"/>
                <p:cNvSpPr/>
                <p:nvPr/>
              </p:nvSpPr>
              <p:spPr>
                <a:xfrm rot="9156195">
                  <a:off x="7930334" y="5748978"/>
                  <a:ext cx="206309" cy="232393"/>
                </a:xfrm>
                <a:prstGeom prst="blockArc">
                  <a:avLst>
                    <a:gd name="adj1" fmla="val 18221224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막힌 원호 140"/>
                <p:cNvSpPr/>
                <p:nvPr/>
              </p:nvSpPr>
              <p:spPr>
                <a:xfrm rot="9156195">
                  <a:off x="7907801" y="5741666"/>
                  <a:ext cx="254809" cy="291175"/>
                </a:xfrm>
                <a:prstGeom prst="blockArc">
                  <a:avLst>
                    <a:gd name="adj1" fmla="val 18228909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55" name="직선 연결선 54"/>
          <p:cNvCxnSpPr/>
          <p:nvPr/>
        </p:nvCxnSpPr>
        <p:spPr>
          <a:xfrm>
            <a:off x="3104622" y="4491164"/>
            <a:ext cx="3555610" cy="34526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77" y="6307326"/>
            <a:ext cx="317215" cy="3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투수 아이콘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/>
          <a:stretch/>
        </p:blipFill>
        <p:spPr bwMode="auto">
          <a:xfrm flipH="1">
            <a:off x="542748" y="3467154"/>
            <a:ext cx="1664035" cy="13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684040" y="4339039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smtClean="0">
                <a:latin typeface="+mn-ea"/>
                <a:ea typeface="+mn-ea"/>
              </a:rPr>
              <a:t>152 </a:t>
            </a:r>
            <a:r>
              <a:rPr lang="en-US" altLang="ko-KR" sz="2000" b="1" i="1" smtClean="0">
                <a:latin typeface="+mn-ea"/>
                <a:ea typeface="+mn-ea"/>
              </a:rPr>
              <a:t>km</a:t>
            </a:r>
            <a:endParaRPr lang="en-US" altLang="ko-KR" sz="2000" i="1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22517" y="4553494"/>
            <a:ext cx="366610" cy="1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256918" y="5110024"/>
            <a:ext cx="3876231" cy="921068"/>
          </a:xfrm>
          <a:prstGeom prst="star32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3200" b="1" i="1" smtClean="0">
                <a:solidFill>
                  <a:schemeClr val="bg1"/>
                </a:solidFill>
                <a:latin typeface="+mn-ea"/>
                <a:ea typeface="+mn-ea"/>
              </a:rPr>
              <a:t>Foul!!</a:t>
            </a:r>
            <a:endParaRPr lang="en-US" altLang="ko-KR" sz="2000" i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543138" y="2272170"/>
            <a:ext cx="253387" cy="257833"/>
            <a:chOff x="6704222" y="2276511"/>
            <a:chExt cx="317215" cy="322781"/>
          </a:xfrm>
        </p:grpSpPr>
        <p:pic>
          <p:nvPicPr>
            <p:cNvPr id="47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순서도: 연결자 47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194131" y="2272170"/>
            <a:ext cx="253387" cy="257833"/>
            <a:chOff x="6704222" y="2276511"/>
            <a:chExt cx="317215" cy="322781"/>
          </a:xfrm>
        </p:grpSpPr>
        <p:pic>
          <p:nvPicPr>
            <p:cNvPr id="50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순서도: 연결자 50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838144" y="2272170"/>
            <a:ext cx="253387" cy="257833"/>
            <a:chOff x="6704222" y="2276511"/>
            <a:chExt cx="317215" cy="322781"/>
          </a:xfrm>
        </p:grpSpPr>
        <p:pic>
          <p:nvPicPr>
            <p:cNvPr id="54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순서도: 연결자 55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482156" y="2272170"/>
            <a:ext cx="253387" cy="257833"/>
            <a:chOff x="6704222" y="2276511"/>
            <a:chExt cx="317215" cy="322781"/>
          </a:xfrm>
        </p:grpSpPr>
        <p:pic>
          <p:nvPicPr>
            <p:cNvPr id="59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순서도: 연결자 59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순서도: 연결자 60"/>
          <p:cNvSpPr/>
          <p:nvPr/>
        </p:nvSpPr>
        <p:spPr>
          <a:xfrm>
            <a:off x="7136105" y="2272169"/>
            <a:ext cx="248023" cy="248023"/>
          </a:xfrm>
          <a:prstGeom prst="flowChartConnector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796136" y="4836425"/>
            <a:ext cx="903001" cy="1486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94190" y="22054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chemeClr val="accent6"/>
                </a:solidFill>
                <a:latin typeface="+mn-ea"/>
                <a:ea typeface="+mn-ea"/>
              </a:rPr>
              <a:t>F</a:t>
            </a:r>
            <a:endParaRPr lang="en-US" altLang="ko-KR" i="1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9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H="1" flipV="1">
            <a:off x="2981036" y="2196213"/>
            <a:ext cx="3967228" cy="22916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5"/>
          <a:stretch/>
        </p:blipFill>
        <p:spPr bwMode="auto">
          <a:xfrm>
            <a:off x="6516216" y="3170908"/>
            <a:ext cx="192163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히트존에 정확하게 들어왔을때 스윙하면 히트존이 색이 반짝거리고 홈런 이벤트 표시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!!!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08409" y="2354580"/>
            <a:ext cx="1057277" cy="55054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120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699137" y="4544079"/>
            <a:ext cx="808327" cy="808327"/>
            <a:chOff x="4752902" y="3862716"/>
            <a:chExt cx="914400" cy="914400"/>
          </a:xfrm>
        </p:grpSpPr>
        <p:sp>
          <p:nvSpPr>
            <p:cNvPr id="3" name="타원 2"/>
            <p:cNvSpPr/>
            <p:nvPr/>
          </p:nvSpPr>
          <p:spPr>
            <a:xfrm>
              <a:off x="4752902" y="3862716"/>
              <a:ext cx="914400" cy="914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982195" y="4089986"/>
              <a:ext cx="458896" cy="458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3" idx="0"/>
              <a:endCxn id="3" idx="4"/>
            </p:cNvCxnSpPr>
            <p:nvPr/>
          </p:nvCxnSpPr>
          <p:spPr>
            <a:xfrm>
              <a:off x="5210102" y="3862716"/>
              <a:ext cx="0" cy="91440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3" idx="2"/>
              <a:endCxn id="3" idx="6"/>
            </p:cNvCxnSpPr>
            <p:nvPr/>
          </p:nvCxnSpPr>
          <p:spPr>
            <a:xfrm>
              <a:off x="4752902" y="4319916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 flipH="1">
            <a:off x="1619675" y="5418080"/>
            <a:ext cx="5472189" cy="12107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608186" y="5342447"/>
            <a:ext cx="1087319" cy="1083177"/>
            <a:chOff x="7589137" y="5494847"/>
            <a:chExt cx="787812" cy="784811"/>
          </a:xfrm>
        </p:grpSpPr>
        <p:sp>
          <p:nvSpPr>
            <p:cNvPr id="31" name="타원 30"/>
            <p:cNvSpPr/>
            <p:nvPr/>
          </p:nvSpPr>
          <p:spPr>
            <a:xfrm>
              <a:off x="7589137" y="5494847"/>
              <a:ext cx="784811" cy="7848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7836914" y="5571199"/>
              <a:ext cx="540035" cy="540035"/>
              <a:chOff x="7818637" y="5573326"/>
              <a:chExt cx="540035" cy="540035"/>
            </a:xfrm>
          </p:grpSpPr>
          <p:grpSp>
            <p:nvGrpSpPr>
              <p:cNvPr id="37" name="그룹 36"/>
              <p:cNvGrpSpPr/>
              <p:nvPr/>
            </p:nvGrpSpPr>
            <p:grpSpPr>
              <a:xfrm rot="18816703">
                <a:off x="7700334" y="5774657"/>
                <a:ext cx="483074" cy="154731"/>
                <a:chOff x="7926644" y="5805488"/>
                <a:chExt cx="441008" cy="141257"/>
              </a:xfrm>
            </p:grpSpPr>
            <p:sp>
              <p:nvSpPr>
                <p:cNvPr id="35" name="순서도: 병합 34"/>
                <p:cNvSpPr/>
                <p:nvPr/>
              </p:nvSpPr>
              <p:spPr>
                <a:xfrm rot="16637799">
                  <a:off x="8122067" y="5699825"/>
                  <a:ext cx="112025" cy="372604"/>
                </a:xfrm>
                <a:prstGeom prst="flowChartMerg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순서도: 연결자 35"/>
                <p:cNvSpPr/>
                <p:nvPr/>
              </p:nvSpPr>
              <p:spPr>
                <a:xfrm>
                  <a:off x="7926644" y="5805488"/>
                  <a:ext cx="123177" cy="11202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순서도: 연결자 138"/>
                <p:cNvSpPr/>
                <p:nvPr/>
              </p:nvSpPr>
              <p:spPr>
                <a:xfrm>
                  <a:off x="8289131" y="5862210"/>
                  <a:ext cx="78521" cy="84535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7818637" y="5573326"/>
                <a:ext cx="540035" cy="540035"/>
                <a:chOff x="7878962" y="5741601"/>
                <a:chExt cx="328739" cy="328739"/>
              </a:xfrm>
            </p:grpSpPr>
            <p:sp>
              <p:nvSpPr>
                <p:cNvPr id="40" name="막힌 원호 39"/>
                <p:cNvSpPr/>
                <p:nvPr/>
              </p:nvSpPr>
              <p:spPr>
                <a:xfrm rot="9156195">
                  <a:off x="7878962" y="5741601"/>
                  <a:ext cx="328739" cy="328739"/>
                </a:xfrm>
                <a:prstGeom prst="blockArc">
                  <a:avLst>
                    <a:gd name="adj1" fmla="val 18421240"/>
                    <a:gd name="adj2" fmla="val 21480139"/>
                    <a:gd name="adj3" fmla="val 44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막힌 원호 139"/>
                <p:cNvSpPr/>
                <p:nvPr/>
              </p:nvSpPr>
              <p:spPr>
                <a:xfrm rot="9156195">
                  <a:off x="7930334" y="5748978"/>
                  <a:ext cx="206309" cy="232393"/>
                </a:xfrm>
                <a:prstGeom prst="blockArc">
                  <a:avLst>
                    <a:gd name="adj1" fmla="val 18221224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막힌 원호 140"/>
                <p:cNvSpPr/>
                <p:nvPr/>
              </p:nvSpPr>
              <p:spPr>
                <a:xfrm rot="9156195">
                  <a:off x="7907801" y="5741666"/>
                  <a:ext cx="254809" cy="291175"/>
                </a:xfrm>
                <a:prstGeom prst="blockArc">
                  <a:avLst>
                    <a:gd name="adj1" fmla="val 18228909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55" name="직선 연결선 54"/>
          <p:cNvCxnSpPr/>
          <p:nvPr/>
        </p:nvCxnSpPr>
        <p:spPr>
          <a:xfrm>
            <a:off x="3104622" y="4491164"/>
            <a:ext cx="3998678" cy="46300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77" y="2402076"/>
            <a:ext cx="317215" cy="3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투수 아이콘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/>
          <a:stretch/>
        </p:blipFill>
        <p:spPr bwMode="auto">
          <a:xfrm flipH="1">
            <a:off x="542748" y="3467154"/>
            <a:ext cx="1664035" cy="13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684040" y="4339039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smtClean="0">
                <a:latin typeface="+mn-ea"/>
                <a:ea typeface="+mn-ea"/>
              </a:rPr>
              <a:t>145 </a:t>
            </a:r>
            <a:r>
              <a:rPr lang="en-US" altLang="ko-KR" sz="2000" b="1" i="1" smtClean="0">
                <a:latin typeface="+mn-ea"/>
                <a:ea typeface="+mn-ea"/>
              </a:rPr>
              <a:t>km</a:t>
            </a:r>
            <a:endParaRPr lang="en-US" altLang="ko-KR" sz="2000" i="1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22517" y="4553494"/>
            <a:ext cx="366610" cy="1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900430" y="2719291"/>
            <a:ext cx="4202870" cy="2234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56918" y="5110024"/>
            <a:ext cx="3876231" cy="921068"/>
          </a:xfrm>
          <a:prstGeom prst="star32">
            <a:avLst/>
          </a:prstGeom>
          <a:solidFill>
            <a:srgbClr val="00B0F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3200" b="1" i="1" smtClean="0">
                <a:solidFill>
                  <a:schemeClr val="bg1"/>
                </a:solidFill>
                <a:latin typeface="+mn-ea"/>
                <a:ea typeface="+mn-ea"/>
              </a:rPr>
              <a:t>Homrun!!</a:t>
            </a:r>
            <a:endParaRPr lang="en-US" altLang="ko-KR" sz="2000" i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543138" y="2272170"/>
            <a:ext cx="253387" cy="257833"/>
            <a:chOff x="6704222" y="2276511"/>
            <a:chExt cx="317215" cy="322781"/>
          </a:xfrm>
        </p:grpSpPr>
        <p:pic>
          <p:nvPicPr>
            <p:cNvPr id="54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순서도: 연결자 55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194131" y="2272170"/>
            <a:ext cx="253387" cy="257833"/>
            <a:chOff x="6704222" y="2276511"/>
            <a:chExt cx="317215" cy="322781"/>
          </a:xfrm>
        </p:grpSpPr>
        <p:pic>
          <p:nvPicPr>
            <p:cNvPr id="58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순서도: 연결자 58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838144" y="2272170"/>
            <a:ext cx="253387" cy="257833"/>
            <a:chOff x="6704222" y="2276511"/>
            <a:chExt cx="317215" cy="322781"/>
          </a:xfrm>
        </p:grpSpPr>
        <p:pic>
          <p:nvPicPr>
            <p:cNvPr id="61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순서도: 연결자 61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482156" y="2272170"/>
            <a:ext cx="253387" cy="257833"/>
            <a:chOff x="6704222" y="2276511"/>
            <a:chExt cx="317215" cy="322781"/>
          </a:xfrm>
        </p:grpSpPr>
        <p:pic>
          <p:nvPicPr>
            <p:cNvPr id="64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순서도: 연결자 64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순서도: 연결자 65"/>
          <p:cNvSpPr/>
          <p:nvPr/>
        </p:nvSpPr>
        <p:spPr>
          <a:xfrm>
            <a:off x="7136105" y="2272169"/>
            <a:ext cx="248023" cy="248023"/>
          </a:xfrm>
          <a:prstGeom prst="flowChartConnector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H="1" flipV="1">
            <a:off x="2981036" y="2196213"/>
            <a:ext cx="3967228" cy="22916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5"/>
          <a:stretch/>
        </p:blipFill>
        <p:spPr bwMode="auto">
          <a:xfrm>
            <a:off x="6516216" y="3170908"/>
            <a:ext cx="192163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7719" y="386680"/>
            <a:ext cx="816364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r>
              <a:rPr lang="ko-KR" altLang="en-US" sz="1000" b="1" smtClean="0">
                <a:solidFill>
                  <a:srgbClr val="0070C0"/>
                </a:solidFill>
                <a:latin typeface="+mn-ea"/>
                <a:ea typeface="+mn-ea"/>
              </a:rPr>
              <a:t>히트존에 반 이상 들어왔을때 스윙하면 히트존이 바깥영역 선이 반짝거리고 안타 이벤트 표시</a:t>
            </a:r>
            <a:r>
              <a:rPr lang="en-US" altLang="ko-KR" sz="1000" b="1" smtClean="0">
                <a:solidFill>
                  <a:srgbClr val="0070C0"/>
                </a:solidFill>
                <a:latin typeface="+mn-ea"/>
                <a:ea typeface="+mn-ea"/>
              </a:rPr>
              <a:t>!!!</a:t>
            </a:r>
          </a:p>
          <a:p>
            <a:pPr marL="171450" indent="-171450">
              <a:lnSpc>
                <a:spcPct val="120000"/>
              </a:lnSpc>
              <a:spcBef>
                <a:spcPts val="300"/>
              </a:spcBef>
              <a:buFontTx/>
              <a:buChar char="-"/>
            </a:pPr>
            <a:endParaRPr lang="en-US" altLang="ko-KR" sz="10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08409" y="2354580"/>
            <a:ext cx="1057277" cy="55054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</a:rPr>
              <a:t>120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699137" y="4544079"/>
            <a:ext cx="808327" cy="808327"/>
            <a:chOff x="4752902" y="3862716"/>
            <a:chExt cx="914400" cy="914400"/>
          </a:xfrm>
        </p:grpSpPr>
        <p:sp>
          <p:nvSpPr>
            <p:cNvPr id="3" name="타원 2"/>
            <p:cNvSpPr/>
            <p:nvPr/>
          </p:nvSpPr>
          <p:spPr>
            <a:xfrm>
              <a:off x="4752902" y="3862716"/>
              <a:ext cx="914400" cy="914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982195" y="4089986"/>
              <a:ext cx="458896" cy="458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3" idx="0"/>
              <a:endCxn id="3" idx="4"/>
            </p:cNvCxnSpPr>
            <p:nvPr/>
          </p:nvCxnSpPr>
          <p:spPr>
            <a:xfrm>
              <a:off x="5210102" y="3862716"/>
              <a:ext cx="0" cy="91440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3" idx="2"/>
              <a:endCxn id="3" idx="6"/>
            </p:cNvCxnSpPr>
            <p:nvPr/>
          </p:nvCxnSpPr>
          <p:spPr>
            <a:xfrm>
              <a:off x="4752902" y="4319916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 flipH="1">
            <a:off x="1619675" y="5418080"/>
            <a:ext cx="5472189" cy="121070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608186" y="5342447"/>
            <a:ext cx="1087319" cy="1083177"/>
            <a:chOff x="7589137" y="5494847"/>
            <a:chExt cx="787812" cy="784811"/>
          </a:xfrm>
        </p:grpSpPr>
        <p:sp>
          <p:nvSpPr>
            <p:cNvPr id="31" name="타원 30"/>
            <p:cNvSpPr/>
            <p:nvPr/>
          </p:nvSpPr>
          <p:spPr>
            <a:xfrm>
              <a:off x="7589137" y="5494847"/>
              <a:ext cx="784811" cy="7848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7836914" y="5571199"/>
              <a:ext cx="540035" cy="540035"/>
              <a:chOff x="7818637" y="5573326"/>
              <a:chExt cx="540035" cy="540035"/>
            </a:xfrm>
          </p:grpSpPr>
          <p:grpSp>
            <p:nvGrpSpPr>
              <p:cNvPr id="37" name="그룹 36"/>
              <p:cNvGrpSpPr/>
              <p:nvPr/>
            </p:nvGrpSpPr>
            <p:grpSpPr>
              <a:xfrm rot="18816703">
                <a:off x="7700334" y="5774657"/>
                <a:ext cx="483074" cy="154731"/>
                <a:chOff x="7926644" y="5805488"/>
                <a:chExt cx="441008" cy="141257"/>
              </a:xfrm>
            </p:grpSpPr>
            <p:sp>
              <p:nvSpPr>
                <p:cNvPr id="35" name="순서도: 병합 34"/>
                <p:cNvSpPr/>
                <p:nvPr/>
              </p:nvSpPr>
              <p:spPr>
                <a:xfrm rot="16637799">
                  <a:off x="8122067" y="5699825"/>
                  <a:ext cx="112025" cy="372604"/>
                </a:xfrm>
                <a:prstGeom prst="flowChartMerg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순서도: 연결자 35"/>
                <p:cNvSpPr/>
                <p:nvPr/>
              </p:nvSpPr>
              <p:spPr>
                <a:xfrm>
                  <a:off x="7926644" y="5805488"/>
                  <a:ext cx="123177" cy="11202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순서도: 연결자 138"/>
                <p:cNvSpPr/>
                <p:nvPr/>
              </p:nvSpPr>
              <p:spPr>
                <a:xfrm>
                  <a:off x="8289131" y="5862210"/>
                  <a:ext cx="78521" cy="84535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7818637" y="5573326"/>
                <a:ext cx="540035" cy="540035"/>
                <a:chOff x="7878962" y="5741601"/>
                <a:chExt cx="328739" cy="328739"/>
              </a:xfrm>
            </p:grpSpPr>
            <p:sp>
              <p:nvSpPr>
                <p:cNvPr id="40" name="막힌 원호 39"/>
                <p:cNvSpPr/>
                <p:nvPr/>
              </p:nvSpPr>
              <p:spPr>
                <a:xfrm rot="9156195">
                  <a:off x="7878962" y="5741601"/>
                  <a:ext cx="328739" cy="328739"/>
                </a:xfrm>
                <a:prstGeom prst="blockArc">
                  <a:avLst>
                    <a:gd name="adj1" fmla="val 18421240"/>
                    <a:gd name="adj2" fmla="val 21480139"/>
                    <a:gd name="adj3" fmla="val 44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막힌 원호 139"/>
                <p:cNvSpPr/>
                <p:nvPr/>
              </p:nvSpPr>
              <p:spPr>
                <a:xfrm rot="9156195">
                  <a:off x="7930334" y="5748978"/>
                  <a:ext cx="206309" cy="232393"/>
                </a:xfrm>
                <a:prstGeom prst="blockArc">
                  <a:avLst>
                    <a:gd name="adj1" fmla="val 18221224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막힌 원호 140"/>
                <p:cNvSpPr/>
                <p:nvPr/>
              </p:nvSpPr>
              <p:spPr>
                <a:xfrm rot="9156195">
                  <a:off x="7907801" y="5741666"/>
                  <a:ext cx="254809" cy="291175"/>
                </a:xfrm>
                <a:prstGeom prst="blockArc">
                  <a:avLst>
                    <a:gd name="adj1" fmla="val 18228909"/>
                    <a:gd name="adj2" fmla="val 21376781"/>
                    <a:gd name="adj3" fmla="val 534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55" name="직선 연결선 54"/>
          <p:cNvCxnSpPr/>
          <p:nvPr/>
        </p:nvCxnSpPr>
        <p:spPr>
          <a:xfrm>
            <a:off x="3104622" y="4491164"/>
            <a:ext cx="3998678" cy="46300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52" y="3154551"/>
            <a:ext cx="317215" cy="3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투수 아이콘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/>
          <a:stretch/>
        </p:blipFill>
        <p:spPr bwMode="auto">
          <a:xfrm flipH="1">
            <a:off x="542748" y="3467154"/>
            <a:ext cx="1664035" cy="13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684040" y="4339039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smtClean="0">
                <a:latin typeface="+mn-ea"/>
                <a:ea typeface="+mn-ea"/>
              </a:rPr>
              <a:t>135 </a:t>
            </a:r>
            <a:r>
              <a:rPr lang="en-US" altLang="ko-KR" sz="2000" b="1" i="1" smtClean="0">
                <a:latin typeface="+mn-ea"/>
                <a:ea typeface="+mn-ea"/>
              </a:rPr>
              <a:t>km</a:t>
            </a:r>
            <a:endParaRPr lang="en-US" altLang="ko-KR" sz="2000" i="1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22517" y="4553494"/>
            <a:ext cx="366610" cy="1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283968" y="3467154"/>
            <a:ext cx="2819332" cy="148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56918" y="5110024"/>
            <a:ext cx="3876231" cy="921068"/>
          </a:xfrm>
          <a:prstGeom prst="star32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3200" b="1" i="1" smtClean="0">
                <a:solidFill>
                  <a:schemeClr val="bg1"/>
                </a:solidFill>
                <a:latin typeface="+mn-ea"/>
                <a:ea typeface="+mn-ea"/>
              </a:rPr>
              <a:t>Hit !!</a:t>
            </a:r>
            <a:endParaRPr lang="en-US" altLang="ko-KR" sz="2000" i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543138" y="2272170"/>
            <a:ext cx="253387" cy="257833"/>
            <a:chOff x="6704222" y="2276511"/>
            <a:chExt cx="317215" cy="322781"/>
          </a:xfrm>
        </p:grpSpPr>
        <p:pic>
          <p:nvPicPr>
            <p:cNvPr id="48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순서도: 연결자 48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194131" y="2272170"/>
            <a:ext cx="253387" cy="257833"/>
            <a:chOff x="6704222" y="2276511"/>
            <a:chExt cx="317215" cy="322781"/>
          </a:xfrm>
        </p:grpSpPr>
        <p:pic>
          <p:nvPicPr>
            <p:cNvPr id="53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순서도: 연결자 53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838144" y="2272170"/>
            <a:ext cx="253387" cy="257833"/>
            <a:chOff x="6704222" y="2276511"/>
            <a:chExt cx="317215" cy="322781"/>
          </a:xfrm>
        </p:grpSpPr>
        <p:pic>
          <p:nvPicPr>
            <p:cNvPr id="57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순서도: 연결자 57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482156" y="2272170"/>
            <a:ext cx="253387" cy="257833"/>
            <a:chOff x="6704222" y="2276511"/>
            <a:chExt cx="317215" cy="322781"/>
          </a:xfrm>
        </p:grpSpPr>
        <p:pic>
          <p:nvPicPr>
            <p:cNvPr id="60" name="Picture 14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222" y="2282077"/>
              <a:ext cx="317215" cy="31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순서도: 연결자 60"/>
            <p:cNvSpPr/>
            <p:nvPr/>
          </p:nvSpPr>
          <p:spPr>
            <a:xfrm>
              <a:off x="6707927" y="2276511"/>
              <a:ext cx="310500" cy="310500"/>
            </a:xfrm>
            <a:prstGeom prst="flowChartConnector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순서도: 연결자 61"/>
          <p:cNvSpPr/>
          <p:nvPr/>
        </p:nvSpPr>
        <p:spPr>
          <a:xfrm>
            <a:off x="7136105" y="2272169"/>
            <a:ext cx="248023" cy="248023"/>
          </a:xfrm>
          <a:prstGeom prst="flowChartConnector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899" y="79899"/>
            <a:ext cx="8948691" cy="257452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  <a:latin typeface="+mj-ea"/>
                <a:ea typeface="+mj-ea"/>
              </a:rPr>
              <a:t>게임화면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2403" y="512361"/>
            <a:ext cx="7469055" cy="906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획득율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획득점수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최대점수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* maxPoint = Point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100" b="1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최대점수를 일단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1000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점으로 잡고 난이도에 따라서 수치를 조정할것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. (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획득율은 최대 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ko-KR" altLang="en-US" sz="1100" b="1" smtClean="0">
                <a:solidFill>
                  <a:srgbClr val="0070C0"/>
                </a:solidFill>
                <a:latin typeface="+mn-ea"/>
                <a:ea typeface="+mn-ea"/>
              </a:rPr>
              <a:t>이상 넘지 않도록 한다</a:t>
            </a:r>
            <a:r>
              <a:rPr lang="en-US" altLang="ko-KR" sz="1100" b="1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en-US" altLang="ko-KR" sz="110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08409" y="2196213"/>
            <a:ext cx="8385708" cy="4432574"/>
            <a:chOff x="408409" y="2196213"/>
            <a:chExt cx="8385708" cy="4432574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408409" y="2354580"/>
              <a:ext cx="1057277" cy="55054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890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pic>
          <p:nvPicPr>
            <p:cNvPr id="86" name="Picture 8" descr="야구캐릭터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2" t="2594" r="21878" b="5270"/>
            <a:stretch/>
          </p:blipFill>
          <p:spPr bwMode="auto">
            <a:xfrm flipH="1">
              <a:off x="6943483" y="3046787"/>
              <a:ext cx="1203604" cy="2040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12" descr="야구 캐릭터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04" y="3239296"/>
              <a:ext cx="1701870" cy="170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1" name="그룹 90"/>
            <p:cNvGrpSpPr/>
            <p:nvPr/>
          </p:nvGrpSpPr>
          <p:grpSpPr>
            <a:xfrm>
              <a:off x="6699137" y="4544079"/>
              <a:ext cx="808327" cy="808327"/>
              <a:chOff x="4752902" y="3862716"/>
              <a:chExt cx="914400" cy="914400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4752902" y="3862716"/>
                <a:ext cx="914400" cy="9144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50196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4982195" y="4089986"/>
                <a:ext cx="458896" cy="4588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연결선 127"/>
              <p:cNvCxnSpPr>
                <a:stCxn id="126" idx="0"/>
                <a:endCxn id="126" idx="4"/>
              </p:cNvCxnSpPr>
              <p:nvPr/>
            </p:nvCxnSpPr>
            <p:spPr>
              <a:xfrm>
                <a:off x="5210102" y="3862716"/>
                <a:ext cx="0" cy="91440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>
                <a:stCxn id="126" idx="2"/>
                <a:endCxn id="126" idx="6"/>
              </p:cNvCxnSpPr>
              <p:nvPr/>
            </p:nvCxnSpPr>
            <p:spPr>
              <a:xfrm>
                <a:off x="4752902" y="4319916"/>
                <a:ext cx="914400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/>
            <p:cNvCxnSpPr/>
            <p:nvPr/>
          </p:nvCxnSpPr>
          <p:spPr>
            <a:xfrm flipH="1" flipV="1">
              <a:off x="2981036" y="2196213"/>
              <a:ext cx="3967228" cy="229160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1619675" y="5418080"/>
              <a:ext cx="5472189" cy="121070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7608186" y="5342447"/>
              <a:ext cx="1087319" cy="1083177"/>
              <a:chOff x="7589137" y="5494847"/>
              <a:chExt cx="787812" cy="784811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7589137" y="5494847"/>
                <a:ext cx="784811" cy="78481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7836914" y="5571199"/>
                <a:ext cx="540035" cy="540035"/>
                <a:chOff x="7818637" y="5573326"/>
                <a:chExt cx="540035" cy="540035"/>
              </a:xfrm>
            </p:grpSpPr>
            <p:grpSp>
              <p:nvGrpSpPr>
                <p:cNvPr id="107" name="그룹 106"/>
                <p:cNvGrpSpPr/>
                <p:nvPr/>
              </p:nvGrpSpPr>
              <p:grpSpPr>
                <a:xfrm rot="18816703">
                  <a:off x="7700334" y="5774657"/>
                  <a:ext cx="483074" cy="154731"/>
                  <a:chOff x="7926644" y="5805488"/>
                  <a:chExt cx="441008" cy="141257"/>
                </a:xfrm>
              </p:grpSpPr>
              <p:sp>
                <p:nvSpPr>
                  <p:cNvPr id="123" name="순서도: 병합 122"/>
                  <p:cNvSpPr/>
                  <p:nvPr/>
                </p:nvSpPr>
                <p:spPr>
                  <a:xfrm rot="16637799">
                    <a:off x="8122067" y="5699825"/>
                    <a:ext cx="112025" cy="372604"/>
                  </a:xfrm>
                  <a:prstGeom prst="flowChartMerg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순서도: 연결자 123"/>
                  <p:cNvSpPr/>
                  <p:nvPr/>
                </p:nvSpPr>
                <p:spPr>
                  <a:xfrm>
                    <a:off x="7926644" y="5805488"/>
                    <a:ext cx="123177" cy="11202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순서도: 연결자 124"/>
                  <p:cNvSpPr/>
                  <p:nvPr/>
                </p:nvSpPr>
                <p:spPr>
                  <a:xfrm>
                    <a:off x="8289131" y="5862210"/>
                    <a:ext cx="78521" cy="84535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8" name="그룹 107"/>
                <p:cNvGrpSpPr/>
                <p:nvPr/>
              </p:nvGrpSpPr>
              <p:grpSpPr>
                <a:xfrm>
                  <a:off x="7818637" y="5573326"/>
                  <a:ext cx="540035" cy="540035"/>
                  <a:chOff x="7878962" y="5741601"/>
                  <a:chExt cx="328739" cy="328739"/>
                </a:xfrm>
              </p:grpSpPr>
              <p:sp>
                <p:nvSpPr>
                  <p:cNvPr id="120" name="막힌 원호 119"/>
                  <p:cNvSpPr/>
                  <p:nvPr/>
                </p:nvSpPr>
                <p:spPr>
                  <a:xfrm rot="9156195">
                    <a:off x="7878962" y="5741601"/>
                    <a:ext cx="328739" cy="328739"/>
                  </a:xfrm>
                  <a:prstGeom prst="blockArc">
                    <a:avLst>
                      <a:gd name="adj1" fmla="val 18421240"/>
                      <a:gd name="adj2" fmla="val 21480139"/>
                      <a:gd name="adj3" fmla="val 446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막힌 원호 120"/>
                  <p:cNvSpPr/>
                  <p:nvPr/>
                </p:nvSpPr>
                <p:spPr>
                  <a:xfrm rot="9156195">
                    <a:off x="7930334" y="5748978"/>
                    <a:ext cx="206309" cy="232393"/>
                  </a:xfrm>
                  <a:prstGeom prst="blockArc">
                    <a:avLst>
                      <a:gd name="adj1" fmla="val 18221224"/>
                      <a:gd name="adj2" fmla="val 21376781"/>
                      <a:gd name="adj3" fmla="val 5348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막힌 원호 121"/>
                  <p:cNvSpPr/>
                  <p:nvPr/>
                </p:nvSpPr>
                <p:spPr>
                  <a:xfrm rot="9156195">
                    <a:off x="7907801" y="5741666"/>
                    <a:ext cx="254809" cy="291175"/>
                  </a:xfrm>
                  <a:prstGeom prst="blockArc">
                    <a:avLst>
                      <a:gd name="adj1" fmla="val 18228909"/>
                      <a:gd name="adj2" fmla="val 21376781"/>
                      <a:gd name="adj3" fmla="val 5348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95" name="순서도: 연결자 94"/>
            <p:cNvSpPr/>
            <p:nvPr/>
          </p:nvSpPr>
          <p:spPr>
            <a:xfrm>
              <a:off x="8546094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연결자 98"/>
            <p:cNvSpPr/>
            <p:nvPr/>
          </p:nvSpPr>
          <p:spPr>
            <a:xfrm>
              <a:off x="8197087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연결자 99"/>
            <p:cNvSpPr/>
            <p:nvPr/>
          </p:nvSpPr>
          <p:spPr>
            <a:xfrm>
              <a:off x="7841100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연결자 100"/>
            <p:cNvSpPr/>
            <p:nvPr/>
          </p:nvSpPr>
          <p:spPr>
            <a:xfrm>
              <a:off x="7485112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연결자 101"/>
            <p:cNvSpPr/>
            <p:nvPr/>
          </p:nvSpPr>
          <p:spPr>
            <a:xfrm>
              <a:off x="7136105" y="2272169"/>
              <a:ext cx="248023" cy="248023"/>
            </a:xfrm>
            <a:prstGeom prst="flowChartConnector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65100" y="2110415"/>
            <a:ext cx="8851900" cy="4589887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1689200" y="2789407"/>
            <a:ext cx="5359550" cy="3235654"/>
            <a:chOff x="1130400" y="2929107"/>
            <a:chExt cx="5359550" cy="3235654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6" t="16437" r="11615" b="3416"/>
            <a:stretch/>
          </p:blipFill>
          <p:spPr>
            <a:xfrm>
              <a:off x="1130400" y="2929107"/>
              <a:ext cx="5359550" cy="323565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2902017" y="4477785"/>
              <a:ext cx="977833" cy="3168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20</a:t>
              </a:r>
              <a:r>
                <a:rPr lang="ko-KR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포인트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41070</TotalTime>
  <Words>436</Words>
  <Application>Microsoft Office PowerPoint</Application>
  <PresentationFormat>화면 슬라이드 쇼(4:3)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굴림</vt:lpstr>
      <vt:lpstr>나눔바른고딕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최낙영</dc:creator>
  <cp:lastModifiedBy>최낙영</cp:lastModifiedBy>
  <cp:revision>3205</cp:revision>
  <cp:lastPrinted>2016-10-25T11:02:16Z</cp:lastPrinted>
  <dcterms:created xsi:type="dcterms:W3CDTF">2012-05-10T05:57:06Z</dcterms:created>
  <dcterms:modified xsi:type="dcterms:W3CDTF">2017-12-26T13:42:09Z</dcterms:modified>
</cp:coreProperties>
</file>