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7" r:id="rId2"/>
    <p:sldId id="349" r:id="rId3"/>
    <p:sldId id="309" r:id="rId4"/>
    <p:sldId id="347" r:id="rId5"/>
    <p:sldId id="357" r:id="rId6"/>
    <p:sldId id="358" r:id="rId7"/>
    <p:sldId id="359" r:id="rId8"/>
    <p:sldId id="361" r:id="rId9"/>
    <p:sldId id="310" r:id="rId10"/>
    <p:sldId id="332" r:id="rId11"/>
    <p:sldId id="335" r:id="rId12"/>
    <p:sldId id="329" r:id="rId13"/>
    <p:sldId id="350" r:id="rId14"/>
    <p:sldId id="331" r:id="rId15"/>
    <p:sldId id="354" r:id="rId16"/>
    <p:sldId id="355" r:id="rId17"/>
    <p:sldId id="368" r:id="rId18"/>
    <p:sldId id="371" r:id="rId19"/>
    <p:sldId id="370" r:id="rId20"/>
    <p:sldId id="333" r:id="rId21"/>
    <p:sldId id="342" r:id="rId22"/>
    <p:sldId id="343" r:id="rId23"/>
    <p:sldId id="360" r:id="rId24"/>
    <p:sldId id="362" r:id="rId25"/>
    <p:sldId id="365" r:id="rId26"/>
    <p:sldId id="366" r:id="rId27"/>
    <p:sldId id="367" r:id="rId28"/>
    <p:sldId id="263" r:id="rId2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상록디자이너" initials="상" lastIdx="0" clrIdx="0">
    <p:extLst>
      <p:ext uri="{19B8F6BF-5375-455C-9EA6-DF929625EA0E}">
        <p15:presenceInfo xmlns:p15="http://schemas.microsoft.com/office/powerpoint/2012/main" userId="상록디자이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7C80"/>
    <a:srgbClr val="FF6699"/>
    <a:srgbClr val="6699FF"/>
    <a:srgbClr val="5B2AA2"/>
    <a:srgbClr val="FFCCFF"/>
    <a:srgbClr val="E8D0C2"/>
    <a:srgbClr val="FF0066"/>
    <a:srgbClr val="FF9933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4995" autoAdjust="0"/>
    <p:restoredTop sz="99881" autoAdjust="0"/>
  </p:normalViewPr>
  <p:slideViewPr>
    <p:cSldViewPr>
      <p:cViewPr>
        <p:scale>
          <a:sx n="130" d="100"/>
          <a:sy n="130" d="100"/>
        </p:scale>
        <p:origin x="9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A53B7-5206-4DC2-8830-F2AAE9251CA6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7B47-A9E0-40B2-A441-B821F4990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5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5E47B-8991-471D-9E45-3FB0B0F0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A2E624-88DD-4450-B3F3-1F3E4B1C3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81AF7-ED2A-4CF3-8756-68E7CD5B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3D95-D9C3-420B-961C-DA8042BDAAD6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37016-7463-4273-80D1-CD1D7F4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0C64F-88DD-460D-BC39-1EF7A7AC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D5A2-C9A6-49A7-992D-B5CC9F0D3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3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214C-10CB-4CFE-B85D-98F8D064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C5DD4F-A0C4-4DC3-8047-562755573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58A35-B5B9-47E6-AA8F-E5222DD1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3D95-D9C3-420B-961C-DA8042BDAAD6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4841-A303-453E-885D-DBF64602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3E4C7-2E7D-4478-83D2-7837561C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D5A2-C9A6-49A7-992D-B5CC9F0D3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3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FF1F0D-D80F-4DA8-9E2A-2E423967C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4F7F1-9350-46E1-A5FC-7DE43F234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CF509-9505-4E4F-ACE2-1014D00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3D95-D9C3-420B-961C-DA8042BDAAD6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6CD53-5BA8-4D1D-B3B0-37BBE916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DBB08-6BD5-43EC-A339-C57D3EA7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D5A2-C9A6-49A7-992D-B5CC9F0D3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85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77969" y="2157902"/>
            <a:ext cx="5908431" cy="8751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8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77969" y="2157902"/>
            <a:ext cx="5908431" cy="8751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8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 userDrawn="1"/>
        </p:nvSpPr>
        <p:spPr bwMode="auto">
          <a:xfrm>
            <a:off x="118533" y="82551"/>
            <a:ext cx="11921067" cy="26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77000" y="6721476"/>
            <a:ext cx="1187449" cy="117475"/>
          </a:xfrm>
          <a:prstGeom prst="rect">
            <a:avLst/>
          </a:prstGeom>
        </p:spPr>
        <p:txBody>
          <a:bodyPr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8C439D-CD7F-44E9-8EB8-78E9AC184394}" type="slidenum">
              <a:rPr lang="ko-KR" altLang="en-US" smtClean="0"/>
              <a:pPr>
                <a:defRPr/>
              </a:pPr>
              <a:t>‹#›</a:t>
            </a:fld>
            <a:endParaRPr lang="ko-KR" altLang="en-US" b="0" i="1" dirty="0"/>
          </a:p>
        </p:txBody>
      </p:sp>
    </p:spTree>
    <p:extLst>
      <p:ext uri="{BB962C8B-B14F-4D97-AF65-F5344CB8AC3E}">
        <p14:creationId xmlns:p14="http://schemas.microsoft.com/office/powerpoint/2010/main" val="244297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FF161-D979-436A-B553-4C3FC6E5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F727C-188F-4213-92E7-E63FB37F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F97A9-FBA4-4099-B74E-091E8CD5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3D95-D9C3-420B-961C-DA8042BDAAD6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E2085-E2C8-4C62-A42D-48E1BC03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6FD1D-E8DE-47BE-B6C9-EF93E123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D5A2-C9A6-49A7-992D-B5CC9F0D3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6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794C0-3D55-4DE7-B38E-86CBE52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5A1247-1632-4A37-937C-2C093978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9D891-404D-421B-84C3-C9C6BDBD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3D95-D9C3-420B-961C-DA8042BDAAD6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81B37-3883-4EB3-8DCE-E30650EB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31D22-A0D3-4652-9A22-F5CD7B44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D5A2-C9A6-49A7-992D-B5CC9F0D3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6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D43E8-D735-4164-BEFA-CBC0AE0D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00E35-DFAD-4E6E-AAD0-95ECB88EB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B0BF80-8708-4BBE-8EF0-F6B2BD517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3CA0A2-77B2-4CC3-9B4D-B8D15A02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3D95-D9C3-420B-961C-DA8042BDAAD6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6DC6E-3C27-40E3-84F5-B547E32E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E8394-4924-4578-815B-0DCC7AE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D5A2-C9A6-49A7-992D-B5CC9F0D3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4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901E3-1D8F-4E3D-8D03-1B0EE1DD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F54BC-5597-4207-B62A-CA4716B7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682C33-9435-4192-BCB1-45C8DB44E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4E3B51-E6E8-4175-A192-152A79839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938611-5E6B-4B1D-8259-869BF2E8B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21620F-F657-49FD-9996-AD67FE98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3D95-D9C3-420B-961C-DA8042BDAAD6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43D218-8B20-45AD-9406-0FE0D6C0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769117-3601-46E9-AF0E-8CCCCF80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D5A2-C9A6-49A7-992D-B5CC9F0D3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6D4946F-6590-4F02-ADD0-DA8C341174B3}"/>
              </a:ext>
            </a:extLst>
          </p:cNvPr>
          <p:cNvSpPr/>
          <p:nvPr userDrawn="1"/>
        </p:nvSpPr>
        <p:spPr>
          <a:xfrm>
            <a:off x="-5245" y="0"/>
            <a:ext cx="12197245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52331F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5C3990-67A1-4998-9160-078E32416579}"/>
              </a:ext>
            </a:extLst>
          </p:cNvPr>
          <p:cNvCxnSpPr/>
          <p:nvPr userDrawn="1"/>
        </p:nvCxnSpPr>
        <p:spPr>
          <a:xfrm>
            <a:off x="155575" y="620688"/>
            <a:ext cx="11880850" cy="0"/>
          </a:xfrm>
          <a:prstGeom prst="line">
            <a:avLst/>
          </a:prstGeom>
          <a:ln>
            <a:solidFill>
              <a:srgbClr val="2C18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461" y="175864"/>
            <a:ext cx="886571" cy="3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0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8B661-C555-41BF-92CD-85037CAD2D00}"/>
              </a:ext>
            </a:extLst>
          </p:cNvPr>
          <p:cNvCxnSpPr/>
          <p:nvPr userDrawn="1"/>
        </p:nvCxnSpPr>
        <p:spPr>
          <a:xfrm>
            <a:off x="155575" y="620688"/>
            <a:ext cx="11880850" cy="0"/>
          </a:xfrm>
          <a:prstGeom prst="line">
            <a:avLst/>
          </a:prstGeom>
          <a:ln>
            <a:solidFill>
              <a:srgbClr val="2C18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239CF6-2BEB-4DB0-8236-8EBE491A78D1}"/>
              </a:ext>
            </a:extLst>
          </p:cNvPr>
          <p:cNvSpPr/>
          <p:nvPr userDrawn="1"/>
        </p:nvSpPr>
        <p:spPr>
          <a:xfrm>
            <a:off x="9912424" y="1020099"/>
            <a:ext cx="2124001" cy="2486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Description</a:t>
            </a:r>
            <a:endParaRPr lang="ko-KR" altLang="en-US" sz="9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B886B3-2C2B-411A-91D3-7CC8698105AA}"/>
              </a:ext>
            </a:extLst>
          </p:cNvPr>
          <p:cNvSpPr/>
          <p:nvPr userDrawn="1"/>
        </p:nvSpPr>
        <p:spPr>
          <a:xfrm>
            <a:off x="335360" y="1020099"/>
            <a:ext cx="9361040" cy="571819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D4946F-6590-4F02-ADD0-DA8C341174B3}"/>
              </a:ext>
            </a:extLst>
          </p:cNvPr>
          <p:cNvSpPr/>
          <p:nvPr userDrawn="1"/>
        </p:nvSpPr>
        <p:spPr>
          <a:xfrm>
            <a:off x="-5245" y="1494"/>
            <a:ext cx="12197245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52331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461" y="175864"/>
            <a:ext cx="886571" cy="3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424E6-350F-481F-9E2D-AC20B161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AB867-11CE-4F7F-A818-55630E1F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0E5E8-5D8E-4D7C-B6D6-277B69394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0B73-56DB-4DD2-A108-916B5241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3D95-D9C3-420B-961C-DA8042BDAAD6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AFF4D7-3620-47A8-975E-49C74DFE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E857E0-E578-4AAC-ACC5-4F521C79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D5A2-C9A6-49A7-992D-B5CC9F0D3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1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A9D69-C8E1-4007-B866-3690E016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A47F8-8DDD-4744-A954-D30390892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8EC8AD-6719-4071-82C4-545B75BF0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60453-4AEB-4825-8216-EB27C138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3D95-D9C3-420B-961C-DA8042BDAAD6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14F33-DB88-47AC-8722-6F4E6FC4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BC2BD-9B7F-47CB-9BE6-88EF4B3C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D5A2-C9A6-49A7-992D-B5CC9F0D3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3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68563E-ADC8-4754-8FDC-BA5CE04F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EB35A-89EA-4E03-9F9A-A113BA18B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1E5F5-113B-4688-B313-ED61E3F18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3D95-D9C3-420B-961C-DA8042BDAAD6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68C00-0EA1-4C7E-A9E2-E64129A80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3B061-4D6A-461F-8A8C-258485443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D5A2-C9A6-49A7-992D-B5CC9F0D3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0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image" Target="../media/image29.png"/><Relationship Id="rId9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8.png"/><Relationship Id="rId7" Type="http://schemas.openxmlformats.org/officeDocument/2006/relationships/image" Target="../media/image30.jpeg"/><Relationship Id="rId12" Type="http://schemas.openxmlformats.org/officeDocument/2006/relationships/image" Target="../media/image26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31.jpeg"/><Relationship Id="rId5" Type="http://schemas.openxmlformats.org/officeDocument/2006/relationships/image" Target="../media/image2.png"/><Relationship Id="rId10" Type="http://schemas.openxmlformats.org/officeDocument/2006/relationships/image" Target="../media/image24.png"/><Relationship Id="rId4" Type="http://schemas.openxmlformats.org/officeDocument/2006/relationships/image" Target="../media/image29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rezone.net/wp-content/uploads/2016/11/27th_02.jpg" TargetMode="External"/><Relationship Id="rId13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12" Type="http://schemas.openxmlformats.org/officeDocument/2006/relationships/hyperlink" Target="http://www.crezone.net/wp-content/uploads/2017/01/30th_02_1.jpg" TargetMode="External"/><Relationship Id="rId17" Type="http://schemas.openxmlformats.org/officeDocument/2006/relationships/image" Target="../media/image11.jpeg"/><Relationship Id="rId2" Type="http://schemas.openxmlformats.org/officeDocument/2006/relationships/hyperlink" Target="http://www.crezone.net/wp-content/uploads/2017/04/36th_03.jpg" TargetMode="External"/><Relationship Id="rId16" Type="http://schemas.openxmlformats.org/officeDocument/2006/relationships/hyperlink" Target="http://www.crezone.net/wp-content/uploads/2016/09/&#52852;&#46300;&#45684;&#49828;2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rezone.net/wp-content/uploads/2016/11/26th_02.jpg" TargetMode="External"/><Relationship Id="rId11" Type="http://schemas.openxmlformats.org/officeDocument/2006/relationships/image" Target="../media/image8.jpeg"/><Relationship Id="rId5" Type="http://schemas.openxmlformats.org/officeDocument/2006/relationships/image" Target="../media/image5.jpeg"/><Relationship Id="rId15" Type="http://schemas.openxmlformats.org/officeDocument/2006/relationships/image" Target="../media/image10.jpeg"/><Relationship Id="rId10" Type="http://schemas.openxmlformats.org/officeDocument/2006/relationships/hyperlink" Target="http://www.crezone.net/wp-content/uploads/2017/01/30th_03.jpg" TargetMode="External"/><Relationship Id="rId4" Type="http://schemas.openxmlformats.org/officeDocument/2006/relationships/hyperlink" Target="http://www.crezone.net/wp-content/uploads/2017/07/card-news_31.jpg" TargetMode="External"/><Relationship Id="rId9" Type="http://schemas.openxmlformats.org/officeDocument/2006/relationships/image" Target="../media/image7.jpeg"/><Relationship Id="rId14" Type="http://schemas.openxmlformats.org/officeDocument/2006/relationships/hyperlink" Target="http://www.crezone.net/wp-content/uploads/2017/01/30th_10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4492660-242F-45D9-9D5A-5C99A917607B}"/>
              </a:ext>
            </a:extLst>
          </p:cNvPr>
          <p:cNvSpPr txBox="1"/>
          <p:nvPr/>
        </p:nvSpPr>
        <p:spPr>
          <a:xfrm>
            <a:off x="3865269" y="2890391"/>
            <a:ext cx="4461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oto Sans Korean Medium"/>
                <a:ea typeface="나눔바른고딕 UltraLight" panose="020B0603020101020101" pitchFamily="50" charset="-127"/>
              </a:rPr>
              <a:t>학부모 대상 신규 메뉴 개설</a:t>
            </a:r>
            <a:endParaRPr lang="en-US" altLang="ko-KR" sz="3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oto Sans Korean Medium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oto Sans Korean Medium"/>
                <a:ea typeface="나눔바른고딕 UltraLight" panose="020B0603020101020101" pitchFamily="50" charset="-127"/>
              </a:rPr>
              <a:t>[</a:t>
            </a:r>
            <a:r>
              <a:rPr lang="ko-KR" altLang="en-US" sz="3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oto Sans Korean Medium"/>
                <a:ea typeface="나눔바른고딕 UltraLight" panose="020B0603020101020101" pitchFamily="50" charset="-127"/>
              </a:rPr>
              <a:t>학부모 창의교실</a:t>
            </a:r>
            <a:r>
              <a:rPr lang="en-US" altLang="ko-KR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oto Sans Korean Medium"/>
                <a:ea typeface="나눔바른고딕 UltraLight" panose="020B0603020101020101" pitchFamily="50" charset="-127"/>
              </a:rPr>
              <a:t>]</a:t>
            </a:r>
            <a:endParaRPr lang="ko-KR" altLang="en-US" sz="3200" b="1" spc="-150" dirty="0">
              <a:ln>
                <a:solidFill>
                  <a:schemeClr val="tx1">
                    <a:alpha val="0"/>
                  </a:schemeClr>
                </a:solidFill>
              </a:ln>
              <a:latin typeface="oto Sans Korean Medium"/>
              <a:ea typeface="나눔바른고딕 Ultra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4B68A-8E7A-4F62-A19E-629998D4D6AF}"/>
              </a:ext>
            </a:extLst>
          </p:cNvPr>
          <p:cNvSpPr txBox="1"/>
          <p:nvPr/>
        </p:nvSpPr>
        <p:spPr>
          <a:xfrm>
            <a:off x="0" y="53012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한국과학창의재단 </a:t>
            </a:r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 </a:t>
            </a:r>
            <a:r>
              <a:rPr lang="ko-KR" altLang="en-US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강은주 </a:t>
            </a:r>
            <a:endParaRPr lang="en-US" altLang="ko-KR" sz="2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2017.08.30</a:t>
            </a:r>
            <a:endParaRPr lang="ko-KR" altLang="en-US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0B00D8-4D5D-4857-A9D2-84ED4A70739C}"/>
              </a:ext>
            </a:extLst>
          </p:cNvPr>
          <p:cNvSpPr/>
          <p:nvPr/>
        </p:nvSpPr>
        <p:spPr>
          <a:xfrm>
            <a:off x="-5245" y="0"/>
            <a:ext cx="12197245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pic>
        <p:nvPicPr>
          <p:cNvPr id="11" name="Picture 2" descr="http://www.kyongan.ms.kr/cache/1404801873.png"/>
          <p:cNvPicPr>
            <a:picLocks noChangeAspect="1" noChangeArrowheads="1"/>
          </p:cNvPicPr>
          <p:nvPr/>
        </p:nvPicPr>
        <p:blipFill>
          <a:blip r:embed="rId2" cstate="print"/>
          <a:srcRect l="20841" t="23387" r="17934" b="22514"/>
          <a:stretch>
            <a:fillRect/>
          </a:stretch>
        </p:blipFill>
        <p:spPr bwMode="auto">
          <a:xfrm>
            <a:off x="5049261" y="1916832"/>
            <a:ext cx="2088232" cy="848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0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0" y="681545"/>
            <a:ext cx="7163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WEB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 -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메인 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anose="05000000000000000000" pitchFamily="2" charset="2"/>
              </a:rPr>
              <a:t>(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 전체  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 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해당 프로그램  클릭 시 상세  프로그램  페이지 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이동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endParaRPr lang="en-US" altLang="ko-KR" sz="1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484709" y="4886606"/>
            <a:ext cx="2808312" cy="1578816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488072" y="4890335"/>
            <a:ext cx="2803499" cy="1580447"/>
          </a:xfrm>
          <a:prstGeom prst="rect">
            <a:avLst/>
          </a:prstGeom>
          <a:solidFill>
            <a:srgbClr val="00B050">
              <a:alpha val="64000"/>
            </a:srgbClr>
          </a:solidFill>
          <a:ln w="63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미술관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598962" y="4886606"/>
            <a:ext cx="2808312" cy="1578816"/>
          </a:xfrm>
          <a:prstGeom prst="rect">
            <a:avLst/>
          </a:prstGeom>
          <a:solidFill>
            <a:srgbClr val="FF6600">
              <a:alpha val="60000"/>
            </a:srgb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학교</a:t>
            </a:r>
            <a:r>
              <a:rPr lang="en-US" altLang="ko-KR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집</a:t>
            </a:r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3602325" y="4890335"/>
            <a:ext cx="2803499" cy="1580447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spc="-15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477154" y="3140968"/>
            <a:ext cx="2808312" cy="1578816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체험장소 </a:t>
            </a:r>
            <a:endParaRPr lang="en-US" altLang="ko-KR" sz="1600" kern="0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집 </a:t>
            </a:r>
            <a:r>
              <a:rPr lang="en-US" altLang="ko-KR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?!</a:t>
            </a:r>
            <a:endParaRPr lang="ko-KR" altLang="en-US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480517" y="3144697"/>
            <a:ext cx="2803499" cy="1580447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spc="-15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591407" y="3140968"/>
            <a:ext cx="2808312" cy="1578816"/>
          </a:xfrm>
          <a:prstGeom prst="rect">
            <a:avLst/>
          </a:prstGeom>
          <a:solidFill>
            <a:srgbClr val="FF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체험장소 </a:t>
            </a:r>
            <a:endParaRPr lang="en-US" altLang="ko-KR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마을</a:t>
            </a:r>
            <a:endParaRPr lang="ko-KR" altLang="en-US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3594770" y="3144697"/>
            <a:ext cx="2803499" cy="1580447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spc="-15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6738739" y="4886606"/>
            <a:ext cx="2808312" cy="1578816"/>
          </a:xfrm>
          <a:prstGeom prst="rect">
            <a:avLst/>
          </a:prstGeom>
          <a:solidFill>
            <a:schemeClr val="accent6">
              <a:lumMod val="60000"/>
              <a:lumOff val="40000"/>
              <a:alpha val="67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지역사회</a:t>
            </a:r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6742102" y="4890335"/>
            <a:ext cx="2803499" cy="1580447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spc="-15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6731184" y="3140968"/>
            <a:ext cx="2808312" cy="1578816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6734547" y="3144697"/>
            <a:ext cx="2803499" cy="1580447"/>
          </a:xfrm>
          <a:prstGeom prst="rect">
            <a:avLst/>
          </a:prstGeom>
          <a:solidFill>
            <a:srgbClr val="6699FF">
              <a:alpha val="48000"/>
            </a:srgbClr>
          </a:solidFill>
          <a:ln w="63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체험장소 </a:t>
            </a:r>
            <a:endParaRPr lang="en-US" altLang="ko-KR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박물관</a:t>
            </a:r>
            <a:endParaRPr lang="ko-KR" altLang="en-US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9795" y="2463494"/>
            <a:ext cx="7867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/>
                <a:ea typeface="바탕"/>
              </a:rPr>
              <a:t>☺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3" name="아래쪽 화살표 222"/>
          <p:cNvSpPr/>
          <p:nvPr/>
        </p:nvSpPr>
        <p:spPr>
          <a:xfrm>
            <a:off x="10200456" y="5983174"/>
            <a:ext cx="576064" cy="62068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계속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6753597" y="4886606"/>
            <a:ext cx="2808312" cy="157881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궁금하시죠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조금만 기다려 주세요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613820" y="4896131"/>
            <a:ext cx="2808312" cy="157881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궁금하시죠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조금만 기다려 주세요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498426" y="4901464"/>
            <a:ext cx="2808312" cy="157881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궁금하시죠</a:t>
            </a:r>
            <a:r>
              <a:rPr lang="en-US" altLang="ko-KR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 algn="ctr"/>
            <a:r>
              <a:rPr lang="ko-KR" altLang="en-US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조금만 기다려 주세요</a:t>
            </a:r>
            <a:r>
              <a:rPr lang="en-US" altLang="ko-KR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0" name="직사각형 229"/>
          <p:cNvSpPr/>
          <p:nvPr/>
        </p:nvSpPr>
        <p:spPr>
          <a:xfrm rot="2309220">
            <a:off x="1651673" y="4327391"/>
            <a:ext cx="153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바탕"/>
                <a:ea typeface="바탕"/>
              </a:rPr>
              <a:t>☜</a:t>
            </a:r>
            <a:endParaRPr lang="en-US" altLang="ko-KR" sz="48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604295" y="4229009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좋아하는 곳의 일부가 되어 보세요</a:t>
            </a:r>
            <a:r>
              <a:rPr lang="en-US" altLang="ko-KR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en-US" altLang="ko-KR" sz="12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 rot="2309220">
            <a:off x="4820024" y="4399399"/>
            <a:ext cx="153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바탕"/>
                <a:ea typeface="바탕"/>
              </a:rPr>
              <a:t>☜</a:t>
            </a:r>
            <a:endParaRPr lang="en-US" altLang="ko-KR" sz="48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6744072" y="4229009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박물관에서 창의적으로 놀기</a:t>
            </a:r>
            <a:endParaRPr lang="en-US" altLang="ko-KR" sz="12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52CFE72-F190-4E39-BAC0-0A59C305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41112"/>
              </p:ext>
            </p:extLst>
          </p:nvPr>
        </p:nvGraphicFramePr>
        <p:xfrm>
          <a:off x="9912424" y="1268760"/>
          <a:ext cx="2160240" cy="2295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프로그램 개요 페이지 이동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창의교실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전체 프로그램 목록 이동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551468"/>
                  </a:ext>
                </a:extLst>
              </a:tr>
              <a:tr h="372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해당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체험처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 프로그램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간략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개요 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마우스 오버 시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)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0678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951491"/>
                  </a:ext>
                </a:extLst>
              </a:tr>
            </a:tbl>
          </a:graphicData>
        </a:graphic>
      </p:graphicFrame>
      <p:sp>
        <p:nvSpPr>
          <p:cNvPr id="39" name="Oval 202"/>
          <p:cNvSpPr>
            <a:spLocks noChangeArrowheads="1"/>
          </p:cNvSpPr>
          <p:nvPr/>
        </p:nvSpPr>
        <p:spPr bwMode="auto">
          <a:xfrm>
            <a:off x="6023992" y="4330706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신규 콘텐츠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9912424" y="548680"/>
            <a:ext cx="151216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메인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</a:t>
            </a:r>
            <a:endParaRPr lang="ko-KR" altLang="en-US" sz="2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5359" y="1447498"/>
            <a:ext cx="9361041" cy="68535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12570" y="1528567"/>
            <a:ext cx="4514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자녀의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창의성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향상을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위한 </a:t>
            </a: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지도 </a:t>
            </a:r>
            <a:r>
              <a:rPr lang="ko-KR" altLang="en-US" sz="1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방법을 쉽고 </a:t>
            </a: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구체적으로 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알려주는 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400" dirty="0" err="1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크레존</a:t>
            </a:r>
            <a:r>
              <a:rPr lang="ko-KR" altLang="en-US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학부모창의교실</a:t>
            </a:r>
            <a:r>
              <a:rPr lang="en-US" altLang="ko-KR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400" dirty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 함께 하세요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</p:txBody>
      </p:sp>
      <p:sp>
        <p:nvSpPr>
          <p:cNvPr id="45" name="타원 44"/>
          <p:cNvSpPr/>
          <p:nvPr/>
        </p:nvSpPr>
        <p:spPr>
          <a:xfrm>
            <a:off x="6471947" y="1528567"/>
            <a:ext cx="2684487" cy="5519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IMG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9955" y="2491734"/>
            <a:ext cx="1518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kern="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</a:t>
            </a:r>
            <a:r>
              <a:rPr lang="ko-KR" altLang="en-US" sz="16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프로그램</a:t>
            </a:r>
            <a:endParaRPr lang="en-US" altLang="ko-KR" sz="16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30027" y="1382393"/>
            <a:ext cx="93663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39263" y="1028900"/>
            <a:ext cx="7484929" cy="3427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35361" y="1020011"/>
            <a:ext cx="9289032" cy="3600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39263" y="1011172"/>
            <a:ext cx="8889086" cy="3600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창의교육                               창의적 체험활동                                         현장체험학습                                       지속가능발전교육                                      </a:t>
            </a:r>
            <a:r>
              <a:rPr lang="ko-KR" altLang="en-US" sz="13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크레존</a:t>
            </a:r>
            <a:r>
              <a:rPr lang="ko-KR" altLang="en-US" sz="13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블로그</a:t>
            </a:r>
            <a:endParaRPr lang="ko-KR" altLang="en-US" sz="13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993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824192" y="1037898"/>
            <a:ext cx="1850265" cy="32922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학부모창의교실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922223" y="1064892"/>
            <a:ext cx="362596" cy="28373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icon</a:t>
            </a:r>
            <a:endParaRPr lang="ko-KR" altLang="en-US" sz="1000" dirty="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6" name="Oval 202"/>
          <p:cNvSpPr>
            <a:spLocks noChangeArrowheads="1"/>
          </p:cNvSpPr>
          <p:nvPr/>
        </p:nvSpPr>
        <p:spPr bwMode="auto">
          <a:xfrm>
            <a:off x="9551774" y="2213177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7" name="Oval 202"/>
          <p:cNvSpPr>
            <a:spLocks noChangeArrowheads="1"/>
          </p:cNvSpPr>
          <p:nvPr/>
        </p:nvSpPr>
        <p:spPr bwMode="auto">
          <a:xfrm>
            <a:off x="9551774" y="2637758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8366719" y="2236430"/>
            <a:ext cx="114476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11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프로그램 개요</a:t>
            </a:r>
            <a:endParaRPr lang="ko-KR" altLang="en-US" sz="11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8376431" y="2576469"/>
            <a:ext cx="1143626" cy="288032"/>
          </a:xfrm>
          <a:prstGeom prst="rect">
            <a:avLst/>
          </a:prstGeom>
          <a:solidFill>
            <a:srgbClr val="FFC00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11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프로그램</a:t>
            </a:r>
            <a:endParaRPr lang="ko-KR" altLang="en-US" sz="9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4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496204" y="1556792"/>
            <a:ext cx="2808312" cy="15788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집</a:t>
            </a:r>
            <a:r>
              <a:rPr lang="en-US" altLang="ko-KR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499567" y="1560521"/>
            <a:ext cx="2803499" cy="158044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과학관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3575720" y="1571650"/>
            <a:ext cx="2803499" cy="1580447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 w="63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도서관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6731184" y="1556792"/>
            <a:ext cx="2808312" cy="15788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6734547" y="1560521"/>
            <a:ext cx="2803499" cy="1580447"/>
          </a:xfrm>
          <a:prstGeom prst="rect">
            <a:avLst/>
          </a:prstGeom>
          <a:solidFill>
            <a:srgbClr val="5B2AA2">
              <a:alpha val="63000"/>
            </a:srgbClr>
          </a:solidFill>
          <a:ln w="63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유적지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585245" y="1575842"/>
            <a:ext cx="2808312" cy="157881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궁금하시죠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조금만 기다려 주세요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507951" y="1571650"/>
            <a:ext cx="2808312" cy="157881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궁금하시죠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조금만 기다려 주세요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6744072" y="1556792"/>
            <a:ext cx="2808312" cy="157881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궁금하시죠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조금만 기다려 주세요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479376" y="3361184"/>
            <a:ext cx="76328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※ </a:t>
            </a:r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크레존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 창의교실</a:t>
            </a:r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프로그램은 </a:t>
            </a:r>
            <a:r>
              <a:rPr lang="ko-KR" altLang="en-US" sz="13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난이도와 활동방법에 따라 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</a:t>
            </a:r>
            <a:r>
              <a:rPr lang="en-US" altLang="ko-KR" sz="13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3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</a:t>
            </a:r>
            <a:r>
              <a:rPr lang="en-US" altLang="ko-KR" sz="13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 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대상으로  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 </a:t>
            </a:r>
            <a:r>
              <a:rPr lang="en-US" altLang="ko-KR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편식  </a:t>
            </a:r>
            <a:r>
              <a:rPr lang="en-US" altLang="ko-KR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 </a:t>
            </a:r>
            <a:r>
              <a:rPr lang="en-US" altLang="ko-KR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 </a:t>
            </a:r>
            <a:r>
              <a:rPr lang="en-US" altLang="ko-KR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제공합니다</a:t>
            </a:r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※   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자녀의 창의성 교육에 도움이 되는  </a:t>
            </a:r>
            <a:r>
              <a:rPr lang="ko-KR" altLang="en-US" sz="13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프로그램별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체험 </a:t>
            </a:r>
            <a:r>
              <a:rPr lang="ko-KR" altLang="en-US" sz="13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메뉴얼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팁</a:t>
            </a:r>
            <a:r>
              <a:rPr lang="en-US" altLang="ko-KR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(TIP)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 꼭 </a:t>
            </a:r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 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확인하세요</a:t>
            </a:r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52CFE72-F190-4E39-BAC0-0A59C305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59719"/>
              </p:ext>
            </p:extLst>
          </p:nvPr>
        </p:nvGraphicFramePr>
        <p:xfrm>
          <a:off x="9912424" y="1268760"/>
          <a:ext cx="2160240" cy="2285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2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551468"/>
                  </a:ext>
                </a:extLst>
              </a:tr>
              <a:tr h="37224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0678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95149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0" y="681545"/>
            <a:ext cx="7163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WEB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 -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메인 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</a:t>
            </a:r>
            <a:r>
              <a:rPr lang="ko-KR" altLang="en-US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anose="05000000000000000000" pitchFamily="2" charset="2"/>
              </a:rPr>
              <a:t>(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 전체  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 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해당 프로그램  클릭 시 상세  프로그램  페이지 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이동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endParaRPr lang="en-US" altLang="ko-KR" sz="1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  신규 </a:t>
            </a:r>
            <a:r>
              <a:rPr lang="ko-KR" altLang="en-US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텐츠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9912424" y="548680"/>
            <a:ext cx="151216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메인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</a:t>
            </a:r>
            <a:endParaRPr lang="ko-KR" altLang="en-US" sz="2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7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0" y="681545"/>
            <a:ext cx="8028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WEB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메인 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</a:t>
            </a:r>
            <a:r>
              <a:rPr lang="ko-KR" altLang="en-US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anose="05000000000000000000" pitchFamily="2" charset="2"/>
              </a:rPr>
              <a:t>(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해당 </a:t>
            </a:r>
            <a:r>
              <a: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 클릭  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상세 </a:t>
            </a:r>
            <a:r>
              <a: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페이지 </a:t>
            </a:r>
            <a:r>
              <a:rPr lang="en-US" altLang="ko-KR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이동</a:t>
            </a:r>
            <a:r>
              <a:rPr lang="en-US" altLang="ko-KR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endParaRPr lang="en-US" altLang="ko-KR" sz="1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79959" y="3141141"/>
            <a:ext cx="2808312" cy="1752576"/>
            <a:chOff x="263352" y="2420888"/>
            <a:chExt cx="2880320" cy="162233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266801" y="2424707"/>
              <a:ext cx="2875384" cy="1618512"/>
              <a:chOff x="6764728" y="3357597"/>
              <a:chExt cx="972853" cy="972853"/>
            </a:xfrm>
            <a:grpFill/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3AD6158-E16F-4F97-94C4-77D2185A4DFC}"/>
                  </a:ext>
                </a:extLst>
              </p:cNvPr>
              <p:cNvSpPr/>
              <p:nvPr/>
            </p:nvSpPr>
            <p:spPr>
              <a:xfrm>
                <a:off x="6764728" y="3357597"/>
                <a:ext cx="972853" cy="97285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05" name="Shape 44">
                <a:extLst>
                  <a:ext uri="{FF2B5EF4-FFF2-40B4-BE49-F238E27FC236}">
                    <a16:creationId xmlns:a16="http://schemas.microsoft.com/office/drawing/2014/main" id="{75A889B8-4E2F-41F9-9675-4C8471AFB839}"/>
                  </a:ext>
                </a:extLst>
              </p:cNvPr>
              <p:cNvSpPr/>
              <p:nvPr/>
            </p:nvSpPr>
            <p:spPr>
              <a:xfrm>
                <a:off x="6775329" y="3689396"/>
                <a:ext cx="949534" cy="329656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anchor="t">
                <a:spAutoFit/>
              </a:bodyPr>
              <a:lstStyle>
                <a:lvl1pPr>
                  <a:defRPr sz="6400" b="1" spc="-448">
                    <a:solidFill>
                      <a:srgbClr val="DB642C"/>
                    </a:solidFill>
                  </a:defRPr>
                </a:lvl1pPr>
              </a:lstStyle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ko-KR" altLang="en-US" sz="1800" b="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체험 장소</a:t>
                </a:r>
                <a:endParaRPr lang="en-US" altLang="ko-KR" sz="1800" b="0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[</a:t>
                </a:r>
                <a:r>
                  <a:rPr lang="ko-KR" altLang="en-US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집</a:t>
                </a: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]</a:t>
                </a:r>
                <a:endParaRPr lang="ko-KR" altLang="en-US" sz="1800" kern="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grpSp>
        <p:nvGrpSpPr>
          <p:cNvPr id="135" name="그룹 134"/>
          <p:cNvGrpSpPr/>
          <p:nvPr/>
        </p:nvGrpSpPr>
        <p:grpSpPr>
          <a:xfrm>
            <a:off x="3627537" y="3141141"/>
            <a:ext cx="2818977" cy="1752576"/>
            <a:chOff x="263352" y="2420888"/>
            <a:chExt cx="2891258" cy="1622331"/>
          </a:xfrm>
          <a:solidFill>
            <a:schemeClr val="bg1">
              <a:lumMod val="85000"/>
            </a:schemeClr>
          </a:solidFill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266798" y="2424707"/>
              <a:ext cx="2887812" cy="1618512"/>
              <a:chOff x="6764728" y="3357597"/>
              <a:chExt cx="977058" cy="972853"/>
            </a:xfrm>
            <a:grpFill/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73AD6158-E16F-4F97-94C4-77D2185A4DFC}"/>
                  </a:ext>
                </a:extLst>
              </p:cNvPr>
              <p:cNvSpPr/>
              <p:nvPr/>
            </p:nvSpPr>
            <p:spPr>
              <a:xfrm>
                <a:off x="6764728" y="3357597"/>
                <a:ext cx="972853" cy="97285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42" name="Shape 44">
                <a:extLst>
                  <a:ext uri="{FF2B5EF4-FFF2-40B4-BE49-F238E27FC236}">
                    <a16:creationId xmlns:a16="http://schemas.microsoft.com/office/drawing/2014/main" id="{75A889B8-4E2F-41F9-9675-4C8471AFB839}"/>
                  </a:ext>
                </a:extLst>
              </p:cNvPr>
              <p:cNvSpPr/>
              <p:nvPr/>
            </p:nvSpPr>
            <p:spPr>
              <a:xfrm>
                <a:off x="6767262" y="3678163"/>
                <a:ext cx="974524" cy="329656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anchor="t">
                <a:spAutoFit/>
              </a:bodyPr>
              <a:lstStyle>
                <a:lvl1pPr>
                  <a:defRPr sz="6400" b="1" spc="-448">
                    <a:solidFill>
                      <a:srgbClr val="DB642C"/>
                    </a:solidFill>
                  </a:defRPr>
                </a:lvl1pPr>
              </a:lstStyle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ko-KR" altLang="en-US" sz="1800" b="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체험장소</a:t>
                </a:r>
                <a:endParaRPr lang="en-US" altLang="ko-KR" sz="1800" b="0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[</a:t>
                </a:r>
                <a:r>
                  <a:rPr lang="ko-KR" altLang="en-US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마을</a:t>
                </a: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]</a:t>
                </a:r>
                <a:endParaRPr lang="ko-KR" altLang="en-US" sz="1800" kern="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grpSp>
        <p:nvGrpSpPr>
          <p:cNvPr id="143" name="그룹 142"/>
          <p:cNvGrpSpPr/>
          <p:nvPr/>
        </p:nvGrpSpPr>
        <p:grpSpPr>
          <a:xfrm>
            <a:off x="6680448" y="3141141"/>
            <a:ext cx="2808312" cy="1752576"/>
            <a:chOff x="263352" y="2420888"/>
            <a:chExt cx="2880320" cy="1622331"/>
          </a:xfrm>
          <a:solidFill>
            <a:schemeClr val="bg1">
              <a:lumMod val="95000"/>
            </a:schemeClr>
          </a:solidFill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9532193" y="376483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119336" y="382905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638203" y="4393853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좋아하는 곳의 일부가 되어 보세요</a:t>
            </a:r>
            <a:r>
              <a:rPr lang="en-US" altLang="ko-KR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en-US" altLang="ko-KR" sz="12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 rot="2309220">
            <a:off x="5324080" y="4315452"/>
            <a:ext cx="153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바탕"/>
                <a:ea typeface="바탕"/>
              </a:rPr>
              <a:t>☜</a:t>
            </a:r>
            <a:endParaRPr lang="en-US" altLang="ko-KR" sz="48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583134" y="4387085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2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동물그리기</a:t>
            </a:r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자기 눈으로  관찰하고 표현하기 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</p:txBody>
      </p:sp>
      <p:sp>
        <p:nvSpPr>
          <p:cNvPr id="62" name="직사각형 61"/>
          <p:cNvSpPr/>
          <p:nvPr/>
        </p:nvSpPr>
        <p:spPr>
          <a:xfrm rot="2309220">
            <a:off x="2299744" y="4387460"/>
            <a:ext cx="153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바탕"/>
                <a:ea typeface="바탕"/>
              </a:rPr>
              <a:t>☜</a:t>
            </a:r>
            <a:endParaRPr lang="en-US" altLang="ko-KR" sz="48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72064" y="3713014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체험장소 </a:t>
            </a:r>
            <a:endParaRPr lang="en-US" altLang="ko-KR" kern="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박물관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6744072" y="3208958"/>
            <a:ext cx="2664296" cy="158417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궁금하시죠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조금만 기다려 주세요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52CFE72-F190-4E39-BAC0-0A59C305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34841"/>
              </p:ext>
            </p:extLst>
          </p:nvPr>
        </p:nvGraphicFramePr>
        <p:xfrm>
          <a:off x="9912424" y="1268760"/>
          <a:ext cx="2160240" cy="2295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프로그램 개요 페이지 이동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창의교실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전체 프로그램 목록 이동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551468"/>
                  </a:ext>
                </a:extLst>
              </a:tr>
              <a:tr h="372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해당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체험처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 프로그램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간략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개요 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마우스 오버 시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)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0678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이전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다음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창의교실 프로그램 보기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951491"/>
                  </a:ext>
                </a:extLst>
              </a:tr>
            </a:tbl>
          </a:graphicData>
        </a:graphic>
      </p:graphicFrame>
      <p:sp>
        <p:nvSpPr>
          <p:cNvPr id="72" name="Oval 202"/>
          <p:cNvSpPr>
            <a:spLocks noChangeArrowheads="1"/>
          </p:cNvSpPr>
          <p:nvPr/>
        </p:nvSpPr>
        <p:spPr bwMode="auto">
          <a:xfrm>
            <a:off x="9696400" y="4117628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4" name="Oval 202"/>
          <p:cNvSpPr>
            <a:spLocks noChangeArrowheads="1"/>
          </p:cNvSpPr>
          <p:nvPr/>
        </p:nvSpPr>
        <p:spPr bwMode="auto">
          <a:xfrm>
            <a:off x="5663952" y="4534276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03512" y="5047857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95400" y="5047857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1271464" y="5047857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583637" y="4912242"/>
            <a:ext cx="2808312" cy="495655"/>
            <a:chOff x="263352" y="2420888"/>
            <a:chExt cx="2880320" cy="1622331"/>
          </a:xfrm>
          <a:noFill/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796178" y="5049484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743589" y="5054206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4319653" y="5054206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3631826" y="4918591"/>
            <a:ext cx="2808312" cy="495655"/>
            <a:chOff x="263352" y="2420888"/>
            <a:chExt cx="2880320" cy="1622331"/>
          </a:xfrm>
          <a:noFill/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7814191" y="5053784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 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790177" y="5048981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7366241" y="5048981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그룹 98"/>
          <p:cNvGrpSpPr/>
          <p:nvPr/>
        </p:nvGrpSpPr>
        <p:grpSpPr>
          <a:xfrm>
            <a:off x="6678414" y="4913366"/>
            <a:ext cx="2808312" cy="495655"/>
            <a:chOff x="263352" y="2420888"/>
            <a:chExt cx="2880320" cy="1622331"/>
          </a:xfrm>
          <a:noFill/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570434" y="5744869"/>
            <a:ext cx="76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※ </a:t>
            </a:r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크레존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 창의교실</a:t>
            </a:r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프로그램은 </a:t>
            </a:r>
            <a:r>
              <a:rPr lang="ko-KR" altLang="en-US" sz="13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난이도와 활동방법에 따라 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</a:t>
            </a:r>
            <a:r>
              <a:rPr lang="en-US" altLang="ko-KR" sz="13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3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</a:t>
            </a:r>
            <a:r>
              <a:rPr lang="en-US" altLang="ko-KR" sz="13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 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대상으로  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 </a:t>
            </a:r>
            <a:r>
              <a:rPr lang="en-US" altLang="ko-KR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편식  </a:t>
            </a:r>
            <a:r>
              <a:rPr lang="en-US" altLang="ko-KR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 </a:t>
            </a:r>
            <a:r>
              <a:rPr lang="en-US" altLang="ko-KR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 </a:t>
            </a:r>
            <a:r>
              <a:rPr lang="en-US" altLang="ko-KR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제공합니다</a:t>
            </a:r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※   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자녀의 창의성 교육에 도움이 되는  </a:t>
            </a:r>
            <a:r>
              <a:rPr lang="ko-KR" altLang="en-US" sz="13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프로그램별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체험 </a:t>
            </a:r>
            <a:r>
              <a:rPr lang="ko-KR" altLang="en-US" sz="13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메뉴얼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팁</a:t>
            </a:r>
            <a:r>
              <a:rPr lang="en-US" altLang="ko-KR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(TIP)</a:t>
            </a:r>
            <a:r>
              <a:rPr lang="ko-KR" altLang="en-US" sz="13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 꼭 </a:t>
            </a:r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 </a:t>
            </a:r>
            <a:r>
              <a:rPr lang="ko-KR" altLang="en-US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확인하세요</a:t>
            </a:r>
            <a:r>
              <a:rPr lang="en-US" altLang="ko-KR" sz="13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  신규 </a:t>
            </a:r>
            <a:r>
              <a:rPr lang="ko-KR" altLang="en-US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텐츠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9912424" y="548680"/>
            <a:ext cx="151216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메인</a:t>
            </a:r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추천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2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577003" y="3141141"/>
            <a:ext cx="2808312" cy="1752576"/>
            <a:chOff x="263352" y="2420888"/>
            <a:chExt cx="2880320" cy="162233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266801" y="2424707"/>
              <a:ext cx="2875384" cy="1618512"/>
              <a:chOff x="6764728" y="3357597"/>
              <a:chExt cx="972853" cy="972853"/>
            </a:xfrm>
            <a:grpFill/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3AD6158-E16F-4F97-94C4-77D2185A4DFC}"/>
                  </a:ext>
                </a:extLst>
              </p:cNvPr>
              <p:cNvSpPr/>
              <p:nvPr/>
            </p:nvSpPr>
            <p:spPr>
              <a:xfrm>
                <a:off x="6764728" y="3357597"/>
                <a:ext cx="972853" cy="97285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68" name="Shape 44">
                <a:extLst>
                  <a:ext uri="{FF2B5EF4-FFF2-40B4-BE49-F238E27FC236}">
                    <a16:creationId xmlns:a16="http://schemas.microsoft.com/office/drawing/2014/main" id="{75A889B8-4E2F-41F9-9675-4C8471AFB839}"/>
                  </a:ext>
                </a:extLst>
              </p:cNvPr>
              <p:cNvSpPr/>
              <p:nvPr/>
            </p:nvSpPr>
            <p:spPr>
              <a:xfrm>
                <a:off x="6775329" y="3689396"/>
                <a:ext cx="949534" cy="329656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anchor="t">
                <a:spAutoFit/>
              </a:bodyPr>
              <a:lstStyle>
                <a:lvl1pPr>
                  <a:defRPr sz="6400" b="1" spc="-448">
                    <a:solidFill>
                      <a:srgbClr val="DB642C"/>
                    </a:solidFill>
                  </a:defRPr>
                </a:lvl1pPr>
              </a:lstStyle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ko-KR" altLang="en-US" sz="1800" b="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체험 장소</a:t>
                </a:r>
                <a:endParaRPr lang="en-US" altLang="ko-KR" sz="1800" b="0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[</a:t>
                </a:r>
                <a:r>
                  <a:rPr lang="ko-KR" altLang="en-US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집</a:t>
                </a: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]</a:t>
                </a:r>
                <a:endParaRPr lang="ko-KR" altLang="en-US" sz="1800" kern="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580178" y="4387085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2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동물그리기</a:t>
            </a:r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자기 눈으로  관찰하고 표현하기 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79795" y="2438555"/>
            <a:ext cx="7867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/>
                <a:ea typeface="바탕"/>
              </a:rPr>
              <a:t>☺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35359" y="1447498"/>
            <a:ext cx="9361041" cy="68535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12570" y="1528567"/>
            <a:ext cx="4514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자녀의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창의성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향상을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위한 </a:t>
            </a: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지도 </a:t>
            </a:r>
            <a:r>
              <a:rPr lang="ko-KR" altLang="en-US" sz="1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방법을 쉽고 </a:t>
            </a: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구체적으로 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알려주는 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400" dirty="0" err="1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크레존</a:t>
            </a:r>
            <a:r>
              <a:rPr lang="ko-KR" altLang="en-US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학부모창의교실</a:t>
            </a:r>
            <a:r>
              <a:rPr lang="en-US" altLang="ko-KR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400" dirty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 함께 하세요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</p:txBody>
      </p:sp>
      <p:sp>
        <p:nvSpPr>
          <p:cNvPr id="93" name="타원 92"/>
          <p:cNvSpPr/>
          <p:nvPr/>
        </p:nvSpPr>
        <p:spPr>
          <a:xfrm>
            <a:off x="6471947" y="1528567"/>
            <a:ext cx="2684487" cy="5519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IMG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99955" y="2466795"/>
            <a:ext cx="1518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kern="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</a:t>
            </a:r>
            <a:r>
              <a:rPr lang="ko-KR" altLang="en-US" sz="16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프로그램</a:t>
            </a:r>
            <a:endParaRPr lang="en-US" altLang="ko-KR" sz="16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330027" y="1382393"/>
            <a:ext cx="93663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339263" y="1028900"/>
            <a:ext cx="7484929" cy="3427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35361" y="1020011"/>
            <a:ext cx="9289032" cy="3600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39263" y="1011172"/>
            <a:ext cx="8889086" cy="3600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창의교육                               창의적 체험활동                                         현장체험학습                                       지속가능발전교육                                      </a:t>
            </a:r>
            <a:r>
              <a:rPr lang="ko-KR" altLang="en-US" sz="13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크레존</a:t>
            </a:r>
            <a:r>
              <a:rPr lang="ko-KR" altLang="en-US" sz="13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블로그</a:t>
            </a:r>
            <a:endParaRPr lang="ko-KR" altLang="en-US" sz="13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993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824192" y="1037898"/>
            <a:ext cx="1850265" cy="32922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학부모창의교실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7922223" y="1064892"/>
            <a:ext cx="362596" cy="28373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icon</a:t>
            </a:r>
            <a:endParaRPr lang="ko-KR" altLang="en-US" sz="1000" dirty="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5" name="Oval 202"/>
          <p:cNvSpPr>
            <a:spLocks noChangeArrowheads="1"/>
          </p:cNvSpPr>
          <p:nvPr/>
        </p:nvSpPr>
        <p:spPr bwMode="auto">
          <a:xfrm>
            <a:off x="9499199" y="2340567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8" name="Oval 202"/>
          <p:cNvSpPr>
            <a:spLocks noChangeArrowheads="1"/>
          </p:cNvSpPr>
          <p:nvPr/>
        </p:nvSpPr>
        <p:spPr bwMode="auto">
          <a:xfrm>
            <a:off x="9499199" y="2765148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8314144" y="2363820"/>
            <a:ext cx="114476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11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프로그램 개요</a:t>
            </a:r>
            <a:endParaRPr lang="ko-KR" altLang="en-US" sz="11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8323856" y="2703859"/>
            <a:ext cx="1143626" cy="288032"/>
          </a:xfrm>
          <a:prstGeom prst="rect">
            <a:avLst/>
          </a:prstGeom>
          <a:solidFill>
            <a:srgbClr val="FFC00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11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프로그램</a:t>
            </a:r>
            <a:endParaRPr lang="ko-KR" altLang="en-US" sz="9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8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359" y="1484784"/>
            <a:ext cx="9361041" cy="68535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0" y="681545"/>
            <a:ext cx="8028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WEB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메인 </a:t>
            </a:r>
            <a:r>
              <a:rPr lang="en-US" altLang="ko-KR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</a:t>
            </a:r>
            <a:r>
              <a:rPr lang="ko-KR" altLang="en-US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anose="05000000000000000000" pitchFamily="2" charset="2"/>
              </a:rPr>
              <a:t>(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해당 </a:t>
            </a:r>
            <a:r>
              <a: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 클릭  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상세 </a:t>
            </a:r>
            <a:r>
              <a: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페이지 </a:t>
            </a:r>
            <a:r>
              <a:rPr lang="en-US" altLang="ko-KR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이동</a:t>
            </a:r>
            <a:r>
              <a:rPr lang="en-US" altLang="ko-KR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endParaRPr lang="en-US" altLang="ko-KR" sz="1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79959" y="3823690"/>
            <a:ext cx="2808312" cy="1752576"/>
            <a:chOff x="263352" y="2420888"/>
            <a:chExt cx="2880320" cy="162233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266801" y="2424707"/>
              <a:ext cx="2875384" cy="1618512"/>
              <a:chOff x="6764728" y="3357597"/>
              <a:chExt cx="972853" cy="972853"/>
            </a:xfrm>
            <a:grpFill/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3AD6158-E16F-4F97-94C4-77D2185A4DFC}"/>
                  </a:ext>
                </a:extLst>
              </p:cNvPr>
              <p:cNvSpPr/>
              <p:nvPr/>
            </p:nvSpPr>
            <p:spPr>
              <a:xfrm>
                <a:off x="6764728" y="3357597"/>
                <a:ext cx="972853" cy="97285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05" name="Shape 44">
                <a:extLst>
                  <a:ext uri="{FF2B5EF4-FFF2-40B4-BE49-F238E27FC236}">
                    <a16:creationId xmlns:a16="http://schemas.microsoft.com/office/drawing/2014/main" id="{75A889B8-4E2F-41F9-9675-4C8471AFB839}"/>
                  </a:ext>
                </a:extLst>
              </p:cNvPr>
              <p:cNvSpPr/>
              <p:nvPr/>
            </p:nvSpPr>
            <p:spPr>
              <a:xfrm>
                <a:off x="6775329" y="3689396"/>
                <a:ext cx="949534" cy="329656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anchor="t">
                <a:spAutoFit/>
              </a:bodyPr>
              <a:lstStyle>
                <a:lvl1pPr>
                  <a:defRPr sz="6400" b="1" spc="-448">
                    <a:solidFill>
                      <a:srgbClr val="DB642C"/>
                    </a:solidFill>
                  </a:defRPr>
                </a:lvl1pPr>
              </a:lstStyle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ko-KR" altLang="en-US" sz="1800" b="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체험 장소</a:t>
                </a:r>
                <a:endParaRPr lang="en-US" altLang="ko-KR" sz="1800" b="0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[</a:t>
                </a:r>
                <a:r>
                  <a:rPr lang="ko-KR" altLang="en-US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집</a:t>
                </a: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]</a:t>
                </a:r>
                <a:endParaRPr lang="ko-KR" altLang="en-US" sz="1800" kern="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grpSp>
        <p:nvGrpSpPr>
          <p:cNvPr id="135" name="그룹 134"/>
          <p:cNvGrpSpPr/>
          <p:nvPr/>
        </p:nvGrpSpPr>
        <p:grpSpPr>
          <a:xfrm>
            <a:off x="3627537" y="3823690"/>
            <a:ext cx="2818977" cy="1752576"/>
            <a:chOff x="263352" y="2420888"/>
            <a:chExt cx="2891258" cy="1622331"/>
          </a:xfrm>
          <a:solidFill>
            <a:schemeClr val="bg1">
              <a:lumMod val="85000"/>
            </a:schemeClr>
          </a:solidFill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266798" y="2424707"/>
              <a:ext cx="2887812" cy="1618512"/>
              <a:chOff x="6764728" y="3357597"/>
              <a:chExt cx="977058" cy="972853"/>
            </a:xfrm>
            <a:grpFill/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73AD6158-E16F-4F97-94C4-77D2185A4DFC}"/>
                  </a:ext>
                </a:extLst>
              </p:cNvPr>
              <p:cNvSpPr/>
              <p:nvPr/>
            </p:nvSpPr>
            <p:spPr>
              <a:xfrm>
                <a:off x="6764728" y="3357597"/>
                <a:ext cx="972853" cy="97285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42" name="Shape 44">
                <a:extLst>
                  <a:ext uri="{FF2B5EF4-FFF2-40B4-BE49-F238E27FC236}">
                    <a16:creationId xmlns:a16="http://schemas.microsoft.com/office/drawing/2014/main" id="{75A889B8-4E2F-41F9-9675-4C8471AFB839}"/>
                  </a:ext>
                </a:extLst>
              </p:cNvPr>
              <p:cNvSpPr/>
              <p:nvPr/>
            </p:nvSpPr>
            <p:spPr>
              <a:xfrm>
                <a:off x="6767262" y="3678163"/>
                <a:ext cx="974524" cy="329656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anchor="t">
                <a:spAutoFit/>
              </a:bodyPr>
              <a:lstStyle>
                <a:lvl1pPr>
                  <a:defRPr sz="6400" b="1" spc="-448">
                    <a:solidFill>
                      <a:srgbClr val="DB642C"/>
                    </a:solidFill>
                  </a:defRPr>
                </a:lvl1pPr>
              </a:lstStyle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ko-KR" altLang="en-US" sz="1800" b="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체험장소</a:t>
                </a:r>
                <a:endParaRPr lang="en-US" altLang="ko-KR" sz="1800" b="0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[</a:t>
                </a:r>
                <a:r>
                  <a:rPr lang="ko-KR" altLang="en-US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마을</a:t>
                </a: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]</a:t>
                </a:r>
                <a:endParaRPr lang="ko-KR" altLang="en-US" sz="1800" kern="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grpSp>
        <p:nvGrpSpPr>
          <p:cNvPr id="143" name="그룹 142"/>
          <p:cNvGrpSpPr/>
          <p:nvPr/>
        </p:nvGrpSpPr>
        <p:grpSpPr>
          <a:xfrm>
            <a:off x="6680448" y="3823690"/>
            <a:ext cx="2808312" cy="1752576"/>
            <a:chOff x="263352" y="2420888"/>
            <a:chExt cx="2880320" cy="1622331"/>
          </a:xfrm>
          <a:solidFill>
            <a:schemeClr val="bg1">
              <a:lumMod val="95000"/>
            </a:schemeClr>
          </a:solidFill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9532193" y="444738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119336" y="4511603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30110" y="3453939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</a:t>
            </a:r>
            <a:endParaRPr lang="ko-KR" altLang="en-US" sz="1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638203" y="5076402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좋아하는 곳의 일부가 되어 보세요</a:t>
            </a:r>
            <a:r>
              <a:rPr lang="en-US" altLang="ko-KR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en-US" altLang="ko-KR" sz="12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 rot="2309220">
            <a:off x="5324080" y="4998001"/>
            <a:ext cx="153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바탕"/>
                <a:ea typeface="바탕"/>
              </a:rPr>
              <a:t>☜</a:t>
            </a:r>
            <a:endParaRPr lang="en-US" altLang="ko-KR" sz="48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583134" y="5069634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2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동물그리기</a:t>
            </a:r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자기 눈으로  관찰하고 표현하기 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12570" y="1565853"/>
            <a:ext cx="4514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자녀의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창의성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향상을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위한 </a:t>
            </a: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지도 </a:t>
            </a:r>
            <a:r>
              <a:rPr lang="ko-KR" altLang="en-US" sz="1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방법을 쉽고 </a:t>
            </a: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구체적으로 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알려주는 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400" dirty="0" err="1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크레존</a:t>
            </a:r>
            <a:r>
              <a:rPr lang="ko-KR" altLang="en-US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학부모창의교실</a:t>
            </a:r>
            <a:r>
              <a:rPr lang="en-US" altLang="ko-KR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400" dirty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 함께 하세요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</p:txBody>
      </p:sp>
      <p:sp>
        <p:nvSpPr>
          <p:cNvPr id="62" name="직사각형 61"/>
          <p:cNvSpPr/>
          <p:nvPr/>
        </p:nvSpPr>
        <p:spPr>
          <a:xfrm rot="2309220">
            <a:off x="2299744" y="5070009"/>
            <a:ext cx="153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바탕"/>
                <a:ea typeface="바탕"/>
              </a:rPr>
              <a:t>☜</a:t>
            </a:r>
            <a:endParaRPr lang="en-US" altLang="ko-KR" sz="48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72064" y="4395563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체험장소 </a:t>
            </a:r>
            <a:endParaRPr lang="en-US" altLang="ko-KR" kern="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박물관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6744072" y="3891507"/>
            <a:ext cx="2664296" cy="158417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궁금하시죠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 algn="ctr"/>
            <a:r>
              <a:rPr lang="ko-KR" altLang="en-US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조금만 기다려 주세요</a:t>
            </a:r>
            <a:r>
              <a:rPr lang="en-US" altLang="ko-KR" sz="16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1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52CFE72-F190-4E39-BAC0-0A59C305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2227"/>
              </p:ext>
            </p:extLst>
          </p:nvPr>
        </p:nvGraphicFramePr>
        <p:xfrm>
          <a:off x="9912424" y="1268760"/>
          <a:ext cx="2160240" cy="2295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프로그램 개요 페이지 이동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창의교실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전체 프로그램 목록 이동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551468"/>
                  </a:ext>
                </a:extLst>
              </a:tr>
              <a:tr h="372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해당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체험처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 프로그램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간략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개요 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마우스 오버 시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)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0678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이전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다음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창의교실 프로그램 보기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951491"/>
                  </a:ext>
                </a:extLst>
              </a:tr>
            </a:tbl>
          </a:graphicData>
        </a:graphic>
      </p:graphicFrame>
      <p:sp>
        <p:nvSpPr>
          <p:cNvPr id="71" name="Oval 202"/>
          <p:cNvSpPr>
            <a:spLocks noChangeArrowheads="1"/>
          </p:cNvSpPr>
          <p:nvPr/>
        </p:nvSpPr>
        <p:spPr bwMode="auto">
          <a:xfrm>
            <a:off x="9259750" y="2538755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2" name="Oval 202"/>
          <p:cNvSpPr>
            <a:spLocks noChangeArrowheads="1"/>
          </p:cNvSpPr>
          <p:nvPr/>
        </p:nvSpPr>
        <p:spPr bwMode="auto">
          <a:xfrm>
            <a:off x="9696400" y="4800177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3" name="Oval 202"/>
          <p:cNvSpPr>
            <a:spLocks noChangeArrowheads="1"/>
          </p:cNvSpPr>
          <p:nvPr/>
        </p:nvSpPr>
        <p:spPr bwMode="auto">
          <a:xfrm>
            <a:off x="9259750" y="2963336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4" name="Oval 202"/>
          <p:cNvSpPr>
            <a:spLocks noChangeArrowheads="1"/>
          </p:cNvSpPr>
          <p:nvPr/>
        </p:nvSpPr>
        <p:spPr bwMode="auto">
          <a:xfrm>
            <a:off x="5663952" y="5216825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03512" y="5730406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95400" y="5730406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1271464" y="5730406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583637" y="5594791"/>
            <a:ext cx="2808312" cy="495655"/>
            <a:chOff x="263352" y="2420888"/>
            <a:chExt cx="2880320" cy="1622331"/>
          </a:xfrm>
          <a:noFill/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796178" y="5732033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743589" y="5736755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4319653" y="5736755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3631826" y="5601140"/>
            <a:ext cx="2808312" cy="495655"/>
            <a:chOff x="263352" y="2420888"/>
            <a:chExt cx="2880320" cy="1622331"/>
          </a:xfrm>
          <a:noFill/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7814191" y="5736333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 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790177" y="5731530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7366241" y="5731530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그룹 98"/>
          <p:cNvGrpSpPr/>
          <p:nvPr/>
        </p:nvGrpSpPr>
        <p:grpSpPr>
          <a:xfrm>
            <a:off x="6678414" y="5595915"/>
            <a:ext cx="2808312" cy="495655"/>
            <a:chOff x="263352" y="2420888"/>
            <a:chExt cx="2880320" cy="1622331"/>
          </a:xfrm>
          <a:noFill/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551384" y="621541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※ </a:t>
            </a:r>
            <a:r>
              <a:rPr lang="en-US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크레존</a:t>
            </a:r>
            <a:r>
              <a:rPr lang="ko-KR" altLang="en-US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 창의교실</a:t>
            </a:r>
            <a:r>
              <a:rPr lang="en-US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프로그램은 </a:t>
            </a:r>
            <a:r>
              <a:rPr lang="ko-KR" altLang="en-US" sz="12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난이도와 활동방법에 따라 </a:t>
            </a:r>
            <a:r>
              <a:rPr lang="ko-KR" altLang="en-US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</a:t>
            </a:r>
            <a:r>
              <a:rPr lang="en-US" altLang="ko-KR" sz="1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</a:t>
            </a:r>
            <a:r>
              <a:rPr lang="en-US" altLang="ko-KR" sz="1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 </a:t>
            </a:r>
            <a:r>
              <a:rPr lang="ko-KR" altLang="en-US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대상으로  </a:t>
            </a:r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 </a:t>
            </a:r>
            <a:r>
              <a:rPr lang="en-US" altLang="ko-KR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편식  </a:t>
            </a:r>
            <a:r>
              <a:rPr lang="en-US" altLang="ko-KR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 </a:t>
            </a:r>
            <a:r>
              <a:rPr lang="en-US" altLang="ko-KR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 </a:t>
            </a:r>
            <a:r>
              <a:rPr lang="en-US" altLang="ko-KR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제공합니다</a:t>
            </a:r>
            <a:r>
              <a:rPr lang="en-US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※   </a:t>
            </a:r>
            <a:r>
              <a:rPr lang="ko-KR" altLang="en-US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자녀의 창의성 교육에 도움이 되는  </a:t>
            </a:r>
            <a:r>
              <a:rPr lang="ko-KR" altLang="en-US" sz="12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프로그램별</a:t>
            </a:r>
            <a:r>
              <a:rPr lang="ko-KR" altLang="en-US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체험 </a:t>
            </a:r>
            <a:r>
              <a:rPr lang="ko-KR" altLang="en-US" sz="12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메뉴얼</a:t>
            </a:r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팁</a:t>
            </a:r>
            <a:r>
              <a:rPr lang="en-US" altLang="ko-KR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(TIP)</a:t>
            </a:r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 꼭 </a:t>
            </a:r>
            <a:r>
              <a:rPr lang="en-US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 </a:t>
            </a:r>
            <a:r>
              <a:rPr lang="ko-KR" altLang="en-US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확인하세요</a:t>
            </a:r>
            <a:r>
              <a:rPr lang="en-US" altLang="ko-KR" sz="1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  신규 </a:t>
            </a:r>
            <a:r>
              <a:rPr lang="ko-KR" altLang="en-US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텐츠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577003" y="3823690"/>
            <a:ext cx="2808312" cy="1752576"/>
            <a:chOff x="263352" y="2420888"/>
            <a:chExt cx="2880320" cy="162233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266801" y="2424707"/>
              <a:ext cx="2875384" cy="1618512"/>
              <a:chOff x="6764728" y="3357597"/>
              <a:chExt cx="972853" cy="972853"/>
            </a:xfrm>
            <a:grpFill/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3AD6158-E16F-4F97-94C4-77D2185A4DFC}"/>
                  </a:ext>
                </a:extLst>
              </p:cNvPr>
              <p:cNvSpPr/>
              <p:nvPr/>
            </p:nvSpPr>
            <p:spPr>
              <a:xfrm>
                <a:off x="6764728" y="3357597"/>
                <a:ext cx="972853" cy="97285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68" name="Shape 44">
                <a:extLst>
                  <a:ext uri="{FF2B5EF4-FFF2-40B4-BE49-F238E27FC236}">
                    <a16:creationId xmlns:a16="http://schemas.microsoft.com/office/drawing/2014/main" id="{75A889B8-4E2F-41F9-9675-4C8471AFB839}"/>
                  </a:ext>
                </a:extLst>
              </p:cNvPr>
              <p:cNvSpPr/>
              <p:nvPr/>
            </p:nvSpPr>
            <p:spPr>
              <a:xfrm>
                <a:off x="6775329" y="3689396"/>
                <a:ext cx="949534" cy="329656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anchor="t">
                <a:spAutoFit/>
              </a:bodyPr>
              <a:lstStyle>
                <a:lvl1pPr>
                  <a:defRPr sz="6400" b="1" spc="-448">
                    <a:solidFill>
                      <a:srgbClr val="DB642C"/>
                    </a:solidFill>
                  </a:defRPr>
                </a:lvl1pPr>
              </a:lstStyle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ko-KR" altLang="en-US" sz="1800" b="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체험 장소</a:t>
                </a:r>
                <a:endParaRPr lang="en-US" altLang="ko-KR" sz="1800" b="0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[</a:t>
                </a:r>
                <a:r>
                  <a:rPr lang="ko-KR" altLang="en-US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집</a:t>
                </a: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]</a:t>
                </a:r>
                <a:endParaRPr lang="ko-KR" altLang="en-US" sz="1800" kern="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580178" y="5069634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2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동물그리기</a:t>
            </a:r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자기 눈으로  관찰하고 표현하기 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</p:txBody>
      </p:sp>
      <p:sp>
        <p:nvSpPr>
          <p:cNvPr id="4" name="타원 3"/>
          <p:cNvSpPr/>
          <p:nvPr/>
        </p:nvSpPr>
        <p:spPr>
          <a:xfrm>
            <a:off x="6471947" y="1565853"/>
            <a:ext cx="2684487" cy="5519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IMG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991745" y="2311613"/>
            <a:ext cx="31072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따라해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보세요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25FD7A0-EB56-4008-8C8D-BBCD1A44BEFE}"/>
              </a:ext>
            </a:extLst>
          </p:cNvPr>
          <p:cNvGrpSpPr/>
          <p:nvPr/>
        </p:nvGrpSpPr>
        <p:grpSpPr>
          <a:xfrm>
            <a:off x="1057502" y="2667440"/>
            <a:ext cx="6602867" cy="554443"/>
            <a:chOff x="2231080" y="2702174"/>
            <a:chExt cx="5737128" cy="538698"/>
          </a:xfrm>
        </p:grpSpPr>
        <p:sp>
          <p:nvSpPr>
            <p:cNvPr id="90" name="오각형 57">
              <a:extLst>
                <a:ext uri="{FF2B5EF4-FFF2-40B4-BE49-F238E27FC236}">
                  <a16:creationId xmlns:a16="http://schemas.microsoft.com/office/drawing/2014/main" id="{065821E3-D499-49B6-A126-480060F2742C}"/>
                </a:ext>
              </a:extLst>
            </p:cNvPr>
            <p:cNvSpPr/>
            <p:nvPr/>
          </p:nvSpPr>
          <p:spPr>
            <a:xfrm>
              <a:off x="2238028" y="2702174"/>
              <a:ext cx="1381041" cy="53869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2C178E-F185-4DEC-A4DA-885054E8D4C6}"/>
                </a:ext>
              </a:extLst>
            </p:cNvPr>
            <p:cNvSpPr txBox="1"/>
            <p:nvPr/>
          </p:nvSpPr>
          <p:spPr>
            <a:xfrm>
              <a:off x="2409523" y="2776335"/>
              <a:ext cx="1145461" cy="4036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창의교실 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프로그램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확인하기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E449400-24FA-49D5-BE60-E6C708CB7592}"/>
                </a:ext>
              </a:extLst>
            </p:cNvPr>
            <p:cNvSpPr/>
            <p:nvPr/>
          </p:nvSpPr>
          <p:spPr>
            <a:xfrm>
              <a:off x="2231080" y="2794879"/>
              <a:ext cx="277450" cy="3588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</a:t>
              </a:r>
            </a:p>
          </p:txBody>
        </p:sp>
        <p:sp>
          <p:nvSpPr>
            <p:cNvPr id="93" name="오각형 89">
              <a:extLst>
                <a:ext uri="{FF2B5EF4-FFF2-40B4-BE49-F238E27FC236}">
                  <a16:creationId xmlns:a16="http://schemas.microsoft.com/office/drawing/2014/main" id="{4EEED40C-6CE5-4633-99CC-35B4F0BC674F}"/>
                </a:ext>
              </a:extLst>
            </p:cNvPr>
            <p:cNvSpPr/>
            <p:nvPr/>
          </p:nvSpPr>
          <p:spPr>
            <a:xfrm>
              <a:off x="3687741" y="2702174"/>
              <a:ext cx="1381041" cy="53869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94" name="오각형 90">
              <a:extLst>
                <a:ext uri="{FF2B5EF4-FFF2-40B4-BE49-F238E27FC236}">
                  <a16:creationId xmlns:a16="http://schemas.microsoft.com/office/drawing/2014/main" id="{BAF25DA7-1D01-43A7-831B-E0C4F535D468}"/>
                </a:ext>
              </a:extLst>
            </p:cNvPr>
            <p:cNvSpPr/>
            <p:nvPr/>
          </p:nvSpPr>
          <p:spPr>
            <a:xfrm>
              <a:off x="5137454" y="2702174"/>
              <a:ext cx="1381041" cy="53869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95" name="오각형 91">
              <a:extLst>
                <a:ext uri="{FF2B5EF4-FFF2-40B4-BE49-F238E27FC236}">
                  <a16:creationId xmlns:a16="http://schemas.microsoft.com/office/drawing/2014/main" id="{D7EA93F3-A332-439C-8131-34A511C3758D}"/>
                </a:ext>
              </a:extLst>
            </p:cNvPr>
            <p:cNvSpPr/>
            <p:nvPr/>
          </p:nvSpPr>
          <p:spPr>
            <a:xfrm>
              <a:off x="6587167" y="2702174"/>
              <a:ext cx="1381041" cy="53869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301D00C-BEC5-429C-B4A7-3D18079AC65A}"/>
                </a:ext>
              </a:extLst>
            </p:cNvPr>
            <p:cNvSpPr/>
            <p:nvPr/>
          </p:nvSpPr>
          <p:spPr>
            <a:xfrm>
              <a:off x="3679694" y="2794879"/>
              <a:ext cx="277450" cy="3588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2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40F0E14-F25E-4DAE-A9FF-D3E057BE2AAC}"/>
                </a:ext>
              </a:extLst>
            </p:cNvPr>
            <p:cNvSpPr/>
            <p:nvPr/>
          </p:nvSpPr>
          <p:spPr>
            <a:xfrm>
              <a:off x="5124846" y="2794879"/>
              <a:ext cx="277450" cy="3588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3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DD9794-7974-47C3-A929-693594ACE367}"/>
                </a:ext>
              </a:extLst>
            </p:cNvPr>
            <p:cNvSpPr/>
            <p:nvPr/>
          </p:nvSpPr>
          <p:spPr>
            <a:xfrm>
              <a:off x="6571468" y="2794879"/>
              <a:ext cx="277450" cy="3588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4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96634A1-B789-4991-B742-C837382832C1}"/>
                </a:ext>
              </a:extLst>
            </p:cNvPr>
            <p:cNvSpPr txBox="1"/>
            <p:nvPr/>
          </p:nvSpPr>
          <p:spPr>
            <a:xfrm>
              <a:off x="3901597" y="2774502"/>
              <a:ext cx="1381041" cy="4036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창의활동 가이드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defRPr/>
              </a:pP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메</a:t>
              </a:r>
              <a:r>
                <a:rPr lang="ko-KR" alt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뉴얼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TIP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확인하기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8DD4970-4054-4B4E-A42F-3C4187B86E1E}"/>
                </a:ext>
              </a:extLst>
            </p:cNvPr>
            <p:cNvSpPr txBox="1"/>
            <p:nvPr/>
          </p:nvSpPr>
          <p:spPr>
            <a:xfrm>
              <a:off x="5342654" y="2781368"/>
              <a:ext cx="1381041" cy="4036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아이와 함께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창의적으로 놀기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8CA802-C898-4472-848B-06E7A4500BCA}"/>
                </a:ext>
              </a:extLst>
            </p:cNvPr>
            <p:cNvSpPr txBox="1"/>
            <p:nvPr/>
          </p:nvSpPr>
          <p:spPr>
            <a:xfrm>
              <a:off x="6776234" y="2770736"/>
              <a:ext cx="1191974" cy="4036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창의교실활동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후기 공감나누기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8074695" y="2562008"/>
            <a:ext cx="114476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11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프로그램 개요</a:t>
            </a:r>
            <a:endParaRPr lang="ko-KR" altLang="en-US" sz="11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8084407" y="2902047"/>
            <a:ext cx="1143626" cy="288032"/>
          </a:xfrm>
          <a:prstGeom prst="rect">
            <a:avLst/>
          </a:prstGeom>
          <a:solidFill>
            <a:srgbClr val="FFC00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11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프로그램</a:t>
            </a:r>
            <a:endParaRPr lang="ko-KR" altLang="en-US" sz="9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330027" y="1382393"/>
            <a:ext cx="93663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39263" y="1028900"/>
            <a:ext cx="7484929" cy="3427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35361" y="1020011"/>
            <a:ext cx="9289032" cy="3600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39263" y="1011172"/>
            <a:ext cx="8889086" cy="3600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창의교육                               창의적 체험활동                                         현장체험학습                                       지속가능발전교육                                      </a:t>
            </a:r>
            <a:r>
              <a:rPr lang="ko-KR" altLang="en-US" sz="13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크레존</a:t>
            </a:r>
            <a:r>
              <a:rPr lang="ko-KR" altLang="en-US" sz="13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블로그</a:t>
            </a:r>
            <a:endParaRPr lang="ko-KR" altLang="en-US" sz="13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993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824192" y="1037898"/>
            <a:ext cx="1850265" cy="32922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학부모창의교실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7922223" y="1064892"/>
            <a:ext cx="362596" cy="28373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icon</a:t>
            </a:r>
            <a:endParaRPr lang="ko-KR" altLang="en-US" sz="1000" dirty="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9912424" y="548680"/>
            <a:ext cx="151216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메인</a:t>
            </a:r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ko-KR" altLang="en-US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 </a:t>
            </a:r>
            <a:endParaRPr lang="ko-KR" altLang="en-US" sz="2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아래쪽 화살표 71"/>
          <p:cNvSpPr/>
          <p:nvPr/>
        </p:nvSpPr>
        <p:spPr>
          <a:xfrm>
            <a:off x="4187103" y="4090764"/>
            <a:ext cx="987816" cy="142646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계속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1" y="681545"/>
            <a:ext cx="501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WEB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 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상세 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콘텐츠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동영상 외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52CFE72-F190-4E39-BAC0-0A59C305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58090"/>
              </p:ext>
            </p:extLst>
          </p:nvPr>
        </p:nvGraphicFramePr>
        <p:xfrm>
          <a:off x="9912424" y="1268760"/>
          <a:ext cx="2160240" cy="266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2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551468"/>
                  </a:ext>
                </a:extLst>
              </a:tr>
              <a:tr h="37224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0678"/>
                  </a:ext>
                </a:extLst>
              </a:tr>
              <a:tr h="22879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2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53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7" name="TextBox 166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  신규 </a:t>
            </a:r>
            <a:r>
              <a:rPr lang="ko-KR" altLang="en-US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텐츠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5359" y="1417587"/>
            <a:ext cx="9361041" cy="68535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812570" y="1498656"/>
            <a:ext cx="4514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자녀의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창의성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향상을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위한 </a:t>
            </a: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지도 </a:t>
            </a:r>
            <a:r>
              <a:rPr lang="ko-KR" altLang="en-US" sz="1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방법을 쉽고 </a:t>
            </a: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구체적으로 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알려주는 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학부모창의교실</a:t>
            </a:r>
            <a:r>
              <a:rPr lang="en-US" altLang="ko-KR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400" dirty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 함께 하세요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</p:txBody>
      </p:sp>
      <p:sp>
        <p:nvSpPr>
          <p:cNvPr id="109" name="타원 108"/>
          <p:cNvSpPr/>
          <p:nvPr/>
        </p:nvSpPr>
        <p:spPr>
          <a:xfrm>
            <a:off x="6471947" y="1498656"/>
            <a:ext cx="2684487" cy="5519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IMG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055440" y="2216196"/>
            <a:ext cx="31072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따라해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보세요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25FD7A0-EB56-4008-8C8D-BBCD1A44BEFE}"/>
              </a:ext>
            </a:extLst>
          </p:cNvPr>
          <p:cNvGrpSpPr/>
          <p:nvPr/>
        </p:nvGrpSpPr>
        <p:grpSpPr>
          <a:xfrm>
            <a:off x="1121197" y="2572023"/>
            <a:ext cx="6602867" cy="554443"/>
            <a:chOff x="2231080" y="2702174"/>
            <a:chExt cx="5737128" cy="538698"/>
          </a:xfrm>
        </p:grpSpPr>
        <p:sp>
          <p:nvSpPr>
            <p:cNvPr id="114" name="오각형 57">
              <a:extLst>
                <a:ext uri="{FF2B5EF4-FFF2-40B4-BE49-F238E27FC236}">
                  <a16:creationId xmlns:a16="http://schemas.microsoft.com/office/drawing/2014/main" id="{065821E3-D499-49B6-A126-480060F2742C}"/>
                </a:ext>
              </a:extLst>
            </p:cNvPr>
            <p:cNvSpPr/>
            <p:nvPr/>
          </p:nvSpPr>
          <p:spPr>
            <a:xfrm>
              <a:off x="2238028" y="2702174"/>
              <a:ext cx="1381041" cy="53869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32C178E-F185-4DEC-A4DA-885054E8D4C6}"/>
                </a:ext>
              </a:extLst>
            </p:cNvPr>
            <p:cNvSpPr txBox="1"/>
            <p:nvPr/>
          </p:nvSpPr>
          <p:spPr>
            <a:xfrm>
              <a:off x="2409523" y="2776335"/>
              <a:ext cx="1145461" cy="4036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창의교실 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프로그램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확인하기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E449400-24FA-49D5-BE60-E6C708CB7592}"/>
                </a:ext>
              </a:extLst>
            </p:cNvPr>
            <p:cNvSpPr/>
            <p:nvPr/>
          </p:nvSpPr>
          <p:spPr>
            <a:xfrm>
              <a:off x="2231080" y="2794879"/>
              <a:ext cx="277450" cy="3588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</a:t>
              </a:r>
            </a:p>
          </p:txBody>
        </p:sp>
        <p:sp>
          <p:nvSpPr>
            <p:cNvPr id="117" name="오각형 89">
              <a:extLst>
                <a:ext uri="{FF2B5EF4-FFF2-40B4-BE49-F238E27FC236}">
                  <a16:creationId xmlns:a16="http://schemas.microsoft.com/office/drawing/2014/main" id="{4EEED40C-6CE5-4633-99CC-35B4F0BC674F}"/>
                </a:ext>
              </a:extLst>
            </p:cNvPr>
            <p:cNvSpPr/>
            <p:nvPr/>
          </p:nvSpPr>
          <p:spPr>
            <a:xfrm>
              <a:off x="3687741" y="2702174"/>
              <a:ext cx="1381041" cy="53869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18" name="오각형 90">
              <a:extLst>
                <a:ext uri="{FF2B5EF4-FFF2-40B4-BE49-F238E27FC236}">
                  <a16:creationId xmlns:a16="http://schemas.microsoft.com/office/drawing/2014/main" id="{BAF25DA7-1D01-43A7-831B-E0C4F535D468}"/>
                </a:ext>
              </a:extLst>
            </p:cNvPr>
            <p:cNvSpPr/>
            <p:nvPr/>
          </p:nvSpPr>
          <p:spPr>
            <a:xfrm>
              <a:off x="5137454" y="2702174"/>
              <a:ext cx="1381041" cy="53869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20" name="오각형 91">
              <a:extLst>
                <a:ext uri="{FF2B5EF4-FFF2-40B4-BE49-F238E27FC236}">
                  <a16:creationId xmlns:a16="http://schemas.microsoft.com/office/drawing/2014/main" id="{D7EA93F3-A332-439C-8131-34A511C3758D}"/>
                </a:ext>
              </a:extLst>
            </p:cNvPr>
            <p:cNvSpPr/>
            <p:nvPr/>
          </p:nvSpPr>
          <p:spPr>
            <a:xfrm>
              <a:off x="6587167" y="2702174"/>
              <a:ext cx="1381041" cy="53869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301D00C-BEC5-429C-B4A7-3D18079AC65A}"/>
                </a:ext>
              </a:extLst>
            </p:cNvPr>
            <p:cNvSpPr/>
            <p:nvPr/>
          </p:nvSpPr>
          <p:spPr>
            <a:xfrm>
              <a:off x="3679694" y="2794879"/>
              <a:ext cx="277450" cy="3588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2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40F0E14-F25E-4DAE-A9FF-D3E057BE2AAC}"/>
                </a:ext>
              </a:extLst>
            </p:cNvPr>
            <p:cNvSpPr/>
            <p:nvPr/>
          </p:nvSpPr>
          <p:spPr>
            <a:xfrm>
              <a:off x="5124846" y="2794879"/>
              <a:ext cx="277450" cy="3588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3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3DD9794-7974-47C3-A929-693594ACE367}"/>
                </a:ext>
              </a:extLst>
            </p:cNvPr>
            <p:cNvSpPr/>
            <p:nvPr/>
          </p:nvSpPr>
          <p:spPr>
            <a:xfrm>
              <a:off x="6571468" y="2794879"/>
              <a:ext cx="277450" cy="3588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6634A1-B789-4991-B742-C837382832C1}"/>
                </a:ext>
              </a:extLst>
            </p:cNvPr>
            <p:cNvSpPr txBox="1"/>
            <p:nvPr/>
          </p:nvSpPr>
          <p:spPr>
            <a:xfrm>
              <a:off x="3901597" y="2774502"/>
              <a:ext cx="1381041" cy="4036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창의활동 가이드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defRPr/>
              </a:pP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메</a:t>
              </a:r>
              <a:r>
                <a:rPr lang="ko-KR" alt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뉴얼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TIP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확인하기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8DD4970-4054-4B4E-A42F-3C4187B86E1E}"/>
                </a:ext>
              </a:extLst>
            </p:cNvPr>
            <p:cNvSpPr txBox="1"/>
            <p:nvPr/>
          </p:nvSpPr>
          <p:spPr>
            <a:xfrm>
              <a:off x="5342654" y="2781368"/>
              <a:ext cx="1381041" cy="4036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아이와 함께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창의적으로 놀기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A8CA802-C898-4472-848B-06E7A4500BCA}"/>
                </a:ext>
              </a:extLst>
            </p:cNvPr>
            <p:cNvSpPr txBox="1"/>
            <p:nvPr/>
          </p:nvSpPr>
          <p:spPr>
            <a:xfrm>
              <a:off x="6776234" y="2770736"/>
              <a:ext cx="1191974" cy="4036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창의교실활동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후기 공감나누기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8138390" y="2466591"/>
            <a:ext cx="114476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11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프로그램 개요</a:t>
            </a:r>
            <a:endParaRPr lang="ko-KR" altLang="en-US" sz="11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8148102" y="2806630"/>
            <a:ext cx="1143626" cy="288032"/>
          </a:xfrm>
          <a:prstGeom prst="rect">
            <a:avLst/>
          </a:prstGeom>
          <a:solidFill>
            <a:srgbClr val="FFC00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11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프로그램</a:t>
            </a:r>
            <a:endParaRPr lang="ko-KR" altLang="en-US" sz="9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26123" y="1257640"/>
            <a:ext cx="93663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35359" y="1032221"/>
            <a:ext cx="7484929" cy="3427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31457" y="1023332"/>
            <a:ext cx="9289032" cy="3600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35359" y="1014493"/>
            <a:ext cx="8889086" cy="3600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창의교육                               창의적 체험활동                                         현장체험학습                                       지속가능발전교육                                      </a:t>
            </a:r>
            <a:r>
              <a:rPr lang="ko-KR" altLang="en-US" sz="13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크레존</a:t>
            </a:r>
            <a:r>
              <a:rPr lang="ko-KR" altLang="en-US" sz="13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블로그</a:t>
            </a:r>
            <a:endParaRPr lang="ko-KR" altLang="en-US" sz="13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993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20288" y="1041219"/>
            <a:ext cx="1850265" cy="32922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학부모창의교실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918319" y="1068213"/>
            <a:ext cx="362596" cy="28373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icon</a:t>
            </a:r>
            <a:endParaRPr lang="ko-KR" altLang="en-US" sz="1000" dirty="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4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316667" y="1020099"/>
            <a:ext cx="9370181" cy="5645072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2" name="아래쪽 화살표 71"/>
          <p:cNvSpPr/>
          <p:nvPr/>
        </p:nvSpPr>
        <p:spPr>
          <a:xfrm>
            <a:off x="10200456" y="5983174"/>
            <a:ext cx="576064" cy="62068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계속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3262" y="1852775"/>
            <a:ext cx="6566994" cy="397208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ㅋ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13" y="1987276"/>
            <a:ext cx="4654601" cy="273630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1" y="681545"/>
            <a:ext cx="501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WEB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 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상세 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콘텐츠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동영상 외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824192" y="3451737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991544" y="3451737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200456" y="1484784"/>
            <a:ext cx="615114" cy="163067"/>
            <a:chOff x="8832304" y="332656"/>
            <a:chExt cx="615114" cy="163067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06" t="4580" r="8345" b="7407"/>
            <a:stretch/>
          </p:blipFill>
          <p:spPr bwMode="auto">
            <a:xfrm>
              <a:off x="9264352" y="332656"/>
              <a:ext cx="183066" cy="16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47" t="25774"/>
            <a:stretch/>
          </p:blipFill>
          <p:spPr bwMode="auto">
            <a:xfrm>
              <a:off x="9048328" y="332657"/>
              <a:ext cx="169071" cy="14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40" t="13714" r="5221"/>
            <a:stretch/>
          </p:blipFill>
          <p:spPr bwMode="auto">
            <a:xfrm>
              <a:off x="8832304" y="332657"/>
              <a:ext cx="162299" cy="14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" name="Shape 44">
            <a:extLst>
              <a:ext uri="{FF2B5EF4-FFF2-40B4-BE49-F238E27FC236}">
                <a16:creationId xmlns:a16="http://schemas.microsoft.com/office/drawing/2014/main" id="{75A889B8-4E2F-41F9-9675-4C8471AFB839}"/>
              </a:ext>
            </a:extLst>
          </p:cNvPr>
          <p:cNvSpPr/>
          <p:nvPr/>
        </p:nvSpPr>
        <p:spPr>
          <a:xfrm>
            <a:off x="3672168" y="3413079"/>
            <a:ext cx="2664296" cy="9002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t">
            <a:spAutoFit/>
          </a:bodyPr>
          <a:lstStyle>
            <a:lvl1pPr>
              <a:defRPr sz="6400" b="1" spc="-448">
                <a:solidFill>
                  <a:srgbClr val="DB642C"/>
                </a:solidFill>
              </a:defRPr>
            </a:lvl1pPr>
          </a:lstStyle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2800" b="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카드 뉴스 형태 </a:t>
            </a:r>
            <a:r>
              <a:rPr lang="ko-KR" altLang="en-US" sz="2800" b="0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콘텐츠</a:t>
            </a:r>
            <a:r>
              <a:rPr lang="ko-KR" altLang="en-US" sz="2800" b="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800" b="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영역</a:t>
            </a:r>
          </a:p>
        </p:txBody>
      </p:sp>
      <p:sp>
        <p:nvSpPr>
          <p:cNvPr id="55" name="Oval 202"/>
          <p:cNvSpPr>
            <a:spLocks noChangeArrowheads="1"/>
          </p:cNvSpPr>
          <p:nvPr/>
        </p:nvSpPr>
        <p:spPr bwMode="auto">
          <a:xfrm>
            <a:off x="8445529" y="1294298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52CFE72-F190-4E39-BAC0-0A59C305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7703"/>
              </p:ext>
            </p:extLst>
          </p:nvPr>
        </p:nvGraphicFramePr>
        <p:xfrm>
          <a:off x="9912424" y="1268760"/>
          <a:ext cx="2160240" cy="414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프로그램명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유형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대상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1-1 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YouTube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클릭 시 영상 플레이</a:t>
                      </a:r>
                      <a:endParaRPr lang="en-US" altLang="ko-KR" sz="900" b="1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16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page)</a:t>
                      </a:r>
                    </a:p>
                    <a:p>
                      <a:pPr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프로그램 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카드뉴스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콘텐츠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자료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좌우 화살표 이동 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551468"/>
                  </a:ext>
                </a:extLst>
              </a:tr>
              <a:tr h="372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콘텐츠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내용 확인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좌우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0678"/>
                  </a:ext>
                </a:extLst>
              </a:tr>
              <a:tr h="22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해당 창의교실 프로그램 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SNS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공유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해당프로그램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메뉴얼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TIP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+          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프린트 기능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해당프로그램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조회수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노출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해당프로그램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소감태그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설정 및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참여결과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보기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4664871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8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대상별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해당 프로그램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콘텐츠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이동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대상 클릭 시  컬러 변경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0185523" y="4658522"/>
            <a:ext cx="1368152" cy="216024"/>
            <a:chOff x="9624392" y="4581128"/>
            <a:chExt cx="1368152" cy="24308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18EF02-B399-4C0F-89AE-79FCF68EAE71}"/>
                </a:ext>
              </a:extLst>
            </p:cNvPr>
            <p:cNvSpPr/>
            <p:nvPr/>
          </p:nvSpPr>
          <p:spPr>
            <a:xfrm>
              <a:off x="10128448" y="4581128"/>
              <a:ext cx="432048" cy="243083"/>
            </a:xfrm>
            <a:prstGeom prst="rect">
              <a:avLst/>
            </a:prstGeom>
            <a:solidFill>
              <a:srgbClr val="00B0F0">
                <a:alpha val="84000"/>
              </a:srgbClr>
            </a:solidFill>
            <a:ln w="63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중학</a:t>
              </a:r>
              <a:endParaRPr lang="en-US" altLang="ko-KR" sz="9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E18EF02-B399-4C0F-89AE-79FCF68EAE71}"/>
                </a:ext>
              </a:extLst>
            </p:cNvPr>
            <p:cNvSpPr/>
            <p:nvPr/>
          </p:nvSpPr>
          <p:spPr>
            <a:xfrm>
              <a:off x="10560496" y="4581128"/>
              <a:ext cx="432048" cy="243083"/>
            </a:xfrm>
            <a:prstGeom prst="rect">
              <a:avLst/>
            </a:prstGeom>
            <a:solidFill>
              <a:srgbClr val="FF7C80">
                <a:alpha val="95000"/>
              </a:srgbClr>
            </a:solidFill>
            <a:ln w="63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고교</a:t>
              </a:r>
              <a:endParaRPr lang="en-US" altLang="ko-KR" sz="9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E18EF02-B399-4C0F-89AE-79FCF68EAE71}"/>
                </a:ext>
              </a:extLst>
            </p:cNvPr>
            <p:cNvSpPr/>
            <p:nvPr/>
          </p:nvSpPr>
          <p:spPr>
            <a:xfrm>
              <a:off x="9624392" y="4581128"/>
              <a:ext cx="494530" cy="243083"/>
            </a:xfrm>
            <a:prstGeom prst="rect">
              <a:avLst/>
            </a:prstGeom>
            <a:solidFill>
              <a:srgbClr val="00B050">
                <a:alpha val="89000"/>
              </a:srgbClr>
            </a:solidFill>
            <a:ln w="63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초등</a:t>
              </a:r>
              <a:endParaRPr lang="en-US" altLang="ko-KR" sz="9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57" name="모서리가 둥근 직사각형 156"/>
          <p:cNvSpPr/>
          <p:nvPr/>
        </p:nvSpPr>
        <p:spPr>
          <a:xfrm>
            <a:off x="7502218" y="1184505"/>
            <a:ext cx="626018" cy="21602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9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5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8176391" y="1196303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4" t="23516" r="68182" b="49543"/>
          <a:stretch/>
        </p:blipFill>
        <p:spPr bwMode="auto">
          <a:xfrm>
            <a:off x="10308468" y="3411941"/>
            <a:ext cx="180020" cy="15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  신규 </a:t>
            </a:r>
            <a:r>
              <a:rPr lang="ko-KR" altLang="en-US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텐츠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726754" y="1120597"/>
            <a:ext cx="2731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Chapter 1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4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수족관으로 떠나자</a:t>
            </a:r>
            <a:r>
              <a:rPr lang="en-US" altLang="ko-KR" sz="14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1400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34831" y="1510041"/>
            <a:ext cx="445702" cy="2324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TIP!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2847617" y="4853356"/>
            <a:ext cx="4654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 </a:t>
            </a:r>
            <a:r>
              <a:rPr lang="ko-KR" altLang="en-US" sz="13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단계</a:t>
            </a:r>
            <a:r>
              <a:rPr lang="en-US" altLang="ko-KR" sz="13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3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동물에 대한 관심을 일상 생활로 연장시킵니다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algn="ctr"/>
            <a:endParaRPr lang="en-US" altLang="ko-KR" sz="13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돌고래 쇼도 </a:t>
            </a:r>
            <a:r>
              <a:rPr lang="ko-KR" altLang="en-US" sz="11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보러가고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돌고래 먹이주기 체험도 하면서 관찰을 계속해나가고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</a:p>
          <a:p>
            <a:r>
              <a:rPr lang="ko-KR" altLang="en-US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발견한 것을 그림으로 표현해보게 합니다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32843" y="5837149"/>
            <a:ext cx="6566994" cy="54417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6312024" y="6002853"/>
            <a:ext cx="569730" cy="182609"/>
          </a:xfrm>
          <a:prstGeom prst="rect">
            <a:avLst/>
          </a:prstGeom>
          <a:solidFill>
            <a:srgbClr val="00B050">
              <a:alpha val="89000"/>
            </a:srgb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초등</a:t>
            </a:r>
            <a:endParaRPr lang="en-US" altLang="ko-KR" sz="11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6993467" y="6009179"/>
            <a:ext cx="569731" cy="182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</a:t>
            </a:r>
            <a:endParaRPr lang="en-US" altLang="ko-KR" sz="11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7647829" y="6010804"/>
            <a:ext cx="569731" cy="182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고교</a:t>
            </a:r>
            <a:endParaRPr lang="en-US" altLang="ko-KR" sz="11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77" y="5937609"/>
            <a:ext cx="207581" cy="27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493509" y="6006093"/>
            <a:ext cx="8338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조회수 </a:t>
            </a:r>
            <a:r>
              <a:rPr lang="en-US" altLang="ko-KR" sz="900" dirty="0" smtClean="0"/>
              <a:t>(000)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7066457" y="1511971"/>
            <a:ext cx="648072" cy="342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745893" y="1510041"/>
            <a:ext cx="648072" cy="3427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7957642" y="1575326"/>
            <a:ext cx="288031" cy="216023"/>
            <a:chOff x="4849898" y="3550323"/>
            <a:chExt cx="618827" cy="355237"/>
          </a:xfrm>
        </p:grpSpPr>
        <p:sp>
          <p:nvSpPr>
            <p:cNvPr id="49" name="모서리가 둥근 직사각형 20">
              <a:extLst>
                <a:ext uri="{FF2B5EF4-FFF2-40B4-BE49-F238E27FC236}">
                  <a16:creationId xmlns:a16="http://schemas.microsoft.com/office/drawing/2014/main" id="{DCA9E7CA-B573-404A-A34C-11075FC61DA5}"/>
                </a:ext>
              </a:extLst>
            </p:cNvPr>
            <p:cNvSpPr/>
            <p:nvPr/>
          </p:nvSpPr>
          <p:spPr>
            <a:xfrm>
              <a:off x="4849898" y="3550323"/>
              <a:ext cx="618827" cy="355237"/>
            </a:xfrm>
            <a:prstGeom prst="roundRect">
              <a:avLst/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343A559E-4FB2-4D09-ADDC-3F7B3FA3B613}"/>
                </a:ext>
              </a:extLst>
            </p:cNvPr>
            <p:cNvSpPr/>
            <p:nvPr/>
          </p:nvSpPr>
          <p:spPr>
            <a:xfrm rot="5400000">
              <a:off x="5059881" y="3617343"/>
              <a:ext cx="234174" cy="21970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 flipV="1">
            <a:off x="181213" y="5033689"/>
            <a:ext cx="1607418" cy="1656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6014" y="5127586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</a:t>
            </a:r>
            <a:r>
              <a:rPr lang="ko-KR" altLang="en-US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4" t="-384" r="39957" b="83342"/>
          <a:stretch/>
        </p:blipFill>
        <p:spPr bwMode="auto">
          <a:xfrm>
            <a:off x="407894" y="6264856"/>
            <a:ext cx="334294" cy="2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726014" y="6279714"/>
            <a:ext cx="100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링크 복</a:t>
            </a:r>
            <a:r>
              <a:rPr lang="ko-KR" altLang="en-US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29723" y="508948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endParaRPr lang="en-US" altLang="ko-KR" sz="10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63" name="Picture 5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9" t="27469" b="53575"/>
          <a:stretch/>
        </p:blipFill>
        <p:spPr bwMode="auto">
          <a:xfrm>
            <a:off x="407894" y="5544776"/>
            <a:ext cx="30030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" t="55061" r="76735" b="25695"/>
          <a:stretch/>
        </p:blipFill>
        <p:spPr bwMode="auto">
          <a:xfrm>
            <a:off x="758409" y="5562718"/>
            <a:ext cx="288032" cy="2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11"/>
          <a:srcRect l="48871" t="49945" r="48455" b="44933"/>
          <a:stretch/>
        </p:blipFill>
        <p:spPr>
          <a:xfrm>
            <a:off x="1089874" y="5895291"/>
            <a:ext cx="386308" cy="34667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11"/>
          <a:srcRect l="43731" t="49945" r="51085" b="45208"/>
          <a:stretch/>
        </p:blipFill>
        <p:spPr>
          <a:xfrm>
            <a:off x="417419" y="5914341"/>
            <a:ext cx="659532" cy="28888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1"/>
          <a:srcRect l="40976" t="49762" r="56312" b="44843"/>
          <a:stretch/>
        </p:blipFill>
        <p:spPr>
          <a:xfrm>
            <a:off x="1084541" y="5535251"/>
            <a:ext cx="364678" cy="372641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33" idx="1"/>
          </p:cNvCxnSpPr>
          <p:nvPr/>
        </p:nvCxnSpPr>
        <p:spPr>
          <a:xfrm flipH="1">
            <a:off x="1551712" y="6073335"/>
            <a:ext cx="552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234844" y="1574417"/>
            <a:ext cx="328354" cy="216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469162" y="1597497"/>
            <a:ext cx="94444" cy="90677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>
            <a:off x="7277823" y="1679862"/>
            <a:ext cx="161390" cy="109562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/>
          <p:cNvSpPr/>
          <p:nvPr/>
        </p:nvSpPr>
        <p:spPr>
          <a:xfrm>
            <a:off x="7366077" y="1675869"/>
            <a:ext cx="161390" cy="109562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202"/>
          <p:cNvSpPr>
            <a:spLocks noChangeArrowheads="1"/>
          </p:cNvSpPr>
          <p:nvPr/>
        </p:nvSpPr>
        <p:spPr bwMode="auto">
          <a:xfrm>
            <a:off x="1690293" y="3548152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1" name="Oval 202"/>
          <p:cNvSpPr>
            <a:spLocks noChangeArrowheads="1"/>
          </p:cNvSpPr>
          <p:nvPr/>
        </p:nvSpPr>
        <p:spPr bwMode="auto">
          <a:xfrm>
            <a:off x="6147539" y="3548152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3" name="Oval 202"/>
          <p:cNvSpPr>
            <a:spLocks noChangeArrowheads="1"/>
          </p:cNvSpPr>
          <p:nvPr/>
        </p:nvSpPr>
        <p:spPr bwMode="auto">
          <a:xfrm>
            <a:off x="2139417" y="6251399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4" name="Oval 202"/>
          <p:cNvSpPr>
            <a:spLocks noChangeArrowheads="1"/>
          </p:cNvSpPr>
          <p:nvPr/>
        </p:nvSpPr>
        <p:spPr bwMode="auto">
          <a:xfrm>
            <a:off x="1617783" y="1580771"/>
            <a:ext cx="209961" cy="185656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5" name="Oval 202"/>
          <p:cNvSpPr>
            <a:spLocks noChangeArrowheads="1"/>
          </p:cNvSpPr>
          <p:nvPr/>
        </p:nvSpPr>
        <p:spPr bwMode="auto">
          <a:xfrm>
            <a:off x="2875846" y="6236925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6" name="Oval 202"/>
          <p:cNvSpPr>
            <a:spLocks noChangeArrowheads="1"/>
          </p:cNvSpPr>
          <p:nvPr/>
        </p:nvSpPr>
        <p:spPr bwMode="auto">
          <a:xfrm>
            <a:off x="7126527" y="6285125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4" name="Oval 202"/>
          <p:cNvSpPr>
            <a:spLocks noChangeArrowheads="1"/>
          </p:cNvSpPr>
          <p:nvPr/>
        </p:nvSpPr>
        <p:spPr bwMode="auto">
          <a:xfrm>
            <a:off x="4458207" y="6285125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endParaRPr lang="ko-KR" altLang="en-US" sz="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4" t="14291" r="2714" b="73573"/>
          <a:stretch/>
        </p:blipFill>
        <p:spPr>
          <a:xfrm>
            <a:off x="3640879" y="5914934"/>
            <a:ext cx="912152" cy="321347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3775278" y="6063134"/>
            <a:ext cx="428896" cy="111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87" name="직사각형 86"/>
          <p:cNvSpPr/>
          <p:nvPr/>
        </p:nvSpPr>
        <p:spPr>
          <a:xfrm>
            <a:off x="3655275" y="6009788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소감태그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4" t="14291" r="6933" b="72660"/>
          <a:stretch/>
        </p:blipFill>
        <p:spPr>
          <a:xfrm>
            <a:off x="4634076" y="5946343"/>
            <a:ext cx="634553" cy="296331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4782885" y="6056929"/>
            <a:ext cx="428896" cy="111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90" name="직사각형 89"/>
          <p:cNvSpPr/>
          <p:nvPr/>
        </p:nvSpPr>
        <p:spPr>
          <a:xfrm>
            <a:off x="4702028" y="601450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참여결과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319226" y="1024288"/>
            <a:ext cx="9370181" cy="5645072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2" name="아래쪽 화살표 71"/>
          <p:cNvSpPr/>
          <p:nvPr/>
        </p:nvSpPr>
        <p:spPr>
          <a:xfrm>
            <a:off x="10200456" y="5983174"/>
            <a:ext cx="576064" cy="62068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계속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3262" y="1852775"/>
            <a:ext cx="6566994" cy="397208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ㅋ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1" y="681545"/>
            <a:ext cx="501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WEB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 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상세 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콘텐츠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동영상 외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200456" y="1484784"/>
            <a:ext cx="615114" cy="163067"/>
            <a:chOff x="8832304" y="332656"/>
            <a:chExt cx="615114" cy="163067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06" t="4580" r="8345" b="7407"/>
            <a:stretch/>
          </p:blipFill>
          <p:spPr bwMode="auto">
            <a:xfrm>
              <a:off x="9264352" y="332656"/>
              <a:ext cx="183066" cy="16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47" t="25774"/>
            <a:stretch/>
          </p:blipFill>
          <p:spPr bwMode="auto">
            <a:xfrm>
              <a:off x="9048328" y="332657"/>
              <a:ext cx="169071" cy="14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40" t="13714" r="5221"/>
            <a:stretch/>
          </p:blipFill>
          <p:spPr bwMode="auto">
            <a:xfrm>
              <a:off x="8832304" y="332657"/>
              <a:ext cx="162299" cy="14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" name="Oval 202"/>
          <p:cNvSpPr>
            <a:spLocks noChangeArrowheads="1"/>
          </p:cNvSpPr>
          <p:nvPr/>
        </p:nvSpPr>
        <p:spPr bwMode="auto">
          <a:xfrm>
            <a:off x="8521030" y="1397991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52CFE72-F190-4E39-BAC0-0A59C305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80042"/>
              </p:ext>
            </p:extLst>
          </p:nvPr>
        </p:nvGraphicFramePr>
        <p:xfrm>
          <a:off x="9912424" y="1268760"/>
          <a:ext cx="2160240" cy="3757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프로그램명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유형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대상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1-1  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YouTube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클릭 시 영상 플레이</a:t>
                      </a:r>
                      <a:endParaRPr lang="en-US" altLang="ko-KR" sz="900" b="1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16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Page)</a:t>
                      </a:r>
                    </a:p>
                    <a:p>
                      <a:pPr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콘텐츠 동영상 플레이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0678"/>
                  </a:ext>
                </a:extLst>
              </a:tr>
              <a:tr h="22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해당 창의교실 프로그램 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SNS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공유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해당프로그램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메뉴얼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TIP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+          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프린트 기능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해당프로그램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조회수 노출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해당프로그램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소감태그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설정 및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참여결과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보기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372890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대상별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해당 프로그램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콘텐츠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이동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대상 클릭 시  컬러 변경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0252955" y="4311477"/>
            <a:ext cx="1368152" cy="216024"/>
            <a:chOff x="9624392" y="4581128"/>
            <a:chExt cx="1368152" cy="24308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18EF02-B399-4C0F-89AE-79FCF68EAE71}"/>
                </a:ext>
              </a:extLst>
            </p:cNvPr>
            <p:cNvSpPr/>
            <p:nvPr/>
          </p:nvSpPr>
          <p:spPr>
            <a:xfrm>
              <a:off x="10128448" y="4581128"/>
              <a:ext cx="432048" cy="243083"/>
            </a:xfrm>
            <a:prstGeom prst="rect">
              <a:avLst/>
            </a:prstGeom>
            <a:solidFill>
              <a:srgbClr val="00B0F0">
                <a:alpha val="84000"/>
              </a:srgbClr>
            </a:solidFill>
            <a:ln w="63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중학</a:t>
              </a:r>
              <a:endParaRPr lang="en-US" altLang="ko-KR" sz="9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E18EF02-B399-4C0F-89AE-79FCF68EAE71}"/>
                </a:ext>
              </a:extLst>
            </p:cNvPr>
            <p:cNvSpPr/>
            <p:nvPr/>
          </p:nvSpPr>
          <p:spPr>
            <a:xfrm>
              <a:off x="10560496" y="4581128"/>
              <a:ext cx="432048" cy="243083"/>
            </a:xfrm>
            <a:prstGeom prst="rect">
              <a:avLst/>
            </a:prstGeom>
            <a:solidFill>
              <a:srgbClr val="FF7C80">
                <a:alpha val="95000"/>
              </a:srgbClr>
            </a:solidFill>
            <a:ln w="63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고교</a:t>
              </a:r>
              <a:endParaRPr lang="en-US" altLang="ko-KR" sz="9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E18EF02-B399-4C0F-89AE-79FCF68EAE71}"/>
                </a:ext>
              </a:extLst>
            </p:cNvPr>
            <p:cNvSpPr/>
            <p:nvPr/>
          </p:nvSpPr>
          <p:spPr>
            <a:xfrm>
              <a:off x="9624392" y="4581128"/>
              <a:ext cx="494530" cy="243083"/>
            </a:xfrm>
            <a:prstGeom prst="rect">
              <a:avLst/>
            </a:prstGeom>
            <a:solidFill>
              <a:srgbClr val="00B050">
                <a:alpha val="89000"/>
              </a:srgbClr>
            </a:solidFill>
            <a:ln w="63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초등</a:t>
              </a:r>
              <a:endParaRPr lang="en-US" altLang="ko-KR" sz="9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57" name="모서리가 둥근 직사각형 156"/>
          <p:cNvSpPr/>
          <p:nvPr/>
        </p:nvSpPr>
        <p:spPr>
          <a:xfrm>
            <a:off x="7502218" y="1184505"/>
            <a:ext cx="626018" cy="21602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9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5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8176391" y="1196303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  신규 </a:t>
            </a:r>
            <a:r>
              <a:rPr lang="ko-KR" altLang="en-US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텐츠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726754" y="1120597"/>
            <a:ext cx="2731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Chapter 1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4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수족관으로 떠나자</a:t>
            </a:r>
            <a:r>
              <a:rPr lang="en-US" altLang="ko-KR" sz="14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1400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34831" y="1510041"/>
            <a:ext cx="445702" cy="2324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TIP!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832843" y="5837149"/>
            <a:ext cx="6566994" cy="54417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066457" y="1511971"/>
            <a:ext cx="648072" cy="3427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745893" y="1510041"/>
            <a:ext cx="648072" cy="342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7957642" y="1575326"/>
            <a:ext cx="288031" cy="216023"/>
            <a:chOff x="4849898" y="3550323"/>
            <a:chExt cx="618827" cy="355237"/>
          </a:xfrm>
        </p:grpSpPr>
        <p:sp>
          <p:nvSpPr>
            <p:cNvPr id="57" name="모서리가 둥근 직사각형 20">
              <a:extLst>
                <a:ext uri="{FF2B5EF4-FFF2-40B4-BE49-F238E27FC236}">
                  <a16:creationId xmlns:a16="http://schemas.microsoft.com/office/drawing/2014/main" id="{DCA9E7CA-B573-404A-A34C-11075FC61DA5}"/>
                </a:ext>
              </a:extLst>
            </p:cNvPr>
            <p:cNvSpPr/>
            <p:nvPr/>
          </p:nvSpPr>
          <p:spPr>
            <a:xfrm>
              <a:off x="4849898" y="3550323"/>
              <a:ext cx="618827" cy="355237"/>
            </a:xfrm>
            <a:prstGeom prst="roundRect">
              <a:avLst/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343A559E-4FB2-4D09-ADDC-3F7B3FA3B613}"/>
                </a:ext>
              </a:extLst>
            </p:cNvPr>
            <p:cNvSpPr/>
            <p:nvPr/>
          </p:nvSpPr>
          <p:spPr>
            <a:xfrm rot="5400000">
              <a:off x="5059881" y="3617343"/>
              <a:ext cx="234174" cy="21970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2" t="27505" r="10616" b="7759"/>
          <a:stretch/>
        </p:blipFill>
        <p:spPr bwMode="auto">
          <a:xfrm>
            <a:off x="1854775" y="1860050"/>
            <a:ext cx="6537640" cy="407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4720296" y="3550784"/>
            <a:ext cx="792088" cy="576064"/>
            <a:chOff x="4849898" y="3550323"/>
            <a:chExt cx="618827" cy="355237"/>
          </a:xfrm>
        </p:grpSpPr>
        <p:sp>
          <p:nvSpPr>
            <p:cNvPr id="63" name="모서리가 둥근 직사각형 20">
              <a:extLst>
                <a:ext uri="{FF2B5EF4-FFF2-40B4-BE49-F238E27FC236}">
                  <a16:creationId xmlns:a16="http://schemas.microsoft.com/office/drawing/2014/main" id="{DCA9E7CA-B573-404A-A34C-11075FC61DA5}"/>
                </a:ext>
              </a:extLst>
            </p:cNvPr>
            <p:cNvSpPr/>
            <p:nvPr/>
          </p:nvSpPr>
          <p:spPr>
            <a:xfrm>
              <a:off x="4849898" y="3550323"/>
              <a:ext cx="618827" cy="355237"/>
            </a:xfrm>
            <a:prstGeom prst="roundRect">
              <a:avLst/>
            </a:prstGeom>
            <a:solidFill>
              <a:srgbClr val="FF000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343A559E-4FB2-4D09-ADDC-3F7B3FA3B613}"/>
                </a:ext>
              </a:extLst>
            </p:cNvPr>
            <p:cNvSpPr/>
            <p:nvPr/>
          </p:nvSpPr>
          <p:spPr>
            <a:xfrm rot="5400000">
              <a:off x="5068699" y="3638253"/>
              <a:ext cx="206643" cy="17658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41" name="Oval 202"/>
          <p:cNvSpPr>
            <a:spLocks noChangeArrowheads="1"/>
          </p:cNvSpPr>
          <p:nvPr/>
        </p:nvSpPr>
        <p:spPr bwMode="auto">
          <a:xfrm>
            <a:off x="5675459" y="3548152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Oval 202"/>
          <p:cNvSpPr>
            <a:spLocks noChangeArrowheads="1"/>
          </p:cNvSpPr>
          <p:nvPr/>
        </p:nvSpPr>
        <p:spPr bwMode="auto">
          <a:xfrm>
            <a:off x="1617783" y="1580771"/>
            <a:ext cx="209961" cy="185656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234844" y="1574417"/>
            <a:ext cx="328354" cy="216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7469162" y="1597497"/>
            <a:ext cx="94444" cy="90677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/>
          <p:cNvSpPr/>
          <p:nvPr/>
        </p:nvSpPr>
        <p:spPr>
          <a:xfrm>
            <a:off x="7277823" y="1679862"/>
            <a:ext cx="161390" cy="109562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>
            <a:off x="7366077" y="1675869"/>
            <a:ext cx="161390" cy="109562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4" t="23516" r="68182" b="49543"/>
          <a:stretch/>
        </p:blipFill>
        <p:spPr bwMode="auto">
          <a:xfrm>
            <a:off x="10296886" y="2992675"/>
            <a:ext cx="180020" cy="15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6312024" y="6050478"/>
            <a:ext cx="569730" cy="182609"/>
          </a:xfrm>
          <a:prstGeom prst="rect">
            <a:avLst/>
          </a:prstGeom>
          <a:solidFill>
            <a:srgbClr val="00B050">
              <a:alpha val="89000"/>
            </a:srgb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초등</a:t>
            </a:r>
            <a:endParaRPr lang="en-US" altLang="ko-KR" sz="11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6993467" y="6056804"/>
            <a:ext cx="569731" cy="182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</a:t>
            </a:r>
            <a:endParaRPr lang="en-US" altLang="ko-KR" sz="11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7647829" y="6058429"/>
            <a:ext cx="569731" cy="182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고교</a:t>
            </a:r>
            <a:endParaRPr lang="en-US" altLang="ko-KR" sz="11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77" y="5985234"/>
            <a:ext cx="207581" cy="27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2493509" y="6053718"/>
            <a:ext cx="8338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조회수 </a:t>
            </a:r>
            <a:r>
              <a:rPr lang="en-US" altLang="ko-KR" sz="900" dirty="0" smtClean="0"/>
              <a:t>(000)</a:t>
            </a:r>
            <a:endParaRPr lang="ko-KR" altLang="en-US" sz="900" dirty="0"/>
          </a:p>
        </p:txBody>
      </p:sp>
      <p:sp>
        <p:nvSpPr>
          <p:cNvPr id="74" name="Oval 202"/>
          <p:cNvSpPr>
            <a:spLocks noChangeArrowheads="1"/>
          </p:cNvSpPr>
          <p:nvPr/>
        </p:nvSpPr>
        <p:spPr bwMode="auto">
          <a:xfrm>
            <a:off x="2139417" y="6299024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5" name="Oval 202"/>
          <p:cNvSpPr>
            <a:spLocks noChangeArrowheads="1"/>
          </p:cNvSpPr>
          <p:nvPr/>
        </p:nvSpPr>
        <p:spPr bwMode="auto">
          <a:xfrm>
            <a:off x="2875846" y="6284550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6" name="Oval 202"/>
          <p:cNvSpPr>
            <a:spLocks noChangeArrowheads="1"/>
          </p:cNvSpPr>
          <p:nvPr/>
        </p:nvSpPr>
        <p:spPr bwMode="auto">
          <a:xfrm>
            <a:off x="7126527" y="6332750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7" name="Oval 202"/>
          <p:cNvSpPr>
            <a:spLocks noChangeArrowheads="1"/>
          </p:cNvSpPr>
          <p:nvPr/>
        </p:nvSpPr>
        <p:spPr bwMode="auto">
          <a:xfrm>
            <a:off x="4458207" y="6332750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endParaRPr lang="ko-KR" altLang="en-US" sz="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4" t="14291" r="2714" b="73573"/>
          <a:stretch/>
        </p:blipFill>
        <p:spPr>
          <a:xfrm>
            <a:off x="3640879" y="5962559"/>
            <a:ext cx="912152" cy="321347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3775278" y="6110759"/>
            <a:ext cx="428896" cy="111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85" name="직사각형 84"/>
          <p:cNvSpPr/>
          <p:nvPr/>
        </p:nvSpPr>
        <p:spPr>
          <a:xfrm>
            <a:off x="3655275" y="6057413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소감태그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4" t="14291" r="6933" b="72660"/>
          <a:stretch/>
        </p:blipFill>
        <p:spPr>
          <a:xfrm>
            <a:off x="4634076" y="5993968"/>
            <a:ext cx="634553" cy="296331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4782885" y="6104554"/>
            <a:ext cx="428896" cy="111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88" name="직사각형 87"/>
          <p:cNvSpPr/>
          <p:nvPr/>
        </p:nvSpPr>
        <p:spPr>
          <a:xfrm>
            <a:off x="4702028" y="6062132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참여결과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1" y="681545"/>
            <a:ext cx="501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WEB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 - 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상세 </a:t>
            </a:r>
            <a:r>
              <a:rPr lang="en-US" altLang="ko-KR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콘텐츠</a:t>
            </a:r>
            <a:r>
              <a:rPr lang="en-US" altLang="ko-KR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동영상 외</a:t>
            </a:r>
            <a:r>
              <a:rPr lang="en-US" altLang="ko-KR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b="1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52CFE72-F190-4E39-BAC0-0A59C305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08729"/>
              </p:ext>
            </p:extLst>
          </p:nvPr>
        </p:nvGraphicFramePr>
        <p:xfrm>
          <a:off x="9912424" y="1268760"/>
          <a:ext cx="2160240" cy="2136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창의교실 후기 공감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간단 안내 카피 포함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SNS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간편 로그인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551468"/>
                  </a:ext>
                </a:extLst>
              </a:tr>
              <a:tr h="22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전체댓글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수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로그인 필수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)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0678"/>
                  </a:ext>
                </a:extLst>
              </a:tr>
              <a:tr h="22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비로그인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댓글 없을 경우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오픈 시 적용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rgbClr val="FF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콘텐츠 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baseline="0" dirty="0" smtClean="0">
                          <a:solidFill>
                            <a:srgbClr val="FF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개 이상 경우 노출 예정</a:t>
                      </a:r>
                      <a:endParaRPr lang="en-US" altLang="ko-KR" sz="900" b="0" kern="1200" baseline="0" dirty="0" smtClean="0">
                        <a:solidFill>
                          <a:srgbClr val="FF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3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rgbClr val="FF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70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845557" y="1458041"/>
            <a:ext cx="40324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진심을 담은 응원과 격려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및 나만의 </a:t>
            </a:r>
            <a:r>
              <a:rPr lang="ko-KR" altLang="en-US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창의체험팁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등을 자유롭게  나누어보세요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2" name="Oval 202"/>
          <p:cNvSpPr>
            <a:spLocks noChangeArrowheads="1"/>
          </p:cNvSpPr>
          <p:nvPr/>
        </p:nvSpPr>
        <p:spPr bwMode="auto">
          <a:xfrm>
            <a:off x="1520216" y="1179256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9242" y="189796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  신규 </a:t>
            </a:r>
            <a:r>
              <a:rPr lang="ko-KR" altLang="en-US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텐츠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9824" y="1094952"/>
            <a:ext cx="1053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부모공감</a:t>
            </a:r>
            <a:r>
              <a:rPr lang="ko-KR" altLang="en-US" sz="14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ko-KR" altLang="en-US" sz="14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댓글</a:t>
            </a:r>
            <a:endParaRPr lang="ko-KR" altLang="en-US" sz="14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884113" y="3760465"/>
            <a:ext cx="1218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프로그램 볼까요</a:t>
            </a:r>
            <a:r>
              <a:rPr lang="en-US" altLang="ko-KR" sz="11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  <a:endParaRPr lang="ko-KR" altLang="en-US" sz="11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1862196" y="3616449"/>
            <a:ext cx="6350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24"/>
          <p:cNvSpPr>
            <a:spLocks noChangeArrowheads="1"/>
          </p:cNvSpPr>
          <p:nvPr/>
        </p:nvSpPr>
        <p:spPr bwMode="auto">
          <a:xfrm>
            <a:off x="1925538" y="4076047"/>
            <a:ext cx="1404461" cy="122637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수족관으로 떠나자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5" name="Rectangle 124"/>
          <p:cNvSpPr>
            <a:spLocks noChangeArrowheads="1"/>
          </p:cNvSpPr>
          <p:nvPr/>
        </p:nvSpPr>
        <p:spPr bwMode="auto">
          <a:xfrm>
            <a:off x="3575720" y="4076047"/>
            <a:ext cx="1404461" cy="122637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조회수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9" name="Rectangle 124"/>
          <p:cNvSpPr>
            <a:spLocks noChangeArrowheads="1"/>
          </p:cNvSpPr>
          <p:nvPr/>
        </p:nvSpPr>
        <p:spPr bwMode="auto">
          <a:xfrm>
            <a:off x="5174755" y="4075302"/>
            <a:ext cx="1404461" cy="122712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3" name="Rectangle 124"/>
          <p:cNvSpPr>
            <a:spLocks noChangeArrowheads="1"/>
          </p:cNvSpPr>
          <p:nvPr/>
        </p:nvSpPr>
        <p:spPr bwMode="auto">
          <a:xfrm>
            <a:off x="6851779" y="4075301"/>
            <a:ext cx="1404461" cy="12271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Oval 202"/>
          <p:cNvSpPr>
            <a:spLocks noChangeArrowheads="1"/>
          </p:cNvSpPr>
          <p:nvPr/>
        </p:nvSpPr>
        <p:spPr bwMode="auto">
          <a:xfrm>
            <a:off x="1667479" y="3790766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1974640" y="4123330"/>
            <a:ext cx="1328517" cy="7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3064700" y="5064136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2081438" y="5074683"/>
            <a:ext cx="949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000  </a:t>
            </a:r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000</a:t>
            </a:r>
            <a:endParaRPr lang="ko-KR" altLang="en-US" sz="800" dirty="0"/>
          </a:p>
        </p:txBody>
      </p:sp>
      <p:sp>
        <p:nvSpPr>
          <p:cNvPr id="55" name="Rectangle 124"/>
          <p:cNvSpPr>
            <a:spLocks noChangeArrowheads="1"/>
          </p:cNvSpPr>
          <p:nvPr/>
        </p:nvSpPr>
        <p:spPr bwMode="auto">
          <a:xfrm>
            <a:off x="1883550" y="1885218"/>
            <a:ext cx="6433137" cy="75787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845557" y="2246088"/>
            <a:ext cx="6429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F21CF77-6ECD-40AC-9EBE-E445DC0D9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75" t="29185" r="62460" b="9555"/>
          <a:stretch/>
        </p:blipFill>
        <p:spPr>
          <a:xfrm>
            <a:off x="1879339" y="1927130"/>
            <a:ext cx="499307" cy="272389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F21CF77-6ECD-40AC-9EBE-E445DC0D9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14" t="21854"/>
          <a:stretch/>
        </p:blipFill>
        <p:spPr>
          <a:xfrm>
            <a:off x="2446512" y="1898609"/>
            <a:ext cx="497768" cy="34747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1" t="40919" r="68785" b="56427"/>
          <a:stretch/>
        </p:blipFill>
        <p:spPr>
          <a:xfrm>
            <a:off x="7631116" y="1932524"/>
            <a:ext cx="279603" cy="272341"/>
          </a:xfrm>
          <a:prstGeom prst="rect">
            <a:avLst/>
          </a:prstGeom>
        </p:spPr>
      </p:pic>
      <p:sp>
        <p:nvSpPr>
          <p:cNvPr id="108" name="Oval 202"/>
          <p:cNvSpPr>
            <a:spLocks noChangeArrowheads="1"/>
          </p:cNvSpPr>
          <p:nvPr/>
        </p:nvSpPr>
        <p:spPr bwMode="auto">
          <a:xfrm>
            <a:off x="7814969" y="1744241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49954" y="1973035"/>
            <a:ext cx="2439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1" name="Oval 202"/>
          <p:cNvSpPr>
            <a:spLocks noChangeArrowheads="1"/>
          </p:cNvSpPr>
          <p:nvPr/>
        </p:nvSpPr>
        <p:spPr bwMode="auto">
          <a:xfrm>
            <a:off x="1549112" y="1952565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864576" y="2367023"/>
            <a:ext cx="28632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로그인해주세요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8425346" y="1918359"/>
            <a:ext cx="68302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1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4441458" y="2894697"/>
            <a:ext cx="14355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댓글을 남겨주세요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8316687" y="2367023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댓글 없을 경우</a:t>
            </a:r>
            <a:endParaRPr lang="ko-KR" altLang="en-US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oto Sans Korean Medium"/>
              <a:ea typeface="나눔바른고딕 UltraLight" panose="020B0603020101020101" pitchFamily="50" charset="-127"/>
            </a:endParaRPr>
          </a:p>
        </p:txBody>
      </p:sp>
      <p:sp>
        <p:nvSpPr>
          <p:cNvPr id="204" name="Rectangle 124"/>
          <p:cNvSpPr>
            <a:spLocks noChangeArrowheads="1"/>
          </p:cNvSpPr>
          <p:nvPr/>
        </p:nvSpPr>
        <p:spPr bwMode="auto">
          <a:xfrm>
            <a:off x="1905717" y="5531695"/>
            <a:ext cx="6350523" cy="2295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더보기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5" name="Oval 202"/>
          <p:cNvSpPr>
            <a:spLocks noChangeArrowheads="1"/>
          </p:cNvSpPr>
          <p:nvPr/>
        </p:nvSpPr>
        <p:spPr bwMode="auto">
          <a:xfrm>
            <a:off x="5608003" y="2867561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63477" y="4403389"/>
            <a:ext cx="2634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 시 적용 </a:t>
            </a:r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</a:p>
          <a:p>
            <a:pPr>
              <a:defRPr/>
            </a:pPr>
            <a:r>
              <a:rPr lang="ko-KR" altLang="en-US" sz="1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콘텐츠 </a:t>
            </a:r>
            <a:r>
              <a:rPr lang="en-US" altLang="ko-KR" sz="1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이상 경우 노출 예정</a:t>
            </a:r>
            <a:endParaRPr lang="en-US" altLang="ko-KR" sz="10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왼쪽 중괄호 10"/>
          <p:cNvSpPr/>
          <p:nvPr/>
        </p:nvSpPr>
        <p:spPr>
          <a:xfrm flipH="1">
            <a:off x="8423163" y="3790766"/>
            <a:ext cx="360040" cy="1568207"/>
          </a:xfrm>
          <a:prstGeom prst="leftBrace">
            <a:avLst>
              <a:gd name="adj1" fmla="val 8333"/>
              <a:gd name="adj2" fmla="val 51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아래쪽 화살표 205"/>
          <p:cNvSpPr/>
          <p:nvPr/>
        </p:nvSpPr>
        <p:spPr>
          <a:xfrm>
            <a:off x="10200456" y="5983174"/>
            <a:ext cx="576064" cy="62068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계속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07" name="그림 20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7" t="16509" r="2714" b="73573"/>
          <a:stretch/>
        </p:blipFill>
        <p:spPr>
          <a:xfrm>
            <a:off x="1970473" y="5062385"/>
            <a:ext cx="211593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1" y="681545"/>
            <a:ext cx="501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WEB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 - 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상세 </a:t>
            </a:r>
            <a:r>
              <a:rPr lang="en-US" altLang="ko-KR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콘텐츠</a:t>
            </a:r>
            <a:r>
              <a:rPr lang="en-US" altLang="ko-KR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동영상 외</a:t>
            </a:r>
            <a:r>
              <a:rPr lang="en-US" altLang="ko-KR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b="1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52CFE72-F190-4E39-BAC0-0A59C305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49615"/>
              </p:ext>
            </p:extLst>
          </p:nvPr>
        </p:nvGraphicFramePr>
        <p:xfrm>
          <a:off x="9912424" y="1268760"/>
          <a:ext cx="2160240" cy="2836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창의교실 후기 공감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간단 안내 카피 포함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SNS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간편 로그인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551468"/>
                  </a:ext>
                </a:extLst>
              </a:tr>
              <a:tr h="22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전체댓글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수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로그인 필수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)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0678"/>
                  </a:ext>
                </a:extLst>
              </a:tr>
              <a:tr h="22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후기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공감댓글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등록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400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자 내외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파일 올리기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    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이미지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문서파일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유튜브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262524"/>
                  </a:ext>
                </a:extLst>
              </a:tr>
              <a:tr h="22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썸네일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이미지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아이디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등록일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댓글내용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댓글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줄 이상 페이지 화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오픈 시 적용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rgbClr val="FF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콘텐츠 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baseline="0" dirty="0" smtClean="0">
                          <a:solidFill>
                            <a:srgbClr val="FF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개 이상 경우 노출 예정</a:t>
                      </a:r>
                      <a:endParaRPr lang="en-US" altLang="ko-KR" sz="900" b="0" kern="1200" baseline="0" dirty="0" smtClean="0">
                        <a:solidFill>
                          <a:srgbClr val="FF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70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437785-FCAD-4CCA-BA67-AE0A58D62D47}"/>
              </a:ext>
            </a:extLst>
          </p:cNvPr>
          <p:cNvSpPr/>
          <p:nvPr/>
        </p:nvSpPr>
        <p:spPr>
          <a:xfrm>
            <a:off x="1872618" y="3893866"/>
            <a:ext cx="6552728" cy="301305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&lt;&lt;</a:t>
            </a:r>
            <a:r>
              <a:rPr lang="ko-KR" altLang="en-US" sz="1200" kern="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댓글</a:t>
            </a:r>
            <a:r>
              <a:rPr lang="ko-KR" altLang="en-US" sz="12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영역  </a:t>
            </a:r>
            <a:r>
              <a:rPr lang="en-US" altLang="ko-KR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</a:t>
            </a:r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줄  이후  페이지</a:t>
            </a:r>
            <a:r>
              <a:rPr lang="en-US" altLang="ko-KR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&gt;&gt;</a:t>
            </a:r>
            <a:endParaRPr lang="en-US" altLang="ko-KR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845557" y="1416442"/>
            <a:ext cx="40324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진심을 담은 응원과 격려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및 나만의 </a:t>
            </a:r>
            <a:r>
              <a:rPr lang="ko-KR" altLang="en-US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창의체험팁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등을 자유롭게  나누어보세요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45942" y="3209749"/>
            <a:ext cx="5405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 smtClean="0"/>
              <a:t>kkeju</a:t>
            </a:r>
            <a:r>
              <a:rPr lang="en-US" altLang="ko-KR" sz="800" b="1" dirty="0" smtClean="0"/>
              <a:t>**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2345942" y="3460724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유익하고 좋은 창의활동 정보 감사합니다</a:t>
            </a:r>
            <a:r>
              <a:rPr lang="en-US" altLang="ko-KR" sz="900" dirty="0" smtClean="0"/>
              <a:t>.</a:t>
            </a:r>
            <a:r>
              <a:rPr lang="ko-KR" altLang="en-US" sz="900" dirty="0"/>
              <a:t> 유익하고 좋은 창의활동 정보 감사합니다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  <a:p>
            <a:r>
              <a:rPr lang="ko-KR" altLang="en-US" sz="900" dirty="0"/>
              <a:t>유익하고 좋은 창의활동 정보 감사합니다</a:t>
            </a:r>
            <a:r>
              <a:rPr lang="en-US" altLang="ko-KR" sz="900" dirty="0" smtClean="0"/>
              <a:t>.^^</a:t>
            </a:r>
            <a:endParaRPr lang="ko-KR" altLang="en-US" sz="900" dirty="0"/>
          </a:p>
        </p:txBody>
      </p:sp>
      <p:sp>
        <p:nvSpPr>
          <p:cNvPr id="92" name="Oval 202"/>
          <p:cNvSpPr>
            <a:spLocks noChangeArrowheads="1"/>
          </p:cNvSpPr>
          <p:nvPr/>
        </p:nvSpPr>
        <p:spPr bwMode="auto">
          <a:xfrm>
            <a:off x="1520216" y="1137657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6" name="Oval 202"/>
          <p:cNvSpPr>
            <a:spLocks noChangeArrowheads="1"/>
          </p:cNvSpPr>
          <p:nvPr/>
        </p:nvSpPr>
        <p:spPr bwMode="auto">
          <a:xfrm>
            <a:off x="1618964" y="3245261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735274" y="3217921"/>
            <a:ext cx="1224136" cy="21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 smtClean="0"/>
              <a:t>2017-08-10 15:20</a:t>
            </a:r>
            <a:endParaRPr lang="ko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9242" y="189796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  신규 </a:t>
            </a:r>
            <a:r>
              <a:rPr lang="ko-KR" altLang="en-US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텐츠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4233781"/>
            <a:ext cx="1328021" cy="35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09824" y="1053353"/>
            <a:ext cx="1053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부모공감</a:t>
            </a:r>
            <a:r>
              <a:rPr lang="ko-KR" altLang="en-US" sz="14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ko-KR" altLang="en-US" sz="14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댓글</a:t>
            </a:r>
            <a:endParaRPr lang="ko-KR" altLang="en-US" sz="14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884113" y="4653641"/>
            <a:ext cx="1218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프로그램 볼까요</a:t>
            </a:r>
            <a:r>
              <a:rPr lang="en-US" altLang="ko-KR" sz="11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  <a:endParaRPr lang="ko-KR" altLang="en-US" sz="11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1974640" y="4539485"/>
            <a:ext cx="6350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24"/>
          <p:cNvSpPr>
            <a:spLocks noChangeArrowheads="1"/>
          </p:cNvSpPr>
          <p:nvPr/>
        </p:nvSpPr>
        <p:spPr bwMode="auto">
          <a:xfrm>
            <a:off x="1925538" y="4969223"/>
            <a:ext cx="1404461" cy="122637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수족관으로 떠나자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5" name="Rectangle 124"/>
          <p:cNvSpPr>
            <a:spLocks noChangeArrowheads="1"/>
          </p:cNvSpPr>
          <p:nvPr/>
        </p:nvSpPr>
        <p:spPr bwMode="auto">
          <a:xfrm>
            <a:off x="3575720" y="4969223"/>
            <a:ext cx="1404461" cy="122637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조회수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9" name="Rectangle 124"/>
          <p:cNvSpPr>
            <a:spLocks noChangeArrowheads="1"/>
          </p:cNvSpPr>
          <p:nvPr/>
        </p:nvSpPr>
        <p:spPr bwMode="auto">
          <a:xfrm>
            <a:off x="5174755" y="4968478"/>
            <a:ext cx="1404461" cy="122712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3" name="Rectangle 124"/>
          <p:cNvSpPr>
            <a:spLocks noChangeArrowheads="1"/>
          </p:cNvSpPr>
          <p:nvPr/>
        </p:nvSpPr>
        <p:spPr bwMode="auto">
          <a:xfrm>
            <a:off x="6851779" y="4968477"/>
            <a:ext cx="1404461" cy="12271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0" name="Rectangle 124"/>
          <p:cNvSpPr>
            <a:spLocks noChangeArrowheads="1"/>
          </p:cNvSpPr>
          <p:nvPr/>
        </p:nvSpPr>
        <p:spPr bwMode="auto">
          <a:xfrm>
            <a:off x="1922374" y="3184183"/>
            <a:ext cx="327072" cy="3159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IMG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31254" y="4661821"/>
            <a:ext cx="260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endParaRPr lang="ko-KR" altLang="en-US" sz="1000" dirty="0"/>
          </a:p>
        </p:txBody>
      </p:sp>
      <p:sp>
        <p:nvSpPr>
          <p:cNvPr id="52" name="Oval 202"/>
          <p:cNvSpPr>
            <a:spLocks noChangeArrowheads="1"/>
          </p:cNvSpPr>
          <p:nvPr/>
        </p:nvSpPr>
        <p:spPr bwMode="auto">
          <a:xfrm>
            <a:off x="1667479" y="4683942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1974640" y="5016506"/>
            <a:ext cx="1328517" cy="7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3064700" y="5957312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2081438" y="5967859"/>
            <a:ext cx="949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000  </a:t>
            </a:r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000</a:t>
            </a:r>
            <a:endParaRPr lang="ko-KR" altLang="en-US" sz="800" dirty="0"/>
          </a:p>
        </p:txBody>
      </p:sp>
      <p:sp>
        <p:nvSpPr>
          <p:cNvPr id="59" name="Oval 202"/>
          <p:cNvSpPr>
            <a:spLocks noChangeArrowheads="1"/>
          </p:cNvSpPr>
          <p:nvPr/>
        </p:nvSpPr>
        <p:spPr bwMode="auto">
          <a:xfrm>
            <a:off x="2863319" y="6253619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5" name="Rectangle 124"/>
          <p:cNvSpPr>
            <a:spLocks noChangeArrowheads="1"/>
          </p:cNvSpPr>
          <p:nvPr/>
        </p:nvSpPr>
        <p:spPr bwMode="auto">
          <a:xfrm>
            <a:off x="1907324" y="1851467"/>
            <a:ext cx="6433137" cy="117985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845557" y="2227038"/>
            <a:ext cx="6429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F21CF77-6ECD-40AC-9EBE-E445DC0D9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275" t="29185" r="62460" b="9555"/>
          <a:stretch/>
        </p:blipFill>
        <p:spPr>
          <a:xfrm>
            <a:off x="1879339" y="1908080"/>
            <a:ext cx="499307" cy="272389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F21CF77-6ECD-40AC-9EBE-E445DC0D9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14" t="21854"/>
          <a:stretch/>
        </p:blipFill>
        <p:spPr>
          <a:xfrm>
            <a:off x="2446512" y="1879559"/>
            <a:ext cx="497768" cy="34747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1" t="40919" r="68785" b="56427"/>
          <a:stretch/>
        </p:blipFill>
        <p:spPr>
          <a:xfrm>
            <a:off x="7716841" y="1913474"/>
            <a:ext cx="279603" cy="272341"/>
          </a:xfrm>
          <a:prstGeom prst="rect">
            <a:avLst/>
          </a:prstGeom>
        </p:spPr>
      </p:pic>
      <p:sp>
        <p:nvSpPr>
          <p:cNvPr id="108" name="Oval 202"/>
          <p:cNvSpPr>
            <a:spLocks noChangeArrowheads="1"/>
          </p:cNvSpPr>
          <p:nvPr/>
        </p:nvSpPr>
        <p:spPr bwMode="auto">
          <a:xfrm>
            <a:off x="7814969" y="1725191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35679" y="1953985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100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1" name="Oval 202"/>
          <p:cNvSpPr>
            <a:spLocks noChangeArrowheads="1"/>
          </p:cNvSpPr>
          <p:nvPr/>
        </p:nvSpPr>
        <p:spPr bwMode="auto">
          <a:xfrm>
            <a:off x="1522566" y="1875717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885005" y="2774006"/>
            <a:ext cx="5036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/400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864576" y="2347973"/>
            <a:ext cx="28632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유익하고 좋은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창의활동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정보 감사합니다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1872618" y="2767584"/>
            <a:ext cx="6429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7872982" y="2825932"/>
            <a:ext cx="368148" cy="15671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취소</a:t>
            </a:r>
            <a:endParaRPr lang="en-US" altLang="ko-KR" sz="8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6815931" y="2834159"/>
            <a:ext cx="644640" cy="1534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파일올리기</a:t>
            </a:r>
            <a:endParaRPr lang="en-US" altLang="ko-KR" sz="8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7501692" y="2833110"/>
            <a:ext cx="330169" cy="15913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등록</a:t>
            </a:r>
            <a:endParaRPr lang="en-US" altLang="ko-KR" sz="8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4" name="Oval 202"/>
          <p:cNvSpPr>
            <a:spLocks noChangeArrowheads="1"/>
          </p:cNvSpPr>
          <p:nvPr/>
        </p:nvSpPr>
        <p:spPr bwMode="auto">
          <a:xfrm>
            <a:off x="6640652" y="2680099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8425346" y="1899309"/>
            <a:ext cx="68302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1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6687" y="2378056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댓글</a:t>
            </a:r>
            <a:r>
              <a:rPr lang="en-US" altLang="ko-KR" sz="12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 </a:t>
            </a:r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있</a:t>
            </a:r>
            <a:r>
              <a:rPr lang="ko-KR" altLang="en-US" sz="12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을</a:t>
            </a:r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 경우</a:t>
            </a:r>
            <a:endParaRPr lang="ko-KR" altLang="en-US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oto Sans Korean Medium"/>
              <a:ea typeface="나눔바른고딕 UltraLight" panose="020B0603020101020101" pitchFamily="50" charset="-127"/>
            </a:endParaRPr>
          </a:p>
        </p:txBody>
      </p:sp>
      <p:sp>
        <p:nvSpPr>
          <p:cNvPr id="61" name="아래쪽 화살표 60"/>
          <p:cNvSpPr/>
          <p:nvPr/>
        </p:nvSpPr>
        <p:spPr>
          <a:xfrm>
            <a:off x="10200456" y="5983174"/>
            <a:ext cx="576064" cy="62068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계속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7" t="16509" r="2714" b="73573"/>
          <a:stretch/>
        </p:blipFill>
        <p:spPr>
          <a:xfrm>
            <a:off x="1974640" y="5946036"/>
            <a:ext cx="198801" cy="202964"/>
          </a:xfrm>
          <a:prstGeom prst="rect">
            <a:avLst/>
          </a:prstGeom>
        </p:spPr>
      </p:pic>
      <p:sp>
        <p:nvSpPr>
          <p:cNvPr id="71" name="Oval 202"/>
          <p:cNvSpPr>
            <a:spLocks noChangeArrowheads="1"/>
          </p:cNvSpPr>
          <p:nvPr/>
        </p:nvSpPr>
        <p:spPr bwMode="auto">
          <a:xfrm>
            <a:off x="5660351" y="4290352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1" y="681545"/>
            <a:ext cx="501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WEB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 -  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상세 </a:t>
            </a:r>
            <a:r>
              <a:rPr lang="en-US" altLang="ko-KR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콘텐츠</a:t>
            </a:r>
            <a:r>
              <a:rPr lang="en-US" altLang="ko-KR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동영상 외</a:t>
            </a:r>
            <a:r>
              <a:rPr lang="en-US" altLang="ko-KR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b="1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52CFE72-F190-4E39-BAC0-0A59C305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29895"/>
              </p:ext>
            </p:extLst>
          </p:nvPr>
        </p:nvGraphicFramePr>
        <p:xfrm>
          <a:off x="9912424" y="1268760"/>
          <a:ext cx="2160240" cy="2862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창의교실 후기 공감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간단 안내 카피 포함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SNS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간편 로그인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551468"/>
                  </a:ext>
                </a:extLst>
              </a:tr>
              <a:tr h="22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전체댓글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수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로그인 필수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)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0678"/>
                  </a:ext>
                </a:extLst>
              </a:tr>
              <a:tr h="22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후기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공감댓글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등록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400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자 내외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파일 올리기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    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이미지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문서파일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유튜브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썸네일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이미지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아이디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등록일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댓글내용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6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댓글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줄 이상 페이지 화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7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오픈 시 적용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rgbClr val="FF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콘텐츠 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baseline="0" dirty="0" smtClean="0">
                          <a:solidFill>
                            <a:srgbClr val="FF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개 이상 경우 노출 예정</a:t>
                      </a:r>
                      <a:endParaRPr lang="en-US" altLang="ko-KR" sz="900" b="0" kern="1200" baseline="0" dirty="0" smtClean="0">
                        <a:solidFill>
                          <a:srgbClr val="FF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70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437785-FCAD-4CCA-BA67-AE0A58D62D47}"/>
              </a:ext>
            </a:extLst>
          </p:cNvPr>
          <p:cNvSpPr/>
          <p:nvPr/>
        </p:nvSpPr>
        <p:spPr>
          <a:xfrm>
            <a:off x="1872618" y="4093403"/>
            <a:ext cx="6552728" cy="301305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&lt;&lt;</a:t>
            </a:r>
            <a:r>
              <a:rPr lang="ko-KR" altLang="en-US" sz="1200" kern="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댓글</a:t>
            </a:r>
            <a:r>
              <a:rPr lang="ko-KR" altLang="en-US" sz="12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영역  </a:t>
            </a:r>
            <a:r>
              <a:rPr lang="en-US" altLang="ko-KR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</a:t>
            </a:r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줄  이후  페이지</a:t>
            </a:r>
            <a:r>
              <a:rPr lang="en-US" altLang="ko-KR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&gt;&gt;</a:t>
            </a:r>
            <a:endParaRPr lang="en-US" altLang="ko-KR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845557" y="1416442"/>
            <a:ext cx="40324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진심을 담은 응원과 격려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및 나만의 </a:t>
            </a:r>
            <a:r>
              <a:rPr lang="ko-KR" altLang="en-US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창의체험팁</a:t>
            </a:r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등을 자유롭게  나누어보세요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45942" y="3409286"/>
            <a:ext cx="5405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 smtClean="0"/>
              <a:t>kkeju</a:t>
            </a:r>
            <a:r>
              <a:rPr lang="en-US" altLang="ko-KR" sz="800" b="1" dirty="0" smtClean="0"/>
              <a:t>**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2345942" y="3660261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유익하고 좋은 창의활동 정보 감사합니다</a:t>
            </a:r>
            <a:r>
              <a:rPr lang="en-US" altLang="ko-KR" sz="900" dirty="0" smtClean="0"/>
              <a:t>.</a:t>
            </a:r>
            <a:r>
              <a:rPr lang="ko-KR" altLang="en-US" sz="900" dirty="0"/>
              <a:t> 유익하고 좋은 창의활동 정보 감사합니다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  <a:p>
            <a:r>
              <a:rPr lang="ko-KR" altLang="en-US" sz="900" dirty="0"/>
              <a:t>유익하고 좋은 창의활동 정보 감사합니다</a:t>
            </a:r>
            <a:r>
              <a:rPr lang="en-US" altLang="ko-KR" sz="900" dirty="0" smtClean="0"/>
              <a:t>.^^</a:t>
            </a:r>
            <a:endParaRPr lang="ko-KR" altLang="en-US" sz="900" dirty="0"/>
          </a:p>
        </p:txBody>
      </p:sp>
      <p:sp>
        <p:nvSpPr>
          <p:cNvPr id="92" name="Oval 202"/>
          <p:cNvSpPr>
            <a:spLocks noChangeArrowheads="1"/>
          </p:cNvSpPr>
          <p:nvPr/>
        </p:nvSpPr>
        <p:spPr bwMode="auto">
          <a:xfrm>
            <a:off x="1520216" y="1137657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6" name="Oval 202"/>
          <p:cNvSpPr>
            <a:spLocks noChangeArrowheads="1"/>
          </p:cNvSpPr>
          <p:nvPr/>
        </p:nvSpPr>
        <p:spPr bwMode="auto">
          <a:xfrm>
            <a:off x="1618964" y="3444798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735274" y="3417458"/>
            <a:ext cx="1224136" cy="21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 smtClean="0"/>
              <a:t>2017-08-10 15:20</a:t>
            </a:r>
            <a:endParaRPr lang="ko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9242" y="189796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  신규 </a:t>
            </a:r>
            <a:r>
              <a:rPr lang="ko-KR" altLang="en-US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텐츠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4433318"/>
            <a:ext cx="1328021" cy="35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09824" y="1053353"/>
            <a:ext cx="1053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부모공감</a:t>
            </a:r>
            <a:r>
              <a:rPr lang="ko-KR" altLang="en-US" sz="14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ko-KR" altLang="en-US" sz="14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댓글</a:t>
            </a:r>
            <a:endParaRPr lang="ko-KR" altLang="en-US" sz="14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884113" y="4853178"/>
            <a:ext cx="1218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프로그램 볼까요</a:t>
            </a:r>
            <a:r>
              <a:rPr lang="en-US" altLang="ko-KR" sz="11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  <a:endParaRPr lang="ko-KR" altLang="en-US" sz="11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1974640" y="4739022"/>
            <a:ext cx="6350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24"/>
          <p:cNvSpPr>
            <a:spLocks noChangeArrowheads="1"/>
          </p:cNvSpPr>
          <p:nvPr/>
        </p:nvSpPr>
        <p:spPr bwMode="auto">
          <a:xfrm>
            <a:off x="1925538" y="5168760"/>
            <a:ext cx="1404461" cy="122637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수족관으로 떠나자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5" name="Rectangle 124"/>
          <p:cNvSpPr>
            <a:spLocks noChangeArrowheads="1"/>
          </p:cNvSpPr>
          <p:nvPr/>
        </p:nvSpPr>
        <p:spPr bwMode="auto">
          <a:xfrm>
            <a:off x="3575720" y="5168760"/>
            <a:ext cx="1404461" cy="122637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조회수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9" name="Rectangle 124"/>
          <p:cNvSpPr>
            <a:spLocks noChangeArrowheads="1"/>
          </p:cNvSpPr>
          <p:nvPr/>
        </p:nvSpPr>
        <p:spPr bwMode="auto">
          <a:xfrm>
            <a:off x="5174755" y="5168015"/>
            <a:ext cx="1404461" cy="122712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3" name="Rectangle 124"/>
          <p:cNvSpPr>
            <a:spLocks noChangeArrowheads="1"/>
          </p:cNvSpPr>
          <p:nvPr/>
        </p:nvSpPr>
        <p:spPr bwMode="auto">
          <a:xfrm>
            <a:off x="6851779" y="5168014"/>
            <a:ext cx="1404461" cy="12271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0" name="Rectangle 124"/>
          <p:cNvSpPr>
            <a:spLocks noChangeArrowheads="1"/>
          </p:cNvSpPr>
          <p:nvPr/>
        </p:nvSpPr>
        <p:spPr bwMode="auto">
          <a:xfrm>
            <a:off x="1922374" y="3383720"/>
            <a:ext cx="327072" cy="3159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IMG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31254" y="4861358"/>
            <a:ext cx="260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endParaRPr lang="ko-KR" altLang="en-US" sz="1000" dirty="0"/>
          </a:p>
        </p:txBody>
      </p:sp>
      <p:sp>
        <p:nvSpPr>
          <p:cNvPr id="52" name="Oval 202"/>
          <p:cNvSpPr>
            <a:spLocks noChangeArrowheads="1"/>
          </p:cNvSpPr>
          <p:nvPr/>
        </p:nvSpPr>
        <p:spPr bwMode="auto">
          <a:xfrm>
            <a:off x="1667479" y="4883479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1974640" y="5216043"/>
            <a:ext cx="1328517" cy="7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3064700" y="6156849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2081438" y="6167396"/>
            <a:ext cx="949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000  </a:t>
            </a:r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000</a:t>
            </a:r>
            <a:endParaRPr lang="ko-KR" altLang="en-US" sz="800" dirty="0"/>
          </a:p>
        </p:txBody>
      </p:sp>
      <p:sp>
        <p:nvSpPr>
          <p:cNvPr id="59" name="Oval 202"/>
          <p:cNvSpPr>
            <a:spLocks noChangeArrowheads="1"/>
          </p:cNvSpPr>
          <p:nvPr/>
        </p:nvSpPr>
        <p:spPr bwMode="auto">
          <a:xfrm>
            <a:off x="2863319" y="6453156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5" name="Rectangle 124"/>
          <p:cNvSpPr>
            <a:spLocks noChangeArrowheads="1"/>
          </p:cNvSpPr>
          <p:nvPr/>
        </p:nvSpPr>
        <p:spPr bwMode="auto">
          <a:xfrm>
            <a:off x="1907324" y="1774126"/>
            <a:ext cx="6433137" cy="152099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845557" y="2149697"/>
            <a:ext cx="6429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F21CF77-6ECD-40AC-9EBE-E445DC0D9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275" t="29185" r="62460" b="9555"/>
          <a:stretch/>
        </p:blipFill>
        <p:spPr>
          <a:xfrm>
            <a:off x="1879339" y="1830739"/>
            <a:ext cx="499307" cy="272389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F21CF77-6ECD-40AC-9EBE-E445DC0D9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14" t="21854"/>
          <a:stretch/>
        </p:blipFill>
        <p:spPr>
          <a:xfrm>
            <a:off x="2446512" y="1802218"/>
            <a:ext cx="497768" cy="34747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1" t="40919" r="68785" b="56427"/>
          <a:stretch/>
        </p:blipFill>
        <p:spPr>
          <a:xfrm>
            <a:off x="7697791" y="1836133"/>
            <a:ext cx="279603" cy="272341"/>
          </a:xfrm>
          <a:prstGeom prst="rect">
            <a:avLst/>
          </a:prstGeom>
        </p:spPr>
      </p:pic>
      <p:sp>
        <p:nvSpPr>
          <p:cNvPr id="108" name="Oval 202"/>
          <p:cNvSpPr>
            <a:spLocks noChangeArrowheads="1"/>
          </p:cNvSpPr>
          <p:nvPr/>
        </p:nvSpPr>
        <p:spPr bwMode="auto">
          <a:xfrm>
            <a:off x="7814969" y="1647850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16629" y="1876644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100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1" name="Oval 202"/>
          <p:cNvSpPr>
            <a:spLocks noChangeArrowheads="1"/>
          </p:cNvSpPr>
          <p:nvPr/>
        </p:nvSpPr>
        <p:spPr bwMode="auto">
          <a:xfrm>
            <a:off x="1522566" y="1798376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885005" y="2696665"/>
            <a:ext cx="5036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/400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864576" y="2270632"/>
            <a:ext cx="286327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유익하고 좋은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창의활동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정보 감사합니다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1872618" y="2690243"/>
            <a:ext cx="6429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7872982" y="2739066"/>
            <a:ext cx="368148" cy="15671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취소</a:t>
            </a:r>
            <a:endParaRPr lang="en-US" altLang="ko-KR" sz="8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6815931" y="2747293"/>
            <a:ext cx="644640" cy="1534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파일올리기</a:t>
            </a:r>
            <a:endParaRPr lang="en-US" altLang="ko-KR" sz="8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7501692" y="2746244"/>
            <a:ext cx="330169" cy="15913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등록</a:t>
            </a:r>
            <a:endParaRPr lang="en-US" altLang="ko-KR" sz="8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4" name="Oval 202"/>
          <p:cNvSpPr>
            <a:spLocks noChangeArrowheads="1"/>
          </p:cNvSpPr>
          <p:nvPr/>
        </p:nvSpPr>
        <p:spPr bwMode="auto">
          <a:xfrm>
            <a:off x="6564947" y="2668351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8425346" y="1821968"/>
            <a:ext cx="68302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1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925538" y="2950342"/>
            <a:ext cx="6429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24"/>
          <p:cNvSpPr>
            <a:spLocks noChangeArrowheads="1"/>
          </p:cNvSpPr>
          <p:nvPr/>
        </p:nvSpPr>
        <p:spPr bwMode="auto">
          <a:xfrm>
            <a:off x="2615787" y="3031463"/>
            <a:ext cx="2027175" cy="2074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0" name="Rectangle 124"/>
          <p:cNvSpPr>
            <a:spLocks noChangeArrowheads="1"/>
          </p:cNvSpPr>
          <p:nvPr/>
        </p:nvSpPr>
        <p:spPr bwMode="auto">
          <a:xfrm>
            <a:off x="4718323" y="3032212"/>
            <a:ext cx="432048" cy="2126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찾기</a:t>
            </a:r>
            <a:endParaRPr lang="ko-KR" altLang="en-US" sz="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951824" y="3048270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</a:t>
            </a:r>
            <a:r>
              <a:rPr lang="en-US" altLang="ko-KR" sz="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8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업로그</a:t>
            </a:r>
            <a:endParaRPr lang="ko-KR" altLang="en-US" sz="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313437" y="3027780"/>
            <a:ext cx="6928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유튜브 </a:t>
            </a:r>
            <a:r>
              <a:rPr lang="ko-KR" altLang="en-US" sz="8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endParaRPr lang="ko-KR" altLang="en-US" sz="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6" name="Rectangle 124"/>
          <p:cNvSpPr>
            <a:spLocks noChangeArrowheads="1"/>
          </p:cNvSpPr>
          <p:nvPr/>
        </p:nvSpPr>
        <p:spPr bwMode="auto">
          <a:xfrm>
            <a:off x="6006255" y="3030343"/>
            <a:ext cx="2249985" cy="1990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6687" y="2300715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댓글</a:t>
            </a:r>
            <a:r>
              <a:rPr lang="en-US" altLang="ko-KR" sz="12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 </a:t>
            </a:r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있</a:t>
            </a:r>
            <a:r>
              <a:rPr lang="ko-KR" altLang="en-US" sz="12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을</a:t>
            </a:r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 경우</a:t>
            </a:r>
            <a:endParaRPr lang="ko-KR" altLang="en-US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oto Sans Korean Medium"/>
              <a:ea typeface="나눔바른고딕 UltraLight" panose="020B0603020101020101" pitchFamily="50" charset="-127"/>
            </a:endParaRPr>
          </a:p>
        </p:txBody>
      </p:sp>
      <p:sp>
        <p:nvSpPr>
          <p:cNvPr id="72" name="아래쪽 화살표 71"/>
          <p:cNvSpPr/>
          <p:nvPr/>
        </p:nvSpPr>
        <p:spPr>
          <a:xfrm>
            <a:off x="10200456" y="5983174"/>
            <a:ext cx="576064" cy="62068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계속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7" t="16509" r="2714" b="73573"/>
          <a:stretch/>
        </p:blipFill>
        <p:spPr>
          <a:xfrm>
            <a:off x="1982698" y="6179114"/>
            <a:ext cx="199547" cy="203726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6508435" y="2551428"/>
            <a:ext cx="993257" cy="3965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83921" y="2931061"/>
            <a:ext cx="6556540" cy="4106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Oval 202"/>
          <p:cNvSpPr>
            <a:spLocks noChangeArrowheads="1"/>
          </p:cNvSpPr>
          <p:nvPr/>
        </p:nvSpPr>
        <p:spPr bwMode="auto">
          <a:xfrm>
            <a:off x="5695829" y="4452059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0B00D8-4D5D-4857-A9D2-84ED4A70739C}"/>
              </a:ext>
            </a:extLst>
          </p:cNvPr>
          <p:cNvSpPr/>
          <p:nvPr/>
        </p:nvSpPr>
        <p:spPr>
          <a:xfrm>
            <a:off x="-5245" y="0"/>
            <a:ext cx="12197245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02821" y="1119474"/>
            <a:ext cx="5472608" cy="5265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950" dirty="0">
                <a:latin typeface="+mn-ea"/>
                <a:ea typeface="+mn-ea"/>
              </a:rPr>
              <a:t>변경 이력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12876"/>
              </p:ext>
            </p:extLst>
          </p:nvPr>
        </p:nvGraphicFramePr>
        <p:xfrm>
          <a:off x="402821" y="1679906"/>
          <a:ext cx="10661731" cy="2910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1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2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0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변경일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변경사유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변경내용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+mn-ea"/>
                          <a:ea typeface="+mn-ea"/>
                        </a:rPr>
                        <a:t>요청자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0.1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2017-08-10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초안작성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수정 포함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강은주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0.2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2017-08-29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내용 수정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강은주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0.3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2017-08-30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모바일 화면 추가 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소감태그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수정 및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소감태그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결과보기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통계 추가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강은주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74296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37148" marB="3714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407368" y="980728"/>
            <a:ext cx="1152128" cy="0"/>
          </a:xfrm>
          <a:prstGeom prst="line">
            <a:avLst/>
          </a:prstGeom>
          <a:ln w="25400">
            <a:solidFill>
              <a:srgbClr val="0066CC">
                <a:alpha val="8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1" y="681545"/>
            <a:ext cx="501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WEB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 - 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개요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메뉴 </a:t>
            </a:r>
            <a:endParaRPr lang="en-US" altLang="ko-KR" sz="1600" b="1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5400" y="2063855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ㅣ프로그램</a:t>
            </a: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개요</a:t>
            </a:r>
            <a:endParaRPr lang="en-US" altLang="ko-KR" sz="1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835554" y="2492896"/>
            <a:ext cx="216024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기관 </a:t>
            </a:r>
            <a:endParaRPr lang="ko-KR" altLang="en-US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011711" y="2492896"/>
            <a:ext cx="216024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개요</a:t>
            </a:r>
            <a:endParaRPr lang="ko-KR" altLang="en-US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5181162" y="2492896"/>
            <a:ext cx="216024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</a:t>
            </a:r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특징</a:t>
            </a:r>
            <a:endParaRPr lang="ko-KR" altLang="en-US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7358868" y="2492896"/>
            <a:ext cx="216024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유형</a:t>
            </a:r>
            <a:endParaRPr lang="ko-KR" altLang="en-US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2FEEB-3E2F-4520-9AE2-05FBDBF3D93C}"/>
              </a:ext>
            </a:extLst>
          </p:cNvPr>
          <p:cNvSpPr/>
          <p:nvPr/>
        </p:nvSpPr>
        <p:spPr>
          <a:xfrm>
            <a:off x="839416" y="2996952"/>
            <a:ext cx="8712968" cy="288032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94EAE2A-9892-42BC-A673-A8B03F11C622}"/>
              </a:ext>
            </a:extLst>
          </p:cNvPr>
          <p:cNvGrpSpPr/>
          <p:nvPr/>
        </p:nvGrpSpPr>
        <p:grpSpPr>
          <a:xfrm>
            <a:off x="839416" y="3068960"/>
            <a:ext cx="8568952" cy="2808312"/>
            <a:chOff x="2391060" y="3356048"/>
            <a:chExt cx="972853" cy="972853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890F2CE-CC48-4AA7-AACD-A1F52B873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1060" y="3356048"/>
              <a:ext cx="972853" cy="972853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5EB9C6C-0D37-4819-B1C5-0829D2E82B22}"/>
                </a:ext>
              </a:extLst>
            </p:cNvPr>
            <p:cNvCxnSpPr>
              <a:cxnSpLocks/>
            </p:cNvCxnSpPr>
            <p:nvPr/>
          </p:nvCxnSpPr>
          <p:spPr>
            <a:xfrm>
              <a:off x="2391060" y="3356048"/>
              <a:ext cx="972853" cy="972853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hape 44">
            <a:extLst>
              <a:ext uri="{FF2B5EF4-FFF2-40B4-BE49-F238E27FC236}">
                <a16:creationId xmlns:a16="http://schemas.microsoft.com/office/drawing/2014/main" id="{7B9EB3D1-DDB6-4C97-9557-53B1FF009A55}"/>
              </a:ext>
            </a:extLst>
          </p:cNvPr>
          <p:cNvSpPr/>
          <p:nvPr/>
        </p:nvSpPr>
        <p:spPr>
          <a:xfrm>
            <a:off x="3431704" y="4437112"/>
            <a:ext cx="2970984" cy="315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t">
            <a:spAutoFit/>
          </a:bodyPr>
          <a:lstStyle>
            <a:lvl1pPr>
              <a:defRPr sz="6400" b="1" spc="-448">
                <a:solidFill>
                  <a:srgbClr val="DB642C"/>
                </a:solidFill>
              </a:defRPr>
            </a:lvl1pPr>
          </a:lstStyle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1800" b="0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콘텐츠</a:t>
            </a:r>
            <a:r>
              <a:rPr lang="ko-KR" altLang="en-US" sz="1800" b="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내용</a:t>
            </a:r>
            <a:endParaRPr lang="ko-KR" altLang="en-US" sz="1800" b="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52CFE72-F190-4E39-BAC0-0A59C305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55907"/>
              </p:ext>
            </p:extLst>
          </p:nvPr>
        </p:nvGraphicFramePr>
        <p:xfrm>
          <a:off x="9912424" y="1268760"/>
          <a:ext cx="2160240" cy="2797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창의교실 전체보기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초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고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프로그램 개요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rgbClr val="FF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내용 협의 통해 구성 필요</a:t>
                      </a:r>
                      <a:endParaRPr lang="en-US" altLang="ko-KR" sz="900" b="0" kern="1200" baseline="0" dirty="0">
                        <a:solidFill>
                          <a:srgbClr val="FF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551468"/>
                  </a:ext>
                </a:extLst>
              </a:tr>
              <a:tr h="372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0678"/>
                  </a:ext>
                </a:extLst>
              </a:tr>
              <a:tr h="22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4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5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53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8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Oval 202"/>
          <p:cNvSpPr>
            <a:spLocks noChangeArrowheads="1"/>
          </p:cNvSpPr>
          <p:nvPr/>
        </p:nvSpPr>
        <p:spPr bwMode="auto">
          <a:xfrm>
            <a:off x="551384" y="2060848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  신규 </a:t>
            </a:r>
            <a:r>
              <a:rPr lang="ko-KR" altLang="en-US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텐츠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59" y="1023116"/>
            <a:ext cx="9361041" cy="815234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8348439" y="2094465"/>
            <a:ext cx="1143626" cy="288032"/>
          </a:xfrm>
          <a:prstGeom prst="rect">
            <a:avLst/>
          </a:prstGeom>
          <a:solidFill>
            <a:srgbClr val="FFC00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11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프로그램</a:t>
            </a:r>
            <a:endParaRPr lang="ko-KR" altLang="en-US" sz="9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12570" y="1219459"/>
            <a:ext cx="4514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자녀의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창의성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향상을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위한 </a:t>
            </a: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지도 </a:t>
            </a:r>
            <a:r>
              <a:rPr lang="ko-KR" altLang="en-US" sz="1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방법을 쉽고 </a:t>
            </a: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구체적으로 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알려주는 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학부모창의교실</a:t>
            </a:r>
            <a:r>
              <a:rPr lang="en-US" altLang="ko-KR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400" dirty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 함께 하세요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</p:txBody>
      </p:sp>
      <p:sp>
        <p:nvSpPr>
          <p:cNvPr id="44" name="타원 43"/>
          <p:cNvSpPr/>
          <p:nvPr/>
        </p:nvSpPr>
        <p:spPr>
          <a:xfrm>
            <a:off x="6125356" y="1140012"/>
            <a:ext cx="2684487" cy="65648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IMG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1" y="681545"/>
            <a:ext cx="501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WEB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 - 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 전체보기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메뉴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메인 디자인 활용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b="1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79959" y="3573178"/>
            <a:ext cx="2808312" cy="1752576"/>
            <a:chOff x="263352" y="2420888"/>
            <a:chExt cx="2880320" cy="162233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266801" y="2424707"/>
              <a:ext cx="2875384" cy="1618512"/>
              <a:chOff x="6764728" y="3357597"/>
              <a:chExt cx="972853" cy="972853"/>
            </a:xfrm>
            <a:grpFill/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3AD6158-E16F-4F97-94C4-77D2185A4DFC}"/>
                  </a:ext>
                </a:extLst>
              </p:cNvPr>
              <p:cNvSpPr/>
              <p:nvPr/>
            </p:nvSpPr>
            <p:spPr>
              <a:xfrm>
                <a:off x="6764728" y="3357597"/>
                <a:ext cx="972853" cy="97285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66" name="Shape 44">
                <a:extLst>
                  <a:ext uri="{FF2B5EF4-FFF2-40B4-BE49-F238E27FC236}">
                    <a16:creationId xmlns:a16="http://schemas.microsoft.com/office/drawing/2014/main" id="{75A889B8-4E2F-41F9-9675-4C8471AFB839}"/>
                  </a:ext>
                </a:extLst>
              </p:cNvPr>
              <p:cNvSpPr/>
              <p:nvPr/>
            </p:nvSpPr>
            <p:spPr>
              <a:xfrm>
                <a:off x="6775329" y="3689396"/>
                <a:ext cx="949534" cy="329656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anchor="t">
                <a:spAutoFit/>
              </a:bodyPr>
              <a:lstStyle>
                <a:lvl1pPr>
                  <a:defRPr sz="6400" b="1" spc="-448">
                    <a:solidFill>
                      <a:srgbClr val="DB642C"/>
                    </a:solidFill>
                  </a:defRPr>
                </a:lvl1pPr>
              </a:lstStyle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ko-KR" altLang="en-US" sz="1800" b="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체험 장소</a:t>
                </a:r>
                <a:endParaRPr lang="en-US" altLang="ko-KR" sz="1800" b="0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[</a:t>
                </a:r>
                <a:r>
                  <a:rPr lang="ko-KR" altLang="en-US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집</a:t>
                </a: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]</a:t>
                </a:r>
                <a:endParaRPr lang="ko-KR" altLang="en-US" sz="1800" kern="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3627537" y="3573178"/>
            <a:ext cx="2818977" cy="1752576"/>
            <a:chOff x="263352" y="2420888"/>
            <a:chExt cx="2891258" cy="1622331"/>
          </a:xfrm>
          <a:solidFill>
            <a:schemeClr val="bg1">
              <a:lumMod val="85000"/>
            </a:schemeClr>
          </a:solidFill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266798" y="2424707"/>
              <a:ext cx="2887812" cy="1618512"/>
              <a:chOff x="6764728" y="3357597"/>
              <a:chExt cx="977058" cy="972853"/>
            </a:xfrm>
            <a:grpFill/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3AD6158-E16F-4F97-94C4-77D2185A4DFC}"/>
                  </a:ext>
                </a:extLst>
              </p:cNvPr>
              <p:cNvSpPr/>
              <p:nvPr/>
            </p:nvSpPr>
            <p:spPr>
              <a:xfrm>
                <a:off x="6764728" y="3357597"/>
                <a:ext cx="972853" cy="97285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71" name="Shape 44">
                <a:extLst>
                  <a:ext uri="{FF2B5EF4-FFF2-40B4-BE49-F238E27FC236}">
                    <a16:creationId xmlns:a16="http://schemas.microsoft.com/office/drawing/2014/main" id="{75A889B8-4E2F-41F9-9675-4C8471AFB839}"/>
                  </a:ext>
                </a:extLst>
              </p:cNvPr>
              <p:cNvSpPr/>
              <p:nvPr/>
            </p:nvSpPr>
            <p:spPr>
              <a:xfrm>
                <a:off x="6767262" y="3678163"/>
                <a:ext cx="974524" cy="329656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anchor="t">
                <a:spAutoFit/>
              </a:bodyPr>
              <a:lstStyle>
                <a:lvl1pPr>
                  <a:defRPr sz="6400" b="1" spc="-448">
                    <a:solidFill>
                      <a:srgbClr val="DB642C"/>
                    </a:solidFill>
                  </a:defRPr>
                </a:lvl1pPr>
              </a:lstStyle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ko-KR" altLang="en-US" sz="1800" b="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체험장소</a:t>
                </a:r>
                <a:endParaRPr lang="en-US" altLang="ko-KR" sz="1800" b="0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[</a:t>
                </a:r>
                <a:r>
                  <a:rPr lang="ko-KR" altLang="en-US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마을</a:t>
                </a: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]</a:t>
                </a:r>
                <a:endParaRPr lang="ko-KR" altLang="en-US" sz="1800" kern="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6680448" y="3573178"/>
            <a:ext cx="2808312" cy="1752576"/>
            <a:chOff x="263352" y="2420888"/>
            <a:chExt cx="2880320" cy="1622331"/>
          </a:xfrm>
          <a:solidFill>
            <a:schemeClr val="bg1">
              <a:lumMod val="95000"/>
            </a:schemeClr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76" name="타원 75"/>
          <p:cNvSpPr/>
          <p:nvPr/>
        </p:nvSpPr>
        <p:spPr>
          <a:xfrm>
            <a:off x="9532193" y="41968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19336" y="4261091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6598" y="3140968"/>
            <a:ext cx="2186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 창의교실 프로그램 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초등</a:t>
            </a:r>
            <a:endParaRPr lang="ko-KR" altLang="en-US" sz="1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638203" y="4825890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좋아하는 곳의 일부가 되어 보세요</a:t>
            </a:r>
            <a:r>
              <a:rPr lang="en-US" altLang="ko-KR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en-US" altLang="ko-KR" sz="12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 rot="2309220">
            <a:off x="5324080" y="4747489"/>
            <a:ext cx="153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바탕"/>
                <a:ea typeface="바탕"/>
              </a:rPr>
              <a:t>☜</a:t>
            </a:r>
            <a:endParaRPr lang="en-US" altLang="ko-KR" sz="48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583134" y="4819122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2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동물그리기</a:t>
            </a:r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자기 눈으로  관찰하고 표현하기 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</p:txBody>
      </p:sp>
      <p:sp>
        <p:nvSpPr>
          <p:cNvPr id="83" name="직사각형 82"/>
          <p:cNvSpPr/>
          <p:nvPr/>
        </p:nvSpPr>
        <p:spPr>
          <a:xfrm rot="2309220">
            <a:off x="2299744" y="4819497"/>
            <a:ext cx="153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바탕"/>
                <a:ea typeface="바탕"/>
              </a:rPr>
              <a:t>☜</a:t>
            </a:r>
            <a:endParaRPr lang="en-US" altLang="ko-KR" sz="48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672064" y="4145051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체험장소 </a:t>
            </a:r>
            <a:endParaRPr lang="en-US" altLang="ko-KR" kern="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박물관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03512" y="5479894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95400" y="5479894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1271464" y="5479894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583637" y="5344279"/>
            <a:ext cx="2808312" cy="495655"/>
            <a:chOff x="263352" y="2420888"/>
            <a:chExt cx="2880320" cy="1622331"/>
          </a:xfrm>
          <a:noFill/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796178" y="5481521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43589" y="5486243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4319653" y="5486243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3631826" y="5350628"/>
            <a:ext cx="2808312" cy="495655"/>
            <a:chOff x="263352" y="2420888"/>
            <a:chExt cx="2880320" cy="1622331"/>
          </a:xfrm>
          <a:noFill/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7814191" y="5485821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 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790177" y="5481018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7366241" y="5481018"/>
            <a:ext cx="216023" cy="19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그룹 102"/>
          <p:cNvGrpSpPr/>
          <p:nvPr/>
        </p:nvGrpSpPr>
        <p:grpSpPr>
          <a:xfrm>
            <a:off x="6678414" y="5345403"/>
            <a:ext cx="2808312" cy="495655"/>
            <a:chOff x="263352" y="2420888"/>
            <a:chExt cx="2880320" cy="1622331"/>
          </a:xfrm>
          <a:noFill/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46" name="아래쪽 화살표 145"/>
          <p:cNvSpPr/>
          <p:nvPr/>
        </p:nvSpPr>
        <p:spPr>
          <a:xfrm>
            <a:off x="10200456" y="5983174"/>
            <a:ext cx="576064" cy="62068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계속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7" name="Oval 202"/>
          <p:cNvSpPr>
            <a:spLocks noChangeArrowheads="1"/>
          </p:cNvSpPr>
          <p:nvPr/>
        </p:nvSpPr>
        <p:spPr bwMode="auto">
          <a:xfrm>
            <a:off x="2855640" y="3156588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149" name="표 148">
            <a:extLst>
              <a:ext uri="{FF2B5EF4-FFF2-40B4-BE49-F238E27FC236}">
                <a16:creationId xmlns:a16="http://schemas.microsoft.com/office/drawing/2014/main" id="{152CFE72-F190-4E39-BAC0-0A59C305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76401"/>
              </p:ext>
            </p:extLst>
          </p:nvPr>
        </p:nvGraphicFramePr>
        <p:xfrm>
          <a:off x="9912424" y="1268760"/>
          <a:ext cx="2160240" cy="128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프로그램 개요 페이지 이동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대상자별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프로그램전체보기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초등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중등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고등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대상자별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1~9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개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551468"/>
                  </a:ext>
                </a:extLst>
              </a:tr>
              <a:tr h="372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해당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체험처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 프로그램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간략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개요 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마우스 오버 시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)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0678"/>
                  </a:ext>
                </a:extLst>
              </a:tr>
            </a:tbl>
          </a:graphicData>
        </a:graphic>
      </p:graphicFrame>
      <p:sp>
        <p:nvSpPr>
          <p:cNvPr id="150" name="Oval 202"/>
          <p:cNvSpPr>
            <a:spLocks noChangeArrowheads="1"/>
          </p:cNvSpPr>
          <p:nvPr/>
        </p:nvSpPr>
        <p:spPr bwMode="auto">
          <a:xfrm>
            <a:off x="2423592" y="4956788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  신규 </a:t>
            </a:r>
            <a:r>
              <a:rPr lang="ko-KR" altLang="en-US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텐츠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5359" y="1008976"/>
            <a:ext cx="9361041" cy="68535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12570" y="1090045"/>
            <a:ext cx="4514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자녀의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창의성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향상을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위한 </a:t>
            </a: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지도 </a:t>
            </a:r>
            <a:r>
              <a:rPr lang="ko-KR" altLang="en-US" sz="1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방법을 쉽고 </a:t>
            </a: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구체적으로 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알려주는 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학부모창의교실</a:t>
            </a:r>
            <a:r>
              <a:rPr lang="en-US" altLang="ko-KR" sz="14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400" dirty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 함께 하세요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</p:txBody>
      </p:sp>
      <p:sp>
        <p:nvSpPr>
          <p:cNvPr id="58" name="Oval 202"/>
          <p:cNvSpPr>
            <a:spLocks noChangeArrowheads="1"/>
          </p:cNvSpPr>
          <p:nvPr/>
        </p:nvSpPr>
        <p:spPr bwMode="auto">
          <a:xfrm>
            <a:off x="9323445" y="2054634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9" name="Oval 202"/>
          <p:cNvSpPr>
            <a:spLocks noChangeArrowheads="1"/>
          </p:cNvSpPr>
          <p:nvPr/>
        </p:nvSpPr>
        <p:spPr bwMode="auto">
          <a:xfrm>
            <a:off x="9323445" y="2479215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471947" y="1090045"/>
            <a:ext cx="2684487" cy="5519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IMG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055440" y="1827492"/>
            <a:ext cx="31072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따라해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보세요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25FD7A0-EB56-4008-8C8D-BBCD1A44BEFE}"/>
              </a:ext>
            </a:extLst>
          </p:cNvPr>
          <p:cNvGrpSpPr/>
          <p:nvPr/>
        </p:nvGrpSpPr>
        <p:grpSpPr>
          <a:xfrm>
            <a:off x="1121197" y="2183319"/>
            <a:ext cx="6602867" cy="554443"/>
            <a:chOff x="2231080" y="2702174"/>
            <a:chExt cx="5737128" cy="538698"/>
          </a:xfrm>
        </p:grpSpPr>
        <p:sp>
          <p:nvSpPr>
            <p:cNvPr id="85" name="오각형 57">
              <a:extLst>
                <a:ext uri="{FF2B5EF4-FFF2-40B4-BE49-F238E27FC236}">
                  <a16:creationId xmlns:a16="http://schemas.microsoft.com/office/drawing/2014/main" id="{065821E3-D499-49B6-A126-480060F2742C}"/>
                </a:ext>
              </a:extLst>
            </p:cNvPr>
            <p:cNvSpPr/>
            <p:nvPr/>
          </p:nvSpPr>
          <p:spPr>
            <a:xfrm>
              <a:off x="2238028" y="2702174"/>
              <a:ext cx="1381041" cy="53869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32C178E-F185-4DEC-A4DA-885054E8D4C6}"/>
                </a:ext>
              </a:extLst>
            </p:cNvPr>
            <p:cNvSpPr txBox="1"/>
            <p:nvPr/>
          </p:nvSpPr>
          <p:spPr>
            <a:xfrm>
              <a:off x="2409523" y="2776335"/>
              <a:ext cx="1145461" cy="4036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창의교실 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프로그램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확인하기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E449400-24FA-49D5-BE60-E6C708CB7592}"/>
                </a:ext>
              </a:extLst>
            </p:cNvPr>
            <p:cNvSpPr/>
            <p:nvPr/>
          </p:nvSpPr>
          <p:spPr>
            <a:xfrm>
              <a:off x="2231080" y="2794879"/>
              <a:ext cx="277450" cy="3588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</a:t>
              </a:r>
            </a:p>
          </p:txBody>
        </p:sp>
        <p:sp>
          <p:nvSpPr>
            <p:cNvPr id="106" name="오각형 89">
              <a:extLst>
                <a:ext uri="{FF2B5EF4-FFF2-40B4-BE49-F238E27FC236}">
                  <a16:creationId xmlns:a16="http://schemas.microsoft.com/office/drawing/2014/main" id="{4EEED40C-6CE5-4633-99CC-35B4F0BC674F}"/>
                </a:ext>
              </a:extLst>
            </p:cNvPr>
            <p:cNvSpPr/>
            <p:nvPr/>
          </p:nvSpPr>
          <p:spPr>
            <a:xfrm>
              <a:off x="3687741" y="2702174"/>
              <a:ext cx="1381041" cy="53869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07" name="오각형 90">
              <a:extLst>
                <a:ext uri="{FF2B5EF4-FFF2-40B4-BE49-F238E27FC236}">
                  <a16:creationId xmlns:a16="http://schemas.microsoft.com/office/drawing/2014/main" id="{BAF25DA7-1D01-43A7-831B-E0C4F535D468}"/>
                </a:ext>
              </a:extLst>
            </p:cNvPr>
            <p:cNvSpPr/>
            <p:nvPr/>
          </p:nvSpPr>
          <p:spPr>
            <a:xfrm>
              <a:off x="5137454" y="2702174"/>
              <a:ext cx="1381041" cy="53869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08" name="오각형 91">
              <a:extLst>
                <a:ext uri="{FF2B5EF4-FFF2-40B4-BE49-F238E27FC236}">
                  <a16:creationId xmlns:a16="http://schemas.microsoft.com/office/drawing/2014/main" id="{D7EA93F3-A332-439C-8131-34A511C3758D}"/>
                </a:ext>
              </a:extLst>
            </p:cNvPr>
            <p:cNvSpPr/>
            <p:nvPr/>
          </p:nvSpPr>
          <p:spPr>
            <a:xfrm>
              <a:off x="6587167" y="2702174"/>
              <a:ext cx="1381041" cy="53869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301D00C-BEC5-429C-B4A7-3D18079AC65A}"/>
                </a:ext>
              </a:extLst>
            </p:cNvPr>
            <p:cNvSpPr/>
            <p:nvPr/>
          </p:nvSpPr>
          <p:spPr>
            <a:xfrm>
              <a:off x="3679694" y="2794879"/>
              <a:ext cx="277450" cy="3588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2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40F0E14-F25E-4DAE-A9FF-D3E057BE2AAC}"/>
                </a:ext>
              </a:extLst>
            </p:cNvPr>
            <p:cNvSpPr/>
            <p:nvPr/>
          </p:nvSpPr>
          <p:spPr>
            <a:xfrm>
              <a:off x="5124846" y="2794879"/>
              <a:ext cx="277450" cy="3588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3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3DD9794-7974-47C3-A929-693594ACE367}"/>
                </a:ext>
              </a:extLst>
            </p:cNvPr>
            <p:cNvSpPr/>
            <p:nvPr/>
          </p:nvSpPr>
          <p:spPr>
            <a:xfrm>
              <a:off x="6571468" y="2794879"/>
              <a:ext cx="277450" cy="3588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4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96634A1-B789-4991-B742-C837382832C1}"/>
                </a:ext>
              </a:extLst>
            </p:cNvPr>
            <p:cNvSpPr txBox="1"/>
            <p:nvPr/>
          </p:nvSpPr>
          <p:spPr>
            <a:xfrm>
              <a:off x="3901597" y="2774502"/>
              <a:ext cx="1381041" cy="4036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창의활동 가이드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defRPr/>
              </a:pP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메</a:t>
              </a:r>
              <a:r>
                <a:rPr lang="ko-KR" alt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뉴얼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TIP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확인하기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8DD4970-4054-4B4E-A42F-3C4187B86E1E}"/>
                </a:ext>
              </a:extLst>
            </p:cNvPr>
            <p:cNvSpPr txBox="1"/>
            <p:nvPr/>
          </p:nvSpPr>
          <p:spPr>
            <a:xfrm>
              <a:off x="5342654" y="2781368"/>
              <a:ext cx="1381041" cy="4036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아이와 함께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창의적으로 놀기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A8CA802-C898-4472-848B-06E7A4500BCA}"/>
                </a:ext>
              </a:extLst>
            </p:cNvPr>
            <p:cNvSpPr txBox="1"/>
            <p:nvPr/>
          </p:nvSpPr>
          <p:spPr>
            <a:xfrm>
              <a:off x="6776234" y="2770736"/>
              <a:ext cx="1191974" cy="4036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창의교실활동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defRPr/>
              </a:pP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후기 공감나누기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8138390" y="2077887"/>
            <a:ext cx="114476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11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프로그램 개요</a:t>
            </a:r>
            <a:endParaRPr lang="ko-KR" altLang="en-US" sz="11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8148102" y="2417926"/>
            <a:ext cx="1143626" cy="288032"/>
          </a:xfrm>
          <a:prstGeom prst="rect">
            <a:avLst/>
          </a:prstGeom>
          <a:solidFill>
            <a:srgbClr val="FFC00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11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프로그램</a:t>
            </a:r>
            <a:endParaRPr lang="ko-KR" altLang="en-US" sz="9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8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1" y="681545"/>
            <a:ext cx="501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WEB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 - 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 전체보기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메뉴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메인 디자인 활용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b="1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79959" y="1541334"/>
            <a:ext cx="2808312" cy="1752576"/>
            <a:chOff x="263352" y="2420888"/>
            <a:chExt cx="2880320" cy="162233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266801" y="2424707"/>
              <a:ext cx="2875384" cy="1618512"/>
              <a:chOff x="6764728" y="3357597"/>
              <a:chExt cx="972853" cy="972853"/>
            </a:xfrm>
            <a:grpFill/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73AD6158-E16F-4F97-94C4-77D2185A4DFC}"/>
                  </a:ext>
                </a:extLst>
              </p:cNvPr>
              <p:cNvSpPr/>
              <p:nvPr/>
            </p:nvSpPr>
            <p:spPr>
              <a:xfrm>
                <a:off x="6764728" y="3357597"/>
                <a:ext cx="972853" cy="97285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26" name="Shape 44">
                <a:extLst>
                  <a:ext uri="{FF2B5EF4-FFF2-40B4-BE49-F238E27FC236}">
                    <a16:creationId xmlns:a16="http://schemas.microsoft.com/office/drawing/2014/main" id="{75A889B8-4E2F-41F9-9675-4C8471AFB839}"/>
                  </a:ext>
                </a:extLst>
              </p:cNvPr>
              <p:cNvSpPr/>
              <p:nvPr/>
            </p:nvSpPr>
            <p:spPr>
              <a:xfrm>
                <a:off x="6775329" y="3689396"/>
                <a:ext cx="949534" cy="329656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anchor="t">
                <a:spAutoFit/>
              </a:bodyPr>
              <a:lstStyle>
                <a:lvl1pPr>
                  <a:defRPr sz="6400" b="1" spc="-448">
                    <a:solidFill>
                      <a:srgbClr val="DB642C"/>
                    </a:solidFill>
                  </a:defRPr>
                </a:lvl1pPr>
              </a:lstStyle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ko-KR" altLang="en-US" sz="1800" b="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체험 장소</a:t>
                </a:r>
                <a:endParaRPr lang="en-US" altLang="ko-KR" sz="1800" b="0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[</a:t>
                </a:r>
                <a:r>
                  <a:rPr lang="ko-KR" altLang="en-US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집</a:t>
                </a: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]</a:t>
                </a:r>
                <a:endParaRPr lang="ko-KR" altLang="en-US" sz="1800" kern="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grpSp>
        <p:nvGrpSpPr>
          <p:cNvPr id="127" name="그룹 126"/>
          <p:cNvGrpSpPr/>
          <p:nvPr/>
        </p:nvGrpSpPr>
        <p:grpSpPr>
          <a:xfrm>
            <a:off x="3627537" y="1541334"/>
            <a:ext cx="2818977" cy="1752576"/>
            <a:chOff x="263352" y="2420888"/>
            <a:chExt cx="2891258" cy="1622331"/>
          </a:xfrm>
          <a:solidFill>
            <a:schemeClr val="bg1">
              <a:lumMod val="85000"/>
            </a:schemeClr>
          </a:solidFill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266798" y="2424707"/>
              <a:ext cx="2887812" cy="1618512"/>
              <a:chOff x="6764728" y="3357597"/>
              <a:chExt cx="977058" cy="972853"/>
            </a:xfrm>
            <a:grpFill/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3AD6158-E16F-4F97-94C4-77D2185A4DFC}"/>
                  </a:ext>
                </a:extLst>
              </p:cNvPr>
              <p:cNvSpPr/>
              <p:nvPr/>
            </p:nvSpPr>
            <p:spPr>
              <a:xfrm>
                <a:off x="6764728" y="3357597"/>
                <a:ext cx="972853" cy="97285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31" name="Shape 44">
                <a:extLst>
                  <a:ext uri="{FF2B5EF4-FFF2-40B4-BE49-F238E27FC236}">
                    <a16:creationId xmlns:a16="http://schemas.microsoft.com/office/drawing/2014/main" id="{75A889B8-4E2F-41F9-9675-4C8471AFB839}"/>
                  </a:ext>
                </a:extLst>
              </p:cNvPr>
              <p:cNvSpPr/>
              <p:nvPr/>
            </p:nvSpPr>
            <p:spPr>
              <a:xfrm>
                <a:off x="6767262" y="3678163"/>
                <a:ext cx="974524" cy="329656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anchor="t">
                <a:spAutoFit/>
              </a:bodyPr>
              <a:lstStyle>
                <a:lvl1pPr>
                  <a:defRPr sz="6400" b="1" spc="-448">
                    <a:solidFill>
                      <a:srgbClr val="DB642C"/>
                    </a:solidFill>
                  </a:defRPr>
                </a:lvl1pPr>
              </a:lstStyle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ko-KR" altLang="en-US" sz="1800" b="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체험장소</a:t>
                </a:r>
                <a:endParaRPr lang="en-US" altLang="ko-KR" sz="1800" b="0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[</a:t>
                </a:r>
                <a:r>
                  <a:rPr lang="ko-KR" altLang="en-US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마을</a:t>
                </a: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]</a:t>
                </a:r>
                <a:endParaRPr lang="ko-KR" altLang="en-US" sz="1800" kern="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grpSp>
        <p:nvGrpSpPr>
          <p:cNvPr id="132" name="그룹 131"/>
          <p:cNvGrpSpPr/>
          <p:nvPr/>
        </p:nvGrpSpPr>
        <p:grpSpPr>
          <a:xfrm>
            <a:off x="6680448" y="1541334"/>
            <a:ext cx="2808312" cy="1752576"/>
            <a:chOff x="263352" y="2420888"/>
            <a:chExt cx="2880320" cy="1622331"/>
          </a:xfrm>
          <a:solidFill>
            <a:schemeClr val="bg1">
              <a:lumMod val="95000"/>
            </a:schemeClr>
          </a:solidFill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35" name="타원 134"/>
          <p:cNvSpPr/>
          <p:nvPr/>
        </p:nvSpPr>
        <p:spPr>
          <a:xfrm>
            <a:off x="9532193" y="216502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119336" y="2229247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63216" y="1179145"/>
            <a:ext cx="2186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spc="-1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 프로그램 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</a:t>
            </a:r>
            <a:r>
              <a: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638203" y="2794046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좋아하는 곳의 일부가 되어 보세요</a:t>
            </a:r>
            <a:r>
              <a:rPr lang="en-US" altLang="ko-KR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en-US" altLang="ko-KR" sz="12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 rot="2309220">
            <a:off x="5324080" y="2715645"/>
            <a:ext cx="153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바탕"/>
                <a:ea typeface="바탕"/>
              </a:rPr>
              <a:t>☜</a:t>
            </a:r>
            <a:endParaRPr lang="en-US" altLang="ko-KR" sz="48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583134" y="2787278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2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동물그리기</a:t>
            </a:r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자기 눈으로  관찰하고 표현하기 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</p:txBody>
      </p:sp>
      <p:sp>
        <p:nvSpPr>
          <p:cNvPr id="142" name="직사각형 141"/>
          <p:cNvSpPr/>
          <p:nvPr/>
        </p:nvSpPr>
        <p:spPr>
          <a:xfrm rot="2309220">
            <a:off x="2299744" y="2787653"/>
            <a:ext cx="153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바탕"/>
                <a:ea typeface="바탕"/>
              </a:rPr>
              <a:t>☜</a:t>
            </a:r>
            <a:endParaRPr lang="en-US" altLang="ko-KR" sz="48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672064" y="2113207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체험장소 </a:t>
            </a:r>
            <a:endParaRPr lang="en-US" altLang="ko-KR" kern="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박물관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703512" y="3448050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95400" y="3448050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583637" y="3312435"/>
            <a:ext cx="2808312" cy="495655"/>
            <a:chOff x="263352" y="2420888"/>
            <a:chExt cx="2880320" cy="1622331"/>
          </a:xfrm>
          <a:noFill/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4796178" y="3449677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3743589" y="3454399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3631826" y="3318784"/>
            <a:ext cx="2808312" cy="495655"/>
            <a:chOff x="263352" y="2420888"/>
            <a:chExt cx="2880320" cy="1622331"/>
          </a:xfrm>
          <a:noFill/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7814191" y="3453977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 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790177" y="3449174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6678414" y="3313559"/>
            <a:ext cx="2808312" cy="495655"/>
            <a:chOff x="263352" y="2420888"/>
            <a:chExt cx="2880320" cy="1622331"/>
          </a:xfrm>
          <a:noFill/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560041" y="4364389"/>
            <a:ext cx="2808312" cy="1752576"/>
            <a:chOff x="263352" y="2420888"/>
            <a:chExt cx="2880320" cy="162233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266801" y="2424707"/>
              <a:ext cx="2875384" cy="1618512"/>
              <a:chOff x="6764728" y="3357597"/>
              <a:chExt cx="972853" cy="972853"/>
            </a:xfrm>
            <a:grpFill/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3AD6158-E16F-4F97-94C4-77D2185A4DFC}"/>
                  </a:ext>
                </a:extLst>
              </p:cNvPr>
              <p:cNvSpPr/>
              <p:nvPr/>
            </p:nvSpPr>
            <p:spPr>
              <a:xfrm>
                <a:off x="6764728" y="3357597"/>
                <a:ext cx="972853" cy="97285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68" name="Shape 44">
                <a:extLst>
                  <a:ext uri="{FF2B5EF4-FFF2-40B4-BE49-F238E27FC236}">
                    <a16:creationId xmlns:a16="http://schemas.microsoft.com/office/drawing/2014/main" id="{75A889B8-4E2F-41F9-9675-4C8471AFB839}"/>
                  </a:ext>
                </a:extLst>
              </p:cNvPr>
              <p:cNvSpPr/>
              <p:nvPr/>
            </p:nvSpPr>
            <p:spPr>
              <a:xfrm>
                <a:off x="6775329" y="3689396"/>
                <a:ext cx="949534" cy="329656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anchor="t">
                <a:spAutoFit/>
              </a:bodyPr>
              <a:lstStyle>
                <a:lvl1pPr>
                  <a:defRPr sz="6400" b="1" spc="-448">
                    <a:solidFill>
                      <a:srgbClr val="DB642C"/>
                    </a:solidFill>
                  </a:defRPr>
                </a:lvl1pPr>
              </a:lstStyle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ko-KR" altLang="en-US" sz="1800" b="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체험 장소</a:t>
                </a:r>
                <a:endParaRPr lang="en-US" altLang="ko-KR" sz="1800" b="0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[</a:t>
                </a:r>
                <a:r>
                  <a:rPr lang="ko-KR" altLang="en-US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집</a:t>
                </a: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]</a:t>
                </a:r>
                <a:endParaRPr lang="ko-KR" altLang="en-US" sz="1800" kern="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grpSp>
        <p:nvGrpSpPr>
          <p:cNvPr id="169" name="그룹 168"/>
          <p:cNvGrpSpPr/>
          <p:nvPr/>
        </p:nvGrpSpPr>
        <p:grpSpPr>
          <a:xfrm>
            <a:off x="3607619" y="4364389"/>
            <a:ext cx="2818977" cy="1752576"/>
            <a:chOff x="263352" y="2420888"/>
            <a:chExt cx="2891258" cy="1622331"/>
          </a:xfrm>
          <a:solidFill>
            <a:schemeClr val="bg1">
              <a:lumMod val="85000"/>
            </a:schemeClr>
          </a:solidFill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266798" y="2424707"/>
              <a:ext cx="2887812" cy="1618512"/>
              <a:chOff x="6764728" y="3357597"/>
              <a:chExt cx="977058" cy="972853"/>
            </a:xfrm>
            <a:grpFill/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73AD6158-E16F-4F97-94C4-77D2185A4DFC}"/>
                  </a:ext>
                </a:extLst>
              </p:cNvPr>
              <p:cNvSpPr/>
              <p:nvPr/>
            </p:nvSpPr>
            <p:spPr>
              <a:xfrm>
                <a:off x="6764728" y="3357597"/>
                <a:ext cx="972853" cy="97285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73" name="Shape 44">
                <a:extLst>
                  <a:ext uri="{FF2B5EF4-FFF2-40B4-BE49-F238E27FC236}">
                    <a16:creationId xmlns:a16="http://schemas.microsoft.com/office/drawing/2014/main" id="{75A889B8-4E2F-41F9-9675-4C8471AFB839}"/>
                  </a:ext>
                </a:extLst>
              </p:cNvPr>
              <p:cNvSpPr/>
              <p:nvPr/>
            </p:nvSpPr>
            <p:spPr>
              <a:xfrm>
                <a:off x="6767262" y="3678163"/>
                <a:ext cx="974524" cy="329656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9050" tIns="19050" rIns="19050" bIns="19050" anchor="t">
                <a:spAutoFit/>
              </a:bodyPr>
              <a:lstStyle>
                <a:lvl1pPr>
                  <a:defRPr sz="6400" b="1" spc="-448">
                    <a:solidFill>
                      <a:srgbClr val="DB642C"/>
                    </a:solidFill>
                  </a:defRPr>
                </a:lvl1pPr>
              </a:lstStyle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ko-KR" altLang="en-US" sz="1800" b="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체험장소</a:t>
                </a:r>
                <a:endParaRPr lang="en-US" altLang="ko-KR" sz="1800" b="0" kern="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lvl="0" algn="ctr" latinLnBrk="0">
                  <a:defRPr sz="1800" b="0" spc="0">
                    <a:solidFill>
                      <a:srgbClr val="000000"/>
                    </a:solidFill>
                  </a:defRPr>
                </a:pP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[</a:t>
                </a:r>
                <a:r>
                  <a:rPr lang="ko-KR" altLang="en-US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마을</a:t>
                </a:r>
                <a:r>
                  <a:rPr lang="en-US" altLang="ko-KR" sz="1800" kern="0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]</a:t>
                </a:r>
                <a:endParaRPr lang="ko-KR" altLang="en-US" sz="1800" kern="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grpSp>
        <p:nvGrpSpPr>
          <p:cNvPr id="174" name="그룹 173"/>
          <p:cNvGrpSpPr/>
          <p:nvPr/>
        </p:nvGrpSpPr>
        <p:grpSpPr>
          <a:xfrm>
            <a:off x="6660530" y="4364389"/>
            <a:ext cx="2808312" cy="1752576"/>
            <a:chOff x="263352" y="2420888"/>
            <a:chExt cx="2880320" cy="1622331"/>
          </a:xfrm>
          <a:solidFill>
            <a:schemeClr val="bg1">
              <a:lumMod val="95000"/>
            </a:schemeClr>
          </a:solidFill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77" name="타원 176"/>
          <p:cNvSpPr/>
          <p:nvPr/>
        </p:nvSpPr>
        <p:spPr>
          <a:xfrm>
            <a:off x="9512275" y="4988079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99418" y="505230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472820" y="4002200"/>
            <a:ext cx="2186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 창의교실 프로그램 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</a:t>
            </a:r>
            <a:r>
              <a: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618285" y="5617101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좋아하는 곳의 일부가 되어 보세요</a:t>
            </a:r>
            <a:r>
              <a:rPr lang="en-US" altLang="ko-KR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en-US" altLang="ko-KR" sz="12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 rot="2309220">
            <a:off x="5304162" y="5538700"/>
            <a:ext cx="153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바탕"/>
                <a:ea typeface="바탕"/>
              </a:rPr>
              <a:t>☜</a:t>
            </a:r>
            <a:endParaRPr lang="en-US" altLang="ko-KR" sz="48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563216" y="5610333"/>
            <a:ext cx="2808312" cy="504056"/>
          </a:xfrm>
          <a:prstGeom prst="rect">
            <a:avLst/>
          </a:prstGeom>
          <a:solidFill>
            <a:schemeClr val="tx1">
              <a:alpha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2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동물그리기</a:t>
            </a:r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r>
              <a:rPr lang="ko-KR" altLang="en-US" sz="12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자기 눈으로  관찰하고 표현하기 </a:t>
            </a:r>
            <a:r>
              <a:rPr lang="en-US" altLang="ko-KR" sz="12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</p:txBody>
      </p:sp>
      <p:sp>
        <p:nvSpPr>
          <p:cNvPr id="184" name="직사각형 183"/>
          <p:cNvSpPr/>
          <p:nvPr/>
        </p:nvSpPr>
        <p:spPr>
          <a:xfrm rot="2309220">
            <a:off x="2279826" y="5610708"/>
            <a:ext cx="153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latin typeface="바탕"/>
                <a:ea typeface="바탕"/>
              </a:rPr>
              <a:t>☜</a:t>
            </a:r>
            <a:endParaRPr lang="en-US" altLang="ko-KR" sz="48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652146" y="4936262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체험장소 </a:t>
            </a:r>
            <a:endParaRPr lang="en-US" altLang="ko-KR" kern="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박물관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1683594" y="6271105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675482" y="6271105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563719" y="6135490"/>
            <a:ext cx="2808312" cy="495655"/>
            <a:chOff x="263352" y="2420888"/>
            <a:chExt cx="2880320" cy="1622331"/>
          </a:xfrm>
          <a:noFill/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4776260" y="6272732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3723671" y="6277454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3611908" y="6141839"/>
            <a:ext cx="2808312" cy="495655"/>
            <a:chOff x="263352" y="2420888"/>
            <a:chExt cx="2880320" cy="1622331"/>
          </a:xfrm>
          <a:noFill/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00" name="직사각형 199"/>
          <p:cNvSpPr/>
          <p:nvPr/>
        </p:nvSpPr>
        <p:spPr>
          <a:xfrm>
            <a:off x="7794273" y="6277032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                     좋아요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000                                    </a:t>
            </a:r>
            <a:r>
              <a:rPr lang="ko-KR" altLang="en-US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 회 수     </a:t>
            </a:r>
            <a:r>
              <a:rPr lang="en-US" altLang="ko-KR" sz="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000</a:t>
            </a:r>
            <a:endParaRPr lang="ko-KR" altLang="en-US" sz="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6770259" y="6272229"/>
            <a:ext cx="504056" cy="2160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7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7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6658496" y="6136614"/>
            <a:ext cx="2808312" cy="495655"/>
            <a:chOff x="263352" y="2420888"/>
            <a:chExt cx="2880320" cy="1622331"/>
          </a:xfrm>
          <a:noFill/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0B919CF3-FBA4-49F5-B463-6AC2427DCE40}"/>
                </a:ext>
              </a:extLst>
            </p:cNvPr>
            <p:cNvSpPr/>
            <p:nvPr/>
          </p:nvSpPr>
          <p:spPr>
            <a:xfrm>
              <a:off x="263352" y="2420888"/>
              <a:ext cx="2880320" cy="1616842"/>
            </a:xfrm>
            <a:prstGeom prst="rect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73AD6158-E16F-4F97-94C4-77D2185A4DFC}"/>
                </a:ext>
              </a:extLst>
            </p:cNvPr>
            <p:cNvSpPr/>
            <p:nvPr/>
          </p:nvSpPr>
          <p:spPr>
            <a:xfrm>
              <a:off x="266801" y="2424707"/>
              <a:ext cx="2875384" cy="1618512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pic>
        <p:nvPicPr>
          <p:cNvPr id="20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7" t="25774"/>
          <a:stretch/>
        </p:blipFill>
        <p:spPr bwMode="auto">
          <a:xfrm>
            <a:off x="1282097" y="3460898"/>
            <a:ext cx="216024" cy="18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7" t="25774"/>
          <a:stretch/>
        </p:blipFill>
        <p:spPr bwMode="auto">
          <a:xfrm>
            <a:off x="4306433" y="3479742"/>
            <a:ext cx="216024" cy="18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7" t="25774"/>
          <a:stretch/>
        </p:blipFill>
        <p:spPr bwMode="auto">
          <a:xfrm>
            <a:off x="7381511" y="3471532"/>
            <a:ext cx="216024" cy="18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4580" r="8345" b="7407"/>
          <a:stretch/>
        </p:blipFill>
        <p:spPr bwMode="auto">
          <a:xfrm>
            <a:off x="1243912" y="6288262"/>
            <a:ext cx="221128" cy="19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4580" r="8345" b="7407"/>
          <a:stretch/>
        </p:blipFill>
        <p:spPr bwMode="auto">
          <a:xfrm>
            <a:off x="4295800" y="6309320"/>
            <a:ext cx="221128" cy="19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4580" r="8345" b="7407"/>
          <a:stretch/>
        </p:blipFill>
        <p:spPr bwMode="auto">
          <a:xfrm>
            <a:off x="7320136" y="6309320"/>
            <a:ext cx="221128" cy="19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152CFE72-F190-4E39-BAC0-0A59C305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38024"/>
              </p:ext>
            </p:extLst>
          </p:nvPr>
        </p:nvGraphicFramePr>
        <p:xfrm>
          <a:off x="9912424" y="1268760"/>
          <a:ext cx="2160240" cy="128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프로그램 개요 페이지 이동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대상자별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프로그램전체보기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초등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중등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고등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대상자별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1~9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개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551468"/>
                  </a:ext>
                </a:extLst>
              </a:tr>
              <a:tr h="372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해당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체험처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 프로그램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간략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개요 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마우스 오버 시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)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marL="53991" marR="53991" marT="54000" marB="54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0678"/>
                  </a:ext>
                </a:extLst>
              </a:tr>
            </a:tbl>
          </a:graphicData>
        </a:graphic>
      </p:graphicFrame>
      <p:sp>
        <p:nvSpPr>
          <p:cNvPr id="216" name="Oval 202"/>
          <p:cNvSpPr>
            <a:spLocks noChangeArrowheads="1"/>
          </p:cNvSpPr>
          <p:nvPr/>
        </p:nvSpPr>
        <p:spPr bwMode="auto">
          <a:xfrm>
            <a:off x="2783632" y="1196752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7" name="Oval 202"/>
          <p:cNvSpPr>
            <a:spLocks noChangeArrowheads="1"/>
          </p:cNvSpPr>
          <p:nvPr/>
        </p:nvSpPr>
        <p:spPr bwMode="auto">
          <a:xfrm>
            <a:off x="2783632" y="4005064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8" name="Oval 202"/>
          <p:cNvSpPr>
            <a:spLocks noChangeArrowheads="1"/>
          </p:cNvSpPr>
          <p:nvPr/>
        </p:nvSpPr>
        <p:spPr bwMode="auto">
          <a:xfrm>
            <a:off x="2351584" y="2852936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9" name="Oval 202"/>
          <p:cNvSpPr>
            <a:spLocks noChangeArrowheads="1"/>
          </p:cNvSpPr>
          <p:nvPr/>
        </p:nvSpPr>
        <p:spPr bwMode="auto">
          <a:xfrm>
            <a:off x="2423592" y="5733256"/>
            <a:ext cx="216634" cy="2241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StarSymbol" pitchFamily="2" charset="0"/>
              <a:buNone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  신규 </a:t>
            </a:r>
            <a:r>
              <a:rPr lang="ko-KR" altLang="en-US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텐츠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6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0435F90-F8EC-4542-8700-B260FBDE03E9}"/>
              </a:ext>
            </a:extLst>
          </p:cNvPr>
          <p:cNvGrpSpPr/>
          <p:nvPr/>
        </p:nvGrpSpPr>
        <p:grpSpPr>
          <a:xfrm>
            <a:off x="2889250" y="1916832"/>
            <a:ext cx="6413500" cy="1394641"/>
            <a:chOff x="2857500" y="2006640"/>
            <a:chExt cx="6413500" cy="139464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CB0D747-EFF7-4659-8846-D4FEAB5D8747}"/>
                </a:ext>
              </a:extLst>
            </p:cNvPr>
            <p:cNvGrpSpPr/>
            <p:nvPr/>
          </p:nvGrpSpPr>
          <p:grpSpPr>
            <a:xfrm>
              <a:off x="2857500" y="2676505"/>
              <a:ext cx="6413500" cy="713014"/>
              <a:chOff x="3136900" y="2549505"/>
              <a:chExt cx="6413500" cy="71301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3346C4C-2548-4DE4-B626-ED4A77E9CE25}"/>
                  </a:ext>
                </a:extLst>
              </p:cNvPr>
              <p:cNvSpPr/>
              <p:nvPr/>
            </p:nvSpPr>
            <p:spPr>
              <a:xfrm>
                <a:off x="3136900" y="2618085"/>
                <a:ext cx="6413500" cy="644434"/>
              </a:xfrm>
              <a:prstGeom prst="rect">
                <a:avLst/>
              </a:prstGeom>
              <a:pattFill prst="ltUpDiag">
                <a:fgClr>
                  <a:srgbClr val="F1F5DF"/>
                </a:fgClr>
                <a:bgClr>
                  <a:schemeClr val="bg1"/>
                </a:bgClr>
              </a:pattFill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z="11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2331F"/>
                  </a:solidFill>
                  <a:latin typeface="oto Sans Korean Medium"/>
                  <a:ea typeface="Noto Sans Korean Light" panose="020B0300000000000000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939D5E-669E-4D18-91E7-8B6D2AA61C56}"/>
                  </a:ext>
                </a:extLst>
              </p:cNvPr>
              <p:cNvSpPr/>
              <p:nvPr/>
            </p:nvSpPr>
            <p:spPr>
              <a:xfrm>
                <a:off x="3136900" y="2549505"/>
                <a:ext cx="6413500" cy="68580"/>
              </a:xfrm>
              <a:prstGeom prst="rect">
                <a:avLst/>
              </a:prstGeom>
              <a:solidFill>
                <a:srgbClr val="FFB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2331F"/>
                  </a:solidFill>
                  <a:latin typeface="oto Sans Korean Medium"/>
                  <a:ea typeface="Noto Sans Korean Light" panose="020B0300000000000000" pitchFamily="34" charset="-127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688AB0-C177-4CBB-8ED9-C5309CB38A09}"/>
                </a:ext>
              </a:extLst>
            </p:cNvPr>
            <p:cNvSpPr txBox="1"/>
            <p:nvPr/>
          </p:nvSpPr>
          <p:spPr>
            <a:xfrm>
              <a:off x="2857500" y="2802316"/>
              <a:ext cx="64135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r">
                <a:lnSpc>
                  <a:spcPct val="150000"/>
                </a:lnSpc>
                <a:spcBef>
                  <a:spcPts val="1000"/>
                </a:spcBef>
                <a:defRPr sz="1400">
                  <a:gradFill>
                    <a:gsLst>
                      <a:gs pos="0">
                        <a:srgbClr val="766C62"/>
                      </a:gs>
                      <a:gs pos="100000">
                        <a:srgbClr val="766C62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레이아웃</a:t>
              </a:r>
              <a:r>
                <a:rPr lang="en-US" altLang="ko-KR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_Mobile</a:t>
              </a:r>
              <a:endParaRPr lang="en-US" altLang="ko-KR" sz="28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oto Sans Korean Medium"/>
                <a:ea typeface="Noto Sans Korean Bold" panose="020B0800000000000000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A78B94-F60E-4893-9FC0-A8F9C5FCF36B}"/>
                </a:ext>
              </a:extLst>
            </p:cNvPr>
            <p:cNvSpPr/>
            <p:nvPr/>
          </p:nvSpPr>
          <p:spPr>
            <a:xfrm flipV="1">
              <a:off x="2857500" y="3383281"/>
              <a:ext cx="6413500" cy="18000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oto Sans Korean Medium"/>
                <a:ea typeface="Noto Sans Korean Light" panose="020B03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547B7B-1B89-4F6A-99E5-31CE0576B70D}"/>
                </a:ext>
              </a:extLst>
            </p:cNvPr>
            <p:cNvSpPr txBox="1"/>
            <p:nvPr/>
          </p:nvSpPr>
          <p:spPr>
            <a:xfrm>
              <a:off x="2857500" y="2006640"/>
              <a:ext cx="6413500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r">
                <a:lnSpc>
                  <a:spcPct val="150000"/>
                </a:lnSpc>
                <a:spcBef>
                  <a:spcPts val="1000"/>
                </a:spcBef>
                <a:defRPr sz="1400">
                  <a:gradFill>
                    <a:gsLst>
                      <a:gs pos="0">
                        <a:srgbClr val="766C62"/>
                      </a:gs>
                      <a:gs pos="100000">
                        <a:srgbClr val="766C62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sz="40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oto Sans Korean Medium"/>
                  <a:ea typeface="Noto Sans Korean Bold" panose="020B0800000000000000" pitchFamily="34" charset="-127"/>
                </a:rPr>
                <a:t>02</a:t>
              </a:r>
              <a:endPara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oto Sans Korean Medium"/>
                <a:ea typeface="Noto Sans Korean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7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211743" y="666531"/>
            <a:ext cx="3134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Mobile </a:t>
            </a:r>
            <a:r>
              <a:rPr lang="ko-KR" altLang="en-US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화면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Lay-out (</a:t>
            </a:r>
            <a:r>
              <a:rPr lang="ko-KR" altLang="en-US" sz="16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카드뉴스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en-US" altLang="ko-KR" sz="16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1EB78B-62B9-45F7-94C0-3DAE6150C9DE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01. </a:t>
            </a:r>
            <a:r>
              <a:rPr lang="ko-KR" altLang="en-US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화면 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구성안 </a:t>
            </a:r>
            <a:endParaRPr lang="en-US" altLang="ko-KR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aphicFrame>
        <p:nvGraphicFramePr>
          <p:cNvPr id="4" name="Group 27"/>
          <p:cNvGraphicFramePr>
            <a:graphicFrameLocks noGrp="1"/>
          </p:cNvGraphicFramePr>
          <p:nvPr>
            <p:extLst/>
          </p:nvPr>
        </p:nvGraphicFramePr>
        <p:xfrm>
          <a:off x="9912424" y="1052736"/>
          <a:ext cx="2160240" cy="21590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Description</a:t>
                      </a:r>
                    </a:p>
                  </a:txBody>
                  <a:tcPr marL="90036" marR="90036" marT="46767" marB="4676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70"/>
          <p:cNvSpPr>
            <a:spLocks noChangeAspect="1" noChangeArrowheads="1"/>
          </p:cNvSpPr>
          <p:nvPr/>
        </p:nvSpPr>
        <p:spPr bwMode="auto">
          <a:xfrm rot="5400000">
            <a:off x="280906" y="2543168"/>
            <a:ext cx="5476572" cy="248778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100000"/>
              </a:lnSpc>
              <a:buFontTx/>
              <a:buNone/>
            </a:pPr>
            <a:endParaRPr lang="ko-KR" altLang="en-US">
              <a:solidFill>
                <a:schemeClr val="tx1"/>
              </a:solidFill>
              <a:latin typeface="Trebuchet MS" pitchFamily="34" charset="0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73154" y="1532352"/>
            <a:ext cx="24875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55"/>
          <a:stretch/>
        </p:blipFill>
        <p:spPr>
          <a:xfrm>
            <a:off x="1775520" y="1052736"/>
            <a:ext cx="2487562" cy="147590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2377285" y="6525344"/>
            <a:ext cx="1224158" cy="488950"/>
            <a:chOff x="2728913" y="5880100"/>
            <a:chExt cx="1223962" cy="488950"/>
          </a:xfrm>
        </p:grpSpPr>
        <p:sp>
          <p:nvSpPr>
            <p:cNvPr id="73" name="오른쪽 화살표 72"/>
            <p:cNvSpPr/>
            <p:nvPr/>
          </p:nvSpPr>
          <p:spPr bwMode="auto">
            <a:xfrm rot="5400000">
              <a:off x="3096419" y="5512594"/>
              <a:ext cx="488950" cy="1223962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" name="TextBox 18"/>
            <p:cNvSpPr txBox="1">
              <a:spLocks noChangeArrowheads="1"/>
            </p:cNvSpPr>
            <p:nvPr/>
          </p:nvSpPr>
          <p:spPr bwMode="auto">
            <a:xfrm>
              <a:off x="3075479" y="5932736"/>
              <a:ext cx="530831" cy="3693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화면</a:t>
              </a:r>
              <a:endPara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이어</a:t>
              </a:r>
              <a:r>
                <a:rPr lang="ko-KR" altLang="en-US" sz="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짐</a:t>
              </a:r>
            </a:p>
          </p:txBody>
        </p:sp>
      </p:grpSp>
      <p:pic>
        <p:nvPicPr>
          <p:cNvPr id="81" name="그림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268760"/>
            <a:ext cx="174083" cy="174083"/>
          </a:xfrm>
          <a:prstGeom prst="rect">
            <a:avLst/>
          </a:prstGeom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34" b="-1"/>
          <a:stretch/>
        </p:blipFill>
        <p:spPr bwMode="auto">
          <a:xfrm>
            <a:off x="1796417" y="1263213"/>
            <a:ext cx="214080" cy="20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Rectangle 370"/>
          <p:cNvSpPr>
            <a:spLocks noChangeAspect="1" noChangeArrowheads="1"/>
          </p:cNvSpPr>
          <p:nvPr/>
        </p:nvSpPr>
        <p:spPr bwMode="auto">
          <a:xfrm rot="5400000">
            <a:off x="5261107" y="1105100"/>
            <a:ext cx="2736307" cy="2487561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00000"/>
              </a:lnSpc>
              <a:buFontTx/>
              <a:buNone/>
            </a:pPr>
            <a:endParaRPr lang="ko-KR" altLang="en-US">
              <a:solidFill>
                <a:schemeClr val="tx1"/>
              </a:solidFill>
              <a:latin typeface="Trebuchet MS" pitchFamily="34" charset="0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 flipH="1">
            <a:off x="3953259" y="1344027"/>
            <a:ext cx="307457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MY</a:t>
            </a:r>
            <a:endParaRPr lang="en-US" altLang="ko-KR" sz="5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7" name="Group 5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01881"/>
              </p:ext>
            </p:extLst>
          </p:nvPr>
        </p:nvGraphicFramePr>
        <p:xfrm>
          <a:off x="9912424" y="1236829"/>
          <a:ext cx="2160240" cy="2574048"/>
        </p:xfrm>
        <a:graphic>
          <a:graphicData uri="http://schemas.openxmlformats.org/drawingml/2006/table">
            <a:tbl>
              <a:tblPr/>
              <a:tblGrid>
                <a:gridCol w="311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6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7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8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9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11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12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28" name="Picture 2" descr="http://www.kyongan.ms.kr/cache/1404801873.png"/>
          <p:cNvPicPr>
            <a:picLocks noChangeAspect="1" noChangeArrowheads="1"/>
          </p:cNvPicPr>
          <p:nvPr/>
        </p:nvPicPr>
        <p:blipFill>
          <a:blip r:embed="rId5" cstate="print"/>
          <a:srcRect l="20841" t="23387" r="17934" b="22514"/>
          <a:stretch>
            <a:fillRect/>
          </a:stretch>
        </p:blipFill>
        <p:spPr bwMode="auto">
          <a:xfrm>
            <a:off x="2613738" y="1234256"/>
            <a:ext cx="709166" cy="288032"/>
          </a:xfrm>
          <a:prstGeom prst="rect">
            <a:avLst/>
          </a:prstGeom>
          <a:noFill/>
        </p:spPr>
      </p:pic>
      <p:sp>
        <p:nvSpPr>
          <p:cNvPr id="107" name="직사각형 106"/>
          <p:cNvSpPr/>
          <p:nvPr/>
        </p:nvSpPr>
        <p:spPr>
          <a:xfrm>
            <a:off x="1831067" y="1779087"/>
            <a:ext cx="2410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자녀의 </a:t>
            </a:r>
            <a:r>
              <a:rPr lang="ko-KR" altLang="en-US" sz="7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창의성 </a:t>
            </a:r>
            <a:r>
              <a:rPr lang="ko-KR" altLang="en-US" sz="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향상을 </a:t>
            </a:r>
            <a:r>
              <a:rPr lang="ko-KR" altLang="en-US" sz="7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위한 </a:t>
            </a:r>
            <a:r>
              <a:rPr lang="ko-KR" altLang="en-US" sz="7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지도 </a:t>
            </a:r>
            <a:r>
              <a:rPr lang="ko-KR" altLang="en-US" sz="7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방법을 쉽고 </a:t>
            </a:r>
            <a:r>
              <a:rPr lang="ko-KR" altLang="en-US" sz="7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구체적으로  </a:t>
            </a:r>
            <a:endParaRPr lang="en-US" altLang="ko-KR" sz="7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알려주는 </a:t>
            </a:r>
            <a:r>
              <a:rPr lang="en-US" altLang="ko-KR" sz="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7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크레존</a:t>
            </a:r>
            <a:r>
              <a:rPr lang="en-US" altLang="ko-KR" sz="7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ko-KR" altLang="en-US" sz="7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학부모창의교실</a:t>
            </a:r>
            <a:r>
              <a:rPr lang="en-US" altLang="ko-KR" sz="700" dirty="0" smtClean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700" dirty="0">
                <a:solidFill>
                  <a:srgbClr val="FF66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 함께 하세요</a:t>
            </a:r>
            <a:r>
              <a:rPr lang="en-US" altLang="ko-KR" sz="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774485" y="2153153"/>
            <a:ext cx="2487562" cy="2453630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789589" y="2204274"/>
            <a:ext cx="18935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Chapter 1    </a:t>
            </a:r>
            <a:r>
              <a:rPr lang="ko-KR" altLang="en-US" sz="10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수족관으로 </a:t>
            </a:r>
            <a:r>
              <a:rPr lang="ko-KR" altLang="en-US" sz="10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떠나자</a:t>
            </a:r>
            <a:r>
              <a:rPr lang="en-US" altLang="ko-KR" sz="10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1000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846686" y="2447024"/>
            <a:ext cx="330274" cy="15016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TIP!</a:t>
            </a:r>
            <a:endParaRPr lang="ko-KR" altLang="en-US" sz="6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212172" y="2471340"/>
            <a:ext cx="404094" cy="118841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5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5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1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2644308" y="2479021"/>
            <a:ext cx="143193" cy="1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직사각형 121"/>
          <p:cNvSpPr/>
          <p:nvPr/>
        </p:nvSpPr>
        <p:spPr>
          <a:xfrm>
            <a:off x="1852184" y="2649829"/>
            <a:ext cx="2322596" cy="15981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ㅋ</a:t>
            </a:r>
            <a:endParaRPr lang="ko-KR" altLang="en-US" dirty="0"/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52" y="2864315"/>
            <a:ext cx="1642338" cy="944980"/>
          </a:xfrm>
          <a:prstGeom prst="rect">
            <a:avLst/>
          </a:prstGeom>
        </p:spPr>
      </p:pic>
      <p:sp>
        <p:nvSpPr>
          <p:cNvPr id="124" name="타원 123"/>
          <p:cNvSpPr/>
          <p:nvPr/>
        </p:nvSpPr>
        <p:spPr>
          <a:xfrm>
            <a:off x="3916646" y="3287369"/>
            <a:ext cx="169954" cy="16995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1918409" y="3291220"/>
            <a:ext cx="169954" cy="16995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13230" y="3810119"/>
            <a:ext cx="18648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 </a:t>
            </a:r>
            <a:r>
              <a:rPr lang="ko-KR" altLang="en-US" sz="5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단계</a:t>
            </a:r>
            <a:r>
              <a:rPr lang="en-US" altLang="ko-KR" sz="5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동물에 대한 관심을 일상 생활로 연장시킵니다</a:t>
            </a:r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algn="ctr"/>
            <a:endParaRPr lang="en-US" altLang="ko-KR" sz="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돌고래 쇼도 </a:t>
            </a:r>
            <a:r>
              <a:rPr lang="ko-KR" altLang="en-US" sz="5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보러가고</a:t>
            </a:r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돌고래 먹이주기 체험도 하면서 </a:t>
            </a:r>
            <a:endParaRPr lang="en-US" altLang="ko-KR" sz="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관찰을 </a:t>
            </a:r>
            <a:r>
              <a:rPr lang="ko-KR" altLang="en-US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계속해나가고</a:t>
            </a:r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발견한 </a:t>
            </a:r>
            <a:r>
              <a:rPr lang="ko-KR" altLang="en-US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것을 그림으로 표현해보게 합니다</a:t>
            </a:r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083789" y="2680626"/>
            <a:ext cx="9829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자기 눈으로   </a:t>
            </a:r>
            <a:r>
              <a:rPr lang="ko-KR" altLang="en-US" sz="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관찰하고  표현하기</a:t>
            </a:r>
            <a:endParaRPr lang="ko-KR" altLang="en-US" sz="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752775" y="5222834"/>
            <a:ext cx="60465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6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부모공감</a:t>
            </a:r>
            <a:r>
              <a:rPr lang="ko-KR" altLang="en-US" sz="6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댓글   </a:t>
            </a:r>
            <a:r>
              <a:rPr lang="en-US" altLang="ko-KR" sz="6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</a:t>
            </a:r>
            <a:endParaRPr lang="ko-KR" altLang="en-US" sz="6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778377" y="5387629"/>
            <a:ext cx="249863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진심을 담은 응원과 격려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및 나만의 </a:t>
            </a:r>
            <a:r>
              <a:rPr lang="ko-KR" alt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창의체험팁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등을 자유롭게  나누어보세요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756263" y="4678471"/>
            <a:ext cx="231322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창의교실과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함께 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따라해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보세요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!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5" name="오각형 57">
            <a:extLst>
              <a:ext uri="{FF2B5EF4-FFF2-40B4-BE49-F238E27FC236}">
                <a16:creationId xmlns:a16="http://schemas.microsoft.com/office/drawing/2014/main" id="{065821E3-D499-49B6-A126-480060F2742C}"/>
              </a:ext>
            </a:extLst>
          </p:cNvPr>
          <p:cNvSpPr/>
          <p:nvPr/>
        </p:nvSpPr>
        <p:spPr>
          <a:xfrm>
            <a:off x="1854018" y="4886229"/>
            <a:ext cx="565831" cy="241931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2C178E-F185-4DEC-A4DA-885054E8D4C6}"/>
              </a:ext>
            </a:extLst>
          </p:cNvPr>
          <p:cNvSpPr txBox="1"/>
          <p:nvPr/>
        </p:nvSpPr>
        <p:spPr>
          <a:xfrm>
            <a:off x="1896754" y="4855802"/>
            <a:ext cx="469311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</a:t>
            </a: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확인하기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E449400-24FA-49D5-BE60-E6C708CB7592}"/>
              </a:ext>
            </a:extLst>
          </p:cNvPr>
          <p:cNvSpPr/>
          <p:nvPr/>
        </p:nvSpPr>
        <p:spPr>
          <a:xfrm>
            <a:off x="1806683" y="4868438"/>
            <a:ext cx="217328" cy="1692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</a:p>
        </p:txBody>
      </p:sp>
      <p:sp>
        <p:nvSpPr>
          <p:cNvPr id="158" name="오각형 89">
            <a:extLst>
              <a:ext uri="{FF2B5EF4-FFF2-40B4-BE49-F238E27FC236}">
                <a16:creationId xmlns:a16="http://schemas.microsoft.com/office/drawing/2014/main" id="{4EEED40C-6CE5-4633-99CC-35B4F0BC674F}"/>
              </a:ext>
            </a:extLst>
          </p:cNvPr>
          <p:cNvSpPr/>
          <p:nvPr/>
        </p:nvSpPr>
        <p:spPr>
          <a:xfrm>
            <a:off x="2430898" y="4886229"/>
            <a:ext cx="565831" cy="241931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9" name="오각형 90">
            <a:extLst>
              <a:ext uri="{FF2B5EF4-FFF2-40B4-BE49-F238E27FC236}">
                <a16:creationId xmlns:a16="http://schemas.microsoft.com/office/drawing/2014/main" id="{BAF25DA7-1D01-43A7-831B-E0C4F535D468}"/>
              </a:ext>
            </a:extLst>
          </p:cNvPr>
          <p:cNvSpPr/>
          <p:nvPr/>
        </p:nvSpPr>
        <p:spPr>
          <a:xfrm>
            <a:off x="3024865" y="4886229"/>
            <a:ext cx="565831" cy="241931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0" name="오각형 91">
            <a:extLst>
              <a:ext uri="{FF2B5EF4-FFF2-40B4-BE49-F238E27FC236}">
                <a16:creationId xmlns:a16="http://schemas.microsoft.com/office/drawing/2014/main" id="{D7EA93F3-A332-439C-8131-34A511C3758D}"/>
              </a:ext>
            </a:extLst>
          </p:cNvPr>
          <p:cNvSpPr/>
          <p:nvPr/>
        </p:nvSpPr>
        <p:spPr>
          <a:xfrm>
            <a:off x="3618831" y="4886229"/>
            <a:ext cx="565831" cy="241931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301D00C-BEC5-429C-B4A7-3D18079AC65A}"/>
              </a:ext>
            </a:extLst>
          </p:cNvPr>
          <p:cNvSpPr/>
          <p:nvPr/>
        </p:nvSpPr>
        <p:spPr>
          <a:xfrm>
            <a:off x="2377285" y="4868438"/>
            <a:ext cx="217328" cy="1692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40F0E14-F25E-4DAE-A9FF-D3E057BE2AAC}"/>
              </a:ext>
            </a:extLst>
          </p:cNvPr>
          <p:cNvSpPr/>
          <p:nvPr/>
        </p:nvSpPr>
        <p:spPr>
          <a:xfrm>
            <a:off x="2964891" y="4862766"/>
            <a:ext cx="217328" cy="1692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3DD9794-7974-47C3-A929-693594ACE367}"/>
              </a:ext>
            </a:extLst>
          </p:cNvPr>
          <p:cNvSpPr/>
          <p:nvPr/>
        </p:nvSpPr>
        <p:spPr>
          <a:xfrm>
            <a:off x="3566279" y="4862154"/>
            <a:ext cx="217328" cy="1692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96634A1-B789-4991-B742-C837382832C1}"/>
              </a:ext>
            </a:extLst>
          </p:cNvPr>
          <p:cNvSpPr txBox="1"/>
          <p:nvPr/>
        </p:nvSpPr>
        <p:spPr>
          <a:xfrm>
            <a:off x="2450925" y="4888921"/>
            <a:ext cx="614393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창의활동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TIP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확인하기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8DD4970-4054-4B4E-A42F-3C4187B86E1E}"/>
              </a:ext>
            </a:extLst>
          </p:cNvPr>
          <p:cNvSpPr txBox="1"/>
          <p:nvPr/>
        </p:nvSpPr>
        <p:spPr>
          <a:xfrm>
            <a:off x="3033254" y="4888162"/>
            <a:ext cx="653554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아이와 함께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창의적으로 놀기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A8CA802-C898-4472-848B-06E7A4500BCA}"/>
              </a:ext>
            </a:extLst>
          </p:cNvPr>
          <p:cNvSpPr txBox="1"/>
          <p:nvPr/>
        </p:nvSpPr>
        <p:spPr>
          <a:xfrm>
            <a:off x="3645135" y="4887685"/>
            <a:ext cx="600237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창의교실활동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후기 공감나누기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847499" y="5375443"/>
            <a:ext cx="444525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24"/>
          <p:cNvSpPr>
            <a:spLocks noChangeArrowheads="1"/>
          </p:cNvSpPr>
          <p:nvPr/>
        </p:nvSpPr>
        <p:spPr bwMode="auto">
          <a:xfrm>
            <a:off x="1843976" y="5588641"/>
            <a:ext cx="2355784" cy="39768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8F21CF77-6ECD-40AC-9EBE-E445DC0D9D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4275" t="29185" r="62460" b="9555"/>
          <a:stretch/>
        </p:blipFill>
        <p:spPr>
          <a:xfrm>
            <a:off x="1842331" y="5605045"/>
            <a:ext cx="290891" cy="158691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8F21CF77-6ECD-40AC-9EBE-E445DC0D9D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9213" t="38267" r="2628" b="10711"/>
          <a:stretch/>
        </p:blipFill>
        <p:spPr>
          <a:xfrm>
            <a:off x="2165643" y="5627996"/>
            <a:ext cx="258388" cy="128653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842331" y="5777383"/>
            <a:ext cx="23574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813198" y="5798757"/>
            <a:ext cx="637728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로그인해 주세요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2585674" y="6076727"/>
            <a:ext cx="73723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댓글을 남겨주세요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8" name="직선 연결선 217"/>
          <p:cNvCxnSpPr/>
          <p:nvPr/>
        </p:nvCxnSpPr>
        <p:spPr>
          <a:xfrm>
            <a:off x="1873750" y="6334975"/>
            <a:ext cx="2268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/>
          <p:cNvSpPr/>
          <p:nvPr/>
        </p:nvSpPr>
        <p:spPr>
          <a:xfrm>
            <a:off x="5387825" y="975590"/>
            <a:ext cx="2487562" cy="1039190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389434" y="988590"/>
            <a:ext cx="473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프로그램</a:t>
            </a:r>
            <a:endParaRPr lang="ko-KR" altLang="en-US" sz="6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5" name="Rectangle 124"/>
          <p:cNvSpPr>
            <a:spLocks noChangeArrowheads="1"/>
          </p:cNvSpPr>
          <p:nvPr/>
        </p:nvSpPr>
        <p:spPr bwMode="auto">
          <a:xfrm>
            <a:off x="5466339" y="1188464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7494442" y="1022365"/>
            <a:ext cx="353931" cy="102379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전체보기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7" name="Rectangle 124"/>
          <p:cNvSpPr>
            <a:spLocks noChangeArrowheads="1"/>
          </p:cNvSpPr>
          <p:nvPr/>
        </p:nvSpPr>
        <p:spPr bwMode="auto">
          <a:xfrm>
            <a:off x="6019658" y="1189272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8" name="Rectangle 124"/>
          <p:cNvSpPr>
            <a:spLocks noChangeArrowheads="1"/>
          </p:cNvSpPr>
          <p:nvPr/>
        </p:nvSpPr>
        <p:spPr bwMode="auto">
          <a:xfrm>
            <a:off x="6574052" y="1188464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1" name="Rectangle 124"/>
          <p:cNvSpPr>
            <a:spLocks noChangeArrowheads="1"/>
          </p:cNvSpPr>
          <p:nvPr/>
        </p:nvSpPr>
        <p:spPr bwMode="auto">
          <a:xfrm>
            <a:off x="7131002" y="1188464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2" name="Rectangle 124"/>
          <p:cNvSpPr>
            <a:spLocks noChangeArrowheads="1"/>
          </p:cNvSpPr>
          <p:nvPr/>
        </p:nvSpPr>
        <p:spPr bwMode="auto">
          <a:xfrm>
            <a:off x="7687862" y="1188464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69" b="-2"/>
          <a:stretch/>
        </p:blipFill>
        <p:spPr>
          <a:xfrm>
            <a:off x="5391193" y="2017431"/>
            <a:ext cx="2481849" cy="1699601"/>
          </a:xfrm>
          <a:prstGeom prst="rect">
            <a:avLst/>
          </a:prstGeom>
        </p:spPr>
      </p:pic>
      <p:sp>
        <p:nvSpPr>
          <p:cNvPr id="253" name="직사각형 252"/>
          <p:cNvSpPr/>
          <p:nvPr/>
        </p:nvSpPr>
        <p:spPr>
          <a:xfrm>
            <a:off x="1781747" y="5538664"/>
            <a:ext cx="2483794" cy="8765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306634" y="569108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댓글 없을 경우</a:t>
            </a:r>
            <a:endParaRPr lang="ko-KR" altLang="en-US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oto Sans Korean Medium"/>
              <a:ea typeface="나눔바른고딕 UltraLight" panose="020B0603020101020101" pitchFamily="50" charset="-127"/>
            </a:endParaRPr>
          </a:p>
        </p:txBody>
      </p:sp>
      <p:grpSp>
        <p:nvGrpSpPr>
          <p:cNvPr id="255" name="그룹 254"/>
          <p:cNvGrpSpPr/>
          <p:nvPr/>
        </p:nvGrpSpPr>
        <p:grpSpPr>
          <a:xfrm>
            <a:off x="3532614" y="2454300"/>
            <a:ext cx="650053" cy="194603"/>
            <a:chOff x="8891662" y="4380562"/>
            <a:chExt cx="1327508" cy="344664"/>
          </a:xfrm>
        </p:grpSpPr>
        <p:sp>
          <p:nvSpPr>
            <p:cNvPr id="256" name="직사각형 255"/>
            <p:cNvSpPr/>
            <p:nvPr/>
          </p:nvSpPr>
          <p:spPr>
            <a:xfrm>
              <a:off x="8891662" y="4382492"/>
              <a:ext cx="648072" cy="3427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9571098" y="4380562"/>
              <a:ext cx="648072" cy="342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8" name="그룹 257"/>
            <p:cNvGrpSpPr/>
            <p:nvPr/>
          </p:nvGrpSpPr>
          <p:grpSpPr>
            <a:xfrm>
              <a:off x="9782847" y="4445847"/>
              <a:ext cx="288031" cy="216023"/>
              <a:chOff x="4849898" y="3550323"/>
              <a:chExt cx="618827" cy="355237"/>
            </a:xfrm>
          </p:grpSpPr>
          <p:sp>
            <p:nvSpPr>
              <p:cNvPr id="263" name="모서리가 둥근 직사각형 20">
                <a:extLst>
                  <a:ext uri="{FF2B5EF4-FFF2-40B4-BE49-F238E27FC236}">
                    <a16:creationId xmlns:a16="http://schemas.microsoft.com/office/drawing/2014/main" id="{DCA9E7CA-B573-404A-A34C-11075FC61DA5}"/>
                  </a:ext>
                </a:extLst>
              </p:cNvPr>
              <p:cNvSpPr/>
              <p:nvPr/>
            </p:nvSpPr>
            <p:spPr>
              <a:xfrm>
                <a:off x="4849898" y="3550323"/>
                <a:ext cx="618827" cy="355237"/>
              </a:xfrm>
              <a:prstGeom prst="roundRect">
                <a:avLst/>
              </a:prstGeom>
              <a:solidFill>
                <a:schemeClr val="tx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64" name="이등변 삼각형 263">
                <a:extLst>
                  <a:ext uri="{FF2B5EF4-FFF2-40B4-BE49-F238E27FC236}">
                    <a16:creationId xmlns:a16="http://schemas.microsoft.com/office/drawing/2014/main" id="{343A559E-4FB2-4D09-ADDC-3F7B3FA3B613}"/>
                  </a:ext>
                </a:extLst>
              </p:cNvPr>
              <p:cNvSpPr/>
              <p:nvPr/>
            </p:nvSpPr>
            <p:spPr>
              <a:xfrm rot="5400000">
                <a:off x="5059881" y="3617343"/>
                <a:ext cx="234174" cy="2197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59" name="직사각형 258"/>
            <p:cNvSpPr/>
            <p:nvPr/>
          </p:nvSpPr>
          <p:spPr>
            <a:xfrm>
              <a:off x="9060049" y="4444938"/>
              <a:ext cx="328354" cy="21602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9294367" y="4468018"/>
              <a:ext cx="94444" cy="90677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이등변 삼각형 260"/>
            <p:cNvSpPr/>
            <p:nvPr/>
          </p:nvSpPr>
          <p:spPr>
            <a:xfrm>
              <a:off x="9103028" y="4550383"/>
              <a:ext cx="161390" cy="109562"/>
            </a:xfrm>
            <a:prstGeom prst="triangl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이등변 삼각형 261"/>
            <p:cNvSpPr/>
            <p:nvPr/>
          </p:nvSpPr>
          <p:spPr>
            <a:xfrm>
              <a:off x="9191282" y="4546390"/>
              <a:ext cx="161390" cy="109562"/>
            </a:xfrm>
            <a:prstGeom prst="triangl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4314582" y="1684590"/>
            <a:ext cx="68302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1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4220692" y="2998252"/>
            <a:ext cx="659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spc="-15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카드뉴스</a:t>
            </a:r>
            <a:endParaRPr lang="ko-KR" altLang="en-US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oto Sans Korean Medium"/>
              <a:ea typeface="나눔바른고딕 UltraLight" panose="020B0603020101020101" pitchFamily="50" charset="-127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1852127" y="4257645"/>
            <a:ext cx="2329724" cy="2676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8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86" y="4297227"/>
            <a:ext cx="124790" cy="16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323519" y="4333006"/>
            <a:ext cx="266664" cy="120867"/>
          </a:xfrm>
          <a:prstGeom prst="rect">
            <a:avLst/>
          </a:prstGeom>
          <a:solidFill>
            <a:srgbClr val="00B050">
              <a:alpha val="89000"/>
            </a:srgb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초등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605436" y="4330825"/>
            <a:ext cx="266664" cy="120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893115" y="4330825"/>
            <a:ext cx="266664" cy="120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고교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1977672" y="4304375"/>
            <a:ext cx="50526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dirty="0" smtClean="0"/>
              <a:t>조회수 </a:t>
            </a:r>
            <a:r>
              <a:rPr lang="en-US" altLang="ko-KR" sz="500" dirty="0" smtClean="0"/>
              <a:t>000</a:t>
            </a:r>
            <a:endParaRPr lang="ko-KR" altLang="en-US" sz="500" dirty="0"/>
          </a:p>
        </p:txBody>
      </p:sp>
      <p:pic>
        <p:nvPicPr>
          <p:cNvPr id="293" name="그림 29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4" t="14291" r="2714" b="73573"/>
          <a:stretch/>
        </p:blipFill>
        <p:spPr>
          <a:xfrm>
            <a:off x="2482508" y="4300322"/>
            <a:ext cx="425205" cy="149797"/>
          </a:xfrm>
          <a:prstGeom prst="rect">
            <a:avLst/>
          </a:prstGeom>
        </p:spPr>
      </p:pic>
      <p:sp>
        <p:nvSpPr>
          <p:cNvPr id="294" name="직사각형 293"/>
          <p:cNvSpPr/>
          <p:nvPr/>
        </p:nvSpPr>
        <p:spPr>
          <a:xfrm>
            <a:off x="2522225" y="4364620"/>
            <a:ext cx="194520" cy="51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/>
          <p:cNvSpPr/>
          <p:nvPr/>
        </p:nvSpPr>
        <p:spPr>
          <a:xfrm>
            <a:off x="2436988" y="4312096"/>
            <a:ext cx="389850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소감태그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6" name="그림 29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4" t="14291" r="6933" b="72660"/>
          <a:stretch/>
        </p:blipFill>
        <p:spPr>
          <a:xfrm>
            <a:off x="2901042" y="4301090"/>
            <a:ext cx="327156" cy="152779"/>
          </a:xfrm>
          <a:prstGeom prst="rect">
            <a:avLst/>
          </a:prstGeom>
        </p:spPr>
      </p:pic>
      <p:sp>
        <p:nvSpPr>
          <p:cNvPr id="297" name="직사각형 296"/>
          <p:cNvSpPr/>
          <p:nvPr/>
        </p:nvSpPr>
        <p:spPr>
          <a:xfrm>
            <a:off x="2933632" y="4346045"/>
            <a:ext cx="260838" cy="67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/>
          <p:cNvSpPr/>
          <p:nvPr/>
        </p:nvSpPr>
        <p:spPr>
          <a:xfrm>
            <a:off x="2885048" y="4312341"/>
            <a:ext cx="389850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참여결과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9" name="직선 연결선 298"/>
          <p:cNvCxnSpPr/>
          <p:nvPr/>
        </p:nvCxnSpPr>
        <p:spPr>
          <a:xfrm>
            <a:off x="1773154" y="1532352"/>
            <a:ext cx="24875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1780515" y="1535528"/>
            <a:ext cx="1272327" cy="1606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프로그램 개요</a:t>
            </a:r>
            <a:endParaRPr lang="ko-KR" altLang="en-US" sz="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3052842" y="1535266"/>
            <a:ext cx="1211912" cy="1614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프로그램</a:t>
            </a:r>
            <a:endParaRPr lang="ko-KR" altLang="en-US" sz="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6483876" y="4485406"/>
            <a:ext cx="266664" cy="120867"/>
          </a:xfrm>
          <a:prstGeom prst="rect">
            <a:avLst/>
          </a:prstGeom>
          <a:solidFill>
            <a:srgbClr val="00B050">
              <a:alpha val="89000"/>
            </a:srgb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초등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6765793" y="4483225"/>
            <a:ext cx="266664" cy="120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7053472" y="4483225"/>
            <a:ext cx="266664" cy="120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고교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5" name="그림 30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4" t="14291" r="2714" b="73573"/>
          <a:stretch/>
        </p:blipFill>
        <p:spPr>
          <a:xfrm>
            <a:off x="5642865" y="4452722"/>
            <a:ext cx="425205" cy="149797"/>
          </a:xfrm>
          <a:prstGeom prst="rect">
            <a:avLst/>
          </a:prstGeom>
        </p:spPr>
      </p:pic>
      <p:sp>
        <p:nvSpPr>
          <p:cNvPr id="306" name="직사각형 305"/>
          <p:cNvSpPr/>
          <p:nvPr/>
        </p:nvSpPr>
        <p:spPr>
          <a:xfrm>
            <a:off x="5682582" y="4517020"/>
            <a:ext cx="194520" cy="51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5597345" y="4464496"/>
            <a:ext cx="389850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소감태그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8" name="그림 30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4" t="14291" r="6933" b="72660"/>
          <a:stretch/>
        </p:blipFill>
        <p:spPr>
          <a:xfrm>
            <a:off x="6061399" y="4453490"/>
            <a:ext cx="327156" cy="152779"/>
          </a:xfrm>
          <a:prstGeom prst="rect">
            <a:avLst/>
          </a:prstGeom>
        </p:spPr>
      </p:pic>
      <p:sp>
        <p:nvSpPr>
          <p:cNvPr id="309" name="직사각형 308"/>
          <p:cNvSpPr/>
          <p:nvPr/>
        </p:nvSpPr>
        <p:spPr>
          <a:xfrm>
            <a:off x="6093989" y="4498445"/>
            <a:ext cx="260838" cy="67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/>
          <p:cNvSpPr/>
          <p:nvPr/>
        </p:nvSpPr>
        <p:spPr>
          <a:xfrm>
            <a:off x="6045405" y="4464741"/>
            <a:ext cx="389850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참여결과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1775271" y="1549418"/>
            <a:ext cx="2483794" cy="5643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D01EB78B-62B9-45F7-94C0-3DAE6150C9DE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01. </a:t>
            </a:r>
            <a:r>
              <a:rPr lang="ko-KR" altLang="en-US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화면 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구성안 </a:t>
            </a:r>
            <a:endParaRPr lang="en-US" altLang="ko-KR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aphicFrame>
        <p:nvGraphicFramePr>
          <p:cNvPr id="4" name="Group 27"/>
          <p:cNvGraphicFramePr>
            <a:graphicFrameLocks noGrp="1"/>
          </p:cNvGraphicFramePr>
          <p:nvPr>
            <p:extLst/>
          </p:nvPr>
        </p:nvGraphicFramePr>
        <p:xfrm>
          <a:off x="9912424" y="1052736"/>
          <a:ext cx="2160240" cy="21590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Description</a:t>
                      </a:r>
                    </a:p>
                  </a:txBody>
                  <a:tcPr marL="90036" marR="90036" marT="46767" marB="4676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70"/>
          <p:cNvSpPr>
            <a:spLocks noChangeAspect="1" noChangeArrowheads="1"/>
          </p:cNvSpPr>
          <p:nvPr/>
        </p:nvSpPr>
        <p:spPr bwMode="auto">
          <a:xfrm rot="5400000">
            <a:off x="172894" y="2651180"/>
            <a:ext cx="5692596" cy="248778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100000"/>
              </a:lnSpc>
              <a:buFontTx/>
              <a:buNone/>
            </a:pPr>
            <a:endParaRPr lang="ko-KR" altLang="en-US">
              <a:solidFill>
                <a:schemeClr val="tx1"/>
              </a:solidFill>
              <a:latin typeface="Trebuchet MS" pitchFamily="34" charset="0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73154" y="1532352"/>
            <a:ext cx="24875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55"/>
          <a:stretch/>
        </p:blipFill>
        <p:spPr>
          <a:xfrm>
            <a:off x="1775520" y="1052736"/>
            <a:ext cx="2487562" cy="147590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2308456" y="6749094"/>
            <a:ext cx="1224158" cy="488950"/>
            <a:chOff x="2728913" y="5880100"/>
            <a:chExt cx="1223962" cy="488950"/>
          </a:xfrm>
        </p:grpSpPr>
        <p:sp>
          <p:nvSpPr>
            <p:cNvPr id="73" name="오른쪽 화살표 72"/>
            <p:cNvSpPr/>
            <p:nvPr/>
          </p:nvSpPr>
          <p:spPr bwMode="auto">
            <a:xfrm rot="5400000">
              <a:off x="3096419" y="5512594"/>
              <a:ext cx="488950" cy="1223962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" name="TextBox 18"/>
            <p:cNvSpPr txBox="1">
              <a:spLocks noChangeArrowheads="1"/>
            </p:cNvSpPr>
            <p:nvPr/>
          </p:nvSpPr>
          <p:spPr bwMode="auto">
            <a:xfrm>
              <a:off x="3075479" y="5932736"/>
              <a:ext cx="530831" cy="3693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화면</a:t>
              </a:r>
              <a:endPara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이어</a:t>
              </a:r>
              <a:r>
                <a:rPr lang="ko-KR" altLang="en-US" sz="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짐</a:t>
              </a:r>
            </a:p>
          </p:txBody>
        </p:sp>
      </p:grpSp>
      <p:pic>
        <p:nvPicPr>
          <p:cNvPr id="81" name="그림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268760"/>
            <a:ext cx="174083" cy="174083"/>
          </a:xfrm>
          <a:prstGeom prst="rect">
            <a:avLst/>
          </a:prstGeom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34" b="-1"/>
          <a:stretch/>
        </p:blipFill>
        <p:spPr bwMode="auto">
          <a:xfrm>
            <a:off x="1796417" y="1263213"/>
            <a:ext cx="214080" cy="20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Rectangle 370"/>
          <p:cNvSpPr>
            <a:spLocks noChangeAspect="1" noChangeArrowheads="1"/>
          </p:cNvSpPr>
          <p:nvPr/>
        </p:nvSpPr>
        <p:spPr bwMode="auto">
          <a:xfrm rot="5400000">
            <a:off x="4323022" y="2111230"/>
            <a:ext cx="4612476" cy="2487561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00000"/>
              </a:lnSpc>
              <a:buFontTx/>
              <a:buNone/>
            </a:pPr>
            <a:endParaRPr lang="ko-KR" altLang="en-US">
              <a:solidFill>
                <a:schemeClr val="tx1"/>
              </a:solidFill>
              <a:latin typeface="Trebuchet MS" pitchFamily="34" charset="0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 flipH="1">
            <a:off x="3953259" y="1344027"/>
            <a:ext cx="307457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MY</a:t>
            </a:r>
            <a:endParaRPr lang="en-US" altLang="ko-KR" sz="5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7" name="Group 532"/>
          <p:cNvGraphicFramePr>
            <a:graphicFrameLocks noGrp="1"/>
          </p:cNvGraphicFramePr>
          <p:nvPr>
            <p:extLst/>
          </p:nvPr>
        </p:nvGraphicFramePr>
        <p:xfrm>
          <a:off x="9912424" y="1236829"/>
          <a:ext cx="2160240" cy="2574048"/>
        </p:xfrm>
        <a:graphic>
          <a:graphicData uri="http://schemas.openxmlformats.org/drawingml/2006/table">
            <a:tbl>
              <a:tblPr/>
              <a:tblGrid>
                <a:gridCol w="311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6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7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8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9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11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12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28" name="Picture 2" descr="http://www.kyongan.ms.kr/cache/1404801873.png"/>
          <p:cNvPicPr>
            <a:picLocks noChangeAspect="1" noChangeArrowheads="1"/>
          </p:cNvPicPr>
          <p:nvPr/>
        </p:nvPicPr>
        <p:blipFill>
          <a:blip r:embed="rId5" cstate="print"/>
          <a:srcRect l="20841" t="23387" r="17934" b="22514"/>
          <a:stretch>
            <a:fillRect/>
          </a:stretch>
        </p:blipFill>
        <p:spPr bwMode="auto">
          <a:xfrm>
            <a:off x="2613738" y="1234256"/>
            <a:ext cx="709166" cy="288032"/>
          </a:xfrm>
          <a:prstGeom prst="rect">
            <a:avLst/>
          </a:prstGeom>
          <a:noFill/>
        </p:spPr>
      </p:pic>
      <p:sp>
        <p:nvSpPr>
          <p:cNvPr id="112" name="직사각형 111"/>
          <p:cNvSpPr/>
          <p:nvPr/>
        </p:nvSpPr>
        <p:spPr>
          <a:xfrm>
            <a:off x="1774485" y="2269135"/>
            <a:ext cx="2487562" cy="2432115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789589" y="2280501"/>
            <a:ext cx="18935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Chapter 1    </a:t>
            </a:r>
            <a:r>
              <a:rPr lang="ko-KR" altLang="en-US" sz="10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수족관으로 </a:t>
            </a:r>
            <a:r>
              <a:rPr lang="ko-KR" altLang="en-US" sz="10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떠나자</a:t>
            </a:r>
            <a:r>
              <a:rPr lang="en-US" altLang="ko-KR" sz="10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1000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846686" y="2504201"/>
            <a:ext cx="330274" cy="15016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TIP!</a:t>
            </a:r>
            <a:endParaRPr lang="ko-KR" altLang="en-US" sz="6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221984" y="2518916"/>
            <a:ext cx="404094" cy="118841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5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5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1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2654120" y="2526597"/>
            <a:ext cx="143193" cy="1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직사각형 121"/>
          <p:cNvSpPr/>
          <p:nvPr/>
        </p:nvSpPr>
        <p:spPr>
          <a:xfrm>
            <a:off x="1852183" y="2746762"/>
            <a:ext cx="2329667" cy="15981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ㅋ</a:t>
            </a:r>
            <a:endParaRPr lang="ko-KR" altLang="en-US" dirty="0"/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52" y="2961248"/>
            <a:ext cx="1642338" cy="944980"/>
          </a:xfrm>
          <a:prstGeom prst="rect">
            <a:avLst/>
          </a:prstGeom>
        </p:spPr>
      </p:pic>
      <p:sp>
        <p:nvSpPr>
          <p:cNvPr id="124" name="타원 123"/>
          <p:cNvSpPr/>
          <p:nvPr/>
        </p:nvSpPr>
        <p:spPr>
          <a:xfrm>
            <a:off x="3916646" y="3384302"/>
            <a:ext cx="169954" cy="16995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1918409" y="3388153"/>
            <a:ext cx="169954" cy="16995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13230" y="3907052"/>
            <a:ext cx="18648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 </a:t>
            </a:r>
            <a:r>
              <a:rPr lang="ko-KR" altLang="en-US" sz="5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단계</a:t>
            </a:r>
            <a:r>
              <a:rPr lang="en-US" altLang="ko-KR" sz="5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동물에 대한 관심을 일상 생활로 연장시킵니다</a:t>
            </a:r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algn="ctr"/>
            <a:endParaRPr lang="en-US" altLang="ko-KR" sz="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돌고래 쇼도 </a:t>
            </a:r>
            <a:r>
              <a:rPr lang="ko-KR" altLang="en-US" sz="5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보러가고</a:t>
            </a:r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돌고래 먹이주기 체험도 하면서 </a:t>
            </a:r>
            <a:endParaRPr lang="en-US" altLang="ko-KR" sz="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관찰을 </a:t>
            </a:r>
            <a:r>
              <a:rPr lang="ko-KR" altLang="en-US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계속해나가고</a:t>
            </a:r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발견한 </a:t>
            </a:r>
            <a:r>
              <a:rPr lang="ko-KR" altLang="en-US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것을 그림으로 표현해보게 합니다</a:t>
            </a:r>
            <a:r>
              <a:rPr lang="en-US" altLang="ko-KR" sz="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083789" y="2777559"/>
            <a:ext cx="98296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자기 눈으로   </a:t>
            </a:r>
            <a:r>
              <a:rPr lang="ko-KR" altLang="en-US" sz="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관찰하고  표현하기</a:t>
            </a:r>
            <a:endParaRPr lang="ko-KR" altLang="en-US" sz="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852127" y="4354055"/>
            <a:ext cx="2329724" cy="2676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86" y="4393637"/>
            <a:ext cx="124790" cy="16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323519" y="4429416"/>
            <a:ext cx="266664" cy="120867"/>
          </a:xfrm>
          <a:prstGeom prst="rect">
            <a:avLst/>
          </a:prstGeom>
          <a:solidFill>
            <a:srgbClr val="00B050">
              <a:alpha val="89000"/>
            </a:srgb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초등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605436" y="4427235"/>
            <a:ext cx="266664" cy="120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893115" y="4427235"/>
            <a:ext cx="266664" cy="120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고교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977672" y="4400785"/>
            <a:ext cx="50526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dirty="0" smtClean="0"/>
              <a:t>조회수 </a:t>
            </a:r>
            <a:r>
              <a:rPr lang="en-US" altLang="ko-KR" sz="500" dirty="0" smtClean="0"/>
              <a:t>000</a:t>
            </a:r>
            <a:endParaRPr lang="ko-KR" altLang="en-US" sz="500" dirty="0"/>
          </a:p>
        </p:txBody>
      </p:sp>
      <p:sp>
        <p:nvSpPr>
          <p:cNvPr id="143" name="직사각형 142"/>
          <p:cNvSpPr/>
          <p:nvPr/>
        </p:nvSpPr>
        <p:spPr>
          <a:xfrm>
            <a:off x="1752775" y="4759167"/>
            <a:ext cx="65594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6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부모공감</a:t>
            </a:r>
            <a:r>
              <a:rPr lang="ko-KR" altLang="en-US" sz="6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댓글   </a:t>
            </a:r>
            <a:r>
              <a:rPr lang="en-US" altLang="ko-KR" sz="6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100</a:t>
            </a:r>
            <a:endParaRPr lang="ko-KR" altLang="en-US" sz="6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778377" y="4923962"/>
            <a:ext cx="249863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진심을 담은 응원과 격려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및 나만의 </a:t>
            </a:r>
            <a:r>
              <a:rPr lang="ko-KR" alt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창의체험팁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등을 자유롭게  나누어보세요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1780515" y="1535528"/>
            <a:ext cx="1272327" cy="1606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프로그램 개요</a:t>
            </a:r>
            <a:endParaRPr lang="ko-KR" altLang="en-US" sz="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3052842" y="1535266"/>
            <a:ext cx="1211912" cy="1614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프로그램</a:t>
            </a:r>
            <a:endParaRPr lang="ko-KR" altLang="en-US" sz="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755604" y="1684011"/>
            <a:ext cx="231322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창의교실과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함께 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따라해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보세요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!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5" name="오각형 57">
            <a:extLst>
              <a:ext uri="{FF2B5EF4-FFF2-40B4-BE49-F238E27FC236}">
                <a16:creationId xmlns:a16="http://schemas.microsoft.com/office/drawing/2014/main" id="{065821E3-D499-49B6-A126-480060F2742C}"/>
              </a:ext>
            </a:extLst>
          </p:cNvPr>
          <p:cNvSpPr/>
          <p:nvPr/>
        </p:nvSpPr>
        <p:spPr>
          <a:xfrm>
            <a:off x="1874958" y="1923406"/>
            <a:ext cx="565831" cy="241931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2C178E-F185-4DEC-A4DA-885054E8D4C6}"/>
              </a:ext>
            </a:extLst>
          </p:cNvPr>
          <p:cNvSpPr txBox="1"/>
          <p:nvPr/>
        </p:nvSpPr>
        <p:spPr>
          <a:xfrm>
            <a:off x="1917694" y="1892979"/>
            <a:ext cx="469311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</a:t>
            </a: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확인하기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E449400-24FA-49D5-BE60-E6C708CB7592}"/>
              </a:ext>
            </a:extLst>
          </p:cNvPr>
          <p:cNvSpPr/>
          <p:nvPr/>
        </p:nvSpPr>
        <p:spPr>
          <a:xfrm>
            <a:off x="1827623" y="1905615"/>
            <a:ext cx="217328" cy="1692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</a:p>
        </p:txBody>
      </p:sp>
      <p:sp>
        <p:nvSpPr>
          <p:cNvPr id="158" name="오각형 89">
            <a:extLst>
              <a:ext uri="{FF2B5EF4-FFF2-40B4-BE49-F238E27FC236}">
                <a16:creationId xmlns:a16="http://schemas.microsoft.com/office/drawing/2014/main" id="{4EEED40C-6CE5-4633-99CC-35B4F0BC674F}"/>
              </a:ext>
            </a:extLst>
          </p:cNvPr>
          <p:cNvSpPr/>
          <p:nvPr/>
        </p:nvSpPr>
        <p:spPr>
          <a:xfrm>
            <a:off x="2451838" y="1923406"/>
            <a:ext cx="565831" cy="241931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9" name="오각형 90">
            <a:extLst>
              <a:ext uri="{FF2B5EF4-FFF2-40B4-BE49-F238E27FC236}">
                <a16:creationId xmlns:a16="http://schemas.microsoft.com/office/drawing/2014/main" id="{BAF25DA7-1D01-43A7-831B-E0C4F535D468}"/>
              </a:ext>
            </a:extLst>
          </p:cNvPr>
          <p:cNvSpPr/>
          <p:nvPr/>
        </p:nvSpPr>
        <p:spPr>
          <a:xfrm>
            <a:off x="3045805" y="1923406"/>
            <a:ext cx="565831" cy="241931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0" name="오각형 91">
            <a:extLst>
              <a:ext uri="{FF2B5EF4-FFF2-40B4-BE49-F238E27FC236}">
                <a16:creationId xmlns:a16="http://schemas.microsoft.com/office/drawing/2014/main" id="{D7EA93F3-A332-439C-8131-34A511C3758D}"/>
              </a:ext>
            </a:extLst>
          </p:cNvPr>
          <p:cNvSpPr/>
          <p:nvPr/>
        </p:nvSpPr>
        <p:spPr>
          <a:xfrm>
            <a:off x="3639771" y="1923406"/>
            <a:ext cx="565831" cy="241931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301D00C-BEC5-429C-B4A7-3D18079AC65A}"/>
              </a:ext>
            </a:extLst>
          </p:cNvPr>
          <p:cNvSpPr/>
          <p:nvPr/>
        </p:nvSpPr>
        <p:spPr>
          <a:xfrm>
            <a:off x="2398225" y="1905615"/>
            <a:ext cx="217328" cy="1692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40F0E14-F25E-4DAE-A9FF-D3E057BE2AAC}"/>
              </a:ext>
            </a:extLst>
          </p:cNvPr>
          <p:cNvSpPr/>
          <p:nvPr/>
        </p:nvSpPr>
        <p:spPr>
          <a:xfrm>
            <a:off x="2985831" y="1899943"/>
            <a:ext cx="217328" cy="1692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3DD9794-7974-47C3-A929-693594ACE367}"/>
              </a:ext>
            </a:extLst>
          </p:cNvPr>
          <p:cNvSpPr/>
          <p:nvPr/>
        </p:nvSpPr>
        <p:spPr>
          <a:xfrm>
            <a:off x="3587219" y="1899331"/>
            <a:ext cx="217328" cy="1692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96634A1-B789-4991-B742-C837382832C1}"/>
              </a:ext>
            </a:extLst>
          </p:cNvPr>
          <p:cNvSpPr txBox="1"/>
          <p:nvPr/>
        </p:nvSpPr>
        <p:spPr>
          <a:xfrm>
            <a:off x="2471865" y="1926098"/>
            <a:ext cx="614393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창의활동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TIP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확인하기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8DD4970-4054-4B4E-A42F-3C4187B86E1E}"/>
              </a:ext>
            </a:extLst>
          </p:cNvPr>
          <p:cNvSpPr txBox="1"/>
          <p:nvPr/>
        </p:nvSpPr>
        <p:spPr>
          <a:xfrm>
            <a:off x="3054194" y="1925339"/>
            <a:ext cx="653554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아이와 함께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창의적으로 놀기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A8CA802-C898-4472-848B-06E7A4500BCA}"/>
              </a:ext>
            </a:extLst>
          </p:cNvPr>
          <p:cNvSpPr txBox="1"/>
          <p:nvPr/>
        </p:nvSpPr>
        <p:spPr>
          <a:xfrm>
            <a:off x="3666075" y="1924862"/>
            <a:ext cx="600237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창의교실활동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후기 공감나누기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847499" y="4911776"/>
            <a:ext cx="444525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24"/>
          <p:cNvSpPr>
            <a:spLocks noChangeArrowheads="1"/>
          </p:cNvSpPr>
          <p:nvPr/>
        </p:nvSpPr>
        <p:spPr bwMode="auto">
          <a:xfrm>
            <a:off x="1843976" y="5163074"/>
            <a:ext cx="2355784" cy="70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4" t="14291" r="2714" b="73573"/>
          <a:stretch/>
        </p:blipFill>
        <p:spPr>
          <a:xfrm>
            <a:off x="2482508" y="4396732"/>
            <a:ext cx="425205" cy="149797"/>
          </a:xfrm>
          <a:prstGeom prst="rect">
            <a:avLst/>
          </a:prstGeom>
        </p:spPr>
      </p:pic>
      <p:pic>
        <p:nvPicPr>
          <p:cNvPr id="205" name="그림 204">
            <a:extLst>
              <a:ext uri="{FF2B5EF4-FFF2-40B4-BE49-F238E27FC236}">
                <a16:creationId xmlns:a16="http://schemas.microsoft.com/office/drawing/2014/main" id="{8F21CF77-6ECD-40AC-9EBE-E445DC0D9DB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4275" t="29185" r="62460" b="9555"/>
          <a:stretch/>
        </p:blipFill>
        <p:spPr>
          <a:xfrm>
            <a:off x="1842331" y="5179478"/>
            <a:ext cx="290891" cy="158691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8F21CF77-6ECD-40AC-9EBE-E445DC0D9DB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9213" t="38267" r="2628" b="10711"/>
          <a:stretch/>
        </p:blipFill>
        <p:spPr>
          <a:xfrm>
            <a:off x="2165643" y="5202429"/>
            <a:ext cx="258388" cy="128653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842331" y="5351816"/>
            <a:ext cx="23574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813198" y="5373190"/>
            <a:ext cx="183607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유익하고 좋은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창의활동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정보 감사합니다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22225" y="4461030"/>
            <a:ext cx="194520" cy="51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36988" y="4408506"/>
            <a:ext cx="389850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소감태그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5387825" y="2919804"/>
            <a:ext cx="2487562" cy="1039190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389434" y="2932804"/>
            <a:ext cx="473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프로그램</a:t>
            </a:r>
            <a:endParaRPr lang="ko-KR" altLang="en-US" sz="6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5" name="Rectangle 124"/>
          <p:cNvSpPr>
            <a:spLocks noChangeArrowheads="1"/>
          </p:cNvSpPr>
          <p:nvPr/>
        </p:nvSpPr>
        <p:spPr bwMode="auto">
          <a:xfrm>
            <a:off x="5466339" y="3132678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7494442" y="2966579"/>
            <a:ext cx="353931" cy="102379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전체보기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7" name="Rectangle 124"/>
          <p:cNvSpPr>
            <a:spLocks noChangeArrowheads="1"/>
          </p:cNvSpPr>
          <p:nvPr/>
        </p:nvSpPr>
        <p:spPr bwMode="auto">
          <a:xfrm>
            <a:off x="6019658" y="3133486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8" name="Rectangle 124"/>
          <p:cNvSpPr>
            <a:spLocks noChangeArrowheads="1"/>
          </p:cNvSpPr>
          <p:nvPr/>
        </p:nvSpPr>
        <p:spPr bwMode="auto">
          <a:xfrm>
            <a:off x="6574052" y="3132678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1" name="Rectangle 124"/>
          <p:cNvSpPr>
            <a:spLocks noChangeArrowheads="1"/>
          </p:cNvSpPr>
          <p:nvPr/>
        </p:nvSpPr>
        <p:spPr bwMode="auto">
          <a:xfrm>
            <a:off x="7131002" y="3132678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2" name="Rectangle 124"/>
          <p:cNvSpPr>
            <a:spLocks noChangeArrowheads="1"/>
          </p:cNvSpPr>
          <p:nvPr/>
        </p:nvSpPr>
        <p:spPr bwMode="auto">
          <a:xfrm>
            <a:off x="7687862" y="3132678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69" b="-2"/>
          <a:stretch/>
        </p:blipFill>
        <p:spPr>
          <a:xfrm>
            <a:off x="5391193" y="3961645"/>
            <a:ext cx="2481849" cy="1699601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1842331" y="5668449"/>
            <a:ext cx="23574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803061" y="5689517"/>
            <a:ext cx="637728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 /       400       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925467" y="5724814"/>
            <a:ext cx="260091" cy="9550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취소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061342" y="5720244"/>
            <a:ext cx="547808" cy="9168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파일올리기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62900" y="5924990"/>
            <a:ext cx="404278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" b="1" dirty="0" err="1" smtClean="0"/>
              <a:t>kkeju</a:t>
            </a:r>
            <a:r>
              <a:rPr lang="en-US" altLang="ko-KR" sz="500" b="1" dirty="0" smtClean="0"/>
              <a:t>**</a:t>
            </a:r>
            <a:endParaRPr lang="ko-KR" altLang="en-US" sz="500" dirty="0"/>
          </a:p>
        </p:txBody>
      </p:sp>
      <p:sp>
        <p:nvSpPr>
          <p:cNvPr id="85" name="직사각형 84"/>
          <p:cNvSpPr/>
          <p:nvPr/>
        </p:nvSpPr>
        <p:spPr>
          <a:xfrm>
            <a:off x="2165828" y="6079654"/>
            <a:ext cx="20536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 smtClean="0"/>
              <a:t>유익하고 좋은 창의활동 정보 감사합니다</a:t>
            </a:r>
            <a:r>
              <a:rPr lang="en-US" altLang="ko-KR" sz="500" dirty="0" smtClean="0"/>
              <a:t>.</a:t>
            </a:r>
            <a:r>
              <a:rPr lang="ko-KR" altLang="en-US" sz="500" dirty="0"/>
              <a:t> 유익하고 좋은 창의활동 정보 감사합니다</a:t>
            </a:r>
            <a:r>
              <a:rPr lang="en-US" altLang="ko-KR" sz="500" dirty="0" smtClean="0"/>
              <a:t>.</a:t>
            </a:r>
            <a:r>
              <a:rPr lang="ko-KR" altLang="en-US" sz="500" dirty="0" smtClean="0"/>
              <a:t>유익하고 </a:t>
            </a:r>
            <a:r>
              <a:rPr lang="ko-KR" altLang="en-US" sz="500" dirty="0"/>
              <a:t>좋은 창의활동 정보 감사합니다</a:t>
            </a:r>
            <a:r>
              <a:rPr lang="en-US" altLang="ko-KR" sz="500" dirty="0" smtClean="0"/>
              <a:t>.^^</a:t>
            </a:r>
            <a:endParaRPr lang="ko-KR" altLang="en-US" sz="500" dirty="0"/>
          </a:p>
        </p:txBody>
      </p:sp>
      <p:sp>
        <p:nvSpPr>
          <p:cNvPr id="86" name="직사각형 85"/>
          <p:cNvSpPr/>
          <p:nvPr/>
        </p:nvSpPr>
        <p:spPr>
          <a:xfrm>
            <a:off x="3036380" y="5931693"/>
            <a:ext cx="122413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500" dirty="0" smtClean="0"/>
              <a:t>2017-08-10 15:20</a:t>
            </a:r>
            <a:endParaRPr lang="ko-KR" altLang="en-US" sz="500" dirty="0"/>
          </a:p>
        </p:txBody>
      </p:sp>
      <p:sp>
        <p:nvSpPr>
          <p:cNvPr id="87" name="Rectangle 124"/>
          <p:cNvSpPr>
            <a:spLocks noChangeArrowheads="1"/>
          </p:cNvSpPr>
          <p:nvPr/>
        </p:nvSpPr>
        <p:spPr bwMode="auto">
          <a:xfrm>
            <a:off x="1842331" y="5987820"/>
            <a:ext cx="268443" cy="2030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IMG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8" name="Rectangle 124"/>
          <p:cNvSpPr>
            <a:spLocks noChangeArrowheads="1"/>
          </p:cNvSpPr>
          <p:nvPr/>
        </p:nvSpPr>
        <p:spPr bwMode="auto">
          <a:xfrm>
            <a:off x="2237655" y="6294542"/>
            <a:ext cx="1254874" cy="346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750757" y="1072540"/>
            <a:ext cx="404278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" b="1" dirty="0" err="1" smtClean="0"/>
              <a:t>kkeju</a:t>
            </a:r>
            <a:r>
              <a:rPr lang="en-US" altLang="ko-KR" sz="500" b="1" dirty="0" smtClean="0"/>
              <a:t>**</a:t>
            </a:r>
            <a:endParaRPr lang="ko-KR" altLang="en-US" sz="500" dirty="0"/>
          </a:p>
        </p:txBody>
      </p:sp>
      <p:sp>
        <p:nvSpPr>
          <p:cNvPr id="90" name="직사각형 89"/>
          <p:cNvSpPr/>
          <p:nvPr/>
        </p:nvSpPr>
        <p:spPr>
          <a:xfrm>
            <a:off x="5753685" y="1227204"/>
            <a:ext cx="20536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 smtClean="0"/>
              <a:t>아이랑 해보니 잘 따라오네요</a:t>
            </a:r>
            <a:r>
              <a:rPr lang="en-US" altLang="ko-KR" sz="500" dirty="0" smtClean="0"/>
              <a:t>. </a:t>
            </a:r>
            <a:r>
              <a:rPr lang="ko-KR" altLang="en-US" sz="500" dirty="0" smtClean="0"/>
              <a:t>신기하게 전 후 그림이 달라졌어요</a:t>
            </a:r>
            <a:r>
              <a:rPr lang="en-US" altLang="ko-KR" sz="5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500" dirty="0" smtClean="0"/>
              <a:t>파일명파일명파일명</a:t>
            </a:r>
            <a:r>
              <a:rPr lang="en-US" altLang="ko-KR" sz="500" dirty="0" smtClean="0"/>
              <a:t>.</a:t>
            </a:r>
            <a:r>
              <a:rPr lang="en-US" altLang="ko-KR" sz="500" dirty="0" err="1" smtClean="0"/>
              <a:t>ppt</a:t>
            </a:r>
            <a:endParaRPr lang="ko-KR" altLang="en-US" sz="500" dirty="0"/>
          </a:p>
        </p:txBody>
      </p:sp>
      <p:sp>
        <p:nvSpPr>
          <p:cNvPr id="91" name="직사각형 90"/>
          <p:cNvSpPr/>
          <p:nvPr/>
        </p:nvSpPr>
        <p:spPr>
          <a:xfrm>
            <a:off x="6624237" y="1079243"/>
            <a:ext cx="122413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500" dirty="0" smtClean="0"/>
              <a:t>2017-08-10 15:20</a:t>
            </a:r>
            <a:endParaRPr lang="ko-KR" altLang="en-US" sz="500" dirty="0"/>
          </a:p>
        </p:txBody>
      </p:sp>
      <p:sp>
        <p:nvSpPr>
          <p:cNvPr id="92" name="Rectangle 124"/>
          <p:cNvSpPr>
            <a:spLocks noChangeArrowheads="1"/>
          </p:cNvSpPr>
          <p:nvPr/>
        </p:nvSpPr>
        <p:spPr bwMode="auto">
          <a:xfrm>
            <a:off x="5430188" y="1135370"/>
            <a:ext cx="268443" cy="2030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IMG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6624237" y="1426952"/>
            <a:ext cx="330351" cy="86352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바로보기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6978472" y="1422192"/>
            <a:ext cx="330351" cy="86352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다운로드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4" t="14291" r="6933" b="72660"/>
          <a:stretch/>
        </p:blipFill>
        <p:spPr>
          <a:xfrm>
            <a:off x="2901042" y="4397500"/>
            <a:ext cx="327156" cy="152779"/>
          </a:xfrm>
          <a:prstGeom prst="rect">
            <a:avLst/>
          </a:prstGeom>
        </p:spPr>
      </p:pic>
      <p:sp>
        <p:nvSpPr>
          <p:cNvPr id="172" name="직사각형 171"/>
          <p:cNvSpPr/>
          <p:nvPr/>
        </p:nvSpPr>
        <p:spPr>
          <a:xfrm>
            <a:off x="2933632" y="4442455"/>
            <a:ext cx="260838" cy="67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2885048" y="4408751"/>
            <a:ext cx="389850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참여결과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32614" y="2551233"/>
            <a:ext cx="650053" cy="194603"/>
            <a:chOff x="8891662" y="4380562"/>
            <a:chExt cx="1327508" cy="344664"/>
          </a:xfrm>
        </p:grpSpPr>
        <p:sp>
          <p:nvSpPr>
            <p:cNvPr id="210" name="직사각형 209"/>
            <p:cNvSpPr/>
            <p:nvPr/>
          </p:nvSpPr>
          <p:spPr>
            <a:xfrm>
              <a:off x="8891662" y="4382492"/>
              <a:ext cx="648072" cy="3427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9571098" y="4380562"/>
              <a:ext cx="648072" cy="342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9782847" y="4445847"/>
              <a:ext cx="288031" cy="216023"/>
              <a:chOff x="4849898" y="3550323"/>
              <a:chExt cx="618827" cy="355237"/>
            </a:xfrm>
          </p:grpSpPr>
          <p:sp>
            <p:nvSpPr>
              <p:cNvPr id="213" name="모서리가 둥근 직사각형 20">
                <a:extLst>
                  <a:ext uri="{FF2B5EF4-FFF2-40B4-BE49-F238E27FC236}">
                    <a16:creationId xmlns:a16="http://schemas.microsoft.com/office/drawing/2014/main" id="{DCA9E7CA-B573-404A-A34C-11075FC61DA5}"/>
                  </a:ext>
                </a:extLst>
              </p:cNvPr>
              <p:cNvSpPr/>
              <p:nvPr/>
            </p:nvSpPr>
            <p:spPr>
              <a:xfrm>
                <a:off x="4849898" y="3550323"/>
                <a:ext cx="618827" cy="355237"/>
              </a:xfrm>
              <a:prstGeom prst="roundRect">
                <a:avLst/>
              </a:prstGeom>
              <a:solidFill>
                <a:schemeClr val="tx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4" name="이등변 삼각형 213">
                <a:extLst>
                  <a:ext uri="{FF2B5EF4-FFF2-40B4-BE49-F238E27FC236}">
                    <a16:creationId xmlns:a16="http://schemas.microsoft.com/office/drawing/2014/main" id="{343A559E-4FB2-4D09-ADDC-3F7B3FA3B613}"/>
                  </a:ext>
                </a:extLst>
              </p:cNvPr>
              <p:cNvSpPr/>
              <p:nvPr/>
            </p:nvSpPr>
            <p:spPr>
              <a:xfrm rot="5400000">
                <a:off x="5059881" y="3617343"/>
                <a:ext cx="234174" cy="2197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15" name="직사각형 214"/>
            <p:cNvSpPr/>
            <p:nvPr/>
          </p:nvSpPr>
          <p:spPr>
            <a:xfrm>
              <a:off x="9060049" y="4444938"/>
              <a:ext cx="328354" cy="21602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/>
            <p:cNvSpPr/>
            <p:nvPr/>
          </p:nvSpPr>
          <p:spPr>
            <a:xfrm>
              <a:off x="9294367" y="4468018"/>
              <a:ext cx="94444" cy="90677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이등변 삼각형 216"/>
            <p:cNvSpPr/>
            <p:nvPr/>
          </p:nvSpPr>
          <p:spPr>
            <a:xfrm>
              <a:off x="9103028" y="4550383"/>
              <a:ext cx="161390" cy="109562"/>
            </a:xfrm>
            <a:prstGeom prst="triangl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이등변 삼각형 218"/>
            <p:cNvSpPr/>
            <p:nvPr/>
          </p:nvSpPr>
          <p:spPr>
            <a:xfrm>
              <a:off x="9191282" y="4546390"/>
              <a:ext cx="161390" cy="109562"/>
            </a:xfrm>
            <a:prstGeom prst="triangl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0" name="직사각형 219"/>
          <p:cNvSpPr/>
          <p:nvPr/>
        </p:nvSpPr>
        <p:spPr>
          <a:xfrm>
            <a:off x="1775271" y="1694157"/>
            <a:ext cx="2483794" cy="5643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4328000" y="1698935"/>
            <a:ext cx="68302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1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5750757" y="1577139"/>
            <a:ext cx="404278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" b="1" dirty="0" err="1" smtClean="0"/>
              <a:t>kkeju</a:t>
            </a:r>
            <a:r>
              <a:rPr lang="en-US" altLang="ko-KR" sz="500" b="1" dirty="0" smtClean="0"/>
              <a:t>**</a:t>
            </a:r>
            <a:endParaRPr lang="ko-KR" altLang="en-US" sz="500" dirty="0"/>
          </a:p>
        </p:txBody>
      </p:sp>
      <p:sp>
        <p:nvSpPr>
          <p:cNvPr id="224" name="직사각형 223"/>
          <p:cNvSpPr/>
          <p:nvPr/>
        </p:nvSpPr>
        <p:spPr>
          <a:xfrm>
            <a:off x="5753685" y="1731803"/>
            <a:ext cx="20536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 smtClean="0"/>
              <a:t>유익하고 좋은 창의활동 정보 감사합니다</a:t>
            </a:r>
            <a:r>
              <a:rPr lang="en-US" altLang="ko-KR" sz="500" dirty="0" smtClean="0"/>
              <a:t>.</a:t>
            </a:r>
            <a:r>
              <a:rPr lang="ko-KR" altLang="en-US" sz="500" dirty="0"/>
              <a:t> 유익하고 좋은 창의활동 정보 감사합니다</a:t>
            </a:r>
            <a:r>
              <a:rPr lang="en-US" altLang="ko-KR" sz="500" dirty="0" smtClean="0"/>
              <a:t>.</a:t>
            </a:r>
            <a:r>
              <a:rPr lang="ko-KR" altLang="en-US" sz="500" dirty="0" smtClean="0"/>
              <a:t>유익하고 </a:t>
            </a:r>
            <a:r>
              <a:rPr lang="ko-KR" altLang="en-US" sz="500" dirty="0"/>
              <a:t>좋은 창의활동 정보 감사합니다</a:t>
            </a:r>
            <a:r>
              <a:rPr lang="en-US" altLang="ko-KR" sz="500" dirty="0" smtClean="0"/>
              <a:t>.^^</a:t>
            </a:r>
            <a:endParaRPr lang="ko-KR" altLang="en-US" sz="500" dirty="0"/>
          </a:p>
        </p:txBody>
      </p:sp>
      <p:sp>
        <p:nvSpPr>
          <p:cNvPr id="225" name="직사각형 224"/>
          <p:cNvSpPr/>
          <p:nvPr/>
        </p:nvSpPr>
        <p:spPr>
          <a:xfrm>
            <a:off x="6624237" y="1583842"/>
            <a:ext cx="122413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500" dirty="0" smtClean="0"/>
              <a:t>2017-08-10 15:20</a:t>
            </a:r>
            <a:endParaRPr lang="ko-KR" altLang="en-US" sz="500" dirty="0"/>
          </a:p>
        </p:txBody>
      </p:sp>
      <p:sp>
        <p:nvSpPr>
          <p:cNvPr id="226" name="Rectangle 124"/>
          <p:cNvSpPr>
            <a:spLocks noChangeArrowheads="1"/>
          </p:cNvSpPr>
          <p:nvPr/>
        </p:nvSpPr>
        <p:spPr bwMode="auto">
          <a:xfrm>
            <a:off x="5430188" y="1639969"/>
            <a:ext cx="268443" cy="2030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IMG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27" name="직선 연결선 226"/>
          <p:cNvCxnSpPr/>
          <p:nvPr/>
        </p:nvCxnSpPr>
        <p:spPr>
          <a:xfrm>
            <a:off x="1852127" y="6677069"/>
            <a:ext cx="2268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>
            <a:off x="5466339" y="1561237"/>
            <a:ext cx="2268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5466339" y="2017312"/>
            <a:ext cx="2268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84" y="2618170"/>
            <a:ext cx="776477" cy="25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직사각형 230"/>
          <p:cNvSpPr/>
          <p:nvPr/>
        </p:nvSpPr>
        <p:spPr>
          <a:xfrm>
            <a:off x="5750757" y="2023263"/>
            <a:ext cx="404278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" b="1" dirty="0" err="1" smtClean="0"/>
              <a:t>kkeju</a:t>
            </a:r>
            <a:r>
              <a:rPr lang="en-US" altLang="ko-KR" sz="500" b="1" dirty="0" smtClean="0"/>
              <a:t>**</a:t>
            </a:r>
            <a:endParaRPr lang="ko-KR" altLang="en-US" sz="500" dirty="0"/>
          </a:p>
        </p:txBody>
      </p:sp>
      <p:sp>
        <p:nvSpPr>
          <p:cNvPr id="232" name="직사각형 231"/>
          <p:cNvSpPr/>
          <p:nvPr/>
        </p:nvSpPr>
        <p:spPr>
          <a:xfrm>
            <a:off x="5753685" y="2177927"/>
            <a:ext cx="2053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 smtClean="0"/>
              <a:t>유익하고 좋은 창의활동 정보 감사합니다</a:t>
            </a:r>
            <a:r>
              <a:rPr lang="en-US" altLang="ko-KR" sz="500" dirty="0" smtClean="0"/>
              <a:t>.</a:t>
            </a:r>
            <a:r>
              <a:rPr lang="ko-KR" altLang="en-US" sz="500" dirty="0"/>
              <a:t> 유익하고 좋은 창의활동 정보 감사합니다</a:t>
            </a:r>
            <a:r>
              <a:rPr lang="en-US" altLang="ko-KR" sz="500" dirty="0" smtClean="0"/>
              <a:t>.</a:t>
            </a:r>
            <a:r>
              <a:rPr lang="ko-KR" altLang="en-US" sz="500" dirty="0" smtClean="0"/>
              <a:t>유익하고 </a:t>
            </a:r>
            <a:r>
              <a:rPr lang="ko-KR" altLang="en-US" sz="500" dirty="0"/>
              <a:t>좋은 창의활동 정보 감사합니다</a:t>
            </a:r>
            <a:r>
              <a:rPr lang="en-US" altLang="ko-KR" sz="500" dirty="0" smtClean="0"/>
              <a:t>.^^</a:t>
            </a:r>
          </a:p>
          <a:p>
            <a:endParaRPr lang="en-US" altLang="ko-KR" sz="500" dirty="0"/>
          </a:p>
          <a:p>
            <a:r>
              <a:rPr lang="en-US" altLang="ko-KR" sz="500" dirty="0"/>
              <a:t>https://www.youtube.com/watch?v=7K9fpzdwN80</a:t>
            </a:r>
            <a:endParaRPr lang="ko-KR" altLang="en-US" sz="500" dirty="0"/>
          </a:p>
        </p:txBody>
      </p:sp>
      <p:sp>
        <p:nvSpPr>
          <p:cNvPr id="233" name="직사각형 232"/>
          <p:cNvSpPr/>
          <p:nvPr/>
        </p:nvSpPr>
        <p:spPr>
          <a:xfrm>
            <a:off x="6624237" y="2029966"/>
            <a:ext cx="122413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500" dirty="0" smtClean="0"/>
              <a:t>2017-08-10 15:20</a:t>
            </a:r>
            <a:endParaRPr lang="ko-KR" altLang="en-US" sz="500" dirty="0"/>
          </a:p>
        </p:txBody>
      </p:sp>
      <p:sp>
        <p:nvSpPr>
          <p:cNvPr id="234" name="Rectangle 124"/>
          <p:cNvSpPr>
            <a:spLocks noChangeArrowheads="1"/>
          </p:cNvSpPr>
          <p:nvPr/>
        </p:nvSpPr>
        <p:spPr bwMode="auto">
          <a:xfrm>
            <a:off x="5430188" y="2086093"/>
            <a:ext cx="268443" cy="2030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IMG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36" name="직선 연결선 235"/>
          <p:cNvCxnSpPr/>
          <p:nvPr/>
        </p:nvCxnSpPr>
        <p:spPr>
          <a:xfrm>
            <a:off x="5466339" y="2564904"/>
            <a:ext cx="2268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634042" y="5723561"/>
            <a:ext cx="270967" cy="93429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등록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246785" y="3220658"/>
            <a:ext cx="659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spc="-15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카드뉴스</a:t>
            </a:r>
            <a:endParaRPr lang="ko-KR" altLang="en-US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oto Sans Korean Medium"/>
              <a:ea typeface="나눔바른고딕 UltraLight" panose="020B0603020101020101" pitchFamily="50" charset="-127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211743" y="666531"/>
            <a:ext cx="2585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Mobile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화면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Lay-out (</a:t>
            </a:r>
            <a:r>
              <a:rPr lang="ko-KR" altLang="en-US" sz="16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카드뉴스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en-US" altLang="ko-KR" sz="16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1762991" y="5108628"/>
            <a:ext cx="2483794" cy="16261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306634" y="569108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댓글 있을 경우</a:t>
            </a:r>
            <a:endParaRPr lang="ko-KR" altLang="en-US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oto Sans Korean Medium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104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D01EB78B-62B9-45F7-94C0-3DAE6150C9DE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01. </a:t>
            </a:r>
            <a:r>
              <a:rPr lang="ko-KR" altLang="en-US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화면 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구성안 </a:t>
            </a:r>
            <a:endParaRPr lang="en-US" altLang="ko-KR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aphicFrame>
        <p:nvGraphicFramePr>
          <p:cNvPr id="4" name="Group 27"/>
          <p:cNvGraphicFramePr>
            <a:graphicFrameLocks noGrp="1"/>
          </p:cNvGraphicFramePr>
          <p:nvPr>
            <p:extLst/>
          </p:nvPr>
        </p:nvGraphicFramePr>
        <p:xfrm>
          <a:off x="9912424" y="1052736"/>
          <a:ext cx="2160240" cy="21590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Description</a:t>
                      </a:r>
                    </a:p>
                  </a:txBody>
                  <a:tcPr marL="90036" marR="90036" marT="46767" marB="4676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70"/>
          <p:cNvSpPr>
            <a:spLocks noChangeAspect="1" noChangeArrowheads="1"/>
          </p:cNvSpPr>
          <p:nvPr/>
        </p:nvSpPr>
        <p:spPr bwMode="auto">
          <a:xfrm rot="5400000">
            <a:off x="169031" y="2655043"/>
            <a:ext cx="5700322" cy="248778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100000"/>
              </a:lnSpc>
              <a:buFontTx/>
              <a:buNone/>
            </a:pPr>
            <a:endParaRPr lang="ko-KR" altLang="en-US">
              <a:solidFill>
                <a:schemeClr val="tx1"/>
              </a:solidFill>
              <a:latin typeface="Trebuchet MS" pitchFamily="34" charset="0"/>
              <a:ea typeface="나눔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55"/>
          <a:stretch/>
        </p:blipFill>
        <p:spPr>
          <a:xfrm>
            <a:off x="1775520" y="1052736"/>
            <a:ext cx="2487562" cy="1475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268760"/>
            <a:ext cx="174083" cy="174083"/>
          </a:xfrm>
          <a:prstGeom prst="rect">
            <a:avLst/>
          </a:prstGeom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34" b="-1"/>
          <a:stretch/>
        </p:blipFill>
        <p:spPr bwMode="auto">
          <a:xfrm>
            <a:off x="1796417" y="1263213"/>
            <a:ext cx="214080" cy="20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Rectangle 370"/>
          <p:cNvSpPr>
            <a:spLocks noChangeAspect="1" noChangeArrowheads="1"/>
          </p:cNvSpPr>
          <p:nvPr/>
        </p:nvSpPr>
        <p:spPr bwMode="auto">
          <a:xfrm rot="5400000">
            <a:off x="4323022" y="2111230"/>
            <a:ext cx="4612476" cy="2487561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00000"/>
              </a:lnSpc>
              <a:buFontTx/>
              <a:buNone/>
            </a:pPr>
            <a:endParaRPr lang="ko-KR" altLang="en-US">
              <a:solidFill>
                <a:schemeClr val="tx1"/>
              </a:solidFill>
              <a:latin typeface="Trebuchet MS" pitchFamily="34" charset="0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 flipH="1">
            <a:off x="3953259" y="1344027"/>
            <a:ext cx="307457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5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MY</a:t>
            </a:r>
            <a:endParaRPr lang="en-US" altLang="ko-KR" sz="5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7" name="Group 532"/>
          <p:cNvGraphicFramePr>
            <a:graphicFrameLocks noGrp="1"/>
          </p:cNvGraphicFramePr>
          <p:nvPr>
            <p:extLst/>
          </p:nvPr>
        </p:nvGraphicFramePr>
        <p:xfrm>
          <a:off x="9912424" y="1236829"/>
          <a:ext cx="2160240" cy="2574048"/>
        </p:xfrm>
        <a:graphic>
          <a:graphicData uri="http://schemas.openxmlformats.org/drawingml/2006/table">
            <a:tbl>
              <a:tblPr/>
              <a:tblGrid>
                <a:gridCol w="311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6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7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8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9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11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12</a:t>
                      </a:r>
                    </a:p>
                  </a:txBody>
                  <a:tcPr marL="54000" marR="54000" marT="45759" marB="4575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45759" marB="45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28" name="Picture 2" descr="http://www.kyongan.ms.kr/cache/1404801873.png"/>
          <p:cNvPicPr>
            <a:picLocks noChangeAspect="1" noChangeArrowheads="1"/>
          </p:cNvPicPr>
          <p:nvPr/>
        </p:nvPicPr>
        <p:blipFill>
          <a:blip r:embed="rId5" cstate="print"/>
          <a:srcRect l="20841" t="23387" r="17934" b="22514"/>
          <a:stretch>
            <a:fillRect/>
          </a:stretch>
        </p:blipFill>
        <p:spPr bwMode="auto">
          <a:xfrm>
            <a:off x="2613738" y="1234256"/>
            <a:ext cx="709166" cy="288032"/>
          </a:xfrm>
          <a:prstGeom prst="rect">
            <a:avLst/>
          </a:prstGeom>
          <a:noFill/>
        </p:spPr>
      </p:pic>
      <p:sp>
        <p:nvSpPr>
          <p:cNvPr id="112" name="직사각형 111"/>
          <p:cNvSpPr/>
          <p:nvPr/>
        </p:nvSpPr>
        <p:spPr>
          <a:xfrm>
            <a:off x="1774485" y="2252871"/>
            <a:ext cx="2487562" cy="2427298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789589" y="2264235"/>
            <a:ext cx="18935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Chapter 1    </a:t>
            </a:r>
            <a:r>
              <a:rPr lang="ko-KR" altLang="en-US" sz="10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수족관으로 </a:t>
            </a:r>
            <a:r>
              <a:rPr lang="ko-KR" altLang="en-US" sz="10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떠나자</a:t>
            </a:r>
            <a:r>
              <a:rPr lang="en-US" altLang="ko-KR" sz="10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1000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846686" y="2506985"/>
            <a:ext cx="330274" cy="15016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TIP!</a:t>
            </a:r>
            <a:endParaRPr lang="ko-KR" altLang="en-US" sz="6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221984" y="2521700"/>
            <a:ext cx="404094" cy="118841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5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5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21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2654120" y="2529381"/>
            <a:ext cx="143193" cy="1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직사각형 121"/>
          <p:cNvSpPr/>
          <p:nvPr/>
        </p:nvSpPr>
        <p:spPr>
          <a:xfrm>
            <a:off x="1852183" y="2749546"/>
            <a:ext cx="2329667" cy="15981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ㅋ</a:t>
            </a:r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387825" y="3351852"/>
            <a:ext cx="2487562" cy="1039190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389434" y="3364852"/>
            <a:ext cx="473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프로그램</a:t>
            </a:r>
            <a:endParaRPr lang="ko-KR" altLang="en-US" sz="6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5" name="Rectangle 124"/>
          <p:cNvSpPr>
            <a:spLocks noChangeArrowheads="1"/>
          </p:cNvSpPr>
          <p:nvPr/>
        </p:nvSpPr>
        <p:spPr bwMode="auto">
          <a:xfrm>
            <a:off x="5466339" y="3564726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7494442" y="3398627"/>
            <a:ext cx="353931" cy="102379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전체보기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7" name="Rectangle 124"/>
          <p:cNvSpPr>
            <a:spLocks noChangeArrowheads="1"/>
          </p:cNvSpPr>
          <p:nvPr/>
        </p:nvSpPr>
        <p:spPr bwMode="auto">
          <a:xfrm>
            <a:off x="6019658" y="3565534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8" name="Rectangle 124"/>
          <p:cNvSpPr>
            <a:spLocks noChangeArrowheads="1"/>
          </p:cNvSpPr>
          <p:nvPr/>
        </p:nvSpPr>
        <p:spPr bwMode="auto">
          <a:xfrm>
            <a:off x="6574052" y="3564726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1" name="Rectangle 124"/>
          <p:cNvSpPr>
            <a:spLocks noChangeArrowheads="1"/>
          </p:cNvSpPr>
          <p:nvPr/>
        </p:nvSpPr>
        <p:spPr bwMode="auto">
          <a:xfrm>
            <a:off x="7131002" y="3564726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2" name="Rectangle 124"/>
          <p:cNvSpPr>
            <a:spLocks noChangeArrowheads="1"/>
          </p:cNvSpPr>
          <p:nvPr/>
        </p:nvSpPr>
        <p:spPr bwMode="auto">
          <a:xfrm>
            <a:off x="7687862" y="3564726"/>
            <a:ext cx="541406" cy="725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썸네일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69" b="-2"/>
          <a:stretch/>
        </p:blipFill>
        <p:spPr>
          <a:xfrm>
            <a:off x="5391193" y="4393693"/>
            <a:ext cx="2481849" cy="1699601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5750757" y="1072540"/>
            <a:ext cx="404278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" b="1" dirty="0" err="1" smtClean="0"/>
              <a:t>kkeju</a:t>
            </a:r>
            <a:r>
              <a:rPr lang="en-US" altLang="ko-KR" sz="500" b="1" dirty="0" smtClean="0"/>
              <a:t>**</a:t>
            </a:r>
            <a:endParaRPr lang="ko-KR" altLang="en-US" sz="500" dirty="0"/>
          </a:p>
        </p:txBody>
      </p:sp>
      <p:sp>
        <p:nvSpPr>
          <p:cNvPr id="90" name="직사각형 89"/>
          <p:cNvSpPr/>
          <p:nvPr/>
        </p:nvSpPr>
        <p:spPr>
          <a:xfrm>
            <a:off x="5753685" y="1227204"/>
            <a:ext cx="20536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 smtClean="0"/>
              <a:t>아이랑 해보니 잘 따라오네요</a:t>
            </a:r>
            <a:r>
              <a:rPr lang="en-US" altLang="ko-KR" sz="500" dirty="0" smtClean="0"/>
              <a:t>. </a:t>
            </a:r>
            <a:r>
              <a:rPr lang="ko-KR" altLang="en-US" sz="500" dirty="0" smtClean="0"/>
              <a:t>신기하게 전 후 그림이 달라졌어요</a:t>
            </a:r>
            <a:r>
              <a:rPr lang="en-US" altLang="ko-KR" sz="5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500" dirty="0" smtClean="0"/>
              <a:t>파일명파일명파일명</a:t>
            </a:r>
            <a:r>
              <a:rPr lang="en-US" altLang="ko-KR" sz="500" dirty="0" smtClean="0"/>
              <a:t>.</a:t>
            </a:r>
            <a:r>
              <a:rPr lang="en-US" altLang="ko-KR" sz="500" dirty="0" err="1" smtClean="0"/>
              <a:t>ppt</a:t>
            </a:r>
            <a:endParaRPr lang="ko-KR" altLang="en-US" sz="500" dirty="0"/>
          </a:p>
        </p:txBody>
      </p:sp>
      <p:sp>
        <p:nvSpPr>
          <p:cNvPr id="91" name="직사각형 90"/>
          <p:cNvSpPr/>
          <p:nvPr/>
        </p:nvSpPr>
        <p:spPr>
          <a:xfrm>
            <a:off x="6624237" y="1079243"/>
            <a:ext cx="122413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500" dirty="0" smtClean="0"/>
              <a:t>2017-08-10 15:20</a:t>
            </a:r>
            <a:endParaRPr lang="ko-KR" altLang="en-US" sz="500" dirty="0"/>
          </a:p>
        </p:txBody>
      </p:sp>
      <p:sp>
        <p:nvSpPr>
          <p:cNvPr id="92" name="Rectangle 124"/>
          <p:cNvSpPr>
            <a:spLocks noChangeArrowheads="1"/>
          </p:cNvSpPr>
          <p:nvPr/>
        </p:nvSpPr>
        <p:spPr bwMode="auto">
          <a:xfrm>
            <a:off x="5430188" y="1135370"/>
            <a:ext cx="268443" cy="2030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IMG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6624237" y="1426952"/>
            <a:ext cx="330351" cy="86352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바로보기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6978472" y="1422192"/>
            <a:ext cx="330351" cy="86352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다운로드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4314582" y="1684590"/>
            <a:ext cx="68302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1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</a:t>
            </a:r>
            <a:endParaRPr lang="ko-KR" altLang="en-US" sz="11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5750757" y="1577139"/>
            <a:ext cx="404278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" b="1" dirty="0" err="1" smtClean="0"/>
              <a:t>kkeju</a:t>
            </a:r>
            <a:r>
              <a:rPr lang="en-US" altLang="ko-KR" sz="500" b="1" dirty="0" smtClean="0"/>
              <a:t>**</a:t>
            </a:r>
            <a:endParaRPr lang="ko-KR" altLang="en-US" sz="500" dirty="0"/>
          </a:p>
        </p:txBody>
      </p:sp>
      <p:sp>
        <p:nvSpPr>
          <p:cNvPr id="224" name="직사각형 223"/>
          <p:cNvSpPr/>
          <p:nvPr/>
        </p:nvSpPr>
        <p:spPr>
          <a:xfrm>
            <a:off x="5753685" y="1731803"/>
            <a:ext cx="20536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 smtClean="0"/>
              <a:t>유익하고 좋은 창의활동 정보 감사합니다</a:t>
            </a:r>
            <a:r>
              <a:rPr lang="en-US" altLang="ko-KR" sz="500" dirty="0" smtClean="0"/>
              <a:t>.</a:t>
            </a:r>
            <a:r>
              <a:rPr lang="ko-KR" altLang="en-US" sz="500" dirty="0"/>
              <a:t> 유익하고 좋은 창의활동 정보 감사합니다</a:t>
            </a:r>
            <a:r>
              <a:rPr lang="en-US" altLang="ko-KR" sz="500" dirty="0" smtClean="0"/>
              <a:t>.</a:t>
            </a:r>
            <a:r>
              <a:rPr lang="ko-KR" altLang="en-US" sz="500" dirty="0" smtClean="0"/>
              <a:t>유익하고 </a:t>
            </a:r>
            <a:r>
              <a:rPr lang="ko-KR" altLang="en-US" sz="500" dirty="0"/>
              <a:t>좋은 창의활동 정보 감사합니다</a:t>
            </a:r>
            <a:r>
              <a:rPr lang="en-US" altLang="ko-KR" sz="500" dirty="0" smtClean="0"/>
              <a:t>.^^</a:t>
            </a:r>
            <a:endParaRPr lang="ko-KR" altLang="en-US" sz="500" dirty="0"/>
          </a:p>
        </p:txBody>
      </p:sp>
      <p:sp>
        <p:nvSpPr>
          <p:cNvPr id="225" name="직사각형 224"/>
          <p:cNvSpPr/>
          <p:nvPr/>
        </p:nvSpPr>
        <p:spPr>
          <a:xfrm>
            <a:off x="6624237" y="1583842"/>
            <a:ext cx="122413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500" dirty="0" smtClean="0"/>
              <a:t>2017-08-10 15:20</a:t>
            </a:r>
            <a:endParaRPr lang="ko-KR" altLang="en-US" sz="500" dirty="0"/>
          </a:p>
        </p:txBody>
      </p:sp>
      <p:sp>
        <p:nvSpPr>
          <p:cNvPr id="226" name="Rectangle 124"/>
          <p:cNvSpPr>
            <a:spLocks noChangeArrowheads="1"/>
          </p:cNvSpPr>
          <p:nvPr/>
        </p:nvSpPr>
        <p:spPr bwMode="auto">
          <a:xfrm>
            <a:off x="5430188" y="1639969"/>
            <a:ext cx="268443" cy="2030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IMG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28" name="직선 연결선 227"/>
          <p:cNvCxnSpPr/>
          <p:nvPr/>
        </p:nvCxnSpPr>
        <p:spPr>
          <a:xfrm>
            <a:off x="5466339" y="1561237"/>
            <a:ext cx="2268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5466339" y="2017312"/>
            <a:ext cx="2268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84" y="3050218"/>
            <a:ext cx="776477" cy="25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직사각형 230"/>
          <p:cNvSpPr/>
          <p:nvPr/>
        </p:nvSpPr>
        <p:spPr>
          <a:xfrm>
            <a:off x="5750757" y="2023263"/>
            <a:ext cx="404278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" b="1" dirty="0" err="1" smtClean="0"/>
              <a:t>kkeju</a:t>
            </a:r>
            <a:r>
              <a:rPr lang="en-US" altLang="ko-KR" sz="500" b="1" dirty="0" smtClean="0"/>
              <a:t>**</a:t>
            </a:r>
            <a:endParaRPr lang="ko-KR" altLang="en-US" sz="500" dirty="0"/>
          </a:p>
        </p:txBody>
      </p:sp>
      <p:sp>
        <p:nvSpPr>
          <p:cNvPr id="232" name="직사각형 231"/>
          <p:cNvSpPr/>
          <p:nvPr/>
        </p:nvSpPr>
        <p:spPr>
          <a:xfrm>
            <a:off x="5753685" y="2177927"/>
            <a:ext cx="20536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 smtClean="0"/>
              <a:t>유익하고 좋은 창의활동 정보 감사합니다</a:t>
            </a:r>
            <a:r>
              <a:rPr lang="en-US" altLang="ko-KR" sz="500" dirty="0" smtClean="0"/>
              <a:t>.</a:t>
            </a:r>
            <a:r>
              <a:rPr lang="ko-KR" altLang="en-US" sz="500" dirty="0"/>
              <a:t> 유익하고 좋은 창의활동 정보 감사합니다</a:t>
            </a:r>
            <a:r>
              <a:rPr lang="en-US" altLang="ko-KR" sz="500" dirty="0" smtClean="0"/>
              <a:t>.</a:t>
            </a:r>
            <a:r>
              <a:rPr lang="ko-KR" altLang="en-US" sz="500" dirty="0" smtClean="0"/>
              <a:t>유익하고 </a:t>
            </a:r>
            <a:r>
              <a:rPr lang="ko-KR" altLang="en-US" sz="500" dirty="0"/>
              <a:t>좋은 창의활동 정보 감사합니다</a:t>
            </a:r>
            <a:r>
              <a:rPr lang="en-US" altLang="ko-KR" sz="500" dirty="0" smtClean="0"/>
              <a:t>.^^</a:t>
            </a:r>
          </a:p>
          <a:p>
            <a:endParaRPr lang="en-US" altLang="ko-KR" sz="500" dirty="0"/>
          </a:p>
        </p:txBody>
      </p:sp>
      <p:sp>
        <p:nvSpPr>
          <p:cNvPr id="233" name="직사각형 232"/>
          <p:cNvSpPr/>
          <p:nvPr/>
        </p:nvSpPr>
        <p:spPr>
          <a:xfrm>
            <a:off x="6624237" y="2029966"/>
            <a:ext cx="122413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500" dirty="0" smtClean="0"/>
              <a:t>2017-08-10 15:20</a:t>
            </a:r>
            <a:endParaRPr lang="ko-KR" altLang="en-US" sz="500" dirty="0"/>
          </a:p>
        </p:txBody>
      </p:sp>
      <p:sp>
        <p:nvSpPr>
          <p:cNvPr id="234" name="Rectangle 124"/>
          <p:cNvSpPr>
            <a:spLocks noChangeArrowheads="1"/>
          </p:cNvSpPr>
          <p:nvPr/>
        </p:nvSpPr>
        <p:spPr bwMode="auto">
          <a:xfrm>
            <a:off x="5430188" y="2086093"/>
            <a:ext cx="268443" cy="2030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IMG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36" name="직선 연결선 235"/>
          <p:cNvCxnSpPr/>
          <p:nvPr/>
        </p:nvCxnSpPr>
        <p:spPr>
          <a:xfrm>
            <a:off x="5466339" y="3036222"/>
            <a:ext cx="2268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72" y="2747545"/>
            <a:ext cx="2324613" cy="159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1" name="그룹 190"/>
          <p:cNvGrpSpPr/>
          <p:nvPr/>
        </p:nvGrpSpPr>
        <p:grpSpPr>
          <a:xfrm>
            <a:off x="3884273" y="2534070"/>
            <a:ext cx="305280" cy="216885"/>
            <a:chOff x="9636045" y="4793916"/>
            <a:chExt cx="648072" cy="342734"/>
          </a:xfrm>
        </p:grpSpPr>
        <p:sp>
          <p:nvSpPr>
            <p:cNvPr id="192" name="직사각형 191"/>
            <p:cNvSpPr/>
            <p:nvPr/>
          </p:nvSpPr>
          <p:spPr>
            <a:xfrm>
              <a:off x="9636045" y="4793916"/>
              <a:ext cx="648072" cy="3427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3" name="그룹 192"/>
            <p:cNvGrpSpPr/>
            <p:nvPr/>
          </p:nvGrpSpPr>
          <p:grpSpPr>
            <a:xfrm>
              <a:off x="9847794" y="4859201"/>
              <a:ext cx="288031" cy="216023"/>
              <a:chOff x="4849898" y="3550323"/>
              <a:chExt cx="618827" cy="355237"/>
            </a:xfrm>
          </p:grpSpPr>
          <p:sp>
            <p:nvSpPr>
              <p:cNvPr id="194" name="모서리가 둥근 직사각형 20">
                <a:extLst>
                  <a:ext uri="{FF2B5EF4-FFF2-40B4-BE49-F238E27FC236}">
                    <a16:creationId xmlns:a16="http://schemas.microsoft.com/office/drawing/2014/main" id="{DCA9E7CA-B573-404A-A34C-11075FC61DA5}"/>
                  </a:ext>
                </a:extLst>
              </p:cNvPr>
              <p:cNvSpPr/>
              <p:nvPr/>
            </p:nvSpPr>
            <p:spPr>
              <a:xfrm>
                <a:off x="4849898" y="3550323"/>
                <a:ext cx="618827" cy="355237"/>
              </a:xfrm>
              <a:prstGeom prst="roundRect">
                <a:avLst/>
              </a:prstGeom>
              <a:solidFill>
                <a:schemeClr val="tx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95" name="이등변 삼각형 194">
                <a:extLst>
                  <a:ext uri="{FF2B5EF4-FFF2-40B4-BE49-F238E27FC236}">
                    <a16:creationId xmlns:a16="http://schemas.microsoft.com/office/drawing/2014/main" id="{343A559E-4FB2-4D09-ADDC-3F7B3FA3B613}"/>
                  </a:ext>
                </a:extLst>
              </p:cNvPr>
              <p:cNvSpPr/>
              <p:nvPr/>
            </p:nvSpPr>
            <p:spPr>
              <a:xfrm rot="5400000">
                <a:off x="5059881" y="3617343"/>
                <a:ext cx="234174" cy="2197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grpSp>
        <p:nvGrpSpPr>
          <p:cNvPr id="196" name="그룹 195"/>
          <p:cNvGrpSpPr/>
          <p:nvPr/>
        </p:nvGrpSpPr>
        <p:grpSpPr>
          <a:xfrm>
            <a:off x="3552637" y="2526119"/>
            <a:ext cx="314984" cy="223992"/>
            <a:chOff x="8956609" y="4795846"/>
            <a:chExt cx="648072" cy="342734"/>
          </a:xfrm>
        </p:grpSpPr>
        <p:sp>
          <p:nvSpPr>
            <p:cNvPr id="197" name="직사각형 196"/>
            <p:cNvSpPr/>
            <p:nvPr/>
          </p:nvSpPr>
          <p:spPr>
            <a:xfrm>
              <a:off x="8956609" y="4795846"/>
              <a:ext cx="648072" cy="342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9124996" y="4858292"/>
              <a:ext cx="328354" cy="21602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9359314" y="4881372"/>
              <a:ext cx="94444" cy="90677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이등변 삼각형 200"/>
            <p:cNvSpPr/>
            <p:nvPr/>
          </p:nvSpPr>
          <p:spPr>
            <a:xfrm>
              <a:off x="9167975" y="4963737"/>
              <a:ext cx="161390" cy="109562"/>
            </a:xfrm>
            <a:prstGeom prst="triangl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이등변 삼각형 201"/>
            <p:cNvSpPr/>
            <p:nvPr/>
          </p:nvSpPr>
          <p:spPr>
            <a:xfrm>
              <a:off x="9256229" y="4959744"/>
              <a:ext cx="161390" cy="109562"/>
            </a:xfrm>
            <a:prstGeom prst="triangl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4273635" y="3037912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동영상</a:t>
            </a:r>
            <a:endParaRPr lang="ko-KR" altLang="en-US" sz="12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oto Sans Korean Medium"/>
              <a:ea typeface="나눔바른고딕 UltraLight" panose="020B0603020101020101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211743" y="666531"/>
            <a:ext cx="287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Mobile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화면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Lay-out (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동영상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en-US" altLang="ko-KR" sz="16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309440" y="4348132"/>
            <a:ext cx="10855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소감태크</a:t>
            </a:r>
            <a:endParaRPr lang="en-US" altLang="ko-KR" sz="1100" kern="0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oto Sans Korean Medium"/>
              <a:ea typeface="나눔바른고딕 UltraLight" panose="020B0603020101020101" pitchFamily="50" charset="-127"/>
            </a:endParaRPr>
          </a:p>
          <a:p>
            <a:r>
              <a:rPr lang="ko-KR" altLang="en-US" sz="1100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소감태크</a:t>
            </a:r>
            <a:r>
              <a:rPr lang="ko-KR" altLang="en-US" sz="11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oto Sans Korean Medium"/>
                <a:ea typeface="나눔바른고딕 UltraLight" panose="020B0603020101020101" pitchFamily="50" charset="-127"/>
              </a:rPr>
              <a:t> 결과 보기</a:t>
            </a:r>
            <a:endParaRPr lang="ko-KR" altLang="en-US" sz="11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oto Sans Korean Medium"/>
              <a:ea typeface="나눔바른고딕 UltraLight" panose="020B0603020101020101" pitchFamily="50" charset="-127"/>
            </a:endParaRPr>
          </a:p>
        </p:txBody>
      </p:sp>
      <p:pic>
        <p:nvPicPr>
          <p:cNvPr id="14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01" y="2415745"/>
            <a:ext cx="787636" cy="54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직사각형 146"/>
          <p:cNvSpPr/>
          <p:nvPr/>
        </p:nvSpPr>
        <p:spPr>
          <a:xfrm>
            <a:off x="1852127" y="4348624"/>
            <a:ext cx="2329724" cy="2676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86" y="4388206"/>
            <a:ext cx="124790" cy="16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323519" y="4423985"/>
            <a:ext cx="266664" cy="120867"/>
          </a:xfrm>
          <a:prstGeom prst="rect">
            <a:avLst/>
          </a:prstGeom>
          <a:solidFill>
            <a:srgbClr val="00B050">
              <a:alpha val="89000"/>
            </a:srgb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초등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605436" y="4421804"/>
            <a:ext cx="266664" cy="120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893115" y="4421804"/>
            <a:ext cx="266664" cy="120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고교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977672" y="4395354"/>
            <a:ext cx="50526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dirty="0" smtClean="0"/>
              <a:t>조회수 </a:t>
            </a:r>
            <a:r>
              <a:rPr lang="en-US" altLang="ko-KR" sz="500" dirty="0" smtClean="0"/>
              <a:t>000</a:t>
            </a:r>
            <a:endParaRPr lang="ko-KR" altLang="en-US" sz="500" dirty="0"/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4" t="14291" r="2714" b="73573"/>
          <a:stretch/>
        </p:blipFill>
        <p:spPr>
          <a:xfrm>
            <a:off x="2482508" y="4391301"/>
            <a:ext cx="425205" cy="149797"/>
          </a:xfrm>
          <a:prstGeom prst="rect">
            <a:avLst/>
          </a:prstGeom>
        </p:spPr>
      </p:pic>
      <p:sp>
        <p:nvSpPr>
          <p:cNvPr id="167" name="직사각형 166"/>
          <p:cNvSpPr/>
          <p:nvPr/>
        </p:nvSpPr>
        <p:spPr>
          <a:xfrm>
            <a:off x="2522225" y="4455599"/>
            <a:ext cx="194520" cy="51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2436988" y="4403075"/>
            <a:ext cx="389850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소감태그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4" t="14291" r="6933" b="72660"/>
          <a:stretch/>
        </p:blipFill>
        <p:spPr>
          <a:xfrm>
            <a:off x="2901042" y="4392069"/>
            <a:ext cx="327156" cy="152779"/>
          </a:xfrm>
          <a:prstGeom prst="rect">
            <a:avLst/>
          </a:prstGeom>
        </p:spPr>
      </p:pic>
      <p:sp>
        <p:nvSpPr>
          <p:cNvPr id="171" name="직사각형 170"/>
          <p:cNvSpPr/>
          <p:nvPr/>
        </p:nvSpPr>
        <p:spPr>
          <a:xfrm>
            <a:off x="2933632" y="4437024"/>
            <a:ext cx="260838" cy="67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2885048" y="4403320"/>
            <a:ext cx="389850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참여결과</a:t>
            </a: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1773154" y="1532352"/>
            <a:ext cx="24875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1780515" y="1535528"/>
            <a:ext cx="1272327" cy="1606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프로그램 개요</a:t>
            </a:r>
            <a:endParaRPr lang="ko-KR" altLang="en-US" sz="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3AD6158-E16F-4F97-94C4-77D2185A4DFC}"/>
              </a:ext>
            </a:extLst>
          </p:cNvPr>
          <p:cNvSpPr/>
          <p:nvPr/>
        </p:nvSpPr>
        <p:spPr>
          <a:xfrm>
            <a:off x="3052842" y="1535266"/>
            <a:ext cx="1211912" cy="1614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0">
              <a:defRPr sz="1800" b="0" spc="0">
                <a:solidFill>
                  <a:srgbClr val="000000"/>
                </a:solidFill>
              </a:defRPr>
            </a:pPr>
            <a:r>
              <a:rPr lang="ko-KR" altLang="en-US" sz="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프로그램</a:t>
            </a:r>
            <a:endParaRPr lang="ko-KR" altLang="en-US" sz="6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755604" y="1684011"/>
            <a:ext cx="231322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창의교실과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함께 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따라해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보세요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!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9" name="오각형 57">
            <a:extLst>
              <a:ext uri="{FF2B5EF4-FFF2-40B4-BE49-F238E27FC236}">
                <a16:creationId xmlns:a16="http://schemas.microsoft.com/office/drawing/2014/main" id="{065821E3-D499-49B6-A126-480060F2742C}"/>
              </a:ext>
            </a:extLst>
          </p:cNvPr>
          <p:cNvSpPr/>
          <p:nvPr/>
        </p:nvSpPr>
        <p:spPr>
          <a:xfrm>
            <a:off x="1874958" y="1923406"/>
            <a:ext cx="565831" cy="241931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32C178E-F185-4DEC-A4DA-885054E8D4C6}"/>
              </a:ext>
            </a:extLst>
          </p:cNvPr>
          <p:cNvSpPr txBox="1"/>
          <p:nvPr/>
        </p:nvSpPr>
        <p:spPr>
          <a:xfrm>
            <a:off x="1917694" y="1892979"/>
            <a:ext cx="469311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</a:t>
            </a: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확인하기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E449400-24FA-49D5-BE60-E6C708CB7592}"/>
              </a:ext>
            </a:extLst>
          </p:cNvPr>
          <p:cNvSpPr/>
          <p:nvPr/>
        </p:nvSpPr>
        <p:spPr>
          <a:xfrm>
            <a:off x="1827623" y="1905615"/>
            <a:ext cx="217328" cy="1692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</a:p>
        </p:txBody>
      </p:sp>
      <p:sp>
        <p:nvSpPr>
          <p:cNvPr id="182" name="오각형 89">
            <a:extLst>
              <a:ext uri="{FF2B5EF4-FFF2-40B4-BE49-F238E27FC236}">
                <a16:creationId xmlns:a16="http://schemas.microsoft.com/office/drawing/2014/main" id="{4EEED40C-6CE5-4633-99CC-35B4F0BC674F}"/>
              </a:ext>
            </a:extLst>
          </p:cNvPr>
          <p:cNvSpPr/>
          <p:nvPr/>
        </p:nvSpPr>
        <p:spPr>
          <a:xfrm>
            <a:off x="2451838" y="1923406"/>
            <a:ext cx="565831" cy="241931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3" name="오각형 90">
            <a:extLst>
              <a:ext uri="{FF2B5EF4-FFF2-40B4-BE49-F238E27FC236}">
                <a16:creationId xmlns:a16="http://schemas.microsoft.com/office/drawing/2014/main" id="{BAF25DA7-1D01-43A7-831B-E0C4F535D468}"/>
              </a:ext>
            </a:extLst>
          </p:cNvPr>
          <p:cNvSpPr/>
          <p:nvPr/>
        </p:nvSpPr>
        <p:spPr>
          <a:xfrm>
            <a:off x="3045805" y="1923406"/>
            <a:ext cx="565831" cy="241931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4" name="오각형 91">
            <a:extLst>
              <a:ext uri="{FF2B5EF4-FFF2-40B4-BE49-F238E27FC236}">
                <a16:creationId xmlns:a16="http://schemas.microsoft.com/office/drawing/2014/main" id="{D7EA93F3-A332-439C-8131-34A511C3758D}"/>
              </a:ext>
            </a:extLst>
          </p:cNvPr>
          <p:cNvSpPr/>
          <p:nvPr/>
        </p:nvSpPr>
        <p:spPr>
          <a:xfrm>
            <a:off x="3639771" y="1923406"/>
            <a:ext cx="565831" cy="241931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301D00C-BEC5-429C-B4A7-3D18079AC65A}"/>
              </a:ext>
            </a:extLst>
          </p:cNvPr>
          <p:cNvSpPr/>
          <p:nvPr/>
        </p:nvSpPr>
        <p:spPr>
          <a:xfrm>
            <a:off x="2398225" y="1905615"/>
            <a:ext cx="217328" cy="1692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40F0E14-F25E-4DAE-A9FF-D3E057BE2AAC}"/>
              </a:ext>
            </a:extLst>
          </p:cNvPr>
          <p:cNvSpPr/>
          <p:nvPr/>
        </p:nvSpPr>
        <p:spPr>
          <a:xfrm>
            <a:off x="2985831" y="1899943"/>
            <a:ext cx="217328" cy="1692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3DD9794-7974-47C3-A929-693594ACE367}"/>
              </a:ext>
            </a:extLst>
          </p:cNvPr>
          <p:cNvSpPr/>
          <p:nvPr/>
        </p:nvSpPr>
        <p:spPr>
          <a:xfrm>
            <a:off x="3587219" y="1899331"/>
            <a:ext cx="217328" cy="1692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96634A1-B789-4991-B742-C837382832C1}"/>
              </a:ext>
            </a:extLst>
          </p:cNvPr>
          <p:cNvSpPr txBox="1"/>
          <p:nvPr/>
        </p:nvSpPr>
        <p:spPr>
          <a:xfrm>
            <a:off x="2471865" y="1926098"/>
            <a:ext cx="614393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창의활동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TIP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확인하기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8DD4970-4054-4B4E-A42F-3C4187B86E1E}"/>
              </a:ext>
            </a:extLst>
          </p:cNvPr>
          <p:cNvSpPr txBox="1"/>
          <p:nvPr/>
        </p:nvSpPr>
        <p:spPr>
          <a:xfrm>
            <a:off x="3054194" y="1925339"/>
            <a:ext cx="653554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아이와 함께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창의적으로 놀기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A8CA802-C898-4472-848B-06E7A4500BCA}"/>
              </a:ext>
            </a:extLst>
          </p:cNvPr>
          <p:cNvSpPr txBox="1"/>
          <p:nvPr/>
        </p:nvSpPr>
        <p:spPr>
          <a:xfrm>
            <a:off x="3666075" y="1924862"/>
            <a:ext cx="600237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창의교실활동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후기 공감나누기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775271" y="1694157"/>
            <a:ext cx="2483794" cy="5643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4" name="그룹 203"/>
          <p:cNvGrpSpPr/>
          <p:nvPr/>
        </p:nvGrpSpPr>
        <p:grpSpPr>
          <a:xfrm>
            <a:off x="2308456" y="6749094"/>
            <a:ext cx="1224158" cy="488950"/>
            <a:chOff x="2728913" y="5880100"/>
            <a:chExt cx="1223962" cy="488950"/>
          </a:xfrm>
        </p:grpSpPr>
        <p:sp>
          <p:nvSpPr>
            <p:cNvPr id="208" name="오른쪽 화살표 207"/>
            <p:cNvSpPr/>
            <p:nvPr/>
          </p:nvSpPr>
          <p:spPr bwMode="auto">
            <a:xfrm rot="5400000">
              <a:off x="3096419" y="5512594"/>
              <a:ext cx="488950" cy="1223962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TextBox 18"/>
            <p:cNvSpPr txBox="1">
              <a:spLocks noChangeArrowheads="1"/>
            </p:cNvSpPr>
            <p:nvPr/>
          </p:nvSpPr>
          <p:spPr bwMode="auto">
            <a:xfrm>
              <a:off x="3075479" y="5932736"/>
              <a:ext cx="530831" cy="3693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화면</a:t>
              </a:r>
              <a:endPara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이어</a:t>
              </a:r>
              <a:r>
                <a:rPr lang="ko-KR" altLang="en-US" sz="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짐</a:t>
              </a:r>
            </a:p>
          </p:txBody>
        </p:sp>
      </p:grpSp>
      <p:sp>
        <p:nvSpPr>
          <p:cNvPr id="218" name="직사각형 217"/>
          <p:cNvSpPr/>
          <p:nvPr/>
        </p:nvSpPr>
        <p:spPr>
          <a:xfrm>
            <a:off x="1752775" y="4759167"/>
            <a:ext cx="65594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6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부모공감</a:t>
            </a:r>
            <a:r>
              <a:rPr lang="ko-KR" altLang="en-US" sz="6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댓글   </a:t>
            </a:r>
            <a:r>
              <a:rPr lang="en-US" altLang="ko-KR" sz="600" b="1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100</a:t>
            </a:r>
            <a:endParaRPr lang="ko-KR" altLang="en-US" sz="6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778377" y="4923962"/>
            <a:ext cx="249863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진심을 담은 응원과 격려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및 나만의 </a:t>
            </a:r>
            <a:r>
              <a:rPr lang="ko-KR" alt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창의체험팁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등을 자유롭게  나누어보세요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847499" y="4911776"/>
            <a:ext cx="444525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124"/>
          <p:cNvSpPr>
            <a:spLocks noChangeArrowheads="1"/>
          </p:cNvSpPr>
          <p:nvPr/>
        </p:nvSpPr>
        <p:spPr bwMode="auto">
          <a:xfrm>
            <a:off x="1843976" y="5163074"/>
            <a:ext cx="2355784" cy="704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40" name="그림 239">
            <a:extLst>
              <a:ext uri="{FF2B5EF4-FFF2-40B4-BE49-F238E27FC236}">
                <a16:creationId xmlns:a16="http://schemas.microsoft.com/office/drawing/2014/main" id="{8F21CF77-6ECD-40AC-9EBE-E445DC0D9DB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4275" t="29185" r="62460" b="9555"/>
          <a:stretch/>
        </p:blipFill>
        <p:spPr>
          <a:xfrm>
            <a:off x="1842331" y="5179478"/>
            <a:ext cx="290891" cy="158691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8F21CF77-6ECD-40AC-9EBE-E445DC0D9DB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9213" t="38267" r="2628" b="10711"/>
          <a:stretch/>
        </p:blipFill>
        <p:spPr>
          <a:xfrm>
            <a:off x="2165643" y="5202429"/>
            <a:ext cx="258388" cy="128653"/>
          </a:xfrm>
          <a:prstGeom prst="rect">
            <a:avLst/>
          </a:prstGeom>
        </p:spPr>
      </p:pic>
      <p:cxnSp>
        <p:nvCxnSpPr>
          <p:cNvPr id="244" name="직선 연결선 243"/>
          <p:cNvCxnSpPr/>
          <p:nvPr/>
        </p:nvCxnSpPr>
        <p:spPr>
          <a:xfrm>
            <a:off x="1842331" y="5351816"/>
            <a:ext cx="23574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813198" y="5373190"/>
            <a:ext cx="183607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유익하고 좋은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창의활동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정보 감사합니다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9" name="직선 연결선 248"/>
          <p:cNvCxnSpPr/>
          <p:nvPr/>
        </p:nvCxnSpPr>
        <p:spPr>
          <a:xfrm>
            <a:off x="1842331" y="5668449"/>
            <a:ext cx="23574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E1B8ED0-D8B7-49CF-BCD8-BDA34CB09BC6}"/>
              </a:ext>
            </a:extLst>
          </p:cNvPr>
          <p:cNvSpPr txBox="1"/>
          <p:nvPr/>
        </p:nvSpPr>
        <p:spPr>
          <a:xfrm>
            <a:off x="1803061" y="5689517"/>
            <a:ext cx="637728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defRPr>
            </a:lvl1pPr>
          </a:lstStyle>
          <a:p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 /       400       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925467" y="5724814"/>
            <a:ext cx="260091" cy="9550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취소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061342" y="5720244"/>
            <a:ext cx="547808" cy="9168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00" b="1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파일올리기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2162900" y="5924990"/>
            <a:ext cx="404278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" b="1" dirty="0" err="1" smtClean="0"/>
              <a:t>kkeju</a:t>
            </a:r>
            <a:r>
              <a:rPr lang="en-US" altLang="ko-KR" sz="500" b="1" dirty="0" smtClean="0"/>
              <a:t>**</a:t>
            </a:r>
            <a:endParaRPr lang="ko-KR" altLang="en-US" sz="500" dirty="0"/>
          </a:p>
        </p:txBody>
      </p:sp>
      <p:sp>
        <p:nvSpPr>
          <p:cNvPr id="256" name="직사각형 255"/>
          <p:cNvSpPr/>
          <p:nvPr/>
        </p:nvSpPr>
        <p:spPr>
          <a:xfrm>
            <a:off x="2165828" y="6079654"/>
            <a:ext cx="20536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 smtClean="0"/>
              <a:t>유익하고 좋은 창의활동 정보 감사합니다</a:t>
            </a:r>
            <a:r>
              <a:rPr lang="en-US" altLang="ko-KR" sz="500" dirty="0" smtClean="0"/>
              <a:t>.</a:t>
            </a:r>
            <a:r>
              <a:rPr lang="ko-KR" altLang="en-US" sz="500" dirty="0"/>
              <a:t> 유익하고 좋은 창의활동 정보 감사합니다</a:t>
            </a:r>
            <a:r>
              <a:rPr lang="en-US" altLang="ko-KR" sz="500" dirty="0" smtClean="0"/>
              <a:t>.</a:t>
            </a:r>
            <a:r>
              <a:rPr lang="ko-KR" altLang="en-US" sz="500" dirty="0" smtClean="0"/>
              <a:t>유익하고 </a:t>
            </a:r>
            <a:r>
              <a:rPr lang="ko-KR" altLang="en-US" sz="500" dirty="0"/>
              <a:t>좋은 창의활동 정보 감사합니다</a:t>
            </a:r>
            <a:r>
              <a:rPr lang="en-US" altLang="ko-KR" sz="500" dirty="0" smtClean="0"/>
              <a:t>.^^</a:t>
            </a:r>
            <a:endParaRPr lang="ko-KR" altLang="en-US" sz="500" dirty="0"/>
          </a:p>
        </p:txBody>
      </p:sp>
      <p:sp>
        <p:nvSpPr>
          <p:cNvPr id="257" name="직사각형 256"/>
          <p:cNvSpPr/>
          <p:nvPr/>
        </p:nvSpPr>
        <p:spPr>
          <a:xfrm>
            <a:off x="3036380" y="5931693"/>
            <a:ext cx="122413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500" dirty="0" smtClean="0"/>
              <a:t>2017-08-10 15:20</a:t>
            </a:r>
            <a:endParaRPr lang="ko-KR" altLang="en-US" sz="500" dirty="0"/>
          </a:p>
        </p:txBody>
      </p:sp>
      <p:sp>
        <p:nvSpPr>
          <p:cNvPr id="258" name="Rectangle 124"/>
          <p:cNvSpPr>
            <a:spLocks noChangeArrowheads="1"/>
          </p:cNvSpPr>
          <p:nvPr/>
        </p:nvSpPr>
        <p:spPr bwMode="auto">
          <a:xfrm>
            <a:off x="1842331" y="5987820"/>
            <a:ext cx="268443" cy="2030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IMG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9" name="Rectangle 124"/>
          <p:cNvSpPr>
            <a:spLocks noChangeArrowheads="1"/>
          </p:cNvSpPr>
          <p:nvPr/>
        </p:nvSpPr>
        <p:spPr bwMode="auto">
          <a:xfrm>
            <a:off x="2237655" y="6294542"/>
            <a:ext cx="1254874" cy="346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>
            <a:off x="1852127" y="6677069"/>
            <a:ext cx="2268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E18EF02-B399-4C0F-89AE-79FCF68EAE71}"/>
              </a:ext>
            </a:extLst>
          </p:cNvPr>
          <p:cNvSpPr/>
          <p:nvPr/>
        </p:nvSpPr>
        <p:spPr>
          <a:xfrm>
            <a:off x="3634042" y="5723561"/>
            <a:ext cx="270967" cy="93429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00" b="1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등록</a:t>
            </a:r>
            <a:endParaRPr lang="en-US" altLang="ko-KR" sz="500" b="1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2456365" y="4369947"/>
            <a:ext cx="845082" cy="2462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08266" y="4616229"/>
            <a:ext cx="113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139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1" y="681545"/>
            <a:ext cx="501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소감태그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설정</a:t>
            </a:r>
            <a:endParaRPr lang="en-US" altLang="ko-KR" sz="16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9214582" y="64932"/>
            <a:ext cx="0" cy="360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01EB78B-62B9-45F7-94C0-3DAE6150C9DE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01. </a:t>
            </a:r>
            <a:r>
              <a:rPr lang="ko-KR" altLang="en-US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화면 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구성안 </a:t>
            </a:r>
            <a:endParaRPr lang="en-US" altLang="ko-KR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624231" y="1224869"/>
            <a:ext cx="3771873" cy="1138997"/>
            <a:chOff x="5305425" y="2505075"/>
            <a:chExt cx="4967039" cy="1746441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3" t="45153" r="16600" b="39032"/>
            <a:stretch/>
          </p:blipFill>
          <p:spPr>
            <a:xfrm>
              <a:off x="5305425" y="2505075"/>
              <a:ext cx="4967039" cy="1746441"/>
            </a:xfrm>
            <a:prstGeom prst="rect">
              <a:avLst/>
            </a:prstGeom>
          </p:spPr>
        </p:pic>
        <p:sp>
          <p:nvSpPr>
            <p:cNvPr id="84" name="타원 83"/>
            <p:cNvSpPr/>
            <p:nvPr/>
          </p:nvSpPr>
          <p:spPr>
            <a:xfrm>
              <a:off x="7464152" y="281483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ICON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8400256" y="283388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ICON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9311977" y="2790453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ICON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32C178E-F185-4DEC-A4DA-885054E8D4C6}"/>
                </a:ext>
              </a:extLst>
            </p:cNvPr>
            <p:cNvSpPr txBox="1"/>
            <p:nvPr/>
          </p:nvSpPr>
          <p:spPr>
            <a:xfrm>
              <a:off x="6528048" y="3495782"/>
              <a:ext cx="3600400" cy="2834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ko-KR" altLang="en-US" sz="800" b="1" dirty="0" smtClean="0">
                  <a:solidFill>
                    <a:schemeClr val="bg2">
                      <a:lumMod val="7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재미있어요            유익해요                감동</a:t>
              </a:r>
              <a:r>
                <a:rPr lang="en-US" altLang="ko-KR" sz="800" b="1" dirty="0" smtClean="0">
                  <a:solidFill>
                    <a:schemeClr val="bg2">
                      <a:lumMod val="7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!</a:t>
              </a:r>
              <a:r>
                <a:rPr lang="ko-KR" altLang="en-US" sz="800" b="1" dirty="0" smtClean="0">
                  <a:solidFill>
                    <a:schemeClr val="bg2">
                      <a:lumMod val="7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멋져요</a:t>
              </a:r>
              <a:r>
                <a:rPr lang="en-US" altLang="ko-KR" sz="800" b="1" dirty="0">
                  <a:solidFill>
                    <a:schemeClr val="bg2">
                      <a:lumMod val="7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800" b="1" dirty="0" smtClean="0">
                  <a:solidFill>
                    <a:schemeClr val="bg2">
                      <a:lumMod val="7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         </a:t>
              </a:r>
              <a:r>
                <a:rPr lang="ko-KR" altLang="en-US" sz="800" b="1" dirty="0" smtClean="0">
                  <a:solidFill>
                    <a:schemeClr val="bg2">
                      <a:lumMod val="7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알차네요                   </a:t>
              </a:r>
              <a:endParaRPr lang="en-US" altLang="ko-KR" sz="800" b="1" dirty="0">
                <a:solidFill>
                  <a:schemeClr val="bg2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4" t="14291" r="2714" b="73573"/>
          <a:stretch/>
        </p:blipFill>
        <p:spPr>
          <a:xfrm>
            <a:off x="1691300" y="700263"/>
            <a:ext cx="1507836" cy="531201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1907324" y="931310"/>
            <a:ext cx="648072" cy="227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0" name="직사각형 89"/>
          <p:cNvSpPr/>
          <p:nvPr/>
        </p:nvSpPr>
        <p:spPr>
          <a:xfrm>
            <a:off x="1748226" y="899046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소감태그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66040" y="2626912"/>
            <a:ext cx="996295" cy="465261"/>
            <a:chOff x="5524547" y="1348844"/>
            <a:chExt cx="996295" cy="465261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64" t="14291" r="6933" b="72660"/>
            <a:stretch/>
          </p:blipFill>
          <p:spPr>
            <a:xfrm>
              <a:off x="5524547" y="1348844"/>
              <a:ext cx="996295" cy="465261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5736959" y="1542482"/>
              <a:ext cx="623174" cy="182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648436" y="1495078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참여결과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82" name="직선 연결선 181"/>
          <p:cNvCxnSpPr/>
          <p:nvPr/>
        </p:nvCxnSpPr>
        <p:spPr>
          <a:xfrm>
            <a:off x="8667407" y="3064229"/>
            <a:ext cx="0" cy="360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2662335" y="3111084"/>
            <a:ext cx="2664295" cy="29228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7" name="직사각형 186"/>
          <p:cNvSpPr/>
          <p:nvPr/>
        </p:nvSpPr>
        <p:spPr>
          <a:xfrm>
            <a:off x="5053166" y="3127027"/>
            <a:ext cx="2734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 (본문)"/>
                <a:ea typeface="나눔바른고딕 UltraLight" panose="020B0603020101020101" pitchFamily="50" charset="-127"/>
              </a:rPr>
              <a:t>X</a:t>
            </a:r>
            <a:endParaRPr lang="en-US" altLang="ko-KR" sz="1000" kern="0" spc="-150" dirty="0">
              <a:ln>
                <a:solidFill>
                  <a:schemeClr val="tx1">
                    <a:alpha val="0"/>
                  </a:schemeClr>
                </a:solidFill>
              </a:ln>
              <a:latin typeface="맑은 고딕 (본문)"/>
              <a:ea typeface="나눔바른고딕 UltraLight" panose="020B0603020101020101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2672768" y="3127027"/>
            <a:ext cx="11400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ko-KR" altLang="en-US" sz="1000" kern="0" spc="-100" dirty="0" err="1" smtClean="0">
                <a:latin typeface="+mj-ea"/>
              </a:rPr>
              <a:t>소감태크</a:t>
            </a:r>
            <a:r>
              <a:rPr lang="ko-KR" altLang="en-US" sz="1000" kern="0" spc="-100" dirty="0" smtClean="0">
                <a:latin typeface="+mj-ea"/>
              </a:rPr>
              <a:t> </a:t>
            </a:r>
            <a:r>
              <a:rPr lang="ko-KR" altLang="en-US" sz="1000" kern="0" spc="-100" dirty="0" err="1" smtClean="0">
                <a:latin typeface="+mj-ea"/>
              </a:rPr>
              <a:t>참여결과</a:t>
            </a:r>
            <a:endParaRPr lang="ko-KR" altLang="en-US" sz="1000" kern="0" spc="-100" dirty="0">
              <a:latin typeface="+mj-ea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2671278" y="3404026"/>
            <a:ext cx="265535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2" descr="http://pds20.egloos.com/pds/201102/22/64/a0054364_4d6398ef5d196.png"/>
          <p:cNvPicPr>
            <a:picLocks noChangeAspect="1" noChangeArrowheads="1"/>
          </p:cNvPicPr>
          <p:nvPr/>
        </p:nvPicPr>
        <p:blipFill>
          <a:blip r:embed="rId4"/>
          <a:srcRect t="11864" r="65940"/>
          <a:stretch>
            <a:fillRect/>
          </a:stretch>
        </p:blipFill>
        <p:spPr bwMode="auto">
          <a:xfrm>
            <a:off x="3203819" y="3594460"/>
            <a:ext cx="1276442" cy="1328290"/>
          </a:xfrm>
          <a:prstGeom prst="rect">
            <a:avLst/>
          </a:prstGeom>
          <a:noFill/>
        </p:spPr>
      </p:pic>
      <p:sp>
        <p:nvSpPr>
          <p:cNvPr id="119" name="직사각형 118"/>
          <p:cNvSpPr/>
          <p:nvPr/>
        </p:nvSpPr>
        <p:spPr>
          <a:xfrm>
            <a:off x="3356869" y="4946053"/>
            <a:ext cx="2018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</a:rPr>
              <a:t>너무 좋아요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/>
              </a:rPr>
              <a:t>와우</a:t>
            </a:r>
            <a:r>
              <a:rPr lang="en-US" altLang="ko-KR" sz="8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/>
              </a:rPr>
              <a:t>~! </a:t>
            </a:r>
            <a:r>
              <a:rPr lang="ko-KR" altLang="en-US" sz="8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/>
              </a:rPr>
              <a:t>재미있어요</a:t>
            </a:r>
            <a:r>
              <a:rPr lang="en-US" altLang="ko-KR" sz="8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/>
              </a:rPr>
              <a:t>!</a:t>
            </a:r>
            <a:endParaRPr lang="en-US" altLang="ko-KR" sz="800" b="1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</a:rPr>
              <a:t>유익해서 추천하고 </a:t>
            </a: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</a:rPr>
              <a:t>싶어요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</a:rPr>
              <a:t>!</a:t>
            </a:r>
          </a:p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</a:rPr>
              <a:t>감동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</a:rPr>
              <a:t>! </a:t>
            </a:r>
            <a:r>
              <a:rPr lang="ko-KR" altLang="en-US" sz="800" b="1" kern="0" noProof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/>
              </a:rPr>
              <a:t>멋지네요</a:t>
            </a:r>
            <a:r>
              <a:rPr lang="en-US" altLang="ko-KR" sz="800" b="1" kern="0" noProof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/>
              </a:rPr>
              <a:t>.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</a:rPr>
              <a:t>정말 알찬 </a:t>
            </a: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</a:rPr>
              <a:t>정보에요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</a:rPr>
              <a:t>.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203657" y="5046071"/>
            <a:ext cx="142876" cy="14287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203657" y="5225550"/>
            <a:ext cx="142876" cy="142876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203657" y="5423723"/>
            <a:ext cx="142876" cy="142876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203657" y="5792665"/>
            <a:ext cx="142876" cy="142876"/>
          </a:xfrm>
          <a:prstGeom prst="rect">
            <a:avLst/>
          </a:prstGeom>
          <a:solidFill>
            <a:srgbClr val="DC5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203657" y="5611911"/>
            <a:ext cx="142876" cy="142876"/>
          </a:xfrm>
          <a:prstGeom prst="rect">
            <a:avLst/>
          </a:prstGeom>
          <a:solidFill>
            <a:srgbClr val="4B576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110455" y="5001434"/>
            <a:ext cx="1262720" cy="18751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188502" y="3542168"/>
            <a:ext cx="14170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총 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192,357</a:t>
            </a: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개의 </a:t>
            </a: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소감태그</a:t>
            </a: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</a:t>
            </a:r>
            <a:r>
              <a:rPr lang="ko-KR" altLang="en-US" sz="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참여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383511" y="3349049"/>
            <a:ext cx="3173441" cy="166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7614778" y="3060807"/>
            <a:ext cx="2664295" cy="35887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1" name="직사각형 190"/>
          <p:cNvSpPr/>
          <p:nvPr/>
        </p:nvSpPr>
        <p:spPr>
          <a:xfrm>
            <a:off x="10005609" y="3076751"/>
            <a:ext cx="2734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 (본문)"/>
                <a:ea typeface="나눔바른고딕 UltraLight" panose="020B0603020101020101" pitchFamily="50" charset="-127"/>
              </a:rPr>
              <a:t>X</a:t>
            </a:r>
            <a:endParaRPr lang="en-US" altLang="ko-KR" sz="1000" kern="0" spc="-150" dirty="0">
              <a:ln>
                <a:solidFill>
                  <a:schemeClr val="tx1">
                    <a:alpha val="0"/>
                  </a:schemeClr>
                </a:solidFill>
              </a:ln>
              <a:latin typeface="맑은 고딕 (본문)"/>
              <a:ea typeface="나눔바른고딕 UltraLight" panose="020B0603020101020101" pitchFamily="50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7625211" y="3076751"/>
            <a:ext cx="12170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ko-KR" altLang="en-US" sz="1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</a:t>
            </a:r>
            <a:r>
              <a:rPr lang="ko-KR" altLang="en-US" sz="1000" kern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소감태그별</a:t>
            </a:r>
            <a:r>
              <a:rPr lang="ko-KR" altLang="en-US" sz="1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랭킹 </a:t>
            </a:r>
            <a:endParaRPr lang="ko-KR" altLang="en-US" sz="1000" kern="0" spc="-100" dirty="0">
              <a:latin typeface="+mj-ea"/>
            </a:endParaRPr>
          </a:p>
        </p:txBody>
      </p:sp>
      <p:cxnSp>
        <p:nvCxnSpPr>
          <p:cNvPr id="193" name="직선 연결선 192"/>
          <p:cNvCxnSpPr/>
          <p:nvPr/>
        </p:nvCxnSpPr>
        <p:spPr>
          <a:xfrm>
            <a:off x="7623721" y="3353750"/>
            <a:ext cx="265535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7769572" y="3458143"/>
            <a:ext cx="2313186" cy="219388"/>
            <a:chOff x="2209788" y="285728"/>
            <a:chExt cx="3486150" cy="437173"/>
          </a:xfrm>
        </p:grpSpPr>
        <p:sp>
          <p:nvSpPr>
            <p:cNvPr id="212" name="TextBox 211"/>
            <p:cNvSpPr txBox="1"/>
            <p:nvPr/>
          </p:nvSpPr>
          <p:spPr>
            <a:xfrm>
              <a:off x="2209788" y="285728"/>
              <a:ext cx="3486150" cy="437173"/>
            </a:xfrm>
            <a:prstGeom prst="roundRect">
              <a:avLst>
                <a:gd name="adj" fmla="val 10894"/>
              </a:avLst>
            </a:prstGeom>
            <a:solidFill>
              <a:srgbClr val="C00000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</a:rPr>
                <a:t>  </a:t>
              </a: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</a:rPr>
                <a:t>너무 좋아요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</a:rPr>
                <a:t>.</a:t>
              </a:r>
              <a:endPara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5236997" y="348406"/>
              <a:ext cx="278914" cy="318323"/>
            </a:xfrm>
            <a:prstGeom prst="roundRect">
              <a:avLst/>
            </a:prstGeom>
            <a:no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맑은 고딕"/>
                </a:rPr>
                <a:t>▶</a:t>
              </a:r>
              <a:endPara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/>
              </a:endParaRPr>
            </a:p>
          </p:txBody>
        </p:sp>
      </p:grpSp>
      <p:pic>
        <p:nvPicPr>
          <p:cNvPr id="2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31" y="3839514"/>
            <a:ext cx="702162" cy="48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Rectangle 124"/>
          <p:cNvSpPr>
            <a:spLocks noChangeArrowheads="1"/>
          </p:cNvSpPr>
          <p:nvPr/>
        </p:nvSpPr>
        <p:spPr bwMode="auto">
          <a:xfrm>
            <a:off x="7764720" y="3839514"/>
            <a:ext cx="279933" cy="2141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 smtClean="0">
                <a:latin typeface="+mj-ea"/>
              </a:rPr>
              <a:t>1</a:t>
            </a:r>
            <a:endParaRPr lang="ko-KR" altLang="en-US" sz="800" b="1" dirty="0">
              <a:latin typeface="+mj-ea"/>
            </a:endParaRPr>
          </a:p>
        </p:txBody>
      </p:sp>
      <p:pic>
        <p:nvPicPr>
          <p:cNvPr id="2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971" y="4411031"/>
            <a:ext cx="702162" cy="48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53" y="4995994"/>
            <a:ext cx="702162" cy="48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53" y="5557787"/>
            <a:ext cx="702162" cy="48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" name="Rectangle 124"/>
          <p:cNvSpPr>
            <a:spLocks noChangeArrowheads="1"/>
          </p:cNvSpPr>
          <p:nvPr/>
        </p:nvSpPr>
        <p:spPr bwMode="auto">
          <a:xfrm>
            <a:off x="7764720" y="4393992"/>
            <a:ext cx="279933" cy="2141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 smtClean="0">
                <a:latin typeface="+mj-ea"/>
              </a:rPr>
              <a:t>2</a:t>
            </a:r>
            <a:endParaRPr lang="ko-KR" altLang="en-US" sz="800" b="1" dirty="0">
              <a:latin typeface="+mj-ea"/>
            </a:endParaRPr>
          </a:p>
        </p:txBody>
      </p:sp>
      <p:sp>
        <p:nvSpPr>
          <p:cNvPr id="222" name="Rectangle 124"/>
          <p:cNvSpPr>
            <a:spLocks noChangeArrowheads="1"/>
          </p:cNvSpPr>
          <p:nvPr/>
        </p:nvSpPr>
        <p:spPr bwMode="auto">
          <a:xfrm>
            <a:off x="7778244" y="4999583"/>
            <a:ext cx="279933" cy="2141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 smtClean="0">
                <a:latin typeface="+mj-ea"/>
              </a:rPr>
              <a:t>3</a:t>
            </a:r>
            <a:endParaRPr lang="ko-KR" altLang="en-US" sz="800" b="1" dirty="0">
              <a:latin typeface="+mj-ea"/>
            </a:endParaRPr>
          </a:p>
        </p:txBody>
      </p:sp>
      <p:sp>
        <p:nvSpPr>
          <p:cNvPr id="223" name="Rectangle 124"/>
          <p:cNvSpPr>
            <a:spLocks noChangeArrowheads="1"/>
          </p:cNvSpPr>
          <p:nvPr/>
        </p:nvSpPr>
        <p:spPr bwMode="auto">
          <a:xfrm>
            <a:off x="7771577" y="5525081"/>
            <a:ext cx="279933" cy="2141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 smtClean="0">
                <a:latin typeface="+mj-ea"/>
              </a:rPr>
              <a:t>4</a:t>
            </a:r>
            <a:endParaRPr lang="ko-KR" altLang="en-US" sz="800" b="1" dirty="0">
              <a:latin typeface="+mj-ea"/>
            </a:endParaRPr>
          </a:p>
        </p:txBody>
      </p:sp>
      <p:pic>
        <p:nvPicPr>
          <p:cNvPr id="2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53" y="6100693"/>
            <a:ext cx="702162" cy="48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Rectangle 124"/>
          <p:cNvSpPr>
            <a:spLocks noChangeArrowheads="1"/>
          </p:cNvSpPr>
          <p:nvPr/>
        </p:nvSpPr>
        <p:spPr bwMode="auto">
          <a:xfrm>
            <a:off x="7778245" y="6096304"/>
            <a:ext cx="279933" cy="2141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 smtClean="0">
                <a:latin typeface="+mj-ea"/>
              </a:rPr>
              <a:t>5</a:t>
            </a:r>
            <a:endParaRPr lang="ko-KR" altLang="en-US" sz="800" b="1" dirty="0">
              <a:latin typeface="+mj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8608236" y="3811325"/>
            <a:ext cx="15778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Chapter 1    </a:t>
            </a:r>
            <a:r>
              <a:rPr lang="ko-KR" altLang="en-US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수족관으로 </a:t>
            </a:r>
            <a:r>
              <a:rPr lang="ko-KR" altLang="en-US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떠나자</a:t>
            </a:r>
            <a:r>
              <a:rPr lang="en-US" altLang="ko-KR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700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8689585" y="4008502"/>
            <a:ext cx="404094" cy="118841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5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5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29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9121721" y="4016183"/>
            <a:ext cx="143193" cy="1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125" y="4164099"/>
            <a:ext cx="124790" cy="16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하트 230"/>
          <p:cNvSpPr/>
          <p:nvPr/>
        </p:nvSpPr>
        <p:spPr>
          <a:xfrm>
            <a:off x="8709294" y="4202839"/>
            <a:ext cx="80384" cy="82531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32" name="직사각형 231"/>
          <p:cNvSpPr/>
          <p:nvPr/>
        </p:nvSpPr>
        <p:spPr>
          <a:xfrm>
            <a:off x="8733426" y="4164099"/>
            <a:ext cx="95090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b="1" dirty="0" smtClean="0"/>
              <a:t>좋아요</a:t>
            </a:r>
            <a:r>
              <a:rPr lang="ko-KR" altLang="en-US" sz="500" dirty="0"/>
              <a:t> </a:t>
            </a:r>
            <a:r>
              <a:rPr lang="en-US" altLang="ko-KR" sz="500" dirty="0" smtClean="0">
                <a:solidFill>
                  <a:srgbClr val="FF0000"/>
                </a:solidFill>
              </a:rPr>
              <a:t>0000</a:t>
            </a:r>
            <a:r>
              <a:rPr lang="en-US" altLang="ko-KR" sz="500" dirty="0" smtClean="0"/>
              <a:t>    </a:t>
            </a:r>
            <a:r>
              <a:rPr lang="ko-KR" altLang="en-US" sz="500" dirty="0" smtClean="0"/>
              <a:t>조회수 </a:t>
            </a:r>
            <a:r>
              <a:rPr lang="en-US" altLang="ko-KR" sz="500" dirty="0" smtClean="0"/>
              <a:t>000</a:t>
            </a:r>
            <a:endParaRPr lang="ko-KR" altLang="en-US" sz="500" dirty="0"/>
          </a:p>
        </p:txBody>
      </p:sp>
      <p:sp>
        <p:nvSpPr>
          <p:cNvPr id="233" name="직사각형 232"/>
          <p:cNvSpPr/>
          <p:nvPr/>
        </p:nvSpPr>
        <p:spPr>
          <a:xfrm>
            <a:off x="8608236" y="4372168"/>
            <a:ext cx="15778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Chapter 1    </a:t>
            </a:r>
            <a:r>
              <a:rPr lang="ko-KR" altLang="en-US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수족관으로 </a:t>
            </a:r>
            <a:r>
              <a:rPr lang="ko-KR" altLang="en-US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떠나자</a:t>
            </a:r>
            <a:r>
              <a:rPr lang="en-US" altLang="ko-KR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700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689585" y="4569345"/>
            <a:ext cx="404094" cy="118841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5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5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35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9121721" y="4577026"/>
            <a:ext cx="143193" cy="1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125" y="4724942"/>
            <a:ext cx="124790" cy="16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하트 236"/>
          <p:cNvSpPr/>
          <p:nvPr/>
        </p:nvSpPr>
        <p:spPr>
          <a:xfrm>
            <a:off x="8709294" y="4763682"/>
            <a:ext cx="80384" cy="82531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38" name="직사각형 237"/>
          <p:cNvSpPr/>
          <p:nvPr/>
        </p:nvSpPr>
        <p:spPr>
          <a:xfrm>
            <a:off x="8733426" y="4724942"/>
            <a:ext cx="95090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b="1" dirty="0" smtClean="0"/>
              <a:t>좋아요</a:t>
            </a:r>
            <a:r>
              <a:rPr lang="ko-KR" altLang="en-US" sz="500" dirty="0"/>
              <a:t> </a:t>
            </a:r>
            <a:r>
              <a:rPr lang="en-US" altLang="ko-KR" sz="500" dirty="0" smtClean="0">
                <a:solidFill>
                  <a:srgbClr val="FF0000"/>
                </a:solidFill>
              </a:rPr>
              <a:t>0000</a:t>
            </a:r>
            <a:r>
              <a:rPr lang="en-US" altLang="ko-KR" sz="500" dirty="0" smtClean="0"/>
              <a:t>    </a:t>
            </a:r>
            <a:r>
              <a:rPr lang="ko-KR" altLang="en-US" sz="500" dirty="0" smtClean="0"/>
              <a:t>조회수 </a:t>
            </a:r>
            <a:r>
              <a:rPr lang="en-US" altLang="ko-KR" sz="500" dirty="0" smtClean="0"/>
              <a:t>000</a:t>
            </a:r>
            <a:endParaRPr lang="ko-KR" altLang="en-US" sz="500" dirty="0"/>
          </a:p>
        </p:txBody>
      </p:sp>
      <p:sp>
        <p:nvSpPr>
          <p:cNvPr id="239" name="직사각형 238"/>
          <p:cNvSpPr/>
          <p:nvPr/>
        </p:nvSpPr>
        <p:spPr>
          <a:xfrm>
            <a:off x="8621047" y="4949554"/>
            <a:ext cx="15778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Chapter 1    </a:t>
            </a:r>
            <a:r>
              <a:rPr lang="ko-KR" altLang="en-US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수족관으로 </a:t>
            </a:r>
            <a:r>
              <a:rPr lang="ko-KR" altLang="en-US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떠나자</a:t>
            </a:r>
            <a:r>
              <a:rPr lang="en-US" altLang="ko-KR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700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8702396" y="5146731"/>
            <a:ext cx="404094" cy="118841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5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5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41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9134532" y="5154412"/>
            <a:ext cx="143193" cy="1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36" y="5302328"/>
            <a:ext cx="124790" cy="16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" name="하트 242"/>
          <p:cNvSpPr/>
          <p:nvPr/>
        </p:nvSpPr>
        <p:spPr>
          <a:xfrm>
            <a:off x="8722105" y="5341068"/>
            <a:ext cx="80384" cy="82531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44" name="직사각형 243"/>
          <p:cNvSpPr/>
          <p:nvPr/>
        </p:nvSpPr>
        <p:spPr>
          <a:xfrm>
            <a:off x="8746237" y="5302328"/>
            <a:ext cx="95090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b="1" dirty="0" smtClean="0"/>
              <a:t>좋아요</a:t>
            </a:r>
            <a:r>
              <a:rPr lang="ko-KR" altLang="en-US" sz="500" dirty="0"/>
              <a:t> </a:t>
            </a:r>
            <a:r>
              <a:rPr lang="en-US" altLang="ko-KR" sz="500" dirty="0" smtClean="0">
                <a:solidFill>
                  <a:srgbClr val="FF0000"/>
                </a:solidFill>
              </a:rPr>
              <a:t>0000</a:t>
            </a:r>
            <a:r>
              <a:rPr lang="en-US" altLang="ko-KR" sz="500" dirty="0" smtClean="0"/>
              <a:t>    </a:t>
            </a:r>
            <a:r>
              <a:rPr lang="ko-KR" altLang="en-US" sz="500" dirty="0" smtClean="0"/>
              <a:t>조회수 </a:t>
            </a:r>
            <a:r>
              <a:rPr lang="en-US" altLang="ko-KR" sz="500" dirty="0" smtClean="0"/>
              <a:t>000</a:t>
            </a:r>
            <a:endParaRPr lang="ko-KR" altLang="en-US" sz="500" dirty="0"/>
          </a:p>
        </p:txBody>
      </p:sp>
      <p:sp>
        <p:nvSpPr>
          <p:cNvPr id="245" name="직사각형 244"/>
          <p:cNvSpPr/>
          <p:nvPr/>
        </p:nvSpPr>
        <p:spPr>
          <a:xfrm>
            <a:off x="8621047" y="5511486"/>
            <a:ext cx="15778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Chapter 1    </a:t>
            </a:r>
            <a:r>
              <a:rPr lang="ko-KR" altLang="en-US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수족관으로 </a:t>
            </a:r>
            <a:r>
              <a:rPr lang="ko-KR" altLang="en-US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떠나자</a:t>
            </a:r>
            <a:r>
              <a:rPr lang="en-US" altLang="ko-KR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700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702396" y="5708663"/>
            <a:ext cx="404094" cy="118841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5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5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47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9134532" y="5716344"/>
            <a:ext cx="143193" cy="1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36" y="5864260"/>
            <a:ext cx="124790" cy="16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9" name="하트 248"/>
          <p:cNvSpPr/>
          <p:nvPr/>
        </p:nvSpPr>
        <p:spPr>
          <a:xfrm>
            <a:off x="8722105" y="5903000"/>
            <a:ext cx="80384" cy="82531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50" name="직사각형 249"/>
          <p:cNvSpPr/>
          <p:nvPr/>
        </p:nvSpPr>
        <p:spPr>
          <a:xfrm>
            <a:off x="8746237" y="5864260"/>
            <a:ext cx="95090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b="1" dirty="0" smtClean="0"/>
              <a:t>좋아요</a:t>
            </a:r>
            <a:r>
              <a:rPr lang="ko-KR" altLang="en-US" sz="500" dirty="0"/>
              <a:t> </a:t>
            </a:r>
            <a:r>
              <a:rPr lang="en-US" altLang="ko-KR" sz="500" dirty="0" smtClean="0">
                <a:solidFill>
                  <a:srgbClr val="FF0000"/>
                </a:solidFill>
              </a:rPr>
              <a:t>0000</a:t>
            </a:r>
            <a:r>
              <a:rPr lang="en-US" altLang="ko-KR" sz="500" dirty="0" smtClean="0"/>
              <a:t>    </a:t>
            </a:r>
            <a:r>
              <a:rPr lang="ko-KR" altLang="en-US" sz="500" dirty="0" smtClean="0"/>
              <a:t>조회수 </a:t>
            </a:r>
            <a:r>
              <a:rPr lang="en-US" altLang="ko-KR" sz="500" dirty="0" smtClean="0"/>
              <a:t>000</a:t>
            </a:r>
            <a:endParaRPr lang="ko-KR" altLang="en-US" sz="500" dirty="0"/>
          </a:p>
        </p:txBody>
      </p:sp>
      <p:sp>
        <p:nvSpPr>
          <p:cNvPr id="251" name="직사각형 250"/>
          <p:cNvSpPr/>
          <p:nvPr/>
        </p:nvSpPr>
        <p:spPr>
          <a:xfrm>
            <a:off x="8621047" y="6083645"/>
            <a:ext cx="15778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Chapter 1    </a:t>
            </a:r>
            <a:r>
              <a:rPr lang="ko-KR" altLang="en-US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수족관으로 </a:t>
            </a:r>
            <a:r>
              <a:rPr lang="ko-KR" altLang="en-US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떠나자</a:t>
            </a:r>
            <a:r>
              <a:rPr lang="en-US" altLang="ko-KR" sz="700" dirty="0" smtClean="0"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700" dirty="0"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8702396" y="6280822"/>
            <a:ext cx="404094" cy="118841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5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5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53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0" t="13714" r="5221"/>
          <a:stretch/>
        </p:blipFill>
        <p:spPr bwMode="auto">
          <a:xfrm>
            <a:off x="9134532" y="6288503"/>
            <a:ext cx="143193" cy="1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36" y="6436419"/>
            <a:ext cx="124790" cy="16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5" name="하트 254"/>
          <p:cNvSpPr/>
          <p:nvPr/>
        </p:nvSpPr>
        <p:spPr>
          <a:xfrm>
            <a:off x="8722105" y="6475159"/>
            <a:ext cx="80384" cy="82531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/>
          </a:p>
        </p:txBody>
      </p:sp>
      <p:sp>
        <p:nvSpPr>
          <p:cNvPr id="256" name="직사각형 255"/>
          <p:cNvSpPr/>
          <p:nvPr/>
        </p:nvSpPr>
        <p:spPr>
          <a:xfrm>
            <a:off x="8746237" y="6436419"/>
            <a:ext cx="95090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b="1" dirty="0" smtClean="0"/>
              <a:t>좋아요</a:t>
            </a:r>
            <a:r>
              <a:rPr lang="ko-KR" altLang="en-US" sz="500" dirty="0"/>
              <a:t> </a:t>
            </a:r>
            <a:r>
              <a:rPr lang="en-US" altLang="ko-KR" sz="500" dirty="0" smtClean="0">
                <a:solidFill>
                  <a:srgbClr val="FF0000"/>
                </a:solidFill>
              </a:rPr>
              <a:t>0000</a:t>
            </a:r>
            <a:r>
              <a:rPr lang="en-US" altLang="ko-KR" sz="500" dirty="0" smtClean="0"/>
              <a:t>    </a:t>
            </a:r>
            <a:r>
              <a:rPr lang="ko-KR" altLang="en-US" sz="500" dirty="0" smtClean="0"/>
              <a:t>조회수 </a:t>
            </a:r>
            <a:r>
              <a:rPr lang="en-US" altLang="ko-KR" sz="500" dirty="0" smtClean="0"/>
              <a:t>000</a:t>
            </a:r>
            <a:endParaRPr lang="ko-KR" altLang="en-US" sz="500" dirty="0"/>
          </a:p>
        </p:txBody>
      </p:sp>
      <p:cxnSp>
        <p:nvCxnSpPr>
          <p:cNvPr id="257" name="직선 연결선 256"/>
          <p:cNvCxnSpPr/>
          <p:nvPr/>
        </p:nvCxnSpPr>
        <p:spPr>
          <a:xfrm>
            <a:off x="7778244" y="4352259"/>
            <a:ext cx="2268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>
            <a:off x="7814157" y="4949554"/>
            <a:ext cx="2268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7805448" y="5505230"/>
            <a:ext cx="2268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>
            <a:off x="7825305" y="6070074"/>
            <a:ext cx="2268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 bwMode="auto">
          <a:xfrm>
            <a:off x="5573774" y="3790251"/>
            <a:ext cx="1415158" cy="6207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  <a:extLst/>
        </p:spPr>
        <p:txBody>
          <a:bodyPr wrap="square" lIns="0" tIns="0" rIns="0" bIns="0" rtlCol="0" anchor="ctr" anchorCtr="0">
            <a:noAutofit/>
          </a:bodyPr>
          <a:lstStyle/>
          <a:p>
            <a:pPr marL="85725" marR="0" lvl="0" indent="-85725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spc="-15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맑은 고딕"/>
                <a:ea typeface="맑은 고딕"/>
              </a:rPr>
              <a:t>터치 시 </a:t>
            </a:r>
            <a:r>
              <a:rPr kumimoji="0" lang="ko-KR" altLang="en-US" sz="1000" kern="0" spc="-15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맑은 고딕"/>
                <a:ea typeface="맑은 고딕"/>
              </a:rPr>
              <a:t>해당태그의</a:t>
            </a:r>
            <a:endParaRPr kumimoji="0" lang="en-US" altLang="ko-KR" sz="1000" kern="0" spc="-150" dirty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맑은 고딕"/>
              <a:ea typeface="맑은 고딕"/>
            </a:endParaRPr>
          </a:p>
          <a:p>
            <a:pPr marL="85725" marR="0" lvl="0" indent="-85725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spc="-15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맑은 고딕"/>
                <a:ea typeface="맑은 고딕"/>
              </a:rPr>
              <a:t>랭킹순위 목록으로 이동</a:t>
            </a:r>
            <a:endParaRPr kumimoji="0" lang="en-US" altLang="ko-KR" sz="1000" kern="0" spc="-150" dirty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맑은 고딕"/>
              <a:ea typeface="맑은 고딕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246404" y="3130000"/>
            <a:ext cx="1430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레이어팝업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웹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/</a:t>
            </a:r>
            <a:r>
              <a: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모바일 공통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en-US" altLang="ko-KR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122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6943" y="3075057"/>
            <a:ext cx="5678115" cy="70788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spcBef>
                <a:spcPts val="1000"/>
              </a:spcBef>
              <a:defRPr sz="1400">
                <a:gradFill>
                  <a:gsLst>
                    <a:gs pos="0">
                      <a:srgbClr val="766C62"/>
                    </a:gs>
                    <a:gs pos="100000">
                      <a:srgbClr val="766C62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4000" spc="-150" dirty="0">
                <a:solidFill>
                  <a:schemeClr val="tx1"/>
                </a:solidFill>
                <a:latin typeface="Noto Sans Korean Medium" panose="020B0600000000000000" pitchFamily="34" charset="-127"/>
                <a:ea typeface="Noto Sans Korean Medium" panose="020B0600000000000000" pitchFamily="34" charset="-127"/>
              </a:rPr>
              <a:t>E.O.D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4946F-6590-4F02-ADD0-DA8C341174B3}"/>
              </a:ext>
            </a:extLst>
          </p:cNvPr>
          <p:cNvSpPr/>
          <p:nvPr/>
        </p:nvSpPr>
        <p:spPr>
          <a:xfrm>
            <a:off x="19665" y="6872748"/>
            <a:ext cx="12197245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5233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435F90-F8EC-4542-8700-B260FBDE03E9}"/>
              </a:ext>
            </a:extLst>
          </p:cNvPr>
          <p:cNvGrpSpPr/>
          <p:nvPr/>
        </p:nvGrpSpPr>
        <p:grpSpPr>
          <a:xfrm>
            <a:off x="2889250" y="1916832"/>
            <a:ext cx="6413500" cy="1394641"/>
            <a:chOff x="2857500" y="2006640"/>
            <a:chExt cx="6413500" cy="139464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CB0D747-EFF7-4659-8846-D4FEAB5D8747}"/>
                </a:ext>
              </a:extLst>
            </p:cNvPr>
            <p:cNvGrpSpPr/>
            <p:nvPr/>
          </p:nvGrpSpPr>
          <p:grpSpPr>
            <a:xfrm>
              <a:off x="2857500" y="2676505"/>
              <a:ext cx="6413500" cy="713014"/>
              <a:chOff x="3136900" y="2549505"/>
              <a:chExt cx="6413500" cy="71301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3346C4C-2548-4DE4-B626-ED4A77E9CE25}"/>
                  </a:ext>
                </a:extLst>
              </p:cNvPr>
              <p:cNvSpPr/>
              <p:nvPr/>
            </p:nvSpPr>
            <p:spPr>
              <a:xfrm>
                <a:off x="3136900" y="2618085"/>
                <a:ext cx="6413500" cy="644434"/>
              </a:xfrm>
              <a:prstGeom prst="rect">
                <a:avLst/>
              </a:prstGeom>
              <a:pattFill prst="ltUpDiag">
                <a:fgClr>
                  <a:srgbClr val="F1F5DF"/>
                </a:fgClr>
                <a:bgClr>
                  <a:schemeClr val="bg1"/>
                </a:bgClr>
              </a:pattFill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z="11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2331F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F939D5E-669E-4D18-91E7-8B6D2AA61C56}"/>
                  </a:ext>
                </a:extLst>
              </p:cNvPr>
              <p:cNvSpPr/>
              <p:nvPr/>
            </p:nvSpPr>
            <p:spPr>
              <a:xfrm>
                <a:off x="3136900" y="2549505"/>
                <a:ext cx="6413500" cy="68580"/>
              </a:xfrm>
              <a:prstGeom prst="rect">
                <a:avLst/>
              </a:prstGeom>
              <a:solidFill>
                <a:srgbClr val="FFB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2331F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688AB0-C177-4CBB-8ED9-C5309CB38A09}"/>
                </a:ext>
              </a:extLst>
            </p:cNvPr>
            <p:cNvSpPr txBox="1"/>
            <p:nvPr/>
          </p:nvSpPr>
          <p:spPr>
            <a:xfrm>
              <a:off x="2857500" y="2802316"/>
              <a:ext cx="64135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r">
                <a:lnSpc>
                  <a:spcPct val="150000"/>
                </a:lnSpc>
                <a:spcBef>
                  <a:spcPts val="1000"/>
                </a:spcBef>
                <a:defRPr sz="1400">
                  <a:gradFill>
                    <a:gsLst>
                      <a:gs pos="0">
                        <a:srgbClr val="766C62"/>
                      </a:gs>
                      <a:gs pos="100000">
                        <a:srgbClr val="766C62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ko-KR" altLang="en-US" sz="28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학부모 창의교실 </a:t>
              </a:r>
              <a:r>
                <a:rPr lang="en-US" altLang="ko-KR" sz="28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</a:t>
              </a:r>
              <a:r>
                <a:rPr lang="ko-KR" altLang="en-US" sz="28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가칭</a:t>
              </a:r>
              <a:r>
                <a:rPr lang="en-US" altLang="ko-KR" sz="28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)</a:t>
              </a:r>
              <a:endParaRPr lang="en-US" altLang="ko-KR" sz="28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3A78B94-F60E-4893-9FC0-A8F9C5FCF36B}"/>
                </a:ext>
              </a:extLst>
            </p:cNvPr>
            <p:cNvSpPr/>
            <p:nvPr/>
          </p:nvSpPr>
          <p:spPr>
            <a:xfrm flipV="1">
              <a:off x="2857500" y="3383281"/>
              <a:ext cx="6413500" cy="18000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547B7B-1B89-4F6A-99E5-31CE0576B70D}"/>
                </a:ext>
              </a:extLst>
            </p:cNvPr>
            <p:cNvSpPr txBox="1"/>
            <p:nvPr/>
          </p:nvSpPr>
          <p:spPr>
            <a:xfrm>
              <a:off x="2857500" y="2006640"/>
              <a:ext cx="6413500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r">
                <a:lnSpc>
                  <a:spcPct val="150000"/>
                </a:lnSpc>
                <a:spcBef>
                  <a:spcPts val="1000"/>
                </a:spcBef>
                <a:defRPr sz="1400">
                  <a:gradFill>
                    <a:gsLst>
                      <a:gs pos="0">
                        <a:srgbClr val="766C62"/>
                      </a:gs>
                      <a:gs pos="100000">
                        <a:srgbClr val="766C62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lnSpc>
                  <a:spcPct val="100000"/>
                </a:lnSpc>
              </a:pPr>
              <a:endPara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3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1EB78B-62B9-45F7-94C0-3DAE6150C9DE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 창의교실  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Flow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1278" y="1105580"/>
            <a:ext cx="2365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  </a:t>
            </a:r>
            <a:r>
              <a:rPr lang="en-US" altLang="ko-KR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 </a:t>
            </a:r>
            <a:r>
              <a:rPr lang="ko-KR" altLang="en-US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</a:t>
            </a:r>
            <a:r>
              <a:rPr lang="en-US" altLang="ko-KR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</a:t>
            </a:r>
            <a:r>
              <a:rPr lang="en-US" altLang="ko-KR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</a:t>
            </a:r>
            <a:endParaRPr lang="en-US" altLang="ko-KR" sz="1400" kern="0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 </a:t>
            </a:r>
            <a:r>
              <a:rPr lang="en-US" altLang="ko-KR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2017</a:t>
            </a:r>
            <a:r>
              <a:rPr lang="ko-KR" altLang="en-US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년 </a:t>
            </a:r>
            <a:r>
              <a:rPr lang="ko-KR" altLang="en-US" sz="14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ko-KR" altLang="en-US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 </a:t>
            </a:r>
            <a:r>
              <a:rPr lang="en-US" altLang="ko-KR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</a:t>
            </a:r>
            <a:r>
              <a:rPr lang="ko-KR" altLang="en-US" sz="14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 예정</a:t>
            </a:r>
            <a:endParaRPr lang="en-US" altLang="ko-KR" sz="14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7544AB-58B9-41B5-8A0C-F42C43AA23B3}"/>
              </a:ext>
            </a:extLst>
          </p:cNvPr>
          <p:cNvSpPr/>
          <p:nvPr/>
        </p:nvSpPr>
        <p:spPr>
          <a:xfrm>
            <a:off x="197262" y="745540"/>
            <a:ext cx="501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부모와 아이와 함께하는 </a:t>
            </a:r>
            <a:r>
              <a:rPr lang="ko-KR" altLang="en-US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창의적인 놀이학습</a:t>
            </a:r>
            <a:endParaRPr lang="en-US" altLang="ko-KR" sz="16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4" name="모서리가 둥근 직사각형 35">
            <a:extLst>
              <a:ext uri="{FF2B5EF4-FFF2-40B4-BE49-F238E27FC236}">
                <a16:creationId xmlns:a16="http://schemas.microsoft.com/office/drawing/2014/main" id="{979348C2-C68C-445E-B167-2D54717DB349}"/>
              </a:ext>
            </a:extLst>
          </p:cNvPr>
          <p:cNvSpPr/>
          <p:nvPr/>
        </p:nvSpPr>
        <p:spPr>
          <a:xfrm>
            <a:off x="5445617" y="1949834"/>
            <a:ext cx="1418368" cy="1298636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8B73DB-3A9D-40D5-9EFA-1092F7D2F46D}"/>
              </a:ext>
            </a:extLst>
          </p:cNvPr>
          <p:cNvSpPr/>
          <p:nvPr/>
        </p:nvSpPr>
        <p:spPr>
          <a:xfrm>
            <a:off x="5467991" y="2494654"/>
            <a:ext cx="139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메인</a:t>
            </a:r>
            <a:r>
              <a:rPr lang="en-US" altLang="ko-KR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페이지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algn="ctr"/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유입</a:t>
            </a:r>
            <a:endParaRPr lang="en-US" altLang="ko-KR" sz="1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5" name="모서리가 둥근 직사각형 35">
            <a:extLst>
              <a:ext uri="{FF2B5EF4-FFF2-40B4-BE49-F238E27FC236}">
                <a16:creationId xmlns:a16="http://schemas.microsoft.com/office/drawing/2014/main" id="{979348C2-C68C-445E-B167-2D54717DB349}"/>
              </a:ext>
            </a:extLst>
          </p:cNvPr>
          <p:cNvSpPr/>
          <p:nvPr/>
        </p:nvSpPr>
        <p:spPr>
          <a:xfrm>
            <a:off x="3860147" y="3750827"/>
            <a:ext cx="1418368" cy="1298636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6" name="모서리가 둥근 직사각형 35">
            <a:extLst>
              <a:ext uri="{FF2B5EF4-FFF2-40B4-BE49-F238E27FC236}">
                <a16:creationId xmlns:a16="http://schemas.microsoft.com/office/drawing/2014/main" id="{979348C2-C68C-445E-B167-2D54717DB349}"/>
              </a:ext>
            </a:extLst>
          </p:cNvPr>
          <p:cNvSpPr/>
          <p:nvPr/>
        </p:nvSpPr>
        <p:spPr>
          <a:xfrm>
            <a:off x="6919189" y="3740040"/>
            <a:ext cx="1418368" cy="1298636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6573C6-D0C8-4AA6-841C-10D451DDB801}"/>
              </a:ext>
            </a:extLst>
          </p:cNvPr>
          <p:cNvSpPr/>
          <p:nvPr/>
        </p:nvSpPr>
        <p:spPr>
          <a:xfrm>
            <a:off x="3860145" y="4246256"/>
            <a:ext cx="141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콘텐츠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상세</a:t>
            </a:r>
            <a:endParaRPr lang="en-US" altLang="ko-KR" sz="1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카드자료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동영상</a:t>
            </a:r>
            <a:r>
              <a:rPr lang="en-US" altLang="ko-KR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F6AA29D-AF56-452D-96CC-93DC6A112059}"/>
              </a:ext>
            </a:extLst>
          </p:cNvPr>
          <p:cNvSpPr/>
          <p:nvPr/>
        </p:nvSpPr>
        <p:spPr>
          <a:xfrm>
            <a:off x="6919189" y="4353502"/>
            <a:ext cx="141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개요</a:t>
            </a:r>
            <a:endParaRPr lang="en-US" altLang="ko-KR" sz="1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97544AB-58B9-41B5-8A0C-F42C43AA23B3}"/>
              </a:ext>
            </a:extLst>
          </p:cNvPr>
          <p:cNvSpPr/>
          <p:nvPr/>
        </p:nvSpPr>
        <p:spPr>
          <a:xfrm>
            <a:off x="5660735" y="2021842"/>
            <a:ext cx="9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1    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Main</a:t>
            </a:r>
            <a:endParaRPr lang="en-US" altLang="ko-KR" sz="1600" b="1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97544AB-58B9-41B5-8A0C-F42C43AA23B3}"/>
              </a:ext>
            </a:extLst>
          </p:cNvPr>
          <p:cNvSpPr/>
          <p:nvPr/>
        </p:nvSpPr>
        <p:spPr>
          <a:xfrm>
            <a:off x="3972360" y="3832410"/>
            <a:ext cx="1193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2   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Chapter</a:t>
            </a:r>
            <a:endParaRPr lang="en-US" altLang="ko-KR" sz="1600" b="1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97544AB-58B9-41B5-8A0C-F42C43AA23B3}"/>
              </a:ext>
            </a:extLst>
          </p:cNvPr>
          <p:cNvSpPr/>
          <p:nvPr/>
        </p:nvSpPr>
        <p:spPr>
          <a:xfrm>
            <a:off x="7108487" y="3821068"/>
            <a:ext cx="1229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3  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개요</a:t>
            </a:r>
            <a:endParaRPr lang="en-US" altLang="ko-KR" sz="1600" b="1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16200000" flipH="1">
            <a:off x="6667727" y="2747590"/>
            <a:ext cx="447720" cy="147357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 flipV="1">
            <a:off x="4569331" y="3487622"/>
            <a:ext cx="1607844" cy="271155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BD1A4E2-E978-48B5-B3B3-5BCD34763090}"/>
              </a:ext>
            </a:extLst>
          </p:cNvPr>
          <p:cNvSpPr/>
          <p:nvPr/>
        </p:nvSpPr>
        <p:spPr>
          <a:xfrm>
            <a:off x="6863985" y="2233044"/>
            <a:ext cx="1104223" cy="26161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 목록</a:t>
            </a:r>
            <a:endParaRPr lang="en-US" altLang="ko-KR" sz="1100" spc="-15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BD1A4E2-E978-48B5-B3B3-5BCD34763090}"/>
              </a:ext>
            </a:extLst>
          </p:cNvPr>
          <p:cNvSpPr/>
          <p:nvPr/>
        </p:nvSpPr>
        <p:spPr>
          <a:xfrm>
            <a:off x="1919536" y="3710642"/>
            <a:ext cx="1940611" cy="144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100" b="1" spc="-15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콘텐츠</a:t>
            </a:r>
            <a:r>
              <a:rPr lang="ko-KR" altLang="en-US" sz="1100" b="1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자료</a:t>
            </a:r>
            <a:r>
              <a:rPr lang="en-US" altLang="ko-KR" sz="1100" b="1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100" spc="-1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카</a:t>
            </a: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드뉴스 형식 이미지 자료 </a:t>
            </a:r>
            <a:r>
              <a:rPr lang="en-US" altLang="ko-KR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동영상 </a:t>
            </a:r>
            <a:r>
              <a:rPr lang="ko-KR" altLang="en-US" sz="1100" spc="-15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유튜브</a:t>
            </a: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자료 </a:t>
            </a:r>
            <a:r>
              <a:rPr lang="en-US" altLang="ko-KR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 + </a:t>
            </a:r>
            <a:r>
              <a:rPr lang="ko-KR" altLang="en-US" sz="1100" spc="-15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나레이션</a:t>
            </a:r>
            <a:r>
              <a:rPr lang="en-US" altLang="ko-KR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)(2)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창의활동 </a:t>
            </a:r>
            <a:r>
              <a:rPr lang="en-US" altLang="ko-KR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TIP  (</a:t>
            </a: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 다운로드</a:t>
            </a:r>
            <a:r>
              <a:rPr lang="en-US" altLang="ko-KR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(3)</a:t>
            </a:r>
          </a:p>
          <a:p>
            <a:endParaRPr lang="en-US" altLang="ko-KR" sz="1100" spc="-15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[</a:t>
            </a: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기능</a:t>
            </a:r>
            <a:r>
              <a:rPr lang="en-US" altLang="ko-KR" sz="1100" spc="-1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인쇄기능</a:t>
            </a:r>
            <a:r>
              <a:rPr lang="en-US" altLang="ko-KR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SNS  </a:t>
            </a: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</a:t>
            </a:r>
            <a:r>
              <a:rPr lang="en-US" altLang="ko-KR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100" spc="-15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공감 후기 </a:t>
            </a:r>
            <a:r>
              <a:rPr lang="en-US" altLang="ko-KR" sz="1100" spc="-15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100" spc="-15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댓글</a:t>
            </a: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(+ </a:t>
            </a: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소감 태그</a:t>
            </a:r>
            <a:r>
              <a:rPr lang="en-US" altLang="ko-KR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100" spc="-15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D1A4E2-E978-48B5-B3B3-5BCD34763090}"/>
              </a:ext>
            </a:extLst>
          </p:cNvPr>
          <p:cNvSpPr/>
          <p:nvPr/>
        </p:nvSpPr>
        <p:spPr>
          <a:xfrm>
            <a:off x="8361177" y="3968781"/>
            <a:ext cx="1940611" cy="76944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 기관</a:t>
            </a:r>
            <a:endParaRPr lang="en-US" altLang="ko-KR" sz="1100" spc="-15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 개요</a:t>
            </a:r>
            <a:endParaRPr lang="en-US" altLang="ko-KR" sz="1100" spc="-15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 특징</a:t>
            </a:r>
            <a:endParaRPr lang="en-US" altLang="ko-KR" sz="1100" spc="-15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5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 유형</a:t>
            </a:r>
            <a:endParaRPr lang="en-US" altLang="ko-KR" sz="1100" spc="-15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758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1EB78B-62B9-45F7-94C0-3DAE6150C9DE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pc="-1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 창의교실  콘텐츠 제작 가이드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6507"/>
              </p:ext>
            </p:extLst>
          </p:nvPr>
        </p:nvGraphicFramePr>
        <p:xfrm>
          <a:off x="623392" y="1412776"/>
          <a:ext cx="1116124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6018">
                  <a:extLst>
                    <a:ext uri="{9D8B030D-6E8A-4147-A177-3AD203B41FA5}">
                      <a16:colId xmlns:a16="http://schemas.microsoft.com/office/drawing/2014/main" val="4095811100"/>
                    </a:ext>
                  </a:extLst>
                </a:gridCol>
                <a:gridCol w="1760406">
                  <a:extLst>
                    <a:ext uri="{9D8B030D-6E8A-4147-A177-3AD203B41FA5}">
                      <a16:colId xmlns:a16="http://schemas.microsoft.com/office/drawing/2014/main" val="510177385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00803883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834368038"/>
                    </a:ext>
                  </a:extLst>
                </a:gridCol>
              </a:tblGrid>
              <a:tr h="320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구분</a:t>
                      </a:r>
                      <a:endParaRPr lang="ko-KR" altLang="en-US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제작 가이드</a:t>
                      </a:r>
                      <a:endParaRPr lang="ko-KR" altLang="en-US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비고</a:t>
                      </a:r>
                      <a:endParaRPr lang="ko-KR" altLang="en-US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26570"/>
                  </a:ext>
                </a:extLst>
              </a:tr>
              <a:tr h="137075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l" latinLnBrk="1"/>
                      <a:endParaRPr lang="en-US" altLang="ko-KR" sz="16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en-US" altLang="ko-KR" sz="16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en-US" altLang="ko-KR" sz="16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en-US" altLang="ko-KR" sz="16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en-US" altLang="ko-KR" sz="16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창의교실</a:t>
                      </a:r>
                      <a:r>
                        <a:rPr lang="ko-KR" altLang="en-US" sz="16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Chapter 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콘텐츠</a:t>
                      </a:r>
                      <a:endParaRPr lang="ko-KR" altLang="en-US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카드 뉴스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이미지 사이즈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 500px * 375px 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비율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4 : 3)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폰트 사이즈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大 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22 / </a:t>
                      </a:r>
                      <a:r>
                        <a:rPr lang="ko-KR" altLang="en-US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中  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18  / </a:t>
                      </a:r>
                      <a:r>
                        <a:rPr lang="ko-KR" altLang="en-US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小  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14</a:t>
                      </a: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페이지 수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10</a:t>
                      </a: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내외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콘텐츠에 따라 유동 협의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텍스트 수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en-US" altLang="ko-KR" sz="1400" spc="-15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140</a:t>
                      </a:r>
                      <a:r>
                        <a:rPr lang="ko-KR" altLang="en-US" sz="1400" spc="-15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자</a:t>
                      </a:r>
                      <a:r>
                        <a:rPr lang="en-US" altLang="ko-KR" sz="1400" spc="-15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</a:t>
                      </a:r>
                      <a:r>
                        <a:rPr lang="ko-KR" altLang="en-US" sz="1400" spc="-15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내외 </a:t>
                      </a:r>
                      <a:endParaRPr lang="en-US" altLang="ko-KR" sz="1400" spc="-15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400" spc="-15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저장 파일  </a:t>
                      </a:r>
                      <a:r>
                        <a:rPr lang="en-US" altLang="ko-KR" sz="1400" spc="-15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  PPT</a:t>
                      </a:r>
                      <a:endParaRPr lang="ko-KR" altLang="en-US" sz="1400" spc="-15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폰트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ko-KR" altLang="en-US" sz="1400" dirty="0" err="1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나눔고딕</a:t>
                      </a: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무료 폰트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2287"/>
                  </a:ext>
                </a:extLst>
              </a:tr>
              <a:tr h="17398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유튜브 동영상</a:t>
                      </a: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342900" indent="-342900" algn="l" latinLnBrk="1">
                        <a:buAutoNum type="arabicParenR"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영상 포맷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MP4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원본 </a:t>
                      </a:r>
                      <a:endParaRPr lang="en-US" altLang="ko-KR" sz="1400" baseline="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342900" indent="-342900" algn="l" latinLnBrk="1">
                        <a:buAutoNum type="arabicParenR"/>
                      </a:pPr>
                      <a:r>
                        <a:rPr lang="ko-KR" altLang="en-US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음원 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MP3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(</a:t>
                      </a:r>
                      <a:r>
                        <a:rPr lang="ko-KR" altLang="en-US" sz="1400" baseline="0" dirty="0" err="1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나레이션</a:t>
                      </a:r>
                      <a:r>
                        <a:rPr lang="ko-KR" altLang="en-US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별도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342900" indent="-342900" algn="l" latinLnBrk="1">
                        <a:buAutoNum type="arabicParenR"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영상 시간 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5~10</a:t>
                      </a: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분 내외</a:t>
                      </a: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342900" indent="-342900" algn="l" latinLnBrk="1">
                        <a:buAutoNum type="arabicParenR"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해상도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고화질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1920*1080 Full</a:t>
                      </a:r>
                      <a:r>
                        <a:rPr lang="ko-KR" altLang="en-US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HD</a:t>
                      </a:r>
                    </a:p>
                    <a:p>
                      <a:pPr marL="342900" indent="-342900" algn="l" latinLnBrk="1">
                        <a:buAutoNum type="arabicParenR"/>
                      </a:pP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영상 시간 가급적 길지 않게</a:t>
                      </a: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    내용 임팩트 있게 안내 </a:t>
                      </a: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(Time</a:t>
                      </a: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은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콘텐츠 양에 따라 변동 가능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음원 및 </a:t>
                      </a:r>
                      <a:r>
                        <a:rPr lang="ko-KR" altLang="en-US" sz="1400" dirty="0" err="1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나레이션</a:t>
                      </a:r>
                      <a:r>
                        <a:rPr lang="ko-KR" altLang="en-US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제작 후 </a:t>
                      </a:r>
                      <a:r>
                        <a:rPr lang="ko-KR" altLang="en-US" sz="1400" baseline="0" dirty="0" err="1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고음질</a:t>
                      </a:r>
                      <a:r>
                        <a:rPr lang="ko-KR" altLang="en-US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원할 경우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‘</a:t>
                      </a:r>
                      <a:r>
                        <a:rPr lang="ko-KR" altLang="en-US" sz="1400" dirty="0" err="1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상록영상</a:t>
                      </a: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스튜디오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’</a:t>
                      </a: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활용</a:t>
                      </a:r>
                      <a:r>
                        <a:rPr lang="ko-KR" altLang="en-US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가능 </a:t>
                      </a:r>
                      <a:endParaRPr lang="en-US" altLang="ko-KR" sz="1400" baseline="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400" baseline="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85196"/>
                  </a:ext>
                </a:extLst>
              </a:tr>
              <a:tr h="8171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창의 활동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TIP</a:t>
                      </a:r>
                      <a:endParaRPr lang="ko-KR" altLang="en-US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342900" indent="-342900" algn="l" latinLnBrk="1">
                        <a:buAutoNum type="arabicParenR"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자료 페이지 </a:t>
                      </a:r>
                      <a:r>
                        <a:rPr lang="en-US" altLang="ko-KR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1~3</a:t>
                      </a:r>
                      <a:r>
                        <a:rPr lang="ko-KR" altLang="en-US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 내외 </a:t>
                      </a:r>
                      <a:endParaRPr lang="en-US" altLang="ko-KR" sz="1400" baseline="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342900" indent="-342900" algn="l" latinLnBrk="1">
                        <a:buAutoNum type="arabicParenR"/>
                      </a:pPr>
                      <a:r>
                        <a:rPr lang="ko-KR" altLang="en-US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저장 파일 </a:t>
                      </a:r>
                      <a:r>
                        <a:rPr lang="en-US" altLang="ko-KR" sz="1400" baseline="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PDF</a:t>
                      </a:r>
                    </a:p>
                    <a:p>
                      <a:pPr marL="342900" indent="-342900" algn="l" latinLnBrk="1">
                        <a:buAutoNum type="arabicParenR"/>
                      </a:pPr>
                      <a:endParaRPr lang="ko-KR" altLang="en-US" sz="14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한국과학창의재단  원본파일 공유 必</a:t>
                      </a:r>
                      <a:endParaRPr lang="en-US" altLang="ko-KR" sz="1400" dirty="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9446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51384" y="90872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기본 제작 가이드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205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1EB78B-62B9-45F7-94C0-3DAE6150C9DE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pc="-1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 창의교실  콘텐츠 제작 가이드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5360" y="98072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카드 뉴스 예시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8226" t="19974" r="24715" b="9830"/>
          <a:stretch/>
        </p:blipFill>
        <p:spPr>
          <a:xfrm>
            <a:off x="479376" y="1412776"/>
            <a:ext cx="6629145" cy="45771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9" name="타원 8"/>
          <p:cNvSpPr/>
          <p:nvPr/>
        </p:nvSpPr>
        <p:spPr>
          <a:xfrm>
            <a:off x="6528048" y="339565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6766" y="342890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43472" y="1516618"/>
            <a:ext cx="317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Chapter  -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C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자기 눈으로  관찰하고  표현하기</a:t>
            </a:r>
            <a:endParaRPr lang="ko-KR" altLang="en-US" sz="1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C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959642" y="4657358"/>
            <a:ext cx="1148879" cy="9318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조윤경교수님 심볼마크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삽입 의견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4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1EB78B-62B9-45F7-94C0-3DAE6150C9DE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 </a:t>
            </a:r>
            <a:r>
              <a:rPr lang="ko-KR" altLang="en-US" spc="-1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 창의교실  콘텐츠 제작 가이드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5360" y="980728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크레존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카드 뉴스 예시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 descr="36th_0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487207"/>
            <a:ext cx="2446234" cy="244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ard news_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26" y="1508435"/>
            <a:ext cx="2470453" cy="247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6th_02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20" y="1508435"/>
            <a:ext cx="2426551" cy="242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7th_02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40" y="1511520"/>
            <a:ext cx="2473950" cy="247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48211" y="107303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http://www.crezone.net/?page_id=425864&amp;search_word=&amp;current_page=2</a:t>
            </a:r>
          </a:p>
        </p:txBody>
      </p:sp>
      <p:pic>
        <p:nvPicPr>
          <p:cNvPr id="2056" name="Picture 8" descr="30th_03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4144474"/>
            <a:ext cx="2434101" cy="24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30th_02_1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27" y="4157466"/>
            <a:ext cx="2438702" cy="24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30th_10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20" y="4157465"/>
            <a:ext cx="2438702" cy="24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rezone.net/wp-content/uploads/2016/09/카드뉴스2.jp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013" y="4182265"/>
            <a:ext cx="2415087" cy="241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26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0435F90-F8EC-4542-8700-B260FBDE03E9}"/>
              </a:ext>
            </a:extLst>
          </p:cNvPr>
          <p:cNvGrpSpPr/>
          <p:nvPr/>
        </p:nvGrpSpPr>
        <p:grpSpPr>
          <a:xfrm>
            <a:off x="2889250" y="1916832"/>
            <a:ext cx="6413500" cy="1394641"/>
            <a:chOff x="2857500" y="2006640"/>
            <a:chExt cx="6413500" cy="139464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CB0D747-EFF7-4659-8846-D4FEAB5D8747}"/>
                </a:ext>
              </a:extLst>
            </p:cNvPr>
            <p:cNvGrpSpPr/>
            <p:nvPr/>
          </p:nvGrpSpPr>
          <p:grpSpPr>
            <a:xfrm>
              <a:off x="2857500" y="2676505"/>
              <a:ext cx="6413500" cy="713014"/>
              <a:chOff x="3136900" y="2549505"/>
              <a:chExt cx="6413500" cy="71301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3346C4C-2548-4DE4-B626-ED4A77E9CE25}"/>
                  </a:ext>
                </a:extLst>
              </p:cNvPr>
              <p:cNvSpPr/>
              <p:nvPr/>
            </p:nvSpPr>
            <p:spPr>
              <a:xfrm>
                <a:off x="3136900" y="2618085"/>
                <a:ext cx="6413500" cy="644434"/>
              </a:xfrm>
              <a:prstGeom prst="rect">
                <a:avLst/>
              </a:prstGeom>
              <a:pattFill prst="ltUpDiag">
                <a:fgClr>
                  <a:srgbClr val="F1F5DF"/>
                </a:fgClr>
                <a:bgClr>
                  <a:schemeClr val="bg1"/>
                </a:bgClr>
              </a:pattFill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z="1100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2331F"/>
                  </a:solidFill>
                  <a:latin typeface="oto Sans Korean Medium"/>
                  <a:ea typeface="Noto Sans Korean Light" panose="020B0300000000000000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939D5E-669E-4D18-91E7-8B6D2AA61C56}"/>
                  </a:ext>
                </a:extLst>
              </p:cNvPr>
              <p:cNvSpPr/>
              <p:nvPr/>
            </p:nvSpPr>
            <p:spPr>
              <a:xfrm>
                <a:off x="3136900" y="2549505"/>
                <a:ext cx="6413500" cy="68580"/>
              </a:xfrm>
              <a:prstGeom prst="rect">
                <a:avLst/>
              </a:prstGeom>
              <a:solidFill>
                <a:srgbClr val="FFB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2331F"/>
                  </a:solidFill>
                  <a:latin typeface="oto Sans Korean Medium"/>
                  <a:ea typeface="Noto Sans Korean Light" panose="020B0300000000000000" pitchFamily="34" charset="-127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688AB0-C177-4CBB-8ED9-C5309CB38A09}"/>
                </a:ext>
              </a:extLst>
            </p:cNvPr>
            <p:cNvSpPr txBox="1"/>
            <p:nvPr/>
          </p:nvSpPr>
          <p:spPr>
            <a:xfrm>
              <a:off x="2857500" y="2802316"/>
              <a:ext cx="64135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r">
                <a:lnSpc>
                  <a:spcPct val="150000"/>
                </a:lnSpc>
                <a:spcBef>
                  <a:spcPts val="1000"/>
                </a:spcBef>
                <a:defRPr sz="1400">
                  <a:gradFill>
                    <a:gsLst>
                      <a:gs pos="0">
                        <a:srgbClr val="766C62"/>
                      </a:gs>
                      <a:gs pos="100000">
                        <a:srgbClr val="766C62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레이아웃</a:t>
              </a:r>
              <a:r>
                <a:rPr lang="en-US" altLang="ko-KR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_WEB</a:t>
              </a:r>
              <a:endParaRPr lang="en-US" altLang="ko-KR" sz="28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oto Sans Korean Medium"/>
                <a:ea typeface="Noto Sans Korean Bold" panose="020B0800000000000000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A78B94-F60E-4893-9FC0-A8F9C5FCF36B}"/>
                </a:ext>
              </a:extLst>
            </p:cNvPr>
            <p:cNvSpPr/>
            <p:nvPr/>
          </p:nvSpPr>
          <p:spPr>
            <a:xfrm flipV="1">
              <a:off x="2857500" y="3383281"/>
              <a:ext cx="6413500" cy="18000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2331F"/>
                </a:solidFill>
                <a:latin typeface="oto Sans Korean Medium"/>
                <a:ea typeface="Noto Sans Korean Light" panose="020B03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547B7B-1B89-4F6A-99E5-31CE0576B70D}"/>
                </a:ext>
              </a:extLst>
            </p:cNvPr>
            <p:cNvSpPr txBox="1"/>
            <p:nvPr/>
          </p:nvSpPr>
          <p:spPr>
            <a:xfrm>
              <a:off x="2857500" y="2006640"/>
              <a:ext cx="6413500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r">
                <a:lnSpc>
                  <a:spcPct val="150000"/>
                </a:lnSpc>
                <a:spcBef>
                  <a:spcPts val="1000"/>
                </a:spcBef>
                <a:defRPr sz="1400">
                  <a:gradFill>
                    <a:gsLst>
                      <a:gs pos="0">
                        <a:srgbClr val="766C62"/>
                      </a:gs>
                      <a:gs pos="100000">
                        <a:srgbClr val="766C62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sz="40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oto Sans Korean Medium"/>
                  <a:ea typeface="Noto Sans Korean Bold" panose="020B0800000000000000" pitchFamily="34" charset="-127"/>
                </a:rPr>
                <a:t>01</a:t>
              </a:r>
              <a:endPara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oto Sans Korean Medium"/>
                <a:ea typeface="Noto Sans Korean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3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E8C6279-4043-4A7B-832A-B93FCAAD9CCB}"/>
              </a:ext>
            </a:extLst>
          </p:cNvPr>
          <p:cNvSpPr txBox="1"/>
          <p:nvPr/>
        </p:nvSpPr>
        <p:spPr>
          <a:xfrm>
            <a:off x="104775" y="190500"/>
            <a:ext cx="736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학부모대상  신규 </a:t>
            </a:r>
            <a:r>
              <a:rPr lang="ko-KR" altLang="en-US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</a:t>
            </a:r>
            <a:r>
              <a:rPr lang="ko-KR" altLang="en-US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텐츠</a:t>
            </a:r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C1D3E-AAC7-4C1B-A80E-7555890DE6E1}"/>
              </a:ext>
            </a:extLst>
          </p:cNvPr>
          <p:cNvSpPr/>
          <p:nvPr/>
        </p:nvSpPr>
        <p:spPr>
          <a:xfrm>
            <a:off x="156151" y="681545"/>
            <a:ext cx="501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6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메뉴명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및 운영</a:t>
            </a:r>
            <a:endParaRPr lang="en-US" altLang="ko-KR" sz="16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53574AE-84D7-4B9E-AA97-7F77D7655B62}"/>
              </a:ext>
            </a:extLst>
          </p:cNvPr>
          <p:cNvSpPr/>
          <p:nvPr/>
        </p:nvSpPr>
        <p:spPr>
          <a:xfrm>
            <a:off x="2520945" y="3622676"/>
            <a:ext cx="1050623" cy="445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14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1055440" y="3129253"/>
            <a:ext cx="3421312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97544AB-58B9-41B5-8A0C-F42C43AA23B3}"/>
              </a:ext>
            </a:extLst>
          </p:cNvPr>
          <p:cNvSpPr/>
          <p:nvPr/>
        </p:nvSpPr>
        <p:spPr>
          <a:xfrm>
            <a:off x="407368" y="1124744"/>
            <a:ext cx="8323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메뉴명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가칭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: </a:t>
            </a:r>
            <a:r>
              <a:rPr lang="ko-KR" altLang="en-US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학부모 </a:t>
            </a:r>
            <a:r>
              <a:rPr lang="ko-KR" altLang="en-US" sz="1600" kern="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</a:t>
            </a:r>
            <a:r>
              <a:rPr lang="ko-KR" altLang="en-US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anose="05000000000000000000" pitchFamily="2" charset="2"/>
              </a:rPr>
              <a:t>  </a:t>
            </a:r>
            <a:r>
              <a:rPr lang="ko-KR" altLang="en-US" sz="16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anose="05000000000000000000" pitchFamily="2" charset="2"/>
              </a:rPr>
              <a:t>기타 의견  최종 확정 필요</a:t>
            </a:r>
            <a:endParaRPr lang="en-US" altLang="ko-KR" sz="1400" kern="0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개요 및 운영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0"/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-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유형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STEP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테마형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TOP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0"/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-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유형 난이도와 활동을 달리하며 초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 각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편씩 제공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0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-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창의성 증진 지도 방법  매뉴얼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(TIP)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0"/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-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영상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유튜브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나레이션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포함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),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이벤트 공지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 바로보기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인쇄기능</a:t>
            </a:r>
            <a:endParaRPr lang="ko-KR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846586" y="3622676"/>
            <a:ext cx="1550989" cy="4565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초등학교</a:t>
            </a:r>
            <a:r>
              <a:rPr lang="en-US" altLang="ko-KR" sz="1500" kern="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15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53574AE-84D7-4B9E-AA97-7F77D7655B62}"/>
              </a:ext>
            </a:extLst>
          </p:cNvPr>
          <p:cNvSpPr/>
          <p:nvPr/>
        </p:nvSpPr>
        <p:spPr>
          <a:xfrm>
            <a:off x="2520945" y="4333953"/>
            <a:ext cx="1050623" cy="445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테마형</a:t>
            </a:r>
            <a:endParaRPr lang="ko-KR" altLang="en-US" sz="14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53574AE-84D7-4B9E-AA97-7F77D7655B62}"/>
              </a:ext>
            </a:extLst>
          </p:cNvPr>
          <p:cNvSpPr/>
          <p:nvPr/>
        </p:nvSpPr>
        <p:spPr>
          <a:xfrm>
            <a:off x="2526363" y="5015274"/>
            <a:ext cx="1050623" cy="445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TOP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</a:t>
            </a:r>
            <a:endParaRPr lang="ko-KR" altLang="en-US" sz="14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846587" y="4333953"/>
            <a:ext cx="1550989" cy="4565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초등학교 </a:t>
            </a:r>
            <a:endParaRPr lang="ko-KR" altLang="en-US" sz="15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3846585" y="5026643"/>
            <a:ext cx="1550989" cy="4565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초등학교 </a:t>
            </a:r>
            <a:endParaRPr lang="ko-KR" altLang="en-US" sz="15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5622707" y="3622676"/>
            <a:ext cx="1550989" cy="4565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중학교 </a:t>
            </a:r>
            <a:endParaRPr lang="ko-KR" altLang="en-US" sz="15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5622708" y="4333953"/>
            <a:ext cx="1550989" cy="4565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중학교 </a:t>
            </a:r>
            <a:endParaRPr lang="ko-KR" altLang="en-US" sz="15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5622706" y="5026643"/>
            <a:ext cx="1550989" cy="4565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중학교 </a:t>
            </a:r>
            <a:endParaRPr lang="ko-KR" altLang="en-US" sz="15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7422907" y="3622676"/>
            <a:ext cx="1550989" cy="4565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고등학교 </a:t>
            </a:r>
            <a:endParaRPr lang="ko-KR" altLang="en-US" sz="15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7422908" y="4333953"/>
            <a:ext cx="1550989" cy="4565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고등학교 </a:t>
            </a:r>
            <a:endParaRPr lang="ko-KR" altLang="en-US" sz="15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B919CF3-FBA4-49F5-B463-6AC2427DCE40}"/>
              </a:ext>
            </a:extLst>
          </p:cNvPr>
          <p:cNvSpPr/>
          <p:nvPr/>
        </p:nvSpPr>
        <p:spPr>
          <a:xfrm>
            <a:off x="7422906" y="5026643"/>
            <a:ext cx="1550989" cy="4565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kern="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고등학교 </a:t>
            </a:r>
            <a:endParaRPr lang="ko-KR" altLang="en-US" sz="1500" kern="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11614" y="5769172"/>
            <a:ext cx="5586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anose="05000000000000000000" pitchFamily="2" charset="2"/>
              </a:rPr>
              <a:t>   </a:t>
            </a:r>
            <a:r>
              <a:rPr lang="en-US" altLang="ko-KR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 </a:t>
            </a:r>
            <a:r>
              <a:rPr lang="en-US" altLang="ko-KR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  초</a:t>
            </a:r>
            <a:r>
              <a:rPr lang="en-US" altLang="ko-KR" b="1" dirty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</a:t>
            </a:r>
            <a:r>
              <a:rPr lang="en-US" altLang="ko-KR" b="1" dirty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  </a:t>
            </a:r>
            <a:r>
              <a:rPr lang="ko-KR" altLang="en-US" b="1" dirty="0" err="1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대상별</a:t>
            </a:r>
            <a:r>
              <a:rPr lang="ko-KR" altLang="en-US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각 </a:t>
            </a:r>
            <a:r>
              <a:rPr lang="en-US" altLang="ko-KR" b="1" dirty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b="1" dirty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편씩 </a:t>
            </a:r>
            <a:r>
              <a:rPr lang="ko-KR" altLang="en-US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 </a:t>
            </a:r>
            <a:r>
              <a:rPr lang="en-US" altLang="ko-KR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</a:t>
            </a:r>
            <a:r>
              <a:rPr lang="ko-KR" altLang="en-US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 </a:t>
            </a:r>
            <a:r>
              <a:rPr lang="en-US" altLang="ko-KR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 </a:t>
            </a:r>
            <a:r>
              <a:rPr lang="en-US" altLang="ko-KR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ko-KR" altLang="en-US" b="1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편</a:t>
            </a:r>
            <a:r>
              <a:rPr lang="en-US" altLang="ko-KR" b="1" dirty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01191" y="2943787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창의교실 프로그램 </a:t>
            </a:r>
            <a:r>
              <a:rPr lang="en-US" altLang="ko-KR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600056" y="3138545"/>
            <a:ext cx="3024336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</TotalTime>
  <Words>3154</Words>
  <Application>Microsoft Office PowerPoint</Application>
  <PresentationFormat>와이드스크린</PresentationFormat>
  <Paragraphs>1037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5" baseType="lpstr">
      <vt:lpstr>Noto Sans Korean Bold</vt:lpstr>
      <vt:lpstr>Noto Sans Korean Light</vt:lpstr>
      <vt:lpstr>Noto Sans Korean Medium</vt:lpstr>
      <vt:lpstr>oto Sans Korean Medium</vt:lpstr>
      <vt:lpstr>StarSymbol</vt:lpstr>
      <vt:lpstr>굴림</vt:lpstr>
      <vt:lpstr>나눔고딕</vt:lpstr>
      <vt:lpstr>나눔바른고딕 Light</vt:lpstr>
      <vt:lpstr>나눔바른고딕 UltraLight</vt:lpstr>
      <vt:lpstr>돋움</vt:lpstr>
      <vt:lpstr>맑은 고딕</vt:lpstr>
      <vt:lpstr>맑은 고딕 (본문)</vt:lpstr>
      <vt:lpstr>바탕</vt:lpstr>
      <vt:lpstr>Arial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Hyunjoo Seo</dc:creator>
  <cp:lastModifiedBy>상록디자이너</cp:lastModifiedBy>
  <cp:revision>606</cp:revision>
  <cp:lastPrinted>2017-08-10T07:58:09Z</cp:lastPrinted>
  <dcterms:created xsi:type="dcterms:W3CDTF">2017-04-23T07:15:02Z</dcterms:created>
  <dcterms:modified xsi:type="dcterms:W3CDTF">2017-08-30T10:10:50Z</dcterms:modified>
</cp:coreProperties>
</file>