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0" r:id="rId3"/>
    <p:sldId id="277" r:id="rId4"/>
    <p:sldId id="278" r:id="rId5"/>
    <p:sldId id="283" r:id="rId6"/>
    <p:sldId id="284" r:id="rId7"/>
    <p:sldId id="281" r:id="rId8"/>
    <p:sldId id="285" r:id="rId9"/>
    <p:sldId id="261" r:id="rId10"/>
    <p:sldId id="28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193"/>
    <a:srgbClr val="2E2E31"/>
    <a:srgbClr val="F8E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53075" y="1158146"/>
            <a:ext cx="3914250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 err="1">
                <a:solidFill>
                  <a:srgbClr val="E8C193"/>
                </a:solidFill>
              </a:rPr>
              <a:t>GiveBlockChain</a:t>
            </a:r>
            <a:endParaRPr lang="en-US" altLang="ko-KR" sz="4000" b="1" kern="0" dirty="0">
              <a:solidFill>
                <a:srgbClr val="E8C193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000" b="1" kern="0" dirty="0">
                <a:solidFill>
                  <a:srgbClr val="E8C193"/>
                </a:solidFill>
              </a:rPr>
              <a:t>                 Capstone Design</a:t>
            </a:r>
            <a:endParaRPr lang="ko-KR" altLang="en-US" sz="6600" b="1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69347" y="3668998"/>
            <a:ext cx="1435888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E8C193"/>
                </a:solidFill>
              </a:rPr>
              <a:t>이민재</a:t>
            </a:r>
            <a:endParaRPr lang="en-US" altLang="ko-KR" sz="2000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E8C193"/>
                </a:solidFill>
              </a:rPr>
              <a:t>이상규</a:t>
            </a:r>
            <a:endParaRPr lang="en-US" altLang="ko-KR" sz="2000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E8C193"/>
                </a:solidFill>
              </a:rPr>
              <a:t>류대식</a:t>
            </a:r>
            <a:endParaRPr lang="en-US" altLang="ko-KR" sz="2000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E8C193"/>
                </a:solidFill>
              </a:rPr>
              <a:t>이  준</a:t>
            </a:r>
            <a:endParaRPr lang="en-US" altLang="ko-KR" sz="2000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E8C193"/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2625758" y="3751436"/>
            <a:ext cx="0" cy="1734964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1496619" y="1982313"/>
            <a:ext cx="3670999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61C156-1457-4F0E-8747-71E278CD01CE}"/>
              </a:ext>
            </a:extLst>
          </p:cNvPr>
          <p:cNvSpPr/>
          <p:nvPr/>
        </p:nvSpPr>
        <p:spPr>
          <a:xfrm>
            <a:off x="192929" y="3770070"/>
            <a:ext cx="2320289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500" b="1" dirty="0">
                <a:solidFill>
                  <a:srgbClr val="E8C193"/>
                </a:solidFill>
              </a:rPr>
              <a:t>Reader</a:t>
            </a:r>
          </a:p>
          <a:p>
            <a:pPr algn="r">
              <a:lnSpc>
                <a:spcPct val="150000"/>
              </a:lnSpc>
            </a:pPr>
            <a:r>
              <a:rPr lang="en-US" altLang="ko-KR" sz="1500" b="1" dirty="0">
                <a:solidFill>
                  <a:srgbClr val="E8C193"/>
                </a:solidFill>
              </a:rPr>
              <a:t>Team Member</a:t>
            </a:r>
          </a:p>
        </p:txBody>
      </p: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3207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 err="1">
                <a:solidFill>
                  <a:srgbClr val="E8C193"/>
                </a:solidFill>
              </a:rPr>
              <a:t>GiveBlockChain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b="1" kern="0" dirty="0">
                <a:solidFill>
                  <a:srgbClr val="E8C193"/>
                </a:solidFill>
              </a:rPr>
              <a:t>웹 디자인</a:t>
            </a:r>
          </a:p>
        </p:txBody>
      </p:sp>
      <p:pic>
        <p:nvPicPr>
          <p:cNvPr id="1026" name="Picture 2" descr="4">
            <a:extLst>
              <a:ext uri="{FF2B5EF4-FFF2-40B4-BE49-F238E27FC236}">
                <a16:creationId xmlns:a16="http://schemas.microsoft.com/office/drawing/2014/main" id="{25C2B61D-9BEF-443E-BA1C-AA82AC42D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2" t="14558" r="34559" b="18639"/>
          <a:stretch/>
        </p:blipFill>
        <p:spPr bwMode="auto">
          <a:xfrm>
            <a:off x="9575595" y="2071046"/>
            <a:ext cx="2146176" cy="2715908"/>
          </a:xfrm>
          <a:prstGeom prst="rect">
            <a:avLst/>
          </a:prstGeom>
          <a:noFill/>
          <a:ln w="38100">
            <a:solidFill>
              <a:srgbClr val="E8C19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68B238-FA9F-434A-BFCC-CFE518C16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32" t="10295" r="34949" b="33061"/>
          <a:stretch/>
        </p:blipFill>
        <p:spPr>
          <a:xfrm>
            <a:off x="347716" y="1785525"/>
            <a:ext cx="4737046" cy="3286950"/>
          </a:xfrm>
          <a:prstGeom prst="rect">
            <a:avLst/>
          </a:prstGeom>
          <a:ln w="38100">
            <a:solidFill>
              <a:srgbClr val="E8C193"/>
            </a:solidFill>
          </a:ln>
        </p:spPr>
      </p:pic>
      <p:pic>
        <p:nvPicPr>
          <p:cNvPr id="6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80D0066-0178-4305-AD07-5F00DD2F5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5"/>
          <a:stretch>
            <a:fillRect/>
          </a:stretch>
        </p:blipFill>
        <p:spPr bwMode="auto">
          <a:xfrm>
            <a:off x="5348406" y="2071046"/>
            <a:ext cx="3138779" cy="2808864"/>
          </a:xfrm>
          <a:prstGeom prst="rect">
            <a:avLst/>
          </a:prstGeom>
          <a:noFill/>
          <a:ln w="53975">
            <a:solidFill>
              <a:srgbClr val="E8C1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53AF8AF-BA03-4AC8-890B-32EF385EA77F}"/>
              </a:ext>
            </a:extLst>
          </p:cNvPr>
          <p:cNvSpPr/>
          <p:nvPr/>
        </p:nvSpPr>
        <p:spPr>
          <a:xfrm>
            <a:off x="8750829" y="3139576"/>
            <a:ext cx="569167" cy="6718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6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103207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 err="1">
                <a:solidFill>
                  <a:srgbClr val="E8C193"/>
                </a:solidFill>
              </a:rPr>
              <a:t>GiveBlockChain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b="1" kern="0" dirty="0">
                <a:solidFill>
                  <a:srgbClr val="E8C193"/>
                </a:solidFill>
              </a:rPr>
              <a:t>블록체인 시스템</a:t>
            </a:r>
            <a:endParaRPr lang="ko-KR" altLang="en-US" sz="5400" b="1" kern="0" dirty="0">
              <a:solidFill>
                <a:srgbClr val="E8C193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A827D29-8A26-44DB-B1F4-0C8504F27F18}"/>
              </a:ext>
            </a:extLst>
          </p:cNvPr>
          <p:cNvGrpSpPr/>
          <p:nvPr/>
        </p:nvGrpSpPr>
        <p:grpSpPr>
          <a:xfrm>
            <a:off x="8205613" y="2441061"/>
            <a:ext cx="1918870" cy="1857375"/>
            <a:chOff x="3713733" y="2138138"/>
            <a:chExt cx="1918870" cy="185737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5FF5651-6DB9-457E-AAEA-D53A4DB50CF4}"/>
                </a:ext>
              </a:extLst>
            </p:cNvPr>
            <p:cNvSpPr/>
            <p:nvPr/>
          </p:nvSpPr>
          <p:spPr>
            <a:xfrm>
              <a:off x="3794279" y="2138138"/>
              <a:ext cx="1838324" cy="183832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B7088BA-7DAC-4471-9B0C-6DD3D9FC5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733" y="2157188"/>
              <a:ext cx="1838325" cy="183832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618DDC-4BBA-4DC1-81DE-C4B68DEFD222}"/>
              </a:ext>
            </a:extLst>
          </p:cNvPr>
          <p:cNvGrpSpPr/>
          <p:nvPr/>
        </p:nvGrpSpPr>
        <p:grpSpPr>
          <a:xfrm>
            <a:off x="2199014" y="2441061"/>
            <a:ext cx="1827469" cy="1827470"/>
            <a:chOff x="6355173" y="2888736"/>
            <a:chExt cx="1827469" cy="182747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F576C72-4E94-41C2-8233-5A136AE13C72}"/>
                </a:ext>
              </a:extLst>
            </p:cNvPr>
            <p:cNvSpPr/>
            <p:nvPr/>
          </p:nvSpPr>
          <p:spPr>
            <a:xfrm>
              <a:off x="6355173" y="2888737"/>
              <a:ext cx="1827469" cy="1827469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23C2A73-6E4C-4F14-89E0-C705CEF66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5173" y="2888736"/>
              <a:ext cx="1827469" cy="1827469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473DF2-2BFD-4938-B91B-300F1D3C6022}"/>
              </a:ext>
            </a:extLst>
          </p:cNvPr>
          <p:cNvSpPr/>
          <p:nvPr/>
        </p:nvSpPr>
        <p:spPr>
          <a:xfrm>
            <a:off x="1884207" y="4858031"/>
            <a:ext cx="236968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E8C193"/>
                </a:solidFill>
              </a:rPr>
              <a:t>Sender</a:t>
            </a:r>
            <a:endParaRPr lang="ko-KR" altLang="en-US" sz="1200" b="1" dirty="0">
              <a:solidFill>
                <a:srgbClr val="E8C193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D35935-A7FC-4D21-A110-173F263EE10B}"/>
              </a:ext>
            </a:extLst>
          </p:cNvPr>
          <p:cNvSpPr/>
          <p:nvPr/>
        </p:nvSpPr>
        <p:spPr>
          <a:xfrm>
            <a:off x="4639853" y="3088616"/>
            <a:ext cx="2952390" cy="581313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333234"/>
                </a:solidFill>
              </a:rPr>
              <a:t>거래 발생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6CED3A-516E-4E7F-BDE9-AA2265D37E16}"/>
              </a:ext>
            </a:extLst>
          </p:cNvPr>
          <p:cNvSpPr/>
          <p:nvPr/>
        </p:nvSpPr>
        <p:spPr>
          <a:xfrm>
            <a:off x="7938111" y="4853670"/>
            <a:ext cx="236968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E8C193"/>
                </a:solidFill>
              </a:rPr>
              <a:t>Recipient</a:t>
            </a:r>
            <a:endParaRPr lang="ko-KR" altLang="en-US" sz="1200" b="1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7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103207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 err="1">
                <a:solidFill>
                  <a:srgbClr val="E8C193"/>
                </a:solidFill>
              </a:rPr>
              <a:t>GiveBlockChain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b="1" kern="0" dirty="0">
                <a:solidFill>
                  <a:srgbClr val="E8C193"/>
                </a:solidFill>
              </a:rPr>
              <a:t>블록체인 시스템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57D273E-2FC5-4010-AA93-8615EE1DC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23" y="1699882"/>
            <a:ext cx="5452684" cy="3600000"/>
          </a:xfrm>
          <a:prstGeom prst="rect">
            <a:avLst/>
          </a:prstGeom>
          <a:ln w="63500">
            <a:solidFill>
              <a:srgbClr val="E8C193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23C4CB-7E2B-4770-A938-6E0C64B67F60}"/>
              </a:ext>
            </a:extLst>
          </p:cNvPr>
          <p:cNvSpPr/>
          <p:nvPr/>
        </p:nvSpPr>
        <p:spPr>
          <a:xfrm>
            <a:off x="8294191" y="2975428"/>
            <a:ext cx="1916608" cy="453572"/>
          </a:xfrm>
          <a:prstGeom prst="rect">
            <a:avLst/>
          </a:prstGeom>
          <a:solidFill>
            <a:srgbClr val="39393D"/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E8C193"/>
                </a:solidFill>
              </a:rPr>
              <a:t>블록 생성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6D689F-2279-4B1D-BA9A-DFAC859107EE}"/>
              </a:ext>
            </a:extLst>
          </p:cNvPr>
          <p:cNvSpPr/>
          <p:nvPr/>
        </p:nvSpPr>
        <p:spPr>
          <a:xfrm>
            <a:off x="8294191" y="5023281"/>
            <a:ext cx="1916608" cy="453572"/>
          </a:xfrm>
          <a:prstGeom prst="rect">
            <a:avLst/>
          </a:prstGeom>
          <a:solidFill>
            <a:srgbClr val="39393D"/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E8C193"/>
                </a:solidFill>
              </a:rPr>
              <a:t>거래 발생 후 블록 생성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0FA4D-0FA3-4ED9-BF91-DD1E996F5A2B}"/>
              </a:ext>
            </a:extLst>
          </p:cNvPr>
          <p:cNvSpPr/>
          <p:nvPr/>
        </p:nvSpPr>
        <p:spPr>
          <a:xfrm>
            <a:off x="8294191" y="1950192"/>
            <a:ext cx="1916608" cy="453572"/>
          </a:xfrm>
          <a:prstGeom prst="rect">
            <a:avLst/>
          </a:prstGeom>
          <a:solidFill>
            <a:srgbClr val="39393D"/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E8C193"/>
                </a:solidFill>
              </a:rPr>
              <a:t>제네시스 블록 생성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DB90DE-5332-4574-88DA-40CDBD4BF5F0}"/>
              </a:ext>
            </a:extLst>
          </p:cNvPr>
          <p:cNvSpPr/>
          <p:nvPr/>
        </p:nvSpPr>
        <p:spPr>
          <a:xfrm>
            <a:off x="8294191" y="3998045"/>
            <a:ext cx="1916608" cy="377372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거래 발생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4D5E600-4D80-4E03-88B9-EC01A7C538B5}"/>
              </a:ext>
            </a:extLst>
          </p:cNvPr>
          <p:cNvGrpSpPr/>
          <p:nvPr/>
        </p:nvGrpSpPr>
        <p:grpSpPr>
          <a:xfrm>
            <a:off x="5881520" y="5397047"/>
            <a:ext cx="938387" cy="908314"/>
            <a:chOff x="3713733" y="2138138"/>
            <a:chExt cx="1918870" cy="185737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0280776-DF9C-48E1-9121-D82376F7BAD2}"/>
                </a:ext>
              </a:extLst>
            </p:cNvPr>
            <p:cNvSpPr/>
            <p:nvPr/>
          </p:nvSpPr>
          <p:spPr>
            <a:xfrm>
              <a:off x="3794279" y="2138138"/>
              <a:ext cx="1838324" cy="183832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CC63322-0C03-4F76-B355-8AA0740A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733" y="2157188"/>
              <a:ext cx="1838325" cy="183832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A384393-B112-405A-A502-CEFACB401F92}"/>
              </a:ext>
            </a:extLst>
          </p:cNvPr>
          <p:cNvGrpSpPr/>
          <p:nvPr/>
        </p:nvGrpSpPr>
        <p:grpSpPr>
          <a:xfrm>
            <a:off x="1428690" y="5437392"/>
            <a:ext cx="893689" cy="893689"/>
            <a:chOff x="6355173" y="2888736"/>
            <a:chExt cx="1827469" cy="182747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18F392A-7CD8-4533-9F8F-872B6C5C1F7D}"/>
                </a:ext>
              </a:extLst>
            </p:cNvPr>
            <p:cNvSpPr/>
            <p:nvPr/>
          </p:nvSpPr>
          <p:spPr>
            <a:xfrm>
              <a:off x="6355173" y="2888737"/>
              <a:ext cx="1827469" cy="1827469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F1E30A9-FEEE-48DF-BDC4-4E5D1A2AF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5173" y="2888736"/>
              <a:ext cx="1827469" cy="1827469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25DEB1-84C9-4C3A-ACF0-4362744C50CC}"/>
              </a:ext>
            </a:extLst>
          </p:cNvPr>
          <p:cNvSpPr/>
          <p:nvPr/>
        </p:nvSpPr>
        <p:spPr>
          <a:xfrm>
            <a:off x="1296110" y="6335701"/>
            <a:ext cx="1158848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E8C193"/>
                </a:solidFill>
              </a:rPr>
              <a:t>Sender</a:t>
            </a:r>
            <a:endParaRPr lang="ko-KR" altLang="en-US" sz="1000" b="1" dirty="0">
              <a:solidFill>
                <a:srgbClr val="E8C193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A0814E-889B-4A59-8ABB-22ADBA8545B8}"/>
              </a:ext>
            </a:extLst>
          </p:cNvPr>
          <p:cNvSpPr/>
          <p:nvPr/>
        </p:nvSpPr>
        <p:spPr>
          <a:xfrm>
            <a:off x="5790984" y="6411842"/>
            <a:ext cx="1158848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E8C193"/>
                </a:solidFill>
              </a:rPr>
              <a:t>Recipient</a:t>
            </a:r>
            <a:endParaRPr lang="ko-KR" altLang="en-US" sz="1000" b="1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7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103207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 err="1">
                <a:solidFill>
                  <a:srgbClr val="E8C193"/>
                </a:solidFill>
              </a:rPr>
              <a:t>GiveBlockChain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b="1" kern="0" dirty="0">
                <a:solidFill>
                  <a:srgbClr val="E8C193"/>
                </a:solidFill>
              </a:rPr>
              <a:t>블록체인 시스템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352C734-6746-4A04-93D4-313E957AE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23" y="1533528"/>
            <a:ext cx="5454000" cy="4535654"/>
          </a:xfrm>
          <a:prstGeom prst="rect">
            <a:avLst/>
          </a:prstGeom>
          <a:ln w="63500">
            <a:solidFill>
              <a:srgbClr val="E8C193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125D22-2343-4049-A78C-FE08BC88BCA3}"/>
              </a:ext>
            </a:extLst>
          </p:cNvPr>
          <p:cNvSpPr/>
          <p:nvPr/>
        </p:nvSpPr>
        <p:spPr>
          <a:xfrm>
            <a:off x="8294191" y="2975428"/>
            <a:ext cx="1916608" cy="453572"/>
          </a:xfrm>
          <a:prstGeom prst="rect">
            <a:avLst/>
          </a:prstGeom>
          <a:solidFill>
            <a:srgbClr val="39393D"/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E8C193"/>
                </a:solidFill>
              </a:rPr>
              <a:t>블록 생성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2A762C-55E0-48A7-A0D1-CD3CEFB37A4D}"/>
              </a:ext>
            </a:extLst>
          </p:cNvPr>
          <p:cNvSpPr/>
          <p:nvPr/>
        </p:nvSpPr>
        <p:spPr>
          <a:xfrm>
            <a:off x="8294191" y="4112747"/>
            <a:ext cx="1916608" cy="453572"/>
          </a:xfrm>
          <a:prstGeom prst="rect">
            <a:avLst/>
          </a:prstGeom>
          <a:solidFill>
            <a:srgbClr val="39393D"/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E8C193"/>
                </a:solidFill>
              </a:rPr>
              <a:t>거래 발생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86E3D2-3377-48A0-B8FD-1A740C51538C}"/>
              </a:ext>
            </a:extLst>
          </p:cNvPr>
          <p:cNvSpPr/>
          <p:nvPr/>
        </p:nvSpPr>
        <p:spPr>
          <a:xfrm>
            <a:off x="8294191" y="1950192"/>
            <a:ext cx="1916608" cy="453572"/>
          </a:xfrm>
          <a:prstGeom prst="rect">
            <a:avLst/>
          </a:prstGeom>
          <a:solidFill>
            <a:srgbClr val="39393D"/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E8C193"/>
                </a:solidFill>
              </a:rPr>
              <a:t>제네시스 블록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6700C3-DD1D-444D-90EE-E10BED8FA7D4}"/>
              </a:ext>
            </a:extLst>
          </p:cNvPr>
          <p:cNvSpPr/>
          <p:nvPr/>
        </p:nvSpPr>
        <p:spPr>
          <a:xfrm>
            <a:off x="8294191" y="5250066"/>
            <a:ext cx="1916608" cy="377372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거래 발생 후 블록 생성</a:t>
            </a:r>
          </a:p>
        </p:txBody>
      </p:sp>
    </p:spTree>
    <p:extLst>
      <p:ext uri="{BB962C8B-B14F-4D97-AF65-F5344CB8AC3E}">
        <p14:creationId xmlns:p14="http://schemas.microsoft.com/office/powerpoint/2010/main" val="298994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103207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 err="1">
                <a:solidFill>
                  <a:srgbClr val="E8C193"/>
                </a:solidFill>
              </a:rPr>
              <a:t>GiveBlockChain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b="1" kern="0" dirty="0">
                <a:solidFill>
                  <a:srgbClr val="E8C193"/>
                </a:solidFill>
              </a:rPr>
              <a:t>블록체인 시스템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867DE8-FC8C-46F8-A626-E32E5D391A30}"/>
              </a:ext>
            </a:extLst>
          </p:cNvPr>
          <p:cNvGrpSpPr/>
          <p:nvPr/>
        </p:nvGrpSpPr>
        <p:grpSpPr>
          <a:xfrm>
            <a:off x="8662912" y="2713018"/>
            <a:ext cx="1838324" cy="1838324"/>
            <a:chOff x="7972944" y="2361755"/>
            <a:chExt cx="1838324" cy="183832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E9203A-20BB-40CE-BE7A-B420852A9FC5}"/>
                </a:ext>
              </a:extLst>
            </p:cNvPr>
            <p:cNvSpPr/>
            <p:nvPr/>
          </p:nvSpPr>
          <p:spPr>
            <a:xfrm>
              <a:off x="7972944" y="2361755"/>
              <a:ext cx="1838324" cy="183832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1CBDF16-94CE-4E69-889B-1BE67570B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637" y="2470860"/>
              <a:ext cx="1603104" cy="160310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049DAA-3A48-49A9-9960-25E04DF5E22A}"/>
              </a:ext>
            </a:extLst>
          </p:cNvPr>
          <p:cNvGrpSpPr/>
          <p:nvPr/>
        </p:nvGrpSpPr>
        <p:grpSpPr>
          <a:xfrm>
            <a:off x="4487353" y="2693967"/>
            <a:ext cx="1918870" cy="1857375"/>
            <a:chOff x="3713733" y="2138138"/>
            <a:chExt cx="1918870" cy="185737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B53BDB6-C164-441D-B06D-141A190F1837}"/>
                </a:ext>
              </a:extLst>
            </p:cNvPr>
            <p:cNvSpPr/>
            <p:nvPr/>
          </p:nvSpPr>
          <p:spPr>
            <a:xfrm>
              <a:off x="3794279" y="2138138"/>
              <a:ext cx="1838324" cy="183832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8961091-347A-409C-BCBB-54F13C991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733" y="2157188"/>
              <a:ext cx="1838325" cy="1838325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974A96-15AA-4032-8A29-6689BD775686}"/>
              </a:ext>
            </a:extLst>
          </p:cNvPr>
          <p:cNvGrpSpPr/>
          <p:nvPr/>
        </p:nvGrpSpPr>
        <p:grpSpPr>
          <a:xfrm>
            <a:off x="1837549" y="2683844"/>
            <a:ext cx="1827469" cy="1827470"/>
            <a:chOff x="6355173" y="2888736"/>
            <a:chExt cx="1827469" cy="182747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51E4AFD-4AFE-4184-98BD-8E9A0FF20F36}"/>
                </a:ext>
              </a:extLst>
            </p:cNvPr>
            <p:cNvSpPr/>
            <p:nvPr/>
          </p:nvSpPr>
          <p:spPr>
            <a:xfrm>
              <a:off x="6355173" y="2888737"/>
              <a:ext cx="1827469" cy="1827469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0109FC3-1B3F-4021-B21D-C7DD6112B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5173" y="2888736"/>
              <a:ext cx="1827469" cy="1827469"/>
            </a:xfrm>
            <a:prstGeom prst="rect">
              <a:avLst/>
            </a:prstGeom>
          </p:spPr>
        </p:pic>
      </p:grpSp>
      <p:sp>
        <p:nvSpPr>
          <p:cNvPr id="6" name="십자형 5">
            <a:extLst>
              <a:ext uri="{FF2B5EF4-FFF2-40B4-BE49-F238E27FC236}">
                <a16:creationId xmlns:a16="http://schemas.microsoft.com/office/drawing/2014/main" id="{4B1F6A7A-CD40-4076-9391-1602EF46E80A}"/>
              </a:ext>
            </a:extLst>
          </p:cNvPr>
          <p:cNvSpPr/>
          <p:nvPr/>
        </p:nvSpPr>
        <p:spPr>
          <a:xfrm>
            <a:off x="7001434" y="3005907"/>
            <a:ext cx="1183341" cy="1183341"/>
          </a:xfrm>
          <a:prstGeom prst="plus">
            <a:avLst>
              <a:gd name="adj" fmla="val 386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08D7CA-AE7A-427C-A69B-DADA46016FDF}"/>
              </a:ext>
            </a:extLst>
          </p:cNvPr>
          <p:cNvSpPr/>
          <p:nvPr/>
        </p:nvSpPr>
        <p:spPr>
          <a:xfrm>
            <a:off x="4336623" y="4660447"/>
            <a:ext cx="2300875" cy="323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E8C193"/>
                </a:solidFill>
              </a:rPr>
              <a:t>Recipient</a:t>
            </a:r>
            <a:endParaRPr lang="ko-KR" altLang="en-US" sz="1200" b="1" dirty="0">
              <a:solidFill>
                <a:srgbClr val="E8C193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862136-389D-494C-B819-CB5F6F3CABA0}"/>
              </a:ext>
            </a:extLst>
          </p:cNvPr>
          <p:cNvSpPr/>
          <p:nvPr/>
        </p:nvSpPr>
        <p:spPr>
          <a:xfrm>
            <a:off x="8431636" y="4660447"/>
            <a:ext cx="2300875" cy="323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E8C193"/>
                </a:solidFill>
              </a:rPr>
              <a:t>Market</a:t>
            </a:r>
            <a:endParaRPr lang="ko-KR" altLang="en-US" sz="1200" b="1" dirty="0">
              <a:solidFill>
                <a:srgbClr val="E8C193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A5ECE4-247E-4785-9B09-D3CAEC1F275D}"/>
              </a:ext>
            </a:extLst>
          </p:cNvPr>
          <p:cNvSpPr/>
          <p:nvPr/>
        </p:nvSpPr>
        <p:spPr>
          <a:xfrm>
            <a:off x="1566442" y="4657110"/>
            <a:ext cx="236968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E8C193"/>
                </a:solidFill>
              </a:rPr>
              <a:t>Sender</a:t>
            </a:r>
            <a:endParaRPr lang="ko-KR" altLang="en-US" sz="1200" b="1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4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103207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 err="1">
                <a:solidFill>
                  <a:srgbClr val="E8C193"/>
                </a:solidFill>
              </a:rPr>
              <a:t>GiveBlockChain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b="1" kern="0" dirty="0">
                <a:solidFill>
                  <a:srgbClr val="E8C193"/>
                </a:solidFill>
              </a:rPr>
              <a:t>블록체인 시스템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494AA90-15C2-4B0D-92D7-DB4781B34501}"/>
              </a:ext>
            </a:extLst>
          </p:cNvPr>
          <p:cNvSpPr/>
          <p:nvPr/>
        </p:nvSpPr>
        <p:spPr>
          <a:xfrm>
            <a:off x="2238589" y="2665109"/>
            <a:ext cx="1784945" cy="1784945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7F81EEE-78C3-4D5F-BC9C-B7B1A94D57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82" y="2683606"/>
            <a:ext cx="1784946" cy="178494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EE59FC-ED11-47B4-BF45-C89DE768F878}"/>
              </a:ext>
            </a:extLst>
          </p:cNvPr>
          <p:cNvSpPr/>
          <p:nvPr/>
        </p:nvSpPr>
        <p:spPr>
          <a:xfrm>
            <a:off x="1815373" y="4554679"/>
            <a:ext cx="2300875" cy="323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E8C193"/>
                </a:solidFill>
              </a:rPr>
              <a:t>Recipient</a:t>
            </a:r>
            <a:endParaRPr lang="ko-KR" altLang="en-US" sz="1200" b="1" dirty="0">
              <a:solidFill>
                <a:srgbClr val="E8C193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FBC7C5D-E691-4577-A2B4-F0C6DDDA1850}"/>
              </a:ext>
            </a:extLst>
          </p:cNvPr>
          <p:cNvGrpSpPr/>
          <p:nvPr/>
        </p:nvGrpSpPr>
        <p:grpSpPr>
          <a:xfrm>
            <a:off x="7922564" y="2665109"/>
            <a:ext cx="1784945" cy="1784945"/>
            <a:chOff x="7922564" y="2665109"/>
            <a:chExt cx="1784945" cy="178494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3FE97E9-ABCD-4036-BC55-1EC4755F223F}"/>
                </a:ext>
              </a:extLst>
            </p:cNvPr>
            <p:cNvSpPr/>
            <p:nvPr/>
          </p:nvSpPr>
          <p:spPr>
            <a:xfrm>
              <a:off x="7922564" y="2665109"/>
              <a:ext cx="1784945" cy="1784945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79424B7-BC1B-49DD-B752-8A1D9740A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143" y="2771046"/>
              <a:ext cx="1556555" cy="1556555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214E3A-622E-4E9D-85AF-5A79DF17C0D9}"/>
              </a:ext>
            </a:extLst>
          </p:cNvPr>
          <p:cNvSpPr/>
          <p:nvPr/>
        </p:nvSpPr>
        <p:spPr>
          <a:xfrm>
            <a:off x="7687983" y="4554679"/>
            <a:ext cx="2300875" cy="323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E8C193"/>
                </a:solidFill>
              </a:rPr>
              <a:t>Market</a:t>
            </a:r>
            <a:endParaRPr lang="ko-KR" altLang="en-US" sz="1200" b="1" dirty="0">
              <a:solidFill>
                <a:srgbClr val="E8C193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4B85A1-963C-44BC-8C09-1223A6D1087D}"/>
              </a:ext>
            </a:extLst>
          </p:cNvPr>
          <p:cNvSpPr/>
          <p:nvPr/>
        </p:nvSpPr>
        <p:spPr>
          <a:xfrm>
            <a:off x="4500614" y="3275364"/>
            <a:ext cx="2866663" cy="56443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333234"/>
                </a:solidFill>
              </a:rPr>
              <a:t>기부금 사용</a:t>
            </a:r>
          </a:p>
        </p:txBody>
      </p:sp>
    </p:spTree>
    <p:extLst>
      <p:ext uri="{BB962C8B-B14F-4D97-AF65-F5344CB8AC3E}">
        <p14:creationId xmlns:p14="http://schemas.microsoft.com/office/powerpoint/2010/main" val="289838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EC897E-2AEE-401E-99CC-2F3C3D1029FC}"/>
              </a:ext>
            </a:extLst>
          </p:cNvPr>
          <p:cNvSpPr/>
          <p:nvPr/>
        </p:nvSpPr>
        <p:spPr>
          <a:xfrm>
            <a:off x="1990165" y="2178430"/>
            <a:ext cx="7174883" cy="43119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A8F112-BAB5-4E57-A1D0-DDECEF63201E}"/>
              </a:ext>
            </a:extLst>
          </p:cNvPr>
          <p:cNvSpPr/>
          <p:nvPr/>
        </p:nvSpPr>
        <p:spPr>
          <a:xfrm>
            <a:off x="3097140" y="4502012"/>
            <a:ext cx="4661944" cy="16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103207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 err="1">
                <a:solidFill>
                  <a:srgbClr val="E8C193"/>
                </a:solidFill>
              </a:rPr>
              <a:t>GiveBlockChain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b="1" kern="0" dirty="0">
                <a:solidFill>
                  <a:srgbClr val="E8C193"/>
                </a:solidFill>
              </a:rPr>
              <a:t>블록체인 시스템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08F2D-EBAE-46E7-83DD-96583A3725EA}"/>
              </a:ext>
            </a:extLst>
          </p:cNvPr>
          <p:cNvSpPr/>
          <p:nvPr/>
        </p:nvSpPr>
        <p:spPr>
          <a:xfrm>
            <a:off x="3097140" y="2550070"/>
            <a:ext cx="4661944" cy="16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517CB8-CBAB-4BDD-A89C-BBB0B0E9AF45}"/>
              </a:ext>
            </a:extLst>
          </p:cNvPr>
          <p:cNvGrpSpPr/>
          <p:nvPr/>
        </p:nvGrpSpPr>
        <p:grpSpPr>
          <a:xfrm>
            <a:off x="3155089" y="2700923"/>
            <a:ext cx="4540865" cy="1229733"/>
            <a:chOff x="1683118" y="2361755"/>
            <a:chExt cx="8417912" cy="227969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4E8EC3B-29D3-49E5-A254-47298D35279A}"/>
                </a:ext>
              </a:extLst>
            </p:cNvPr>
            <p:cNvSpPr/>
            <p:nvPr/>
          </p:nvSpPr>
          <p:spPr>
            <a:xfrm>
              <a:off x="7972944" y="2361755"/>
              <a:ext cx="1838324" cy="183832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4DCBB3E-1752-42F9-9044-230525BE4C63}"/>
                </a:ext>
              </a:extLst>
            </p:cNvPr>
            <p:cNvSpPr/>
            <p:nvPr/>
          </p:nvSpPr>
          <p:spPr>
            <a:xfrm>
              <a:off x="2118990" y="2361755"/>
              <a:ext cx="1838324" cy="183832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87FD1F2-5DF1-48B7-8A8C-7AB146A1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8444" y="2380805"/>
              <a:ext cx="1838325" cy="183832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D07A04-A9F0-4C6A-8A7A-AABBC204F912}"/>
                </a:ext>
              </a:extLst>
            </p:cNvPr>
            <p:cNvSpPr/>
            <p:nvPr/>
          </p:nvSpPr>
          <p:spPr>
            <a:xfrm>
              <a:off x="1683118" y="4307833"/>
              <a:ext cx="2369682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E8C193"/>
                  </a:solidFill>
                </a:rPr>
                <a:t>Recipient</a:t>
              </a:r>
              <a:endParaRPr lang="ko-KR" altLang="en-US" sz="1200" b="1" dirty="0">
                <a:solidFill>
                  <a:srgbClr val="E8C193"/>
                </a:solidFill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82E4346-5C25-4E80-A2BA-1FD489A8B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637" y="2470860"/>
              <a:ext cx="1603104" cy="160310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CC2FE24-FCD8-439C-A9E3-A140F1220174}"/>
                </a:ext>
              </a:extLst>
            </p:cNvPr>
            <p:cNvSpPr/>
            <p:nvPr/>
          </p:nvSpPr>
          <p:spPr>
            <a:xfrm>
              <a:off x="7731348" y="4307833"/>
              <a:ext cx="2369682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E8C193"/>
                  </a:solidFill>
                </a:rPr>
                <a:t>Market</a:t>
              </a:r>
              <a:endParaRPr lang="ko-KR" altLang="en-US" sz="1200" b="1" dirty="0">
                <a:solidFill>
                  <a:srgbClr val="E8C193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5B2606-98C7-47AF-ABC2-FC9C387A2DA7}"/>
                </a:ext>
              </a:extLst>
            </p:cNvPr>
            <p:cNvSpPr/>
            <p:nvPr/>
          </p:nvSpPr>
          <p:spPr>
            <a:xfrm>
              <a:off x="4448661" y="2990260"/>
              <a:ext cx="2952390" cy="581313"/>
            </a:xfrm>
            <a:prstGeom prst="rect">
              <a:avLst/>
            </a:prstGeom>
            <a:solidFill>
              <a:srgbClr val="E8C193"/>
            </a:solidFill>
            <a:ln w="79375" cmpd="dbl">
              <a:solidFill>
                <a:srgbClr val="E8C1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333234"/>
                  </a:solidFill>
                </a:rPr>
                <a:t>기부금 사용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1C332FF-9749-4C85-922E-53514517E1B6}"/>
              </a:ext>
            </a:extLst>
          </p:cNvPr>
          <p:cNvGrpSpPr/>
          <p:nvPr/>
        </p:nvGrpSpPr>
        <p:grpSpPr>
          <a:xfrm>
            <a:off x="3069048" y="4651639"/>
            <a:ext cx="4543925" cy="1244288"/>
            <a:chOff x="1843548" y="2441061"/>
            <a:chExt cx="8423584" cy="230667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5CEB655-7AE0-47D0-8924-3CFA12B70E3B}"/>
                </a:ext>
              </a:extLst>
            </p:cNvPr>
            <p:cNvGrpSpPr/>
            <p:nvPr/>
          </p:nvGrpSpPr>
          <p:grpSpPr>
            <a:xfrm>
              <a:off x="8205613" y="2441061"/>
              <a:ext cx="1918870" cy="1857375"/>
              <a:chOff x="3713733" y="2138138"/>
              <a:chExt cx="1918870" cy="1857375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A5BD18E-3A82-412E-B1C9-515CBEB0D3F8}"/>
                  </a:ext>
                </a:extLst>
              </p:cNvPr>
              <p:cNvSpPr/>
              <p:nvPr/>
            </p:nvSpPr>
            <p:spPr>
              <a:xfrm>
                <a:off x="3794279" y="2138138"/>
                <a:ext cx="1838324" cy="1838324"/>
              </a:xfrm>
              <a:prstGeom prst="ellipse">
                <a:avLst/>
              </a:prstGeom>
              <a:gradFill flip="none" rotWithShape="1">
                <a:gsLst>
                  <a:gs pos="0">
                    <a:srgbClr val="333234"/>
                  </a:gs>
                  <a:gs pos="100000">
                    <a:srgbClr val="313033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1104900" dist="520700" dir="7800000" sx="80000" sy="8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0A5A3F8C-F36C-4FB5-B81E-9985CEE7E4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3733" y="2157188"/>
                <a:ext cx="1838325" cy="1838325"/>
              </a:xfrm>
              <a:prstGeom prst="rect">
                <a:avLst/>
              </a:prstGeom>
            </p:spPr>
          </p:pic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AEA510F-1BDD-4E84-9FB6-30B9BD75A621}"/>
                </a:ext>
              </a:extLst>
            </p:cNvPr>
            <p:cNvGrpSpPr/>
            <p:nvPr/>
          </p:nvGrpSpPr>
          <p:grpSpPr>
            <a:xfrm>
              <a:off x="2199014" y="2441061"/>
              <a:ext cx="1827469" cy="1827470"/>
              <a:chOff x="6355173" y="2888736"/>
              <a:chExt cx="1827469" cy="1827470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288915A-6B38-4A3C-85F1-FC2D8AD3D4FB}"/>
                  </a:ext>
                </a:extLst>
              </p:cNvPr>
              <p:cNvSpPr/>
              <p:nvPr/>
            </p:nvSpPr>
            <p:spPr>
              <a:xfrm>
                <a:off x="6355173" y="2888737"/>
                <a:ext cx="1827469" cy="1827469"/>
              </a:xfrm>
              <a:prstGeom prst="ellipse">
                <a:avLst/>
              </a:prstGeom>
              <a:gradFill flip="none" rotWithShape="1">
                <a:gsLst>
                  <a:gs pos="0">
                    <a:srgbClr val="333234"/>
                  </a:gs>
                  <a:gs pos="100000">
                    <a:srgbClr val="313033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1104900" dist="520700" dir="7800000" sx="80000" sy="8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20532E0B-B07C-46AF-98C7-4991284DC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5173" y="2888736"/>
                <a:ext cx="1827469" cy="1827469"/>
              </a:xfrm>
              <a:prstGeom prst="rect">
                <a:avLst/>
              </a:prstGeom>
            </p:spPr>
          </p:pic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6A93956-DA8E-4112-9519-B8DE0DD9E6E9}"/>
                </a:ext>
              </a:extLst>
            </p:cNvPr>
            <p:cNvSpPr/>
            <p:nvPr/>
          </p:nvSpPr>
          <p:spPr>
            <a:xfrm>
              <a:off x="1843548" y="4414120"/>
              <a:ext cx="2369682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E8C193"/>
                  </a:solidFill>
                </a:rPr>
                <a:t>Sender</a:t>
              </a:r>
              <a:endParaRPr lang="ko-KR" altLang="en-US" sz="1200" b="1" dirty="0">
                <a:solidFill>
                  <a:srgbClr val="E8C193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746466-0A96-4C80-BDFA-991A80E5C9D1}"/>
                </a:ext>
              </a:extLst>
            </p:cNvPr>
            <p:cNvSpPr/>
            <p:nvPr/>
          </p:nvSpPr>
          <p:spPr>
            <a:xfrm>
              <a:off x="4639853" y="3088616"/>
              <a:ext cx="2952390" cy="581313"/>
            </a:xfrm>
            <a:prstGeom prst="rect">
              <a:avLst/>
            </a:prstGeom>
            <a:solidFill>
              <a:srgbClr val="E8C193"/>
            </a:solidFill>
            <a:ln w="79375" cmpd="dbl">
              <a:solidFill>
                <a:srgbClr val="E8C1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333234"/>
                  </a:solidFill>
                </a:rPr>
                <a:t>거래 발생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B4B8BD9-B1C8-4459-A878-93A7BF191234}"/>
                </a:ext>
              </a:extLst>
            </p:cNvPr>
            <p:cNvSpPr/>
            <p:nvPr/>
          </p:nvSpPr>
          <p:spPr>
            <a:xfrm>
              <a:off x="7897450" y="4409759"/>
              <a:ext cx="2369682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E8C193"/>
                  </a:solidFill>
                </a:rPr>
                <a:t>Recipient</a:t>
              </a:r>
              <a:endParaRPr lang="ko-KR" altLang="en-US" sz="1200" b="1" dirty="0">
                <a:solidFill>
                  <a:srgbClr val="E8C193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5A0627-A94F-4407-94AF-39A94751C309}"/>
              </a:ext>
            </a:extLst>
          </p:cNvPr>
          <p:cNvSpPr/>
          <p:nvPr/>
        </p:nvSpPr>
        <p:spPr>
          <a:xfrm>
            <a:off x="1626436" y="1862436"/>
            <a:ext cx="2039832" cy="40163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333234"/>
                </a:solidFill>
              </a:rPr>
              <a:t>Transactions</a:t>
            </a:r>
            <a:endParaRPr lang="ko-KR" altLang="en-US" sz="2000" b="1" dirty="0">
              <a:solidFill>
                <a:srgbClr val="333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70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7710E3-D8BD-486A-8703-93FE539DD26D}"/>
              </a:ext>
            </a:extLst>
          </p:cNvPr>
          <p:cNvSpPr/>
          <p:nvPr/>
        </p:nvSpPr>
        <p:spPr>
          <a:xfrm>
            <a:off x="1491048" y="1568824"/>
            <a:ext cx="8881117" cy="4652678"/>
          </a:xfrm>
          <a:prstGeom prst="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98224"/>
            <a:ext cx="6096000" cy="103207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 err="1">
                <a:solidFill>
                  <a:srgbClr val="E8C193"/>
                </a:solidFill>
              </a:rPr>
              <a:t>GiveBlockChain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b="1" kern="0" dirty="0">
                <a:solidFill>
                  <a:srgbClr val="E8C193"/>
                </a:solidFill>
              </a:rPr>
              <a:t>웹 디자인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12203D3-F052-4811-9912-5BEBF6FB5CB6}"/>
              </a:ext>
            </a:extLst>
          </p:cNvPr>
          <p:cNvGrpSpPr/>
          <p:nvPr/>
        </p:nvGrpSpPr>
        <p:grpSpPr>
          <a:xfrm>
            <a:off x="1626147" y="1738133"/>
            <a:ext cx="8719124" cy="4324222"/>
            <a:chOff x="389017" y="468768"/>
            <a:chExt cx="11554588" cy="573046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5026E0D-F83B-4F12-8523-1C554C1C2CC2}"/>
                </a:ext>
              </a:extLst>
            </p:cNvPr>
            <p:cNvSpPr/>
            <p:nvPr/>
          </p:nvSpPr>
          <p:spPr>
            <a:xfrm>
              <a:off x="389017" y="5176195"/>
              <a:ext cx="2369682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E8C193"/>
                  </a:solidFill>
                </a:rPr>
                <a:t>Recipient</a:t>
              </a:r>
              <a:endParaRPr lang="ko-KR" altLang="en-US" sz="1200" b="1" dirty="0">
                <a:solidFill>
                  <a:srgbClr val="E8C193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0FE7430-D3E4-4C3E-8F89-71C13C64A4DD}"/>
                </a:ext>
              </a:extLst>
            </p:cNvPr>
            <p:cNvSpPr/>
            <p:nvPr/>
          </p:nvSpPr>
          <p:spPr>
            <a:xfrm>
              <a:off x="450758" y="1749049"/>
              <a:ext cx="2369682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E8C193"/>
                  </a:solidFill>
                </a:rPr>
                <a:t>Customer</a:t>
              </a:r>
              <a:endParaRPr lang="ko-KR" altLang="en-US" sz="1200" b="1" dirty="0">
                <a:solidFill>
                  <a:srgbClr val="E8C193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E3941FA-55D4-4FE7-8358-CB202CA49ADB}"/>
                </a:ext>
              </a:extLst>
            </p:cNvPr>
            <p:cNvGrpSpPr/>
            <p:nvPr/>
          </p:nvGrpSpPr>
          <p:grpSpPr>
            <a:xfrm>
              <a:off x="1050474" y="468768"/>
              <a:ext cx="10893131" cy="5730462"/>
              <a:chOff x="1050474" y="468768"/>
              <a:chExt cx="10893131" cy="5730462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B2670A9-66B6-4A17-9BB2-C535F635BF53}"/>
                  </a:ext>
                </a:extLst>
              </p:cNvPr>
              <p:cNvSpPr/>
              <p:nvPr/>
            </p:nvSpPr>
            <p:spPr>
              <a:xfrm>
                <a:off x="5623673" y="468768"/>
                <a:ext cx="1294394" cy="6718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코인 지갑 생성</a:t>
                </a: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C2E09C06-CAEA-4BC3-9E99-24F9A643FFC4}"/>
                  </a:ext>
                </a:extLst>
              </p:cNvPr>
              <p:cNvGrpSpPr/>
              <p:nvPr/>
            </p:nvGrpSpPr>
            <p:grpSpPr>
              <a:xfrm>
                <a:off x="1050474" y="481801"/>
                <a:ext cx="10893131" cy="5717429"/>
                <a:chOff x="1050474" y="481801"/>
                <a:chExt cx="10893131" cy="5717429"/>
              </a:xfrm>
            </p:grpSpPr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63E88286-8F19-4A63-9A18-0D78CE30378D}"/>
                    </a:ext>
                  </a:extLst>
                </p:cNvPr>
                <p:cNvGrpSpPr/>
                <p:nvPr/>
              </p:nvGrpSpPr>
              <p:grpSpPr>
                <a:xfrm>
                  <a:off x="2228281" y="2595971"/>
                  <a:ext cx="886269" cy="886269"/>
                  <a:chOff x="6355173" y="2888736"/>
                  <a:chExt cx="1827469" cy="1827470"/>
                </a:xfrm>
              </p:grpSpPr>
              <p:sp>
                <p:nvSpPr>
                  <p:cNvPr id="73" name="타원 72">
                    <a:extLst>
                      <a:ext uri="{FF2B5EF4-FFF2-40B4-BE49-F238E27FC236}">
                        <a16:creationId xmlns:a16="http://schemas.microsoft.com/office/drawing/2014/main" id="{9551E169-38AF-488E-8306-E3BEE5185AC3}"/>
                      </a:ext>
                    </a:extLst>
                  </p:cNvPr>
                  <p:cNvSpPr/>
                  <p:nvPr/>
                </p:nvSpPr>
                <p:spPr>
                  <a:xfrm>
                    <a:off x="6355173" y="2888737"/>
                    <a:ext cx="1827469" cy="1827469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234"/>
                      </a:gs>
                      <a:gs pos="100000">
                        <a:srgbClr val="313033"/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  <a:effectLst>
                    <a:outerShdw blurRad="1104900" dist="520700" dir="7800000" sx="80000" sy="8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pic>
                <p:nvPicPr>
                  <p:cNvPr id="74" name="그림 73">
                    <a:extLst>
                      <a:ext uri="{FF2B5EF4-FFF2-40B4-BE49-F238E27FC236}">
                        <a16:creationId xmlns:a16="http://schemas.microsoft.com/office/drawing/2014/main" id="{32D39B18-5341-4FFE-B50C-DCFAAB1478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55173" y="2888736"/>
                    <a:ext cx="1827469" cy="182746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D2D92847-EE8B-41A6-8399-0A53D031EF70}"/>
                    </a:ext>
                  </a:extLst>
                </p:cNvPr>
                <p:cNvGrpSpPr/>
                <p:nvPr/>
              </p:nvGrpSpPr>
              <p:grpSpPr>
                <a:xfrm>
                  <a:off x="1050474" y="4362137"/>
                  <a:ext cx="915611" cy="886268"/>
                  <a:chOff x="3782994" y="4705921"/>
                  <a:chExt cx="1863152" cy="1803443"/>
                </a:xfrm>
              </p:grpSpPr>
              <p:sp>
                <p:nvSpPr>
                  <p:cNvPr id="71" name="타원 70">
                    <a:extLst>
                      <a:ext uri="{FF2B5EF4-FFF2-40B4-BE49-F238E27FC236}">
                        <a16:creationId xmlns:a16="http://schemas.microsoft.com/office/drawing/2014/main" id="{E92E042A-8EE8-4E01-9B83-9269C1B2AC55}"/>
                      </a:ext>
                    </a:extLst>
                  </p:cNvPr>
                  <p:cNvSpPr/>
                  <p:nvPr/>
                </p:nvSpPr>
                <p:spPr>
                  <a:xfrm>
                    <a:off x="3861201" y="4705921"/>
                    <a:ext cx="1784945" cy="178494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234"/>
                      </a:gs>
                      <a:gs pos="100000">
                        <a:srgbClr val="313033"/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  <a:effectLst>
                    <a:outerShdw blurRad="1104900" dist="520700" dir="7800000" sx="80000" sy="8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pic>
                <p:nvPicPr>
                  <p:cNvPr id="72" name="그림 71">
                    <a:extLst>
                      <a:ext uri="{FF2B5EF4-FFF2-40B4-BE49-F238E27FC236}">
                        <a16:creationId xmlns:a16="http://schemas.microsoft.com/office/drawing/2014/main" id="{F235BAC9-D425-4F6A-A974-FD96AC9BDD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2994" y="4724418"/>
                    <a:ext cx="1784946" cy="178494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D10EF31D-9302-4EDA-9122-EA838829AFF4}"/>
                    </a:ext>
                  </a:extLst>
                </p:cNvPr>
                <p:cNvGrpSpPr/>
                <p:nvPr/>
              </p:nvGrpSpPr>
              <p:grpSpPr>
                <a:xfrm>
                  <a:off x="1126406" y="872535"/>
                  <a:ext cx="991645" cy="991645"/>
                  <a:chOff x="2128173" y="2597361"/>
                  <a:chExt cx="991645" cy="991645"/>
                </a:xfrm>
              </p:grpSpPr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60F9448D-B146-404B-AC15-09020CF8DD27}"/>
                      </a:ext>
                    </a:extLst>
                  </p:cNvPr>
                  <p:cNvSpPr/>
                  <p:nvPr/>
                </p:nvSpPr>
                <p:spPr>
                  <a:xfrm>
                    <a:off x="2128173" y="2597361"/>
                    <a:ext cx="991645" cy="99164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234"/>
                      </a:gs>
                      <a:gs pos="100000">
                        <a:srgbClr val="313033"/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  <a:effectLst>
                    <a:outerShdw blurRad="1104900" dist="520700" dir="7800000" sx="80000" sy="8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pic>
                <p:nvPicPr>
                  <p:cNvPr id="70" name="그림 69">
                    <a:extLst>
                      <a:ext uri="{FF2B5EF4-FFF2-40B4-BE49-F238E27FC236}">
                        <a16:creationId xmlns:a16="http://schemas.microsoft.com/office/drawing/2014/main" id="{202BE970-411A-4CD2-80EF-14D986B35A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3979" y="2666302"/>
                    <a:ext cx="761998" cy="76199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5DA9B51A-E16A-49FB-BD8C-53CF2D587CAE}"/>
                    </a:ext>
                  </a:extLst>
                </p:cNvPr>
                <p:cNvSpPr/>
                <p:nvPr/>
              </p:nvSpPr>
              <p:spPr>
                <a:xfrm>
                  <a:off x="3084527" y="481801"/>
                  <a:ext cx="1294394" cy="6718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/>
                    <a:t>회원가입</a:t>
                  </a:r>
                </a:p>
              </p:txBody>
            </p:sp>
            <p:cxnSp>
              <p:nvCxnSpPr>
                <p:cNvPr id="46" name="직선 화살표 연결선 45">
                  <a:extLst>
                    <a:ext uri="{FF2B5EF4-FFF2-40B4-BE49-F238E27FC236}">
                      <a16:creationId xmlns:a16="http://schemas.microsoft.com/office/drawing/2014/main" id="{0CEBFC14-6E48-411F-9126-B6A5ADF36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84238" y="2060101"/>
                  <a:ext cx="559741" cy="678699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2B70CE1C-1804-450C-AF5E-11522AB6CA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73858" y="2159674"/>
                  <a:ext cx="0" cy="2125455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화살표 연결선 47">
                  <a:extLst>
                    <a:ext uri="{FF2B5EF4-FFF2-40B4-BE49-F238E27FC236}">
                      <a16:creationId xmlns:a16="http://schemas.microsoft.com/office/drawing/2014/main" id="{B97DAD04-5A93-4883-8B89-AF5CD7169E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6619" y="878427"/>
                  <a:ext cx="1039358" cy="563893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6D7F60FA-04EE-4E9D-8B8D-D9DDAAD67151}"/>
                    </a:ext>
                  </a:extLst>
                </p:cNvPr>
                <p:cNvSpPr/>
                <p:nvPr/>
              </p:nvSpPr>
              <p:spPr>
                <a:xfrm>
                  <a:off x="3479143" y="4497332"/>
                  <a:ext cx="1294394" cy="6718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/>
                    <a:t>기부요청</a:t>
                  </a:r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54192851-B9D6-47CE-BD53-4C7176FF839E}"/>
                    </a:ext>
                  </a:extLst>
                </p:cNvPr>
                <p:cNvSpPr/>
                <p:nvPr/>
              </p:nvSpPr>
              <p:spPr>
                <a:xfrm>
                  <a:off x="3678912" y="2676467"/>
                  <a:ext cx="1294394" cy="6718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/>
                    <a:t>기부</a:t>
                  </a:r>
                </a:p>
              </p:txBody>
            </p: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C4E5AAC7-386E-44F4-B859-0CF3E211E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65237" y="4751116"/>
                  <a:ext cx="1213879" cy="82118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658D1BD7-5FA7-4AB4-B731-21B48C6454EE}"/>
                    </a:ext>
                  </a:extLst>
                </p:cNvPr>
                <p:cNvSpPr/>
                <p:nvPr/>
              </p:nvSpPr>
              <p:spPr>
                <a:xfrm>
                  <a:off x="3479143" y="5527426"/>
                  <a:ext cx="1294394" cy="6718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/>
                    <a:t>기부금 사용</a:t>
                  </a:r>
                </a:p>
              </p:txBody>
            </p: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B4A94138-4019-4CBE-8584-5D75937136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65236" y="4977060"/>
                  <a:ext cx="1213880" cy="886268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화살표 연결선 53">
                  <a:extLst>
                    <a:ext uri="{FF2B5EF4-FFF2-40B4-BE49-F238E27FC236}">
                      <a16:creationId xmlns:a16="http://schemas.microsoft.com/office/drawing/2014/main" id="{7A21760B-A575-4902-9EF8-15BE6089F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0931" y="3509730"/>
                  <a:ext cx="4977090" cy="2349391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id="{B5F0A284-4FCE-4BA5-B988-844E590964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89431" y="998879"/>
                  <a:ext cx="2889686" cy="2223523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38DBB6DF-E220-4A50-945D-60671A49E06F}"/>
                    </a:ext>
                  </a:extLst>
                </p:cNvPr>
                <p:cNvSpPr/>
                <p:nvPr/>
              </p:nvSpPr>
              <p:spPr>
                <a:xfrm>
                  <a:off x="6918067" y="2828042"/>
                  <a:ext cx="1294394" cy="6718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/>
                    <a:t>블록체인 네트워크</a:t>
                  </a:r>
                </a:p>
              </p:txBody>
            </p: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00B6E930-37C7-4700-8E5A-56996D718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6277" y="3012369"/>
                  <a:ext cx="1585182" cy="151575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5F8DACF7-00F7-48DA-9F6A-169880C48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0931" y="3429000"/>
                  <a:ext cx="1893065" cy="2072659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607584D1-4FFC-413E-B7A0-BF45E9C09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99927" y="801139"/>
                  <a:ext cx="85238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46DF123-6AAF-4058-A6A4-89EA88F1771A}"/>
                    </a:ext>
                  </a:extLst>
                </p:cNvPr>
                <p:cNvSpPr/>
                <p:nvPr/>
              </p:nvSpPr>
              <p:spPr>
                <a:xfrm>
                  <a:off x="3674261" y="1291241"/>
                  <a:ext cx="1294394" cy="6718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/>
                    <a:t>기부내역 조회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62110261-AD07-4953-8709-9A676AB5DD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8280" y="1627143"/>
                  <a:ext cx="1296672" cy="68591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A7ED796A-D1C2-40AA-86AA-F18BC14E5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68425" y="1695734"/>
                  <a:ext cx="1826767" cy="1043066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A264D40A-4C90-4D7F-8E8D-D3E743FA41D8}"/>
                    </a:ext>
                  </a:extLst>
                </p:cNvPr>
                <p:cNvSpPr/>
                <p:nvPr/>
              </p:nvSpPr>
              <p:spPr>
                <a:xfrm>
                  <a:off x="1487335" y="3414999"/>
                  <a:ext cx="2369682" cy="3336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200" b="1" dirty="0">
                      <a:solidFill>
                        <a:srgbClr val="E8C193"/>
                      </a:solidFill>
                    </a:rPr>
                    <a:t>Se</a:t>
                  </a:r>
                  <a:r>
                    <a:rPr lang="en-US" altLang="ko-KR" sz="1200" b="1" dirty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rPr>
                    <a:t>n</a:t>
                  </a:r>
                  <a:r>
                    <a:rPr lang="en-US" altLang="ko-KR" sz="1200" b="1" dirty="0">
                      <a:solidFill>
                        <a:srgbClr val="E8C193"/>
                      </a:solidFill>
                    </a:rPr>
                    <a:t>der</a:t>
                  </a:r>
                  <a:endParaRPr lang="ko-KR" altLang="en-US" sz="1200" b="1" dirty="0">
                    <a:solidFill>
                      <a:srgbClr val="E8C193"/>
                    </a:solidFill>
                  </a:endParaRPr>
                </a:p>
              </p:txBody>
            </p: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EB73050A-12C3-4AF5-A989-C5B820E80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3700" y="2993138"/>
                  <a:ext cx="315443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542D96DD-3C8B-459F-BA6F-FEEB98C3AE8B}"/>
                    </a:ext>
                  </a:extLst>
                </p:cNvPr>
                <p:cNvGrpSpPr/>
                <p:nvPr/>
              </p:nvGrpSpPr>
              <p:grpSpPr>
                <a:xfrm>
                  <a:off x="10199240" y="2828042"/>
                  <a:ext cx="1157528" cy="1157528"/>
                  <a:chOff x="7922564" y="2665109"/>
                  <a:chExt cx="1784945" cy="1784945"/>
                </a:xfrm>
              </p:grpSpPr>
              <p:sp>
                <p:nvSpPr>
                  <p:cNvPr id="67" name="타원 66">
                    <a:extLst>
                      <a:ext uri="{FF2B5EF4-FFF2-40B4-BE49-F238E27FC236}">
                        <a16:creationId xmlns:a16="http://schemas.microsoft.com/office/drawing/2014/main" id="{0A03E6B1-550D-49F2-A8F5-85A5C17A5BB6}"/>
                      </a:ext>
                    </a:extLst>
                  </p:cNvPr>
                  <p:cNvSpPr/>
                  <p:nvPr/>
                </p:nvSpPr>
                <p:spPr>
                  <a:xfrm>
                    <a:off x="7922564" y="2665109"/>
                    <a:ext cx="1784945" cy="178494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234"/>
                      </a:gs>
                      <a:gs pos="100000">
                        <a:srgbClr val="313033"/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  <a:effectLst>
                    <a:outerShdw blurRad="1104900" dist="520700" dir="7800000" sx="80000" sy="8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pic>
                <p:nvPicPr>
                  <p:cNvPr id="68" name="그림 67">
                    <a:extLst>
                      <a:ext uri="{FF2B5EF4-FFF2-40B4-BE49-F238E27FC236}">
                        <a16:creationId xmlns:a16="http://schemas.microsoft.com/office/drawing/2014/main" id="{E042F8B7-0E8E-4BFD-81FF-E651CA987C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60143" y="2771046"/>
                    <a:ext cx="1556555" cy="155655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C9A304D-AC52-4929-989E-31787E9BB02F}"/>
                    </a:ext>
                  </a:extLst>
                </p:cNvPr>
                <p:cNvSpPr/>
                <p:nvPr/>
              </p:nvSpPr>
              <p:spPr>
                <a:xfrm>
                  <a:off x="9642730" y="4110933"/>
                  <a:ext cx="2300875" cy="3239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200" b="1" dirty="0">
                      <a:solidFill>
                        <a:srgbClr val="E8C193"/>
                      </a:solidFill>
                    </a:rPr>
                    <a:t>Market</a:t>
                  </a:r>
                  <a:endParaRPr lang="ko-KR" altLang="en-US" sz="1200" b="1" dirty="0">
                    <a:solidFill>
                      <a:srgbClr val="E8C193"/>
                    </a:solidFill>
                  </a:endParaRPr>
                </a:p>
              </p:txBody>
            </p:sp>
          </p:grp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D7139E8-67DD-4218-A5C0-933D051020FD}"/>
              </a:ext>
            </a:extLst>
          </p:cNvPr>
          <p:cNvSpPr/>
          <p:nvPr/>
        </p:nvSpPr>
        <p:spPr>
          <a:xfrm>
            <a:off x="1081616" y="1260966"/>
            <a:ext cx="2039832" cy="40163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0" dirty="0">
                <a:solidFill>
                  <a:srgbClr val="5F6368"/>
                </a:solidFill>
                <a:effectLst/>
                <a:latin typeface="Apple SD Gothic Neo"/>
              </a:rPr>
              <a:t>Use Case</a:t>
            </a:r>
            <a:endParaRPr lang="ko-KR" altLang="en-US" sz="2000" b="1" dirty="0">
              <a:solidFill>
                <a:srgbClr val="333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5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3207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 err="1">
                <a:solidFill>
                  <a:srgbClr val="E8C193"/>
                </a:solidFill>
              </a:rPr>
              <a:t>GiveBlockChain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b="1" kern="0" dirty="0">
                <a:solidFill>
                  <a:srgbClr val="E8C193"/>
                </a:solidFill>
              </a:rPr>
              <a:t>웹 디자인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B73093-CD1D-4A43-A59E-A7740A86E51F}"/>
              </a:ext>
            </a:extLst>
          </p:cNvPr>
          <p:cNvGrpSpPr/>
          <p:nvPr/>
        </p:nvGrpSpPr>
        <p:grpSpPr>
          <a:xfrm>
            <a:off x="723115" y="1922925"/>
            <a:ext cx="3138186" cy="2902137"/>
            <a:chOff x="723115" y="1922925"/>
            <a:chExt cx="3138186" cy="290213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B9A719D-B2CC-4B7E-A847-CBC2C7B7CBE5}"/>
                </a:ext>
              </a:extLst>
            </p:cNvPr>
            <p:cNvGrpSpPr/>
            <p:nvPr/>
          </p:nvGrpSpPr>
          <p:grpSpPr>
            <a:xfrm>
              <a:off x="823892" y="1922925"/>
              <a:ext cx="1506074" cy="1506074"/>
              <a:chOff x="2039870" y="4150483"/>
              <a:chExt cx="1506074" cy="1506074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0BEB38AD-90C0-4747-956F-FD0E64AE5693}"/>
                  </a:ext>
                </a:extLst>
              </p:cNvPr>
              <p:cNvSpPr/>
              <p:nvPr/>
            </p:nvSpPr>
            <p:spPr>
              <a:xfrm>
                <a:off x="2039870" y="4150483"/>
                <a:ext cx="1506074" cy="1506074"/>
              </a:xfrm>
              <a:prstGeom prst="ellipse">
                <a:avLst/>
              </a:prstGeom>
              <a:gradFill flip="none" rotWithShape="1">
                <a:gsLst>
                  <a:gs pos="0">
                    <a:srgbClr val="333234"/>
                  </a:gs>
                  <a:gs pos="100000">
                    <a:srgbClr val="313033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1104900" dist="520700" dir="7800000" sx="80000" sy="8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DBBFB636-AA19-4002-BBDA-148093F8F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5907" y="4246519"/>
                <a:ext cx="1314001" cy="1314001"/>
              </a:xfrm>
              <a:prstGeom prst="rect">
                <a:avLst/>
              </a:prstGeom>
            </p:spPr>
          </p:pic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0E4358C-FF58-40A7-9D77-C554CD573A08}"/>
                </a:ext>
              </a:extLst>
            </p:cNvPr>
            <p:cNvSpPr/>
            <p:nvPr/>
          </p:nvSpPr>
          <p:spPr>
            <a:xfrm>
              <a:off x="723115" y="3735597"/>
              <a:ext cx="3138186" cy="1089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E8C193"/>
                  </a:solidFill>
                </a:rPr>
                <a:t>Log in &amp; Sign up</a:t>
              </a:r>
            </a:p>
            <a:p>
              <a:pPr>
                <a:lnSpc>
                  <a:spcPct val="150000"/>
                </a:lnSpc>
              </a:pPr>
              <a:endParaRPr lang="en-US" altLang="ko-KR" sz="1500" b="1" dirty="0">
                <a:solidFill>
                  <a:srgbClr val="CABFB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CABFBE"/>
                  </a:solidFill>
                </a:rPr>
                <a:t>노드 유형별 구분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AD27A65E-6844-43BD-B09E-E9669DB5A43A}"/>
                </a:ext>
              </a:extLst>
            </p:cNvPr>
            <p:cNvCxnSpPr>
              <a:cxnSpLocks/>
            </p:cNvCxnSpPr>
            <p:nvPr/>
          </p:nvCxnSpPr>
          <p:spPr>
            <a:xfrm>
              <a:off x="823892" y="4268284"/>
              <a:ext cx="1833142" cy="0"/>
            </a:xfrm>
            <a:prstGeom prst="line">
              <a:avLst/>
            </a:prstGeom>
            <a:ln>
              <a:solidFill>
                <a:srgbClr val="BFB2B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D3E2CA8-DA2A-470F-B8BE-729D1816F7D5}"/>
              </a:ext>
            </a:extLst>
          </p:cNvPr>
          <p:cNvGrpSpPr/>
          <p:nvPr/>
        </p:nvGrpSpPr>
        <p:grpSpPr>
          <a:xfrm>
            <a:off x="3655615" y="1922924"/>
            <a:ext cx="3138186" cy="3134485"/>
            <a:chOff x="3441969" y="1922924"/>
            <a:chExt cx="3138186" cy="313448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B344E1-49A6-4C0B-B460-9483380ED3D9}"/>
                </a:ext>
              </a:extLst>
            </p:cNvPr>
            <p:cNvGrpSpPr/>
            <p:nvPr/>
          </p:nvGrpSpPr>
          <p:grpSpPr>
            <a:xfrm>
              <a:off x="3503808" y="1922924"/>
              <a:ext cx="1522707" cy="1506074"/>
              <a:chOff x="4022112" y="4150483"/>
              <a:chExt cx="1522707" cy="1506074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2EB9D46B-9D93-4559-8ADB-F8522CFFADBE}"/>
                  </a:ext>
                </a:extLst>
              </p:cNvPr>
              <p:cNvSpPr/>
              <p:nvPr/>
            </p:nvSpPr>
            <p:spPr>
              <a:xfrm>
                <a:off x="4022112" y="4150483"/>
                <a:ext cx="1506074" cy="1506074"/>
              </a:xfrm>
              <a:prstGeom prst="ellipse">
                <a:avLst/>
              </a:prstGeom>
              <a:gradFill flip="none" rotWithShape="1">
                <a:gsLst>
                  <a:gs pos="0">
                    <a:srgbClr val="333234"/>
                  </a:gs>
                  <a:gs pos="100000">
                    <a:srgbClr val="313033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1104900" dist="520700" dir="7800000" sx="80000" sy="8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BCF078E-0CA7-4158-83B5-87E30F220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0818" y="4246519"/>
                <a:ext cx="1314001" cy="1314001"/>
              </a:xfrm>
              <a:prstGeom prst="rect">
                <a:avLst/>
              </a:prstGeom>
            </p:spPr>
          </p:pic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2EDEEAA-98CC-4214-ABEA-A52F5F3FA2EB}"/>
                </a:ext>
              </a:extLst>
            </p:cNvPr>
            <p:cNvSpPr/>
            <p:nvPr/>
          </p:nvSpPr>
          <p:spPr>
            <a:xfrm>
              <a:off x="3441969" y="3731212"/>
              <a:ext cx="3138186" cy="1326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E8C193"/>
                  </a:solidFill>
                </a:rPr>
                <a:t>List</a:t>
              </a:r>
            </a:p>
            <a:p>
              <a:pPr>
                <a:lnSpc>
                  <a:spcPct val="150000"/>
                </a:lnSpc>
              </a:pPr>
              <a:endParaRPr lang="en-US" altLang="ko-KR" sz="1500" b="1" dirty="0">
                <a:solidFill>
                  <a:srgbClr val="CABFB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CABFBE"/>
                  </a:solidFill>
                </a:rPr>
                <a:t>Sender : Recipient </a:t>
              </a:r>
              <a:r>
                <a:rPr lang="ko-KR" altLang="en-US" sz="1200" b="1" dirty="0">
                  <a:solidFill>
                    <a:srgbClr val="CABFBE"/>
                  </a:solidFill>
                </a:rPr>
                <a:t>리스트 확인</a:t>
              </a:r>
              <a:endParaRPr lang="en-US" altLang="ko-KR" sz="1200" b="1" dirty="0">
                <a:solidFill>
                  <a:srgbClr val="CABFB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CABFBE"/>
                  </a:solidFill>
                </a:rPr>
                <a:t>Recipient : </a:t>
              </a:r>
              <a:r>
                <a:rPr lang="ko-KR" altLang="en-US" sz="1200" b="1" dirty="0">
                  <a:solidFill>
                    <a:srgbClr val="CABFBE"/>
                  </a:solidFill>
                </a:rPr>
                <a:t>기부 요청</a:t>
              </a: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F307FEF7-8043-4EE3-8484-C18B1AEC0F37}"/>
                </a:ext>
              </a:extLst>
            </p:cNvPr>
            <p:cNvCxnSpPr>
              <a:cxnSpLocks/>
            </p:cNvCxnSpPr>
            <p:nvPr/>
          </p:nvCxnSpPr>
          <p:spPr>
            <a:xfrm>
              <a:off x="3542746" y="4263899"/>
              <a:ext cx="1833142" cy="0"/>
            </a:xfrm>
            <a:prstGeom prst="line">
              <a:avLst/>
            </a:prstGeom>
            <a:ln>
              <a:solidFill>
                <a:srgbClr val="BFB2B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074486C-FD2A-455A-821F-34065EDF229C}"/>
              </a:ext>
            </a:extLst>
          </p:cNvPr>
          <p:cNvGrpSpPr/>
          <p:nvPr/>
        </p:nvGrpSpPr>
        <p:grpSpPr>
          <a:xfrm>
            <a:off x="6588115" y="1922926"/>
            <a:ext cx="3138186" cy="3134483"/>
            <a:chOff x="6542088" y="1922926"/>
            <a:chExt cx="3138186" cy="313448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82485E1-EBF6-464C-801B-73C7542068A1}"/>
                </a:ext>
              </a:extLst>
            </p:cNvPr>
            <p:cNvGrpSpPr/>
            <p:nvPr/>
          </p:nvGrpSpPr>
          <p:grpSpPr>
            <a:xfrm>
              <a:off x="6581622" y="1922926"/>
              <a:ext cx="1506074" cy="1506074"/>
              <a:chOff x="6355468" y="4150483"/>
              <a:chExt cx="1506074" cy="1506074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ED0EB332-F4C5-4012-B51E-18DCE001ED0D}"/>
                  </a:ext>
                </a:extLst>
              </p:cNvPr>
              <p:cNvSpPr/>
              <p:nvPr/>
            </p:nvSpPr>
            <p:spPr>
              <a:xfrm>
                <a:off x="6355468" y="4150483"/>
                <a:ext cx="1506074" cy="1506074"/>
              </a:xfrm>
              <a:prstGeom prst="ellipse">
                <a:avLst/>
              </a:prstGeom>
              <a:gradFill flip="none" rotWithShape="1">
                <a:gsLst>
                  <a:gs pos="0">
                    <a:srgbClr val="333234"/>
                  </a:gs>
                  <a:gs pos="100000">
                    <a:srgbClr val="313033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1104900" dist="520700" dir="7800000" sx="80000" sy="8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F1C2630-5E89-40E7-A956-ACC001CC2D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1505" y="4246519"/>
                <a:ext cx="1314001" cy="1314001"/>
              </a:xfrm>
              <a:prstGeom prst="rect">
                <a:avLst/>
              </a:prstGeom>
            </p:spPr>
          </p:pic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E02C7A6-4F65-4A7E-B8FA-AC9E4910AA71}"/>
                </a:ext>
              </a:extLst>
            </p:cNvPr>
            <p:cNvSpPr/>
            <p:nvPr/>
          </p:nvSpPr>
          <p:spPr>
            <a:xfrm>
              <a:off x="6542088" y="3731212"/>
              <a:ext cx="3138186" cy="1326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E8C193"/>
                  </a:solidFill>
                </a:rPr>
                <a:t>Transfer</a:t>
              </a:r>
            </a:p>
            <a:p>
              <a:pPr>
                <a:lnSpc>
                  <a:spcPct val="150000"/>
                </a:lnSpc>
              </a:pPr>
              <a:endParaRPr lang="en-US" altLang="ko-KR" sz="1500" b="1" dirty="0">
                <a:solidFill>
                  <a:srgbClr val="CABFB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CABFBE"/>
                  </a:solidFill>
                </a:rPr>
                <a:t>Sender : Recipient</a:t>
              </a:r>
              <a:r>
                <a:rPr lang="ko-KR" altLang="en-US" sz="1200" b="1" dirty="0">
                  <a:solidFill>
                    <a:srgbClr val="CABFBE"/>
                  </a:solidFill>
                </a:rPr>
                <a:t>에게 기부</a:t>
              </a:r>
              <a:endParaRPr lang="en-US" altLang="ko-KR" sz="1200" b="1" dirty="0">
                <a:solidFill>
                  <a:srgbClr val="CABFB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CABFBE"/>
                  </a:solidFill>
                </a:rPr>
                <a:t>Recipient : </a:t>
              </a:r>
              <a:r>
                <a:rPr lang="ko-KR" altLang="en-US" sz="1200" b="1" dirty="0">
                  <a:solidFill>
                    <a:srgbClr val="CABFBE"/>
                  </a:solidFill>
                </a:rPr>
                <a:t>기부금을 </a:t>
              </a:r>
              <a:r>
                <a:rPr lang="en-US" altLang="ko-KR" sz="1200" b="1" dirty="0">
                  <a:solidFill>
                    <a:srgbClr val="CABFBE"/>
                  </a:solidFill>
                </a:rPr>
                <a:t>Market</a:t>
              </a:r>
              <a:r>
                <a:rPr lang="ko-KR" altLang="en-US" sz="1200" b="1" dirty="0">
                  <a:solidFill>
                    <a:srgbClr val="CABFBE"/>
                  </a:solidFill>
                </a:rPr>
                <a:t>에서 사용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78A4631-F02F-4E77-921B-5F6509B22FC8}"/>
                </a:ext>
              </a:extLst>
            </p:cNvPr>
            <p:cNvCxnSpPr>
              <a:cxnSpLocks/>
            </p:cNvCxnSpPr>
            <p:nvPr/>
          </p:nvCxnSpPr>
          <p:spPr>
            <a:xfrm>
              <a:off x="6642865" y="4263899"/>
              <a:ext cx="1833142" cy="0"/>
            </a:xfrm>
            <a:prstGeom prst="line">
              <a:avLst/>
            </a:prstGeom>
            <a:ln>
              <a:solidFill>
                <a:srgbClr val="BFB2B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C2E0182-2755-4C9D-9180-85962F5B0351}"/>
              </a:ext>
            </a:extLst>
          </p:cNvPr>
          <p:cNvGrpSpPr/>
          <p:nvPr/>
        </p:nvGrpSpPr>
        <p:grpSpPr>
          <a:xfrm>
            <a:off x="9520616" y="1922923"/>
            <a:ext cx="3138186" cy="3415870"/>
            <a:chOff x="9520616" y="1922923"/>
            <a:chExt cx="3138186" cy="341587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5562D91-20CC-43B8-861B-37E085FB9096}"/>
                </a:ext>
              </a:extLst>
            </p:cNvPr>
            <p:cNvGrpSpPr/>
            <p:nvPr/>
          </p:nvGrpSpPr>
          <p:grpSpPr>
            <a:xfrm>
              <a:off x="9521211" y="1922923"/>
              <a:ext cx="1506074" cy="1506074"/>
              <a:chOff x="8546416" y="4150483"/>
              <a:chExt cx="1506074" cy="1506074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ED2B6669-BBA6-4F5D-8985-B8138C2B8289}"/>
                  </a:ext>
                </a:extLst>
              </p:cNvPr>
              <p:cNvSpPr/>
              <p:nvPr/>
            </p:nvSpPr>
            <p:spPr>
              <a:xfrm>
                <a:off x="8546416" y="4150483"/>
                <a:ext cx="1506074" cy="1506074"/>
              </a:xfrm>
              <a:prstGeom prst="ellipse">
                <a:avLst/>
              </a:prstGeom>
              <a:gradFill flip="none" rotWithShape="1">
                <a:gsLst>
                  <a:gs pos="0">
                    <a:srgbClr val="333234"/>
                  </a:gs>
                  <a:gs pos="100000">
                    <a:srgbClr val="313033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1104900" dist="520700" dir="7800000" sx="80000" sy="8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4577DB13-356A-4022-AE10-B2FF604035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5386" y="4246519"/>
                <a:ext cx="1314001" cy="1314001"/>
              </a:xfrm>
              <a:prstGeom prst="rect">
                <a:avLst/>
              </a:prstGeom>
            </p:spPr>
          </p:pic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D7DCA5A-41C4-4F5C-9D1E-BBACF6C67A9D}"/>
                </a:ext>
              </a:extLst>
            </p:cNvPr>
            <p:cNvSpPr/>
            <p:nvPr/>
          </p:nvSpPr>
          <p:spPr>
            <a:xfrm>
              <a:off x="9520616" y="3735597"/>
              <a:ext cx="3138186" cy="1603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E8C193"/>
                  </a:solidFill>
                </a:rPr>
                <a:t>Check</a:t>
              </a:r>
            </a:p>
            <a:p>
              <a:pPr>
                <a:lnSpc>
                  <a:spcPct val="150000"/>
                </a:lnSpc>
              </a:pPr>
              <a:endParaRPr lang="en-US" altLang="ko-KR" sz="1500" b="1" dirty="0">
                <a:solidFill>
                  <a:srgbClr val="CABFB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CABFBE"/>
                  </a:solidFill>
                </a:rPr>
                <a:t>기부금 확인</a:t>
              </a:r>
              <a:endParaRPr lang="en-US" altLang="ko-KR" sz="1200" b="1" dirty="0">
                <a:solidFill>
                  <a:srgbClr val="CABFB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CABFBE"/>
                  </a:solidFill>
                </a:rPr>
                <a:t>기부 내역 확인</a:t>
              </a:r>
              <a:endParaRPr lang="en-US" altLang="ko-KR" sz="1200" b="1" dirty="0">
                <a:solidFill>
                  <a:srgbClr val="CABFB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CABFBE"/>
                  </a:solidFill>
                </a:rPr>
                <a:t>기부금 사용내역 확인</a:t>
              </a:r>
              <a:endParaRPr lang="en-US" altLang="ko-KR" sz="1400" b="1" dirty="0">
                <a:solidFill>
                  <a:srgbClr val="CABFBE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D48C749-1DFA-455D-88E7-A9C9F07E4211}"/>
                </a:ext>
              </a:extLst>
            </p:cNvPr>
            <p:cNvCxnSpPr>
              <a:cxnSpLocks/>
            </p:cNvCxnSpPr>
            <p:nvPr/>
          </p:nvCxnSpPr>
          <p:spPr>
            <a:xfrm>
              <a:off x="9621393" y="4268284"/>
              <a:ext cx="1833142" cy="0"/>
            </a:xfrm>
            <a:prstGeom prst="line">
              <a:avLst/>
            </a:prstGeom>
            <a:ln>
              <a:solidFill>
                <a:srgbClr val="BFB2B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9991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142</Words>
  <Application>Microsoft Office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Apple SD Gothic Neo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82106</cp:lastModifiedBy>
  <cp:revision>108</cp:revision>
  <dcterms:created xsi:type="dcterms:W3CDTF">2020-02-05T05:32:01Z</dcterms:created>
  <dcterms:modified xsi:type="dcterms:W3CDTF">2021-05-06T06:35:16Z</dcterms:modified>
</cp:coreProperties>
</file>