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421" r:id="rId2"/>
    <p:sldId id="440" r:id="rId3"/>
    <p:sldId id="442" r:id="rId4"/>
    <p:sldId id="443" r:id="rId5"/>
    <p:sldId id="441" r:id="rId6"/>
    <p:sldId id="444" r:id="rId7"/>
    <p:sldId id="446" r:id="rId8"/>
    <p:sldId id="447" r:id="rId9"/>
    <p:sldId id="445" r:id="rId10"/>
    <p:sldId id="448" r:id="rId11"/>
    <p:sldId id="450" r:id="rId12"/>
    <p:sldId id="449" r:id="rId13"/>
    <p:sldId id="451" r:id="rId14"/>
    <p:sldId id="452" r:id="rId15"/>
    <p:sldId id="453" r:id="rId16"/>
    <p:sldId id="457" r:id="rId17"/>
    <p:sldId id="455" r:id="rId18"/>
    <p:sldId id="460" r:id="rId19"/>
    <p:sldId id="462" r:id="rId20"/>
    <p:sldId id="458" r:id="rId21"/>
    <p:sldId id="461" r:id="rId22"/>
    <p:sldId id="456" r:id="rId23"/>
    <p:sldId id="45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0000FF"/>
    <a:srgbClr val="D9D9D9"/>
    <a:srgbClr val="DBDBDB"/>
    <a:srgbClr val="7C7C7C"/>
    <a:srgbClr val="00FF00"/>
    <a:srgbClr val="009900"/>
    <a:srgbClr val="BFBFBF"/>
    <a:srgbClr val="E5E5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7" autoAdjust="0"/>
    <p:restoredTop sz="95939" autoAdjust="0"/>
  </p:normalViewPr>
  <p:slideViewPr>
    <p:cSldViewPr snapToGrid="0">
      <p:cViewPr varScale="1">
        <p:scale>
          <a:sx n="79" d="100"/>
          <a:sy n="79" d="100"/>
        </p:scale>
        <p:origin x="72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69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06505-D3BB-4E2D-ADFD-FA5BB7602862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BEEA1-D577-4E36-B242-871595CF7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493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EEA1-D577-4E36-B242-871595CF7A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36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EEA1-D577-4E36-B242-871595CF7A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276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EEA1-D577-4E36-B242-871595CF7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048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EEA1-D577-4E36-B242-871595CF7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31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BBEEA1-D577-4E36-B242-871595CF7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3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ctrTitle"/>
          </p:nvPr>
        </p:nvSpPr>
        <p:spPr>
          <a:xfrm>
            <a:off x="572700" y="1122363"/>
            <a:ext cx="110468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  <a:defRPr sz="7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9" name="Google Shape;29;p4" descr="basic type"/>
          <p:cNvPicPr preferRelativeResize="0"/>
          <p:nvPr/>
        </p:nvPicPr>
        <p:blipFill rotWithShape="1">
          <a:blip r:embed="rId2">
            <a:alphaModFix/>
          </a:blip>
          <a:srcRect l="14276" t="31223" r="13765" b="31690"/>
          <a:stretch/>
        </p:blipFill>
        <p:spPr>
          <a:xfrm>
            <a:off x="568381" y="412566"/>
            <a:ext cx="2543119" cy="32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descr="Type B"/>
          <p:cNvPicPr preferRelativeResize="0"/>
          <p:nvPr/>
        </p:nvPicPr>
        <p:blipFill rotWithShape="1">
          <a:blip r:embed="rId3">
            <a:alphaModFix/>
          </a:blip>
          <a:srcRect l="7590" t="16395" r="7978" b="6776"/>
          <a:stretch/>
        </p:blipFill>
        <p:spPr>
          <a:xfrm>
            <a:off x="10455006" y="350183"/>
            <a:ext cx="1159975" cy="115561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392264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583680"/>
            <a:ext cx="41148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9088341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‹#›</a:t>
            </a:fld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 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838200" y="396430"/>
            <a:ext cx="10515600" cy="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 dirty="0"/>
          </a:p>
        </p:txBody>
      </p:sp>
      <p:sp>
        <p:nvSpPr>
          <p:cNvPr id="54" name="Google Shape;54;p7"/>
          <p:cNvSpPr txBox="1">
            <a:spLocks noGrp="1"/>
          </p:cNvSpPr>
          <p:nvPr>
            <p:ph type="dt" idx="10"/>
          </p:nvPr>
        </p:nvSpPr>
        <p:spPr>
          <a:xfrm>
            <a:off x="392264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ftr" idx="11"/>
          </p:nvPr>
        </p:nvSpPr>
        <p:spPr>
          <a:xfrm>
            <a:off x="4038600" y="6583680"/>
            <a:ext cx="41148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56" name="Google Shape;56;p7"/>
          <p:cNvSpPr txBox="1">
            <a:spLocks noGrp="1"/>
          </p:cNvSpPr>
          <p:nvPr>
            <p:ph type="sldNum" idx="12"/>
          </p:nvPr>
        </p:nvSpPr>
        <p:spPr>
          <a:xfrm>
            <a:off x="9088341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‹#›</a:t>
            </a:fld>
            <a:endParaRPr lang="en-US" kern="0">
              <a:solidFill>
                <a:srgbClr val="FFFFFF"/>
              </a:solidFill>
            </a:endParaRPr>
          </a:p>
        </p:txBody>
      </p:sp>
      <p:cxnSp>
        <p:nvCxnSpPr>
          <p:cNvPr id="57" name="Google Shape;57;p7"/>
          <p:cNvCxnSpPr/>
          <p:nvPr/>
        </p:nvCxnSpPr>
        <p:spPr>
          <a:xfrm>
            <a:off x="838200" y="1390651"/>
            <a:ext cx="10515600" cy="0"/>
          </a:xfrm>
          <a:prstGeom prst="straightConnector1">
            <a:avLst/>
          </a:prstGeom>
          <a:noFill/>
          <a:ln w="28575" cap="flat" cmpd="sng">
            <a:solidFill>
              <a:srgbClr val="C6116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Google Shape;7;p1"/>
          <p:cNvSpPr txBox="1">
            <a:spLocks noGrp="1"/>
          </p:cNvSpPr>
          <p:nvPr>
            <p:ph idx="1"/>
          </p:nvPr>
        </p:nvSpPr>
        <p:spPr>
          <a:xfrm>
            <a:off x="838200" y="1533272"/>
            <a:ext cx="10515600" cy="490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+mn-lt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04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575719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541853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50798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7412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7412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7412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7412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7412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7412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dt" idx="10"/>
          </p:nvPr>
        </p:nvSpPr>
        <p:spPr>
          <a:xfrm>
            <a:off x="392264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ftr" idx="11"/>
          </p:nvPr>
        </p:nvSpPr>
        <p:spPr>
          <a:xfrm>
            <a:off x="4038600" y="6583680"/>
            <a:ext cx="41148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sldNum" idx="12"/>
          </p:nvPr>
        </p:nvSpPr>
        <p:spPr>
          <a:xfrm>
            <a:off x="9088341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‹#›</a:t>
            </a:fld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04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400" cy="1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267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4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304792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304792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392264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4038600" y="6583680"/>
            <a:ext cx="41148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9088341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‹#›</a:t>
            </a:fld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22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marR="0" lvl="0" indent="-507987" algn="l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19170" marR="0" lvl="1" indent="-474121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40256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57189" algn="l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392264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4038600" y="6583680"/>
            <a:ext cx="41148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9088341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‹#›</a:t>
            </a:fld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48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8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524000" y="3695700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392264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4038600" y="6583680"/>
            <a:ext cx="41148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9088341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‹#›</a:t>
            </a:fld>
            <a:endParaRPr lang="en-US" kern="0">
              <a:solidFill>
                <a:srgbClr val="FFFFFF"/>
              </a:solidFill>
            </a:endParaRPr>
          </a:p>
        </p:txBody>
      </p:sp>
      <p:pic>
        <p:nvPicPr>
          <p:cNvPr id="94" name="Google Shape;94;p13" descr="basic type"/>
          <p:cNvPicPr preferRelativeResize="0"/>
          <p:nvPr/>
        </p:nvPicPr>
        <p:blipFill rotWithShape="1">
          <a:blip r:embed="rId2">
            <a:alphaModFix/>
          </a:blip>
          <a:srcRect l="14276" t="31223" r="13765" b="31690"/>
          <a:stretch/>
        </p:blipFill>
        <p:spPr>
          <a:xfrm>
            <a:off x="568380" y="412566"/>
            <a:ext cx="2415299" cy="321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3" descr="Type B"/>
          <p:cNvPicPr preferRelativeResize="0"/>
          <p:nvPr/>
        </p:nvPicPr>
        <p:blipFill rotWithShape="1">
          <a:blip r:embed="rId3">
            <a:alphaModFix/>
          </a:blip>
          <a:srcRect l="7590" t="16395" r="7978" b="6776"/>
          <a:stretch/>
        </p:blipFill>
        <p:spPr>
          <a:xfrm>
            <a:off x="10544178" y="350186"/>
            <a:ext cx="1155615" cy="11556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323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2264" y="253809"/>
            <a:ext cx="11439200" cy="8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92264" y="1184744"/>
            <a:ext cx="11439200" cy="5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6583680"/>
            <a:ext cx="12192000" cy="274400"/>
          </a:xfrm>
          <a:prstGeom prst="rect">
            <a:avLst/>
          </a:prstGeom>
          <a:solidFill>
            <a:srgbClr val="CC0066"/>
          </a:solidFill>
          <a:ln w="12700" cap="flat" cmpd="sng">
            <a:solidFill>
              <a:srgbClr val="CC006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92264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4038600" y="6583680"/>
            <a:ext cx="41148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endParaRPr lang="ko-KR" altLang="en-US" kern="0">
              <a:solidFill>
                <a:srgbClr val="FFFFFF"/>
              </a:solidFill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9088341" y="6583680"/>
            <a:ext cx="2743200" cy="2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‹#›</a:t>
            </a:fld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72315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6" r:id="rId2"/>
    <p:sldLayoutId id="2147483668" r:id="rId3"/>
    <p:sldLayoutId id="2147483669" r:id="rId4"/>
    <p:sldLayoutId id="2147483671" r:id="rId5"/>
    <p:sldLayoutId id="2147483672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F2A16A0-3363-4A54-A027-7B8E73EA2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549145"/>
            <a:ext cx="12191999" cy="890942"/>
          </a:xfrm>
        </p:spPr>
        <p:txBody>
          <a:bodyPr lIns="0" tIns="0" rIns="0" bIns="0"/>
          <a:lstStyle/>
          <a:p>
            <a:r>
              <a:rPr lang="en-US" altLang="ko-KR" sz="4000" b="1" smtClean="0">
                <a:latin typeface="+mj-lt"/>
              </a:rPr>
              <a:t>[DS20] </a:t>
            </a:r>
            <a:r>
              <a:rPr lang="ko-KR" altLang="en-US" sz="4000" b="1" smtClean="0">
                <a:latin typeface="+mj-lt"/>
              </a:rPr>
              <a:t>실습참고자료</a:t>
            </a:r>
            <a:endParaRPr lang="en-US" altLang="ko-KR" sz="4000" b="1" dirty="0" smtClean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CFB8FD-00C9-49DB-BB7C-6FA5D3012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4F2A16A0-3363-4A54-A027-7B8E73EA292E}"/>
              </a:ext>
            </a:extLst>
          </p:cNvPr>
          <p:cNvSpPr txBox="1">
            <a:spLocks/>
          </p:cNvSpPr>
          <p:nvPr/>
        </p:nvSpPr>
        <p:spPr>
          <a:xfrm>
            <a:off x="0" y="5189294"/>
            <a:ext cx="12009119" cy="890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r" latinLnBrk="0"/>
            <a:endParaRPr lang="en-US" altLang="ko-KR" sz="2000" kern="0" dirty="0" smtClean="0">
              <a:latin typeface="+mj-lt"/>
            </a:endParaRPr>
          </a:p>
          <a:p>
            <a:pPr algn="r" latinLnBrk="0"/>
            <a:r>
              <a:rPr lang="en-US" altLang="ko-KR" sz="2000" kern="0" smtClean="0">
                <a:latin typeface="+mj-lt"/>
              </a:rPr>
              <a:t>TA: Wonbin Kweon</a:t>
            </a:r>
          </a:p>
          <a:p>
            <a:pPr algn="r" latinLnBrk="0"/>
            <a:r>
              <a:rPr lang="en-US" altLang="ko-KR" sz="2000" kern="0" smtClean="0">
                <a:latin typeface="+mj-lt"/>
              </a:rPr>
              <a:t>(kwb4453@postech.ac.kr)</a:t>
            </a:r>
            <a:endParaRPr lang="en-US" altLang="ko-KR" sz="2000" kern="0" dirty="0" smtClean="0">
              <a:latin typeface="+mj-lt"/>
            </a:endParaRPr>
          </a:p>
          <a:p>
            <a:pPr latinLnBrk="0"/>
            <a:endParaRPr lang="ko-KR" alt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419055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F2A16A0-3363-4A54-A027-7B8E73EA2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549145"/>
            <a:ext cx="12191999" cy="890942"/>
          </a:xfrm>
        </p:spPr>
        <p:txBody>
          <a:bodyPr lIns="0" tIns="0" rIns="0" bIns="0"/>
          <a:lstStyle/>
          <a:p>
            <a:r>
              <a:rPr lang="en-US" altLang="ko-KR" sz="4000" b="1" smtClean="0">
                <a:latin typeface="+mj-lt"/>
              </a:rPr>
              <a:t>CNN</a:t>
            </a:r>
            <a:endParaRPr lang="en-US" altLang="ko-KR" sz="4000" b="1" dirty="0" smtClean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CFB8FD-00C9-49DB-BB7C-6FA5D3012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10</a:t>
            </a:fld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41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CNN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11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CNN =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Convoluational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Neural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inductive bias (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사람이 알고있는 기본상식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 for locality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weight sharing (much less than MLP)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pic>
        <p:nvPicPr>
          <p:cNvPr id="1026" name="Picture 2" descr="matrix multiplication in convolutional neural netw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915" y="2879385"/>
            <a:ext cx="5866670" cy="341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11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CNN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12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pic>
        <p:nvPicPr>
          <p:cNvPr id="1028" name="Picture 4" descr="https://production-media.paperswithcode.com/method_collections/cnn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613" y="1439745"/>
            <a:ext cx="10112774" cy="541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899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Deep learning </a:t>
            </a:r>
            <a:r>
              <a:rPr lang="ko-KR" altLang="en-US" sz="4000" smtClean="0"/>
              <a:t>구현 </a:t>
            </a:r>
            <a:r>
              <a:rPr lang="en-US" altLang="ko-KR" sz="4000" smtClean="0"/>
              <a:t>flow (CNN)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13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18245"/>
            <a:ext cx="10515600" cy="59183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Dataset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준비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 shape: (#data, w, h, #channels)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output shape: (#</a:t>
            </a:r>
            <a:r>
              <a:rPr lang="en-US" altLang="ko-KR" sz="200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data,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#classes)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Model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선언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자기 마음대로 쌓아도 됨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보통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2Conv+1Pooling)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지켜야 할 것은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과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output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크기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마지막에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flatten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후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MLP+softmax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Model training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batch size, epoch, learning rate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등을 바꾸어가면서 최적의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hyper-parameter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찾아야함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batch size =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적당히 크게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epoch = valiation loss or metric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최저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training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수렴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learning rate =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너무 크게하면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diverge,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적당히 작게해서 오래 돌리는 것이 좋음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Evaluation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540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Batch Normalization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14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18245"/>
            <a:ext cx="10515600" cy="59183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우리가 맨 처음에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 normalization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해서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mean=0, variance=1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로 맞추어 두었다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근데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처음 넣을때는 이렇게 넣었지만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막상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layer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를 거치다보면 이 조건이 풀린다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r>
              <a:rPr lang="en-US" altLang="ko-KR" sz="200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(covariate shift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</a:t>
            </a:r>
          </a:p>
          <a:p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따라서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중간 중간에 다시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mean=0, variance=1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계속 맞추어 주면 좋다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모델에는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batch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단위로 넣으니까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batch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단위로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normalization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해준다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위치는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Conv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와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activation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사이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 (activation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보통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0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에 대해서 대칭인 경우가 많으므로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.)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7279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F2A16A0-3363-4A54-A027-7B8E73EA2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549145"/>
            <a:ext cx="12191999" cy="890942"/>
          </a:xfrm>
        </p:spPr>
        <p:txBody>
          <a:bodyPr lIns="0" tIns="0" rIns="0" bIns="0"/>
          <a:lstStyle/>
          <a:p>
            <a:r>
              <a:rPr lang="en-US" altLang="ko-KR" sz="4000" b="1">
                <a:latin typeface="+mj-lt"/>
              </a:rPr>
              <a:t>R</a:t>
            </a:r>
            <a:r>
              <a:rPr lang="en-US" altLang="ko-KR" sz="4000" b="1" smtClean="0">
                <a:latin typeface="+mj-lt"/>
              </a:rPr>
              <a:t>NN</a:t>
            </a:r>
            <a:endParaRPr lang="en-US" altLang="ko-KR" sz="4000" b="1" dirty="0" smtClean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CFB8FD-00C9-49DB-BB7C-6FA5D3012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15</a:t>
            </a:fld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874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RNN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16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R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NN = Recurrent Neural Network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 length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가 다양한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time seriese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에 주로 사용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batch learning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위해서는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padding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으로 길이맞춰줌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624" y="1640516"/>
            <a:ext cx="4016222" cy="484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61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Deep learning </a:t>
            </a:r>
            <a:r>
              <a:rPr lang="ko-KR" altLang="en-US" sz="4000" smtClean="0"/>
              <a:t>구현 </a:t>
            </a:r>
            <a:r>
              <a:rPr lang="en-US" altLang="ko-KR" sz="4000" smtClean="0"/>
              <a:t>flow (</a:t>
            </a:r>
            <a:r>
              <a:rPr lang="en-US" altLang="ko-KR" sz="4000"/>
              <a:t>R</a:t>
            </a:r>
            <a:r>
              <a:rPr lang="en-US" altLang="ko-KR" sz="4000" smtClean="0"/>
              <a:t>NN)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17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18245"/>
            <a:ext cx="10515600" cy="59183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Dataset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준비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 shape: (#data,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#timestamps(sequence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길이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이때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input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길이가 다 다르므로 </a:t>
            </a:r>
            <a:r>
              <a:rPr lang="en-US" altLang="ko-KR" sz="2000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padding</a:t>
            </a:r>
            <a:r>
              <a:rPr lang="ko-KR" altLang="en-US" sz="2000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으로 맞춰주어야함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output shape: (#</a:t>
            </a:r>
            <a:r>
              <a:rPr lang="en-US" altLang="ko-KR" sz="200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data,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#classes)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Model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선언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자기 마음대로 쌓아도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됨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지켜야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할 것은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과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output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크기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text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다룰 경우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en-US" altLang="ko-KR" sz="2000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word embedding</a:t>
            </a:r>
            <a:r>
              <a:rPr lang="ko-KR" altLang="en-US" sz="2000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사용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해야함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마지막에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flatten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후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MLP+softmax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Model training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batch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size =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적당히 크게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epoch = valiation loss or metric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최저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training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수렴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learning rate =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너무 크게하면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diverge,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적당히 작게해서 오래 돌리는 것이 좋음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Evaluation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760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Word embedding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18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18245"/>
            <a:ext cx="10515600" cy="59183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Text data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들은 보통</a:t>
            </a:r>
            <a:r>
              <a:rPr lang="en-US" altLang="ko-KR" sz="200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word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를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index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로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mapping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하여 저장함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algn="l"/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	- “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 like you” = [1, 5, 2] (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이때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index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는 보통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frequency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순서로 정렬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위의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word index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를 숫자 그대로 받아들이면 안됨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	-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즉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[1, 5, 2]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라는 숫자를 그대로 사용해서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MLP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를 태운다던가 하면 당연히 안되겠죠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?</a:t>
            </a: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보통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word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마다 하나의 학습되는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embedding(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vector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파고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그것을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word index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대신 사용함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	- [1, 5, 2]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는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(3, d)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차원의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matrix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로 표현이 됨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 (d=dimention of embedding,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아래 예시에서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d=7)</a:t>
            </a: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531" y="3948913"/>
            <a:ext cx="4300784" cy="28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62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Embedding layer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19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18245"/>
            <a:ext cx="10515600" cy="5918336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보통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word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마다 하나의 학습되는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embedding(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vector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파고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그것을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word index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대신 사용함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	- [1, 5, 2]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는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(3, d)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차원의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matrix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로 표현이 됨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 (d=dimention of embedding,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아래 예시에서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7)</a:t>
            </a: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---------------------------------------------------------------------------------------------------------------------------------------</a:t>
            </a: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Word index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sequence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를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word embedding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matrix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로 바꾸기 위해서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embedding layer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를 거침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marL="342900" indent="-342900" algn="l">
              <a:buAutoNum type="arabicPeriod"/>
            </a:pP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[1, 5, 2]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가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들어오면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one-hot vector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matrix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로 바꿈</a:t>
            </a: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AutoNum type="arabicPeriod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AutoNum type="arabicPeriod"/>
            </a:pP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[[0, 1, 0, 0, 0, 0],</a:t>
            </a:r>
          </a:p>
          <a:p>
            <a:pPr algn="l"/>
            <a:r>
              <a:rPr lang="en-US" altLang="ko-KR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    [0, 0, 0, 0, 0, 1],</a:t>
            </a:r>
          </a:p>
          <a:p>
            <a:pPr algn="l"/>
            <a:r>
              <a:rPr lang="en-US" altLang="ko-KR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    [0, 0, 1, 0 ,0 ,0]]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으로 바꾸어짐</a:t>
            </a: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   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이때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one-hot vector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차원은 전체 단어의 개수가 됨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여기서는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6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으로 가정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</a:t>
            </a:r>
          </a:p>
          <a:p>
            <a:pPr algn="l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3.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위의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(3, 6) matrix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를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(6, d)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차원의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embedding matrix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와 곱함</a:t>
            </a: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en-US" altLang="ko-KR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	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embedding matrix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는 각 단어의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embedding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저장하고 있는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matrix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로 학습이 됨</a:t>
            </a: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	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각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row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가 하나의 단어에 해당됨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algn="l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4.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각 단어의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embedding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빼오는 연산이 되어서 </a:t>
            </a:r>
            <a:r>
              <a:rPr lang="en-US" altLang="ko-KR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(3, d)</a:t>
            </a:r>
            <a:r>
              <a:rPr lang="ko-KR" altLang="en-US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차원의 </a:t>
            </a:r>
            <a:r>
              <a:rPr lang="en-US" altLang="ko-KR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matrix</a:t>
            </a:r>
            <a:r>
              <a:rPr lang="ko-KR" altLang="en-US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가 얻어짐</a:t>
            </a:r>
            <a:endParaRPr lang="en-US" altLang="ko-KR" b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	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이때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ko-KR" altLang="en-US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각 </a:t>
            </a:r>
            <a:r>
              <a:rPr lang="en-US" altLang="ko-KR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row</a:t>
            </a:r>
            <a:r>
              <a:rPr lang="ko-KR" altLang="en-US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는 각</a:t>
            </a:r>
            <a:r>
              <a:rPr lang="en-US" altLang="ko-KR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</a:t>
            </a:r>
            <a:r>
              <a:rPr lang="ko-KR" altLang="en-US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단어의 </a:t>
            </a:r>
            <a:r>
              <a:rPr lang="en-US" altLang="ko-KR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embedding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임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669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Content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2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6285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Keras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MLP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regression of Boston housing price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classification of MNIST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Normalization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CNN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classification of MNIST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classification of CIFAR-10 (kaggle)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RNN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classification of </a:t>
            </a:r>
          </a:p>
        </p:txBody>
      </p:sp>
    </p:spTree>
    <p:extLst>
      <p:ext uri="{BB962C8B-B14F-4D97-AF65-F5344CB8AC3E}">
        <p14:creationId xmlns:p14="http://schemas.microsoft.com/office/powerpoint/2010/main" val="407518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LSTM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20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pic>
        <p:nvPicPr>
          <p:cNvPr id="2054" name="Picture 6" descr="Understanding LSTM Networks -- colah's blo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956" y="1491150"/>
            <a:ext cx="6304088" cy="490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9616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1</a:t>
            </a:r>
            <a:r>
              <a:rPr lang="en-US" altLang="ko-KR" sz="4000" smtClean="0"/>
              <a:t>D CNN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21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pic>
        <p:nvPicPr>
          <p:cNvPr id="1026" name="Picture 2" descr="Multiclass Damage Identification in a Full-Scale Bridge Using Optimally  Tuned One-Dimensional Convolutional Neural Network | Journal of Computing  in Civil Engineering | Vol 36, No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26499"/>
            <a:ext cx="7742252" cy="4800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690846" y="1615171"/>
            <a:ext cx="3293458" cy="3458535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2D CNN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과 원리는 같다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algn="l"/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차원만 하나 없어짐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algn="l"/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algn="l"/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여기서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text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경우에는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#channels</a:t>
            </a:r>
          </a:p>
          <a:p>
            <a:pPr algn="l"/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=embedding dimension</a:t>
            </a:r>
          </a:p>
          <a:p>
            <a:pPr algn="l"/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옆의 예시에서는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1)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03094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F2A16A0-3363-4A54-A027-7B8E73EA2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549145"/>
            <a:ext cx="12191999" cy="890942"/>
          </a:xfrm>
        </p:spPr>
        <p:txBody>
          <a:bodyPr lIns="0" tIns="0" rIns="0" bIns="0"/>
          <a:lstStyle/>
          <a:p>
            <a:r>
              <a:rPr lang="ko-KR" altLang="en-US" sz="4000" b="1" smtClean="0">
                <a:latin typeface="+mj-lt"/>
              </a:rPr>
              <a:t>마치며</a:t>
            </a:r>
            <a:endParaRPr lang="en-US" altLang="ko-KR" sz="4000" b="1" dirty="0" smtClean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CFB8FD-00C9-49DB-BB7C-6FA5D3012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22</a:t>
            </a:fld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39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Takeaways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23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4547723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머신러닝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FLOW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Dataset </a:t>
            </a:r>
            <a:r>
              <a:rPr lang="ko-KR" altLang="en-US" sz="200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준비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Model </a:t>
            </a:r>
            <a:r>
              <a:rPr lang="ko-KR" altLang="en-US" sz="200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선언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Model </a:t>
            </a:r>
            <a:r>
              <a:rPr lang="en-US" altLang="ko-KR" sz="200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Evaluation</a:t>
            </a:r>
          </a:p>
          <a:p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모르는것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하고싶은것 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-&gt; </a:t>
            </a:r>
            <a:r>
              <a:rPr lang="ko-KR" altLang="en-US" sz="2000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구글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에 </a:t>
            </a:r>
            <a:r>
              <a:rPr lang="ko-KR" altLang="en-US" sz="2000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영어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로 검색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한글자료 틀린것 너무나 많음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영어로 검색하면 </a:t>
            </a:r>
            <a:r>
              <a:rPr lang="ko-KR" altLang="en-US" sz="2000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무조건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나옴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</a:t>
            </a:r>
          </a:p>
          <a:p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현업에 사용하시려면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Pytorch or Tensorflow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배우는 것 추천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(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다음 단계의 강의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</a:t>
            </a:r>
          </a:p>
          <a:p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어떤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model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현재 데이터에 좋을지는 해봐야한다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 (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보통 가장 최신 모델 사용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</a:t>
            </a:r>
          </a:p>
          <a:p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특히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hyper-parameter tuning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아주 열심히 해야한다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모델을 잘 만드는것보다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데이터셋을 잘만드는것이 더 중요하다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 (quality+quantity)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3059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Keras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3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7"/>
            <a:ext cx="10515600" cy="5426400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Deep learning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구현하는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library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중 가장 쉬움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Pytorch, Tensorflow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는 어려운 대신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정밀한 수정이 가능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API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참고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: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  <a:hlinkClick r:id="rId2"/>
              </a:rPr>
              <a:t>https</a:t>
            </a:r>
            <a:r>
              <a:rPr lang="en-US" altLang="ko-KR" sz="200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  <a:hlinkClick r:id="rId2"/>
              </a:rPr>
              <a:t>://keras.io/api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  <a:hlinkClick r:id="rId2"/>
              </a:rPr>
              <a:t>/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Google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에 영어로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keras~~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검색하면 잘 나옴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원래는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anaconda, jupyter notebook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에 설치를 해야하지만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colab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사용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딥러닝 모델을 훈련시킬때는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GPU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를 사용하는데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colab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에서</a:t>
            </a:r>
            <a:r>
              <a:rPr lang="en-US" altLang="ko-KR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GPU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를 오래 사용하면 자동으로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CPU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로 넘어감</a:t>
            </a: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r>
              <a:rPr lang="en-US" altLang="ko-KR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-&gt;</a:t>
            </a:r>
            <a:r>
              <a:rPr lang="en-US" altLang="ko-KR" b="1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 </a:t>
            </a:r>
            <a:r>
              <a:rPr lang="ko-KR" altLang="en-US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쓸데없이 모델 훈련시켜보기 주의</a:t>
            </a:r>
            <a:r>
              <a:rPr lang="en-US" altLang="ko-KR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! </a:t>
            </a:r>
          </a:p>
          <a:p>
            <a:r>
              <a:rPr lang="en-US" altLang="ko-KR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-&gt; </a:t>
            </a:r>
            <a:r>
              <a:rPr lang="ko-KR" altLang="en-US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쉬는시간마다 런타임 초기화해서 </a:t>
            </a:r>
            <a:r>
              <a:rPr lang="en-US" altLang="ko-KR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GPU</a:t>
            </a:r>
            <a:r>
              <a:rPr lang="ko-KR" altLang="en-US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안쓰기</a:t>
            </a:r>
            <a:r>
              <a:rPr lang="en-US" altLang="ko-KR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!! (</a:t>
            </a:r>
            <a:r>
              <a:rPr lang="ko-KR" altLang="en-US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런타임</a:t>
            </a:r>
            <a:r>
              <a:rPr lang="en-US" altLang="ko-KR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-&gt; </a:t>
            </a:r>
            <a:r>
              <a:rPr lang="ko-KR" altLang="en-US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런타임초기화</a:t>
            </a:r>
            <a:r>
              <a:rPr lang="en-US" altLang="ko-KR" b="1" smtClean="0">
                <a:solidFill>
                  <a:srgbClr val="FF0000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)</a:t>
            </a:r>
            <a:endParaRPr lang="en-US" altLang="ko-KR" sz="2000" b="1" smtClean="0">
              <a:solidFill>
                <a:srgbClr val="FF0000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59868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4F2A16A0-3363-4A54-A027-7B8E73EA29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549145"/>
            <a:ext cx="12191999" cy="890942"/>
          </a:xfrm>
        </p:spPr>
        <p:txBody>
          <a:bodyPr lIns="0" tIns="0" rIns="0" bIns="0"/>
          <a:lstStyle/>
          <a:p>
            <a:r>
              <a:rPr lang="en-US" altLang="ko-KR" sz="4000" b="1" smtClean="0">
                <a:latin typeface="+mj-lt"/>
              </a:rPr>
              <a:t>MLP</a:t>
            </a:r>
            <a:endParaRPr lang="en-US" altLang="ko-KR" sz="4000" b="1" dirty="0" smtClean="0">
              <a:latin typeface="+mj-lt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CFB8FD-00C9-49DB-BB7C-6FA5D3012A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4</a:t>
            </a:fld>
            <a:endParaRPr 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89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MLP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5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MLP = Multi-layer perceptron = fully-connected layer = dense layer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Input: vector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Output: vector (scalar)</a:t>
            </a:r>
          </a:p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48" y="2327898"/>
            <a:ext cx="5136504" cy="305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8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Deep learning </a:t>
            </a:r>
            <a:r>
              <a:rPr lang="ko-KR" altLang="en-US" sz="4000" smtClean="0"/>
              <a:t>구현 </a:t>
            </a:r>
            <a:r>
              <a:rPr lang="en-US" altLang="ko-KR" sz="4000" smtClean="0"/>
              <a:t>flow (MLP)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6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18245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Dataset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준비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 shape: (#data, #features)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output shape: (#data, ) (regression) &amp; (#data, #classes) (classification)</a:t>
            </a:r>
          </a:p>
          <a:p>
            <a:pPr marL="457200" indent="-457200" algn="l">
              <a:buFont typeface="+mj-lt"/>
              <a:buAutoNum type="arabicPeriod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Model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선언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자기 마음대로 쌓아도 됨</a:t>
            </a: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지켜야 할 것은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input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과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output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의 크기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Model training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batch size, epoch, learning rate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등을 바꾸어가면서 최적의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hyper-parameter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찾아야함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batch size =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적당히 크게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epoch = valiation loss or metric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최저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training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수렴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learning rate =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너무 크게하면 </a:t>
            </a: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diverge, </a:t>
            </a:r>
            <a:r>
              <a:rPr lang="ko-KR" altLang="en-US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적당히 작게해서 오래 돌리는 것이 좋음</a:t>
            </a: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Evaluation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altLang="ko-KR" sz="2000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Predict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074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MSE loss (regression)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7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4810454" y="4986318"/>
                <a:ext cx="2085571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 dirty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ko-KR" i="1" dirty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altLang="ko-KR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454" y="4986318"/>
                <a:ext cx="2085571" cy="87120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791" y="1844984"/>
            <a:ext cx="5136504" cy="3058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2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Softmax &amp; Cross entropy loss (classification)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8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142" y="1772415"/>
            <a:ext cx="5114925" cy="43354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/>
              <p:cNvSpPr/>
              <p:nvPr/>
            </p:nvSpPr>
            <p:spPr>
              <a:xfrm>
                <a:off x="7439278" y="3211641"/>
                <a:ext cx="2550442" cy="846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ko-KR" sz="20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exp</m:t>
                          </m:r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⁡(</m:t>
                          </m:r>
                          <m:sSubSup>
                            <m:sSubSupPr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altLang="ko-KR" sz="2000" b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𝐡</m:t>
                          </m:r>
                          <m:r>
                            <a:rPr lang="en-US" altLang="ko-KR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exp</m:t>
                              </m:r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⁡(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𝐰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altLang="ko-KR" sz="2000" b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𝐡</m:t>
                              </m:r>
                              <m:r>
                                <a:rPr lang="en-US" altLang="ko-KR" sz="20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0" name="직사각형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9278" y="3211641"/>
                <a:ext cx="2550442" cy="846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7510159" y="4407611"/>
                <a:ext cx="2949782" cy="8712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ℰ</m:t>
                      </m:r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ko-K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𝐾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altLang="ko-KR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ko-KR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alibri" panose="020F0502020204030204" pitchFamily="34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ko-KR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  <a:cs typeface="Calibri" panose="020F0502020204030204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func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altLang="ko-K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.</m:t>
                      </m:r>
                    </m:oMath>
                  </m:oMathPara>
                </a14:m>
                <a:endParaRPr lang="en-US" altLang="ko-KR" dirty="0">
                  <a:solidFill>
                    <a:prstClr val="black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0159" y="4407611"/>
                <a:ext cx="2949782" cy="871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270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smtClean="0"/>
              <a:t>Input normalization</a:t>
            </a:r>
            <a:endParaRPr lang="ko-KR" altLang="en-US" sz="4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1219170" latinLnBrk="0">
              <a:buClr>
                <a:srgbClr val="000000"/>
              </a:buClr>
            </a:pPr>
            <a:fld id="{00000000-1234-1234-1234-123412341234}" type="slidenum">
              <a:rPr lang="en-US" altLang="ko" kern="0" smtClean="0">
                <a:solidFill>
                  <a:srgbClr val="FFFFFF"/>
                </a:solidFill>
              </a:rPr>
              <a:pPr defTabSz="1219170" latinLnBrk="0">
                <a:buClr>
                  <a:srgbClr val="000000"/>
                </a:buClr>
              </a:pPr>
              <a:t>9</a:t>
            </a:fld>
            <a:endParaRPr lang="en-US" kern="0">
              <a:solidFill>
                <a:srgbClr val="FFFF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38200" y="1844984"/>
            <a:ext cx="10515600" cy="310734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ko-KR" altLang="en-US" sz="2400" b="1" dirty="0" err="1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1597486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algn="l"/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000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lvl="2"/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1518245"/>
            <a:ext cx="10515600" cy="4795221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pPr marL="0" lvl="2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why?</a:t>
            </a:r>
          </a:p>
          <a:p>
            <a:pPr marL="285750" lvl="2" indent="-285750">
              <a:buFontTx/>
              <a:buChar char="-"/>
            </a:pP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weight initialization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보통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mean=0, variance=1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인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Gaussian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에서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random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으로</a:t>
            </a: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285750" lvl="2" indent="-285750">
              <a:buFontTx/>
              <a:buChar char="-"/>
            </a:pP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0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 기준이 되는 경우가 많음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(binary classification, activation)</a:t>
            </a: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285750" lvl="2" indent="-285750">
              <a:buFontTx/>
              <a:buChar char="-"/>
            </a:pP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mean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을 똑같이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0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으로 해주는 것이 좋음</a:t>
            </a: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285750" lvl="2" indent="-285750">
              <a:buFontTx/>
              <a:buChar char="-"/>
            </a:pPr>
            <a:endParaRPr lang="en-US" altLang="ko-KR" smtClean="0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285750" lvl="2" indent="-285750">
              <a:buFontTx/>
              <a:buChar char="-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285750" lvl="2" indent="-285750">
              <a:buFontTx/>
              <a:buChar char="-"/>
            </a:pP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  <a:p>
            <a:pPr marL="0" lvl="2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how?</a:t>
            </a:r>
          </a:p>
          <a:p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- </a:t>
            </a:r>
            <a:r>
              <a:rPr lang="en-US" altLang="ko-KR" smtClean="0"/>
              <a:t>Usually </a:t>
            </a:r>
            <a:r>
              <a:rPr lang="en-US" altLang="ko-KR"/>
              <a:t>adopt z-score (standard score)</a:t>
            </a:r>
          </a:p>
          <a:p>
            <a:r>
              <a:rPr lang="en-US" altLang="ko-KR" smtClean="0"/>
              <a:t>- </a:t>
            </a:r>
            <a:r>
              <a:rPr lang="en-US" altLang="ko-KR"/>
              <a:t>z = (x-μ)/σ</a:t>
            </a:r>
          </a:p>
          <a:p>
            <a:pPr marL="0" lvl="2"/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- 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이때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, test input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에 대해서도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train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과 똑같은 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transform</a:t>
            </a:r>
            <a:r>
              <a:rPr lang="ko-KR" altLang="en-US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해야함</a:t>
            </a:r>
            <a:r>
              <a:rPr lang="en-US" altLang="ko-KR" smtClean="0">
                <a:solidFill>
                  <a:prstClr val="black"/>
                </a:solidFill>
                <a:effectLst>
                  <a:innerShdw blurRad="76200" dist="25400" dir="13500000">
                    <a:prstClr val="black">
                      <a:alpha val="40000"/>
                    </a:prstClr>
                  </a:innerShdw>
                </a:effectLst>
              </a:rPr>
              <a:t>.</a:t>
            </a:r>
            <a:endParaRPr lang="en-US" altLang="ko-KR">
              <a:solidFill>
                <a:prstClr val="black"/>
              </a:solidFill>
              <a:effectLst>
                <a:innerShdw blurRad="76200" dist="25400" dir="13500000">
                  <a:prstClr val="black">
                    <a:alpha val="4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053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>
        <a:noAutofit/>
      </a:bodyPr>
      <a:lstStyle>
        <a:defPPr marL="342900" indent="-342900" algn="l">
          <a:buFont typeface="Arial" panose="020B0604020202020204" pitchFamily="34" charset="0"/>
          <a:buChar char="•"/>
          <a:defRPr sz="2400" b="1" dirty="0" err="1" smtClean="0">
            <a:solidFill>
              <a:prstClr val="black"/>
            </a:solidFill>
            <a:effectLst>
              <a:innerShdw blurRad="76200" dist="25400" dir="13500000">
                <a:prstClr val="black">
                  <a:alpha val="40000"/>
                </a:prstClr>
              </a:innerShdw>
            </a:effectLst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66130</TotalTime>
  <Words>1228</Words>
  <Application>Microsoft Office PowerPoint</Application>
  <PresentationFormat>와이드스크린</PresentationFormat>
  <Paragraphs>273</Paragraphs>
  <Slides>23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맑은 고딕</vt:lpstr>
      <vt:lpstr>Arial</vt:lpstr>
      <vt:lpstr>Calibri</vt:lpstr>
      <vt:lpstr>Cambria Math</vt:lpstr>
      <vt:lpstr>Office Theme</vt:lpstr>
      <vt:lpstr>PowerPoint 프레젠테이션</vt:lpstr>
      <vt:lpstr>Content</vt:lpstr>
      <vt:lpstr>Keras</vt:lpstr>
      <vt:lpstr>PowerPoint 프레젠테이션</vt:lpstr>
      <vt:lpstr>MLP</vt:lpstr>
      <vt:lpstr>Deep learning 구현 flow (MLP)</vt:lpstr>
      <vt:lpstr>MSE loss (regression)</vt:lpstr>
      <vt:lpstr>Softmax &amp; Cross entropy loss (classification)</vt:lpstr>
      <vt:lpstr>Input normalization</vt:lpstr>
      <vt:lpstr>PowerPoint 프레젠테이션</vt:lpstr>
      <vt:lpstr>CNN</vt:lpstr>
      <vt:lpstr>CNN</vt:lpstr>
      <vt:lpstr>Deep learning 구현 flow (CNN)</vt:lpstr>
      <vt:lpstr>Batch Normalization</vt:lpstr>
      <vt:lpstr>PowerPoint 프레젠테이션</vt:lpstr>
      <vt:lpstr>RNN</vt:lpstr>
      <vt:lpstr>Deep learning 구현 flow (RNN)</vt:lpstr>
      <vt:lpstr>Word embedding</vt:lpstr>
      <vt:lpstr>Embedding layer</vt:lpstr>
      <vt:lpstr>LSTM</vt:lpstr>
      <vt:lpstr>1D CNN</vt:lpstr>
      <vt:lpstr>PowerPoint 프레젠테이션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</dc:title>
  <dc:creator>Dongmin</dc:creator>
  <cp:lastModifiedBy>wonbin</cp:lastModifiedBy>
  <cp:revision>1203</cp:revision>
  <dcterms:created xsi:type="dcterms:W3CDTF">2018-10-21T14:31:41Z</dcterms:created>
  <dcterms:modified xsi:type="dcterms:W3CDTF">2022-04-13T01:29:57Z</dcterms:modified>
</cp:coreProperties>
</file>