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259" r:id="rId4"/>
    <p:sldId id="313" r:id="rId5"/>
    <p:sldId id="318" r:id="rId6"/>
    <p:sldId id="319" r:id="rId7"/>
    <p:sldId id="314" r:id="rId8"/>
    <p:sldId id="345" r:id="rId9"/>
    <p:sldId id="315" r:id="rId10"/>
    <p:sldId id="320" r:id="rId11"/>
    <p:sldId id="323" r:id="rId12"/>
    <p:sldId id="321" r:id="rId13"/>
    <p:sldId id="322" r:id="rId14"/>
    <p:sldId id="324" r:id="rId15"/>
    <p:sldId id="325" r:id="rId16"/>
    <p:sldId id="327" r:id="rId17"/>
    <p:sldId id="328" r:id="rId18"/>
    <p:sldId id="329" r:id="rId19"/>
    <p:sldId id="326" r:id="rId20"/>
    <p:sldId id="346" r:id="rId21"/>
    <p:sldId id="330" r:id="rId22"/>
    <p:sldId id="353" r:id="rId23"/>
    <p:sldId id="354" r:id="rId24"/>
    <p:sldId id="355" r:id="rId25"/>
    <p:sldId id="331" r:id="rId26"/>
    <p:sldId id="332" r:id="rId27"/>
    <p:sldId id="333" r:id="rId28"/>
    <p:sldId id="348" r:id="rId29"/>
    <p:sldId id="347" r:id="rId30"/>
    <p:sldId id="334" r:id="rId31"/>
    <p:sldId id="349" r:id="rId32"/>
    <p:sldId id="350" r:id="rId33"/>
    <p:sldId id="335" r:id="rId34"/>
    <p:sldId id="341" r:id="rId35"/>
    <p:sldId id="342" r:id="rId36"/>
    <p:sldId id="343" r:id="rId37"/>
    <p:sldId id="344" r:id="rId38"/>
    <p:sldId id="336" r:id="rId39"/>
    <p:sldId id="337" r:id="rId40"/>
    <p:sldId id="351" r:id="rId41"/>
    <p:sldId id="352" r:id="rId42"/>
    <p:sldId id="338" r:id="rId43"/>
    <p:sldId id="339" r:id="rId44"/>
    <p:sldId id="340" r:id="rId45"/>
    <p:sldId id="317" r:id="rId4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1" roundtripDataSignature="AMtx7mjjYI8QqtrztLJzOwI7ywtbQbSG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9"/>
    <p:restoredTop sz="94686"/>
  </p:normalViewPr>
  <p:slideViewPr>
    <p:cSldViewPr snapToGrid="0">
      <p:cViewPr varScale="1">
        <p:scale>
          <a:sx n="88" d="100"/>
          <a:sy n="88" d="100"/>
        </p:scale>
        <p:origin x="4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82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8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87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6526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572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">
  <p:cSld name="Tiêu đề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ftr" idx="11"/>
          </p:nvPr>
        </p:nvSpPr>
        <p:spPr>
          <a:xfrm>
            <a:off x="2353680" y="6480629"/>
            <a:ext cx="4288103" cy="23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/>
          <p:nvPr/>
        </p:nvSpPr>
        <p:spPr>
          <a:xfrm rot="10800000">
            <a:off x="-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304800"/>
                </a:moveTo>
                <a:lnTo>
                  <a:pt x="9909279" y="304800"/>
                </a:lnTo>
                <a:lnTo>
                  <a:pt x="9732789" y="152400"/>
                </a:lnTo>
                <a:lnTo>
                  <a:pt x="5617499" y="152400"/>
                </a:lnTo>
                <a:lnTo>
                  <a:pt x="5441009" y="0"/>
                </a:lnTo>
                <a:lnTo>
                  <a:pt x="12192000" y="0"/>
                </a:lnTo>
                <a:close/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1999" y="6858000"/>
                </a:moveTo>
                <a:lnTo>
                  <a:pt x="11476382" y="6858000"/>
                </a:lnTo>
                <a:lnTo>
                  <a:pt x="12191999" y="6241089"/>
                </a:lnTo>
                <a:close/>
                <a:moveTo>
                  <a:pt x="6750991" y="6858000"/>
                </a:moveTo>
                <a:lnTo>
                  <a:pt x="0" y="6858000"/>
                </a:lnTo>
                <a:lnTo>
                  <a:pt x="0" y="6553200"/>
                </a:lnTo>
                <a:lnTo>
                  <a:pt x="2282721" y="6553200"/>
                </a:lnTo>
                <a:lnTo>
                  <a:pt x="2459211" y="6705600"/>
                </a:lnTo>
                <a:lnTo>
                  <a:pt x="6574500" y="670560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9;p13"/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</p:grpSpPr>
        <p:cxnSp>
          <p:nvCxnSpPr>
            <p:cNvPr id="20" name="Google Shape;20;p13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;p13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13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Google Shape;23;p13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13"/>
          <p:cNvGrpSpPr/>
          <p:nvPr/>
        </p:nvGrpSpPr>
        <p:grpSpPr>
          <a:xfrm rot="10800000">
            <a:off x="9263702" y="5253677"/>
            <a:ext cx="2869771" cy="1563379"/>
            <a:chOff x="44879" y="27296"/>
            <a:chExt cx="2869771" cy="1563379"/>
          </a:xfrm>
        </p:grpSpPr>
        <p:cxnSp>
          <p:nvCxnSpPr>
            <p:cNvPr id="25" name="Google Shape;25;p13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3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3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8" name="Google Shape;28;p13"/>
          <p:cNvSpPr/>
          <p:nvPr/>
        </p:nvSpPr>
        <p:spPr>
          <a:xfrm flipH="1">
            <a:off x="5441009" y="0"/>
            <a:ext cx="6750991" cy="304800"/>
          </a:xfrm>
          <a:custGeom>
            <a:avLst/>
            <a:gdLst/>
            <a:ahLst/>
            <a:cxnLst/>
            <a:rect l="l" t="t" r="r" b="b"/>
            <a:pathLst>
              <a:path w="6750991" h="304800" extrusionOk="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3"/>
          <p:cNvSpPr/>
          <p:nvPr/>
        </p:nvSpPr>
        <p:spPr>
          <a:xfrm rot="10800000" flipH="1">
            <a:off x="0" y="6553200"/>
            <a:ext cx="6750991" cy="304800"/>
          </a:xfrm>
          <a:custGeom>
            <a:avLst/>
            <a:gdLst/>
            <a:ahLst/>
            <a:cxnLst/>
            <a:rect l="l" t="t" r="r" b="b"/>
            <a:pathLst>
              <a:path w="6750991" h="304800" extrusionOk="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13" descr="A picture containing clipart, vector graph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638" y="362637"/>
            <a:ext cx="544288" cy="45021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3"/>
          <p:cNvSpPr txBox="1"/>
          <p:nvPr/>
        </p:nvSpPr>
        <p:spPr>
          <a:xfrm>
            <a:off x="956926" y="326133"/>
            <a:ext cx="39966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400" b="0" i="0" u="none" strike="noStrike" cap="none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rPr>
              <a:t>ĐẠI HỌC QUỐC GIA TP. HỒ CHÍ MINH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400" b="1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rPr>
              <a:t>TRƯỜNG ĐẠI HỌC CÔNG NGHỆ THÔNG TIN</a:t>
            </a:r>
            <a:endParaRPr/>
          </a:p>
        </p:txBody>
      </p:sp>
      <p:sp>
        <p:nvSpPr>
          <p:cNvPr id="32" name="Google Shape;32;p13"/>
          <p:cNvSpPr/>
          <p:nvPr/>
        </p:nvSpPr>
        <p:spPr>
          <a:xfrm>
            <a:off x="105836" y="6604291"/>
            <a:ext cx="233916" cy="2339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75604" y="6587552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1850807" y="2208158"/>
            <a:ext cx="8490387" cy="69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46"/>
              </a:buClr>
              <a:buSzPts val="4400"/>
              <a:buNone/>
              <a:defRPr sz="4400" b="1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2"/>
          </p:nvPr>
        </p:nvSpPr>
        <p:spPr>
          <a:xfrm>
            <a:off x="876991" y="3039455"/>
            <a:ext cx="10438019" cy="4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46"/>
              </a:buClr>
              <a:buSzPts val="2800"/>
              <a:buNone/>
              <a:defRPr sz="2800" b="1">
                <a:solidFill>
                  <a:srgbClr val="00004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3"/>
          </p:nvPr>
        </p:nvSpPr>
        <p:spPr>
          <a:xfrm>
            <a:off x="4680970" y="4963048"/>
            <a:ext cx="2830058" cy="345005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4"/>
          </p:nvPr>
        </p:nvSpPr>
        <p:spPr>
          <a:xfrm>
            <a:off x="1850807" y="3630811"/>
            <a:ext cx="8490387" cy="64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  <a:defRPr sz="120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6767806" y="6476999"/>
            <a:ext cx="2495896" cy="23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ục lục">
  <p:cSld name="1_Mục lục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" name="Google Shape;68;p15"/>
          <p:cNvGrpSpPr/>
          <p:nvPr/>
        </p:nvGrpSpPr>
        <p:grpSpPr>
          <a:xfrm rot="10800000">
            <a:off x="9263702" y="5930537"/>
            <a:ext cx="2869771" cy="886519"/>
            <a:chOff x="44879" y="27296"/>
            <a:chExt cx="2869771" cy="886519"/>
          </a:xfrm>
        </p:grpSpPr>
        <p:cxnSp>
          <p:nvCxnSpPr>
            <p:cNvPr id="69" name="Google Shape;69;p15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70;p15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Google Shape;71;p15"/>
            <p:cNvCxnSpPr/>
            <p:nvPr/>
          </p:nvCxnSpPr>
          <p:spPr>
            <a:xfrm rot="10800000">
              <a:off x="52214" y="654128"/>
              <a:ext cx="0" cy="259687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3465443" y="6466114"/>
            <a:ext cx="5261114" cy="25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3" name="Google Shape;73;p15"/>
          <p:cNvGrpSpPr/>
          <p:nvPr/>
        </p:nvGrpSpPr>
        <p:grpSpPr>
          <a:xfrm>
            <a:off x="-2323526" y="1121391"/>
            <a:ext cx="4841288" cy="5054000"/>
            <a:chOff x="-1259888" y="901609"/>
            <a:chExt cx="4841288" cy="5054000"/>
          </a:xfrm>
        </p:grpSpPr>
        <p:grpSp>
          <p:nvGrpSpPr>
            <p:cNvPr id="74" name="Google Shape;74;p15"/>
            <p:cNvGrpSpPr/>
            <p:nvPr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75" name="Google Shape;75;p15"/>
              <p:cNvCxnSpPr/>
              <p:nvPr/>
            </p:nvCxnSpPr>
            <p:spPr>
              <a:xfrm>
                <a:off x="0" y="1566123"/>
                <a:ext cx="253393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76;p15"/>
              <p:cNvCxnSpPr/>
              <p:nvPr/>
            </p:nvCxnSpPr>
            <p:spPr>
              <a:xfrm rot="10800000" flipH="1">
                <a:off x="2520285" y="1059987"/>
                <a:ext cx="591405" cy="506136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7" name="Google Shape;77;p15"/>
              <p:cNvCxnSpPr/>
              <p:nvPr/>
            </p:nvCxnSpPr>
            <p:spPr>
              <a:xfrm>
                <a:off x="3111690" y="1059987"/>
                <a:ext cx="13784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8" name="Google Shape;78;p15"/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oogle Shape;79;p15"/>
            <p:cNvGrpSpPr/>
            <p:nvPr/>
          </p:nvGrpSpPr>
          <p:grpSpPr>
            <a:xfrm rot="10800000" flipH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80" name="Google Shape;80;p15"/>
              <p:cNvCxnSpPr/>
              <p:nvPr/>
            </p:nvCxnSpPr>
            <p:spPr>
              <a:xfrm>
                <a:off x="0" y="1897039"/>
                <a:ext cx="253393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" name="Google Shape;81;p15"/>
              <p:cNvCxnSpPr/>
              <p:nvPr/>
            </p:nvCxnSpPr>
            <p:spPr>
              <a:xfrm rot="10800000" flipH="1">
                <a:off x="2520285" y="1390903"/>
                <a:ext cx="591405" cy="506136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" name="Google Shape;82;p15"/>
              <p:cNvCxnSpPr/>
              <p:nvPr/>
            </p:nvCxnSpPr>
            <p:spPr>
              <a:xfrm>
                <a:off x="3111690" y="1390903"/>
                <a:ext cx="13784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3" name="Google Shape;83;p15"/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" name="Google Shape;84;p15"/>
            <p:cNvGrpSpPr/>
            <p:nvPr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85" name="Google Shape;85;p15"/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6" name="Google Shape;86;p15"/>
              <p:cNvCxnSpPr/>
              <p:nvPr/>
            </p:nvCxnSpPr>
            <p:spPr>
              <a:xfrm>
                <a:off x="-1" y="2407907"/>
                <a:ext cx="1985654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" name="Google Shape;87;p15"/>
              <p:cNvCxnSpPr/>
              <p:nvPr/>
            </p:nvCxnSpPr>
            <p:spPr>
              <a:xfrm rot="10800000" flipH="1">
                <a:off x="1974958" y="2019015"/>
                <a:ext cx="463440" cy="388892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5"/>
              <p:cNvCxnSpPr/>
              <p:nvPr/>
            </p:nvCxnSpPr>
            <p:spPr>
              <a:xfrm>
                <a:off x="2438398" y="2019015"/>
                <a:ext cx="1080167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9" name="Google Shape;89;p15"/>
            <p:cNvGrpSpPr/>
            <p:nvPr/>
          </p:nvGrpSpPr>
          <p:grpSpPr>
            <a:xfrm rot="10800000" flipH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90" name="Google Shape;90;p15"/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1" name="Google Shape;91;p15"/>
              <p:cNvCxnSpPr/>
              <p:nvPr/>
            </p:nvCxnSpPr>
            <p:spPr>
              <a:xfrm>
                <a:off x="-1" y="2407907"/>
                <a:ext cx="1985654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" name="Google Shape;92;p15"/>
              <p:cNvCxnSpPr/>
              <p:nvPr/>
            </p:nvCxnSpPr>
            <p:spPr>
              <a:xfrm rot="10800000" flipH="1">
                <a:off x="1974958" y="2019015"/>
                <a:ext cx="463440" cy="388892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" name="Google Shape;93;p15"/>
              <p:cNvCxnSpPr/>
              <p:nvPr/>
            </p:nvCxnSpPr>
            <p:spPr>
              <a:xfrm>
                <a:off x="2438398" y="2019015"/>
                <a:ext cx="1080167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4" name="Google Shape;94;p15"/>
            <p:cNvGrpSpPr/>
            <p:nvPr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95" name="Google Shape;95;p15"/>
              <p:cNvCxnSpPr/>
              <p:nvPr/>
            </p:nvCxnSpPr>
            <p:spPr>
              <a:xfrm>
                <a:off x="-26865" y="3151921"/>
                <a:ext cx="14027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" name="Google Shape;96;p15"/>
              <p:cNvCxnSpPr/>
              <p:nvPr/>
            </p:nvCxnSpPr>
            <p:spPr>
              <a:xfrm rot="10800000" flipH="1">
                <a:off x="1368303" y="2877197"/>
                <a:ext cx="327387" cy="274724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" name="Google Shape;97;p15"/>
              <p:cNvCxnSpPr/>
              <p:nvPr/>
            </p:nvCxnSpPr>
            <p:spPr>
              <a:xfrm>
                <a:off x="1695690" y="2877197"/>
                <a:ext cx="763061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8" name="Google Shape;98;p15"/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100" name="Google Shape;100;p15"/>
              <p:cNvCxnSpPr/>
              <p:nvPr/>
            </p:nvCxnSpPr>
            <p:spPr>
              <a:xfrm>
                <a:off x="-34420" y="3843718"/>
                <a:ext cx="14027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5"/>
              <p:cNvCxnSpPr/>
              <p:nvPr/>
            </p:nvCxnSpPr>
            <p:spPr>
              <a:xfrm>
                <a:off x="1360748" y="3843718"/>
                <a:ext cx="327387" cy="274724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2" name="Google Shape;102;p15"/>
              <p:cNvCxnSpPr/>
              <p:nvPr/>
            </p:nvCxnSpPr>
            <p:spPr>
              <a:xfrm>
                <a:off x="1688135" y="4118442"/>
                <a:ext cx="763061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3" name="Google Shape;103;p15"/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" name="Google Shape;104;p15"/>
          <p:cNvGrpSpPr/>
          <p:nvPr/>
        </p:nvGrpSpPr>
        <p:grpSpPr>
          <a:xfrm flipH="1">
            <a:off x="9674240" y="1121391"/>
            <a:ext cx="4841288" cy="5054000"/>
            <a:chOff x="-1259888" y="901609"/>
            <a:chExt cx="4841288" cy="5054000"/>
          </a:xfrm>
        </p:grpSpPr>
        <p:grpSp>
          <p:nvGrpSpPr>
            <p:cNvPr id="105" name="Google Shape;105;p15"/>
            <p:cNvGrpSpPr/>
            <p:nvPr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106" name="Google Shape;106;p15"/>
              <p:cNvCxnSpPr/>
              <p:nvPr/>
            </p:nvCxnSpPr>
            <p:spPr>
              <a:xfrm>
                <a:off x="0" y="1566123"/>
                <a:ext cx="253393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 rot="10800000" flipH="1">
                <a:off x="2520285" y="1059987"/>
                <a:ext cx="591405" cy="506136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>
                <a:off x="3111690" y="1059987"/>
                <a:ext cx="13784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9" name="Google Shape;109;p15"/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15"/>
            <p:cNvGrpSpPr/>
            <p:nvPr/>
          </p:nvGrpSpPr>
          <p:grpSpPr>
            <a:xfrm rot="10800000" flipH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111" name="Google Shape;111;p15"/>
              <p:cNvCxnSpPr/>
              <p:nvPr/>
            </p:nvCxnSpPr>
            <p:spPr>
              <a:xfrm>
                <a:off x="0" y="1897039"/>
                <a:ext cx="253393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2" name="Google Shape;112;p15"/>
              <p:cNvCxnSpPr/>
              <p:nvPr/>
            </p:nvCxnSpPr>
            <p:spPr>
              <a:xfrm rot="10800000" flipH="1">
                <a:off x="2520285" y="1390903"/>
                <a:ext cx="591405" cy="506136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" name="Google Shape;113;p15"/>
              <p:cNvCxnSpPr/>
              <p:nvPr/>
            </p:nvCxnSpPr>
            <p:spPr>
              <a:xfrm>
                <a:off x="3111690" y="1390903"/>
                <a:ext cx="13784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14" name="Google Shape;114;p15"/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" name="Google Shape;115;p15"/>
            <p:cNvGrpSpPr/>
            <p:nvPr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7" name="Google Shape;117;p15"/>
              <p:cNvCxnSpPr/>
              <p:nvPr/>
            </p:nvCxnSpPr>
            <p:spPr>
              <a:xfrm>
                <a:off x="-1" y="2407907"/>
                <a:ext cx="1985654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8" name="Google Shape;118;p15"/>
              <p:cNvCxnSpPr/>
              <p:nvPr/>
            </p:nvCxnSpPr>
            <p:spPr>
              <a:xfrm rot="10800000" flipH="1">
                <a:off x="1974958" y="2019015"/>
                <a:ext cx="463440" cy="388892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2438398" y="2019015"/>
                <a:ext cx="1080167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20" name="Google Shape;120;p15"/>
            <p:cNvGrpSpPr/>
            <p:nvPr/>
          </p:nvGrpSpPr>
          <p:grpSpPr>
            <a:xfrm rot="10800000" flipH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121" name="Google Shape;121;p15"/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" name="Google Shape;122;p15"/>
              <p:cNvCxnSpPr/>
              <p:nvPr/>
            </p:nvCxnSpPr>
            <p:spPr>
              <a:xfrm>
                <a:off x="-1" y="2407907"/>
                <a:ext cx="1985654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3" name="Google Shape;123;p15"/>
              <p:cNvCxnSpPr/>
              <p:nvPr/>
            </p:nvCxnSpPr>
            <p:spPr>
              <a:xfrm rot="10800000" flipH="1">
                <a:off x="1974958" y="2019015"/>
                <a:ext cx="463440" cy="388892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4" name="Google Shape;124;p15"/>
              <p:cNvCxnSpPr/>
              <p:nvPr/>
            </p:nvCxnSpPr>
            <p:spPr>
              <a:xfrm>
                <a:off x="2438398" y="2019015"/>
                <a:ext cx="1080167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25" name="Google Shape;125;p15"/>
            <p:cNvGrpSpPr/>
            <p:nvPr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126" name="Google Shape;126;p15"/>
              <p:cNvCxnSpPr/>
              <p:nvPr/>
            </p:nvCxnSpPr>
            <p:spPr>
              <a:xfrm>
                <a:off x="-26865" y="3151921"/>
                <a:ext cx="14027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7" name="Google Shape;127;p15"/>
              <p:cNvCxnSpPr/>
              <p:nvPr/>
            </p:nvCxnSpPr>
            <p:spPr>
              <a:xfrm rot="10800000" flipH="1">
                <a:off x="1368303" y="2877197"/>
                <a:ext cx="327387" cy="274724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8" name="Google Shape;128;p15"/>
              <p:cNvCxnSpPr/>
              <p:nvPr/>
            </p:nvCxnSpPr>
            <p:spPr>
              <a:xfrm>
                <a:off x="1695690" y="2877197"/>
                <a:ext cx="763061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9" name="Google Shape;129;p15"/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" name="Google Shape;130;p15"/>
            <p:cNvGrpSpPr/>
            <p:nvPr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131" name="Google Shape;131;p15"/>
              <p:cNvCxnSpPr/>
              <p:nvPr/>
            </p:nvCxnSpPr>
            <p:spPr>
              <a:xfrm>
                <a:off x="-34420" y="3843718"/>
                <a:ext cx="14027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2" name="Google Shape;132;p15"/>
              <p:cNvCxnSpPr/>
              <p:nvPr/>
            </p:nvCxnSpPr>
            <p:spPr>
              <a:xfrm>
                <a:off x="1360748" y="3843718"/>
                <a:ext cx="327387" cy="274724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3" name="Google Shape;133;p15"/>
              <p:cNvCxnSpPr/>
              <p:nvPr/>
            </p:nvCxnSpPr>
            <p:spPr>
              <a:xfrm>
                <a:off x="1688135" y="4118442"/>
                <a:ext cx="763061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34" name="Google Shape;134;p15"/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5" name="Google Shape;135;p15"/>
          <p:cNvSpPr/>
          <p:nvPr/>
        </p:nvSpPr>
        <p:spPr>
          <a:xfrm>
            <a:off x="82718" y="6583140"/>
            <a:ext cx="233916" cy="233916"/>
          </a:xfrm>
          <a:prstGeom prst="ellipse">
            <a:avLst/>
          </a:prstGeom>
          <a:gradFill>
            <a:gsLst>
              <a:gs pos="0">
                <a:srgbClr val="0072FF"/>
              </a:gs>
              <a:gs pos="99000">
                <a:srgbClr val="00C6FF"/>
              </a:gs>
              <a:gs pos="100000">
                <a:srgbClr val="00C6FF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58527" y="6566400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4702630" y="640081"/>
            <a:ext cx="3028822" cy="64633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5"/>
          <p:cNvSpPr txBox="1">
            <a:spLocks noGrp="1"/>
          </p:cNvSpPr>
          <p:nvPr>
            <p:ph type="body" idx="1"/>
          </p:nvPr>
        </p:nvSpPr>
        <p:spPr>
          <a:xfrm>
            <a:off x="2033899" y="1559014"/>
            <a:ext cx="8124204" cy="415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64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p15"/>
          <p:cNvGrpSpPr/>
          <p:nvPr/>
        </p:nvGrpSpPr>
        <p:grpSpPr>
          <a:xfrm>
            <a:off x="58527" y="40944"/>
            <a:ext cx="2869771" cy="886519"/>
            <a:chOff x="44879" y="27296"/>
            <a:chExt cx="2869771" cy="886519"/>
          </a:xfrm>
        </p:grpSpPr>
        <p:cxnSp>
          <p:nvCxnSpPr>
            <p:cNvPr id="141" name="Google Shape;141;p15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2" name="Google Shape;142;p15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" name="Google Shape;143;p15"/>
            <p:cNvCxnSpPr/>
            <p:nvPr/>
          </p:nvCxnSpPr>
          <p:spPr>
            <a:xfrm rot="10800000">
              <a:off x="52214" y="654128"/>
              <a:ext cx="0" cy="25968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4" name="Google Shape;144;p15"/>
          <p:cNvSpPr txBox="1">
            <a:spLocks noGrp="1"/>
          </p:cNvSpPr>
          <p:nvPr>
            <p:ph type="dt" idx="10"/>
          </p:nvPr>
        </p:nvSpPr>
        <p:spPr>
          <a:xfrm>
            <a:off x="796022" y="6454635"/>
            <a:ext cx="2132276" cy="26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2"/>
          </p:nvPr>
        </p:nvSpPr>
        <p:spPr>
          <a:xfrm>
            <a:off x="4859729" y="734646"/>
            <a:ext cx="27146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11589537" y="105878"/>
            <a:ext cx="489307" cy="405155"/>
          </a:xfrm>
          <a:custGeom>
            <a:avLst/>
            <a:gdLst/>
            <a:ahLst/>
            <a:cxnLst/>
            <a:rect l="l" t="t" r="r" b="b"/>
            <a:pathLst>
              <a:path w="489307" h="405155" extrusionOk="0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 chương">
  <p:cSld name="Tiêu đề chương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/>
          <p:nvPr/>
        </p:nvSpPr>
        <p:spPr>
          <a:xfrm>
            <a:off x="-1" y="-3113"/>
            <a:ext cx="12192000" cy="6858000"/>
          </a:xfrm>
          <a:prstGeom prst="rect">
            <a:avLst/>
          </a:prstGeom>
          <a:gradFill>
            <a:gsLst>
              <a:gs pos="0">
                <a:srgbClr val="0A4671">
                  <a:alpha val="74901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Google Shape;151;p16"/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</p:grpSpPr>
        <p:cxnSp>
          <p:nvCxnSpPr>
            <p:cNvPr id="152" name="Google Shape;152;p16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F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" name="Google Shape;153;p16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F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" name="Google Shape;154;p16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F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5" name="Google Shape;155;p16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16"/>
          <p:cNvGrpSpPr/>
          <p:nvPr/>
        </p:nvGrpSpPr>
        <p:grpSpPr>
          <a:xfrm rot="10800000">
            <a:off x="9263702" y="5253677"/>
            <a:ext cx="2869771" cy="1563379"/>
            <a:chOff x="44879" y="27296"/>
            <a:chExt cx="2869771" cy="1563379"/>
          </a:xfrm>
        </p:grpSpPr>
        <p:cxnSp>
          <p:nvCxnSpPr>
            <p:cNvPr id="157" name="Google Shape;157;p16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rnd" cmpd="sng">
              <a:solidFill>
                <a:srgbClr val="00F7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" name="Google Shape;158;p16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rnd" cmpd="sng">
              <a:solidFill>
                <a:srgbClr val="00F7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16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rnd" cmpd="sng">
              <a:solidFill>
                <a:srgbClr val="00F7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0" name="Google Shape;160;p16"/>
          <p:cNvSpPr/>
          <p:nvPr/>
        </p:nvSpPr>
        <p:spPr>
          <a:xfrm>
            <a:off x="11589537" y="105878"/>
            <a:ext cx="489307" cy="405155"/>
          </a:xfrm>
          <a:custGeom>
            <a:avLst/>
            <a:gdLst/>
            <a:ahLst/>
            <a:cxnLst/>
            <a:rect l="l" t="t" r="r" b="b"/>
            <a:pathLst>
              <a:path w="489307" h="405155" extrusionOk="0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body" idx="1"/>
          </p:nvPr>
        </p:nvSpPr>
        <p:spPr>
          <a:xfrm>
            <a:off x="1470929" y="2095027"/>
            <a:ext cx="9941071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  <a:defRPr sz="4400" b="1">
                <a:solidFill>
                  <a:srgbClr val="00F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2"/>
          </p:nvPr>
        </p:nvSpPr>
        <p:spPr>
          <a:xfrm>
            <a:off x="1470930" y="3169159"/>
            <a:ext cx="9941070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  <a:defRPr sz="1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  <a:defRPr sz="12000" b="1">
                <a:solidFill>
                  <a:srgbClr val="00F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65" name="Google Shape;165;p16"/>
          <p:cNvCxnSpPr/>
          <p:nvPr/>
        </p:nvCxnSpPr>
        <p:spPr>
          <a:xfrm>
            <a:off x="1574156" y="2979683"/>
            <a:ext cx="3565003" cy="0"/>
          </a:xfrm>
          <a:prstGeom prst="straightConnector1">
            <a:avLst/>
          </a:prstGeom>
          <a:noFill/>
          <a:ln w="25400" cap="rnd" cmpd="sng">
            <a:solidFill>
              <a:srgbClr val="00F7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6" name="Google Shape;166;p16"/>
          <p:cNvSpPr txBox="1">
            <a:spLocks noGrp="1"/>
          </p:cNvSpPr>
          <p:nvPr>
            <p:ph type="dt" idx="10"/>
          </p:nvPr>
        </p:nvSpPr>
        <p:spPr>
          <a:xfrm>
            <a:off x="6060300" y="6481647"/>
            <a:ext cx="2090098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8" name="Google Shape;168;p16"/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</p:grpSpPr>
        <p:sp>
          <p:nvSpPr>
            <p:cNvPr id="169" name="Google Shape;169;p16"/>
            <p:cNvSpPr/>
            <p:nvPr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6"/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i dung" type="obj">
  <p:cSld name="OBJEC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" name="Google Shape;180;p17"/>
          <p:cNvGrpSpPr/>
          <p:nvPr/>
        </p:nvGrpSpPr>
        <p:grpSpPr>
          <a:xfrm>
            <a:off x="58527" y="54292"/>
            <a:ext cx="2869771" cy="1563379"/>
            <a:chOff x="44879" y="27296"/>
            <a:chExt cx="2869771" cy="1563379"/>
          </a:xfrm>
        </p:grpSpPr>
        <p:cxnSp>
          <p:nvCxnSpPr>
            <p:cNvPr id="181" name="Google Shape;181;p17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" name="Google Shape;182;p17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3" name="Google Shape;183;p17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4" name="Google Shape;184;p17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774145" y="223964"/>
            <a:ext cx="10579655" cy="7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0072FF"/>
              </a:buClr>
              <a:buSzPts val="4400"/>
              <a:buFont typeface="Times New Roman"/>
              <a:buNone/>
              <a:defRPr sz="4400"/>
            </a:lvl1pPr>
            <a:lvl2pPr lvl="1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body" idx="1"/>
          </p:nvPr>
        </p:nvSpPr>
        <p:spPr>
          <a:xfrm>
            <a:off x="774145" y="1233824"/>
            <a:ext cx="10579654" cy="4943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8" name="Google Shape;188;p17"/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</p:grpSpPr>
        <p:sp>
          <p:nvSpPr>
            <p:cNvPr id="189" name="Google Shape;189;p17"/>
            <p:cNvSpPr/>
            <p:nvPr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17"/>
          <p:cNvSpPr txBox="1">
            <a:spLocks noGrp="1"/>
          </p:cNvSpPr>
          <p:nvPr>
            <p:ph type="dt" idx="10"/>
          </p:nvPr>
        </p:nvSpPr>
        <p:spPr>
          <a:xfrm>
            <a:off x="6447446" y="6475620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11589537" y="105878"/>
            <a:ext cx="489307" cy="405155"/>
          </a:xfrm>
          <a:custGeom>
            <a:avLst/>
            <a:gdLst/>
            <a:ahLst/>
            <a:cxnLst/>
            <a:rect l="l" t="t" r="r" b="b"/>
            <a:pathLst>
              <a:path w="489307" h="405155" extrusionOk="0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 txBox="1">
            <a:spLocks noGrp="1"/>
          </p:cNvSpPr>
          <p:nvPr>
            <p:ph type="sldNum" idx="12"/>
          </p:nvPr>
        </p:nvSpPr>
        <p:spPr>
          <a:xfrm>
            <a:off x="58380" y="6508358"/>
            <a:ext cx="349642" cy="34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grpSp>
        <p:nvGrpSpPr>
          <p:cNvPr id="199" name="Google Shape;199;p17"/>
          <p:cNvGrpSpPr/>
          <p:nvPr/>
        </p:nvGrpSpPr>
        <p:grpSpPr>
          <a:xfrm rot="10800000">
            <a:off x="9265363" y="5246044"/>
            <a:ext cx="2869771" cy="1563379"/>
            <a:chOff x="44879" y="27296"/>
            <a:chExt cx="2869771" cy="1563379"/>
          </a:xfrm>
        </p:grpSpPr>
        <p:cxnSp>
          <p:nvCxnSpPr>
            <p:cNvPr id="200" name="Google Shape;200;p17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" name="Google Shape;201;p17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" name="Google Shape;202;p17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2FF"/>
              </a:buClr>
              <a:buSzPts val="4000"/>
              <a:buFont typeface="Times New Roman"/>
              <a:buNone/>
              <a:defRPr sz="4000" b="1" i="0" u="none" strike="noStrike" cap="none">
                <a:solidFill>
                  <a:srgbClr val="0072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"/>
          <p:cNvSpPr txBox="1">
            <a:spLocks noGrp="1"/>
          </p:cNvSpPr>
          <p:nvPr>
            <p:ph type="ftr" idx="11"/>
          </p:nvPr>
        </p:nvSpPr>
        <p:spPr>
          <a:xfrm>
            <a:off x="2353680" y="6480629"/>
            <a:ext cx="4288103" cy="23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37" name="Google Shape;337;p1"/>
          <p:cNvSpPr txBox="1">
            <a:spLocks noGrp="1"/>
          </p:cNvSpPr>
          <p:nvPr>
            <p:ph type="sldNum" idx="12"/>
          </p:nvPr>
        </p:nvSpPr>
        <p:spPr>
          <a:xfrm>
            <a:off x="75604" y="6587552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1</a:t>
            </a:fld>
            <a:endParaRPr/>
          </a:p>
        </p:txBody>
      </p:sp>
      <p:sp>
        <p:nvSpPr>
          <p:cNvPr id="338" name="Google Shape;338;p1"/>
          <p:cNvSpPr txBox="1">
            <a:spLocks noGrp="1"/>
          </p:cNvSpPr>
          <p:nvPr>
            <p:ph type="body" idx="1"/>
          </p:nvPr>
        </p:nvSpPr>
        <p:spPr>
          <a:xfrm>
            <a:off x="1850807" y="2208158"/>
            <a:ext cx="8490387" cy="69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46"/>
              </a:buClr>
              <a:buSzPts val="4400"/>
              <a:buNone/>
            </a:pPr>
            <a:r>
              <a:rPr lang="vi-VN" dirty="0"/>
              <a:t>TRÍ TUỆ NHÂN TẠO NÂNG CAO</a:t>
            </a:r>
            <a:endParaRPr dirty="0"/>
          </a:p>
        </p:txBody>
      </p:sp>
      <p:sp>
        <p:nvSpPr>
          <p:cNvPr id="339" name="Google Shape;339;p1"/>
          <p:cNvSpPr txBox="1">
            <a:spLocks noGrp="1"/>
          </p:cNvSpPr>
          <p:nvPr>
            <p:ph type="body" idx="2"/>
          </p:nvPr>
        </p:nvSpPr>
        <p:spPr>
          <a:xfrm>
            <a:off x="876991" y="3039455"/>
            <a:ext cx="10438019" cy="4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46"/>
              </a:buClr>
              <a:buSzPts val="2800"/>
              <a:buNone/>
            </a:pPr>
            <a:r>
              <a:rPr lang="en-US"/>
              <a:t>PHƯƠNG TRÌNH BELLMAN TỐI ƯU</a:t>
            </a:r>
            <a:endParaRPr dirty="0"/>
          </a:p>
        </p:txBody>
      </p:sp>
      <p:sp>
        <p:nvSpPr>
          <p:cNvPr id="340" name="Google Shape;340;p1"/>
          <p:cNvSpPr txBox="1">
            <a:spLocks noGrp="1"/>
          </p:cNvSpPr>
          <p:nvPr>
            <p:ph type="body" idx="3"/>
          </p:nvPr>
        </p:nvSpPr>
        <p:spPr>
          <a:xfrm>
            <a:off x="4680970" y="4963048"/>
            <a:ext cx="2830058" cy="345005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vi-VN" dirty="0"/>
              <a:t>TS. Lương Ngọc Hoàng</a:t>
            </a:r>
            <a:endParaRPr dirty="0"/>
          </a:p>
        </p:txBody>
      </p:sp>
      <p:sp>
        <p:nvSpPr>
          <p:cNvPr id="341" name="Google Shape;341;p1"/>
          <p:cNvSpPr txBox="1">
            <a:spLocks noGrp="1"/>
          </p:cNvSpPr>
          <p:nvPr>
            <p:ph type="body" idx="4"/>
          </p:nvPr>
        </p:nvSpPr>
        <p:spPr>
          <a:xfrm>
            <a:off x="1850807" y="3630811"/>
            <a:ext cx="8490387" cy="64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Phương trình Bellman tối ưu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50800" indent="0">
                  <a:buNone/>
                </a:pPr>
                <a:r>
                  <a:rPr lang="en-US" dirty="0"/>
                  <a:t>Phương </a:t>
                </a:r>
                <a:r>
                  <a:rPr lang="en-US" dirty="0" err="1"/>
                  <a:t>trình</a:t>
                </a:r>
                <a:r>
                  <a:rPr lang="en-US" dirty="0"/>
                  <a:t> Bellman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dirty="0" err="1"/>
                  <a:t>dạng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– vector: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thành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ứng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và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10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034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Phương trình Bellman tối ưu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5" y="1233824"/>
                <a:ext cx="10969364" cy="5274534"/>
              </a:xfrm>
            </p:spPr>
            <p:txBody>
              <a:bodyPr>
                <a:normAutofit fontScale="77500" lnSpcReduction="20000"/>
              </a:bodyPr>
              <a:lstStyle/>
              <a:p>
                <a:pPr marL="50800" indent="0">
                  <a:buNone/>
                </a:pPr>
                <a:r>
                  <a:rPr lang="en-US" dirty="0"/>
                  <a:t>Phương </a:t>
                </a:r>
                <a:r>
                  <a:rPr lang="en-US" dirty="0" err="1"/>
                  <a:t>trình</a:t>
                </a:r>
                <a:r>
                  <a:rPr lang="en-US" dirty="0"/>
                  <a:t> Bellman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dirty="0" err="1"/>
                  <a:t>dạng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– vector: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Bellman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</a:t>
                </a:r>
                <a:r>
                  <a:rPr lang="en-US" dirty="0" err="1"/>
                  <a:t>mối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giữa</a:t>
                </a:r>
                <a:r>
                  <a:rPr lang="en-US" dirty="0"/>
                  <a:t> </a:t>
                </a:r>
                <a:r>
                  <a:rPr lang="en-US" dirty="0" err="1"/>
                  <a:t>chiến</a:t>
                </a:r>
                <a:r>
                  <a:rPr lang="en-US" dirty="0"/>
                  <a:t> </a:t>
                </a:r>
                <a:r>
                  <a:rPr lang="en-US" dirty="0" err="1"/>
                  <a:t>lược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(optimal policy)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trạng</a:t>
                </a:r>
                <a:r>
                  <a:rPr lang="en-US" dirty="0"/>
                  <a:t> </a:t>
                </a:r>
                <a:r>
                  <a:rPr lang="en-US" dirty="0" err="1"/>
                  <a:t>thái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(optimal state value).</a:t>
                </a:r>
              </a:p>
              <a:p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Bellman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chứa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tử</a:t>
                </a:r>
                <a:r>
                  <a:rPr lang="en-US" dirty="0"/>
                  <a:t> max ở </a:t>
                </a:r>
                <a:r>
                  <a:rPr lang="en-US" dirty="0" err="1"/>
                  <a:t>vế</a:t>
                </a:r>
                <a:r>
                  <a:rPr lang="en-US" dirty="0"/>
                  <a:t> </a:t>
                </a:r>
                <a:r>
                  <a:rPr lang="en-US" dirty="0" err="1"/>
                  <a:t>phải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 err="1">
                    <a:sym typeface="Wingdings" panose="05000000000000000000" pitchFamily="2" charset="2"/>
                  </a:rPr>
                  <a:t>tính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toán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phức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tạp</a:t>
                </a:r>
                <a:r>
                  <a:rPr lang="en-US" dirty="0">
                    <a:sym typeface="Wingdings" panose="05000000000000000000" pitchFamily="2" charset="2"/>
                  </a:rPr>
                  <a:t>.</a:t>
                </a:r>
              </a:p>
              <a:p>
                <a:pPr marL="5080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 err="1">
                    <a:sym typeface="Wingdings" panose="05000000000000000000" pitchFamily="2" charset="2"/>
                  </a:rPr>
                  <a:t>Thuật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toán</a:t>
                </a:r>
                <a:r>
                  <a:rPr lang="en-US" dirty="0">
                    <a:sym typeface="Wingdings" panose="05000000000000000000" pitchFamily="2" charset="2"/>
                  </a:rPr>
                  <a:t> (algorithm): </a:t>
                </a:r>
                <a:r>
                  <a:rPr lang="en-US" dirty="0" err="1">
                    <a:sym typeface="Wingdings" panose="05000000000000000000" pitchFamily="2" charset="2"/>
                  </a:rPr>
                  <a:t>Giải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phương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trình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này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thế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nào</a:t>
                </a:r>
                <a:r>
                  <a:rPr lang="en-US" dirty="0">
                    <a:sym typeface="Wingdings" panose="05000000000000000000" pitchFamily="2" charset="2"/>
                  </a:rPr>
                  <a:t>?</a:t>
                </a:r>
              </a:p>
              <a:p>
                <a:r>
                  <a:rPr lang="en-US" dirty="0" err="1">
                    <a:sym typeface="Wingdings" panose="05000000000000000000" pitchFamily="2" charset="2"/>
                  </a:rPr>
                  <a:t>Sự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tồn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tại</a:t>
                </a:r>
                <a:r>
                  <a:rPr lang="en-US" dirty="0">
                    <a:sym typeface="Wingdings" panose="05000000000000000000" pitchFamily="2" charset="2"/>
                  </a:rPr>
                  <a:t> (existence): </a:t>
                </a:r>
                <a:r>
                  <a:rPr lang="en-US" dirty="0" err="1">
                    <a:sym typeface="Wingdings" panose="05000000000000000000" pitchFamily="2" charset="2"/>
                  </a:rPr>
                  <a:t>Phương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trình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có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tồn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tại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lời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giải</a:t>
                </a:r>
                <a:r>
                  <a:rPr lang="en-US" dirty="0">
                    <a:sym typeface="Wingdings" panose="05000000000000000000" pitchFamily="2" charset="2"/>
                  </a:rPr>
                  <a:t> hay </a:t>
                </a:r>
                <a:r>
                  <a:rPr lang="en-US" dirty="0" err="1">
                    <a:sym typeface="Wingdings" panose="05000000000000000000" pitchFamily="2" charset="2"/>
                  </a:rPr>
                  <a:t>không</a:t>
                </a:r>
                <a:r>
                  <a:rPr lang="en-US" dirty="0">
                    <a:sym typeface="Wingdings" panose="05000000000000000000" pitchFamily="2" charset="2"/>
                  </a:rPr>
                  <a:t>?</a:t>
                </a:r>
              </a:p>
              <a:p>
                <a:r>
                  <a:rPr lang="en-US" dirty="0" err="1">
                    <a:sym typeface="Wingdings" panose="05000000000000000000" pitchFamily="2" charset="2"/>
                  </a:rPr>
                  <a:t>Tính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duy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nhất</a:t>
                </a:r>
                <a:r>
                  <a:rPr lang="en-US" dirty="0">
                    <a:sym typeface="Wingdings" panose="05000000000000000000" pitchFamily="2" charset="2"/>
                  </a:rPr>
                  <a:t> (uniqueness): </a:t>
                </a:r>
                <a:r>
                  <a:rPr lang="en-US" dirty="0" err="1">
                    <a:sym typeface="Wingdings" panose="05000000000000000000" pitchFamily="2" charset="2"/>
                  </a:rPr>
                  <a:t>lời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giải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của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phương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trình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này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có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là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duy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nhất</a:t>
                </a:r>
                <a:r>
                  <a:rPr lang="en-US" dirty="0">
                    <a:sym typeface="Wingdings" panose="05000000000000000000" pitchFamily="2" charset="2"/>
                  </a:rPr>
                  <a:t>?</a:t>
                </a:r>
              </a:p>
              <a:p>
                <a:r>
                  <a:rPr lang="en-US" dirty="0" err="1">
                    <a:sym typeface="Wingdings" panose="05000000000000000000" pitchFamily="2" charset="2"/>
                  </a:rPr>
                  <a:t>Tính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tối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ưu</a:t>
                </a:r>
                <a:r>
                  <a:rPr lang="en-US" dirty="0">
                    <a:sym typeface="Wingdings" panose="05000000000000000000" pitchFamily="2" charset="2"/>
                  </a:rPr>
                  <a:t> (optimality): </a:t>
                </a:r>
                <a:r>
                  <a:rPr lang="en-US" dirty="0" err="1">
                    <a:sym typeface="Wingdings" panose="05000000000000000000" pitchFamily="2" charset="2"/>
                  </a:rPr>
                  <a:t>Mối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liên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hệ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của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phương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trình</a:t>
                </a:r>
                <a:r>
                  <a:rPr lang="en-US" dirty="0">
                    <a:sym typeface="Wingdings" panose="05000000000000000000" pitchFamily="2" charset="2"/>
                  </a:rPr>
                  <a:t> Bellman </a:t>
                </a:r>
                <a:r>
                  <a:rPr lang="en-US" dirty="0" err="1">
                    <a:sym typeface="Wingdings" panose="05000000000000000000" pitchFamily="2" charset="2"/>
                  </a:rPr>
                  <a:t>tối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ưu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với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chiến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lược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tối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ưu</a:t>
                </a:r>
                <a:r>
                  <a:rPr lang="en-US" dirty="0">
                    <a:sym typeface="Wingdings" panose="05000000000000000000" pitchFamily="2" charset="2"/>
                  </a:rPr>
                  <a:t>?</a:t>
                </a: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5" y="1233824"/>
                <a:ext cx="10969364" cy="5274534"/>
              </a:xfrm>
              <a:blipFill>
                <a:blip r:embed="rId2"/>
                <a:stretch>
                  <a:fillRect l="-556" r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11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439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vế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BOE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5" y="1009860"/>
                <a:ext cx="10579654" cy="5498498"/>
              </a:xfrm>
            </p:spPr>
            <p:txBody>
              <a:bodyPr>
                <a:normAutofit/>
              </a:bodyPr>
              <a:lstStyle/>
              <a:p>
                <a:pPr marL="50800" indent="0">
                  <a:lnSpc>
                    <a:spcPct val="100000"/>
                  </a:lnSpc>
                  <a:buNone/>
                </a:pPr>
                <a:r>
                  <a:rPr lang="en-US" sz="2400" dirty="0"/>
                  <a:t>Phương </a:t>
                </a:r>
                <a:r>
                  <a:rPr lang="en-US" sz="2400" dirty="0" err="1"/>
                  <a:t>trình</a:t>
                </a:r>
                <a:r>
                  <a:rPr lang="en-US" sz="2400" dirty="0"/>
                  <a:t> Bellman </a:t>
                </a:r>
                <a:r>
                  <a:rPr lang="en-US" sz="2400" dirty="0" err="1"/>
                  <a:t>tối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ưu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của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mỗi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trạng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thái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508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50800" indent="0">
                  <a:lnSpc>
                    <a:spcPct val="10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5" y="1009860"/>
                <a:ext cx="10579654" cy="5498498"/>
              </a:xfrm>
              <a:blipFill>
                <a:blip r:embed="rId2"/>
                <a:stretch>
                  <a:fillRect l="-461" t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12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847E9E7-B9DA-9CE6-37E3-FEECEBE7CB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3015005"/>
                  </p:ext>
                </p:extLst>
              </p:nvPr>
            </p:nvGraphicFramePr>
            <p:xfrm>
              <a:off x="701956" y="2566051"/>
              <a:ext cx="11306072" cy="39095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06072">
                      <a:extLst>
                        <a:ext uri="{9D8B030D-6E8A-4147-A177-3AD203B41FA5}">
                          <a16:colId xmlns:a16="http://schemas.microsoft.com/office/drawing/2014/main" val="41239405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Ví</a:t>
                          </a:r>
                          <a:r>
                            <a:rPr lang="en-US" sz="22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dụ</a:t>
                          </a:r>
                          <a:endParaRPr lang="en-VN" sz="2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248271"/>
                      </a:ext>
                    </a:extLst>
                  </a:tr>
                  <a:tr h="2203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200" dirty="0"/>
                            <a:t>Tìm </a:t>
                          </a:r>
                          <a:r>
                            <a:rPr lang="en-US" sz="2200" dirty="0" err="1"/>
                            <a:t>giá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trị</a:t>
                          </a:r>
                          <a:r>
                            <a:rPr lang="en-US" sz="2200" dirty="0"/>
                            <a:t> 2 </a:t>
                          </a:r>
                          <a:r>
                            <a:rPr lang="en-US" sz="2200" dirty="0" err="1"/>
                            <a:t>ẩn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số</a:t>
                          </a:r>
                          <a:r>
                            <a:rPr lang="en-US" sz="2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oMath>
                          </a14:m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của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phương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trình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sau</a:t>
                          </a:r>
                          <a:r>
                            <a:rPr lang="en-US" sz="2200" baseline="0" dirty="0"/>
                            <a:t>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(2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−1−</m:t>
                                    </m:r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200" dirty="0" err="1"/>
                            <a:t>Xét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vế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phải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của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phương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trình</a:t>
                          </a:r>
                          <a:r>
                            <a:rPr lang="en-US" sz="2200" dirty="0"/>
                            <a:t>. Cho </a:t>
                          </a:r>
                          <a:r>
                            <a:rPr lang="en-US" sz="2200" dirty="0" err="1"/>
                            <a:t>dù</a:t>
                          </a:r>
                          <a:r>
                            <a:rPr lang="en-US" sz="2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nhận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giá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trị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nào</a:t>
                          </a:r>
                          <a:r>
                            <a:rPr lang="en-US" sz="2200" baseline="0" dirty="0"/>
                            <a:t>,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−1−</m:t>
                                  </m:r>
                                  <m:sSup>
                                    <m:sSup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func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)=2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là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giá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trị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lớn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nhất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khi</a:t>
                          </a:r>
                          <a:r>
                            <a:rPr lang="en-US" sz="22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2200" baseline="0" dirty="0"/>
                            <a:t>.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200" baseline="0" dirty="0"/>
                            <a:t>Khi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2200" dirty="0"/>
                            <a:t>, </a:t>
                          </a:r>
                          <a:r>
                            <a:rPr lang="en-US" sz="2200" dirty="0" err="1"/>
                            <a:t>phương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trình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trở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thành</a:t>
                          </a:r>
                          <a:r>
                            <a:rPr lang="en-US" sz="22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sz="2200" dirty="0"/>
                            <a:t>. Do </a:t>
                          </a:r>
                          <a:r>
                            <a:rPr lang="en-US" sz="2200" dirty="0" err="1"/>
                            <a:t>đó</a:t>
                          </a:r>
                          <a:r>
                            <a:rPr lang="en-US" sz="22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2200" dirty="0"/>
                            <a:t>.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200" dirty="0"/>
                            <a:t>Do </a:t>
                          </a:r>
                          <a:r>
                            <a:rPr lang="en-US" sz="2200" dirty="0" err="1"/>
                            <a:t>đó</a:t>
                          </a:r>
                          <a:r>
                            <a:rPr lang="en-US" sz="22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và</a:t>
                          </a:r>
                          <a:r>
                            <a:rPr lang="en-US" sz="22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là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nghiệm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của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phương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trình</a:t>
                          </a:r>
                          <a:r>
                            <a:rPr lang="en-US" sz="2200" baseline="0" dirty="0"/>
                            <a:t>.</a:t>
                          </a:r>
                          <a:endParaRPr lang="en-US" sz="22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70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847E9E7-B9DA-9CE6-37E3-FEECEBE7CB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3015005"/>
                  </p:ext>
                </p:extLst>
              </p:nvPr>
            </p:nvGraphicFramePr>
            <p:xfrm>
              <a:off x="701956" y="2566051"/>
              <a:ext cx="11306072" cy="39095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06072">
                      <a:extLst>
                        <a:ext uri="{9D8B030D-6E8A-4147-A177-3AD203B41FA5}">
                          <a16:colId xmlns:a16="http://schemas.microsoft.com/office/drawing/2014/main" val="4123940527"/>
                        </a:ext>
                      </a:extLst>
                    </a:gridCol>
                  </a:tblGrid>
                  <a:tr h="5321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Ví</a:t>
                          </a:r>
                          <a:r>
                            <a:rPr lang="en-US" sz="22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dụ</a:t>
                          </a:r>
                          <a:endParaRPr lang="en-VN" sz="2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248271"/>
                      </a:ext>
                    </a:extLst>
                  </a:tr>
                  <a:tr h="3377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" t="-16036" r="-216" b="-3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702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4464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49189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vế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BOE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14601" y="835085"/>
                <a:ext cx="10898743" cy="4943139"/>
              </a:xfrm>
            </p:spPr>
            <p:txBody>
              <a:bodyPr/>
              <a:lstStyle/>
              <a:p>
                <a:pPr marL="50800" indent="0">
                  <a:lnSpc>
                    <a:spcPct val="100000"/>
                  </a:lnSpc>
                  <a:buNone/>
                </a:pPr>
                <a:r>
                  <a:rPr lang="en-US" sz="2400" dirty="0"/>
                  <a:t>Cố </a:t>
                </a:r>
                <a:r>
                  <a:rPr lang="en-US" sz="2400" dirty="0" err="1"/>
                  <a:t>định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và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tìm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508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=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50800" indent="0">
                  <a:lnSpc>
                    <a:spcPct val="10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4601" y="835085"/>
                <a:ext cx="10898743" cy="4943139"/>
              </a:xfrm>
              <a:blipFill>
                <a:blip r:embed="rId2"/>
                <a:stretch>
                  <a:fillRect l="-447" t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13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52A4263-A0F7-8EA3-78D9-8E97D337D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5888978"/>
                  </p:ext>
                </p:extLst>
              </p:nvPr>
            </p:nvGraphicFramePr>
            <p:xfrm>
              <a:off x="646628" y="3880841"/>
              <a:ext cx="11306072" cy="28578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06072">
                      <a:extLst>
                        <a:ext uri="{9D8B030D-6E8A-4147-A177-3AD203B41FA5}">
                          <a16:colId xmlns:a16="http://schemas.microsoft.com/office/drawing/2014/main" val="4123940527"/>
                        </a:ext>
                      </a:extLst>
                    </a:gridCol>
                  </a:tblGrid>
                  <a:tr h="4012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Ví</a:t>
                          </a:r>
                          <a:r>
                            <a:rPr lang="en-US" sz="22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dụ</a:t>
                          </a:r>
                          <a:endParaRPr lang="en-VN" sz="2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248271"/>
                      </a:ext>
                    </a:extLst>
                  </a:tr>
                  <a:tr h="232569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200" dirty="0"/>
                            <a:t>Cho </a:t>
                          </a:r>
                          <a:r>
                            <a:rPr lang="en-US" sz="2200" dirty="0" err="1"/>
                            <a:t>trước</a:t>
                          </a:r>
                          <a:r>
                            <a:rPr lang="en-US" sz="22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oMath>
                          </a14:m>
                          <a:r>
                            <a:rPr lang="en-US" sz="2200" dirty="0"/>
                            <a:t>. Tìm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2200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để</a:t>
                          </a:r>
                          <a:r>
                            <a:rPr lang="en-US" sz="2200" baseline="0" dirty="0"/>
                            <a:t>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20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 i="0" baseline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US" sz="220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200" b="0" i="1" baseline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200" b="0" i="1" baseline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20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baseline="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2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20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baseline="0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2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20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baseline="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2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20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baseline="0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2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20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220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sz="2200" b="0" i="1" baseline="0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200" b="0" i="1" baseline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func>
                            </m:oMath>
                          </a14:m>
                          <a:endParaRPr lang="en-US" sz="2200" dirty="0"/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200" dirty="0" err="1"/>
                            <a:t>với</a:t>
                          </a:r>
                          <a:r>
                            <a:rPr lang="en-US" sz="2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2200" dirty="0"/>
                            <a:t> và</a:t>
                          </a:r>
                          <a:r>
                            <a:rPr lang="en-US" sz="22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r>
                            <a:rPr lang="en-US" sz="2200" dirty="0"/>
                            <a:t>.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200" dirty="0" err="1"/>
                            <a:t>Giả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sử</a:t>
                          </a:r>
                          <a:r>
                            <a:rPr lang="en-US" sz="2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sz="2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/>
                            <a:t>. </a:t>
                          </a:r>
                          <a:r>
                            <a:rPr lang="en-US" sz="2200" dirty="0" err="1"/>
                            <a:t>Lờ</a:t>
                          </a:r>
                          <a:r>
                            <a:rPr lang="en-US" sz="2200" baseline="0" dirty="0" err="1"/>
                            <a:t>i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giải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tối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ưu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là</a:t>
                          </a:r>
                          <a:r>
                            <a:rPr lang="en-US" sz="22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2200" dirty="0"/>
                            <a:t> và</a:t>
                          </a:r>
                          <a:r>
                            <a:rPr lang="en-US" sz="22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2200" dirty="0"/>
                            <a:t>. </a:t>
                          </a:r>
                          <a:r>
                            <a:rPr lang="en-US" sz="2200" dirty="0" err="1"/>
                            <a:t>Bởi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vì</a:t>
                          </a:r>
                          <a:r>
                            <a:rPr lang="en-US" sz="2200" baseline="0" dirty="0"/>
                            <a:t>, </a:t>
                          </a:r>
                          <a:r>
                            <a:rPr lang="en-US" sz="2200" baseline="0" dirty="0" err="1"/>
                            <a:t>với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mọi</a:t>
                          </a:r>
                          <a:r>
                            <a:rPr lang="en-US" sz="22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US" sz="2200" dirty="0"/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200" b="0" i="1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baseline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200" b="0" i="1" baseline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20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baseline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2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20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baseline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200" b="0" i="1" baseline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220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200" b="0" i="1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20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200" b="0" i="1" baseline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20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200" b="0" i="1" baseline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20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200" b="0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220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200" b="0" i="1" baseline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20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200" b="0" i="1" baseline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20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200" b="0" i="1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70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52A4263-A0F7-8EA3-78D9-8E97D337D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5888978"/>
                  </p:ext>
                </p:extLst>
              </p:nvPr>
            </p:nvGraphicFramePr>
            <p:xfrm>
              <a:off x="646628" y="3880841"/>
              <a:ext cx="11306072" cy="28578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06072">
                      <a:extLst>
                        <a:ext uri="{9D8B030D-6E8A-4147-A177-3AD203B41FA5}">
                          <a16:colId xmlns:a16="http://schemas.microsoft.com/office/drawing/2014/main" val="4123940527"/>
                        </a:ext>
                      </a:extLst>
                    </a:gridCol>
                  </a:tblGrid>
                  <a:tr h="5321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Ví</a:t>
                          </a:r>
                          <a:r>
                            <a:rPr lang="en-US" sz="22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2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dụ</a:t>
                          </a:r>
                          <a:endParaRPr lang="en-VN" sz="2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248271"/>
                      </a:ext>
                    </a:extLst>
                  </a:tr>
                  <a:tr h="23256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" t="-23298" r="-216" b="-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702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435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vế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BOE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5" y="1206963"/>
                <a:ext cx="10579654" cy="5400212"/>
              </a:xfrm>
            </p:spPr>
            <p:txBody>
              <a:bodyPr>
                <a:normAutofit fontScale="92500"/>
              </a:bodyPr>
              <a:lstStyle/>
              <a:p>
                <a:pPr marL="50800" indent="0">
                  <a:lnSpc>
                    <a:spcPct val="100000"/>
                  </a:lnSpc>
                  <a:buNone/>
                </a:pPr>
                <a:r>
                  <a:rPr lang="en-US" sz="2400" dirty="0"/>
                  <a:t>Tương </a:t>
                </a:r>
                <a:r>
                  <a:rPr lang="en-US" sz="2400" dirty="0" err="1"/>
                  <a:t>tự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ví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dụ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sz="2400" dirty="0"/>
                  <a:t>, ta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:</a:t>
                </a:r>
              </a:p>
              <a:p>
                <a:pPr marL="508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=</m:t>
                      </m:r>
                      <m:func>
                        <m:func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5080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 marL="50800" indent="0">
                  <a:buNone/>
                </a:pPr>
                <a:r>
                  <a:rPr lang="en-US" sz="2400" dirty="0" err="1"/>
                  <a:t>với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tính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ưu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đạt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được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khi</a:t>
                </a:r>
                <a:r>
                  <a:rPr lang="en-US" sz="2400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50800" indent="0">
                  <a:buNone/>
                </a:pPr>
                <a:r>
                  <a:rPr lang="en-US" sz="2400" dirty="0" err="1"/>
                  <a:t>với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5" y="1206963"/>
                <a:ext cx="10579654" cy="5400212"/>
              </a:xfrm>
              <a:blipFill>
                <a:blip r:embed="rId2"/>
                <a:stretch>
                  <a:fillRect l="-288" t="-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14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63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Bellman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5" y="1233824"/>
                <a:ext cx="10579654" cy="5042285"/>
              </a:xfrm>
            </p:spPr>
            <p:txBody>
              <a:bodyPr>
                <a:normAutofit lnSpcReduction="10000"/>
              </a:bodyPr>
              <a:lstStyle/>
              <a:p>
                <a:pPr marL="50800" indent="0">
                  <a:buNone/>
                </a:pPr>
                <a:r>
                  <a:rPr lang="en-US" sz="2600" dirty="0"/>
                  <a:t>Phương </a:t>
                </a:r>
                <a:r>
                  <a:rPr lang="en-US" sz="2600" dirty="0" err="1"/>
                  <a:t>trình</a:t>
                </a:r>
                <a:r>
                  <a:rPr lang="en-US" sz="2600" dirty="0"/>
                  <a:t> Bellman </a:t>
                </a:r>
                <a:r>
                  <a:rPr lang="en-US" sz="2600" dirty="0" err="1"/>
                  <a:t>tối</a:t>
                </a:r>
                <a:r>
                  <a:rPr lang="en-US" sz="2600" dirty="0"/>
                  <a:t> </a:t>
                </a:r>
                <a:r>
                  <a:rPr lang="en-US" sz="2600" dirty="0" err="1"/>
                  <a:t>ưu</a:t>
                </a:r>
                <a:r>
                  <a:rPr lang="en-US" sz="2600" dirty="0"/>
                  <a:t> </a:t>
                </a:r>
                <a:r>
                  <a:rPr lang="en-US" sz="2600" dirty="0" err="1"/>
                  <a:t>là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sz="2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sz="2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600" dirty="0"/>
                  <a:t>. Ta </a:t>
                </a:r>
                <a:r>
                  <a:rPr lang="en-US" sz="2600" dirty="0" err="1"/>
                  <a:t>có</a:t>
                </a:r>
                <a:r>
                  <a:rPr lang="en-US" sz="2600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600" dirty="0"/>
              </a:p>
              <a:p>
                <a:pPr marL="50800" indent="0">
                  <a:buNone/>
                </a:pPr>
                <a:endParaRPr lang="en-US" sz="2600" dirty="0"/>
              </a:p>
              <a:p>
                <a:pPr marL="50800" indent="0">
                  <a:buNone/>
                </a:pPr>
                <a:r>
                  <a:rPr lang="en-US" sz="2600" dirty="0" err="1"/>
                  <a:t>Phương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trình</a:t>
                </a:r>
                <a:r>
                  <a:rPr lang="en-US" sz="2600" dirty="0"/>
                  <a:t> Bellman </a:t>
                </a:r>
                <a:r>
                  <a:rPr lang="en-US" sz="2600" dirty="0" err="1"/>
                  <a:t>tối</a:t>
                </a:r>
                <a:r>
                  <a:rPr lang="en-US" sz="2600" dirty="0"/>
                  <a:t> </a:t>
                </a:r>
                <a:r>
                  <a:rPr lang="en-US" sz="2600" dirty="0" err="1"/>
                  <a:t>ưu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trở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thành</a:t>
                </a:r>
                <a:r>
                  <a:rPr lang="en-US" sz="2600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50800" indent="0">
                  <a:buNone/>
                </a:pPr>
                <a:r>
                  <a:rPr lang="en-US" sz="2600" dirty="0" err="1"/>
                  <a:t>với</a:t>
                </a:r>
                <a:endParaRPr lang="en-US" sz="2600" dirty="0"/>
              </a:p>
              <a:p>
                <a:pPr marL="508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US" sz="2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𝒮</m:t>
                      </m:r>
                      <m:r>
                        <a:rPr lang="en-US" sz="2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600" dirty="0"/>
              </a:p>
              <a:p>
                <a:pPr marL="50800" indent="0">
                  <a:buNone/>
                </a:pPr>
                <a:r>
                  <a:rPr lang="en-US" sz="2600" i="1" dirty="0" err="1"/>
                  <a:t>Phương</a:t>
                </a:r>
                <a:r>
                  <a:rPr lang="en-US" sz="2600" i="1" dirty="0"/>
                  <a:t> </a:t>
                </a:r>
                <a:r>
                  <a:rPr lang="en-US" sz="2600" i="1" dirty="0" err="1"/>
                  <a:t>trình</a:t>
                </a:r>
                <a:r>
                  <a:rPr lang="en-US" sz="2600" i="1" dirty="0"/>
                  <a:t> </a:t>
                </a:r>
                <a:r>
                  <a:rPr lang="en-US" sz="2600" i="1" dirty="0" err="1"/>
                  <a:t>này</a:t>
                </a:r>
                <a:r>
                  <a:rPr lang="en-US" sz="2600" i="1" dirty="0"/>
                  <a:t> </a:t>
                </a:r>
                <a:r>
                  <a:rPr lang="en-US" sz="2600" i="1" dirty="0" err="1"/>
                  <a:t>có</a:t>
                </a:r>
                <a:r>
                  <a:rPr lang="en-US" sz="2600" i="1" dirty="0"/>
                  <a:t> </a:t>
                </a:r>
                <a:r>
                  <a:rPr lang="en-US" sz="2600" i="1" dirty="0" err="1"/>
                  <a:t>thể</a:t>
                </a:r>
                <a:r>
                  <a:rPr lang="en-US" sz="2600" i="1" dirty="0"/>
                  <a:t> </a:t>
                </a:r>
                <a:r>
                  <a:rPr lang="en-US" sz="2600" i="1" dirty="0" err="1"/>
                  <a:t>giải</a:t>
                </a:r>
                <a:r>
                  <a:rPr lang="en-US" sz="2600" i="1" dirty="0"/>
                  <a:t> </a:t>
                </a:r>
                <a:r>
                  <a:rPr lang="en-US" sz="2600" i="1" dirty="0" err="1"/>
                  <a:t>bằng</a:t>
                </a:r>
                <a:r>
                  <a:rPr lang="en-US" sz="2600" i="1" dirty="0"/>
                  <a:t> </a:t>
                </a:r>
                <a:r>
                  <a:rPr lang="en-US" sz="2600" i="1" dirty="0" err="1"/>
                  <a:t>cách</a:t>
                </a:r>
                <a:r>
                  <a:rPr lang="en-US" sz="2600" i="1" dirty="0"/>
                  <a:t> </a:t>
                </a:r>
                <a:r>
                  <a:rPr lang="en-US" sz="2600" i="1" dirty="0" err="1"/>
                  <a:t>nào</a:t>
                </a:r>
                <a:r>
                  <a:rPr lang="en-US" sz="2600" i="1" dirty="0"/>
                  <a:t>?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5" y="1233824"/>
                <a:ext cx="10579654" cy="5042285"/>
              </a:xfrm>
              <a:blipFill>
                <a:blip r:embed="rId2"/>
                <a:stretch>
                  <a:fillRect l="-576" b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15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905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co (Contraction mapping)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5" y="1233824"/>
                <a:ext cx="10988364" cy="527453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Điểm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bất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động</a:t>
                </a:r>
                <a:r>
                  <a:rPr lang="en-US" dirty="0">
                    <a:solidFill>
                      <a:schemeClr val="accent1"/>
                    </a:solidFill>
                  </a:rPr>
                  <a:t> (fixed point):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bất</a:t>
                </a:r>
                <a:r>
                  <a:rPr lang="en-US" dirty="0"/>
                  <a:t> </a:t>
                </a:r>
                <a:r>
                  <a:rPr lang="en-US" dirty="0" err="1"/>
                  <a:t>động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nếu</a:t>
                </a:r>
                <a:r>
                  <a:rPr lang="en-US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err="1">
                    <a:solidFill>
                      <a:schemeClr val="accent1"/>
                    </a:solidFill>
                  </a:rPr>
                  <a:t>Ánh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xạ</a:t>
                </a:r>
                <a:r>
                  <a:rPr lang="en-US" dirty="0">
                    <a:solidFill>
                      <a:schemeClr val="accent1"/>
                    </a:solidFill>
                  </a:rPr>
                  <a:t> co (contraction mapping):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ánh</a:t>
                </a:r>
                <a:r>
                  <a:rPr lang="en-US" dirty="0"/>
                  <a:t> </a:t>
                </a:r>
                <a:r>
                  <a:rPr lang="en-US" dirty="0" err="1"/>
                  <a:t>xạ</a:t>
                </a:r>
                <a:r>
                  <a:rPr lang="en-US" dirty="0"/>
                  <a:t> co </a:t>
                </a:r>
                <a:r>
                  <a:rPr lang="en-US" dirty="0" err="1"/>
                  <a:t>nếu</a:t>
                </a:r>
                <a:r>
                  <a:rPr lang="en-US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phải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hơn</a:t>
                </a:r>
                <a:r>
                  <a:rPr lang="en-US" dirty="0"/>
                  <a:t> 1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giới</a:t>
                </a:r>
                <a:r>
                  <a:rPr lang="en-US" dirty="0"/>
                  <a:t> </a:t>
                </a:r>
                <a:r>
                  <a:rPr lang="en-US" dirty="0" err="1"/>
                  <a:t>hạn</a:t>
                </a:r>
                <a:r>
                  <a:rPr lang="en-US" dirty="0"/>
                  <a:t> (limits) </a:t>
                </a:r>
                <a:r>
                  <a:rPr lang="en-US" dirty="0" err="1"/>
                  <a:t>tồn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, </a:t>
                </a:r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bất</a:t>
                </a:r>
                <a:r>
                  <a:rPr lang="en-US" dirty="0"/>
                  <a:t> </a:t>
                </a:r>
                <a:r>
                  <a:rPr lang="en-US" dirty="0" err="1"/>
                  <a:t>kì</a:t>
                </a:r>
                <a:r>
                  <a:rPr lang="en-US" dirty="0"/>
                  <a:t> </a:t>
                </a:r>
                <a:r>
                  <a:rPr lang="en-US" dirty="0" err="1"/>
                  <a:t>chuẩn</a:t>
                </a:r>
                <a:r>
                  <a:rPr lang="en-US" dirty="0"/>
                  <a:t> vector </a:t>
                </a:r>
                <a:r>
                  <a:rPr lang="en-US" dirty="0" err="1"/>
                  <a:t>nào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5" y="1233824"/>
                <a:ext cx="10988364" cy="5274534"/>
              </a:xfrm>
              <a:blipFill>
                <a:blip r:embed="rId2"/>
                <a:stretch>
                  <a:fillRect l="-721" r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16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89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co (Contraction mapping)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5" y="1233824"/>
                <a:ext cx="10579654" cy="5504906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marL="50800" indent="0">
                  <a:buNone/>
                </a:pPr>
                <a:r>
                  <a:rPr lang="en-US" sz="2600" dirty="0"/>
                  <a:t>Ta </a:t>
                </a:r>
                <a:r>
                  <a:rPr lang="en-US" sz="2600" dirty="0" err="1"/>
                  <a:t>dễ</a:t>
                </a:r>
                <a:r>
                  <a:rPr lang="en-US" sz="2600" dirty="0"/>
                  <a:t> </a:t>
                </a:r>
                <a:r>
                  <a:rPr lang="en-US" sz="2600" dirty="0" err="1"/>
                  <a:t>dàng</a:t>
                </a:r>
                <a:r>
                  <a:rPr lang="en-US" sz="2600" dirty="0"/>
                  <a:t> </a:t>
                </a:r>
                <a:r>
                  <a:rPr lang="en-US" sz="2600" dirty="0" err="1"/>
                  <a:t>kiểm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tra</a:t>
                </a:r>
                <a:r>
                  <a:rPr lang="en-US" sz="2600" dirty="0"/>
                  <a:t> </a:t>
                </a:r>
                <a:r>
                  <a:rPr lang="en-US" sz="2600" dirty="0" err="1"/>
                  <a:t>được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err="1"/>
                  <a:t>là</a:t>
                </a:r>
                <a:r>
                  <a:rPr lang="en-US" sz="2600" dirty="0"/>
                  <a:t> </a:t>
                </a:r>
                <a:r>
                  <a:rPr lang="en-US" sz="2600" dirty="0" err="1"/>
                  <a:t>một</a:t>
                </a:r>
                <a:r>
                  <a:rPr lang="en-US" sz="2600" dirty="0"/>
                  <a:t> </a:t>
                </a:r>
                <a:r>
                  <a:rPr lang="en-US" sz="2600" dirty="0" err="1"/>
                  <a:t>điểm</a:t>
                </a:r>
                <a:r>
                  <a:rPr lang="en-US" sz="2600" dirty="0"/>
                  <a:t> </a:t>
                </a:r>
                <a:r>
                  <a:rPr lang="en-US" sz="2600" dirty="0" err="1"/>
                  <a:t>bất</a:t>
                </a:r>
                <a:r>
                  <a:rPr lang="en-US" sz="2600" dirty="0"/>
                  <a:t> </a:t>
                </a:r>
                <a:r>
                  <a:rPr lang="en-US" sz="2600" dirty="0" err="1"/>
                  <a:t>động</a:t>
                </a:r>
                <a:r>
                  <a:rPr lang="en-US" sz="2600" dirty="0"/>
                  <a:t> </a:t>
                </a:r>
                <a:r>
                  <a:rPr lang="en-US" sz="2600" dirty="0" err="1"/>
                  <a:t>vì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0=0.5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</m:t>
                    </m:r>
                  </m:oMath>
                </a14:m>
                <a:r>
                  <a:rPr lang="en-US" sz="2600" dirty="0"/>
                  <a:t>. </a:t>
                </a:r>
                <a:r>
                  <a:rPr lang="en-US" sz="2600" dirty="0" err="1"/>
                  <a:t>Và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err="1"/>
                  <a:t>là</a:t>
                </a:r>
                <a:r>
                  <a:rPr lang="en-US" sz="2600" dirty="0"/>
                  <a:t> </a:t>
                </a:r>
                <a:r>
                  <a:rPr lang="en-US" sz="2600" dirty="0" err="1"/>
                  <a:t>một</a:t>
                </a:r>
                <a:r>
                  <a:rPr lang="en-US" sz="2600" dirty="0"/>
                  <a:t> </a:t>
                </a:r>
                <a:r>
                  <a:rPr lang="en-US" sz="2600" dirty="0" err="1"/>
                  <a:t>ánh</a:t>
                </a:r>
                <a:r>
                  <a:rPr lang="en-US" sz="2600" dirty="0"/>
                  <a:t> </a:t>
                </a:r>
                <a:r>
                  <a:rPr lang="en-US" sz="2600" dirty="0" err="1"/>
                  <a:t>xạ</a:t>
                </a:r>
                <a:r>
                  <a:rPr lang="en-US" sz="2600" dirty="0"/>
                  <a:t> co </a:t>
                </a:r>
                <a:r>
                  <a:rPr lang="en-US" sz="2600" dirty="0" err="1"/>
                  <a:t>vì</a:t>
                </a:r>
                <a:r>
                  <a:rPr lang="en-US" sz="2600" dirty="0"/>
                  <a:t>:</a:t>
                </a:r>
              </a:p>
              <a:p>
                <a:pPr marL="5080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−0.5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=0.5</m:t>
                    </m:r>
                    <m:d>
                      <m:dPr>
                        <m:begChr m:val="‖"/>
                        <m:endChr m:val="‖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begChr m:val="‖"/>
                        <m:endChr m:val="‖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/>
                  <a:t> </a:t>
                </a:r>
                <a:r>
                  <a:rPr lang="en-US" sz="2600" dirty="0" err="1"/>
                  <a:t>với</a:t>
                </a:r>
                <a:r>
                  <a:rPr lang="en-US" sz="2600" dirty="0"/>
                  <a:t> </a:t>
                </a:r>
                <a:r>
                  <a:rPr lang="en-US" sz="2600" dirty="0" err="1"/>
                  <a:t>mọi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∈[0.5,1)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marL="50800" indent="0" algn="ctr">
                  <a:buNone/>
                </a:pPr>
                <a:endParaRPr lang="en-US" sz="2600" dirty="0"/>
              </a:p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err="1"/>
                  <a:t>với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/>
                  <a:t> và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marL="50800" indent="0">
                  <a:buNone/>
                </a:pPr>
                <a:r>
                  <a:rPr lang="en-US" sz="2600" dirty="0"/>
                  <a:t>Ta </a:t>
                </a:r>
                <a:r>
                  <a:rPr lang="en-US" sz="2600" dirty="0" err="1"/>
                  <a:t>dễ</a:t>
                </a:r>
                <a:r>
                  <a:rPr lang="en-US" sz="2600" dirty="0"/>
                  <a:t> </a:t>
                </a:r>
                <a:r>
                  <a:rPr lang="en-US" sz="2600" dirty="0" err="1"/>
                  <a:t>dàng</a:t>
                </a:r>
                <a:r>
                  <a:rPr lang="en-US" sz="2600" dirty="0"/>
                  <a:t> </a:t>
                </a:r>
                <a:r>
                  <a:rPr lang="en-US" sz="2600" dirty="0" err="1"/>
                  <a:t>kiểm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tra</a:t>
                </a:r>
                <a:r>
                  <a:rPr lang="en-US" sz="2600" dirty="0"/>
                  <a:t> </a:t>
                </a:r>
                <a:r>
                  <a:rPr lang="en-US" sz="2600" dirty="0" err="1"/>
                  <a:t>được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err="1"/>
                  <a:t>là</a:t>
                </a:r>
                <a:r>
                  <a:rPr lang="en-US" sz="2600" dirty="0"/>
                  <a:t> </a:t>
                </a:r>
                <a:r>
                  <a:rPr lang="en-US" sz="2600" dirty="0" err="1"/>
                  <a:t>một</a:t>
                </a:r>
                <a:r>
                  <a:rPr lang="en-US" sz="2600" dirty="0"/>
                  <a:t> </a:t>
                </a:r>
                <a:r>
                  <a:rPr lang="en-US" sz="2600" dirty="0" err="1"/>
                  <a:t>điểm</a:t>
                </a:r>
                <a:r>
                  <a:rPr lang="en-US" sz="2600" dirty="0"/>
                  <a:t> </a:t>
                </a:r>
                <a:r>
                  <a:rPr lang="en-US" sz="2600" dirty="0" err="1"/>
                  <a:t>bất</a:t>
                </a:r>
                <a:r>
                  <a:rPr lang="en-US" sz="2600" dirty="0"/>
                  <a:t> </a:t>
                </a:r>
                <a:r>
                  <a:rPr lang="en-US" sz="2600" dirty="0" err="1"/>
                  <a:t>động</a:t>
                </a:r>
                <a:r>
                  <a:rPr lang="en-US" sz="2600" dirty="0"/>
                  <a:t> </a:t>
                </a:r>
                <a:r>
                  <a:rPr lang="en-US" sz="2600" dirty="0" err="1"/>
                  <a:t>vì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marL="50800" indent="0">
                  <a:buNone/>
                </a:pPr>
                <a:r>
                  <a:rPr lang="en-US" sz="2600" dirty="0"/>
                  <a:t>Ta </a:t>
                </a:r>
                <a:r>
                  <a:rPr lang="en-US" sz="2600" dirty="0" err="1"/>
                  <a:t>cũng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có</a:t>
                </a:r>
                <a:r>
                  <a:rPr lang="en-US" sz="2600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50800" indent="0">
                  <a:buNone/>
                </a:pPr>
                <a:r>
                  <a:rPr lang="en-US" sz="2600" dirty="0"/>
                  <a:t>Do </a:t>
                </a:r>
                <a:r>
                  <a:rPr lang="en-US" sz="2600" dirty="0" err="1"/>
                  <a:t>đó</a:t>
                </a:r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err="1"/>
                  <a:t>là</a:t>
                </a:r>
                <a:r>
                  <a:rPr lang="en-US" sz="2600" dirty="0"/>
                  <a:t> </a:t>
                </a:r>
                <a:r>
                  <a:rPr lang="en-US" sz="2600" dirty="0" err="1"/>
                  <a:t>một</a:t>
                </a:r>
                <a:r>
                  <a:rPr lang="en-US" sz="2600" dirty="0"/>
                  <a:t> </a:t>
                </a:r>
                <a:r>
                  <a:rPr lang="en-US" sz="2600" dirty="0" err="1"/>
                  <a:t>ánh</a:t>
                </a:r>
                <a:r>
                  <a:rPr lang="en-US" sz="2600" dirty="0"/>
                  <a:t> </a:t>
                </a:r>
                <a:r>
                  <a:rPr lang="en-US" sz="2600" dirty="0" err="1"/>
                  <a:t>xạ</a:t>
                </a:r>
                <a:r>
                  <a:rPr lang="en-US" sz="2600" dirty="0"/>
                  <a:t> co.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5" y="1233824"/>
                <a:ext cx="10579654" cy="5504906"/>
              </a:xfrm>
              <a:blipFill>
                <a:blip r:embed="rId2"/>
                <a:stretch>
                  <a:fillRect l="-576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17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037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22" y="223964"/>
            <a:ext cx="11125887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co (Contraction mapping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80656" y="1233824"/>
                <a:ext cx="11364980" cy="4943139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dirty="0"/>
                  <a:t>Với </a:t>
                </a:r>
                <a:r>
                  <a:rPr lang="en-US" dirty="0" err="1"/>
                  <a:t>bất</a:t>
                </a:r>
                <a:r>
                  <a:rPr lang="en-US" dirty="0"/>
                  <a:t> </a:t>
                </a:r>
                <a:r>
                  <a:rPr lang="en-US" dirty="0" err="1"/>
                  <a:t>kì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nào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dạng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ánh</a:t>
                </a:r>
                <a:r>
                  <a:rPr lang="en-US" dirty="0"/>
                  <a:t> </a:t>
                </a:r>
                <a:r>
                  <a:rPr lang="en-US" dirty="0" err="1"/>
                  <a:t>xạ</a:t>
                </a:r>
                <a:r>
                  <a:rPr lang="en-US" dirty="0"/>
                  <a:t> co (contraction mapping) </a:t>
                </a:r>
                <a:r>
                  <a:rPr lang="en-US" dirty="0" err="1"/>
                  <a:t>thì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Tồn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bất</a:t>
                </a:r>
                <a:r>
                  <a:rPr lang="en-US" dirty="0"/>
                  <a:t> </a:t>
                </a:r>
                <a:r>
                  <a:rPr lang="en-US" dirty="0" err="1"/>
                  <a:t>động</a:t>
                </a:r>
                <a:r>
                  <a:rPr lang="en-US" dirty="0"/>
                  <a:t> (fixed point)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thỏa</a:t>
                </a:r>
                <a:r>
                  <a:rPr lang="en-US" dirty="0"/>
                  <a:t> </a:t>
                </a:r>
                <a:r>
                  <a:rPr lang="en-US" dirty="0" err="1"/>
                  <a:t>mãn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bất</a:t>
                </a:r>
                <a:r>
                  <a:rPr lang="en-US" dirty="0"/>
                  <a:t> </a:t>
                </a:r>
                <a:r>
                  <a:rPr lang="en-US" dirty="0" err="1"/>
                  <a:t>động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duy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(unique).</a:t>
                </a:r>
              </a:p>
              <a:p>
                <a:r>
                  <a:rPr lang="en-US" dirty="0" err="1"/>
                  <a:t>Xét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dãy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/>
                  <a:t>. Tốc độ hội tụ nhanh với cấp số nhân (exponentially fast).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0656" y="1233824"/>
                <a:ext cx="11364980" cy="4943139"/>
              </a:xfrm>
              <a:blipFill>
                <a:blip r:embed="rId2"/>
                <a:stretch>
                  <a:fillRect l="-697" r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18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094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22" y="223964"/>
            <a:ext cx="1110510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co (Contraction mapping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b="0" dirty="0">
                    <a:ea typeface="Cambria Math" panose="02040503050406030204" pitchFamily="18" charset="0"/>
                  </a:rPr>
                  <a:t> </a:t>
                </a:r>
                <a:r>
                  <a:rPr lang="en-US" sz="2800" b="0" dirty="0" err="1">
                    <a:ea typeface="Cambria Math" panose="02040503050406030204" pitchFamily="18" charset="0"/>
                  </a:rPr>
                  <a:t>là</a:t>
                </a:r>
                <a:r>
                  <a:rPr lang="en-US" sz="2800" b="0" dirty="0">
                    <a:ea typeface="Cambria Math" panose="02040503050406030204" pitchFamily="18" charset="0"/>
                  </a:rPr>
                  <a:t> </a:t>
                </a:r>
                <a:r>
                  <a:rPr lang="en-US" sz="2800" b="0" dirty="0" err="1">
                    <a:ea typeface="Cambria Math" panose="02040503050406030204" pitchFamily="18" charset="0"/>
                  </a:rPr>
                  <a:t>điểm</a:t>
                </a:r>
                <a:r>
                  <a:rPr lang="en-US" sz="2800" b="0" dirty="0">
                    <a:ea typeface="Cambria Math" panose="02040503050406030204" pitchFamily="18" charset="0"/>
                  </a:rPr>
                  <a:t> </a:t>
                </a:r>
                <a:r>
                  <a:rPr lang="en-US" sz="2800" b="0" dirty="0" err="1">
                    <a:ea typeface="Cambria Math" panose="02040503050406030204" pitchFamily="18" charset="0"/>
                  </a:rPr>
                  <a:t>bất</a:t>
                </a:r>
                <a:r>
                  <a:rPr lang="en-US" sz="2800" b="0" dirty="0">
                    <a:ea typeface="Cambria Math" panose="02040503050406030204" pitchFamily="18" charset="0"/>
                  </a:rPr>
                  <a:t> </a:t>
                </a:r>
                <a:r>
                  <a:rPr lang="en-US" sz="2800" b="0" dirty="0" err="1">
                    <a:ea typeface="Cambria Math" panose="02040503050406030204" pitchFamily="18" charset="0"/>
                  </a:rPr>
                  <a:t>động</a:t>
                </a:r>
                <a:r>
                  <a:rPr lang="en-US" sz="2800" b="0" dirty="0">
                    <a:ea typeface="Cambria Math" panose="02040503050406030204" pitchFamily="18" charset="0"/>
                  </a:rPr>
                  <a:t> </a:t>
                </a:r>
                <a:r>
                  <a:rPr lang="en-US" sz="2800" b="0" dirty="0" err="1">
                    <a:ea typeface="Cambria Math" panose="02040503050406030204" pitchFamily="18" charset="0"/>
                  </a:rPr>
                  <a:t>duy</a:t>
                </a:r>
                <a:r>
                  <a:rPr lang="en-US" sz="2800" b="0" dirty="0">
                    <a:ea typeface="Cambria Math" panose="02040503050406030204" pitchFamily="18" charset="0"/>
                  </a:rPr>
                  <a:t> </a:t>
                </a:r>
                <a:r>
                  <a:rPr lang="en-US" sz="2800" b="0" dirty="0" err="1">
                    <a:ea typeface="Cambria Math" panose="02040503050406030204" pitchFamily="18" charset="0"/>
                  </a:rPr>
                  <a:t>nhất</a:t>
                </a:r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ea typeface="Cambria Math" panose="02040503050406030204" pitchFamily="18" charset="0"/>
                  </a:rPr>
                  <a:t>và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có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thể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được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tìm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ra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bằng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cách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thực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hiện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lặp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đi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lặp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lại</a:t>
                </a:r>
                <a:r>
                  <a:rPr lang="en-US" dirty="0">
                    <a:ea typeface="Cambria Math" panose="02040503050406030204" pitchFamily="18" charset="0"/>
                  </a:rPr>
                  <a:t> (iteratively):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với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và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b="0" dirty="0">
                    <a:ea typeface="Cambria Math" panose="02040503050406030204" pitchFamily="18" charset="0"/>
                  </a:rPr>
                  <a:t> </a:t>
                </a:r>
                <a:r>
                  <a:rPr lang="en-US" sz="2800" b="0" dirty="0" err="1">
                    <a:ea typeface="Cambria Math" panose="02040503050406030204" pitchFamily="18" charset="0"/>
                  </a:rPr>
                  <a:t>là</a:t>
                </a:r>
                <a:r>
                  <a:rPr lang="en-US" sz="2800" b="0" dirty="0">
                    <a:ea typeface="Cambria Math" panose="02040503050406030204" pitchFamily="18" charset="0"/>
                  </a:rPr>
                  <a:t> </a:t>
                </a:r>
                <a:r>
                  <a:rPr lang="en-US" sz="2800" b="0" dirty="0" err="1">
                    <a:ea typeface="Cambria Math" panose="02040503050406030204" pitchFamily="18" charset="0"/>
                  </a:rPr>
                  <a:t>điểm</a:t>
                </a:r>
                <a:r>
                  <a:rPr lang="en-US" sz="2800" b="0" dirty="0">
                    <a:ea typeface="Cambria Math" panose="02040503050406030204" pitchFamily="18" charset="0"/>
                  </a:rPr>
                  <a:t> </a:t>
                </a:r>
                <a:r>
                  <a:rPr lang="en-US" sz="2800" b="0" dirty="0" err="1">
                    <a:ea typeface="Cambria Math" panose="02040503050406030204" pitchFamily="18" charset="0"/>
                  </a:rPr>
                  <a:t>bất</a:t>
                </a:r>
                <a:r>
                  <a:rPr lang="en-US" sz="2800" b="0" dirty="0">
                    <a:ea typeface="Cambria Math" panose="02040503050406030204" pitchFamily="18" charset="0"/>
                  </a:rPr>
                  <a:t> </a:t>
                </a:r>
                <a:r>
                  <a:rPr lang="en-US" sz="2800" b="0" dirty="0" err="1">
                    <a:ea typeface="Cambria Math" panose="02040503050406030204" pitchFamily="18" charset="0"/>
                  </a:rPr>
                  <a:t>động</a:t>
                </a:r>
                <a:r>
                  <a:rPr lang="en-US" sz="2800" b="0" dirty="0">
                    <a:ea typeface="Cambria Math" panose="02040503050406030204" pitchFamily="18" charset="0"/>
                  </a:rPr>
                  <a:t> </a:t>
                </a:r>
                <a:r>
                  <a:rPr lang="en-US" sz="2800" b="0" dirty="0" err="1">
                    <a:ea typeface="Cambria Math" panose="02040503050406030204" pitchFamily="18" charset="0"/>
                  </a:rPr>
                  <a:t>duy</a:t>
                </a:r>
                <a:r>
                  <a:rPr lang="en-US" sz="2800" b="0" dirty="0">
                    <a:ea typeface="Cambria Math" panose="02040503050406030204" pitchFamily="18" charset="0"/>
                  </a:rPr>
                  <a:t> </a:t>
                </a:r>
                <a:r>
                  <a:rPr lang="en-US" sz="2800" b="0" dirty="0" err="1">
                    <a:ea typeface="Cambria Math" panose="02040503050406030204" pitchFamily="18" charset="0"/>
                  </a:rPr>
                  <a:t>nhất</a:t>
                </a:r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ea typeface="Cambria Math" panose="02040503050406030204" pitchFamily="18" charset="0"/>
                  </a:rPr>
                  <a:t>và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có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thể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được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tìm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ra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bằng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cách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thực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hiện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lặp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đi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lặp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lại</a:t>
                </a:r>
                <a:r>
                  <a:rPr lang="en-US" dirty="0">
                    <a:ea typeface="Cambria Math" panose="02040503050406030204" pitchFamily="18" charset="0"/>
                  </a:rPr>
                  <a:t> (iteratively):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marL="50800" indent="0">
                  <a:buNone/>
                </a:pPr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49" r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19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765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"/>
          <p:cNvSpPr txBox="1">
            <a:spLocks noGrp="1"/>
          </p:cNvSpPr>
          <p:nvPr>
            <p:ph type="ftr" idx="11"/>
          </p:nvPr>
        </p:nvSpPr>
        <p:spPr>
          <a:xfrm>
            <a:off x="3465443" y="6466114"/>
            <a:ext cx="5261114" cy="25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56" name="Google Shape;356;p3"/>
          <p:cNvSpPr txBox="1">
            <a:spLocks noGrp="1"/>
          </p:cNvSpPr>
          <p:nvPr>
            <p:ph type="sldNum" idx="12"/>
          </p:nvPr>
        </p:nvSpPr>
        <p:spPr>
          <a:xfrm>
            <a:off x="58527" y="6566400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2</a:t>
            </a:fld>
            <a:endParaRPr/>
          </a:p>
        </p:txBody>
      </p:sp>
      <p:sp>
        <p:nvSpPr>
          <p:cNvPr id="357" name="Google Shape;357;p3"/>
          <p:cNvSpPr txBox="1">
            <a:spLocks noGrp="1"/>
          </p:cNvSpPr>
          <p:nvPr>
            <p:ph type="body" idx="1"/>
          </p:nvPr>
        </p:nvSpPr>
        <p:spPr>
          <a:xfrm>
            <a:off x="2033899" y="1559014"/>
            <a:ext cx="8124204" cy="415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692150" indent="-514350">
              <a:spcBef>
                <a:spcPts val="0"/>
              </a:spcBef>
            </a:pPr>
            <a:r>
              <a:rPr lang="en-US"/>
              <a:t>Chiến lược tối ưu</a:t>
            </a:r>
            <a:endParaRPr lang="en-US" dirty="0"/>
          </a:p>
          <a:p>
            <a:pPr marL="692150" indent="-514350">
              <a:spcBef>
                <a:spcPts val="0"/>
              </a:spcBef>
            </a:pPr>
            <a:r>
              <a:rPr lang="en-US"/>
              <a:t>Phương trình tối ưu Bellman</a:t>
            </a:r>
            <a:endParaRPr lang="en-US" dirty="0"/>
          </a:p>
          <a:p>
            <a:pPr marL="692150" indent="-514350">
              <a:spcBef>
                <a:spcPts val="0"/>
              </a:spcBef>
            </a:pPr>
            <a:r>
              <a:rPr lang="en-US"/>
              <a:t>Tính tối ưu</a:t>
            </a:r>
          </a:p>
          <a:p>
            <a:pPr marL="692150" indent="-514350">
              <a:spcBef>
                <a:spcPts val="0"/>
              </a:spcBef>
            </a:pPr>
            <a:r>
              <a:rPr lang="en-US"/>
              <a:t>Phân tích chiến lược tối ưu</a:t>
            </a:r>
            <a:endParaRPr dirty="0"/>
          </a:p>
        </p:txBody>
      </p:sp>
      <p:sp>
        <p:nvSpPr>
          <p:cNvPr id="358" name="Google Shape;358;p3"/>
          <p:cNvSpPr txBox="1">
            <a:spLocks noGrp="1"/>
          </p:cNvSpPr>
          <p:nvPr>
            <p:ph type="body" idx="2"/>
          </p:nvPr>
        </p:nvSpPr>
        <p:spPr>
          <a:xfrm>
            <a:off x="4859729" y="734646"/>
            <a:ext cx="27146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/>
              <a:t>NỘI DUNG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"/>
          <p:cNvSpPr txBox="1">
            <a:spLocks noGrp="1"/>
          </p:cNvSpPr>
          <p:nvPr>
            <p:ph type="body" idx="1"/>
          </p:nvPr>
        </p:nvSpPr>
        <p:spPr>
          <a:xfrm>
            <a:off x="1470929" y="2095027"/>
            <a:ext cx="9941071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</a:pPr>
            <a:r>
              <a:rPr lang="en-US"/>
              <a:t>TÍNH TỐI ƯU CỦA PHƯƠNG TRÌNH BELLMAN TỐI ƯU</a:t>
            </a:r>
            <a:endParaRPr dirty="0"/>
          </a:p>
        </p:txBody>
      </p:sp>
      <p:sp>
        <p:nvSpPr>
          <p:cNvPr id="364" name="Google Shape;364;p4"/>
          <p:cNvSpPr txBox="1">
            <a:spLocks noGrp="1"/>
          </p:cNvSpPr>
          <p:nvPr>
            <p:ph type="body" idx="2"/>
          </p:nvPr>
        </p:nvSpPr>
        <p:spPr>
          <a:xfrm>
            <a:off x="1470930" y="3169159"/>
            <a:ext cx="9941070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OPTIMALITY OF BOEs</a:t>
            </a:r>
            <a:endParaRPr dirty="0"/>
          </a:p>
        </p:txBody>
      </p:sp>
      <p:sp>
        <p:nvSpPr>
          <p:cNvPr id="365" name="Google Shape;365;p4"/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</a:pPr>
            <a:endParaRPr/>
          </a:p>
        </p:txBody>
      </p:sp>
      <p:sp>
        <p:nvSpPr>
          <p:cNvPr id="366" name="Google Shape;366;p4"/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</a:pPr>
            <a:endParaRPr/>
          </a:p>
        </p:txBody>
      </p:sp>
      <p:sp>
        <p:nvSpPr>
          <p:cNvPr id="367" name="Google Shape;367;p4"/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68" name="Google Shape;368;p4"/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4514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co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Bellman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0800" indent="0">
                  <a:buNone/>
                </a:pPr>
                <a:r>
                  <a:rPr lang="en-US" dirty="0"/>
                  <a:t>Phương </a:t>
                </a:r>
                <a:r>
                  <a:rPr lang="en-US" dirty="0" err="1"/>
                  <a:t>trình</a:t>
                </a:r>
                <a:r>
                  <a:rPr lang="en-US" dirty="0"/>
                  <a:t> Bellman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(Bellman optimality equation):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21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FCE9A1A-BA8B-90A3-A369-07E195D840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911062"/>
                  </p:ext>
                </p:extLst>
              </p:nvPr>
            </p:nvGraphicFramePr>
            <p:xfrm>
              <a:off x="1341065" y="2839849"/>
              <a:ext cx="10076790" cy="2413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76790">
                      <a:extLst>
                        <a:ext uri="{9D8B030D-6E8A-4147-A177-3AD203B41FA5}">
                          <a16:colId xmlns:a16="http://schemas.microsoft.com/office/drawing/2014/main" val="4123940527"/>
                        </a:ext>
                      </a:extLst>
                    </a:gridCol>
                  </a:tblGrid>
                  <a:tr h="41009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Định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lý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(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Tính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chất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co – Contraction property)</a:t>
                          </a:r>
                          <a:endParaRPr lang="en-VN" sz="26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248271"/>
                      </a:ext>
                    </a:extLst>
                  </a:tr>
                  <a:tr h="179210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600" dirty="0"/>
                            <a:t> </a:t>
                          </a:r>
                          <a:r>
                            <a:rPr lang="en-US" sz="2600" dirty="0" err="1"/>
                            <a:t>là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một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ánh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xạ</a:t>
                          </a:r>
                          <a:r>
                            <a:rPr lang="en-US" sz="2600" baseline="0" dirty="0"/>
                            <a:t> co (contraction mapping) </a:t>
                          </a:r>
                          <a:r>
                            <a:rPr lang="en-US" sz="2600" baseline="0" dirty="0" err="1"/>
                            <a:t>thỏa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mãn</a:t>
                          </a:r>
                          <a:r>
                            <a:rPr lang="en-US" sz="2600" baseline="0" dirty="0"/>
                            <a:t>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2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600" dirty="0"/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 dirty="0" err="1"/>
                            <a:t>với</a:t>
                          </a:r>
                          <a:r>
                            <a:rPr lang="en-US" sz="26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2600" dirty="0"/>
                            <a:t> </a:t>
                          </a:r>
                          <a:r>
                            <a:rPr lang="en-US" sz="2600" dirty="0" err="1"/>
                            <a:t>là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hệ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số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chiết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khấu</a:t>
                          </a:r>
                          <a:r>
                            <a:rPr lang="en-US" sz="2600" baseline="0" dirty="0"/>
                            <a:t> (discount rate).</a:t>
                          </a:r>
                          <a:endParaRPr lang="en-US" sz="26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70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FCE9A1A-BA8B-90A3-A369-07E195D840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911062"/>
                  </p:ext>
                </p:extLst>
              </p:nvPr>
            </p:nvGraphicFramePr>
            <p:xfrm>
              <a:off x="1341065" y="2839849"/>
              <a:ext cx="10076790" cy="2413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76790">
                      <a:extLst>
                        <a:ext uri="{9D8B030D-6E8A-4147-A177-3AD203B41FA5}">
                          <a16:colId xmlns:a16="http://schemas.microsoft.com/office/drawing/2014/main" val="4123940527"/>
                        </a:ext>
                      </a:extLst>
                    </a:gridCol>
                  </a:tblGrid>
                  <a:tr h="6123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Định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lý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(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Tính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chất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co – Contraction property)</a:t>
                          </a:r>
                          <a:endParaRPr lang="en-VN" sz="26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248271"/>
                      </a:ext>
                    </a:extLst>
                  </a:tr>
                  <a:tr h="18011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" t="-34459" r="-242" b="-84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702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915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4" y="94291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co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Bellman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93558" y="957430"/>
                <a:ext cx="11540062" cy="5550928"/>
              </a:xfrm>
            </p:spPr>
            <p:txBody>
              <a:bodyPr>
                <a:normAutofit fontScale="77500" lnSpcReduction="20000"/>
              </a:bodyPr>
              <a:lstStyle/>
              <a:p>
                <a:pPr marL="50800" indent="0">
                  <a:buNone/>
                </a:pPr>
                <a:r>
                  <a:rPr lang="en-US" dirty="0"/>
                  <a:t>Phương </a:t>
                </a:r>
                <a:r>
                  <a:rPr lang="en-US" dirty="0" err="1"/>
                  <a:t>trình</a:t>
                </a:r>
                <a:r>
                  <a:rPr lang="en-US" dirty="0"/>
                  <a:t> Bellman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(Bellman optimality equation):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sz="3100"/>
                  <a:t>Xét 2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100" dirty="0"/>
                  <a:t> </a:t>
                </a:r>
                <a:r>
                  <a:rPr lang="en-US" sz="3100"/>
                  <a:t>và giả sử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1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1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sz="31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3100" dirty="0"/>
                  <a:t> và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31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sz="3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3100"/>
                  <a:t>. Ta có: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1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3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3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3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100" dirty="0"/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1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3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3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3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3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100" dirty="0"/>
              </a:p>
              <a:p>
                <a:pPr marL="50800" indent="0">
                  <a:buNone/>
                </a:pPr>
                <a:r>
                  <a:rPr lang="en-US" sz="3100"/>
                  <a:t>Do đó: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3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sz="3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sub>
                          </m:sSub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sub>
                          </m:sSub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3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=</m:t>
                      </m:r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100" dirty="0"/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3558" y="957430"/>
                <a:ext cx="11540062" cy="5550928"/>
              </a:xfrm>
              <a:blipFill>
                <a:blip r:embed="rId2"/>
                <a:stretch>
                  <a:fillRect l="-370" r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22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936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4" y="94291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co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Bellman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93558" y="957430"/>
                <a:ext cx="11540062" cy="5550928"/>
              </a:xfrm>
            </p:spPr>
            <p:txBody>
              <a:bodyPr>
                <a:normAutofit fontScale="77500" lnSpcReduction="20000"/>
              </a:bodyPr>
              <a:lstStyle/>
              <a:p>
                <a:pPr marL="50800" indent="0" algn="l">
                  <a:buNone/>
                </a:pPr>
                <a:r>
                  <a:rPr lang="en-US"/>
                  <a:t>Tương tự, ta có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Sup>
                          <m:sSubSup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sub>
                    </m:sSub>
                    <m:r>
                      <a:rPr lang="en-US" sz="31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100" b="0">
                    <a:solidFill>
                      <a:schemeClr val="tx1"/>
                    </a:solidFill>
                  </a:rPr>
                  <a:t>.</a:t>
                </a:r>
              </a:p>
              <a:p>
                <a:pPr marL="50800" indent="0" algn="l">
                  <a:buNone/>
                </a:pPr>
                <a:r>
                  <a:rPr lang="en-US" sz="3100">
                    <a:solidFill>
                      <a:schemeClr val="tx1"/>
                    </a:solidFill>
                  </a:rPr>
                  <a:t>Do đó</a:t>
                </a:r>
              </a:p>
              <a:p>
                <a:pPr marL="5080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3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1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1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3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100" b="0">
                  <a:solidFill>
                    <a:schemeClr val="tx1"/>
                  </a:solidFill>
                </a:endParaRPr>
              </a:p>
              <a:p>
                <a:pPr marL="50800" indent="0" algn="l">
                  <a:buNone/>
                </a:pPr>
                <a:r>
                  <a:rPr lang="en-US" sz="3100">
                    <a:solidFill>
                      <a:schemeClr val="tx1"/>
                    </a:solidFill>
                  </a:rPr>
                  <a:t>Ta định nghĩa</a:t>
                </a:r>
              </a:p>
              <a:p>
                <a:pPr marL="5080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3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{|</m:t>
                      </m:r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|,|</m:t>
                      </m:r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|}</m:t>
                      </m:r>
                      <m:r>
                        <a:rPr lang="en-US" sz="3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sz="3100" b="0">
                  <a:solidFill>
                    <a:schemeClr val="tx1"/>
                  </a:solidFill>
                </a:endParaRPr>
              </a:p>
              <a:p>
                <a:pPr marL="50800" indent="0" algn="l">
                  <a:buNone/>
                </a:pPr>
                <a:r>
                  <a:rPr lang="en-US" sz="3100">
                    <a:solidFill>
                      <a:schemeClr val="tx1"/>
                    </a:solidFill>
                  </a:rPr>
                  <a:t>Theo đó,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100" b="0">
                    <a:solidFill>
                      <a:schemeClr val="tx1"/>
                    </a:solidFill>
                  </a:rPr>
                  <a:t>. Ta có thể thấy</a:t>
                </a:r>
              </a:p>
              <a:p>
                <a:pPr marL="5080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1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1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00" b="0">
                  <a:solidFill>
                    <a:schemeClr val="tx1"/>
                  </a:solidFill>
                </a:endParaRPr>
              </a:p>
              <a:p>
                <a:pPr marL="50800" indent="0" algn="l">
                  <a:buNone/>
                </a:pPr>
                <a:r>
                  <a:rPr lang="en-US" sz="3100" b="0">
                    <a:solidFill>
                      <a:schemeClr val="tx1"/>
                    </a:solidFill>
                  </a:rPr>
                  <a:t>Suy ra:</a:t>
                </a:r>
              </a:p>
              <a:p>
                <a:pPr marL="5080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1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1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00" b="0">
                  <a:solidFill>
                    <a:schemeClr val="tx1"/>
                  </a:solidFill>
                </a:endParaRPr>
              </a:p>
              <a:p>
                <a:pPr marL="50800" indent="0" algn="l">
                  <a:buNone/>
                </a:pPr>
                <a:r>
                  <a:rPr lang="en-US" sz="3100" b="0">
                    <a:solidFill>
                      <a:schemeClr val="tx1"/>
                    </a:solidFill>
                  </a:rPr>
                  <a:t>Do đó,</a:t>
                </a:r>
              </a:p>
              <a:p>
                <a:pPr marL="5080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br>
                  <a:rPr lang="en-US" sz="3100" b="0">
                    <a:solidFill>
                      <a:schemeClr val="tx1"/>
                    </a:solidFill>
                  </a:rPr>
                </a:b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3558" y="957430"/>
                <a:ext cx="11540062" cy="5550928"/>
              </a:xfrm>
              <a:blipFill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23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41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4" y="94291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co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Bellman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93558" y="957429"/>
                <a:ext cx="11540062" cy="5806279"/>
              </a:xfrm>
            </p:spPr>
            <p:txBody>
              <a:bodyPr>
                <a:normAutofit fontScale="85000" lnSpcReduction="10000"/>
              </a:bodyPr>
              <a:lstStyle/>
              <a:p>
                <a:pPr marL="5080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3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{|</m:t>
                      </m:r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|,|</m:t>
                      </m:r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|}</m:t>
                      </m:r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100" b="0">
                  <a:solidFill>
                    <a:schemeClr val="tx1"/>
                  </a:solidFill>
                </a:endParaRPr>
              </a:p>
              <a:p>
                <a:pPr marL="50800" indent="0" algn="l">
                  <a:buNone/>
                </a:pPr>
                <a:r>
                  <a:rPr lang="en-US" sz="3100" b="0">
                    <a:solidFill>
                      <a:schemeClr val="tx1"/>
                    </a:solidFill>
                  </a:rPr>
                  <a:t>Gọi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100" b="0">
                    <a:solidFill>
                      <a:schemeClr val="tx1"/>
                    </a:solidFill>
                  </a:rPr>
                  <a:t> là phần tử thứ i của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100" b="0">
                    <a:solidFill>
                      <a:schemeClr val="tx1"/>
                    </a:solidFill>
                  </a:rPr>
                  <a:t> và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3100" b="0">
                    <a:solidFill>
                      <a:schemeClr val="tx1"/>
                    </a:solidFill>
                  </a:rPr>
                  <a:t> và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3100" b="0">
                    <a:solidFill>
                      <a:schemeClr val="tx1"/>
                    </a:solidFill>
                  </a:rPr>
                  <a:t> là hang thứ i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Sup>
                          <m:sSubSup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sz="3100" b="0">
                    <a:solidFill>
                      <a:schemeClr val="tx1"/>
                    </a:solidFill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Sup>
                          <m:sSubSup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sz="3100" b="0">
                    <a:solidFill>
                      <a:schemeClr val="tx1"/>
                    </a:solidFill>
                  </a:rPr>
                  <a:t>. Ta có:</a:t>
                </a:r>
              </a:p>
              <a:p>
                <a:pPr marL="5080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3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3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3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3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100" b="0">
                  <a:solidFill>
                    <a:schemeClr val="tx1"/>
                  </a:solidFill>
                </a:endParaRPr>
              </a:p>
              <a:p>
                <a:pPr marL="50800" indent="0" algn="l">
                  <a:buNone/>
                </a:pPr>
                <a:r>
                  <a:rPr lang="en-US" sz="3100">
                    <a:solidFill>
                      <a:schemeClr val="tx1"/>
                    </a:solidFill>
                  </a:rPr>
                  <a:t>Vì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100" b="0">
                    <a:solidFill>
                      <a:schemeClr val="tx1"/>
                    </a:solidFill>
                  </a:rPr>
                  <a:t> là vector với các phần tử không âm và tổng các phần tử bằng 1, ta có:</a:t>
                </a:r>
              </a:p>
              <a:p>
                <a:pPr marL="5080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3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begChr m:val="|"/>
                          <m:endChr m:val="|"/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3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sz="3100" b="0">
                  <a:solidFill>
                    <a:schemeClr val="tx1"/>
                  </a:solidFill>
                </a:endParaRPr>
              </a:p>
              <a:p>
                <a:pPr marL="50800" indent="0" algn="l">
                  <a:buNone/>
                </a:pPr>
                <a:r>
                  <a:rPr lang="en-US" sz="3100" b="0">
                    <a:solidFill>
                      <a:schemeClr val="tx1"/>
                    </a:solidFill>
                  </a:rPr>
                  <a:t>Tương tự, ta có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ctrlP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3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3100" b="0">
                    <a:solidFill>
                      <a:schemeClr val="tx1"/>
                    </a:solidFill>
                  </a:rPr>
                  <a:t>. Do đó,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3100" b="0">
                    <a:solidFill>
                      <a:schemeClr val="tx1"/>
                    </a:solidFill>
                  </a:rPr>
                  <a:t>.</a:t>
                </a:r>
              </a:p>
              <a:p>
                <a:pPr marL="50800" indent="0" algn="l">
                  <a:buNone/>
                </a:pPr>
                <a:r>
                  <a:rPr lang="en-US" sz="3100">
                    <a:solidFill>
                      <a:schemeClr val="tx1"/>
                    </a:solidFill>
                  </a:rPr>
                  <a:t>Do đó: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⁡{|</m:t>
                    </m:r>
                    <m:sSub>
                      <m:sSub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|}</m:t>
                    </m:r>
                    <m:r>
                      <a:rPr lang="en-US" sz="3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3100" b="0">
                    <a:solidFill>
                      <a:schemeClr val="tx1"/>
                    </a:solidFill>
                  </a:rPr>
                  <a:t>.</a:t>
                </a:r>
              </a:p>
              <a:p>
                <a:pPr marL="50800" indent="0" algn="l">
                  <a:buNone/>
                </a:pPr>
                <a:endParaRPr lang="en-US" sz="3100" b="0">
                  <a:solidFill>
                    <a:schemeClr val="tx1"/>
                  </a:solidFill>
                </a:endParaRPr>
              </a:p>
              <a:p>
                <a:pPr marL="50800" indent="0" algn="l">
                  <a:buNone/>
                </a:pPr>
                <a:r>
                  <a:rPr lang="en-US" sz="3100">
                    <a:solidFill>
                      <a:schemeClr val="tx1"/>
                    </a:solidFill>
                  </a:rPr>
                  <a:t>Suy 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3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3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3100" b="0">
                    <a:solidFill>
                      <a:schemeClr val="tx1"/>
                    </a:solidFill>
                  </a:rPr>
                  <a:t>.</a:t>
                </a:r>
                <a:br>
                  <a:rPr lang="en-US" sz="3100" b="0">
                    <a:solidFill>
                      <a:schemeClr val="tx1"/>
                    </a:solidFill>
                  </a:rPr>
                </a:br>
                <a:r>
                  <a:rPr lang="en-US" sz="3100" b="0">
                    <a:solidFill>
                      <a:schemeClr val="tx1"/>
                    </a:solidFill>
                  </a:rPr>
                  <a:t>Kết luận: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</m:oMath>
                </a14:m>
                <a:r>
                  <a:rPr lang="en-US"/>
                  <a:t> là một ánh xạ co.</a:t>
                </a: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3558" y="957429"/>
                <a:ext cx="11540062" cy="5806279"/>
              </a:xfrm>
              <a:blipFill>
                <a:blip r:embed="rId2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24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126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Bellman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1D689-58C4-C0F9-AA77-28057B5D4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145" y="1060463"/>
            <a:ext cx="10579654" cy="4943139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ánh</a:t>
            </a:r>
            <a:r>
              <a:rPr lang="en-US" sz="2400" dirty="0"/>
              <a:t> </a:t>
            </a:r>
            <a:r>
              <a:rPr lang="en-US" sz="2400" dirty="0" err="1"/>
              <a:t>xạ</a:t>
            </a:r>
            <a:r>
              <a:rPr lang="en-US" sz="2400" dirty="0"/>
              <a:t> co </a:t>
            </a:r>
            <a:r>
              <a:rPr lang="en-US" sz="2400" dirty="0" err="1"/>
              <a:t>cho</a:t>
            </a:r>
            <a:r>
              <a:rPr lang="en-US" sz="2400" dirty="0"/>
              <a:t> ta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25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F51FA83-C779-B7A8-0059-102287D11B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6968675"/>
                  </p:ext>
                </p:extLst>
              </p:nvPr>
            </p:nvGraphicFramePr>
            <p:xfrm>
              <a:off x="1277009" y="1649395"/>
              <a:ext cx="10076790" cy="465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76790">
                      <a:extLst>
                        <a:ext uri="{9D8B030D-6E8A-4147-A177-3AD203B41FA5}">
                          <a16:colId xmlns:a16="http://schemas.microsoft.com/office/drawing/2014/main" val="4123940527"/>
                        </a:ext>
                      </a:extLst>
                    </a:gridCol>
                  </a:tblGrid>
                  <a:tr h="41009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Định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lý</a:t>
                          </a:r>
                          <a:endParaRPr lang="en-VN" sz="26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248271"/>
                      </a:ext>
                    </a:extLst>
                  </a:tr>
                  <a:tr h="179210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 baseline="0" dirty="0"/>
                            <a:t>Đối </a:t>
                          </a:r>
                          <a:r>
                            <a:rPr lang="en-US" sz="2600" baseline="0" dirty="0" err="1"/>
                            <a:t>với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phương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trình</a:t>
                          </a:r>
                          <a:r>
                            <a:rPr lang="en-US" sz="2600" baseline="0" dirty="0"/>
                            <a:t> Bellman </a:t>
                          </a:r>
                          <a:r>
                            <a:rPr lang="en-US" sz="2600" baseline="0" dirty="0" err="1"/>
                            <a:t>tối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ưu</a:t>
                          </a:r>
                          <a:r>
                            <a:rPr lang="en-US" sz="26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600" b="0" i="1" baseline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600" b="0" i="1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600" b="0" i="1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600" b="0" i="1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en-US" sz="2600" baseline="0" dirty="0"/>
                            <a:t>, </a:t>
                          </a:r>
                          <a:r>
                            <a:rPr lang="en-US" sz="2600" baseline="0" dirty="0" err="1"/>
                            <a:t>luôn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>
                              <a:solidFill>
                                <a:schemeClr val="accent1"/>
                              </a:solidFill>
                            </a:rPr>
                            <a:t>tồn</a:t>
                          </a:r>
                          <a:r>
                            <a:rPr lang="en-US" sz="2600" baseline="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sz="2600" baseline="0" dirty="0" err="1">
                              <a:solidFill>
                                <a:schemeClr val="accent1"/>
                              </a:solidFill>
                            </a:rPr>
                            <a:t>tại</a:t>
                          </a:r>
                          <a:r>
                            <a:rPr lang="en-US" sz="2600" baseline="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sz="2600" baseline="0" dirty="0" err="1"/>
                            <a:t>một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lời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giải</a:t>
                          </a:r>
                          <a:r>
                            <a:rPr lang="en-US" sz="26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6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600" b="0" i="1" baseline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và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lời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giải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này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là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>
                              <a:solidFill>
                                <a:schemeClr val="accent1"/>
                              </a:solidFill>
                            </a:rPr>
                            <a:t>duy</a:t>
                          </a:r>
                          <a:r>
                            <a:rPr lang="en-US" sz="2600" baseline="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sz="2600" baseline="0" dirty="0" err="1">
                              <a:solidFill>
                                <a:schemeClr val="accent1"/>
                              </a:solidFill>
                            </a:rPr>
                            <a:t>nhất</a:t>
                          </a:r>
                          <a:r>
                            <a:rPr lang="en-US" sz="2600" baseline="0" dirty="0"/>
                            <a:t>. </a:t>
                          </a:r>
                          <a:r>
                            <a:rPr lang="en-US" sz="2600" baseline="0" dirty="0" err="1"/>
                            <a:t>Lời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giải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có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thể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được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tìm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ra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với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phương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pháp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lặp</a:t>
                          </a:r>
                          <a:r>
                            <a:rPr lang="en-US" sz="2600" baseline="0" dirty="0"/>
                            <a:t>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28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2600" baseline="0" dirty="0"/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 baseline="0" dirty="0" err="1"/>
                            <a:t>Dãy</a:t>
                          </a:r>
                          <a:r>
                            <a:rPr lang="en-US" sz="26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600" b="0" i="1" baseline="0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600" b="0" i="1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hội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tụ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về</a:t>
                          </a:r>
                          <a:r>
                            <a:rPr lang="en-US" sz="26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>
                              <a:solidFill>
                                <a:schemeClr val="accent1"/>
                              </a:solidFill>
                            </a:rPr>
                            <a:t>nhanh</a:t>
                          </a:r>
                          <a:r>
                            <a:rPr lang="en-US" sz="2600" baseline="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sz="2600" baseline="0" dirty="0" err="1">
                              <a:solidFill>
                                <a:schemeClr val="accent1"/>
                              </a:solidFill>
                            </a:rPr>
                            <a:t>theo</a:t>
                          </a:r>
                          <a:r>
                            <a:rPr lang="en-US" sz="2600" baseline="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sz="2600" baseline="0" dirty="0" err="1">
                              <a:solidFill>
                                <a:schemeClr val="accent1"/>
                              </a:solidFill>
                            </a:rPr>
                            <a:t>cấp</a:t>
                          </a:r>
                          <a:r>
                            <a:rPr lang="en-US" sz="2600" baseline="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sz="2600" baseline="0" dirty="0" err="1">
                              <a:solidFill>
                                <a:schemeClr val="accent1"/>
                              </a:solidFill>
                            </a:rPr>
                            <a:t>số</a:t>
                          </a:r>
                          <a:r>
                            <a:rPr lang="en-US" sz="2600" baseline="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sz="2600" baseline="0" dirty="0" err="1">
                              <a:solidFill>
                                <a:schemeClr val="accent1"/>
                              </a:solidFill>
                            </a:rPr>
                            <a:t>nhân</a:t>
                          </a:r>
                          <a:r>
                            <a:rPr lang="en-US" sz="2600" baseline="0" dirty="0">
                              <a:solidFill>
                                <a:schemeClr val="accent1"/>
                              </a:solidFill>
                            </a:rPr>
                            <a:t> (exponentially fast)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với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bất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kì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giá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trị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khởi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đầu</a:t>
                          </a:r>
                          <a:r>
                            <a:rPr lang="en-US" sz="26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600" baseline="0" dirty="0"/>
                            <a:t>. </a:t>
                          </a:r>
                          <a:r>
                            <a:rPr lang="en-US" sz="2600" baseline="0" dirty="0" err="1"/>
                            <a:t>Tốc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độ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hội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tụ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phụ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thuộc</a:t>
                          </a:r>
                          <a:r>
                            <a:rPr lang="en-US" sz="26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2600" baseline="0" dirty="0"/>
                            <a:t>.</a:t>
                          </a: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70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F51FA83-C779-B7A8-0059-102287D11B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6968675"/>
                  </p:ext>
                </p:extLst>
              </p:nvPr>
            </p:nvGraphicFramePr>
            <p:xfrm>
              <a:off x="1277009" y="1649395"/>
              <a:ext cx="10076790" cy="465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76790">
                      <a:extLst>
                        <a:ext uri="{9D8B030D-6E8A-4147-A177-3AD203B41FA5}">
                          <a16:colId xmlns:a16="http://schemas.microsoft.com/office/drawing/2014/main" val="4123940527"/>
                        </a:ext>
                      </a:extLst>
                    </a:gridCol>
                  </a:tblGrid>
                  <a:tr h="6123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Định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lý</a:t>
                          </a:r>
                          <a:endParaRPr lang="en-VN" sz="26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248271"/>
                      </a:ext>
                    </a:extLst>
                  </a:tr>
                  <a:tr h="40408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" t="-15385" r="-242" b="-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702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6034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(Policy optimality)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4" y="1233824"/>
                <a:ext cx="11092273" cy="5241796"/>
              </a:xfrm>
            </p:spPr>
            <p:txBody>
              <a:bodyPr>
                <a:normAutofit fontScale="92500" lnSpcReduction="10000"/>
              </a:bodyPr>
              <a:lstStyle/>
              <a:p>
                <a:pPr marL="50800" indent="0">
                  <a:buNone/>
                </a:pPr>
                <a:r>
                  <a:rPr lang="en-US" dirty="0"/>
                  <a:t>Giả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lời</a:t>
                </a:r>
                <a:r>
                  <a:rPr lang="en-US" dirty="0"/>
                  <a:t> </a:t>
                </a:r>
                <a:r>
                  <a:rPr lang="en-US" dirty="0" err="1"/>
                  <a:t>giải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Bellman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, </a:t>
                </a:r>
                <a:r>
                  <a:rPr lang="en-US" dirty="0" err="1"/>
                  <a:t>thỏa</a:t>
                </a:r>
                <a:r>
                  <a:rPr lang="en-US" dirty="0"/>
                  <a:t> </a:t>
                </a:r>
                <a:r>
                  <a:rPr lang="en-US" dirty="0" err="1"/>
                  <a:t>mãn</a:t>
                </a:r>
                <a:r>
                  <a:rPr lang="en-US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dirty="0"/>
                  <a:t>Ta </a:t>
                </a:r>
                <a:r>
                  <a:rPr lang="en-US" dirty="0" err="1"/>
                  <a:t>có</a:t>
                </a:r>
                <a:r>
                  <a:rPr lang="en-US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dirty="0"/>
                  <a:t>Do </a:t>
                </a:r>
                <a:r>
                  <a:rPr lang="en-US" dirty="0" err="1"/>
                  <a:t>đó</a:t>
                </a:r>
                <a:r>
                  <a:rPr lang="en-US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dirty="0"/>
                  <a:t>Ta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chiến</a:t>
                </a:r>
                <a:r>
                  <a:rPr lang="en-US" dirty="0"/>
                  <a:t> </a:t>
                </a:r>
                <a:r>
                  <a:rPr lang="en-US" dirty="0" err="1"/>
                  <a:t>lược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trạng</a:t>
                </a:r>
                <a:r>
                  <a:rPr lang="en-US" dirty="0"/>
                  <a:t> </a:t>
                </a:r>
                <a:r>
                  <a:rPr lang="en-US" dirty="0" err="1"/>
                  <a:t>thái</a:t>
                </a:r>
                <a:r>
                  <a:rPr lang="en-US" dirty="0"/>
                  <a:t>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ứng</a:t>
                </a:r>
                <a:r>
                  <a:rPr lang="en-US" dirty="0"/>
                  <a:t>.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có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phải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là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chiến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lược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tối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ưu</a:t>
                </a:r>
                <a:r>
                  <a:rPr lang="en-US" dirty="0">
                    <a:solidFill>
                      <a:schemeClr val="accent1"/>
                    </a:solidFill>
                  </a:rPr>
                  <a:t>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có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phải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là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giá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trị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trạng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thái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lớn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nhất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có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thể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đạt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được</a:t>
                </a:r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4" y="1233824"/>
                <a:ext cx="11092273" cy="5241796"/>
              </a:xfrm>
              <a:blipFill>
                <a:blip r:embed="rId2"/>
                <a:stretch>
                  <a:fillRect l="-549" r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26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8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(Policy optimality)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1D689-58C4-C0F9-AA77-28057B5D4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27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B87997E-0BDA-407D-8D67-750D32AEF4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543663"/>
                  </p:ext>
                </p:extLst>
              </p:nvPr>
            </p:nvGraphicFramePr>
            <p:xfrm>
              <a:off x="1057605" y="1492894"/>
              <a:ext cx="10076790" cy="3567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76790">
                      <a:extLst>
                        <a:ext uri="{9D8B030D-6E8A-4147-A177-3AD203B41FA5}">
                          <a16:colId xmlns:a16="http://schemas.microsoft.com/office/drawing/2014/main" val="4123940527"/>
                        </a:ext>
                      </a:extLst>
                    </a:gridCol>
                  </a:tblGrid>
                  <a:tr h="4746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Định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lý</a:t>
                          </a:r>
                          <a:endParaRPr lang="en-VN" sz="26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248271"/>
                      </a:ext>
                    </a:extLst>
                  </a:tr>
                  <a:tr h="295508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 baseline="0" dirty="0"/>
                            <a:t>Giả </a:t>
                          </a:r>
                          <a:r>
                            <a:rPr lang="en-US" sz="2600" baseline="0" dirty="0" err="1"/>
                            <a:t>sử</a:t>
                          </a:r>
                          <a:r>
                            <a:rPr lang="en-US" sz="26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6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600" b="0" i="1" baseline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là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lời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giải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duy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nhất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của</a:t>
                          </a:r>
                          <a:r>
                            <a:rPr lang="en-US" sz="26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600" b="0" i="1" baseline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600" b="0" i="1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en-US" sz="2600" baseline="0" dirty="0"/>
                            <a:t>, </a:t>
                          </a:r>
                          <a:r>
                            <a:rPr lang="en-US" sz="2600" baseline="0" dirty="0" err="1"/>
                            <a:t>và</a:t>
                          </a:r>
                          <a:r>
                            <a:rPr lang="en-US" sz="26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6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60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là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hàm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giá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trị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trạng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thái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thỏa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mãn</a:t>
                          </a:r>
                          <a:r>
                            <a:rPr lang="en-US" sz="26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cho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một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chiến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lược</a:t>
                          </a:r>
                          <a:r>
                            <a:rPr lang="en-US" sz="26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6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bất</a:t>
                          </a:r>
                          <a:r>
                            <a:rPr lang="en-US" sz="2600" baseline="0" dirty="0"/>
                            <a:t> </a:t>
                          </a:r>
                          <a:r>
                            <a:rPr lang="en-US" sz="2600" baseline="0" dirty="0" err="1"/>
                            <a:t>kì</a:t>
                          </a:r>
                          <a:r>
                            <a:rPr lang="en-US" sz="2600" baseline="0" dirty="0"/>
                            <a:t>. Ta </a:t>
                          </a:r>
                          <a:r>
                            <a:rPr lang="en-US" sz="2600" baseline="0" dirty="0" err="1"/>
                            <a:t>có</a:t>
                          </a:r>
                          <a:r>
                            <a:rPr lang="en-US" sz="2600" baseline="0" dirty="0"/>
                            <a:t>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baseline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800" b="0" i="1" baseline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2800" b="0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r>
                                  <a:rPr lang="en-US" sz="2800" b="0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∀</m:t>
                                </m:r>
                                <m:r>
                                  <a:rPr lang="en-US" sz="2800" b="0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2600" baseline="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70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B87997E-0BDA-407D-8D67-750D32AEF4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543663"/>
                  </p:ext>
                </p:extLst>
              </p:nvPr>
            </p:nvGraphicFramePr>
            <p:xfrm>
              <a:off x="1057605" y="1492894"/>
              <a:ext cx="10076790" cy="3567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76790">
                      <a:extLst>
                        <a:ext uri="{9D8B030D-6E8A-4147-A177-3AD203B41FA5}">
                          <a16:colId xmlns:a16="http://schemas.microsoft.com/office/drawing/2014/main" val="4123940527"/>
                        </a:ext>
                      </a:extLst>
                    </a:gridCol>
                  </a:tblGrid>
                  <a:tr h="6123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Định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lý</a:t>
                          </a:r>
                          <a:endParaRPr lang="en-VN" sz="26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248271"/>
                      </a:ext>
                    </a:extLst>
                  </a:tr>
                  <a:tr h="29550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" t="-20988" r="-242" b="-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702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32592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(Policy optimality)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5" y="1009860"/>
                <a:ext cx="10579654" cy="5465760"/>
              </a:xfrm>
            </p:spPr>
            <p:txBody>
              <a:bodyPr>
                <a:normAutofit fontScale="77500" lnSpcReduction="20000"/>
              </a:bodyPr>
              <a:lstStyle/>
              <a:p>
                <a:pPr marL="50800" indent="0">
                  <a:buNone/>
                </a:pPr>
                <a:r>
                  <a:rPr lang="en-US"/>
                  <a:t>Xét một chiến lược </a:t>
                </a:r>
                <a14:m>
                  <m:oMath xmlns:m="http://schemas.openxmlformats.org/officeDocument/2006/math">
                    <m:r>
                      <a:rPr lang="en-US" sz="2800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bất kì, ta có: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Bởi vì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ta có: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Áp dụng liên tiếp bất đẳng thức trên ta được: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08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Tiếp theo, ta có: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bởi vì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và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là một ma trận không âm với tất cả các phần tử nhỏ hơn hoặc bằng 1 (vì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). Do đó,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với chiến lược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bất kì.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5" y="1009860"/>
                <a:ext cx="10579654" cy="5465760"/>
              </a:xfrm>
              <a:blipFill>
                <a:blip r:embed="rId2"/>
                <a:stretch>
                  <a:fillRect l="-288" r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28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20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"/>
          <p:cNvSpPr txBox="1">
            <a:spLocks noGrp="1"/>
          </p:cNvSpPr>
          <p:nvPr>
            <p:ph type="body" idx="1"/>
          </p:nvPr>
        </p:nvSpPr>
        <p:spPr>
          <a:xfrm>
            <a:off x="1470929" y="2095027"/>
            <a:ext cx="9941071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</a:pPr>
            <a:r>
              <a:rPr lang="en-US"/>
              <a:t>PHÂN TÍCH CHIẾN LƯỢC TỐI ƯU</a:t>
            </a:r>
            <a:endParaRPr dirty="0"/>
          </a:p>
        </p:txBody>
      </p:sp>
      <p:sp>
        <p:nvSpPr>
          <p:cNvPr id="364" name="Google Shape;364;p4"/>
          <p:cNvSpPr txBox="1">
            <a:spLocks noGrp="1"/>
          </p:cNvSpPr>
          <p:nvPr>
            <p:ph type="body" idx="2"/>
          </p:nvPr>
        </p:nvSpPr>
        <p:spPr>
          <a:xfrm>
            <a:off x="1470930" y="3169159"/>
            <a:ext cx="9941070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ANALYZING OPTIMAL POLICIES</a:t>
            </a:r>
            <a:endParaRPr dirty="0"/>
          </a:p>
        </p:txBody>
      </p:sp>
      <p:sp>
        <p:nvSpPr>
          <p:cNvPr id="365" name="Google Shape;365;p4"/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</a:pPr>
            <a:endParaRPr/>
          </a:p>
        </p:txBody>
      </p:sp>
      <p:sp>
        <p:nvSpPr>
          <p:cNvPr id="366" name="Google Shape;366;p4"/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</a:pPr>
            <a:endParaRPr/>
          </a:p>
        </p:txBody>
      </p:sp>
      <p:sp>
        <p:nvSpPr>
          <p:cNvPr id="367" name="Google Shape;367;p4"/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68" name="Google Shape;368;p4"/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662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"/>
          <p:cNvSpPr txBox="1">
            <a:spLocks noGrp="1"/>
          </p:cNvSpPr>
          <p:nvPr>
            <p:ph type="body" idx="1"/>
          </p:nvPr>
        </p:nvSpPr>
        <p:spPr>
          <a:xfrm>
            <a:off x="1470929" y="2095027"/>
            <a:ext cx="9941071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</a:pPr>
            <a:r>
              <a:rPr lang="en-US"/>
              <a:t>CHIẾN LƯỢC TỐI ƯU</a:t>
            </a:r>
            <a:endParaRPr dirty="0"/>
          </a:p>
        </p:txBody>
      </p:sp>
      <p:sp>
        <p:nvSpPr>
          <p:cNvPr id="364" name="Google Shape;364;p4"/>
          <p:cNvSpPr txBox="1">
            <a:spLocks noGrp="1"/>
          </p:cNvSpPr>
          <p:nvPr>
            <p:ph type="body" idx="2"/>
          </p:nvPr>
        </p:nvSpPr>
        <p:spPr>
          <a:xfrm>
            <a:off x="1470930" y="3169159"/>
            <a:ext cx="9941070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OPTIMAL POLICIES</a:t>
            </a:r>
            <a:endParaRPr dirty="0"/>
          </a:p>
        </p:txBody>
      </p:sp>
      <p:sp>
        <p:nvSpPr>
          <p:cNvPr id="365" name="Google Shape;365;p4"/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</a:pPr>
            <a:endParaRPr/>
          </a:p>
        </p:txBody>
      </p:sp>
      <p:sp>
        <p:nvSpPr>
          <p:cNvPr id="366" name="Google Shape;366;p4"/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</a:pPr>
            <a:endParaRPr/>
          </a:p>
        </p:txBody>
      </p:sp>
      <p:sp>
        <p:nvSpPr>
          <p:cNvPr id="367" name="Google Shape;367;p4"/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68" name="Google Shape;368;p4"/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4" y="-55145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(Optimal policy)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3" y="730751"/>
                <a:ext cx="11029928" cy="4943139"/>
              </a:xfrm>
            </p:spPr>
            <p:txBody>
              <a:bodyPr/>
              <a:lstStyle/>
              <a:p>
                <a:pPr marL="50800" indent="0">
                  <a:lnSpc>
                    <a:spcPct val="100000"/>
                  </a:lnSpc>
                  <a:buNone/>
                </a:pPr>
                <a:r>
                  <a:rPr lang="en-US" sz="2400" dirty="0"/>
                  <a:t>Một </a:t>
                </a:r>
                <a:r>
                  <a:rPr lang="en-US" sz="2400" dirty="0" err="1"/>
                  <a:t>chiến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lược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ưu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trông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như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thế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nào</a:t>
                </a:r>
                <a:r>
                  <a:rPr lang="en-US" sz="2400" dirty="0"/>
                  <a:t>?</a:t>
                </a:r>
              </a:p>
              <a:p>
                <a:pPr marL="508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US" sz="24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3" y="730751"/>
                <a:ext cx="11029928" cy="4943139"/>
              </a:xfrm>
              <a:blipFill>
                <a:blip r:embed="rId2"/>
                <a:stretch>
                  <a:fillRect l="-442" t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30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46BB6DC-85F4-9387-9BEF-43EC47BCF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6509947"/>
                  </p:ext>
                </p:extLst>
              </p:nvPr>
            </p:nvGraphicFramePr>
            <p:xfrm>
              <a:off x="609369" y="2295750"/>
              <a:ext cx="11359475" cy="4458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59475">
                      <a:extLst>
                        <a:ext uri="{9D8B030D-6E8A-4147-A177-3AD203B41FA5}">
                          <a16:colId xmlns:a16="http://schemas.microsoft.com/office/drawing/2014/main" val="4123940527"/>
                        </a:ext>
                      </a:extLst>
                    </a:gridCol>
                  </a:tblGrid>
                  <a:tr h="59638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Định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lý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(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Chiến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lược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tối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ưu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tham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lam – Greedy optimal policy)</a:t>
                          </a:r>
                          <a:endParaRPr lang="en-VN" sz="26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248271"/>
                      </a:ext>
                    </a:extLst>
                  </a:tr>
                  <a:tr h="384659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baseline="0" dirty="0" err="1"/>
                            <a:t>Với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trạng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thái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𝒮</m:t>
                              </m:r>
                            </m:oMath>
                          </a14:m>
                          <a:r>
                            <a:rPr lang="en-US" sz="2400" baseline="0" dirty="0"/>
                            <a:t>, </a:t>
                          </a:r>
                          <a:r>
                            <a:rPr lang="en-US" sz="2400" baseline="0" dirty="0" err="1"/>
                            <a:t>chiến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lược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tham</a:t>
                          </a:r>
                          <a:r>
                            <a:rPr lang="en-US" sz="2400" baseline="0" dirty="0"/>
                            <a:t> lam </a:t>
                          </a:r>
                          <a:r>
                            <a:rPr lang="en-US" sz="2400" baseline="0" dirty="0" err="1"/>
                            <a:t>đơn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định</a:t>
                          </a:r>
                          <a:r>
                            <a:rPr lang="en-US" sz="2400" baseline="0" dirty="0"/>
                            <a:t> (deterministic greedy policy):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ế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u</m:t>
                                        </m:r>
                                        <m: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ế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u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≠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 err="1"/>
                            <a:t>là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một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chiến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lược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tối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ưu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thỏa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mãn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phương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trình</a:t>
                          </a:r>
                          <a:r>
                            <a:rPr lang="en-US" sz="2400" dirty="0"/>
                            <a:t> Bellman </a:t>
                          </a:r>
                          <a:r>
                            <a:rPr lang="en-US" sz="2400" dirty="0" err="1"/>
                            <a:t>tối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ưu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với</a:t>
                          </a:r>
                          <a:r>
                            <a:rPr lang="en-US" sz="2400" dirty="0"/>
                            <a:t>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arg</m:t>
                                        </m:r>
                                        <m: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lim>
                                    </m:limLow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 err="1"/>
                            <a:t>với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nary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nary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oMath>
                          </a14:m>
                          <a:r>
                            <a:rPr lang="en-US" sz="2400" dirty="0"/>
                            <a:t>.</a:t>
                          </a: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70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46BB6DC-85F4-9387-9BEF-43EC47BCF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6509947"/>
                  </p:ext>
                </p:extLst>
              </p:nvPr>
            </p:nvGraphicFramePr>
            <p:xfrm>
              <a:off x="609369" y="2295750"/>
              <a:ext cx="11359475" cy="4458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59475">
                      <a:extLst>
                        <a:ext uri="{9D8B030D-6E8A-4147-A177-3AD203B41FA5}">
                          <a16:colId xmlns:a16="http://schemas.microsoft.com/office/drawing/2014/main" val="4123940527"/>
                        </a:ext>
                      </a:extLst>
                    </a:gridCol>
                  </a:tblGrid>
                  <a:tr h="6123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Định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lý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(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Chiến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lược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tối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ưu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tham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lam – Greedy optimal policy)</a:t>
                          </a:r>
                          <a:endParaRPr lang="en-VN" sz="26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248271"/>
                      </a:ext>
                    </a:extLst>
                  </a:tr>
                  <a:tr h="38465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" t="-16139" r="-214" b="-204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702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58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4" y="-55145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(Optimal policy)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25632" y="730751"/>
                <a:ext cx="11827824" cy="4943139"/>
              </a:xfrm>
            </p:spPr>
            <p:txBody>
              <a:bodyPr>
                <a:normAutofit/>
              </a:bodyPr>
              <a:lstStyle/>
              <a:p>
                <a:pPr marL="50800" indent="0">
                  <a:lnSpc>
                    <a:spcPct val="100000"/>
                  </a:lnSpc>
                  <a:buNone/>
                </a:pPr>
                <a:r>
                  <a:rPr lang="en-US" sz="2000" dirty="0"/>
                  <a:t>Một </a:t>
                </a:r>
                <a:r>
                  <a:rPr lang="en-US" sz="2000" dirty="0" err="1"/>
                  <a:t>chiến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lược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tối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ưu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trông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như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thế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nào</a:t>
                </a:r>
                <a:r>
                  <a:rPr lang="en-US" sz="2000" dirty="0"/>
                  <a:t>?</a:t>
                </a:r>
              </a:p>
              <a:p>
                <a:pPr marL="508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US" sz="20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func>
                    </m:oMath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=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br>
                  <a:rPr lang="en-US" sz="200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endParaRPr lang="en-US" sz="2000" dirty="0">
                  <a:solidFill>
                    <a:schemeClr val="tx1"/>
                  </a:solidFill>
                </a:endParaRPr>
              </a:p>
              <a:p>
                <a:pPr marL="5080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sẽ được cực đại hóa nếu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>
                    <a:solidFill>
                      <a:schemeClr val="tx1"/>
                    </a:solidFill>
                  </a:rPr>
                  <a:t>chọn hành động có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>
                    <a:solidFill>
                      <a:schemeClr val="tx1"/>
                    </a:solidFill>
                  </a:rPr>
                  <a:t>lớn nhất.</a:t>
                </a:r>
              </a:p>
              <a:p>
                <a:pPr marL="50800" indent="0" algn="ctr">
                  <a:lnSpc>
                    <a:spcPct val="100000"/>
                  </a:lnSpc>
                  <a:buNone/>
                </a:pPr>
                <a:r>
                  <a:rPr lang="en-US" sz="2000">
                    <a:solidFill>
                      <a:srgbClr val="FF0000"/>
                    </a:solidFill>
                  </a:rPr>
                  <a:t>Chiến lược tối ưu tương ứng với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>
                    <a:solidFill>
                      <a:srgbClr val="FF0000"/>
                    </a:solidFill>
                  </a:rPr>
                  <a:t>không phải là duy nhất.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5632" y="730751"/>
                <a:ext cx="11827824" cy="4943139"/>
              </a:xfrm>
              <a:blipFill>
                <a:blip r:embed="rId2"/>
                <a:stretch>
                  <a:fillRect l="-2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31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7CB479-3C62-E800-10B3-3885B1511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108" y="3516561"/>
            <a:ext cx="61817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4" y="-55145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(Optimal policy)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25632" y="730751"/>
                <a:ext cx="11827824" cy="4943139"/>
              </a:xfrm>
            </p:spPr>
            <p:txBody>
              <a:bodyPr>
                <a:normAutofit/>
              </a:bodyPr>
              <a:lstStyle/>
              <a:p>
                <a:pPr marL="50800" indent="0">
                  <a:lnSpc>
                    <a:spcPct val="100000"/>
                  </a:lnSpc>
                  <a:buNone/>
                </a:pPr>
                <a:r>
                  <a:rPr lang="en-US" sz="2000" dirty="0"/>
                  <a:t>Một </a:t>
                </a:r>
                <a:r>
                  <a:rPr lang="en-US" sz="2000" dirty="0" err="1"/>
                  <a:t>chiến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lược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tối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ưu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trông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như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thế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nào</a:t>
                </a:r>
                <a:r>
                  <a:rPr lang="en-US" sz="2000" dirty="0"/>
                  <a:t>?</a:t>
                </a:r>
              </a:p>
              <a:p>
                <a:pPr marL="508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US" sz="20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br>
                  <a:rPr lang="en-US" sz="200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endParaRPr lang="en-US" sz="2000" dirty="0">
                  <a:solidFill>
                    <a:schemeClr val="tx1"/>
                  </a:solidFill>
                </a:endParaRPr>
              </a:p>
              <a:p>
                <a:pPr marL="5080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sẽ được cực đại hóa nếu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>
                    <a:solidFill>
                      <a:schemeClr val="tx1"/>
                    </a:solidFill>
                  </a:rPr>
                  <a:t>chọn hành động có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>
                    <a:solidFill>
                      <a:schemeClr val="tx1"/>
                    </a:solidFill>
                  </a:rPr>
                  <a:t>lớn nhất.</a:t>
                </a:r>
              </a:p>
              <a:p>
                <a:pPr marL="50800" indent="0" algn="ctr">
                  <a:lnSpc>
                    <a:spcPct val="100000"/>
                  </a:lnSpc>
                  <a:buNone/>
                </a:pPr>
                <a:endParaRPr lang="en-US" sz="2000">
                  <a:solidFill>
                    <a:srgbClr val="FF0000"/>
                  </a:solidFill>
                </a:endParaRPr>
              </a:p>
              <a:p>
                <a:pPr marL="50800" indent="0" algn="ctr">
                  <a:lnSpc>
                    <a:spcPct val="100000"/>
                  </a:lnSpc>
                  <a:buNone/>
                </a:pPr>
                <a:r>
                  <a:rPr lang="en-US" sz="2000">
                    <a:solidFill>
                      <a:srgbClr val="FF0000"/>
                    </a:solidFill>
                  </a:rPr>
                  <a:t>Chiến lược tối ưu có thể có tính ngẫu nhiên (stochastic). </a:t>
                </a:r>
              </a:p>
              <a:p>
                <a:pPr marL="50800" indent="0" algn="ctr">
                  <a:lnSpc>
                    <a:spcPct val="100000"/>
                  </a:lnSpc>
                  <a:buNone/>
                </a:pPr>
                <a:r>
                  <a:rPr lang="en-US" sz="2000">
                    <a:solidFill>
                      <a:srgbClr val="FF0000"/>
                    </a:solidFill>
                  </a:rPr>
                  <a:t>Nhưng chắc chắn luôn có một chiến lược tối ưu đơn định (deterministic optimal policy).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5632" y="730751"/>
                <a:ext cx="11827824" cy="4943139"/>
              </a:xfrm>
              <a:blipFill>
                <a:blip r:embed="rId2"/>
                <a:stretch>
                  <a:fillRect l="-2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32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7CB479-3C62-E800-10B3-3885B1511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681" y="3429000"/>
            <a:ext cx="61817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4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0800" indent="0">
                  <a:buNone/>
                </a:pPr>
                <a:r>
                  <a:rPr lang="en-US" dirty="0"/>
                  <a:t>Những </a:t>
                </a:r>
                <a:r>
                  <a:rPr lang="en-US" dirty="0" err="1"/>
                  <a:t>yếu</a:t>
                </a:r>
                <a:r>
                  <a:rPr lang="en-US" dirty="0"/>
                  <a:t> </a:t>
                </a:r>
                <a:r>
                  <a:rPr lang="en-US" dirty="0" err="1"/>
                  <a:t>tố</a:t>
                </a:r>
                <a:r>
                  <a:rPr lang="en-US" dirty="0"/>
                  <a:t> </a:t>
                </a:r>
                <a:r>
                  <a:rPr lang="en-US" dirty="0" err="1"/>
                  <a:t>nào</a:t>
                </a:r>
                <a:r>
                  <a:rPr lang="en-US" dirty="0"/>
                  <a:t> </a:t>
                </a:r>
                <a:r>
                  <a:rPr lang="en-US" dirty="0" err="1"/>
                  <a:t>ảnh</a:t>
                </a:r>
                <a:r>
                  <a:rPr lang="en-US" dirty="0"/>
                  <a:t> </a:t>
                </a:r>
                <a:r>
                  <a:rPr lang="en-US" dirty="0" err="1"/>
                  <a:t>hưởng</a:t>
                </a:r>
                <a:r>
                  <a:rPr lang="en-US" dirty="0"/>
                  <a:t> </a:t>
                </a:r>
                <a:r>
                  <a:rPr lang="en-US" dirty="0" err="1"/>
                  <a:t>đến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trạng</a:t>
                </a:r>
                <a:r>
                  <a:rPr lang="en-US" dirty="0"/>
                  <a:t> </a:t>
                </a:r>
                <a:r>
                  <a:rPr lang="en-US" dirty="0" err="1"/>
                  <a:t>thái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chiến</a:t>
                </a:r>
                <a:r>
                  <a:rPr lang="en-US" dirty="0"/>
                  <a:t> </a:t>
                </a:r>
                <a:r>
                  <a:rPr lang="en-US" dirty="0" err="1"/>
                  <a:t>lược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?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8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8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8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28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  <m: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marL="50800" indent="0" algn="l">
                  <a:buNone/>
                </a:pPr>
                <a:r>
                  <a:rPr lang="en-US" dirty="0" err="1">
                    <a:ea typeface="Cambria Math" panose="02040503050406030204" pitchFamily="18" charset="0"/>
                  </a:rPr>
                  <a:t>Có</a:t>
                </a:r>
                <a:r>
                  <a:rPr lang="en-US" dirty="0">
                    <a:ea typeface="Cambria Math" panose="02040503050406030204" pitchFamily="18" charset="0"/>
                  </a:rPr>
                  <a:t> 3 </a:t>
                </a:r>
                <a:r>
                  <a:rPr lang="en-US" dirty="0" err="1">
                    <a:ea typeface="Cambria Math" panose="02040503050406030204" pitchFamily="18" charset="0"/>
                  </a:rPr>
                  <a:t>yếu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tố</a:t>
                </a:r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pPr algn="l"/>
                <a:r>
                  <a:rPr lang="en-US" sz="2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M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ô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hình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môi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trường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/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tác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vụ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và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br>
                  <a:rPr lang="en-US" sz="2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US" sz="28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Thiết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8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kế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8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phần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8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thưởng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Hệ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chiết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khấu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49" r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33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0962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100684"/>
                <a:ext cx="11783978" cy="5638046"/>
              </a:xfrm>
            </p:spPr>
            <p:txBody>
              <a:bodyPr>
                <a:normAutofit lnSpcReduction="10000"/>
              </a:bodyPr>
              <a:lstStyle/>
              <a:p>
                <a:pPr marL="50800" indent="0">
                  <a:buNone/>
                </a:pPr>
                <a:r>
                  <a:rPr lang="en-US" sz="2000" dirty="0"/>
                  <a:t>Chiến </a:t>
                </a:r>
                <a:r>
                  <a:rPr lang="en-US" sz="2000" dirty="0" err="1"/>
                  <a:t>lược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tối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ưu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và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giá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trị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trạng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thái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tối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ưu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được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tìm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ra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bằng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cách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giải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phương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trình</a:t>
                </a:r>
                <a:r>
                  <a:rPr lang="en-US" sz="2000" dirty="0"/>
                  <a:t> Bellman </a:t>
                </a:r>
                <a:r>
                  <a:rPr lang="en-US" sz="2000" dirty="0" err="1"/>
                  <a:t>tối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ưu</a:t>
                </a:r>
                <a:r>
                  <a:rPr lang="en-US" sz="2000" dirty="0"/>
                  <a:t>.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boundary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forbidden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target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sz="24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 algn="ctr">
                  <a:buNone/>
                </a:pPr>
                <a:r>
                  <a:rPr lang="en-US" sz="2000" i="1" dirty="0" err="1">
                    <a:solidFill>
                      <a:srgbClr val="FF0000"/>
                    </a:solidFill>
                  </a:rPr>
                  <a:t>Chiến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lược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tối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ưu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chấp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nhận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mạo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hiểm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Đi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vào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các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ô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cấm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100684"/>
                <a:ext cx="11783978" cy="5638046"/>
              </a:xfrm>
              <a:blipFill>
                <a:blip r:embed="rId2"/>
                <a:stretch>
                  <a:fillRect l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34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5E10C-8E0A-0A9B-4C67-4648D5DC2B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19675" y="2220679"/>
            <a:ext cx="8160671" cy="382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69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100684"/>
                <a:ext cx="11783978" cy="5638046"/>
              </a:xfrm>
            </p:spPr>
            <p:txBody>
              <a:bodyPr>
                <a:normAutofit lnSpcReduction="10000"/>
              </a:bodyPr>
              <a:lstStyle/>
              <a:p>
                <a:pPr marL="50800" indent="0">
                  <a:buNone/>
                </a:pPr>
                <a:r>
                  <a:rPr lang="en-US" sz="2200" dirty="0"/>
                  <a:t>Ta </a:t>
                </a:r>
                <a:r>
                  <a:rPr lang="en-US" sz="2200" dirty="0" err="1"/>
                  <a:t>thay</a:t>
                </a:r>
                <a:r>
                  <a:rPr lang="en-US" sz="2200" dirty="0"/>
                  <a:t> </a:t>
                </a:r>
                <a:r>
                  <a:rPr lang="en-US" sz="2200" dirty="0" err="1"/>
                  <a:t>đổi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sz="2200" dirty="0"/>
                  <a:t> thành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22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 algn="ctr">
                  <a:buNone/>
                </a:pPr>
                <a:r>
                  <a:rPr lang="en-US" sz="2000" i="1" dirty="0" err="1">
                    <a:solidFill>
                      <a:srgbClr val="FF0000"/>
                    </a:solidFill>
                  </a:rPr>
                  <a:t>Chiến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lược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tối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ưu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có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tầm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nhìn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ngắn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hạn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hơn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(short-sighted):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Tránh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tất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cả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các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ô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cấm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100684"/>
                <a:ext cx="11783978" cy="5638046"/>
              </a:xfrm>
              <a:blipFill>
                <a:blip r:embed="rId2"/>
                <a:stretch>
                  <a:fillRect l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35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5E10C-8E0A-0A9B-4C67-4648D5DC2B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15664" y="1799222"/>
            <a:ext cx="8160671" cy="38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91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100683"/>
                <a:ext cx="11783978" cy="5638047"/>
              </a:xfrm>
            </p:spPr>
            <p:txBody>
              <a:bodyPr>
                <a:normAutofit lnSpcReduction="10000"/>
              </a:bodyPr>
              <a:lstStyle/>
              <a:p>
                <a:pPr marL="50800" indent="0">
                  <a:buNone/>
                </a:pPr>
                <a:r>
                  <a:rPr lang="en-US" sz="2200" dirty="0" err="1"/>
                  <a:t>Nếu</a:t>
                </a:r>
                <a:r>
                  <a:rPr lang="en-US" sz="2200" dirty="0"/>
                  <a:t> ta </a:t>
                </a:r>
                <a:r>
                  <a:rPr lang="en-US" sz="2200" dirty="0" err="1"/>
                  <a:t>sử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dụng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 algn="ctr">
                  <a:buNone/>
                </a:pPr>
                <a:r>
                  <a:rPr lang="en-US" sz="2000" i="1" dirty="0" err="1">
                    <a:solidFill>
                      <a:srgbClr val="FF0000"/>
                    </a:solidFill>
                  </a:rPr>
                  <a:t>Chiến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lược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tối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ưu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trở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nên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cực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kỳ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ngắn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hạn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,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chỉ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lựa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chọn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phần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thưởng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ngay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lập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tức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cao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nhất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,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và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không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thể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đến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được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vị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trí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mục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tiêu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(ô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màu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xanh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100683"/>
                <a:ext cx="11783978" cy="5638047"/>
              </a:xfrm>
              <a:blipFill>
                <a:blip r:embed="rId2"/>
                <a:stretch>
                  <a:fillRect l="-259" r="-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36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5E10C-8E0A-0A9B-4C67-4648D5DC2B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36889" y="1799222"/>
            <a:ext cx="8118220" cy="38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0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100684"/>
                <a:ext cx="11783978" cy="5638046"/>
              </a:xfrm>
            </p:spPr>
            <p:txBody>
              <a:bodyPr>
                <a:normAutofit lnSpcReduction="10000"/>
              </a:bodyPr>
              <a:lstStyle/>
              <a:p>
                <a:pPr marL="50800" indent="0">
                  <a:buNone/>
                </a:pPr>
                <a:r>
                  <a:rPr lang="en-US" sz="2200" dirty="0"/>
                  <a:t>Ta </a:t>
                </a:r>
                <a:r>
                  <a:rPr lang="en-US" sz="2200" dirty="0" err="1"/>
                  <a:t>tăng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hình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phạt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khi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tác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tử</a:t>
                </a:r>
                <a:r>
                  <a:rPr lang="en-US" sz="2200" dirty="0"/>
                  <a:t> </a:t>
                </a:r>
                <a:r>
                  <a:rPr lang="en-US" sz="2200" dirty="0" err="1"/>
                  <a:t>đi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vào</a:t>
                </a:r>
                <a:r>
                  <a:rPr lang="en-US" sz="2200" dirty="0"/>
                  <a:t> ô </a:t>
                </a:r>
                <a:r>
                  <a:rPr lang="en-US" sz="2200" dirty="0" err="1"/>
                  <a:t>cấm</a:t>
                </a:r>
                <a:r>
                  <a:rPr lang="en-US" sz="2200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boundary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−1,  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forbidden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=−10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target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sz="24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 algn="ctr">
                  <a:buNone/>
                </a:pPr>
                <a:r>
                  <a:rPr lang="en-US" sz="2000" i="1" dirty="0" err="1">
                    <a:solidFill>
                      <a:srgbClr val="FF0000"/>
                    </a:solidFill>
                  </a:rPr>
                  <a:t>Chiến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lược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tối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ưu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sẽ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tránh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các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ô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cấm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100684"/>
                <a:ext cx="11783978" cy="5638046"/>
              </a:xfrm>
              <a:blipFill>
                <a:blip r:embed="rId2"/>
                <a:stretch>
                  <a:fillRect l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37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5E10C-8E0A-0A9B-4C67-4648D5DC2B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57989" y="2220679"/>
            <a:ext cx="8084043" cy="382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28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0800" indent="0">
                  <a:buNone/>
                </a:pPr>
                <a:r>
                  <a:rPr lang="en-US" dirty="0"/>
                  <a:t>Nếu ta </a:t>
                </a:r>
                <a:r>
                  <a:rPr lang="en-US" dirty="0" err="1"/>
                  <a:t>thay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50800" indent="0">
                  <a:buNone/>
                </a:pPr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boundary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forbidden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target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other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  <a:p>
                <a:pPr marL="50800" indent="0">
                  <a:buNone/>
                </a:pPr>
                <a:r>
                  <a:rPr lang="en-US" dirty="0" err="1"/>
                  <a:t>trở</a:t>
                </a:r>
                <a:r>
                  <a:rPr lang="en-US" dirty="0"/>
                  <a:t> </a:t>
                </a:r>
                <a:r>
                  <a:rPr lang="en-US" dirty="0" err="1"/>
                  <a:t>thành</a:t>
                </a:r>
                <a:endParaRPr lang="en-US" dirty="0"/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boundary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forbidden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target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other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r>
                  <a:rPr lang="en-US" dirty="0" err="1">
                    <a:solidFill>
                      <a:schemeClr val="accent1"/>
                    </a:solidFill>
                  </a:rPr>
                  <a:t>Chiến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lược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tối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ưu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vẫn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giữ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nguyên</a:t>
                </a:r>
                <a:r>
                  <a:rPr lang="en-US" dirty="0">
                    <a:solidFill>
                      <a:schemeClr val="accent1"/>
                    </a:solidFill>
                  </a:rPr>
                  <a:t>!</a:t>
                </a:r>
              </a:p>
              <a:p>
                <a:pPr marL="50800" indent="0">
                  <a:buNone/>
                </a:pPr>
                <a:r>
                  <a:rPr lang="en-US" dirty="0" err="1">
                    <a:solidFill>
                      <a:schemeClr val="accent1"/>
                    </a:solidFill>
                  </a:rPr>
                  <a:t>Yếu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tố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quyết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định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không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phải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là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giá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trị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phần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thưởng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tuyệt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đối</a:t>
                </a:r>
                <a:r>
                  <a:rPr lang="en-US" dirty="0">
                    <a:solidFill>
                      <a:schemeClr val="accent1"/>
                    </a:solidFill>
                  </a:rPr>
                  <a:t> (absolute reward values)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mà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là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giá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trị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tương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đối</a:t>
                </a:r>
                <a:r>
                  <a:rPr lang="en-US" dirty="0">
                    <a:solidFill>
                      <a:schemeClr val="accent1"/>
                    </a:solidFill>
                  </a:rPr>
                  <a:t> (relative reward values).</a:t>
                </a:r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76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38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739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39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5BFFD1E-8FD5-0491-1967-7A9AE5DB81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9902135"/>
                  </p:ext>
                </p:extLst>
              </p:nvPr>
            </p:nvGraphicFramePr>
            <p:xfrm>
              <a:off x="628672" y="1120126"/>
              <a:ext cx="11359475" cy="52452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59475">
                      <a:extLst>
                        <a:ext uri="{9D8B030D-6E8A-4147-A177-3AD203B41FA5}">
                          <a16:colId xmlns:a16="http://schemas.microsoft.com/office/drawing/2014/main" val="4123940527"/>
                        </a:ext>
                      </a:extLst>
                    </a:gridCol>
                  </a:tblGrid>
                  <a:tr h="59638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Tính bất biến của chiến lược tối ưu – 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Optimal </a:t>
                          </a:r>
                          <a:r>
                            <a:rPr lang="en-US" sz="26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policy invariance</a:t>
                          </a:r>
                          <a:endParaRPr lang="en-VN" sz="26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248271"/>
                      </a:ext>
                    </a:extLst>
                  </a:tr>
                  <a:tr h="384659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baseline="0" dirty="0"/>
                            <a:t>Xét </a:t>
                          </a:r>
                          <a:r>
                            <a:rPr lang="en-US" sz="2400" baseline="0" dirty="0" err="1"/>
                            <a:t>một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Quá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trình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quyết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định</a:t>
                          </a:r>
                          <a:r>
                            <a:rPr lang="en-US" sz="2400" baseline="0" dirty="0"/>
                            <a:t> Markov (MDP) </a:t>
                          </a:r>
                          <a:r>
                            <a:rPr lang="en-US" sz="2400" baseline="0" dirty="0" err="1"/>
                            <a:t>với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4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40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𝒮</m:t>
                                  </m:r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là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giá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trị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trạng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thái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tối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ưu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thỏa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mãn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600" b="0" i="1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240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en-US" sz="2400" dirty="0"/>
                            <a:t>. </a:t>
                          </a:r>
                          <a:r>
                            <a:rPr lang="en-US" sz="2400" dirty="0" err="1"/>
                            <a:t>Nếu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mỗi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phần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thưởng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được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biến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đổi</a:t>
                          </a:r>
                          <a:r>
                            <a:rPr lang="en-US" sz="2400" baseline="0" dirty="0"/>
                            <a:t> affine </a:t>
                          </a:r>
                          <a:r>
                            <a:rPr lang="en-US" sz="2400" baseline="0" dirty="0" err="1"/>
                            <a:t>thành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𝑎𝑟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:r>
                            <a:rPr lang="en-US" sz="2400" dirty="0" err="1"/>
                            <a:t>với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24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và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:r>
                            <a:rPr lang="en-US" sz="2400" dirty="0" err="1"/>
                            <a:t>thì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giá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trị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trạng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thái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tối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ưu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cũng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là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một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biến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đổi</a:t>
                          </a:r>
                          <a:r>
                            <a:rPr lang="en-US" sz="2400" baseline="0" dirty="0"/>
                            <a:t> affine </a:t>
                          </a:r>
                          <a:r>
                            <a:rPr lang="en-US" sz="2400" baseline="0" dirty="0" err="1"/>
                            <a:t>của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sz="240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baseline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400" b="0" i="1" baseline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2400" b="0" i="1" baseline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baseline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400" b="0" i="1" baseline="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den>
                                </m:f>
                                <m:r>
                                  <a:rPr lang="en-US" sz="2400" b="1" i="1" baseline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b="0" dirty="0" err="1"/>
                            <a:t>với</a:t>
                          </a:r>
                          <a:r>
                            <a:rPr lang="en-US" sz="2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=(0,1)</m:t>
                              </m:r>
                            </m:oMath>
                          </a14:m>
                          <a:r>
                            <a:rPr lang="en-US" sz="2400" b="0" dirty="0"/>
                            <a:t> </a:t>
                          </a:r>
                          <a:r>
                            <a:rPr lang="en-US" sz="2400" b="0" dirty="0" err="1"/>
                            <a:t>là</a:t>
                          </a:r>
                          <a:r>
                            <a:rPr lang="en-US" sz="2400" b="0" baseline="0" dirty="0"/>
                            <a:t> </a:t>
                          </a:r>
                          <a:r>
                            <a:rPr lang="en-US" sz="2400" b="0" baseline="0" dirty="0" err="1"/>
                            <a:t>hệ</a:t>
                          </a:r>
                          <a:r>
                            <a:rPr lang="en-US" sz="2400" b="0" baseline="0" dirty="0"/>
                            <a:t> </a:t>
                          </a:r>
                          <a:r>
                            <a:rPr lang="en-US" sz="2400" b="0" baseline="0" dirty="0" err="1"/>
                            <a:t>số</a:t>
                          </a:r>
                          <a:r>
                            <a:rPr lang="en-US" sz="2400" b="0" baseline="0" dirty="0"/>
                            <a:t> </a:t>
                          </a:r>
                          <a:r>
                            <a:rPr lang="en-US" sz="2400" b="0" baseline="0" dirty="0" err="1"/>
                            <a:t>chiết</a:t>
                          </a:r>
                          <a:r>
                            <a:rPr lang="en-US" sz="2400" b="0" baseline="0" dirty="0"/>
                            <a:t> </a:t>
                          </a:r>
                          <a:r>
                            <a:rPr lang="en-US" sz="2400" b="0" baseline="0" dirty="0" err="1"/>
                            <a:t>khấu</a:t>
                          </a:r>
                          <a:r>
                            <a:rPr lang="en-US" sz="2400" b="0" baseline="0" dirty="0"/>
                            <a:t> </a:t>
                          </a:r>
                          <a:r>
                            <a:rPr lang="en-US" sz="2400" b="0" baseline="0" dirty="0" err="1"/>
                            <a:t>và</a:t>
                          </a:r>
                          <a:r>
                            <a:rPr lang="en-US" sz="2400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  <m:t>[1,…,1]</m:t>
                                  </m:r>
                                </m:e>
                                <m:sup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b="0" dirty="0"/>
                            <a:t>. Do </a:t>
                          </a:r>
                          <a:r>
                            <a:rPr lang="en-US" sz="2400" b="0" dirty="0" err="1"/>
                            <a:t>đó</a:t>
                          </a:r>
                          <a:r>
                            <a:rPr lang="en-US" sz="2400" b="0" dirty="0"/>
                            <a:t>,</a:t>
                          </a:r>
                          <a:r>
                            <a:rPr lang="en-US" sz="2400" b="0" baseline="0" dirty="0"/>
                            <a:t> </a:t>
                          </a:r>
                          <a:r>
                            <a:rPr lang="en-US" sz="2400" b="0" baseline="0" dirty="0" err="1"/>
                            <a:t>các</a:t>
                          </a:r>
                          <a:r>
                            <a:rPr lang="en-US" sz="2400" b="0" baseline="0" dirty="0"/>
                            <a:t> </a:t>
                          </a:r>
                          <a:r>
                            <a:rPr lang="en-US" sz="2400" b="0" baseline="0" dirty="0" err="1"/>
                            <a:t>chiến</a:t>
                          </a:r>
                          <a:r>
                            <a:rPr lang="en-US" sz="2400" b="0" baseline="0" dirty="0"/>
                            <a:t> </a:t>
                          </a:r>
                          <a:r>
                            <a:rPr lang="en-US" sz="2400" b="0" baseline="0" dirty="0" err="1"/>
                            <a:t>lược</a:t>
                          </a:r>
                          <a:r>
                            <a:rPr lang="en-US" sz="2400" b="0" baseline="0" dirty="0"/>
                            <a:t> </a:t>
                          </a:r>
                          <a:r>
                            <a:rPr lang="en-US" sz="2400" b="0" baseline="0" dirty="0" err="1"/>
                            <a:t>tối</a:t>
                          </a:r>
                          <a:r>
                            <a:rPr lang="en-US" sz="2400" b="0" baseline="0" dirty="0"/>
                            <a:t> </a:t>
                          </a:r>
                          <a:r>
                            <a:rPr lang="en-US" sz="2400" b="0" baseline="0" dirty="0" err="1"/>
                            <a:t>ưu</a:t>
                          </a:r>
                          <a:r>
                            <a:rPr lang="en-US" sz="2400" b="0" baseline="0" dirty="0"/>
                            <a:t> </a:t>
                          </a:r>
                          <a:r>
                            <a:rPr lang="en-US" sz="2400" b="0" baseline="0" dirty="0" err="1"/>
                            <a:t>là</a:t>
                          </a:r>
                          <a:r>
                            <a:rPr lang="en-US" sz="2400" b="0" baseline="0" dirty="0"/>
                            <a:t> </a:t>
                          </a:r>
                          <a:r>
                            <a:rPr lang="en-US" sz="2400" b="0" baseline="0" dirty="0" err="1"/>
                            <a:t>bất</a:t>
                          </a:r>
                          <a:r>
                            <a:rPr lang="en-US" sz="2400" b="0" baseline="0" dirty="0"/>
                            <a:t> </a:t>
                          </a:r>
                          <a:r>
                            <a:rPr lang="en-US" sz="2400" b="0" baseline="0" dirty="0" err="1"/>
                            <a:t>biến</a:t>
                          </a:r>
                          <a:r>
                            <a:rPr lang="en-US" sz="2400" b="0" baseline="0" dirty="0"/>
                            <a:t> (invariant) </a:t>
                          </a:r>
                          <a:r>
                            <a:rPr lang="en-US" sz="2400" b="0" baseline="0" dirty="0" err="1"/>
                            <a:t>với</a:t>
                          </a:r>
                          <a:r>
                            <a:rPr lang="en-US" sz="2400" b="0" baseline="0" dirty="0"/>
                            <a:t> </a:t>
                          </a:r>
                          <a:r>
                            <a:rPr lang="en-US" sz="2400" b="0" baseline="0" dirty="0" err="1"/>
                            <a:t>các</a:t>
                          </a:r>
                          <a:r>
                            <a:rPr lang="en-US" sz="2400" b="0" baseline="0" dirty="0"/>
                            <a:t> </a:t>
                          </a:r>
                          <a:r>
                            <a:rPr lang="en-US" sz="2400" b="0" baseline="0" dirty="0" err="1"/>
                            <a:t>biến</a:t>
                          </a:r>
                          <a:r>
                            <a:rPr lang="en-US" sz="2400" b="0" baseline="0" dirty="0"/>
                            <a:t> </a:t>
                          </a:r>
                          <a:r>
                            <a:rPr lang="en-US" sz="2400" b="0" baseline="0" dirty="0" err="1"/>
                            <a:t>đổi</a:t>
                          </a:r>
                          <a:r>
                            <a:rPr lang="en-US" sz="2400" b="0" baseline="0" dirty="0"/>
                            <a:t> affine </a:t>
                          </a:r>
                          <a:r>
                            <a:rPr lang="en-US" sz="2400" b="0" baseline="0" dirty="0" err="1"/>
                            <a:t>của</a:t>
                          </a:r>
                          <a:r>
                            <a:rPr lang="en-US" sz="2400" b="0" baseline="0" dirty="0"/>
                            <a:t> </a:t>
                          </a:r>
                          <a:r>
                            <a:rPr lang="en-US" sz="2400" b="0" baseline="0" dirty="0" err="1"/>
                            <a:t>các</a:t>
                          </a:r>
                          <a:r>
                            <a:rPr lang="en-US" sz="2400" b="0" baseline="0" dirty="0"/>
                            <a:t> </a:t>
                          </a:r>
                          <a:r>
                            <a:rPr lang="en-US" sz="2400" b="0" baseline="0" dirty="0" err="1"/>
                            <a:t>tín</a:t>
                          </a:r>
                          <a:r>
                            <a:rPr lang="en-US" sz="2400" b="0" baseline="0" dirty="0"/>
                            <a:t> </a:t>
                          </a:r>
                          <a:r>
                            <a:rPr lang="en-US" sz="2400" b="0" baseline="0" dirty="0" err="1"/>
                            <a:t>hiệu</a:t>
                          </a:r>
                          <a:r>
                            <a:rPr lang="en-US" sz="2400" b="0" baseline="0" dirty="0"/>
                            <a:t> </a:t>
                          </a:r>
                          <a:r>
                            <a:rPr lang="en-US" sz="2400" b="0" baseline="0" dirty="0" err="1"/>
                            <a:t>phần</a:t>
                          </a:r>
                          <a:r>
                            <a:rPr lang="en-US" sz="2400" b="0" baseline="0" dirty="0"/>
                            <a:t> </a:t>
                          </a:r>
                          <a:r>
                            <a:rPr lang="en-US" sz="2400" b="0" baseline="0" dirty="0" err="1"/>
                            <a:t>thưởng</a:t>
                          </a:r>
                          <a:r>
                            <a:rPr lang="en-US" sz="2400" b="0" baseline="0" dirty="0"/>
                            <a:t>.</a:t>
                          </a:r>
                          <a:endParaRPr lang="en-US" sz="2400" b="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70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5BFFD1E-8FD5-0491-1967-7A9AE5DB81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9902135"/>
                  </p:ext>
                </p:extLst>
              </p:nvPr>
            </p:nvGraphicFramePr>
            <p:xfrm>
              <a:off x="628672" y="1120126"/>
              <a:ext cx="11359475" cy="52452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59475">
                      <a:extLst>
                        <a:ext uri="{9D8B030D-6E8A-4147-A177-3AD203B41FA5}">
                          <a16:colId xmlns:a16="http://schemas.microsoft.com/office/drawing/2014/main" val="4123940527"/>
                        </a:ext>
                      </a:extLst>
                    </a:gridCol>
                  </a:tblGrid>
                  <a:tr h="6123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Tính bất biến của chiến lược tối ưu – 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Optimal </a:t>
                          </a:r>
                          <a:r>
                            <a:rPr lang="en-US" sz="26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policy invariance</a:t>
                          </a:r>
                          <a:endParaRPr lang="en-VN" sz="26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248271"/>
                      </a:ext>
                    </a:extLst>
                  </a:tr>
                  <a:tr h="46328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" t="-13403" r="-215" b="-30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702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378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Ví dụ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3401" y="1233824"/>
                <a:ext cx="8820150" cy="4943139"/>
              </a:xfrm>
            </p:spPr>
            <p:txBody>
              <a:bodyPr>
                <a:normAutofit/>
              </a:bodyPr>
              <a:lstStyle/>
              <a:p>
                <a:pPr marL="50800" indent="0">
                  <a:buNone/>
                </a:pPr>
                <a:r>
                  <a:rPr lang="en-US" sz="2000"/>
                  <a:t>Viết ra các phương trình Bellman và tính các giá trị trạng thái (với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sz="2000"/>
                  <a:t>).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/>
              </a:p>
              <a:p>
                <a:pPr marL="50800" indent="0">
                  <a:buNone/>
                </a:pPr>
                <a:endParaRPr lang="en-US" sz="2000"/>
              </a:p>
              <a:p>
                <a:pPr marL="50800" indent="0">
                  <a:buNone/>
                </a:pPr>
                <a:r>
                  <a:rPr lang="en-US" sz="2200"/>
                  <a:t>Ta có các giá trị trạng thái (state values) là: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=10,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=10,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200"/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1" y="1233824"/>
                <a:ext cx="8820150" cy="4943139"/>
              </a:xfrm>
              <a:blipFill>
                <a:blip r:embed="rId2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4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1EA7A1-EFC5-401D-23D0-34D3B7CCB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939" y="1230423"/>
            <a:ext cx="2458341" cy="247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3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Tính bất biến của chiến lược tối ưu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50800" indent="0">
                  <a:buNone/>
                </a:pPr>
                <a:r>
                  <a:rPr lang="en-US"/>
                  <a:t>Với chiến lược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/>
                  <a:t> bất kì, ta định nghĩa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/>
                  <a:t> với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/>
              </a:p>
              <a:p>
                <a:pPr marL="50800" indent="0">
                  <a:buNone/>
                </a:pPr>
                <a:r>
                  <a:rPr lang="en-US"/>
                  <a:t>Nếu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/>
                  <a:t> thì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/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/>
                  <a:t> </a:t>
                </a:r>
                <a:r>
                  <a:rPr lang="en-US"/>
                  <a:t>với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[1,…,1]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/>
                  <a:t>. Phương trình tối ưu Bellman (BOE) trở thành: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baseline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baseline="0" smtClean="0">
                          <a:latin typeface="Cambria Math" panose="02040503050406030204" pitchFamily="18" charset="0"/>
                        </a:rPr>
                        <m:t>′=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  <a:p>
                <a:pPr marL="50800" indent="0">
                  <a:buNone/>
                </a:pPr>
                <a:r>
                  <a:rPr lang="en-US"/>
                  <a:t>Nếu thay thế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/>
                  <a:t> vào BOE trên, ta được: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  <a:p>
                <a:pPr marL="5080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61" r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40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9990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Tính bất biến của chiến lược tối ưu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5" y="1233824"/>
                <a:ext cx="10579654" cy="5274534"/>
              </a:xfrm>
            </p:spPr>
            <p:txBody>
              <a:bodyPr>
                <a:normAutofit fontScale="77500" lnSpcReduction="20000"/>
              </a:bodyPr>
              <a:lstStyle/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endParaRPr lang="en-US"/>
              </a:p>
              <a:p>
                <a:pPr marL="50800" indent="0">
                  <a:buNone/>
                </a:pPr>
                <a:r>
                  <a:rPr lang="en-US"/>
                  <a:t>Tiếp theo, ta có: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/>
              </a:p>
              <a:p>
                <a:pPr marL="50800" indent="0">
                  <a:buNone/>
                </a:pPr>
                <a:r>
                  <a:rPr lang="en-US"/>
                  <a:t>tương đương với: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/>
              </a:p>
              <a:p>
                <a:pPr marL="50800" indent="0">
                  <a:buNone/>
                </a:pPr>
                <a:r>
                  <a:rPr lang="en-US"/>
                  <a:t>Với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/(1−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thỏa mãn phương trình trên và do đó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/>
                  <a:t> là lời giải của phương trình Bellman tối ưu: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baseline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baseline="0" smtClean="0">
                          <a:latin typeface="Cambria Math" panose="02040503050406030204" pitchFamily="18" charset="0"/>
                        </a:rPr>
                        <m:t>′=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  <a:p>
                <a:pPr marL="50800" indent="0">
                  <a:buNone/>
                </a:pPr>
                <a:r>
                  <a:rPr lang="en-US"/>
                  <a:t>Do đó,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/>
                  <a:t> là duy nhất (unique). 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/>
                  <a:t> là biến đổi affine của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, các mối quan hệ tương đối giữa các giá trị được giữ nguyên. Do đó, chiến lược tối ưu tham lam (greedy optimal policy) dẫn xuất từ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/>
                  <a:t> cũng giống như từ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5" y="1233824"/>
                <a:ext cx="10579654" cy="5274534"/>
              </a:xfrm>
              <a:blipFill>
                <a:blip r:embed="rId2"/>
                <a:stretch>
                  <a:fillRect l="-288" r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41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529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72" y="9750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5" y="3803072"/>
                <a:ext cx="10579654" cy="2830964"/>
              </a:xfrm>
            </p:spPr>
            <p:txBody>
              <a:bodyPr>
                <a:normAutofit fontScale="85000" lnSpcReduction="20000"/>
              </a:bodyPr>
              <a:lstStyle/>
              <a:p>
                <a:pPr marL="5080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Câu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hỏi</a:t>
                </a:r>
                <a:r>
                  <a:rPr lang="en-US" b="1" dirty="0">
                    <a:solidFill>
                      <a:srgbClr val="FF0000"/>
                    </a:solidFill>
                  </a:rPr>
                  <a:t>: </a:t>
                </a:r>
                <a:r>
                  <a:rPr lang="en-US" i="1" dirty="0" err="1"/>
                  <a:t>Tại</a:t>
                </a:r>
                <a:r>
                  <a:rPr lang="en-US" i="1" dirty="0"/>
                  <a:t> </a:t>
                </a:r>
                <a:r>
                  <a:rPr lang="en-US" i="1" dirty="0" err="1"/>
                  <a:t>sao</a:t>
                </a:r>
                <a:r>
                  <a:rPr lang="en-US" i="1" dirty="0"/>
                  <a:t> </a:t>
                </a:r>
                <a:r>
                  <a:rPr lang="en-US" i="1" dirty="0" err="1"/>
                  <a:t>chiến</a:t>
                </a:r>
                <a:r>
                  <a:rPr lang="en-US" i="1" dirty="0"/>
                  <a:t> </a:t>
                </a:r>
                <a:r>
                  <a:rPr lang="en-US" i="1" dirty="0" err="1"/>
                  <a:t>lược</a:t>
                </a:r>
                <a:r>
                  <a:rPr lang="en-US" i="1" dirty="0"/>
                  <a:t> </a:t>
                </a:r>
                <a:r>
                  <a:rPr lang="en-US" i="1" dirty="0" err="1"/>
                  <a:t>tối</a:t>
                </a:r>
                <a:r>
                  <a:rPr lang="en-US" i="1" dirty="0"/>
                  <a:t> </a:t>
                </a:r>
                <a:r>
                  <a:rPr lang="en-US" i="1" dirty="0" err="1"/>
                  <a:t>ưu</a:t>
                </a:r>
                <a:r>
                  <a:rPr lang="en-US" i="1" dirty="0"/>
                  <a:t> </a:t>
                </a:r>
                <a:r>
                  <a:rPr lang="en-US" i="1" dirty="0" err="1"/>
                  <a:t>không</a:t>
                </a:r>
                <a:r>
                  <a:rPr lang="en-US" i="1" dirty="0"/>
                  <a:t> </a:t>
                </a:r>
                <a:r>
                  <a:rPr lang="en-US" i="1" dirty="0" err="1"/>
                  <a:t>thực</a:t>
                </a:r>
                <a:r>
                  <a:rPr lang="en-US" i="1" dirty="0"/>
                  <a:t> </a:t>
                </a:r>
                <a:r>
                  <a:rPr lang="en-US" i="1" dirty="0" err="1"/>
                  <a:t>hiện</a:t>
                </a:r>
                <a:r>
                  <a:rPr lang="en-US" i="1" dirty="0"/>
                  <a:t> </a:t>
                </a:r>
                <a:r>
                  <a:rPr lang="en-US" i="1" dirty="0" err="1"/>
                  <a:t>các</a:t>
                </a:r>
                <a:r>
                  <a:rPr lang="en-US" i="1" dirty="0"/>
                  <a:t> </a:t>
                </a:r>
                <a:r>
                  <a:rPr lang="en-US" i="1" dirty="0" err="1"/>
                  <a:t>bước</a:t>
                </a:r>
                <a:r>
                  <a:rPr lang="en-US" i="1" dirty="0"/>
                  <a:t> </a:t>
                </a:r>
                <a:r>
                  <a:rPr lang="en-US" i="1" dirty="0" err="1"/>
                  <a:t>đi</a:t>
                </a:r>
                <a:r>
                  <a:rPr lang="en-US" i="1" dirty="0"/>
                  <a:t> </a:t>
                </a:r>
                <a:r>
                  <a:rPr lang="en-US" i="1" dirty="0" err="1"/>
                  <a:t>vô</a:t>
                </a:r>
                <a:r>
                  <a:rPr lang="en-US" i="1" dirty="0"/>
                  <a:t> </a:t>
                </a:r>
                <a:r>
                  <a:rPr lang="en-US" i="1" dirty="0" err="1"/>
                  <a:t>nghĩa</a:t>
                </a:r>
                <a:r>
                  <a:rPr lang="en-US" i="1" dirty="0"/>
                  <a:t> </a:t>
                </a:r>
                <a:r>
                  <a:rPr lang="en-US" i="1" dirty="0" err="1"/>
                  <a:t>mặc</a:t>
                </a:r>
                <a:r>
                  <a:rPr lang="en-US" i="1" dirty="0"/>
                  <a:t> </a:t>
                </a:r>
                <a:r>
                  <a:rPr lang="en-US" i="1" dirty="0" err="1"/>
                  <a:t>dù</a:t>
                </a:r>
                <a:r>
                  <a:rPr lang="en-US" i="1" dirty="0"/>
                  <a:t> ta </a:t>
                </a:r>
                <a:r>
                  <a:rPr lang="en-US" i="1" dirty="0" err="1"/>
                  <a:t>không</a:t>
                </a:r>
                <a:r>
                  <a:rPr lang="en-US" i="1" dirty="0"/>
                  <a:t> </a:t>
                </a:r>
                <a:r>
                  <a:rPr lang="en-US" i="1" dirty="0" err="1"/>
                  <a:t>phạt</a:t>
                </a:r>
                <a:r>
                  <a:rPr lang="en-US" i="1" dirty="0"/>
                  <a:t> </a:t>
                </a:r>
                <a:r>
                  <a:rPr lang="en-US" i="1" dirty="0" err="1"/>
                  <a:t>các</a:t>
                </a:r>
                <a:r>
                  <a:rPr lang="en-US" i="1" dirty="0"/>
                  <a:t> </a:t>
                </a:r>
                <a:r>
                  <a:rPr lang="en-US" i="1" dirty="0" err="1"/>
                  <a:t>bước</a:t>
                </a:r>
                <a:r>
                  <a:rPr lang="en-US" i="1" dirty="0"/>
                  <a:t> </a:t>
                </a:r>
                <a:r>
                  <a:rPr lang="en-US" i="1" dirty="0" err="1"/>
                  <a:t>đi</a:t>
                </a:r>
                <a:r>
                  <a:rPr lang="en-US" i="1" dirty="0"/>
                  <a:t> </a:t>
                </a:r>
                <a:r>
                  <a:rPr lang="en-US" i="1" dirty="0" err="1"/>
                  <a:t>này</a:t>
                </a:r>
                <a:r>
                  <a:rPr lang="en-US" i="1" dirty="0"/>
                  <a:t> </a:t>
                </a:r>
                <a:r>
                  <a:rPr lang="en-US" i="1" dirty="0" err="1"/>
                  <a:t>với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other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pPr marL="50800" indent="0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</a:rPr>
                  <a:t>Trả</a:t>
                </a:r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accent1"/>
                    </a:solidFill>
                  </a:rPr>
                  <a:t>lời</a:t>
                </a:r>
                <a:r>
                  <a:rPr lang="en-US" b="1" dirty="0">
                    <a:solidFill>
                      <a:schemeClr val="accent1"/>
                    </a:solidFill>
                  </a:rPr>
                  <a:t>: </a:t>
                </a:r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ta </a:t>
                </a:r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</a:t>
                </a:r>
                <a:r>
                  <a:rPr lang="en-US" dirty="0" err="1"/>
                  <a:t>việc</a:t>
                </a:r>
                <a:r>
                  <a:rPr lang="en-US" dirty="0"/>
                  <a:t> </a:t>
                </a:r>
                <a:r>
                  <a:rPr lang="en-US" dirty="0" err="1"/>
                  <a:t>phạt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</a:t>
                </a:r>
                <a:r>
                  <a:rPr lang="en-US" dirty="0" err="1"/>
                  <a:t>đi</a:t>
                </a:r>
                <a:r>
                  <a:rPr lang="en-US" dirty="0"/>
                  <a:t> </a:t>
                </a:r>
                <a:r>
                  <a:rPr lang="en-US" dirty="0" err="1"/>
                  <a:t>này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r>
                  <a:rPr lang="en-US" dirty="0"/>
                  <a:t> qua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chiết</a:t>
                </a:r>
                <a:r>
                  <a:rPr lang="en-US" dirty="0"/>
                  <a:t> </a:t>
                </a:r>
                <a:r>
                  <a:rPr lang="en-US" dirty="0" err="1"/>
                  <a:t>khấu</a:t>
                </a:r>
                <a:r>
                  <a:rPr lang="en-US" dirty="0"/>
                  <a:t> (discount rate):</a:t>
                </a:r>
              </a:p>
              <a:p>
                <a:pPr marL="50800" indent="0">
                  <a:buNone/>
                </a:pPr>
                <a:r>
                  <a:rPr lang="en-US" dirty="0" err="1"/>
                  <a:t>Chiến</a:t>
                </a:r>
                <a:r>
                  <a:rPr lang="en-US" dirty="0"/>
                  <a:t> </a:t>
                </a:r>
                <a:r>
                  <a:rPr lang="en-US" dirty="0" err="1"/>
                  <a:t>lược</a:t>
                </a:r>
                <a:r>
                  <a:rPr lang="en-US" dirty="0"/>
                  <a:t> a):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1+…=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1/(1−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)=10.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50800" indent="0">
                  <a:buNone/>
                </a:pPr>
                <a:r>
                  <a:rPr lang="en-US" dirty="0" err="1"/>
                  <a:t>Chiến</a:t>
                </a:r>
                <a:r>
                  <a:rPr lang="en-US" dirty="0"/>
                  <a:t> </a:t>
                </a:r>
                <a:r>
                  <a:rPr lang="en-US" dirty="0" err="1"/>
                  <a:t>lược</a:t>
                </a:r>
                <a:r>
                  <a:rPr lang="en-US" dirty="0"/>
                  <a:t> b):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)=8.1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5" y="3803072"/>
                <a:ext cx="10579654" cy="2830964"/>
              </a:xfrm>
              <a:blipFill>
                <a:blip r:embed="rId2"/>
                <a:stretch>
                  <a:fillRect l="-461" r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42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C475C0-E71A-42CD-6800-6F3087C92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59" y="928575"/>
            <a:ext cx="4941441" cy="2747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C0B3E8-2BBE-307D-8695-6EC5710A0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416" y="884180"/>
            <a:ext cx="4941439" cy="283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6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4" y="1233824"/>
                <a:ext cx="11092273" cy="4943139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Bellman (Bellman optimality equation):</a:t>
                </a:r>
              </a:p>
              <a:p>
                <a:r>
                  <a:rPr lang="en-US" dirty="0" err="1"/>
                  <a:t>Xét</a:t>
                </a:r>
                <a:r>
                  <a:rPr lang="en-US" dirty="0"/>
                  <a:t> </a:t>
                </a:r>
                <a:r>
                  <a:rPr lang="en-US" dirty="0" err="1"/>
                  <a:t>từng</a:t>
                </a:r>
                <a:r>
                  <a:rPr lang="en-US" dirty="0"/>
                  <a:t> </a:t>
                </a:r>
                <a:r>
                  <a:rPr lang="en-US" dirty="0" err="1"/>
                  <a:t>trạng</a:t>
                </a:r>
                <a:r>
                  <a:rPr lang="en-US" dirty="0"/>
                  <a:t> </a:t>
                </a:r>
                <a:r>
                  <a:rPr lang="en-US" dirty="0" err="1"/>
                  <a:t>thái</a:t>
                </a:r>
                <a:r>
                  <a:rPr lang="en-US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Dạng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– vector: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4" y="1233824"/>
                <a:ext cx="11092273" cy="4943139"/>
              </a:xfrm>
              <a:blipFill>
                <a:blip r:embed="rId2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43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411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1D689-58C4-C0F9-AA77-28057B5D4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0800" indent="0">
              <a:buNone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Bellman (Bellman optimality equation – BOE)</a:t>
            </a:r>
          </a:p>
          <a:p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tồn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tại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giải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Có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tuân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theo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định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lý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ánh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xạ</a:t>
            </a:r>
            <a:r>
              <a:rPr lang="en-US" dirty="0">
                <a:solidFill>
                  <a:schemeClr val="accent1"/>
                </a:solidFill>
              </a:rPr>
              <a:t> co.</a:t>
            </a:r>
          </a:p>
          <a:p>
            <a:r>
              <a:rPr lang="en-US" dirty="0" err="1">
                <a:solidFill>
                  <a:srgbClr val="FF0000"/>
                </a:solidFill>
              </a:rPr>
              <a:t>Lời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ưu</a:t>
            </a:r>
            <a:r>
              <a:rPr lang="en-US" dirty="0">
                <a:solidFill>
                  <a:srgbClr val="FF0000"/>
                </a:solidFill>
              </a:rPr>
              <a:t> Bellman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nhất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Có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tuân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theo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định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lý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ánh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xạ</a:t>
            </a:r>
            <a:r>
              <a:rPr lang="en-US" dirty="0">
                <a:solidFill>
                  <a:schemeClr val="accent1"/>
                </a:solidFill>
              </a:rPr>
              <a:t> co.</a:t>
            </a:r>
          </a:p>
          <a:p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ưu</a:t>
            </a:r>
            <a:r>
              <a:rPr lang="en-US" dirty="0">
                <a:solidFill>
                  <a:srgbClr val="FF0000"/>
                </a:solidFill>
              </a:rPr>
              <a:t> Bellman?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Thuật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toán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lặp</a:t>
            </a:r>
            <a:r>
              <a:rPr lang="en-US" dirty="0">
                <a:solidFill>
                  <a:schemeClr val="accent1"/>
                </a:solidFill>
              </a:rPr>
              <a:t> (iterative) </a:t>
            </a:r>
            <a:r>
              <a:rPr lang="en-US" dirty="0" err="1">
                <a:solidFill>
                  <a:schemeClr val="accent1"/>
                </a:solidFill>
              </a:rPr>
              <a:t>tuân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theo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định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lý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ánh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xạ</a:t>
            </a:r>
            <a:r>
              <a:rPr lang="en-US" dirty="0">
                <a:solidFill>
                  <a:schemeClr val="accent1"/>
                </a:solidFill>
              </a:rPr>
              <a:t> co.</a:t>
            </a:r>
          </a:p>
          <a:p>
            <a:r>
              <a:rPr lang="en-US" dirty="0">
                <a:solidFill>
                  <a:srgbClr val="FF0000"/>
                </a:solidFill>
              </a:rPr>
              <a:t>Ý </a:t>
            </a:r>
            <a:r>
              <a:rPr lang="en-US" dirty="0" err="1">
                <a:solidFill>
                  <a:srgbClr val="FF0000"/>
                </a:solidFill>
              </a:rPr>
              <a:t>nghĩa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ưu</a:t>
            </a:r>
            <a:r>
              <a:rPr lang="en-US" dirty="0">
                <a:solidFill>
                  <a:srgbClr val="FF0000"/>
                </a:solidFill>
              </a:rPr>
              <a:t> Bellman?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Liên </a:t>
            </a:r>
            <a:r>
              <a:rPr lang="en-US" dirty="0" err="1">
                <a:solidFill>
                  <a:schemeClr val="accent1"/>
                </a:solidFill>
              </a:rPr>
              <a:t>hệ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giữa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hàm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giá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trị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trạng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thái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tối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ưu</a:t>
            </a:r>
            <a:r>
              <a:rPr lang="en-US" dirty="0">
                <a:solidFill>
                  <a:schemeClr val="accent1"/>
                </a:solidFill>
              </a:rPr>
              <a:t> (optimal state value) </a:t>
            </a:r>
            <a:r>
              <a:rPr lang="en-US" dirty="0" err="1">
                <a:solidFill>
                  <a:schemeClr val="accent1"/>
                </a:solidFill>
              </a:rPr>
              <a:t>và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chiến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lược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tối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ưu</a:t>
            </a:r>
            <a:r>
              <a:rPr lang="en-US" dirty="0">
                <a:solidFill>
                  <a:schemeClr val="accent1"/>
                </a:solidFill>
              </a:rPr>
              <a:t> (optimal policy).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44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9446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1D689-58C4-C0F9-AA77-28057B5D4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45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13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Ví dụ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3401" y="1233824"/>
                <a:ext cx="8820150" cy="4943139"/>
              </a:xfrm>
            </p:spPr>
            <p:txBody>
              <a:bodyPr>
                <a:normAutofit fontScale="92500"/>
              </a:bodyPr>
              <a:lstStyle/>
              <a:p>
                <a:pPr marL="50800" indent="0">
                  <a:buNone/>
                </a:pPr>
                <a:r>
                  <a:rPr lang="en-US" sz="2000"/>
                  <a:t>Tính các giá trị hành động tại trạng thái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/>
                  <a:t> (với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sz="2000"/>
                  <a:t>).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=6.2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=6.2</m:t>
                      </m:r>
                    </m:oMath>
                  </m:oMathPara>
                </a14:m>
                <a:endParaRPr lang="en-US" sz="2000"/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=7.2</m:t>
                      </m:r>
                    </m:oMath>
                  </m:oMathPara>
                </a14:m>
                <a:endParaRPr lang="en-US" sz="2000"/>
              </a:p>
              <a:p>
                <a:pPr marL="50800" indent="0">
                  <a:buNone/>
                </a:pPr>
                <a:endParaRPr lang="en-US" sz="2000"/>
              </a:p>
              <a:p>
                <a:pPr marL="50800" indent="0">
                  <a:buNone/>
                </a:pPr>
                <a:r>
                  <a:rPr lang="en-US" sz="2000">
                    <a:solidFill>
                      <a:srgbClr val="FF0000"/>
                    </a:solidFill>
                  </a:rPr>
                  <a:t>Câu hỏi: </a:t>
                </a:r>
                <a:r>
                  <a:rPr lang="en-US" sz="2000" i="1">
                    <a:solidFill>
                      <a:srgbClr val="FF0000"/>
                    </a:solidFill>
                  </a:rPr>
                  <a:t>Chiến lược hiện nay không tốt. Ta có thể cải thiện thế nào?</a:t>
                </a:r>
              </a:p>
              <a:p>
                <a:pPr marL="50800" indent="0">
                  <a:buNone/>
                </a:pPr>
                <a:r>
                  <a:rPr lang="en-US" sz="2000">
                    <a:solidFill>
                      <a:schemeClr val="accent1"/>
                    </a:solidFill>
                  </a:rPr>
                  <a:t>Trả lời: </a:t>
                </a:r>
                <a:r>
                  <a:rPr lang="en-US" sz="2000"/>
                  <a:t>Ta có thể cải thiện chiến lược dựa vào giá trị hành động.</a:t>
                </a:r>
              </a:p>
              <a:p>
                <a:pPr marL="50800" indent="0">
                  <a:buNone/>
                </a:pPr>
                <a:r>
                  <a:rPr lang="en-US" sz="2000"/>
                  <a:t>Chiến lược hiện tại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là: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000"/>
              </a:p>
              <a:p>
                <a:pPr marL="50800" indent="0">
                  <a:buNone/>
                </a:pPr>
                <a:endParaRPr lang="en-US" sz="200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1" y="1233824"/>
                <a:ext cx="8820150" cy="4943139"/>
              </a:xfrm>
              <a:blipFill>
                <a:blip r:embed="rId2"/>
                <a:stretch>
                  <a:fillRect l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5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1EA7A1-EFC5-401D-23D0-34D3B7CCB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551" y="1233824"/>
            <a:ext cx="2458341" cy="2474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5EB6DD-6A12-F9D5-252B-D72A9D5295C3}"/>
                  </a:ext>
                </a:extLst>
              </p:cNvPr>
              <p:cNvSpPr txBox="1"/>
              <p:nvPr/>
            </p:nvSpPr>
            <p:spPr>
              <a:xfrm>
                <a:off x="8982522" y="3865662"/>
                <a:ext cx="3200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6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5EB6DD-6A12-F9D5-252B-D72A9D529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522" y="3865662"/>
                <a:ext cx="32004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1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Ví dụ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8945529" cy="5465760"/>
              </a:xfrm>
            </p:spPr>
            <p:txBody>
              <a:bodyPr>
                <a:normAutofit/>
              </a:bodyPr>
              <a:lstStyle/>
              <a:p>
                <a:pPr marL="50800" indent="0">
                  <a:buNone/>
                </a:pPr>
                <a:r>
                  <a:rPr lang="en-US" sz="2000" dirty="0"/>
                  <a:t>Quan </a:t>
                </a:r>
                <a:r>
                  <a:rPr lang="en-US" sz="2000" dirty="0" err="1"/>
                  <a:t>sát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giá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trị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các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hành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động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tại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mà</a:t>
                </a:r>
                <a:r>
                  <a:rPr lang="en-US" sz="2000" dirty="0"/>
                  <a:t> ta </a:t>
                </a:r>
                <a:r>
                  <a:rPr lang="en-US" sz="2000" dirty="0" err="1"/>
                  <a:t>đã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tính</a:t>
                </a:r>
                <a:r>
                  <a:rPr lang="en-US" sz="2000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6.2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6.2</m:t>
                      </m:r>
                    </m:oMath>
                  </m:oMathPara>
                </a14:m>
                <a:endParaRPr lang="en-US" sz="2000" dirty="0"/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7.2</m:t>
                      </m:r>
                    </m:oMath>
                  </m:oMathPara>
                </a14:m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r>
                  <a:rPr lang="en-US" sz="2000" dirty="0" err="1"/>
                  <a:t>Nếu</a:t>
                </a:r>
                <a:r>
                  <a:rPr lang="en-US" sz="2000" dirty="0"/>
                  <a:t> ta </a:t>
                </a:r>
                <a:r>
                  <a:rPr lang="en-US" sz="2000" dirty="0" err="1"/>
                  <a:t>chọn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hành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động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có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giá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trị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lớn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nhất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tại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thì</a:t>
                </a:r>
                <a:r>
                  <a:rPr lang="en-US" sz="2000" dirty="0"/>
                  <a:t> ta </a:t>
                </a:r>
                <a:r>
                  <a:rPr lang="en-US" sz="2000" dirty="0" err="1"/>
                  <a:t>có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một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chiến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lược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mới</a:t>
                </a:r>
                <a:r>
                  <a:rPr lang="en-US" sz="2000" dirty="0"/>
                  <a:t>.</a:t>
                </a:r>
              </a:p>
              <a:p>
                <a:pPr marL="50800" indent="0">
                  <a:buNone/>
                </a:pPr>
                <a:r>
                  <a:rPr lang="en-US" sz="2000" dirty="0" err="1"/>
                  <a:t>Chiến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lược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mới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là</a:t>
                </a:r>
                <a:r>
                  <a:rPr lang="en-US" sz="2000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50800" indent="0">
                  <a:buNone/>
                </a:pPr>
                <a:r>
                  <a:rPr lang="en-US" sz="2000" dirty="0" err="1"/>
                  <a:t>Hành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động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có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giá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trị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lớn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hơn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là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hành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động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tốt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hơn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8945529" cy="5465760"/>
              </a:xfrm>
              <a:blipFill>
                <a:blip r:embed="rId2"/>
                <a:stretch>
                  <a:fillRect l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6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1EA7A1-EFC5-401D-23D0-34D3B7CCB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551" y="1233824"/>
            <a:ext cx="2458341" cy="2474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5EB6DD-6A12-F9D5-252B-D72A9D5295C3}"/>
                  </a:ext>
                </a:extLst>
              </p:cNvPr>
              <p:cNvSpPr txBox="1"/>
              <p:nvPr/>
            </p:nvSpPr>
            <p:spPr>
              <a:xfrm>
                <a:off x="8982522" y="3865662"/>
                <a:ext cx="3200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6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5EB6DD-6A12-F9D5-252B-D72A9D529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522" y="3865662"/>
                <a:ext cx="32004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92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Chiến lược tối ưu (Optimal policy)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4" y="1099752"/>
                <a:ext cx="11051271" cy="5375868"/>
              </a:xfrm>
            </p:spPr>
            <p:txBody>
              <a:bodyPr>
                <a:normAutofit/>
              </a:bodyPr>
              <a:lstStyle/>
              <a:p>
                <a:pPr marL="50800" indent="0">
                  <a:buNone/>
                </a:pPr>
                <a:r>
                  <a:rPr lang="en-US" sz="2000" dirty="0" err="1"/>
                  <a:t>Giá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trị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trạng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thái</a:t>
                </a:r>
                <a:r>
                  <a:rPr lang="en-US" sz="2000" dirty="0"/>
                  <a:t> (state value) </a:t>
                </a:r>
                <a:r>
                  <a:rPr lang="en-US" sz="2000" dirty="0" err="1"/>
                  <a:t>có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dùng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đánh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giá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một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chiến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lược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có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tốt</a:t>
                </a:r>
                <a:r>
                  <a:rPr lang="en-US" sz="2000" dirty="0"/>
                  <a:t> hay </a:t>
                </a:r>
                <a:r>
                  <a:rPr lang="en-US" sz="2000" dirty="0" err="1"/>
                  <a:t>không</a:t>
                </a:r>
                <a:r>
                  <a:rPr lang="en-US" sz="2000" dirty="0"/>
                  <a:t>. </a:t>
                </a:r>
                <a:r>
                  <a:rPr lang="en-US" sz="2000" dirty="0" err="1"/>
                  <a:t>Nếu</a:t>
                </a:r>
                <a:r>
                  <a:rPr lang="en-US" sz="2000" dirty="0"/>
                  <a:t>:</a:t>
                </a:r>
              </a:p>
              <a:p>
                <a:pPr marL="5080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FF0000"/>
                    </a:solidFill>
                  </a:rPr>
                  <a:t>với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FF0000"/>
                    </a:solidFill>
                  </a:rPr>
                  <a:t>mọi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marL="50800" indent="0">
                  <a:buNone/>
                </a:pPr>
                <a:r>
                  <a:rPr lang="en-US" sz="2000" dirty="0" err="1"/>
                  <a:t>thì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chiến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lược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tốt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hơn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chiến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lược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endParaRPr lang="en-US" sz="2000" dirty="0"/>
              </a:p>
              <a:p>
                <a:r>
                  <a:rPr lang="en-US" sz="2000" dirty="0" err="1"/>
                  <a:t>Chiến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lược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tối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ưu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có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tồn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tại</a:t>
                </a:r>
                <a:r>
                  <a:rPr lang="en-US" sz="2000" dirty="0"/>
                  <a:t>?</a:t>
                </a:r>
              </a:p>
              <a:p>
                <a:r>
                  <a:rPr lang="en-US" sz="2000" dirty="0" err="1"/>
                  <a:t>Chiến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lược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tối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ưu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là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duy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nhất</a:t>
                </a:r>
                <a:r>
                  <a:rPr lang="en-US" sz="2000" dirty="0"/>
                  <a:t> (unique)?</a:t>
                </a:r>
              </a:p>
              <a:p>
                <a:r>
                  <a:rPr lang="en-US" sz="2000" dirty="0" err="1"/>
                  <a:t>Chiến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lược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tối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ưu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là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đơn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định</a:t>
                </a:r>
                <a:r>
                  <a:rPr lang="en-US" sz="2000" dirty="0"/>
                  <a:t> (deterministic) hay </a:t>
                </a:r>
                <a:r>
                  <a:rPr lang="en-US" sz="2000" dirty="0" err="1"/>
                  <a:t>có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tính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ngẫu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nhiên</a:t>
                </a:r>
                <a:r>
                  <a:rPr lang="en-US" sz="2000" dirty="0"/>
                  <a:t> (stochastic)?</a:t>
                </a:r>
              </a:p>
              <a:p>
                <a:r>
                  <a:rPr lang="en-US" sz="2000" dirty="0" err="1"/>
                  <a:t>Làm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cách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nào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tìm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ra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chiến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lược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tối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ưu</a:t>
                </a:r>
                <a:r>
                  <a:rPr lang="en-US" sz="2000" dirty="0"/>
                  <a:t>?</a:t>
                </a:r>
              </a:p>
              <a:p>
                <a:pPr marL="50800" indent="0">
                  <a:buNone/>
                </a:pPr>
                <a:r>
                  <a:rPr lang="en-US" sz="2000" i="1" dirty="0"/>
                  <a:t>Ta </a:t>
                </a:r>
                <a:r>
                  <a:rPr lang="en-US" sz="2000" i="1" dirty="0" err="1"/>
                  <a:t>cần</a:t>
                </a:r>
                <a:r>
                  <a:rPr lang="en-US" sz="2000" i="1" dirty="0"/>
                  <a:t> </a:t>
                </a:r>
                <a:r>
                  <a:rPr lang="en-US" sz="2000" i="1" dirty="0" err="1"/>
                  <a:t>xét</a:t>
                </a:r>
                <a:r>
                  <a:rPr lang="en-US" sz="2000" i="1" dirty="0"/>
                  <a:t> </a:t>
                </a:r>
                <a:r>
                  <a:rPr lang="en-US" sz="2000" i="1" dirty="0" err="1"/>
                  <a:t>đến</a:t>
                </a:r>
                <a:r>
                  <a:rPr lang="en-US" sz="2000" i="1" dirty="0"/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phương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trình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Bellman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tối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ưu</a:t>
                </a:r>
                <a:r>
                  <a:rPr lang="en-US" sz="2000" i="1" dirty="0"/>
                  <a:t> (Bellman optimality equation – BOE).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4" y="1099752"/>
                <a:ext cx="11051271" cy="5375868"/>
              </a:xfrm>
              <a:blipFill>
                <a:blip r:embed="rId2"/>
                <a:stretch>
                  <a:fillRect l="-552" b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7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68B72FF-4334-F62D-B010-AE05C0B59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749221"/>
                  </p:ext>
                </p:extLst>
              </p:nvPr>
            </p:nvGraphicFramePr>
            <p:xfrm>
              <a:off x="838201" y="2896806"/>
              <a:ext cx="10987214" cy="1064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87214">
                      <a:extLst>
                        <a:ext uri="{9D8B030D-6E8A-4147-A177-3AD203B41FA5}">
                          <a16:colId xmlns:a16="http://schemas.microsoft.com/office/drawing/2014/main" val="41239405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VN" sz="22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Định nghĩa</a:t>
                          </a:r>
                          <a:endParaRPr lang="en-VN" sz="2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248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200" dirty="0" err="1"/>
                            <a:t>Một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chiến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lược</a:t>
                          </a:r>
                          <a:r>
                            <a:rPr lang="en-US" sz="220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220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là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tối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ưu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nếu</a:t>
                          </a:r>
                          <a:r>
                            <a:rPr lang="en-US" sz="22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sz="220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)≥</m:t>
                              </m:r>
                              <m:sSub>
                                <m:sSubPr>
                                  <m:ctrlPr>
                                    <a:rPr lang="en-US" sz="2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l-GR" sz="220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với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mọi</a:t>
                          </a:r>
                          <a:r>
                            <a:rPr lang="en-US" sz="22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và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với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mọi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chiến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lược</a:t>
                          </a:r>
                          <a:r>
                            <a:rPr lang="en-US" sz="22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220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sz="2200" dirty="0"/>
                            <a:t> khác.</a:t>
                          </a: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70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68B72FF-4334-F62D-B010-AE05C0B59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749221"/>
                  </p:ext>
                </p:extLst>
              </p:nvPr>
            </p:nvGraphicFramePr>
            <p:xfrm>
              <a:off x="838201" y="2896806"/>
              <a:ext cx="10987214" cy="1064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87214">
                      <a:extLst>
                        <a:ext uri="{9D8B030D-6E8A-4147-A177-3AD203B41FA5}">
                          <a16:colId xmlns:a16="http://schemas.microsoft.com/office/drawing/2014/main" val="4123940527"/>
                        </a:ext>
                      </a:extLst>
                    </a:gridCol>
                  </a:tblGrid>
                  <a:tr h="5321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VN" sz="22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Định nghĩa</a:t>
                          </a:r>
                          <a:endParaRPr lang="en-VN" sz="2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248271"/>
                      </a:ext>
                    </a:extLst>
                  </a:tr>
                  <a:tr h="5321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" t="-102299" r="-277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702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915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"/>
          <p:cNvSpPr txBox="1">
            <a:spLocks noGrp="1"/>
          </p:cNvSpPr>
          <p:nvPr>
            <p:ph type="body" idx="1"/>
          </p:nvPr>
        </p:nvSpPr>
        <p:spPr>
          <a:xfrm>
            <a:off x="1470929" y="2095027"/>
            <a:ext cx="9941071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</a:pPr>
            <a:r>
              <a:rPr lang="en-US"/>
              <a:t>PHƯƠNG TRÌNH TỐI ƯU BELLMAN</a:t>
            </a:r>
            <a:endParaRPr dirty="0"/>
          </a:p>
        </p:txBody>
      </p:sp>
      <p:sp>
        <p:nvSpPr>
          <p:cNvPr id="364" name="Google Shape;364;p4"/>
          <p:cNvSpPr txBox="1">
            <a:spLocks noGrp="1"/>
          </p:cNvSpPr>
          <p:nvPr>
            <p:ph type="body" idx="2"/>
          </p:nvPr>
        </p:nvSpPr>
        <p:spPr>
          <a:xfrm>
            <a:off x="1470930" y="3169159"/>
            <a:ext cx="9941070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BELLMAN OPTIMALITY EQUATIONS</a:t>
            </a:r>
            <a:endParaRPr dirty="0"/>
          </a:p>
        </p:txBody>
      </p:sp>
      <p:sp>
        <p:nvSpPr>
          <p:cNvPr id="365" name="Google Shape;365;p4"/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</a:pPr>
            <a:endParaRPr/>
          </a:p>
        </p:txBody>
      </p:sp>
      <p:sp>
        <p:nvSpPr>
          <p:cNvPr id="366" name="Google Shape;366;p4"/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</a:pPr>
            <a:endParaRPr/>
          </a:p>
        </p:txBody>
      </p:sp>
      <p:sp>
        <p:nvSpPr>
          <p:cNvPr id="367" name="Google Shape;367;p4"/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68" name="Google Shape;368;p4"/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116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FAA-8ADD-343D-3DE4-8EF0B49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Phương trình Bellman tối ưu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5" y="1233824"/>
                <a:ext cx="10828850" cy="4943139"/>
              </a:xfrm>
            </p:spPr>
            <p:txBody>
              <a:bodyPr>
                <a:normAutofit fontScale="85000" lnSpcReduction="10000"/>
              </a:bodyPr>
              <a:lstStyle/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𝒮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</m:e>
                          </m:nary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/>
              </a:p>
              <a:p>
                <a:pPr marL="50800" indent="0">
                  <a:buNone/>
                </a:pPr>
                <a:r>
                  <a:rPr lang="en-US" sz="2400" b="1">
                    <a:solidFill>
                      <a:srgbClr val="FF0000"/>
                    </a:solidFill>
                  </a:rPr>
                  <a:t>Lưu ý: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/>
                  <a:t> là thông tin cho trước (known).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/>
                  <a:t> là thông tin không có sẵn (unknown) và cần được tính.</a:t>
                </a:r>
              </a:p>
              <a:p>
                <a:r>
                  <a:rPr lang="en-US" sz="2400"/>
                  <a:t>Trong phương trình Bellman,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/>
                  <a:t> được cho trước. Nhưng trong phương trình Bellman tối ưu, ta cần tìm ra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/>
                  <a:t> là gì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lim>
                    </m:limLow>
                  </m:oMath>
                </a14:m>
                <a:r>
                  <a:rPr lang="en-US" sz="2400"/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81D689-58C4-C0F9-AA77-28057B5D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5" y="1233824"/>
                <a:ext cx="10828850" cy="4943139"/>
              </a:xfrm>
              <a:blipFill>
                <a:blip r:embed="rId2"/>
                <a:stretch>
                  <a:fillRect l="-563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C9C5-F114-5344-9ACA-857DCD60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9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F1AB18-5404-A03B-DC01-0C043630A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309D2E-D960-D7A3-2227-A01DF691F378}"/>
              </a:ext>
            </a:extLst>
          </p:cNvPr>
          <p:cNvSpPr/>
          <p:nvPr/>
        </p:nvSpPr>
        <p:spPr>
          <a:xfrm>
            <a:off x="2600774" y="1790188"/>
            <a:ext cx="658532" cy="1013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D27507-2385-9811-231E-D9A47FCE9FA8}"/>
              </a:ext>
            </a:extLst>
          </p:cNvPr>
          <p:cNvSpPr/>
          <p:nvPr/>
        </p:nvSpPr>
        <p:spPr>
          <a:xfrm>
            <a:off x="2030599" y="3027406"/>
            <a:ext cx="4506125" cy="1292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1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IT Pallete">
      <a:dk1>
        <a:srgbClr val="2A2F4F"/>
      </a:dk1>
      <a:lt1>
        <a:srgbClr val="FFFFFF"/>
      </a:lt1>
      <a:dk2>
        <a:srgbClr val="1C305E"/>
      </a:dk2>
      <a:lt2>
        <a:srgbClr val="E7E6E6"/>
      </a:lt2>
      <a:accent1>
        <a:srgbClr val="0071FF"/>
      </a:accent1>
      <a:accent2>
        <a:srgbClr val="FAAB78"/>
      </a:accent2>
      <a:accent3>
        <a:srgbClr val="EC7171"/>
      </a:accent3>
      <a:accent4>
        <a:srgbClr val="FFCD38"/>
      </a:accent4>
      <a:accent5>
        <a:srgbClr val="4700D8"/>
      </a:accent5>
      <a:accent6>
        <a:srgbClr val="41855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4196</Words>
  <Application>Microsoft Office PowerPoint</Application>
  <PresentationFormat>Widescreen</PresentationFormat>
  <Paragraphs>437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Ví dụ</vt:lpstr>
      <vt:lpstr>Ví dụ</vt:lpstr>
      <vt:lpstr>Ví dụ</vt:lpstr>
      <vt:lpstr>Chiến lược tối ưu (Optimal policy)</vt:lpstr>
      <vt:lpstr>PowerPoint Presentation</vt:lpstr>
      <vt:lpstr>Phương trình Bellman tối ưu</vt:lpstr>
      <vt:lpstr>Phương trình Bellman tối ưu</vt:lpstr>
      <vt:lpstr>Phương trình Bellman tối ưu</vt:lpstr>
      <vt:lpstr>Bài toán cực đại hóa trong vế phải BOE</vt:lpstr>
      <vt:lpstr>Bài toán cực đại hóa trong vế phải BOE</vt:lpstr>
      <vt:lpstr>Bài toán cực đại hóa trong vế phải BOE</vt:lpstr>
      <vt:lpstr>Giải phương trình Bellman tối ưu</vt:lpstr>
      <vt:lpstr>Ánh xạ co (Contraction mapping)</vt:lpstr>
      <vt:lpstr>Ánh xạ co (Contraction mapping) – Ví dụ</vt:lpstr>
      <vt:lpstr>Định lý ánh xạ co (Contraction mapping theorem)</vt:lpstr>
      <vt:lpstr>Định lý ánh xạ co (Contraction mapping theorem)</vt:lpstr>
      <vt:lpstr>PowerPoint Presentation</vt:lpstr>
      <vt:lpstr>Tính chất co của phương trình Bellman tối ưu</vt:lpstr>
      <vt:lpstr>Tính chất co của phương trình Bellman tối ưu</vt:lpstr>
      <vt:lpstr>Tính chất co của phương trình Bellman tối ưu</vt:lpstr>
      <vt:lpstr>Tính chất co của phương trình Bellman tối ưu</vt:lpstr>
      <vt:lpstr>Giải phương trình Bellman tối ưu</vt:lpstr>
      <vt:lpstr>Tính tối ưu của chiến lược (Policy optimality)</vt:lpstr>
      <vt:lpstr>Tính tối ưu của chiến lược (Policy optimality)</vt:lpstr>
      <vt:lpstr>Tính tối ưu của chiến lược (Policy optimality)</vt:lpstr>
      <vt:lpstr>PowerPoint Presentation</vt:lpstr>
      <vt:lpstr>Chiến lược tối ưu (Optimal policy)</vt:lpstr>
      <vt:lpstr>Chiến lược tối ưu (Optimal policy)</vt:lpstr>
      <vt:lpstr>Chiến lược tối ưu (Optimal policy)</vt:lpstr>
      <vt:lpstr>Phân tích các chiến lược tối ưu</vt:lpstr>
      <vt:lpstr>Phân tích các chiến lược tối ưu</vt:lpstr>
      <vt:lpstr>Phân tích các chiến lược tối ưu</vt:lpstr>
      <vt:lpstr>Phân tích các chiến lược tối ưu</vt:lpstr>
      <vt:lpstr>Phân tích các chiến lược tối ưu</vt:lpstr>
      <vt:lpstr>Phân tích các chiến lược tối ưu</vt:lpstr>
      <vt:lpstr>Phân tích các chiến lược tối ưu</vt:lpstr>
      <vt:lpstr>Tính bất biến của chiến lược tối ưu</vt:lpstr>
      <vt:lpstr>Tính bất biến của chiến lược tối ưu</vt:lpstr>
      <vt:lpstr>Phân tích các chiến lược tối ưu</vt:lpstr>
      <vt:lpstr>Tóm tắt</vt:lpstr>
      <vt:lpstr>Tóm tắt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Trần Hoàng Lộc</dc:creator>
  <cp:lastModifiedBy>Lương Ngọc Hoàng</cp:lastModifiedBy>
  <cp:revision>128</cp:revision>
  <dcterms:created xsi:type="dcterms:W3CDTF">2023-03-03T01:55:04Z</dcterms:created>
  <dcterms:modified xsi:type="dcterms:W3CDTF">2024-09-30T09:38:35Z</dcterms:modified>
</cp:coreProperties>
</file>