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345" r:id="rId5"/>
    <p:sldId id="346" r:id="rId6"/>
    <p:sldId id="347" r:id="rId7"/>
    <p:sldId id="350" r:id="rId8"/>
    <p:sldId id="348" r:id="rId9"/>
    <p:sldId id="351" r:id="rId10"/>
    <p:sldId id="352" r:id="rId11"/>
    <p:sldId id="356" r:id="rId12"/>
    <p:sldId id="357" r:id="rId13"/>
    <p:sldId id="353" r:id="rId14"/>
    <p:sldId id="354" r:id="rId15"/>
    <p:sldId id="355" r:id="rId16"/>
    <p:sldId id="358" r:id="rId17"/>
    <p:sldId id="378" r:id="rId18"/>
    <p:sldId id="379" r:id="rId19"/>
    <p:sldId id="359" r:id="rId20"/>
    <p:sldId id="380" r:id="rId21"/>
    <p:sldId id="381" r:id="rId22"/>
    <p:sldId id="360" r:id="rId23"/>
    <p:sldId id="361" r:id="rId24"/>
    <p:sldId id="362" r:id="rId25"/>
    <p:sldId id="363" r:id="rId26"/>
    <p:sldId id="364" r:id="rId27"/>
    <p:sldId id="365" r:id="rId28"/>
    <p:sldId id="349" r:id="rId29"/>
    <p:sldId id="366" r:id="rId30"/>
    <p:sldId id="371" r:id="rId31"/>
    <p:sldId id="317" r:id="rId32"/>
    <p:sldId id="367" r:id="rId33"/>
    <p:sldId id="368" r:id="rId34"/>
    <p:sldId id="372" r:id="rId35"/>
    <p:sldId id="374" r:id="rId36"/>
    <p:sldId id="373" r:id="rId37"/>
    <p:sldId id="369" r:id="rId38"/>
    <p:sldId id="382" r:id="rId39"/>
    <p:sldId id="375" r:id="rId40"/>
    <p:sldId id="376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jjYI8QqtrztLJzOwI7ywtbQbS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3"/>
    <p:restoredTop sz="94635"/>
  </p:normalViewPr>
  <p:slideViewPr>
    <p:cSldViewPr snapToGrid="0">
      <p:cViewPr varScale="1">
        <p:scale>
          <a:sx n="84" d="100"/>
          <a:sy n="84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82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4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15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16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">
  <p:cSld name="Tiêu đề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" name="Google Shape;20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3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5" name="Google Shape;25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13"/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/>
          <p:nvPr/>
        </p:nvSpPr>
        <p:spPr>
          <a:xfrm rot="10800000" flipH="1">
            <a:off x="0" y="655320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3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0" i="0" u="none" strike="noStrike" cap="non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ĐẠI HỌC QUỐC GIA TP.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  <a:defRPr sz="4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  <a:defRPr sz="2800" b="1">
                <a:solidFill>
                  <a:srgbClr val="00004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767806" y="6476999"/>
            <a:ext cx="2495896" cy="2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ục lục">
  <p:cSld name="1_Mục lục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 rot="10800000">
            <a:off x="9263702" y="5930537"/>
            <a:ext cx="2869771" cy="886519"/>
            <a:chOff x="44879" y="27296"/>
            <a:chExt cx="2869771" cy="886519"/>
          </a:xfrm>
        </p:grpSpPr>
        <p:cxnSp>
          <p:nvCxnSpPr>
            <p:cNvPr id="69" name="Google Shape;69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5" name="Google Shape;75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8" name="Google Shape;78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80" name="Google Shape;80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" name="Google Shape;83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Google Shape;86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9" name="Google Shape;89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95" name="Google Shape;95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" name="Google Shape;98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00" name="Google Shape;100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" name="Google Shape;103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106" name="Google Shape;106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" name="Google Shape;109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11" name="Google Shape;111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4" name="Google Shape;114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" name="Google Shape;117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" name="Google Shape;120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" name="Google Shape;122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5" name="Google Shape;125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126" name="Google Shape;126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9" name="Google Shape;129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31" name="Google Shape;131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" name="Google Shape;134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5"/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2033899" y="1559014"/>
            <a:ext cx="8124204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</p:grpSpPr>
        <p:cxnSp>
          <p:nvCxnSpPr>
            <p:cNvPr id="141" name="Google Shape;141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796022" y="6454635"/>
            <a:ext cx="2132276" cy="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chương">
  <p:cSld name="Tiêu đề chương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>
            <a:gsLst>
              <a:gs pos="0">
                <a:srgbClr val="0A4671">
                  <a:alpha val="74901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52" name="Google Shape;152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5" name="Google Shape;155;p16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6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57" name="Google Shape;157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" name="Google Shape;160;p16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  <a:defRPr sz="44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  <a:defRPr sz="1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  <a:defRPr sz="120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1574156" y="2979683"/>
            <a:ext cx="3565003" cy="0"/>
          </a:xfrm>
          <a:prstGeom prst="straightConnector1">
            <a:avLst/>
          </a:prstGeom>
          <a:noFill/>
          <a:ln w="25400" cap="rnd" cmpd="sng">
            <a:solidFill>
              <a:srgbClr val="00F7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6"/>
          <p:cNvSpPr txBox="1">
            <a:spLocks noGrp="1"/>
          </p:cNvSpPr>
          <p:nvPr>
            <p:ph type="dt" idx="10"/>
          </p:nvPr>
        </p:nvSpPr>
        <p:spPr>
          <a:xfrm>
            <a:off x="60603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69" name="Google Shape;169;p16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6"/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i dung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17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181" name="Google Shape;181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4" name="Google Shape;184;p17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89" name="Google Shape;189;p17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7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00" name="Google Shape;200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1" i="0" u="none" strike="noStrike" cap="none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37" name="Google Shape;337;p1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</a:t>
            </a:fld>
            <a:endParaRPr/>
          </a:p>
        </p:txBody>
      </p:sp>
      <p:sp>
        <p:nvSpPr>
          <p:cNvPr id="338" name="Google Shape;338;p1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</a:pPr>
            <a:r>
              <a:rPr lang="vi-VN" dirty="0"/>
              <a:t>TRÍ TUỆ NHÂN TẠO NÂNG CAO</a:t>
            </a:r>
            <a:endParaRPr dirty="0"/>
          </a:p>
        </p:txBody>
      </p:sp>
      <p:sp>
        <p:nvSpPr>
          <p:cNvPr id="339" name="Google Shape;339;p1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</a:pPr>
            <a:r>
              <a:rPr lang="en-US" dirty="0"/>
              <a:t>VALUE ITERATION VÀ POLICY ITERATION</a:t>
            </a:r>
            <a:endParaRPr dirty="0"/>
          </a:p>
        </p:txBody>
      </p:sp>
      <p:sp>
        <p:nvSpPr>
          <p:cNvPr id="340" name="Google Shape;340;p1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vi-VN" dirty="0"/>
              <a:t>TS. Lương Ngọc Hoàng</a:t>
            </a:r>
            <a:endParaRPr dirty="0"/>
          </a:p>
        </p:txBody>
      </p:sp>
      <p:sp>
        <p:nvSpPr>
          <p:cNvPr id="341" name="Google Shape;341;p1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Value Iteration – 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. 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565150" indent="-514350">
                  <a:buFont typeface="+mj-lt"/>
                  <a:buAutoNum type="arabicPeriod"/>
                </a:pPr>
                <a:endParaRPr lang="en-US"/>
              </a:p>
              <a:p>
                <a:pPr marL="565150" indent="-514350">
                  <a:buFont typeface="+mj-lt"/>
                  <a:buAutoNum type="arabicPeriod"/>
                </a:pPr>
                <a:endParaRPr lang="en-US"/>
              </a:p>
              <a:p>
                <a:pPr marL="565150" indent="-514350" algn="l">
                  <a:buFont typeface="+mj-lt"/>
                  <a:buAutoNum type="arabicPeriod"/>
                </a:pPr>
                <a:r>
                  <a:rPr lang="en-US"/>
                  <a:t>Cập nhật chiến lược (policy update):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pPr marL="565150" indent="-514350" algn="l">
                  <a:buFont typeface="+mj-lt"/>
                  <a:buAutoNum type="arabicPeriod"/>
                </a:pPr>
                <a:r>
                  <a:rPr lang="en-US"/>
                  <a:t>Cập nhật giá trị (value update):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/>
                </a:br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6" t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67250-B181-498B-7435-CEBC70F0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91" y="2024385"/>
            <a:ext cx="5051714" cy="20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Value Iteration – 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400212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. Bởi 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, ta có:</a:t>
                </a:r>
                <a:br>
                  <a:rPr lang="en-US"/>
                </a:br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565150" indent="-514350">
                  <a:buFont typeface="+mj-lt"/>
                  <a:buAutoNum type="arabicPeriod"/>
                </a:pPr>
                <a:endParaRPr lang="en-US"/>
              </a:p>
              <a:p>
                <a:pPr marL="565150" indent="-514350" algn="l">
                  <a:buFont typeface="+mj-lt"/>
                  <a:buAutoNum type="arabicPeriod"/>
                </a:pPr>
                <a:r>
                  <a:rPr lang="en-US"/>
                  <a:t>Cập nhật chiến lược (policy update):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pPr marL="565150" indent="-514350" algn="l">
                  <a:buFont typeface="+mj-lt"/>
                  <a:buAutoNum type="arabicPeriod"/>
                </a:pPr>
                <a:r>
                  <a:rPr lang="en-US"/>
                  <a:t>Cập nhật giá trị (value update):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/>
              </a:p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2,3,…</m:t>
                    </m:r>
                  </m:oMath>
                </a14:m>
                <a:r>
                  <a:rPr lang="en-US"/>
                  <a:t>. Dừng lại khi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nhỏ hơn một ngưỡng (threshold) nào đó.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400212"/>
              </a:xfrm>
              <a:blipFill>
                <a:blip r:embed="rId2"/>
                <a:stretch>
                  <a:fillRect l="-576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26B7-357A-CA08-200A-D2499D0B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922" y="1865787"/>
            <a:ext cx="76581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THUẬT </a:t>
            </a:r>
            <a:r>
              <a:rPr lang="en-US"/>
              <a:t>TOÁN POLICY ITERATION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POLICY </a:t>
            </a:r>
            <a:r>
              <a:rPr lang="en-US" dirty="0"/>
              <a:t>ITERATION ALGORITHM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6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/>
                  <a:t>Khởi tạo một chiến lược đầu tiên (initial policy) ngẫu nhiên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 b="1">
                    <a:solidFill>
                      <a:schemeClr val="accent1"/>
                    </a:solidFill>
                  </a:rPr>
                  <a:t>Bước 1: </a:t>
                </a:r>
                <a:r>
                  <a:rPr lang="en-US">
                    <a:solidFill>
                      <a:schemeClr val="accent1"/>
                    </a:solidFill>
                  </a:rPr>
                  <a:t>Đánh giá chiến lược (policy evaluation – PE)</a:t>
                </a:r>
              </a:p>
              <a:p>
                <a:pPr marL="50800" indent="0">
                  <a:buNone/>
                </a:pPr>
                <a:r>
                  <a:rPr lang="en-US"/>
                  <a:t>Đây là bước tính giá trị trạng thái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Lưu ý: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là một hàm giá trị trạng thái (state value function).</a:t>
                </a:r>
              </a:p>
              <a:p>
                <a:pPr marL="50800" indent="0">
                  <a:buNone/>
                </a:pPr>
                <a:endParaRPr lang="en-US" b="1">
                  <a:solidFill>
                    <a:schemeClr val="accent1"/>
                  </a:solidFill>
                </a:endParaRPr>
              </a:p>
              <a:p>
                <a:r>
                  <a:rPr lang="en-US" b="1">
                    <a:solidFill>
                      <a:schemeClr val="accent1"/>
                    </a:solidFill>
                  </a:rPr>
                  <a:t>Bước 2: </a:t>
                </a:r>
                <a:r>
                  <a:rPr lang="en-US">
                    <a:solidFill>
                      <a:schemeClr val="accent1"/>
                    </a:solidFill>
                  </a:rPr>
                  <a:t>Cải thiện chiến lược (policy improvement – PI)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417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Thuật toán tạo ra một dãy: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PE: policy evaluation (đánh giá chiến lược).</a:t>
                </a:r>
              </a:p>
              <a:p>
                <a:pPr marL="50800" indent="0">
                  <a:buNone/>
                </a:pPr>
                <a:r>
                  <a:rPr lang="en-US"/>
                  <a:t>PI: policy improvement (cải thiện chiến lược).</a:t>
                </a:r>
              </a:p>
              <a:p>
                <a:r>
                  <a:rPr lang="en-US"/>
                  <a:t>Câu hỏi: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/>
                  <a:t>Q1: Trong bước đánh giá chiến lược, ta cần tính giá trị trạng thái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bằng cách giải phương trình Bellman như thế nào?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/>
                  <a:t>Q2: Trong bước cải thiện chiến lược, tại sao chiến lược mới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lại tốt hơn chiến lược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?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/>
                  <a:t>Q3: Tại sao thuật toán lặp này có thể hội tụ về một chiến lược tối ưu?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/>
                  <a:t>Q4: Mối quan hệ giữa thuật toán Policy Iteration và Value Iteration?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41796"/>
              </a:xfrm>
              <a:blipFill>
                <a:blip r:embed="rId2"/>
                <a:stretch>
                  <a:fillRect l="-576" t="-698" r="-865" b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49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74534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/>
                  <a:t>Q1: Trong bước đánh giá chiến lược, ta cần tính giá trị trạng thái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bằng cách giải phương trình Bellman như thế nào?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Lời giải dạng đóng (closed-form solution):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Lời giải thuật toán lặp (iterative solution):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/>
              </a:p>
              <a:p>
                <a:r>
                  <a:rPr lang="en-US">
                    <a:solidFill>
                      <a:schemeClr val="accent1"/>
                    </a:solidFill>
                  </a:rPr>
                  <a:t>Policy Iteration là một thuật toán lặp, trong đó có một thuật toán lặp khác ở trong mỗi bước đánh giá chiến lược.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74534"/>
              </a:xfrm>
              <a:blipFill>
                <a:blip r:embed="rId2"/>
                <a:stretch>
                  <a:fillRect l="-57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Q2: Trong bước cải thiện chiến lược, tại sao chiến lược mới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lại tốt hơn chiến lược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?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6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4D01800-1460-F1DD-6ED8-333172296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6414226"/>
                  </p:ext>
                </p:extLst>
              </p:nvPr>
            </p:nvGraphicFramePr>
            <p:xfrm>
              <a:off x="838201" y="2896806"/>
              <a:ext cx="10987214" cy="1619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 thiện chiến lược – Policy improvement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800"/>
                            <a:t>Nếu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:r>
                            <a:rPr lang="en-US" sz="2800"/>
                            <a:t>thì</a:t>
                          </a:r>
                          <a:r>
                            <a:rPr lang="en-US" sz="2800" baseline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4D01800-1460-F1DD-6ED8-333172296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6414226"/>
                  </p:ext>
                </p:extLst>
              </p:nvPr>
            </p:nvGraphicFramePr>
            <p:xfrm>
              <a:off x="838201" y="2896806"/>
              <a:ext cx="10987214" cy="1619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32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 thiện chiến lược – Policy improvement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10869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" t="-49162" r="-277" b="-1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462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1D039-C93A-D8EA-1376-947342E51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B3F-7419-2BBF-019A-32A4EA2E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Iteration –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E7A112-B24C-7389-B2FF-6DAEDB02A52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233824"/>
                <a:ext cx="11569793" cy="4943139"/>
              </a:xfrm>
            </p:spPr>
            <p:txBody>
              <a:bodyPr>
                <a:normAutofit fontScale="92500" lnSpcReduction="20000"/>
              </a:bodyPr>
              <a:lstStyle/>
              <a:p>
                <a:pPr marL="50800" indent="0">
                  <a:buNone/>
                </a:pPr>
                <a:r>
                  <a:rPr lang="en-US" sz="2600" dirty="0"/>
                  <a:t>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600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hàm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giá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trị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trạng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thái</a:t>
                </a:r>
                <a:r>
                  <a:rPr lang="en-US" sz="2600" dirty="0"/>
                  <a:t>, </a:t>
                </a:r>
                <a:r>
                  <a:rPr lang="en-US" sz="2600" dirty="0" err="1"/>
                  <a:t>chúng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thoả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mãn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phương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trình</a:t>
                </a:r>
                <a:r>
                  <a:rPr lang="en-US" sz="2600" dirty="0"/>
                  <a:t> Bellman: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baseline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6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vi-VN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50800" indent="0">
                  <a:buNone/>
                </a:pPr>
                <a:r>
                  <a:rPr lang="en-US" sz="2600" dirty="0" err="1"/>
                  <a:t>Bởi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vì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, ta </a:t>
                </a:r>
                <a:r>
                  <a:rPr lang="en-US" sz="2600" dirty="0" err="1"/>
                  <a:t>có</a:t>
                </a:r>
                <a:r>
                  <a:rPr lang="en-US" sz="26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50800" indent="0">
                  <a:buNone/>
                </a:pPr>
                <a:r>
                  <a:rPr lang="en-US" sz="2600" dirty="0"/>
                  <a:t>Theo </a:t>
                </a:r>
                <a:r>
                  <a:rPr lang="en-US" sz="2600" dirty="0" err="1"/>
                  <a:t>đó</a:t>
                </a:r>
                <a:r>
                  <a:rPr lang="en-US" sz="2600" dirty="0"/>
                  <a:t>, ta </a:t>
                </a:r>
                <a:r>
                  <a:rPr lang="en-US" sz="2600" dirty="0" err="1"/>
                  <a:t>có</a:t>
                </a:r>
                <a:r>
                  <a:rPr lang="en-US" sz="26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vi-V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vi-V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vi-V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vi-V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vi-V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vi-V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vi-V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vi-V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vi-VN" sz="2600" dirty="0"/>
                </a:br>
                <a:endParaRPr lang="en-US" sz="2600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E7A112-B24C-7389-B2FF-6DAEDB02A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233824"/>
                <a:ext cx="11569793" cy="4943139"/>
              </a:xfrm>
              <a:blipFill>
                <a:blip r:embed="rId2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6BC03-41BF-F7BA-4BCE-884413AC4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51B7385-A37B-B08F-24E7-3CC74A8AC07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D6F220-AC20-EBE1-8E1A-7DB2EB72C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7791619"/>
                  </p:ext>
                </p:extLst>
              </p:nvPr>
            </p:nvGraphicFramePr>
            <p:xfrm>
              <a:off x="990601" y="-2633137"/>
              <a:ext cx="10987214" cy="1619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thiện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chiến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lược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– Policy improvement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800" dirty="0" err="1"/>
                            <a:t>Nếu</a:t>
                          </a:r>
                          <a:r>
                            <a:rPr lang="en-US" sz="2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thì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D6F220-AC20-EBE1-8E1A-7DB2EB72C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7791619"/>
                  </p:ext>
                </p:extLst>
              </p:nvPr>
            </p:nvGraphicFramePr>
            <p:xfrm>
              <a:off x="990601" y="-2633137"/>
              <a:ext cx="10987214" cy="1619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32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thiện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chiến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lược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– Policy improvement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108693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115" t="-48276" r="-231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731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BA011-3291-B0A3-0027-1E14A0A1C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47B-C895-148D-96D3-41CA2C3F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Iteration –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7CE7CD-F2EC-3855-894D-617199020E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009860"/>
                <a:ext cx="10802159" cy="5167103"/>
              </a:xfrm>
            </p:spPr>
            <p:txBody>
              <a:bodyPr>
                <a:normAutofit fontScale="92500"/>
              </a:bodyPr>
              <a:lstStyle/>
              <a:p>
                <a:pPr marL="50800" indent="0">
                  <a:buNone/>
                </a:pPr>
                <a:r>
                  <a:rPr lang="en-VN" sz="2600" dirty="0"/>
                  <a:t>Do đó</a:t>
                </a:r>
                <a:r>
                  <a:rPr lang="en-US" sz="26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vi-V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vi-V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vi-VN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vi-V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vi-V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vi-V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vi-V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vi-V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vi-V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vi-V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vi-V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</m:t>
                      </m:r>
                    </m:oMath>
                    <m:oMath xmlns:m="http://schemas.openxmlformats.org/officeDocument/2006/math">
                      <m:r>
                        <a:rPr lang="vi-VN" sz="26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vi-V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vi-V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vi-V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vi-V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vi-V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vi-V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vi-V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sz="2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vi-VN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vi-VN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vi-V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vi-V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vi-VN" sz="2600" dirty="0"/>
              </a:p>
              <a:p>
                <a:pPr marL="50800" indent="0" algn="l">
                  <a:buNone/>
                </a:pPr>
                <a:r>
                  <a:rPr lang="vi-VN" sz="2600" dirty="0"/>
                  <a:t>Bởi vì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vi-VN" sz="2600" dirty="0"/>
                  <a:t> khi mà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vi-VN" sz="26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vi-VN" sz="2600" dirty="0"/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vi-VN" sz="2600" dirty="0"/>
                  <a:t> là ma trận không âm với với các hàng của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vi-VN" sz="2600" dirty="0"/>
                  <a:t> có tổng các phần tử trên hàng bằng 1. Nên ta có: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vi-V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7CE7CD-F2EC-3855-894D-617199020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009860"/>
                <a:ext cx="10802159" cy="5167103"/>
              </a:xfrm>
              <a:blipFill>
                <a:blip r:embed="rId2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AB9FC-93D3-1BAF-9B11-80BFC49CF9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47FD506F-F750-5924-2A3C-7BBC838180F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CD71C5B-06C6-535E-7317-000335FBD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601" y="-2633137"/>
              <a:ext cx="10987214" cy="1619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thiện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chiến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lược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– Policy improvement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800" dirty="0" err="1"/>
                            <a:t>Nếu</a:t>
                          </a:r>
                          <a:r>
                            <a:rPr lang="en-US" sz="2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thì</a:t>
                          </a:r>
                          <a:r>
                            <a:rPr lang="en-US" sz="2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CD71C5B-06C6-535E-7317-000335FBD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601" y="-2633137"/>
              <a:ext cx="10987214" cy="1619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32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thiện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chiến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lược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– Policy improvement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108693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115" t="-48276" r="-231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33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009860"/>
                <a:ext cx="10870168" cy="4943139"/>
              </a:xfrm>
            </p:spPr>
            <p:txBody>
              <a:bodyPr>
                <a:normAutofit/>
              </a:bodyPr>
              <a:lstStyle/>
              <a:p>
                <a:r>
                  <a:rPr lang="en-US" sz="2600"/>
                  <a:t>Q3: Tại sao thuật toán lặp này có thể hội tụ về một chiến lược tối ưu?</a:t>
                </a:r>
              </a:p>
              <a:p>
                <a:pPr marL="50800" indent="0">
                  <a:buNone/>
                </a:pPr>
                <a:r>
                  <a:rPr lang="en-US" sz="2600"/>
                  <a:t>Mỗi vòng lặp sẽ cải thiện chiến lược cho tốt hơn: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≤…≤</m:t>
                      </m:r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600"/>
              </a:p>
              <a:p>
                <a:pPr marL="50800" indent="0">
                  <a:buNone/>
                </a:pPr>
                <a:r>
                  <a:rPr lang="en-US" sz="2600"/>
                  <a:t>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600"/>
                  <a:t> tăng liên tục và sẽ hội tụ.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009860"/>
                <a:ext cx="10870168" cy="4943139"/>
              </a:xfrm>
              <a:blipFill>
                <a:blip r:embed="rId2"/>
                <a:stretch>
                  <a:fillRect l="-561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2E7DA0D-6CBB-256D-BD96-F4AD9897D9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987621"/>
                  </p:ext>
                </p:extLst>
              </p:nvPr>
            </p:nvGraphicFramePr>
            <p:xfrm>
              <a:off x="774145" y="3636018"/>
              <a:ext cx="10987214" cy="2578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hội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tụ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của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Policy Iteration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/>
                            <a:t>Dãy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giá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trị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trạng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thái</a:t>
                          </a:r>
                          <a:r>
                            <a:rPr lang="en-US" sz="26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phát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sinh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bởi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thuật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toán</a:t>
                          </a:r>
                          <a:r>
                            <a:rPr lang="en-US" sz="2600" baseline="0" dirty="0"/>
                            <a:t> policy iteration </a:t>
                          </a:r>
                          <a:r>
                            <a:rPr lang="en-US" sz="2600" baseline="0" dirty="0" err="1"/>
                            <a:t>hội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tụ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về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giá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trị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trạng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thái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tối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ưu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600" dirty="0"/>
                            <a:t>. Do </a:t>
                          </a:r>
                          <a:r>
                            <a:rPr lang="en-US" sz="2600" dirty="0" err="1"/>
                            <a:t>đó</a:t>
                          </a:r>
                          <a:r>
                            <a:rPr lang="en-US" sz="2600" dirty="0"/>
                            <a:t>,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dãy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chiến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lược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hội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tụ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về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một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chiến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lược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tối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ưu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nào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đó</a:t>
                          </a:r>
                          <a:r>
                            <a:rPr lang="en-US" sz="2600" baseline="0" dirty="0"/>
                            <a:t>.</a:t>
                          </a:r>
                          <a:endParaRPr lang="en-US" sz="26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2E7DA0D-6CBB-256D-BD96-F4AD9897D9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987621"/>
                  </p:ext>
                </p:extLst>
              </p:nvPr>
            </p:nvGraphicFramePr>
            <p:xfrm>
              <a:off x="774145" y="3636018"/>
              <a:ext cx="10987214" cy="2578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532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 lý hội tụ của Policy Iteration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2046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" t="-26488" r="-222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71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56" name="Google Shape;356;p3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</a:t>
            </a:fld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body" idx="1"/>
          </p:nvPr>
        </p:nvSpPr>
        <p:spPr>
          <a:xfrm>
            <a:off x="2033899" y="1559014"/>
            <a:ext cx="8124204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92150" indent="-514350">
              <a:spcBef>
                <a:spcPts val="0"/>
              </a:spcBef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Value Iteration</a:t>
            </a:r>
          </a:p>
          <a:p>
            <a:pPr marL="692150" indent="-514350">
              <a:spcBef>
                <a:spcPts val="0"/>
              </a:spcBef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Policy Iteration</a:t>
            </a:r>
          </a:p>
          <a:p>
            <a:pPr marL="692150" indent="-514350">
              <a:spcBef>
                <a:spcPts val="0"/>
              </a:spcBef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Truncated Policy Iteration</a:t>
            </a:r>
            <a:endParaRPr dirty="0"/>
          </a:p>
        </p:txBody>
      </p:sp>
      <p:sp>
        <p:nvSpPr>
          <p:cNvPr id="358" name="Google Shape;358;p3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/>
              <a:t>NỘI DUNG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Định lý hội tụ của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009860"/>
                <a:ext cx="10870168" cy="4943139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400"/>
                  <a:t>Để chứng minh tính hội tụ của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2400"/>
                  <a:t>, ta xét một dãy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2400"/>
                  <a:t> được tạo ra bởi: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Công thức trên chính là thuật toán Value Iteration. Ta đã biết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hội tụ về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/>
                  <a:t> với bất kỳ giá trị khởi tạo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.</a:t>
                </a:r>
              </a:p>
              <a:p>
                <a:pPr marL="50800" indent="0">
                  <a:buNone/>
                </a:pPr>
                <a:r>
                  <a:rPr lang="en-US" sz="2400"/>
                  <a:t>Khi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, ta luôn có thể tìm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 sao 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 với chiến lược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 bất kỳ.</a:t>
                </a:r>
              </a:p>
              <a:p>
                <a:pPr marL="50800" indent="0">
                  <a:buNone/>
                </a:pPr>
                <a:r>
                  <a:rPr lang="en-US" sz="2400"/>
                  <a:t>Tiếp theo, ta cần cho thấy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/>
                  <a:t> với mọi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/>
                  <a:t> bằng quy nạp (induction).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009860"/>
                <a:ext cx="10870168" cy="4943139"/>
              </a:xfrm>
              <a:blipFill>
                <a:blip r:embed="rId2"/>
                <a:stretch>
                  <a:fillRect l="-449" r="-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291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58431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Định lý hội tụ của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851444"/>
                <a:ext cx="7649419" cy="5624176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 sz="2400"/>
                  <a:t>Với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/>
                  <a:t>, giả sử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. Với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/>
                  <a:t>, 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Bởi 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400"/>
                  <a:t> là không âm (nonnegative), ta có</a:t>
                </a:r>
                <a:br>
                  <a:rPr lang="en-US" sz="2400"/>
                </a:br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/>
                  <a:t>. Do đó: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/>
                  <a:t>.</a:t>
                </a:r>
              </a:p>
              <a:p>
                <a:pPr marL="50800" indent="0">
                  <a:buNone/>
                </a:pPr>
                <a:r>
                  <a:rPr lang="en-US" sz="2400"/>
                  <a:t>Ta đã cho thấy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/>
                  <a:t> với mọi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/>
                  <a:t>. Bởi 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hội tụ về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/>
                  <a:t> nên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/>
                  <a:t> cũng hội tụ về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851444"/>
                <a:ext cx="7649419" cy="5624176"/>
              </a:xfrm>
              <a:blipFill>
                <a:blip r:embed="rId2"/>
                <a:stretch>
                  <a:fillRect l="-478" r="-1037" b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0BA9EB9-CDDE-1E71-75E1-D3AF7528B8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0327" y="2050491"/>
                <a:ext cx="3920837" cy="568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850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Bởi 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0BA9EB9-CDDE-1E71-75E1-D3AF7528B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27" y="2050491"/>
                <a:ext cx="3920837" cy="568020"/>
              </a:xfrm>
              <a:prstGeom prst="rect">
                <a:avLst/>
              </a:prstGeom>
              <a:blipFill>
                <a:blip r:embed="rId3"/>
                <a:stretch>
                  <a:fillRect l="-467" b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45290FD-06A7-8DC7-19EC-D41497FF89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0327" y="2625628"/>
                <a:ext cx="4184074" cy="568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:r>
                  <a:rPr lang="en-US" sz="2000">
                    <a:solidFill>
                      <a:schemeClr val="accent1"/>
                    </a:solidFill>
                  </a:rPr>
                  <a:t>Giả sử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0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45290FD-06A7-8DC7-19EC-D41497FF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27" y="2625628"/>
                <a:ext cx="4184074" cy="568020"/>
              </a:xfrm>
              <a:prstGeom prst="rect">
                <a:avLst/>
              </a:prstGeom>
              <a:blipFill>
                <a:blip r:embed="rId4"/>
                <a:stretch>
                  <a:fillRect l="-437" b="-26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8212841A-8D1D-986D-6925-9482EF337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4691" y="3279818"/>
                <a:ext cx="4468091" cy="568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just" rtl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Bởi 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8212841A-8D1D-986D-6925-9482EF33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91" y="3279818"/>
                <a:ext cx="4468091" cy="568020"/>
              </a:xfrm>
              <a:prstGeom prst="rect">
                <a:avLst/>
              </a:prstGeom>
              <a:blipFill>
                <a:blip r:embed="rId5"/>
                <a:stretch>
                  <a:fillRect l="-273" b="-32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4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Bước 1</a:t>
                </a:r>
                <a:r>
                  <a:rPr lang="en-US" sz="2400">
                    <a:solidFill>
                      <a:srgbClr val="FF0000"/>
                    </a:solidFill>
                  </a:rPr>
                  <a:t>: Đánh giá chiến lược (policy evaluation)</a:t>
                </a:r>
              </a:p>
              <a:p>
                <a:pPr marL="50800" indent="0">
                  <a:buNone/>
                </a:pPr>
                <a:r>
                  <a:rPr lang="en-US" sz="2400"/>
                  <a:t>Dạng ma trận – vector: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=0,1,2…</m:t>
                      </m:r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Dạng từng phần tử (element-wise):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func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Dừng khi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/>
                  <a:t> đủ lớn hoặc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/>
                  <a:t> đủ nhỏ.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6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101811"/>
                <a:ext cx="10579654" cy="52818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Bước 2: </a:t>
                </a:r>
                <a:r>
                  <a:rPr lang="en-US">
                    <a:solidFill>
                      <a:srgbClr val="FF0000"/>
                    </a:solidFill>
                  </a:rPr>
                  <a:t>Cải thiện chiến lược (policy improvement).</a:t>
                </a:r>
              </a:p>
              <a:p>
                <a:pPr marL="50800" indent="0">
                  <a:buNone/>
                </a:pPr>
                <a:r>
                  <a:rPr lang="en-US"/>
                  <a:t>Dạng ma trận – vector: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50800" indent="0">
                  <a:lnSpc>
                    <a:spcPct val="110000"/>
                  </a:lnSpc>
                  <a:buNone/>
                </a:pPr>
                <a:r>
                  <a:rPr lang="en-US"/>
                  <a:t>Dạng từng phần tử (element-wise):</a:t>
                </a:r>
              </a:p>
              <a:p>
                <a:pPr marL="5080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50800" indent="0">
                  <a:lnSpc>
                    <a:spcPct val="110000"/>
                  </a:lnSpc>
                  <a:buNone/>
                </a:pPr>
                <a:r>
                  <a:rPr lang="en-US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/>
                  <a:t>là hàm giá trị hành động (action value) theo chiến lược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/>
                  <a:t>. Ta có:</a:t>
                </a:r>
              </a:p>
              <a:p>
                <a:pPr marL="5080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  <a:p>
                <a:pPr marL="50800" indent="0">
                  <a:lnSpc>
                    <a:spcPct val="110000"/>
                  </a:lnSpc>
                  <a:buNone/>
                </a:pPr>
                <a:r>
                  <a:rPr lang="en-US"/>
                  <a:t>Chiến lược tham lam (greedy policy) sẽ là:</a:t>
                </a:r>
              </a:p>
              <a:p>
                <a:pPr marL="5080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101811"/>
                <a:ext cx="10579654" cy="5281858"/>
              </a:xfrm>
              <a:blipFill>
                <a:blip r:embed="rId2"/>
                <a:stretch>
                  <a:fillRect l="-576" t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518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Policy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D9A43-9994-F2CA-6F44-C79B979A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36" y="1009860"/>
            <a:ext cx="10188727" cy="54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Policy Iteration – 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4351" y="3590913"/>
                <a:ext cx="11487150" cy="2747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/>
                  <a:t>Thiết lập phần thưởng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boundary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target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. Hệ số chiết khấu (discount) là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Hành động: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/>
                  <a:t> đại diện cho sang trái, không thay đổi, và sang phải.</a:t>
                </a:r>
              </a:p>
              <a:p>
                <a:r>
                  <a:rPr lang="en-US"/>
                  <a:t>Mục tiêu: sử dụng Policy Iteration để tìm ra chiến lược tối ưu.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351" y="3590913"/>
                <a:ext cx="11487150" cy="2747963"/>
              </a:xfrm>
              <a:blipFill>
                <a:blip r:embed="rId2"/>
                <a:stretch>
                  <a:fillRect l="-531" r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8E2F6-238D-C2B4-1C80-523FFFC5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96" y="1265313"/>
            <a:ext cx="7517607" cy="22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Policy Iteration – 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72887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200"/>
                  <a:t>Vòng lặp 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200"/>
                  <a:t>. </a:t>
                </a:r>
                <a:r>
                  <a:rPr lang="en-US" sz="4200">
                    <a:solidFill>
                      <a:schemeClr val="accent1"/>
                    </a:solidFill>
                  </a:rPr>
                  <a:t>Bước 1: đánh giá chiến lược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200"/>
                  <a:t> được chọn như trong Hình a). Phương trình Bellman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4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=−1+</m:t>
                      </m:r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4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4200">
                    <a:solidFill>
                      <a:schemeClr val="tx1"/>
                    </a:solidFill>
                  </a:rPr>
                  <a:t>Giải trực tiếp các phương trình, ta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=−10,</m:t>
                    </m:r>
                    <m:sSub>
                      <m:sSubPr>
                        <m:ctrlP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=−9</m:t>
                    </m:r>
                  </m:oMath>
                </a14:m>
                <a:r>
                  <a:rPr lang="en-US" sz="420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 sz="4200">
                    <a:solidFill>
                      <a:schemeClr val="tx1"/>
                    </a:solidFill>
                  </a:rPr>
                  <a:t>Hoặc giải các phương trình theo phương pháp lặp 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200" b="0">
                  <a:solidFill>
                    <a:schemeClr val="tx1"/>
                  </a:solidFill>
                </a:endParaRPr>
              </a:p>
              <a:p>
                <a:pPr marL="508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=−1+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08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=−1+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=−1.9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−0.9   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>
                  <a:solidFill>
                    <a:schemeClr val="tx1"/>
                  </a:solidFill>
                </a:endParaRPr>
              </a:p>
              <a:p>
                <a:pPr marL="508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=−1+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=−2.71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−1.71   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728870"/>
              </a:xfrm>
              <a:blipFill>
                <a:blip r:embed="rId2"/>
                <a:stretch>
                  <a:fillRect l="-576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549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91931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Policy Iteration – 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970714"/>
                <a:ext cx="10579654" cy="55049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/>
                  <a:t>Vòng lặp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/>
                  <a:t>. </a:t>
                </a:r>
                <a:r>
                  <a:rPr lang="en-US" sz="2800">
                    <a:solidFill>
                      <a:schemeClr val="accent1"/>
                    </a:solidFill>
                  </a:rPr>
                  <a:t>Bước 2: cải thiện chiến lược</a:t>
                </a:r>
              </a:p>
              <a:p>
                <a:endParaRPr lang="en-US">
                  <a:solidFill>
                    <a:schemeClr val="accent1"/>
                  </a:solidFill>
                </a:endParaRPr>
              </a:p>
              <a:p>
                <a:endParaRPr lang="en-US" sz="2800">
                  <a:solidFill>
                    <a:schemeClr val="accent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Thay thế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=−9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, ta được:</a:t>
                </a:r>
              </a:p>
              <a:p>
                <a:endParaRPr lang="en-US" sz="2800">
                  <a:solidFill>
                    <a:schemeClr val="tx1"/>
                  </a:solidFill>
                </a:endParaRP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Sử dụng giá trị lớn nhất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, chiến lược được cải thiện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Ta tìm thấy chiến lược tối ưu sau một vòng lặp trong ví dụ này.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970714"/>
                <a:ext cx="10579654" cy="5504906"/>
              </a:xfrm>
              <a:blipFill>
                <a:blip r:embed="rId2"/>
                <a:stretch>
                  <a:fillRect l="-576" t="-221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86EBC-14FD-0D1C-16E1-ADBC8431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66" y="1692835"/>
            <a:ext cx="7243109" cy="1077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22173-5E9A-5B32-B846-AD165EF7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497" y="3521656"/>
            <a:ext cx="37909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Policy Iteration – 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957430"/>
                <a:ext cx="10579654" cy="4943139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boundary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forbidden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800" dirty="0"/>
              </a:p>
              <a:p>
                <a:pPr marL="50800" indent="0">
                  <a:buNone/>
                </a:pPr>
                <a:endParaRPr lang="en-US" sz="2800" dirty="0"/>
              </a:p>
              <a:p>
                <a:pPr marL="5080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957430"/>
                <a:ext cx="10579654" cy="49431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BE782-1066-1B73-B904-4E804EAB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6" y="1743326"/>
            <a:ext cx="4198656" cy="2428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2D895-2975-8555-AC3B-159ADBBC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70" y="1743326"/>
            <a:ext cx="4198656" cy="2410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B0D17-9584-A02A-C13B-1260BB6CE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91" y="4335880"/>
            <a:ext cx="4220067" cy="2428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C6E19-18B9-B654-F6DB-C9766F982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670" y="4335880"/>
            <a:ext cx="4176339" cy="23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4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Policy Iteration – Ví dụ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D689-58C4-C0F9-AA77-28057B5D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45" y="957430"/>
            <a:ext cx="10579654" cy="4943139"/>
          </a:xfrm>
        </p:spPr>
        <p:txBody>
          <a:bodyPr/>
          <a:lstStyle/>
          <a:p>
            <a:pPr marL="50800" indent="0">
              <a:buNone/>
            </a:pPr>
            <a:endParaRPr lang="en-US" sz="2800" dirty="0"/>
          </a:p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BE782-1066-1B73-B904-4E804EAB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9110" y="1373769"/>
            <a:ext cx="4198656" cy="2391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2D895-2975-8555-AC3B-159ADBBC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94234" y="1368525"/>
            <a:ext cx="4198656" cy="2392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B0D17-9584-A02A-C13B-1260BB6C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31991" y="4340510"/>
            <a:ext cx="4220067" cy="2419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C6E19-18B9-B654-F6DB-C9766F9829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94234" y="4335880"/>
            <a:ext cx="4155210" cy="2383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5730C-EE02-8D6F-D7F9-812FBF618810}"/>
              </a:ext>
            </a:extLst>
          </p:cNvPr>
          <p:cNvSpPr txBox="1"/>
          <p:nvPr/>
        </p:nvSpPr>
        <p:spPr>
          <a:xfrm>
            <a:off x="3150084" y="371938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6493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THUẬT TOÁN VALUE ITERATION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VALUE ITERATION ALGORITHM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246432" y="2121900"/>
            <a:ext cx="11035145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THUẬT </a:t>
            </a:r>
            <a:r>
              <a:rPr lang="en-US"/>
              <a:t>TOÁN TRUNCATED POLICY ITERATION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301611" y="314676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TRUNCATED POLICY ITERATION ALGORITHM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861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Value Iteration </a:t>
            </a:r>
            <a:r>
              <a:rPr lang="en-US" dirty="0" err="1"/>
              <a:t>và</a:t>
            </a:r>
            <a:r>
              <a:rPr lang="en-US" dirty="0"/>
              <a:t> Policy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41796"/>
              </a:xfrm>
            </p:spPr>
            <p:txBody>
              <a:bodyPr>
                <a:normAutofit fontScale="85000" lnSpcReduction="20000"/>
              </a:bodyPr>
              <a:lstStyle/>
              <a:p>
                <a:pPr marL="5080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Policy Iteration: </a:t>
                </a:r>
                <a:r>
                  <a:rPr lang="en-US" dirty="0" err="1"/>
                  <a:t>bắt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Đánh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(policy evaluation – PE):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Cải</a:t>
                </a:r>
                <a:r>
                  <a:rPr lang="en-US" dirty="0"/>
                  <a:t> </a:t>
                </a:r>
                <a:r>
                  <a:rPr lang="en-US" dirty="0" err="1"/>
                  <a:t>thiện</a:t>
                </a:r>
                <a:r>
                  <a:rPr lang="en-US" dirty="0"/>
                  <a:t>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(policy improvement – PI):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Value Iteration: </a:t>
                </a:r>
                <a:r>
                  <a:rPr lang="en-US" dirty="0" err="1"/>
                  <a:t>bắt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(policy update – PU):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(value update – VU):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41796"/>
              </a:xfr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34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Value Iteration </a:t>
            </a:r>
            <a:r>
              <a:rPr lang="en-US" dirty="0" err="1"/>
              <a:t>và</a:t>
            </a:r>
            <a:r>
              <a:rPr lang="en-US" dirty="0"/>
              <a:t> Policy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400" dirty="0"/>
                  <a:t>Hai </a:t>
                </a:r>
                <a:r>
                  <a:rPr lang="en-US" sz="2400" dirty="0" err="1"/>
                  <a:t>thuật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giống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nhau</a:t>
                </a:r>
                <a:r>
                  <a:rPr lang="en-US" sz="2400" dirty="0"/>
                  <a:t>:</a:t>
                </a:r>
              </a:p>
              <a:p>
                <a:pPr marL="5080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Policy Iteration: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groupCh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Value Iteration: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groupCh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𝑉𝑈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groupCh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sz="2400" dirty="0"/>
                  <a:t>PE = policy evaluation = </a:t>
                </a:r>
                <a:r>
                  <a:rPr lang="en-US" sz="2400" dirty="0" err="1"/>
                  <a:t>đánh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chiến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/>
                  <a:t>PI = policy improvement = </a:t>
                </a:r>
                <a:r>
                  <a:rPr lang="en-US" sz="2400" dirty="0" err="1"/>
                  <a:t>cải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chiến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/>
                  <a:t>PU = policy update = </a:t>
                </a:r>
                <a:r>
                  <a:rPr lang="en-US" sz="2400" dirty="0" err="1"/>
                  <a:t>cập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chiến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/>
                  <a:t>VU = value update = </a:t>
                </a:r>
                <a:r>
                  <a:rPr lang="en-US" sz="2400" dirty="0" err="1"/>
                  <a:t>cập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9" b="-7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670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Value Iteration </a:t>
            </a:r>
            <a:r>
              <a:rPr lang="en-US" dirty="0" err="1"/>
              <a:t>và</a:t>
            </a:r>
            <a:r>
              <a:rPr lang="en-US" dirty="0"/>
              <a:t>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4" y="4177862"/>
                <a:ext cx="10643709" cy="233049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600" dirty="0" err="1"/>
                  <a:t>Bắt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đầu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từ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cùng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điều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kiện</a:t>
                </a:r>
                <a:r>
                  <a:rPr lang="en-US" sz="2600" dirty="0"/>
                  <a:t>. 3 </a:t>
                </a:r>
                <a:r>
                  <a:rPr lang="en-US" sz="2600" dirty="0" err="1"/>
                  <a:t>bước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đầu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tiên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giống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nhau</a:t>
                </a:r>
                <a:r>
                  <a:rPr lang="en-US" sz="2600" dirty="0"/>
                  <a:t>.</a:t>
                </a:r>
              </a:p>
              <a:p>
                <a:r>
                  <a:rPr lang="en-US" sz="2600" dirty="0" err="1"/>
                  <a:t>Bước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thứ</a:t>
                </a:r>
                <a:r>
                  <a:rPr lang="en-US" sz="2600" dirty="0"/>
                  <a:t> 4 </a:t>
                </a:r>
                <a:r>
                  <a:rPr lang="en-US" sz="2600" dirty="0" err="1"/>
                  <a:t>xuất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hiện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sự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khác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biệt</a:t>
                </a:r>
                <a:r>
                  <a:rPr lang="en-US" sz="2600" dirty="0"/>
                  <a:t>.</a:t>
                </a:r>
              </a:p>
              <a:p>
                <a:pPr lvl="1"/>
                <a:r>
                  <a:rPr lang="en-US" sz="2600" dirty="0"/>
                  <a:t>Trong Policy Iteration, </a:t>
                </a:r>
                <a:r>
                  <a:rPr lang="en-US" sz="2600" dirty="0" err="1"/>
                  <a:t>để</a:t>
                </a:r>
                <a:r>
                  <a:rPr lang="en-US" sz="2600" dirty="0"/>
                  <a:t> </a:t>
                </a:r>
                <a:r>
                  <a:rPr lang="en-US" sz="2600" dirty="0" err="1"/>
                  <a:t>giải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cần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thuật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toán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lặp</a:t>
                </a:r>
                <a:r>
                  <a:rPr lang="en-US" sz="2600" dirty="0"/>
                  <a:t> (</a:t>
                </a:r>
                <a:r>
                  <a:rPr lang="en-US" sz="2600" dirty="0" err="1"/>
                  <a:t>với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vô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số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vòng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lặp</a:t>
                </a:r>
                <a:r>
                  <a:rPr lang="en-US" sz="2600" dirty="0"/>
                  <a:t>).</a:t>
                </a:r>
              </a:p>
              <a:p>
                <a:pPr lvl="1"/>
                <a:r>
                  <a:rPr lang="en-US" sz="2600" dirty="0"/>
                  <a:t>Trong Value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chỉ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bước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cập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nhật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giá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trị</a:t>
                </a:r>
                <a:r>
                  <a:rPr lang="en-US" sz="2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4" y="4177862"/>
                <a:ext cx="10643709" cy="2330496"/>
              </a:xfrm>
              <a:blipFill>
                <a:blip r:embed="rId2"/>
                <a:stretch>
                  <a:fillRect l="-573" t="-1567" r="-745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C1E3A23-303A-D73D-C284-18BCBA491E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318245"/>
                  </p:ext>
                </p:extLst>
              </p:nvPr>
            </p:nvGraphicFramePr>
            <p:xfrm>
              <a:off x="349467" y="903341"/>
              <a:ext cx="11493062" cy="327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0765">
                      <a:extLst>
                        <a:ext uri="{9D8B030D-6E8A-4147-A177-3AD203B41FA5}">
                          <a16:colId xmlns:a16="http://schemas.microsoft.com/office/drawing/2014/main" val="89442789"/>
                        </a:ext>
                      </a:extLst>
                    </a:gridCol>
                    <a:gridCol w="3146951">
                      <a:extLst>
                        <a:ext uri="{9D8B030D-6E8A-4147-A177-3AD203B41FA5}">
                          <a16:colId xmlns:a16="http://schemas.microsoft.com/office/drawing/2014/main" val="472806026"/>
                        </a:ext>
                      </a:extLst>
                    </a:gridCol>
                    <a:gridCol w="3994829">
                      <a:extLst>
                        <a:ext uri="{9D8B030D-6E8A-4147-A177-3AD203B41FA5}">
                          <a16:colId xmlns:a16="http://schemas.microsoft.com/office/drawing/2014/main" val="1938257964"/>
                        </a:ext>
                      </a:extLst>
                    </a:gridCol>
                    <a:gridCol w="2430517">
                      <a:extLst>
                        <a:ext uri="{9D8B030D-6E8A-4147-A177-3AD203B41FA5}">
                          <a16:colId xmlns:a16="http://schemas.microsoft.com/office/drawing/2014/main" val="40654742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Policy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Value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/>
                            <a:t>Ghi</a:t>
                          </a:r>
                          <a:r>
                            <a:rPr lang="en-US" sz="1800" b="1" dirty="0"/>
                            <a:t> </a:t>
                          </a:r>
                          <a:r>
                            <a:rPr lang="en-US" sz="1800" b="1" dirty="0" err="1"/>
                            <a:t>chú</a:t>
                          </a:r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737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1)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377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2) </a:t>
                          </a:r>
                          <a:r>
                            <a:rPr lang="en-US" sz="2000" dirty="0" err="1"/>
                            <a:t>Giá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trị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19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3)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Hai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giống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nhau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748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4) </a:t>
                          </a:r>
                          <a:r>
                            <a:rPr lang="en-US" sz="2000" dirty="0" err="1"/>
                            <a:t>Giá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trị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vì</a:t>
                          </a:r>
                          <a:r>
                            <a:rPr lang="en-US" sz="2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5)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94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8867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C1E3A23-303A-D73D-C284-18BCBA491E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318245"/>
                  </p:ext>
                </p:extLst>
              </p:nvPr>
            </p:nvGraphicFramePr>
            <p:xfrm>
              <a:off x="349467" y="903341"/>
              <a:ext cx="11493062" cy="327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0765">
                      <a:extLst>
                        <a:ext uri="{9D8B030D-6E8A-4147-A177-3AD203B41FA5}">
                          <a16:colId xmlns:a16="http://schemas.microsoft.com/office/drawing/2014/main" val="89442789"/>
                        </a:ext>
                      </a:extLst>
                    </a:gridCol>
                    <a:gridCol w="3146951">
                      <a:extLst>
                        <a:ext uri="{9D8B030D-6E8A-4147-A177-3AD203B41FA5}">
                          <a16:colId xmlns:a16="http://schemas.microsoft.com/office/drawing/2014/main" val="472806026"/>
                        </a:ext>
                      </a:extLst>
                    </a:gridCol>
                    <a:gridCol w="3994829">
                      <a:extLst>
                        <a:ext uri="{9D8B030D-6E8A-4147-A177-3AD203B41FA5}">
                          <a16:colId xmlns:a16="http://schemas.microsoft.com/office/drawing/2014/main" val="1938257964"/>
                        </a:ext>
                      </a:extLst>
                    </a:gridCol>
                    <a:gridCol w="2430517">
                      <a:extLst>
                        <a:ext uri="{9D8B030D-6E8A-4147-A177-3AD203B41FA5}">
                          <a16:colId xmlns:a16="http://schemas.microsoft.com/office/drawing/2014/main" val="40654742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Policy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Value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/>
                            <a:t>Ghi</a:t>
                          </a:r>
                          <a:r>
                            <a:rPr lang="en-US" sz="1800" b="1" dirty="0"/>
                            <a:t> </a:t>
                          </a:r>
                          <a:r>
                            <a:rPr lang="en-US" sz="1800" b="1" dirty="0" err="1"/>
                            <a:t>chú</a:t>
                          </a:r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73733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1)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61122" t="-101538" r="-204642" b="-6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377688"/>
                      </a:ext>
                    </a:extLst>
                  </a:tr>
                  <a:tr h="42411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2) </a:t>
                          </a:r>
                          <a:r>
                            <a:rPr lang="en-US" sz="2000" dirty="0" err="1"/>
                            <a:t>Giá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trị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61122" t="-187143" r="-204642" b="-4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127176" t="-187143" r="-61527" b="-4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1922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3)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61122" t="-174783" r="-204642" b="-1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127176" t="-174783" r="-61527" b="-1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Hai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giống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nhau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748755"/>
                      </a:ext>
                    </a:extLst>
                  </a:tr>
                  <a:tr h="42240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4) </a:t>
                          </a:r>
                          <a:r>
                            <a:rPr lang="en-US" sz="2000" dirty="0" err="1"/>
                            <a:t>Giá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trị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61122" t="-457971" r="-204642" b="-231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127176" t="-457971" r="-61527" b="-231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372932" t="-457971" r="-1003" b="-2318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21834"/>
                      </a:ext>
                    </a:extLst>
                  </a:tr>
                  <a:tr h="565468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5) </a:t>
                          </a:r>
                          <a:r>
                            <a:rPr lang="en-US" sz="2000" dirty="0" err="1"/>
                            <a:t>Chiến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lược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61122" t="-413978" r="-204642" b="-72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127176" t="-413978" r="-61527" b="-72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942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317" t="-735385" r="-5000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61122" t="-735385" r="-20464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127176" t="-735385" r="-615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372932" t="-735385" r="-1003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8867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1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Value Iteration </a:t>
            </a:r>
            <a:r>
              <a:rPr lang="en-US" dirty="0" err="1"/>
              <a:t>và</a:t>
            </a:r>
            <a:r>
              <a:rPr lang="en-US" dirty="0"/>
              <a:t>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0800" indent="0">
                  <a:buNone/>
                </a:pPr>
                <a:r>
                  <a:rPr lang="en-US" dirty="0"/>
                  <a:t>Xem </a:t>
                </a: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iteration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truncated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policy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iteration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policy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iteration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1D95B-C513-80D5-0656-1B0842559546}"/>
              </a:ext>
            </a:extLst>
          </p:cNvPr>
          <p:cNvSpPr/>
          <p:nvPr/>
        </p:nvSpPr>
        <p:spPr>
          <a:xfrm>
            <a:off x="2806262" y="2538248"/>
            <a:ext cx="4020207" cy="890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F6AA3-0EB2-3124-B615-0E00FC71F845}"/>
              </a:ext>
            </a:extLst>
          </p:cNvPr>
          <p:cNvSpPr/>
          <p:nvPr/>
        </p:nvSpPr>
        <p:spPr>
          <a:xfrm>
            <a:off x="2806262" y="5178800"/>
            <a:ext cx="4020207" cy="890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CAA6D-5445-F979-1F33-2121F52742E4}"/>
              </a:ext>
            </a:extLst>
          </p:cNvPr>
          <p:cNvSpPr/>
          <p:nvPr/>
        </p:nvSpPr>
        <p:spPr>
          <a:xfrm>
            <a:off x="1681655" y="4138720"/>
            <a:ext cx="5144814" cy="741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72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Value Iteration </a:t>
            </a:r>
            <a:r>
              <a:rPr lang="en-US" dirty="0" err="1"/>
              <a:t>và</a:t>
            </a:r>
            <a:r>
              <a:rPr lang="en-US" dirty="0"/>
              <a:t> Policy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905166"/>
                <a:ext cx="10579654" cy="5570454"/>
              </a:xfrm>
            </p:spPr>
            <p:txBody>
              <a:bodyPr>
                <a:normAutofit fontScale="85000" lnSpcReduction="10000"/>
              </a:bodyPr>
              <a:lstStyle/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dirty="0"/>
                  <a:t>Xem </a:t>
                </a: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iteration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truncated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policy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iteration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policy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iteration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Value Iteration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lần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Policy Iteration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vô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vòng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Truncated Policy Iteration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hữu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vòng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sz="28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vòng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cắt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bỏ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905166"/>
                <a:ext cx="10579654" cy="5570454"/>
              </a:xfrm>
              <a:blipFill>
                <a:blip r:embed="rId2"/>
                <a:stretch>
                  <a:fillRect l="-576" t="-766" r="-865" b="-9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819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79728-6A1C-5C50-22B1-77B26B2B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2" y="114300"/>
            <a:ext cx="109728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64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Truncated Policy 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D689-58C4-C0F9-AA77-28057B5D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1095159"/>
            <a:ext cx="11354487" cy="4943139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chiến</a:t>
            </a:r>
            <a:r>
              <a:rPr lang="en-US" sz="2200" dirty="0"/>
              <a:t> </a:t>
            </a:r>
            <a:r>
              <a:rPr lang="en-US" sz="2200" dirty="0" err="1"/>
              <a:t>lược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hưởng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hội</a:t>
            </a:r>
            <a:r>
              <a:rPr lang="en-US" sz="2200" dirty="0"/>
              <a:t> </a:t>
            </a:r>
            <a:r>
              <a:rPr lang="en-US" sz="2200" dirty="0" err="1"/>
              <a:t>tụ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F22E02-AC66-EDF4-DD5F-75E988D62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649251"/>
                  </p:ext>
                </p:extLst>
              </p:nvPr>
            </p:nvGraphicFramePr>
            <p:xfrm>
              <a:off x="602393" y="1726087"/>
              <a:ext cx="10987214" cy="47495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6241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thiện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giá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trị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(Value Improvement)</a:t>
                          </a:r>
                          <a:endParaRPr lang="en-VN" sz="2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32037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/>
                            <a:t>Xét </a:t>
                          </a:r>
                          <a:r>
                            <a:rPr lang="en-US" sz="2600" dirty="0" err="1"/>
                            <a:t>một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thuật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toán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lặp</a:t>
                          </a:r>
                          <a:r>
                            <a:rPr lang="en-US" sz="2600" dirty="0"/>
                            <a:t> (iterative algorithm) </a:t>
                          </a:r>
                          <a:r>
                            <a:rPr lang="en-US" sz="2600" dirty="0" err="1"/>
                            <a:t>với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một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bước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đánh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giá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chiến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lược</a:t>
                          </a:r>
                          <a:r>
                            <a:rPr lang="en-US" sz="2600" dirty="0"/>
                            <a:t> (policy evaluation) </a:t>
                          </a:r>
                          <a:r>
                            <a:rPr lang="en-US" sz="2600" dirty="0" err="1"/>
                            <a:t>như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sau</a:t>
                          </a:r>
                          <a:r>
                            <a:rPr lang="en-US" sz="2600" dirty="0"/>
                            <a:t>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=0,1,2,…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/>
                            <a:t>Nếu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giá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trị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khởi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đầu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được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chọn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là</a:t>
                          </a:r>
                          <a:r>
                            <a:rPr lang="en-US" sz="26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thì</a:t>
                          </a:r>
                          <a:r>
                            <a:rPr lang="en-US" sz="2600" dirty="0"/>
                            <a:t>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6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/>
                            <a:t>với</a:t>
                          </a:r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mọi</a:t>
                          </a:r>
                          <a:r>
                            <a:rPr lang="en-US" sz="2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=0,1,2,…</m:t>
                              </m:r>
                            </m:oMath>
                          </a14:m>
                          <a:endParaRPr lang="en-US" sz="26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F22E02-AC66-EDF4-DD5F-75E988D62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649251"/>
                  </p:ext>
                </p:extLst>
              </p:nvPr>
            </p:nvGraphicFramePr>
            <p:xfrm>
              <a:off x="602393" y="1726087"/>
              <a:ext cx="10987214" cy="47495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6241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Cải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thiện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giá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4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trị</a:t>
                          </a:r>
                          <a:r>
                            <a:rPr lang="en-US" sz="24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(Value Improvement)</a:t>
                          </a:r>
                          <a:endParaRPr lang="en-VN" sz="2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4125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" t="-15192" r="-222" b="-35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0208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Truncated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455" y="1095159"/>
                <a:ext cx="11139054" cy="5277932"/>
              </a:xfrm>
            </p:spPr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sz="2400" dirty="0" err="1"/>
                  <a:t>Bởi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vì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,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 err="1"/>
                  <a:t>Bởi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vì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,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 err="1"/>
                  <a:t>Dấu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đẳng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thức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vì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 </a:t>
                </a:r>
              </a:p>
              <a:p>
                <a:pPr marL="50800" indent="0">
                  <a:buNone/>
                </a:pPr>
                <a:r>
                  <a:rPr lang="en-US" sz="2400" dirty="0" err="1"/>
                  <a:t>Bởi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vì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nên</a:t>
                </a:r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50800" indent="0">
                  <a:buNone/>
                </a:pPr>
                <a:r>
                  <a:rPr lang="en-US" sz="2400" dirty="0" err="1">
                    <a:solidFill>
                      <a:srgbClr val="FF0000"/>
                    </a:solidFill>
                  </a:rPr>
                  <a:t>Lưu</a:t>
                </a:r>
                <a:r>
                  <a:rPr lang="en-US" sz="2400" dirty="0">
                    <a:solidFill>
                      <a:srgbClr val="FF0000"/>
                    </a:solidFill>
                  </a:rPr>
                  <a:t> ý: </a:t>
                </a:r>
                <a:r>
                  <a:rPr lang="en-US" sz="2400" dirty="0" err="1"/>
                  <a:t>chứng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minh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ta </a:t>
                </a:r>
                <a:r>
                  <a:rPr lang="en-US" sz="2400" dirty="0" err="1"/>
                  <a:t>cần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. </a:t>
                </a:r>
                <a:r>
                  <a:rPr lang="en-US" sz="2400" dirty="0" err="1"/>
                  <a:t>Nhưng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tế</a:t>
                </a:r>
                <a:r>
                  <a:rPr lang="en-US" sz="2400" dirty="0"/>
                  <a:t>, ta </a:t>
                </a:r>
                <a:r>
                  <a:rPr lang="en-US" sz="2400" dirty="0" err="1"/>
                  <a:t>thường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chỉ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455" y="1095159"/>
                <a:ext cx="11139054" cy="5277932"/>
              </a:xfrm>
              <a:blipFill>
                <a:blip r:embed="rId2"/>
                <a:stretch>
                  <a:fillRect l="-383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2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Truncated Policy 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D689-58C4-C0F9-AA77-28057B5D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790" y="1609052"/>
            <a:ext cx="4945875" cy="1819948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tụ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PI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tụ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VI.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VI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tụ</a:t>
            </a:r>
            <a:r>
              <a:rPr lang="en-US" sz="2400" dirty="0"/>
              <a:t>, </a:t>
            </a:r>
            <a:r>
              <a:rPr lang="en-US" sz="2400" dirty="0" err="1"/>
              <a:t>nên</a:t>
            </a:r>
            <a:r>
              <a:rPr lang="en-US" sz="2400" dirty="0"/>
              <a:t> PI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tụ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37B88-479F-B6C0-2D1E-23406626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5" y="1197166"/>
            <a:ext cx="5748550" cy="49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lý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xạ</a:t>
                </a:r>
                <a:r>
                  <a:rPr lang="en-US" dirty="0">
                    <a:solidFill>
                      <a:schemeClr val="tx1"/>
                    </a:solidFill>
                  </a:rPr>
                  <a:t> co (contraction mapping theorem) </a:t>
                </a:r>
                <a:r>
                  <a:rPr lang="en-US" dirty="0" err="1">
                    <a:solidFill>
                      <a:schemeClr val="tx1"/>
                    </a:solidFill>
                  </a:rPr>
                  <a:t>giúp</a:t>
                </a:r>
                <a:r>
                  <a:rPr lang="en-US" dirty="0">
                    <a:solidFill>
                      <a:schemeClr val="tx1"/>
                    </a:solidFill>
                  </a:rPr>
                  <a:t> ta </a:t>
                </a:r>
                <a:r>
                  <a:rPr lang="en-US" dirty="0" err="1">
                    <a:solidFill>
                      <a:schemeClr val="tx1"/>
                    </a:solidFill>
                  </a:rPr>
                  <a:t>phát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triển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(iterative algorithm)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.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hội</a:t>
                </a:r>
                <a:r>
                  <a:rPr lang="en-US" dirty="0"/>
                  <a:t> </a:t>
                </a:r>
                <a:r>
                  <a:rPr lang="en-US" dirty="0" err="1"/>
                  <a:t>tụ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(optimal state value)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(optimal policy)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Value Iteration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2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Tóm tắt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241796"/>
              </a:xfrm>
            </p:spPr>
            <p:txBody>
              <a:bodyPr>
                <a:no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</a:rPr>
                  <a:t>Value Iteration: </a:t>
                </a:r>
                <a:r>
                  <a:rPr lang="en-US" sz="2200"/>
                  <a:t>một thuật toán lặp giải phương trình Bellman tối ưu. Bắt đầu với một giá trị khởi tạo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/>
                  <a:t>,</a:t>
                </a:r>
              </a:p>
              <a:p>
                <a:pPr marL="50800" indent="0">
                  <a:buNone/>
                </a:pPr>
                <a:r>
                  <a:rPr lang="en-US" sz="2200" b="1" i="1">
                    <a:solidFill>
                      <a:schemeClr val="accent1"/>
                    </a:solidFill>
                  </a:rPr>
                  <a:t>Cập nhật chiến lược: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200" dirty="0"/>
              </a:p>
              <a:p>
                <a:pPr marL="50800" indent="0">
                  <a:buNone/>
                </a:pPr>
                <a:r>
                  <a:rPr lang="en-US" sz="2200" b="1" i="1">
                    <a:solidFill>
                      <a:schemeClr val="accent1"/>
                    </a:solidFill>
                  </a:rPr>
                  <a:t>Cập nhật giá trị: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20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200"/>
              </a:p>
              <a:p>
                <a:r>
                  <a:rPr lang="en-US" sz="2200" b="1">
                    <a:solidFill>
                      <a:srgbClr val="FF0000"/>
                    </a:solidFill>
                  </a:rPr>
                  <a:t>Policy Iteration: </a:t>
                </a:r>
                <a:r>
                  <a:rPr lang="en-US" sz="2200"/>
                  <a:t>Bắt đầu với một chiến lược khởi tạo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/>
              </a:p>
              <a:p>
                <a:pPr marL="50800" indent="0">
                  <a:buNone/>
                </a:pPr>
                <a:r>
                  <a:rPr lang="en-US" sz="2200" b="1" i="1" dirty="0">
                    <a:solidFill>
                      <a:schemeClr val="accent1"/>
                    </a:solidFill>
                  </a:rPr>
                  <a:t>Đánh </a:t>
                </a:r>
                <a:r>
                  <a:rPr lang="en-US" sz="2200" b="1" i="1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sz="22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b="1" i="1" err="1">
                    <a:solidFill>
                      <a:schemeClr val="accent1"/>
                    </a:solidFill>
                  </a:rPr>
                  <a:t>chiến</a:t>
                </a:r>
                <a:r>
                  <a:rPr lang="en-US" sz="2200" b="1" i="1">
                    <a:solidFill>
                      <a:schemeClr val="accent1"/>
                    </a:solidFill>
                  </a:rPr>
                  <a:t> lược: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200" dirty="0"/>
              </a:p>
              <a:p>
                <a:pPr marL="50800" indent="0">
                  <a:buNone/>
                </a:pPr>
                <a:r>
                  <a:rPr lang="en-US" sz="2200" b="1" i="1" dirty="0" err="1">
                    <a:solidFill>
                      <a:schemeClr val="accent1"/>
                    </a:solidFill>
                  </a:rPr>
                  <a:t>Cải</a:t>
                </a:r>
                <a:r>
                  <a:rPr lang="en-US" sz="22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accent1"/>
                    </a:solidFill>
                  </a:rPr>
                  <a:t>thiện</a:t>
                </a:r>
                <a:r>
                  <a:rPr lang="en-US" sz="22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b="1" i="1" err="1">
                    <a:solidFill>
                      <a:schemeClr val="accent1"/>
                    </a:solidFill>
                  </a:rPr>
                  <a:t>chiến</a:t>
                </a:r>
                <a:r>
                  <a:rPr lang="en-US" sz="2200" b="1" i="1">
                    <a:solidFill>
                      <a:schemeClr val="accent1"/>
                    </a:solidFill>
                  </a:rPr>
                  <a:t> lược: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200" dirty="0"/>
              </a:p>
              <a:p>
                <a:r>
                  <a:rPr lang="en-US" sz="2200" b="1">
                    <a:solidFill>
                      <a:srgbClr val="FF0000"/>
                    </a:solidFill>
                  </a:rPr>
                  <a:t>Truncated Policy Iteration: </a:t>
                </a:r>
                <a:r>
                  <a:rPr lang="en-US" sz="2200"/>
                  <a:t>Chỉ thực hiện việc một vài vòng lặp đánh giá chiến lược chứ không chờ đến khi thuật toán đánh giá chiến lược hội tụ.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241796"/>
              </a:xfrm>
              <a:blipFill>
                <a:blip r:embed="rId2"/>
                <a:stretch>
                  <a:fillRect l="-576" t="-349" r="-749" b="-4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78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74534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rã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2 </a:t>
                </a:r>
                <a:r>
                  <a:rPr lang="en-US" dirty="0" err="1"/>
                  <a:t>bước</a:t>
                </a:r>
                <a:r>
                  <a:rPr lang="en-US" dirty="0"/>
                  <a:t>:</a:t>
                </a:r>
              </a:p>
              <a:p>
                <a:r>
                  <a:rPr lang="en-US" b="1" dirty="0" err="1">
                    <a:solidFill>
                      <a:schemeClr val="accent1"/>
                    </a:solidFill>
                  </a:rPr>
                  <a:t>Bước</a:t>
                </a:r>
                <a:r>
                  <a:rPr lang="en-US" b="1" dirty="0">
                    <a:solidFill>
                      <a:schemeClr val="accent1"/>
                    </a:solidFill>
                  </a:rPr>
                  <a:t> 1: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Cập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nhật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chiến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lược</a:t>
                </a:r>
                <a:r>
                  <a:rPr lang="en-US" dirty="0">
                    <a:solidFill>
                      <a:schemeClr val="accent1"/>
                    </a:solidFill>
                  </a:rPr>
                  <a:t> (policy update):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.</a:t>
                </a:r>
              </a:p>
              <a:p>
                <a:r>
                  <a:rPr lang="en-US" b="1" dirty="0" err="1">
                    <a:solidFill>
                      <a:schemeClr val="accent1"/>
                    </a:solidFill>
                  </a:rPr>
                  <a:t>Bước</a:t>
                </a:r>
                <a:r>
                  <a:rPr lang="en-US" b="1" dirty="0">
                    <a:solidFill>
                      <a:schemeClr val="accent1"/>
                    </a:solidFill>
                  </a:rPr>
                  <a:t> 2: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Cập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nhật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trị</a:t>
                </a:r>
                <a:r>
                  <a:rPr lang="en-US" dirty="0">
                    <a:solidFill>
                      <a:schemeClr val="accent1"/>
                    </a:solidFill>
                  </a:rPr>
                  <a:t> (value update):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</a:rPr>
                  <a:t>Câu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hỏi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?</a:t>
                </a:r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</a:rPr>
                  <a:t>Trả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lời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/>
                  <a:t>Không</a:t>
                </a:r>
                <a:r>
                  <a:rPr lang="en-US" dirty="0"/>
                  <a:t>! </a:t>
                </a:r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đảm</a:t>
                </a:r>
                <a:r>
                  <a:rPr lang="en-US" dirty="0"/>
                  <a:t> </a:t>
                </a:r>
                <a:r>
                  <a:rPr lang="en-US" dirty="0" err="1"/>
                  <a:t>bảo</a:t>
                </a:r>
                <a:r>
                  <a:rPr lang="en-US" dirty="0"/>
                  <a:t> </a:t>
                </a:r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74534"/>
              </a:xfrm>
              <a:blipFill>
                <a:blip r:embed="rId2"/>
                <a:stretch>
                  <a:fillRect l="-576" r="-288" b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4" y="785896"/>
                <a:ext cx="10579654" cy="554271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Bước 1: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Cập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nhật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400" dirty="0">
                    <a:solidFill>
                      <a:srgbClr val="FF0000"/>
                    </a:solidFill>
                  </a:rPr>
                  <a:t> (policy update)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dưới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tử</a:t>
                </a:r>
                <a:r>
                  <a:rPr lang="en-US" sz="2400" dirty="0"/>
                  <a:t> (element-wise):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 err="1"/>
                  <a:t>Chiến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thỏa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mãn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bài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hóa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chiến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lược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tham</a:t>
                </a:r>
                <a:r>
                  <a:rPr lang="en-US" sz="2400" b="1" dirty="0"/>
                  <a:t> lam (greedy policy)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vì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thuần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lớn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4" y="785896"/>
                <a:ext cx="10579654" cy="5542715"/>
              </a:xfrm>
              <a:blipFill>
                <a:blip r:embed="rId2"/>
                <a:stretch>
                  <a:fillRect l="-576" t="-2750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97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4" y="785896"/>
                <a:ext cx="10579654" cy="50488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Bước 2: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Cập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nhật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sz="2400" dirty="0">
                    <a:solidFill>
                      <a:srgbClr val="FF0000"/>
                    </a:solidFill>
                  </a:rPr>
                  <a:t> (value update)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dưới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tử</a:t>
                </a:r>
                <a:r>
                  <a:rPr lang="en-US" sz="2400" dirty="0"/>
                  <a:t> (element-wise):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 err="1"/>
                  <a:t>Bởi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vì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tham</a:t>
                </a:r>
                <a:r>
                  <a:rPr lang="en-US" sz="2400" dirty="0"/>
                  <a:t> lam (greedy), </a:t>
                </a:r>
                <a:r>
                  <a:rPr lang="en-US" sz="2400" dirty="0" err="1"/>
                  <a:t>nên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4" y="785896"/>
                <a:ext cx="10579654" cy="5048847"/>
              </a:xfrm>
              <a:blipFill>
                <a:blip r:embed="rId2"/>
                <a:stretch>
                  <a:fillRect l="-576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4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59243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3201" y="804907"/>
                <a:ext cx="11814628" cy="4943139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600" dirty="0"/>
                  <a:t>Tóm </a:t>
                </a:r>
                <a:r>
                  <a:rPr lang="en-US" sz="2600" dirty="0" err="1"/>
                  <a:t>tắt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quy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trình</a:t>
                </a:r>
                <a:r>
                  <a:rPr lang="en-US" sz="26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greedy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policy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new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3201" y="804907"/>
                <a:ext cx="11814628" cy="4943139"/>
              </a:xfrm>
              <a:blipFill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EB492-6033-7969-4B37-91F87F92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46" y="2366478"/>
            <a:ext cx="10358563" cy="43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Value Iteration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93F72-E3ED-5E18-BD02-DD75819D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45390"/>
            <a:ext cx="8382000" cy="2705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EA5731-B46C-2B8A-3663-99834A3D9F3C}"/>
                  </a:ext>
                </a:extLst>
              </p:cNvPr>
              <p:cNvSpPr txBox="1"/>
              <p:nvPr/>
            </p:nvSpPr>
            <p:spPr>
              <a:xfrm>
                <a:off x="2521858" y="785896"/>
                <a:ext cx="7097486" cy="429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boundary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forbidden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EA5731-B46C-2B8A-3663-99834A3D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58" y="785896"/>
                <a:ext cx="7097486" cy="429092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0903575-10BB-B482-C92E-2AC268D9A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1" y="4206252"/>
            <a:ext cx="10115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3354</Words>
  <Application>Microsoft Office PowerPoint</Application>
  <PresentationFormat>Widescreen</PresentationFormat>
  <Paragraphs>355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Thuật toán Value Iteration</vt:lpstr>
      <vt:lpstr>Thuật toán Value Iteration</vt:lpstr>
      <vt:lpstr>Thuật toán Value Iteration</vt:lpstr>
      <vt:lpstr>Thuật toán Value Iteration</vt:lpstr>
      <vt:lpstr>Thuật toán Value Iteration</vt:lpstr>
      <vt:lpstr>Thuật toán Value Iteration – Ví dụ</vt:lpstr>
      <vt:lpstr>Thuật toán Value Iteration – Ví dụ</vt:lpstr>
      <vt:lpstr>Thuật toán Value Iteration – Ví dụ</vt:lpstr>
      <vt:lpstr>PowerPoint Presentation</vt:lpstr>
      <vt:lpstr>Thuật toán Policy Iteration</vt:lpstr>
      <vt:lpstr>Thuật toán Policy Iteration</vt:lpstr>
      <vt:lpstr>Thuật toán Policy Iteration</vt:lpstr>
      <vt:lpstr>Thuật toán Policy Iteration</vt:lpstr>
      <vt:lpstr>Policy Iteration – Cải thiện chiến lược</vt:lpstr>
      <vt:lpstr>Policy Iteration – Cải thiện chiến lược</vt:lpstr>
      <vt:lpstr>Thuật toán Policy Iteration</vt:lpstr>
      <vt:lpstr>Định lý hội tụ của Policy Iteration</vt:lpstr>
      <vt:lpstr>Định lý hội tụ của Policy Iteration</vt:lpstr>
      <vt:lpstr>Thuật toán Policy Iteration</vt:lpstr>
      <vt:lpstr>Thuật toán Policy Iteration</vt:lpstr>
      <vt:lpstr>Thuật toán Policy Iteration</vt:lpstr>
      <vt:lpstr>Policy Iteration – Ví dụ</vt:lpstr>
      <vt:lpstr>Policy Iteration – Ví dụ</vt:lpstr>
      <vt:lpstr>Policy Iteration – Ví dụ</vt:lpstr>
      <vt:lpstr>Policy Iteration – Ví dụ</vt:lpstr>
      <vt:lpstr>Policy Iteration – Ví dụ</vt:lpstr>
      <vt:lpstr>PowerPoint Presentation</vt:lpstr>
      <vt:lpstr>So sánh Value Iteration và Policy Iteration</vt:lpstr>
      <vt:lpstr>So sánh Value Iteration và Policy Iteration</vt:lpstr>
      <vt:lpstr>So sánh Value Iteration và Policy Iteration</vt:lpstr>
      <vt:lpstr>So sánh Value Iteration và Policy Iteration</vt:lpstr>
      <vt:lpstr>So sánh Value Iteration và Policy Iteration</vt:lpstr>
      <vt:lpstr>0</vt:lpstr>
      <vt:lpstr>Thuật toán Truncated Policy Iteration</vt:lpstr>
      <vt:lpstr>Thuật toán Truncated Policy Iteration</vt:lpstr>
      <vt:lpstr>Thuật toán Truncated Policy Iteration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Trần Hoàng Lộc</dc:creator>
  <cp:lastModifiedBy>MINH NHUT LE</cp:lastModifiedBy>
  <cp:revision>148</cp:revision>
  <dcterms:created xsi:type="dcterms:W3CDTF">2023-03-03T01:55:04Z</dcterms:created>
  <dcterms:modified xsi:type="dcterms:W3CDTF">2024-10-11T02:32:25Z</dcterms:modified>
</cp:coreProperties>
</file>