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8" r:id="rId3"/>
    <p:sldId id="259" r:id="rId4"/>
    <p:sldId id="383" r:id="rId5"/>
    <p:sldId id="431" r:id="rId6"/>
    <p:sldId id="432" r:id="rId7"/>
    <p:sldId id="433" r:id="rId8"/>
    <p:sldId id="434" r:id="rId9"/>
    <p:sldId id="435" r:id="rId10"/>
    <p:sldId id="436" r:id="rId11"/>
    <p:sldId id="437" r:id="rId12"/>
    <p:sldId id="438" r:id="rId13"/>
    <p:sldId id="439" r:id="rId14"/>
    <p:sldId id="440" r:id="rId15"/>
    <p:sldId id="441" r:id="rId16"/>
    <p:sldId id="384" r:id="rId17"/>
    <p:sldId id="442" r:id="rId18"/>
    <p:sldId id="443" r:id="rId19"/>
    <p:sldId id="444" r:id="rId20"/>
    <p:sldId id="445" r:id="rId21"/>
    <p:sldId id="446" r:id="rId22"/>
    <p:sldId id="447" r:id="rId23"/>
    <p:sldId id="448" r:id="rId24"/>
    <p:sldId id="389" r:id="rId25"/>
    <p:sldId id="449" r:id="rId26"/>
    <p:sldId id="450" r:id="rId27"/>
    <p:sldId id="451" r:id="rId28"/>
    <p:sldId id="452" r:id="rId29"/>
    <p:sldId id="453" r:id="rId30"/>
    <p:sldId id="454" r:id="rId31"/>
    <p:sldId id="455" r:id="rId32"/>
    <p:sldId id="456" r:id="rId33"/>
    <p:sldId id="458" r:id="rId34"/>
    <p:sldId id="457" r:id="rId35"/>
    <p:sldId id="459" r:id="rId36"/>
    <p:sldId id="460" r:id="rId37"/>
    <p:sldId id="461" r:id="rId38"/>
    <p:sldId id="462" r:id="rId39"/>
    <p:sldId id="463" r:id="rId40"/>
    <p:sldId id="464" r:id="rId41"/>
    <p:sldId id="465" r:id="rId42"/>
    <p:sldId id="466" r:id="rId43"/>
    <p:sldId id="467" r:id="rId44"/>
    <p:sldId id="468" r:id="rId45"/>
    <p:sldId id="469" r:id="rId46"/>
    <p:sldId id="470" r:id="rId47"/>
    <p:sldId id="471" r:id="rId48"/>
    <p:sldId id="472"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3" roundtripDataSignature="AMtx7mjjYI8QqtrztLJzOwI7ywtbQbSG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03"/>
    <p:restoredTop sz="94635"/>
  </p:normalViewPr>
  <p:slideViewPr>
    <p:cSldViewPr snapToGrid="0">
      <p:cViewPr varScale="1">
        <p:scale>
          <a:sx n="81" d="100"/>
          <a:sy n="81" d="100"/>
        </p:scale>
        <p:origin x="96"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8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87"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36A40552-A28C-255F-BA39-7E86448D1162}"/>
            </a:ext>
          </a:extLst>
        </p:cNvPr>
        <p:cNvGrpSpPr/>
        <p:nvPr/>
      </p:nvGrpSpPr>
      <p:grpSpPr>
        <a:xfrm>
          <a:off x="0" y="0"/>
          <a:ext cx="0" cy="0"/>
          <a:chOff x="0" y="0"/>
          <a:chExt cx="0" cy="0"/>
        </a:xfrm>
      </p:grpSpPr>
      <p:sp>
        <p:nvSpPr>
          <p:cNvPr id="360" name="Google Shape;360;p4:notes">
            <a:extLst>
              <a:ext uri="{FF2B5EF4-FFF2-40B4-BE49-F238E27FC236}">
                <a16:creationId xmlns:a16="http://schemas.microsoft.com/office/drawing/2014/main" id="{A773136D-9DD5-2E88-B01B-17D26FD45E3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notes">
            <a:extLst>
              <a:ext uri="{FF2B5EF4-FFF2-40B4-BE49-F238E27FC236}">
                <a16:creationId xmlns:a16="http://schemas.microsoft.com/office/drawing/2014/main" id="{883875CB-5C3A-4835-BD46-F8F1E3E3CC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796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DAA33671-943E-16D1-1518-B9D78DDD82D3}"/>
            </a:ext>
          </a:extLst>
        </p:cNvPr>
        <p:cNvGrpSpPr/>
        <p:nvPr/>
      </p:nvGrpSpPr>
      <p:grpSpPr>
        <a:xfrm>
          <a:off x="0" y="0"/>
          <a:ext cx="0" cy="0"/>
          <a:chOff x="0" y="0"/>
          <a:chExt cx="0" cy="0"/>
        </a:xfrm>
      </p:grpSpPr>
      <p:sp>
        <p:nvSpPr>
          <p:cNvPr id="360" name="Google Shape;360;p4:notes">
            <a:extLst>
              <a:ext uri="{FF2B5EF4-FFF2-40B4-BE49-F238E27FC236}">
                <a16:creationId xmlns:a16="http://schemas.microsoft.com/office/drawing/2014/main" id="{34E6E63B-BE04-9882-F923-314707C59D0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notes">
            <a:extLst>
              <a:ext uri="{FF2B5EF4-FFF2-40B4-BE49-F238E27FC236}">
                <a16:creationId xmlns:a16="http://schemas.microsoft.com/office/drawing/2014/main" id="{25E0B919-E2B7-E643-0A1D-E2EE1BEB1E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39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460517CA-D04D-6D63-213D-6A818609673F}"/>
            </a:ext>
          </a:extLst>
        </p:cNvPr>
        <p:cNvGrpSpPr/>
        <p:nvPr/>
      </p:nvGrpSpPr>
      <p:grpSpPr>
        <a:xfrm>
          <a:off x="0" y="0"/>
          <a:ext cx="0" cy="0"/>
          <a:chOff x="0" y="0"/>
          <a:chExt cx="0" cy="0"/>
        </a:xfrm>
      </p:grpSpPr>
      <p:sp>
        <p:nvSpPr>
          <p:cNvPr id="360" name="Google Shape;360;p4:notes">
            <a:extLst>
              <a:ext uri="{FF2B5EF4-FFF2-40B4-BE49-F238E27FC236}">
                <a16:creationId xmlns:a16="http://schemas.microsoft.com/office/drawing/2014/main" id="{3E3DD2EC-B581-9D21-6CA2-5CB91E1B265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notes">
            <a:extLst>
              <a:ext uri="{FF2B5EF4-FFF2-40B4-BE49-F238E27FC236}">
                <a16:creationId xmlns:a16="http://schemas.microsoft.com/office/drawing/2014/main" id="{C9C73AED-C1EE-FD28-8C2F-7355016C2A6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351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5B86E118-6D7C-C0BE-68F3-CBB52A371988}"/>
            </a:ext>
          </a:extLst>
        </p:cNvPr>
        <p:cNvGrpSpPr/>
        <p:nvPr/>
      </p:nvGrpSpPr>
      <p:grpSpPr>
        <a:xfrm>
          <a:off x="0" y="0"/>
          <a:ext cx="0" cy="0"/>
          <a:chOff x="0" y="0"/>
          <a:chExt cx="0" cy="0"/>
        </a:xfrm>
      </p:grpSpPr>
      <p:sp>
        <p:nvSpPr>
          <p:cNvPr id="360" name="Google Shape;360;p4:notes">
            <a:extLst>
              <a:ext uri="{FF2B5EF4-FFF2-40B4-BE49-F238E27FC236}">
                <a16:creationId xmlns:a16="http://schemas.microsoft.com/office/drawing/2014/main" id="{C74CC31F-CF9D-DEB6-B68C-78271AC568F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notes">
            <a:extLst>
              <a:ext uri="{FF2B5EF4-FFF2-40B4-BE49-F238E27FC236}">
                <a16:creationId xmlns:a16="http://schemas.microsoft.com/office/drawing/2014/main" id="{B50DD6A0-BB7F-9440-4000-6647815CF9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067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ề">
  <p:cSld name="Tiêu đề">
    <p:spTree>
      <p:nvGrpSpPr>
        <p:cNvPr id="1" name="Shape 15"/>
        <p:cNvGrpSpPr/>
        <p:nvPr/>
      </p:nvGrpSpPr>
      <p:grpSpPr>
        <a:xfrm>
          <a:off x="0" y="0"/>
          <a:ext cx="0" cy="0"/>
          <a:chOff x="0" y="0"/>
          <a:chExt cx="0" cy="0"/>
        </a:xfrm>
      </p:grpSpPr>
      <p:sp>
        <p:nvSpPr>
          <p:cNvPr id="16" name="Google Shape;16;p13"/>
          <p:cNvSpPr txBox="1">
            <a:spLocks noGrp="1"/>
          </p:cNvSpPr>
          <p:nvPr>
            <p:ph type="ftr" idx="11"/>
          </p:nvPr>
        </p:nvSpPr>
        <p:spPr>
          <a:xfrm>
            <a:off x="2353680" y="6480629"/>
            <a:ext cx="4288103" cy="2367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p:nvPr/>
        </p:nvSpPr>
        <p:spPr>
          <a:xfrm rot="10800000">
            <a:off x="-1" y="0"/>
            <a:ext cx="12192000" cy="6858000"/>
          </a:xfrm>
          <a:custGeom>
            <a:avLst/>
            <a:gdLst/>
            <a:ahLst/>
            <a:cxnLst/>
            <a:rect l="l" t="t" r="r" b="b"/>
            <a:pathLst>
              <a:path w="12192000" h="6858000" extrusionOk="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13"/>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9" name="Google Shape;19;p13"/>
          <p:cNvGrpSpPr/>
          <p:nvPr/>
        </p:nvGrpSpPr>
        <p:grpSpPr>
          <a:xfrm>
            <a:off x="58527" y="40944"/>
            <a:ext cx="2869771" cy="1563379"/>
            <a:chOff x="44879" y="27296"/>
            <a:chExt cx="2869771" cy="1563379"/>
          </a:xfrm>
        </p:grpSpPr>
        <p:cxnSp>
          <p:nvCxnSpPr>
            <p:cNvPr id="20" name="Google Shape;20;p13"/>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21" name="Google Shape;21;p13"/>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22" name="Google Shape;22;p13"/>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23" name="Google Shape;23;p13"/>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4" name="Google Shape;24;p13"/>
          <p:cNvGrpSpPr/>
          <p:nvPr/>
        </p:nvGrpSpPr>
        <p:grpSpPr>
          <a:xfrm rot="10800000">
            <a:off x="9263702" y="5253677"/>
            <a:ext cx="2869771" cy="1563379"/>
            <a:chOff x="44879" y="27296"/>
            <a:chExt cx="2869771" cy="1563379"/>
          </a:xfrm>
        </p:grpSpPr>
        <p:cxnSp>
          <p:nvCxnSpPr>
            <p:cNvPr id="25" name="Google Shape;25;p13"/>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26" name="Google Shape;26;p13"/>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27" name="Google Shape;27;p13"/>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28" name="Google Shape;28;p13"/>
          <p:cNvSpPr/>
          <p:nvPr/>
        </p:nvSpPr>
        <p:spPr>
          <a:xfrm flipH="1">
            <a:off x="5441009" y="0"/>
            <a:ext cx="6750991" cy="304800"/>
          </a:xfrm>
          <a:custGeom>
            <a:avLst/>
            <a:gdLst/>
            <a:ahLst/>
            <a:cxnLst/>
            <a:rect l="l" t="t" r="r" b="b"/>
            <a:pathLst>
              <a:path w="6750991" h="304800" extrusionOk="0">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13"/>
          <p:cNvSpPr/>
          <p:nvPr/>
        </p:nvSpPr>
        <p:spPr>
          <a:xfrm rot="10800000" flipH="1">
            <a:off x="0" y="6553200"/>
            <a:ext cx="6750991" cy="304800"/>
          </a:xfrm>
          <a:custGeom>
            <a:avLst/>
            <a:gdLst/>
            <a:ahLst/>
            <a:cxnLst/>
            <a:rect l="l" t="t" r="r" b="b"/>
            <a:pathLst>
              <a:path w="6750991" h="304800" extrusionOk="0">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0" name="Google Shape;30;p13"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31" name="Google Shape;31;p13"/>
          <p:cNvSpPr txBox="1"/>
          <p:nvPr/>
        </p:nvSpPr>
        <p:spPr>
          <a:xfrm>
            <a:off x="956926" y="326133"/>
            <a:ext cx="3996607" cy="52322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VN" sz="1400" b="0" i="0" u="none" strike="noStrike" cap="none">
                <a:solidFill>
                  <a:srgbClr val="000046"/>
                </a:solidFill>
                <a:latin typeface="Arial"/>
                <a:ea typeface="Arial"/>
                <a:cs typeface="Arial"/>
                <a:sym typeface="Arial"/>
              </a:rPr>
              <a:t>ĐẠI HỌC QUỐC GIA TP. HỒ CHÍ MINH</a:t>
            </a:r>
            <a:endParaRPr/>
          </a:p>
          <a:p>
            <a:pPr marL="0" marR="0" lvl="0" indent="0" algn="l" rtl="0">
              <a:spcBef>
                <a:spcPts val="0"/>
              </a:spcBef>
              <a:spcAft>
                <a:spcPts val="0"/>
              </a:spcAft>
              <a:buNone/>
            </a:pPr>
            <a:r>
              <a:rPr lang="en-VN" sz="1400" b="1">
                <a:solidFill>
                  <a:srgbClr val="000046"/>
                </a:solidFill>
                <a:latin typeface="Arial"/>
                <a:ea typeface="Arial"/>
                <a:cs typeface="Arial"/>
                <a:sym typeface="Arial"/>
              </a:rPr>
              <a:t>TRƯỜNG ĐẠI HỌC CÔNG NGHỆ THÔNG TIN</a:t>
            </a:r>
            <a:endParaRPr/>
          </a:p>
        </p:txBody>
      </p:sp>
      <p:sp>
        <p:nvSpPr>
          <p:cNvPr id="32" name="Google Shape;32;p13"/>
          <p:cNvSpPr/>
          <p:nvPr/>
        </p:nvSpPr>
        <p:spPr>
          <a:xfrm>
            <a:off x="105836" y="6604291"/>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33" name="Google Shape;33;p13"/>
          <p:cNvSpPr txBox="1">
            <a:spLocks noGrp="1"/>
          </p:cNvSpPr>
          <p:nvPr>
            <p:ph type="sldNum" idx="12"/>
          </p:nvPr>
        </p:nvSpPr>
        <p:spPr>
          <a:xfrm>
            <a:off x="75604" y="6587552"/>
            <a:ext cx="291600" cy="2916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700" b="0" i="0" u="none" strike="noStrike" cap="none">
                <a:solidFill>
                  <a:schemeClr val="dk1"/>
                </a:solidFill>
                <a:latin typeface="Arial"/>
                <a:ea typeface="Arial"/>
                <a:cs typeface="Arial"/>
                <a:sym typeface="Arial"/>
              </a:defRPr>
            </a:lvl1pPr>
            <a:lvl2pPr marL="0" marR="0" lvl="1" indent="0" algn="ctr">
              <a:spcBef>
                <a:spcPts val="0"/>
              </a:spcBef>
              <a:buNone/>
              <a:defRPr sz="700" b="0" i="0" u="none" strike="noStrike" cap="none">
                <a:solidFill>
                  <a:schemeClr val="dk1"/>
                </a:solidFill>
                <a:latin typeface="Arial"/>
                <a:ea typeface="Arial"/>
                <a:cs typeface="Arial"/>
                <a:sym typeface="Arial"/>
              </a:defRPr>
            </a:lvl2pPr>
            <a:lvl3pPr marL="0" marR="0" lvl="2" indent="0" algn="ctr">
              <a:spcBef>
                <a:spcPts val="0"/>
              </a:spcBef>
              <a:buNone/>
              <a:defRPr sz="700" b="0" i="0" u="none" strike="noStrike" cap="none">
                <a:solidFill>
                  <a:schemeClr val="dk1"/>
                </a:solidFill>
                <a:latin typeface="Arial"/>
                <a:ea typeface="Arial"/>
                <a:cs typeface="Arial"/>
                <a:sym typeface="Arial"/>
              </a:defRPr>
            </a:lvl3pPr>
            <a:lvl4pPr marL="0" marR="0" lvl="3" indent="0" algn="ctr">
              <a:spcBef>
                <a:spcPts val="0"/>
              </a:spcBef>
              <a:buNone/>
              <a:defRPr sz="700" b="0" i="0" u="none" strike="noStrike" cap="none">
                <a:solidFill>
                  <a:schemeClr val="dk1"/>
                </a:solidFill>
                <a:latin typeface="Arial"/>
                <a:ea typeface="Arial"/>
                <a:cs typeface="Arial"/>
                <a:sym typeface="Arial"/>
              </a:defRPr>
            </a:lvl4pPr>
            <a:lvl5pPr marL="0" marR="0" lvl="4" indent="0" algn="ctr">
              <a:spcBef>
                <a:spcPts val="0"/>
              </a:spcBef>
              <a:buNone/>
              <a:defRPr sz="700" b="0" i="0" u="none" strike="noStrike" cap="none">
                <a:solidFill>
                  <a:schemeClr val="dk1"/>
                </a:solidFill>
                <a:latin typeface="Arial"/>
                <a:ea typeface="Arial"/>
                <a:cs typeface="Arial"/>
                <a:sym typeface="Arial"/>
              </a:defRPr>
            </a:lvl5pPr>
            <a:lvl6pPr marL="0" marR="0" lvl="5" indent="0" algn="ctr">
              <a:spcBef>
                <a:spcPts val="0"/>
              </a:spcBef>
              <a:buNone/>
              <a:defRPr sz="700" b="0" i="0" u="none" strike="noStrike" cap="none">
                <a:solidFill>
                  <a:schemeClr val="dk1"/>
                </a:solidFill>
                <a:latin typeface="Arial"/>
                <a:ea typeface="Arial"/>
                <a:cs typeface="Arial"/>
                <a:sym typeface="Arial"/>
              </a:defRPr>
            </a:lvl6pPr>
            <a:lvl7pPr marL="0" marR="0" lvl="6" indent="0" algn="ctr">
              <a:spcBef>
                <a:spcPts val="0"/>
              </a:spcBef>
              <a:buNone/>
              <a:defRPr sz="700" b="0" i="0" u="none" strike="noStrike" cap="none">
                <a:solidFill>
                  <a:schemeClr val="dk1"/>
                </a:solidFill>
                <a:latin typeface="Arial"/>
                <a:ea typeface="Arial"/>
                <a:cs typeface="Arial"/>
                <a:sym typeface="Arial"/>
              </a:defRPr>
            </a:lvl7pPr>
            <a:lvl8pPr marL="0" marR="0" lvl="7" indent="0" algn="ctr">
              <a:spcBef>
                <a:spcPts val="0"/>
              </a:spcBef>
              <a:buNone/>
              <a:defRPr sz="700" b="0" i="0" u="none" strike="noStrike" cap="none">
                <a:solidFill>
                  <a:schemeClr val="dk1"/>
                </a:solidFill>
                <a:latin typeface="Arial"/>
                <a:ea typeface="Arial"/>
                <a:cs typeface="Arial"/>
                <a:sym typeface="Arial"/>
              </a:defRPr>
            </a:lvl8pPr>
            <a:lvl9pPr marL="0" marR="0" lvl="8" indent="0" algn="ctr">
              <a:spcBef>
                <a:spcPts val="0"/>
              </a:spcBef>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VN"/>
              <a:t>‹#›</a:t>
            </a:fld>
            <a:endParaRPr/>
          </a:p>
        </p:txBody>
      </p:sp>
      <p:sp>
        <p:nvSpPr>
          <p:cNvPr id="34" name="Google Shape;34;p13"/>
          <p:cNvSpPr txBox="1">
            <a:spLocks noGrp="1"/>
          </p:cNvSpPr>
          <p:nvPr>
            <p:ph type="body" idx="1"/>
          </p:nvPr>
        </p:nvSpPr>
        <p:spPr>
          <a:xfrm>
            <a:off x="1850807" y="2208158"/>
            <a:ext cx="8490387" cy="696165"/>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000046"/>
              </a:buClr>
              <a:buSzPts val="4400"/>
              <a:buNone/>
              <a:defRPr sz="4400" b="1">
                <a:solidFill>
                  <a:srgbClr val="000046"/>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3"/>
          <p:cNvSpPr txBox="1">
            <a:spLocks noGrp="1"/>
          </p:cNvSpPr>
          <p:nvPr>
            <p:ph type="body" idx="2"/>
          </p:nvPr>
        </p:nvSpPr>
        <p:spPr>
          <a:xfrm>
            <a:off x="876991" y="3039455"/>
            <a:ext cx="10438019" cy="45944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000046"/>
              </a:buClr>
              <a:buSzPts val="2800"/>
              <a:buNone/>
              <a:defRPr sz="2800" b="1">
                <a:solidFill>
                  <a:srgbClr val="000046"/>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3"/>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1"/>
              </a:buClr>
              <a:buSzPts val="1400"/>
              <a:buNone/>
              <a:defRPr sz="1400" b="1" i="0">
                <a:solidFill>
                  <a:schemeClr val="lt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body" idx="4"/>
          </p:nvPr>
        </p:nvSpPr>
        <p:spPr>
          <a:xfrm>
            <a:off x="1850807" y="3630811"/>
            <a:ext cx="8490387" cy="64421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A5A5A5"/>
              </a:buClr>
              <a:buSzPts val="1200"/>
              <a:buNone/>
              <a:defRPr sz="1200">
                <a:solidFill>
                  <a:srgbClr val="A5A5A5"/>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dt" idx="10"/>
          </p:nvPr>
        </p:nvSpPr>
        <p:spPr>
          <a:xfrm>
            <a:off x="6767806" y="6476999"/>
            <a:ext cx="2495896" cy="236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Mục lục">
  <p:cSld name="1_Mục lục">
    <p:spTree>
      <p:nvGrpSpPr>
        <p:cNvPr id="1" name="Shape 66"/>
        <p:cNvGrpSpPr/>
        <p:nvPr/>
      </p:nvGrpSpPr>
      <p:grpSpPr>
        <a:xfrm>
          <a:off x="0" y="0"/>
          <a:ext cx="0" cy="0"/>
          <a:chOff x="0" y="0"/>
          <a:chExt cx="0" cy="0"/>
        </a:xfrm>
      </p:grpSpPr>
      <p:sp>
        <p:nvSpPr>
          <p:cNvPr id="67" name="Google Shape;67;p15"/>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8" name="Google Shape;68;p15"/>
          <p:cNvGrpSpPr/>
          <p:nvPr/>
        </p:nvGrpSpPr>
        <p:grpSpPr>
          <a:xfrm rot="10800000">
            <a:off x="9263702" y="5930537"/>
            <a:ext cx="2869771" cy="886519"/>
            <a:chOff x="44879" y="27296"/>
            <a:chExt cx="2869771" cy="886519"/>
          </a:xfrm>
        </p:grpSpPr>
        <p:cxnSp>
          <p:nvCxnSpPr>
            <p:cNvPr id="69" name="Google Shape;69;p15"/>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70" name="Google Shape;70;p15"/>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71" name="Google Shape;71;p15"/>
            <p:cNvCxnSpPr/>
            <p:nvPr/>
          </p:nvCxnSpPr>
          <p:spPr>
            <a:xfrm rot="10800000">
              <a:off x="52214" y="654128"/>
              <a:ext cx="0" cy="259687"/>
            </a:xfrm>
            <a:prstGeom prst="straightConnector1">
              <a:avLst/>
            </a:prstGeom>
            <a:noFill/>
            <a:ln w="38100" cap="rnd" cmpd="sng">
              <a:solidFill>
                <a:srgbClr val="00C6FF"/>
              </a:solidFill>
              <a:prstDash val="solid"/>
              <a:round/>
              <a:headEnd type="none" w="sm" len="sm"/>
              <a:tailEnd type="none" w="sm" len="sm"/>
            </a:ln>
          </p:spPr>
        </p:cxnSp>
      </p:grpSp>
      <p:sp>
        <p:nvSpPr>
          <p:cNvPr id="72" name="Google Shape;72;p15"/>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3" name="Google Shape;73;p15"/>
          <p:cNvGrpSpPr/>
          <p:nvPr/>
        </p:nvGrpSpPr>
        <p:grpSpPr>
          <a:xfrm>
            <a:off x="-2323526" y="1121391"/>
            <a:ext cx="4841288" cy="5054000"/>
            <a:chOff x="-1259888" y="901609"/>
            <a:chExt cx="4841288" cy="5054000"/>
          </a:xfrm>
        </p:grpSpPr>
        <p:grpSp>
          <p:nvGrpSpPr>
            <p:cNvPr id="74" name="Google Shape;74;p15"/>
            <p:cNvGrpSpPr/>
            <p:nvPr/>
          </p:nvGrpSpPr>
          <p:grpSpPr>
            <a:xfrm>
              <a:off x="-1225468" y="901609"/>
              <a:ext cx="4806868" cy="664514"/>
              <a:chOff x="0" y="901609"/>
              <a:chExt cx="4806868" cy="664514"/>
            </a:xfrm>
          </p:grpSpPr>
          <p:cxnSp>
            <p:nvCxnSpPr>
              <p:cNvPr id="75" name="Google Shape;75;p15"/>
              <p:cNvCxnSpPr/>
              <p:nvPr/>
            </p:nvCxnSpPr>
            <p:spPr>
              <a:xfrm>
                <a:off x="0" y="1566123"/>
                <a:ext cx="253393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76" name="Google Shape;76;p15"/>
              <p:cNvCxnSpPr/>
              <p:nvPr/>
            </p:nvCxnSpPr>
            <p:spPr>
              <a:xfrm rot="10800000" flipH="1">
                <a:off x="2520285" y="1059987"/>
                <a:ext cx="591405" cy="506136"/>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77" name="Google Shape;77;p15"/>
              <p:cNvCxnSpPr/>
              <p:nvPr/>
            </p:nvCxnSpPr>
            <p:spPr>
              <a:xfrm>
                <a:off x="3111690" y="1059987"/>
                <a:ext cx="1378423"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78" name="Google Shape;78;p15"/>
              <p:cNvSpPr/>
              <p:nvPr/>
            </p:nvSpPr>
            <p:spPr>
              <a:xfrm>
                <a:off x="4490113" y="901609"/>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79" name="Google Shape;79;p15"/>
            <p:cNvGrpSpPr/>
            <p:nvPr/>
          </p:nvGrpSpPr>
          <p:grpSpPr>
            <a:xfrm rot="10800000" flipH="1">
              <a:off x="-1225468" y="5291095"/>
              <a:ext cx="4806868" cy="664514"/>
              <a:chOff x="0" y="1232525"/>
              <a:chExt cx="4806868" cy="664514"/>
            </a:xfrm>
          </p:grpSpPr>
          <p:cxnSp>
            <p:nvCxnSpPr>
              <p:cNvPr id="80" name="Google Shape;80;p15"/>
              <p:cNvCxnSpPr/>
              <p:nvPr/>
            </p:nvCxnSpPr>
            <p:spPr>
              <a:xfrm>
                <a:off x="0" y="1897039"/>
                <a:ext cx="253393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81" name="Google Shape;81;p15"/>
              <p:cNvCxnSpPr/>
              <p:nvPr/>
            </p:nvCxnSpPr>
            <p:spPr>
              <a:xfrm rot="10800000" flipH="1">
                <a:off x="2520285" y="1390903"/>
                <a:ext cx="591405" cy="506136"/>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82" name="Google Shape;82;p15"/>
              <p:cNvCxnSpPr/>
              <p:nvPr/>
            </p:nvCxnSpPr>
            <p:spPr>
              <a:xfrm>
                <a:off x="3111690" y="1390903"/>
                <a:ext cx="1378423"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83" name="Google Shape;83;p15"/>
              <p:cNvSpPr/>
              <p:nvPr/>
            </p:nvSpPr>
            <p:spPr>
              <a:xfrm>
                <a:off x="4490113" y="1232525"/>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4" name="Google Shape;84;p15"/>
            <p:cNvGrpSpPr/>
            <p:nvPr/>
          </p:nvGrpSpPr>
          <p:grpSpPr>
            <a:xfrm>
              <a:off x="-1225469" y="1860637"/>
              <a:ext cx="3835321" cy="547270"/>
              <a:chOff x="-1" y="1860637"/>
              <a:chExt cx="3835321" cy="547270"/>
            </a:xfrm>
          </p:grpSpPr>
          <p:sp>
            <p:nvSpPr>
              <p:cNvPr id="85" name="Google Shape;85;p15"/>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6" name="Google Shape;86;p15"/>
              <p:cNvCxnSpPr/>
              <p:nvPr/>
            </p:nvCxnSpPr>
            <p:spPr>
              <a:xfrm>
                <a:off x="-1" y="2407907"/>
                <a:ext cx="1985654"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87" name="Google Shape;87;p15"/>
              <p:cNvCxnSpPr/>
              <p:nvPr/>
            </p:nvCxnSpPr>
            <p:spPr>
              <a:xfrm rot="10800000" flipH="1">
                <a:off x="1974958" y="2019015"/>
                <a:ext cx="463440" cy="388892"/>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88" name="Google Shape;88;p15"/>
              <p:cNvCxnSpPr/>
              <p:nvPr/>
            </p:nvCxnSpPr>
            <p:spPr>
              <a:xfrm>
                <a:off x="2438398" y="2019015"/>
                <a:ext cx="1080167" cy="0"/>
              </a:xfrm>
              <a:prstGeom prst="straightConnector1">
                <a:avLst/>
              </a:prstGeom>
              <a:noFill/>
              <a:ln w="38100" cap="rnd" cmpd="sng">
                <a:solidFill>
                  <a:srgbClr val="0072FF">
                    <a:alpha val="40000"/>
                  </a:srgbClr>
                </a:solidFill>
                <a:prstDash val="solid"/>
                <a:round/>
                <a:headEnd type="none" w="sm" len="sm"/>
                <a:tailEnd type="none" w="sm" len="sm"/>
              </a:ln>
            </p:spPr>
          </p:cxnSp>
        </p:grpSp>
        <p:grpSp>
          <p:nvGrpSpPr>
            <p:cNvPr id="89" name="Google Shape;89;p15"/>
            <p:cNvGrpSpPr/>
            <p:nvPr/>
          </p:nvGrpSpPr>
          <p:grpSpPr>
            <a:xfrm rot="10800000" flipH="1">
              <a:off x="-1259888" y="4408929"/>
              <a:ext cx="3835321" cy="547270"/>
              <a:chOff x="-1" y="1860637"/>
              <a:chExt cx="3835321" cy="547270"/>
            </a:xfrm>
          </p:grpSpPr>
          <p:sp>
            <p:nvSpPr>
              <p:cNvPr id="90" name="Google Shape;90;p15"/>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91" name="Google Shape;91;p15"/>
              <p:cNvCxnSpPr/>
              <p:nvPr/>
            </p:nvCxnSpPr>
            <p:spPr>
              <a:xfrm>
                <a:off x="-1" y="2407907"/>
                <a:ext cx="1985654"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92" name="Google Shape;92;p15"/>
              <p:cNvCxnSpPr/>
              <p:nvPr/>
            </p:nvCxnSpPr>
            <p:spPr>
              <a:xfrm rot="10800000" flipH="1">
                <a:off x="1974958" y="2019015"/>
                <a:ext cx="463440" cy="388892"/>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93" name="Google Shape;93;p15"/>
              <p:cNvCxnSpPr/>
              <p:nvPr/>
            </p:nvCxnSpPr>
            <p:spPr>
              <a:xfrm>
                <a:off x="2438398" y="2019015"/>
                <a:ext cx="1080167" cy="0"/>
              </a:xfrm>
              <a:prstGeom prst="straightConnector1">
                <a:avLst/>
              </a:prstGeom>
              <a:noFill/>
              <a:ln w="38100" cap="rnd" cmpd="sng">
                <a:solidFill>
                  <a:srgbClr val="0072FF">
                    <a:alpha val="40000"/>
                  </a:srgbClr>
                </a:solidFill>
                <a:prstDash val="solid"/>
                <a:round/>
                <a:headEnd type="none" w="sm" len="sm"/>
                <a:tailEnd type="none" w="sm" len="sm"/>
              </a:ln>
            </p:spPr>
          </p:cxnSp>
        </p:grpSp>
        <p:grpSp>
          <p:nvGrpSpPr>
            <p:cNvPr id="94" name="Google Shape;94;p15"/>
            <p:cNvGrpSpPr/>
            <p:nvPr/>
          </p:nvGrpSpPr>
          <p:grpSpPr>
            <a:xfrm>
              <a:off x="-1252333" y="2715185"/>
              <a:ext cx="2776521" cy="436736"/>
              <a:chOff x="-26865" y="2715185"/>
              <a:chExt cx="2776521" cy="436736"/>
            </a:xfrm>
          </p:grpSpPr>
          <p:cxnSp>
            <p:nvCxnSpPr>
              <p:cNvPr id="95" name="Google Shape;95;p15"/>
              <p:cNvCxnSpPr/>
              <p:nvPr/>
            </p:nvCxnSpPr>
            <p:spPr>
              <a:xfrm>
                <a:off x="-26865" y="3151921"/>
                <a:ext cx="140272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96" name="Google Shape;96;p15"/>
              <p:cNvCxnSpPr/>
              <p:nvPr/>
            </p:nvCxnSpPr>
            <p:spPr>
              <a:xfrm rot="10800000" flipH="1">
                <a:off x="1368303" y="2877197"/>
                <a:ext cx="327387" cy="274724"/>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97" name="Google Shape;97;p15"/>
              <p:cNvCxnSpPr/>
              <p:nvPr/>
            </p:nvCxnSpPr>
            <p:spPr>
              <a:xfrm>
                <a:off x="1695690" y="2877197"/>
                <a:ext cx="763061"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98" name="Google Shape;98;p15"/>
              <p:cNvSpPr/>
              <p:nvPr/>
            </p:nvSpPr>
            <p:spPr>
              <a:xfrm>
                <a:off x="2432901" y="2715185"/>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99" name="Google Shape;99;p15"/>
            <p:cNvGrpSpPr/>
            <p:nvPr/>
          </p:nvGrpSpPr>
          <p:grpSpPr>
            <a:xfrm>
              <a:off x="-1225468" y="3843225"/>
              <a:ext cx="2802371" cy="433101"/>
              <a:chOff x="-34420" y="3843718"/>
              <a:chExt cx="2802371" cy="433101"/>
            </a:xfrm>
          </p:grpSpPr>
          <p:cxnSp>
            <p:nvCxnSpPr>
              <p:cNvPr id="100" name="Google Shape;100;p15"/>
              <p:cNvCxnSpPr/>
              <p:nvPr/>
            </p:nvCxnSpPr>
            <p:spPr>
              <a:xfrm>
                <a:off x="-34420" y="3843718"/>
                <a:ext cx="140272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01" name="Google Shape;101;p15"/>
              <p:cNvCxnSpPr/>
              <p:nvPr/>
            </p:nvCxnSpPr>
            <p:spPr>
              <a:xfrm>
                <a:off x="1360748" y="3843718"/>
                <a:ext cx="327387" cy="274724"/>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02" name="Google Shape;102;p15"/>
              <p:cNvCxnSpPr/>
              <p:nvPr/>
            </p:nvCxnSpPr>
            <p:spPr>
              <a:xfrm>
                <a:off x="1688135" y="4118442"/>
                <a:ext cx="763061"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103" name="Google Shape;103;p15"/>
              <p:cNvSpPr/>
              <p:nvPr/>
            </p:nvSpPr>
            <p:spPr>
              <a:xfrm>
                <a:off x="2451196" y="3960064"/>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nvGrpSpPr>
          <p:cNvPr id="104" name="Google Shape;104;p15"/>
          <p:cNvGrpSpPr/>
          <p:nvPr/>
        </p:nvGrpSpPr>
        <p:grpSpPr>
          <a:xfrm flipH="1">
            <a:off x="9674240" y="1121391"/>
            <a:ext cx="4841288" cy="5054000"/>
            <a:chOff x="-1259888" y="901609"/>
            <a:chExt cx="4841288" cy="5054000"/>
          </a:xfrm>
        </p:grpSpPr>
        <p:grpSp>
          <p:nvGrpSpPr>
            <p:cNvPr id="105" name="Google Shape;105;p15"/>
            <p:cNvGrpSpPr/>
            <p:nvPr/>
          </p:nvGrpSpPr>
          <p:grpSpPr>
            <a:xfrm>
              <a:off x="-1225468" y="901609"/>
              <a:ext cx="4806868" cy="664514"/>
              <a:chOff x="0" y="901609"/>
              <a:chExt cx="4806868" cy="664514"/>
            </a:xfrm>
          </p:grpSpPr>
          <p:cxnSp>
            <p:nvCxnSpPr>
              <p:cNvPr id="106" name="Google Shape;106;p15"/>
              <p:cNvCxnSpPr/>
              <p:nvPr/>
            </p:nvCxnSpPr>
            <p:spPr>
              <a:xfrm>
                <a:off x="0" y="1566123"/>
                <a:ext cx="253393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07" name="Google Shape;107;p15"/>
              <p:cNvCxnSpPr/>
              <p:nvPr/>
            </p:nvCxnSpPr>
            <p:spPr>
              <a:xfrm rot="10800000" flipH="1">
                <a:off x="2520285" y="1059987"/>
                <a:ext cx="591405" cy="506136"/>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08" name="Google Shape;108;p15"/>
              <p:cNvCxnSpPr/>
              <p:nvPr/>
            </p:nvCxnSpPr>
            <p:spPr>
              <a:xfrm>
                <a:off x="3111690" y="1059987"/>
                <a:ext cx="1378423"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109" name="Google Shape;109;p15"/>
              <p:cNvSpPr/>
              <p:nvPr/>
            </p:nvSpPr>
            <p:spPr>
              <a:xfrm>
                <a:off x="4490113" y="901609"/>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0" name="Google Shape;110;p15"/>
            <p:cNvGrpSpPr/>
            <p:nvPr/>
          </p:nvGrpSpPr>
          <p:grpSpPr>
            <a:xfrm rot="10800000" flipH="1">
              <a:off x="-1225468" y="5291095"/>
              <a:ext cx="4806868" cy="664514"/>
              <a:chOff x="0" y="1232525"/>
              <a:chExt cx="4806868" cy="664514"/>
            </a:xfrm>
          </p:grpSpPr>
          <p:cxnSp>
            <p:nvCxnSpPr>
              <p:cNvPr id="111" name="Google Shape;111;p15"/>
              <p:cNvCxnSpPr/>
              <p:nvPr/>
            </p:nvCxnSpPr>
            <p:spPr>
              <a:xfrm>
                <a:off x="0" y="1897039"/>
                <a:ext cx="253393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12" name="Google Shape;112;p15"/>
              <p:cNvCxnSpPr/>
              <p:nvPr/>
            </p:nvCxnSpPr>
            <p:spPr>
              <a:xfrm rot="10800000" flipH="1">
                <a:off x="2520285" y="1390903"/>
                <a:ext cx="591405" cy="506136"/>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13" name="Google Shape;113;p15"/>
              <p:cNvCxnSpPr/>
              <p:nvPr/>
            </p:nvCxnSpPr>
            <p:spPr>
              <a:xfrm>
                <a:off x="3111690" y="1390903"/>
                <a:ext cx="1378423"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114" name="Google Shape;114;p15"/>
              <p:cNvSpPr/>
              <p:nvPr/>
            </p:nvSpPr>
            <p:spPr>
              <a:xfrm>
                <a:off x="4490113" y="1232525"/>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5" name="Google Shape;115;p15"/>
            <p:cNvGrpSpPr/>
            <p:nvPr/>
          </p:nvGrpSpPr>
          <p:grpSpPr>
            <a:xfrm>
              <a:off x="-1225469" y="1860637"/>
              <a:ext cx="3835321" cy="547270"/>
              <a:chOff x="-1" y="1860637"/>
              <a:chExt cx="3835321" cy="547270"/>
            </a:xfrm>
          </p:grpSpPr>
          <p:sp>
            <p:nvSpPr>
              <p:cNvPr id="116" name="Google Shape;116;p15"/>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7" name="Google Shape;117;p15"/>
              <p:cNvCxnSpPr/>
              <p:nvPr/>
            </p:nvCxnSpPr>
            <p:spPr>
              <a:xfrm>
                <a:off x="-1" y="2407907"/>
                <a:ext cx="1985654"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18" name="Google Shape;118;p15"/>
              <p:cNvCxnSpPr/>
              <p:nvPr/>
            </p:nvCxnSpPr>
            <p:spPr>
              <a:xfrm rot="10800000" flipH="1">
                <a:off x="1974958" y="2019015"/>
                <a:ext cx="463440" cy="388892"/>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19" name="Google Shape;119;p15"/>
              <p:cNvCxnSpPr/>
              <p:nvPr/>
            </p:nvCxnSpPr>
            <p:spPr>
              <a:xfrm>
                <a:off x="2438398" y="2019015"/>
                <a:ext cx="1080167" cy="0"/>
              </a:xfrm>
              <a:prstGeom prst="straightConnector1">
                <a:avLst/>
              </a:prstGeom>
              <a:noFill/>
              <a:ln w="38100" cap="rnd" cmpd="sng">
                <a:solidFill>
                  <a:srgbClr val="0072FF">
                    <a:alpha val="40000"/>
                  </a:srgbClr>
                </a:solidFill>
                <a:prstDash val="solid"/>
                <a:round/>
                <a:headEnd type="none" w="sm" len="sm"/>
                <a:tailEnd type="none" w="sm" len="sm"/>
              </a:ln>
            </p:spPr>
          </p:cxnSp>
        </p:grpSp>
        <p:grpSp>
          <p:nvGrpSpPr>
            <p:cNvPr id="120" name="Google Shape;120;p15"/>
            <p:cNvGrpSpPr/>
            <p:nvPr/>
          </p:nvGrpSpPr>
          <p:grpSpPr>
            <a:xfrm rot="10800000" flipH="1">
              <a:off x="-1259888" y="4408929"/>
              <a:ext cx="3835321" cy="547270"/>
              <a:chOff x="-1" y="1860637"/>
              <a:chExt cx="3835321" cy="547270"/>
            </a:xfrm>
          </p:grpSpPr>
          <p:sp>
            <p:nvSpPr>
              <p:cNvPr id="121" name="Google Shape;121;p15"/>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2" name="Google Shape;122;p15"/>
              <p:cNvCxnSpPr/>
              <p:nvPr/>
            </p:nvCxnSpPr>
            <p:spPr>
              <a:xfrm>
                <a:off x="-1" y="2407907"/>
                <a:ext cx="1985654"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23" name="Google Shape;123;p15"/>
              <p:cNvCxnSpPr/>
              <p:nvPr/>
            </p:nvCxnSpPr>
            <p:spPr>
              <a:xfrm rot="10800000" flipH="1">
                <a:off x="1974958" y="2019015"/>
                <a:ext cx="463440" cy="388892"/>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24" name="Google Shape;124;p15"/>
              <p:cNvCxnSpPr/>
              <p:nvPr/>
            </p:nvCxnSpPr>
            <p:spPr>
              <a:xfrm>
                <a:off x="2438398" y="2019015"/>
                <a:ext cx="1080167" cy="0"/>
              </a:xfrm>
              <a:prstGeom prst="straightConnector1">
                <a:avLst/>
              </a:prstGeom>
              <a:noFill/>
              <a:ln w="38100" cap="rnd" cmpd="sng">
                <a:solidFill>
                  <a:srgbClr val="0072FF">
                    <a:alpha val="40000"/>
                  </a:srgbClr>
                </a:solidFill>
                <a:prstDash val="solid"/>
                <a:round/>
                <a:headEnd type="none" w="sm" len="sm"/>
                <a:tailEnd type="none" w="sm" len="sm"/>
              </a:ln>
            </p:spPr>
          </p:cxnSp>
        </p:grpSp>
        <p:grpSp>
          <p:nvGrpSpPr>
            <p:cNvPr id="125" name="Google Shape;125;p15"/>
            <p:cNvGrpSpPr/>
            <p:nvPr/>
          </p:nvGrpSpPr>
          <p:grpSpPr>
            <a:xfrm>
              <a:off x="-1252333" y="2715185"/>
              <a:ext cx="2776521" cy="436736"/>
              <a:chOff x="-26865" y="2715185"/>
              <a:chExt cx="2776521" cy="436736"/>
            </a:xfrm>
          </p:grpSpPr>
          <p:cxnSp>
            <p:nvCxnSpPr>
              <p:cNvPr id="126" name="Google Shape;126;p15"/>
              <p:cNvCxnSpPr/>
              <p:nvPr/>
            </p:nvCxnSpPr>
            <p:spPr>
              <a:xfrm>
                <a:off x="-26865" y="3151921"/>
                <a:ext cx="140272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27" name="Google Shape;127;p15"/>
              <p:cNvCxnSpPr/>
              <p:nvPr/>
            </p:nvCxnSpPr>
            <p:spPr>
              <a:xfrm rot="10800000" flipH="1">
                <a:off x="1368303" y="2877197"/>
                <a:ext cx="327387" cy="274724"/>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28" name="Google Shape;128;p15"/>
              <p:cNvCxnSpPr/>
              <p:nvPr/>
            </p:nvCxnSpPr>
            <p:spPr>
              <a:xfrm>
                <a:off x="1695690" y="2877197"/>
                <a:ext cx="763061"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129" name="Google Shape;129;p15"/>
              <p:cNvSpPr/>
              <p:nvPr/>
            </p:nvSpPr>
            <p:spPr>
              <a:xfrm>
                <a:off x="2432901" y="2715185"/>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30" name="Google Shape;130;p15"/>
            <p:cNvGrpSpPr/>
            <p:nvPr/>
          </p:nvGrpSpPr>
          <p:grpSpPr>
            <a:xfrm>
              <a:off x="-1225468" y="3843225"/>
              <a:ext cx="2802371" cy="433101"/>
              <a:chOff x="-34420" y="3843718"/>
              <a:chExt cx="2802371" cy="433101"/>
            </a:xfrm>
          </p:grpSpPr>
          <p:cxnSp>
            <p:nvCxnSpPr>
              <p:cNvPr id="131" name="Google Shape;131;p15"/>
              <p:cNvCxnSpPr/>
              <p:nvPr/>
            </p:nvCxnSpPr>
            <p:spPr>
              <a:xfrm>
                <a:off x="-34420" y="3843718"/>
                <a:ext cx="1402723" cy="0"/>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32" name="Google Shape;132;p15"/>
              <p:cNvCxnSpPr/>
              <p:nvPr/>
            </p:nvCxnSpPr>
            <p:spPr>
              <a:xfrm>
                <a:off x="1360748" y="3843718"/>
                <a:ext cx="327387" cy="274724"/>
              </a:xfrm>
              <a:prstGeom prst="straightConnector1">
                <a:avLst/>
              </a:prstGeom>
              <a:noFill/>
              <a:ln w="38100" cap="rnd" cmpd="sng">
                <a:solidFill>
                  <a:srgbClr val="0072FF">
                    <a:alpha val="40000"/>
                  </a:srgbClr>
                </a:solidFill>
                <a:prstDash val="solid"/>
                <a:round/>
                <a:headEnd type="none" w="sm" len="sm"/>
                <a:tailEnd type="none" w="sm" len="sm"/>
              </a:ln>
            </p:spPr>
          </p:cxnSp>
          <p:cxnSp>
            <p:nvCxnSpPr>
              <p:cNvPr id="133" name="Google Shape;133;p15"/>
              <p:cNvCxnSpPr/>
              <p:nvPr/>
            </p:nvCxnSpPr>
            <p:spPr>
              <a:xfrm>
                <a:off x="1688135" y="4118442"/>
                <a:ext cx="763061" cy="0"/>
              </a:xfrm>
              <a:prstGeom prst="straightConnector1">
                <a:avLst/>
              </a:prstGeom>
              <a:noFill/>
              <a:ln w="38100" cap="rnd" cmpd="sng">
                <a:solidFill>
                  <a:srgbClr val="0072FF">
                    <a:alpha val="40000"/>
                  </a:srgbClr>
                </a:solidFill>
                <a:prstDash val="solid"/>
                <a:round/>
                <a:headEnd type="none" w="sm" len="sm"/>
                <a:tailEnd type="none" w="sm" len="sm"/>
              </a:ln>
            </p:spPr>
          </p:cxnSp>
          <p:sp>
            <p:nvSpPr>
              <p:cNvPr id="134" name="Google Shape;134;p15"/>
              <p:cNvSpPr/>
              <p:nvPr/>
            </p:nvSpPr>
            <p:spPr>
              <a:xfrm>
                <a:off x="2451196" y="3960064"/>
                <a:ext cx="316755" cy="316755"/>
              </a:xfrm>
              <a:prstGeom prst="ellipse">
                <a:avLst/>
              </a:prstGeom>
              <a:gradFill>
                <a:gsLst>
                  <a:gs pos="0">
                    <a:srgbClr val="0072FF">
                      <a:alpha val="40000"/>
                    </a:srgbClr>
                  </a:gs>
                  <a:gs pos="100000">
                    <a:srgbClr val="00C6FF">
                      <a:alpha val="40000"/>
                    </a:srgbClr>
                  </a:gs>
                </a:gsLst>
                <a:lin ang="2700000" scaled="0"/>
              </a:gradFill>
              <a:ln w="9525" cap="rnd" cmpd="sng">
                <a:solidFill>
                  <a:srgbClr val="0072FF">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135" name="Google Shape;135;p15"/>
          <p:cNvSpPr/>
          <p:nvPr/>
        </p:nvSpPr>
        <p:spPr>
          <a:xfrm>
            <a:off x="82718" y="6583140"/>
            <a:ext cx="233916" cy="233916"/>
          </a:xfrm>
          <a:prstGeom prst="ellipse">
            <a:avLst/>
          </a:prstGeom>
          <a:gradFill>
            <a:gsLst>
              <a:gs pos="0">
                <a:srgbClr val="0072FF"/>
              </a:gs>
              <a:gs pos="99000">
                <a:srgbClr val="00C6FF"/>
              </a:gs>
              <a:gs pos="100000">
                <a:srgbClr val="00C6FF"/>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136" name="Google Shape;136;p15"/>
          <p:cNvSpPr txBox="1">
            <a:spLocks noGrp="1"/>
          </p:cNvSpPr>
          <p:nvPr>
            <p:ph type="sldNum" idx="12"/>
          </p:nvPr>
        </p:nvSpPr>
        <p:spPr>
          <a:xfrm>
            <a:off x="58527" y="6566400"/>
            <a:ext cx="291600" cy="2916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700">
                <a:solidFill>
                  <a:schemeClr val="lt1"/>
                </a:solidFill>
                <a:latin typeface="Arial"/>
                <a:ea typeface="Arial"/>
                <a:cs typeface="Arial"/>
                <a:sym typeface="Arial"/>
              </a:defRPr>
            </a:lvl1pPr>
            <a:lvl2pPr marL="0" lvl="1" indent="0" algn="ctr">
              <a:spcBef>
                <a:spcPts val="0"/>
              </a:spcBef>
              <a:buNone/>
              <a:defRPr sz="700">
                <a:solidFill>
                  <a:schemeClr val="lt1"/>
                </a:solidFill>
                <a:latin typeface="Arial"/>
                <a:ea typeface="Arial"/>
                <a:cs typeface="Arial"/>
                <a:sym typeface="Arial"/>
              </a:defRPr>
            </a:lvl2pPr>
            <a:lvl3pPr marL="0" lvl="2" indent="0" algn="ctr">
              <a:spcBef>
                <a:spcPts val="0"/>
              </a:spcBef>
              <a:buNone/>
              <a:defRPr sz="700">
                <a:solidFill>
                  <a:schemeClr val="lt1"/>
                </a:solidFill>
                <a:latin typeface="Arial"/>
                <a:ea typeface="Arial"/>
                <a:cs typeface="Arial"/>
                <a:sym typeface="Arial"/>
              </a:defRPr>
            </a:lvl3pPr>
            <a:lvl4pPr marL="0" lvl="3" indent="0" algn="ctr">
              <a:spcBef>
                <a:spcPts val="0"/>
              </a:spcBef>
              <a:buNone/>
              <a:defRPr sz="700">
                <a:solidFill>
                  <a:schemeClr val="lt1"/>
                </a:solidFill>
                <a:latin typeface="Arial"/>
                <a:ea typeface="Arial"/>
                <a:cs typeface="Arial"/>
                <a:sym typeface="Arial"/>
              </a:defRPr>
            </a:lvl4pPr>
            <a:lvl5pPr marL="0" lvl="4" indent="0" algn="ctr">
              <a:spcBef>
                <a:spcPts val="0"/>
              </a:spcBef>
              <a:buNone/>
              <a:defRPr sz="700">
                <a:solidFill>
                  <a:schemeClr val="lt1"/>
                </a:solidFill>
                <a:latin typeface="Arial"/>
                <a:ea typeface="Arial"/>
                <a:cs typeface="Arial"/>
                <a:sym typeface="Arial"/>
              </a:defRPr>
            </a:lvl5pPr>
            <a:lvl6pPr marL="0" lvl="5" indent="0" algn="ctr">
              <a:spcBef>
                <a:spcPts val="0"/>
              </a:spcBef>
              <a:buNone/>
              <a:defRPr sz="700">
                <a:solidFill>
                  <a:schemeClr val="lt1"/>
                </a:solidFill>
                <a:latin typeface="Arial"/>
                <a:ea typeface="Arial"/>
                <a:cs typeface="Arial"/>
                <a:sym typeface="Arial"/>
              </a:defRPr>
            </a:lvl6pPr>
            <a:lvl7pPr marL="0" lvl="6" indent="0" algn="ctr">
              <a:spcBef>
                <a:spcPts val="0"/>
              </a:spcBef>
              <a:buNone/>
              <a:defRPr sz="700">
                <a:solidFill>
                  <a:schemeClr val="lt1"/>
                </a:solidFill>
                <a:latin typeface="Arial"/>
                <a:ea typeface="Arial"/>
                <a:cs typeface="Arial"/>
                <a:sym typeface="Arial"/>
              </a:defRPr>
            </a:lvl7pPr>
            <a:lvl8pPr marL="0" lvl="7" indent="0" algn="ctr">
              <a:spcBef>
                <a:spcPts val="0"/>
              </a:spcBef>
              <a:buNone/>
              <a:defRPr sz="700">
                <a:solidFill>
                  <a:schemeClr val="lt1"/>
                </a:solidFill>
                <a:latin typeface="Arial"/>
                <a:ea typeface="Arial"/>
                <a:cs typeface="Arial"/>
                <a:sym typeface="Arial"/>
              </a:defRPr>
            </a:lvl8pPr>
            <a:lvl9pPr marL="0" lvl="8" indent="0" algn="ctr">
              <a:spcBef>
                <a:spcPts val="0"/>
              </a:spcBef>
              <a:buNone/>
              <a:defRPr sz="7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VN"/>
              <a:t>‹#›</a:t>
            </a:fld>
            <a:endParaRPr/>
          </a:p>
        </p:txBody>
      </p:sp>
      <p:sp>
        <p:nvSpPr>
          <p:cNvPr id="137" name="Google Shape;137;p15"/>
          <p:cNvSpPr txBox="1"/>
          <p:nvPr/>
        </p:nvSpPr>
        <p:spPr>
          <a:xfrm>
            <a:off x="4702630" y="640081"/>
            <a:ext cx="3028822" cy="646331"/>
          </a:xfrm>
          <a:prstGeom prst="rect">
            <a:avLst/>
          </a:prstGeom>
          <a:gradFill>
            <a:gsLst>
              <a:gs pos="0">
                <a:srgbClr val="0072FF"/>
              </a:gs>
              <a:gs pos="100000">
                <a:srgbClr val="00C6FF"/>
              </a:gs>
            </a:gsLst>
            <a:path path="circle">
              <a:fillToRect l="50000" t="50000" r="50000" b="50000"/>
            </a:path>
            <a:tileRect/>
          </a:gra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endParaRPr sz="3600" b="1">
              <a:solidFill>
                <a:schemeClr val="lt1"/>
              </a:solidFill>
              <a:latin typeface="Times New Roman"/>
              <a:ea typeface="Times New Roman"/>
              <a:cs typeface="Times New Roman"/>
              <a:sym typeface="Times New Roman"/>
            </a:endParaRPr>
          </a:p>
        </p:txBody>
      </p:sp>
      <p:sp>
        <p:nvSpPr>
          <p:cNvPr id="138" name="Google Shape;138;p15"/>
          <p:cNvSpPr txBox="1">
            <a:spLocks noGrp="1"/>
          </p:cNvSpPr>
          <p:nvPr>
            <p:ph type="body" idx="1"/>
          </p:nvPr>
        </p:nvSpPr>
        <p:spPr>
          <a:xfrm>
            <a:off x="2033899" y="1559014"/>
            <a:ext cx="8124204" cy="4153664"/>
          </a:xfrm>
          <a:prstGeom prst="rect">
            <a:avLst/>
          </a:prstGeom>
          <a:noFill/>
          <a:ln>
            <a:noFill/>
          </a:ln>
        </p:spPr>
        <p:txBody>
          <a:bodyPr spcFirstLastPara="1" wrap="square" lIns="91425" tIns="45700" rIns="91425" bIns="45700" anchor="ctr" anchorCtr="0">
            <a:normAutofit/>
          </a:bodyPr>
          <a:lstStyle>
            <a:lvl1pPr marL="457200" lvl="0" indent="-406400" algn="just">
              <a:lnSpc>
                <a:spcPct val="130000"/>
              </a:lnSpc>
              <a:spcBef>
                <a:spcPts val="300"/>
              </a:spcBef>
              <a:spcAft>
                <a:spcPts val="0"/>
              </a:spcAft>
              <a:buClr>
                <a:schemeClr val="dk1"/>
              </a:buClr>
              <a:buSzPts val="2800"/>
              <a:buFont typeface="Calibri"/>
              <a:buAutoNum type="arabicPeriod"/>
              <a:defRPr sz="2800">
                <a:latin typeface="Arial"/>
                <a:ea typeface="Arial"/>
                <a:cs typeface="Arial"/>
                <a:sym typeface="Arial"/>
              </a:defRPr>
            </a:lvl1pPr>
            <a:lvl2pPr marL="914400" lvl="1" indent="-381000" algn="ctr">
              <a:lnSpc>
                <a:spcPct val="90000"/>
              </a:lnSpc>
              <a:spcBef>
                <a:spcPts val="500"/>
              </a:spcBef>
              <a:spcAft>
                <a:spcPts val="0"/>
              </a:spcAft>
              <a:buClr>
                <a:schemeClr val="dk1"/>
              </a:buClr>
              <a:buSzPts val="2400"/>
              <a:buFont typeface="Calibri"/>
              <a:buAutoNum type="arabicPeriod"/>
              <a:defRPr>
                <a:latin typeface="Arial"/>
                <a:ea typeface="Arial"/>
                <a:cs typeface="Arial"/>
                <a:sym typeface="Arial"/>
              </a:defRPr>
            </a:lvl2pPr>
            <a:lvl3pPr marL="1371600" lvl="2" indent="-355600" algn="ctr">
              <a:lnSpc>
                <a:spcPct val="90000"/>
              </a:lnSpc>
              <a:spcBef>
                <a:spcPts val="500"/>
              </a:spcBef>
              <a:spcAft>
                <a:spcPts val="0"/>
              </a:spcAft>
              <a:buClr>
                <a:schemeClr val="dk1"/>
              </a:buClr>
              <a:buSzPts val="2000"/>
              <a:buFont typeface="Calibri"/>
              <a:buAutoNum type="arabicPeriod"/>
              <a:defRPr>
                <a:latin typeface="Arial"/>
                <a:ea typeface="Arial"/>
                <a:cs typeface="Arial"/>
                <a:sym typeface="Arial"/>
              </a:defRPr>
            </a:lvl3pPr>
            <a:lvl4pPr marL="1828800" lvl="3" indent="-3429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4pPr>
            <a:lvl5pPr marL="2286000" lvl="4" indent="-3429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5"/>
          <p:cNvSpPr/>
          <p:nvPr/>
        </p:nvSpPr>
        <p:spPr>
          <a:xfrm rot="10800000">
            <a:off x="0" y="0"/>
            <a:ext cx="715617" cy="616911"/>
          </a:xfrm>
          <a:prstGeom prst="triangle">
            <a:avLst>
              <a:gd name="adj" fmla="val 100000"/>
            </a:avLst>
          </a:prstGeom>
          <a:solidFill>
            <a:srgbClr val="0072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0" name="Google Shape;140;p15"/>
          <p:cNvGrpSpPr/>
          <p:nvPr/>
        </p:nvGrpSpPr>
        <p:grpSpPr>
          <a:xfrm>
            <a:off x="58527" y="40944"/>
            <a:ext cx="2869771" cy="886519"/>
            <a:chOff x="44879" y="27296"/>
            <a:chExt cx="2869771" cy="886519"/>
          </a:xfrm>
        </p:grpSpPr>
        <p:cxnSp>
          <p:nvCxnSpPr>
            <p:cNvPr id="141" name="Google Shape;141;p15"/>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142" name="Google Shape;142;p15"/>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143" name="Google Shape;143;p15"/>
            <p:cNvCxnSpPr/>
            <p:nvPr/>
          </p:nvCxnSpPr>
          <p:spPr>
            <a:xfrm rot="10800000">
              <a:off x="52214" y="654128"/>
              <a:ext cx="0" cy="259687"/>
            </a:xfrm>
            <a:prstGeom prst="straightConnector1">
              <a:avLst/>
            </a:prstGeom>
            <a:noFill/>
            <a:ln w="38100" cap="flat" cmpd="sng">
              <a:solidFill>
                <a:srgbClr val="00C6FF"/>
              </a:solidFill>
              <a:prstDash val="solid"/>
              <a:miter lim="800000"/>
              <a:headEnd type="none" w="sm" len="sm"/>
              <a:tailEnd type="none" w="sm" len="sm"/>
            </a:ln>
          </p:spPr>
        </p:cxnSp>
      </p:grpSp>
      <p:sp>
        <p:nvSpPr>
          <p:cNvPr id="144" name="Google Shape;144;p15"/>
          <p:cNvSpPr txBox="1">
            <a:spLocks noGrp="1"/>
          </p:cNvSpPr>
          <p:nvPr>
            <p:ph type="dt" idx="10"/>
          </p:nvPr>
        </p:nvSpPr>
        <p:spPr>
          <a:xfrm>
            <a:off x="796022" y="6454635"/>
            <a:ext cx="2132276" cy="2668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5"/>
          <p:cNvSpPr txBox="1">
            <a:spLocks noGrp="1"/>
          </p:cNvSpPr>
          <p:nvPr>
            <p:ph type="body" idx="2"/>
          </p:nvPr>
        </p:nvSpPr>
        <p:spPr>
          <a:xfrm>
            <a:off x="4859729" y="734646"/>
            <a:ext cx="2714625" cy="457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3600"/>
              <a:buNone/>
              <a:defRPr sz="3600" b="1">
                <a:solidFill>
                  <a:schemeClr val="lt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5"/>
          <p:cNvSpPr/>
          <p:nvPr/>
        </p:nvSpPr>
        <p:spPr>
          <a:xfrm>
            <a:off x="11589537" y="105878"/>
            <a:ext cx="489307" cy="405155"/>
          </a:xfrm>
          <a:custGeom>
            <a:avLst/>
            <a:gdLst/>
            <a:ahLst/>
            <a:cxnLst/>
            <a:rect l="l" t="t" r="r" b="b"/>
            <a:pathLst>
              <a:path w="489307" h="405155" extrusionOk="0">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êu đề chương">
  <p:cSld name="Tiêu đề chương">
    <p:spTree>
      <p:nvGrpSpPr>
        <p:cNvPr id="1" name="Shape 147"/>
        <p:cNvGrpSpPr/>
        <p:nvPr/>
      </p:nvGrpSpPr>
      <p:grpSpPr>
        <a:xfrm>
          <a:off x="0" y="0"/>
          <a:ext cx="0" cy="0"/>
          <a:chOff x="0" y="0"/>
          <a:chExt cx="0" cy="0"/>
        </a:xfrm>
      </p:grpSpPr>
      <p:pic>
        <p:nvPicPr>
          <p:cNvPr id="148" name="Google Shape;148;p16" descr="Background pattern&#10;&#10;Description automatically generated"/>
          <p:cNvPicPr preferRelativeResize="0"/>
          <p:nvPr/>
        </p:nvPicPr>
        <p:blipFill rotWithShape="1">
          <a:blip r:embed="rId2">
            <a:alphaModFix/>
          </a:blip>
          <a:srcRect/>
          <a:stretch/>
        </p:blipFill>
        <p:spPr>
          <a:xfrm>
            <a:off x="-1" y="-1"/>
            <a:ext cx="12192001" cy="6854889"/>
          </a:xfrm>
          <a:prstGeom prst="rect">
            <a:avLst/>
          </a:prstGeom>
          <a:noFill/>
          <a:ln>
            <a:noFill/>
          </a:ln>
        </p:spPr>
      </p:pic>
      <p:sp>
        <p:nvSpPr>
          <p:cNvPr id="149" name="Google Shape;149;p16"/>
          <p:cNvSpPr/>
          <p:nvPr/>
        </p:nvSpPr>
        <p:spPr>
          <a:xfrm>
            <a:off x="-1" y="-3113"/>
            <a:ext cx="12192000" cy="6858000"/>
          </a:xfrm>
          <a:prstGeom prst="rect">
            <a:avLst/>
          </a:prstGeom>
          <a:gradFill>
            <a:gsLst>
              <a:gs pos="0">
                <a:srgbClr val="0A4671">
                  <a:alpha val="74901"/>
                </a:srgbClr>
              </a:gs>
              <a:gs pos="100000">
                <a:srgbClr val="0A467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16"/>
          <p:cNvSpPr/>
          <p:nvPr/>
        </p:nvSpPr>
        <p:spPr>
          <a:xfrm rot="10800000">
            <a:off x="0" y="0"/>
            <a:ext cx="715617" cy="616911"/>
          </a:xfrm>
          <a:prstGeom prst="triangle">
            <a:avLst>
              <a:gd name="adj" fmla="val 100000"/>
            </a:avLst>
          </a:prstGeom>
          <a:solidFill>
            <a:srgbClr val="00F7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1" name="Google Shape;151;p16"/>
          <p:cNvGrpSpPr/>
          <p:nvPr/>
        </p:nvGrpSpPr>
        <p:grpSpPr>
          <a:xfrm>
            <a:off x="58527" y="40944"/>
            <a:ext cx="2869771" cy="1563379"/>
            <a:chOff x="44879" y="27296"/>
            <a:chExt cx="2869771" cy="1563379"/>
          </a:xfrm>
        </p:grpSpPr>
        <p:cxnSp>
          <p:nvCxnSpPr>
            <p:cNvPr id="152" name="Google Shape;152;p16"/>
            <p:cNvCxnSpPr/>
            <p:nvPr/>
          </p:nvCxnSpPr>
          <p:spPr>
            <a:xfrm rot="10800000">
              <a:off x="766351" y="34631"/>
              <a:ext cx="2148299" cy="0"/>
            </a:xfrm>
            <a:prstGeom prst="straightConnector1">
              <a:avLst/>
            </a:prstGeom>
            <a:noFill/>
            <a:ln w="38100" cap="flat" cmpd="sng">
              <a:solidFill>
                <a:srgbClr val="00F7FF"/>
              </a:solidFill>
              <a:prstDash val="solid"/>
              <a:miter lim="800000"/>
              <a:headEnd type="none" w="sm" len="sm"/>
              <a:tailEnd type="none" w="sm" len="sm"/>
            </a:ln>
          </p:spPr>
        </p:cxnSp>
        <p:cxnSp>
          <p:nvCxnSpPr>
            <p:cNvPr id="153" name="Google Shape;153;p16"/>
            <p:cNvCxnSpPr/>
            <p:nvPr/>
          </p:nvCxnSpPr>
          <p:spPr>
            <a:xfrm flipH="1">
              <a:off x="44879" y="27296"/>
              <a:ext cx="737495" cy="644210"/>
            </a:xfrm>
            <a:prstGeom prst="straightConnector1">
              <a:avLst/>
            </a:prstGeom>
            <a:noFill/>
            <a:ln w="38100" cap="flat" cmpd="sng">
              <a:solidFill>
                <a:srgbClr val="00F7FF"/>
              </a:solidFill>
              <a:prstDash val="solid"/>
              <a:miter lim="800000"/>
              <a:headEnd type="none" w="sm" len="sm"/>
              <a:tailEnd type="none" w="sm" len="sm"/>
            </a:ln>
          </p:spPr>
        </p:cxnSp>
        <p:cxnSp>
          <p:nvCxnSpPr>
            <p:cNvPr id="154" name="Google Shape;154;p16"/>
            <p:cNvCxnSpPr/>
            <p:nvPr/>
          </p:nvCxnSpPr>
          <p:spPr>
            <a:xfrm rot="10800000">
              <a:off x="52214" y="654128"/>
              <a:ext cx="0" cy="936547"/>
            </a:xfrm>
            <a:prstGeom prst="straightConnector1">
              <a:avLst/>
            </a:prstGeom>
            <a:noFill/>
            <a:ln w="38100" cap="flat" cmpd="sng">
              <a:solidFill>
                <a:srgbClr val="00F7FF"/>
              </a:solidFill>
              <a:prstDash val="solid"/>
              <a:miter lim="800000"/>
              <a:headEnd type="none" w="sm" len="sm"/>
              <a:tailEnd type="none" w="sm" len="sm"/>
            </a:ln>
          </p:spPr>
        </p:cxnSp>
      </p:grpSp>
      <p:sp>
        <p:nvSpPr>
          <p:cNvPr id="155" name="Google Shape;155;p16"/>
          <p:cNvSpPr/>
          <p:nvPr/>
        </p:nvSpPr>
        <p:spPr>
          <a:xfrm>
            <a:off x="11476383" y="6241089"/>
            <a:ext cx="715617" cy="616911"/>
          </a:xfrm>
          <a:prstGeom prst="triangle">
            <a:avLst>
              <a:gd name="adj" fmla="val 100000"/>
            </a:avLst>
          </a:prstGeom>
          <a:solidFill>
            <a:srgbClr val="00F7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6" name="Google Shape;156;p16"/>
          <p:cNvGrpSpPr/>
          <p:nvPr/>
        </p:nvGrpSpPr>
        <p:grpSpPr>
          <a:xfrm rot="10800000">
            <a:off x="9263702" y="5253677"/>
            <a:ext cx="2869771" cy="1563379"/>
            <a:chOff x="44879" y="27296"/>
            <a:chExt cx="2869771" cy="1563379"/>
          </a:xfrm>
        </p:grpSpPr>
        <p:cxnSp>
          <p:nvCxnSpPr>
            <p:cNvPr id="157" name="Google Shape;157;p16"/>
            <p:cNvCxnSpPr/>
            <p:nvPr/>
          </p:nvCxnSpPr>
          <p:spPr>
            <a:xfrm rot="10800000">
              <a:off x="766351" y="34631"/>
              <a:ext cx="2148299" cy="0"/>
            </a:xfrm>
            <a:prstGeom prst="straightConnector1">
              <a:avLst/>
            </a:prstGeom>
            <a:noFill/>
            <a:ln w="38100" cap="rnd" cmpd="sng">
              <a:solidFill>
                <a:srgbClr val="00F7FF"/>
              </a:solidFill>
              <a:prstDash val="solid"/>
              <a:round/>
              <a:headEnd type="none" w="sm" len="sm"/>
              <a:tailEnd type="none" w="sm" len="sm"/>
            </a:ln>
          </p:spPr>
        </p:cxnSp>
        <p:cxnSp>
          <p:nvCxnSpPr>
            <p:cNvPr id="158" name="Google Shape;158;p16"/>
            <p:cNvCxnSpPr/>
            <p:nvPr/>
          </p:nvCxnSpPr>
          <p:spPr>
            <a:xfrm flipH="1">
              <a:off x="44879" y="27296"/>
              <a:ext cx="737495" cy="644210"/>
            </a:xfrm>
            <a:prstGeom prst="straightConnector1">
              <a:avLst/>
            </a:prstGeom>
            <a:noFill/>
            <a:ln w="38100" cap="rnd" cmpd="sng">
              <a:solidFill>
                <a:srgbClr val="00F7FF"/>
              </a:solidFill>
              <a:prstDash val="solid"/>
              <a:round/>
              <a:headEnd type="none" w="sm" len="sm"/>
              <a:tailEnd type="none" w="sm" len="sm"/>
            </a:ln>
          </p:spPr>
        </p:cxnSp>
        <p:cxnSp>
          <p:nvCxnSpPr>
            <p:cNvPr id="159" name="Google Shape;159;p16"/>
            <p:cNvCxnSpPr/>
            <p:nvPr/>
          </p:nvCxnSpPr>
          <p:spPr>
            <a:xfrm rot="10800000">
              <a:off x="52214" y="654128"/>
              <a:ext cx="0" cy="936547"/>
            </a:xfrm>
            <a:prstGeom prst="straightConnector1">
              <a:avLst/>
            </a:prstGeom>
            <a:noFill/>
            <a:ln w="38100" cap="rnd" cmpd="sng">
              <a:solidFill>
                <a:srgbClr val="00F7FF"/>
              </a:solidFill>
              <a:prstDash val="solid"/>
              <a:round/>
              <a:headEnd type="none" w="sm" len="sm"/>
              <a:tailEnd type="none" w="sm" len="sm"/>
            </a:ln>
          </p:spPr>
        </p:cxnSp>
      </p:grpSp>
      <p:sp>
        <p:nvSpPr>
          <p:cNvPr id="160" name="Google Shape;160;p16"/>
          <p:cNvSpPr/>
          <p:nvPr/>
        </p:nvSpPr>
        <p:spPr>
          <a:xfrm>
            <a:off x="11589537" y="105878"/>
            <a:ext cx="489307" cy="405155"/>
          </a:xfrm>
          <a:custGeom>
            <a:avLst/>
            <a:gdLst/>
            <a:ahLst/>
            <a:cxnLst/>
            <a:rect l="l" t="t" r="r" b="b"/>
            <a:pathLst>
              <a:path w="489307" h="405155" extrusionOk="0">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6"/>
          <p:cNvSpPr txBox="1">
            <a:spLocks noGrp="1"/>
          </p:cNvSpPr>
          <p:nvPr>
            <p:ph type="body" idx="1"/>
          </p:nvPr>
        </p:nvSpPr>
        <p:spPr>
          <a:xfrm>
            <a:off x="1470929" y="2095027"/>
            <a:ext cx="9941071" cy="88465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00F7FF"/>
              </a:buClr>
              <a:buSzPts val="4400"/>
              <a:buNone/>
              <a:defRPr sz="4400" b="1">
                <a:solidFill>
                  <a:srgbClr val="00F7F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6"/>
          <p:cNvSpPr txBox="1">
            <a:spLocks noGrp="1"/>
          </p:cNvSpPr>
          <p:nvPr>
            <p:ph type="body" idx="2"/>
          </p:nvPr>
        </p:nvSpPr>
        <p:spPr>
          <a:xfrm>
            <a:off x="1470930" y="3169159"/>
            <a:ext cx="9941070" cy="6951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800"/>
              <a:buNone/>
              <a:defRPr sz="2800" b="1">
                <a:solidFill>
                  <a:schemeClr val="lt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6"/>
          <p:cNvSpPr txBox="1">
            <a:spLocks noGrp="1"/>
          </p:cNvSpPr>
          <p:nvPr>
            <p:ph type="body" idx="3"/>
          </p:nvPr>
        </p:nvSpPr>
        <p:spPr>
          <a:xfrm>
            <a:off x="1470930" y="4137397"/>
            <a:ext cx="7147030" cy="91669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F2F2F2"/>
              </a:buClr>
              <a:buSzPts val="1000"/>
              <a:buNone/>
              <a:defRPr sz="1000">
                <a:solidFill>
                  <a:srgbClr val="F2F2F2"/>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6"/>
          <p:cNvSpPr txBox="1">
            <a:spLocks noGrp="1"/>
          </p:cNvSpPr>
          <p:nvPr>
            <p:ph type="body" idx="4"/>
          </p:nvPr>
        </p:nvSpPr>
        <p:spPr>
          <a:xfrm>
            <a:off x="8896576" y="5231902"/>
            <a:ext cx="2521280" cy="1577819"/>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rgbClr val="00F7FF"/>
              </a:buClr>
              <a:buSzPts val="12000"/>
              <a:buNone/>
              <a:defRPr sz="12000" b="1">
                <a:solidFill>
                  <a:srgbClr val="00F7F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5" name="Google Shape;165;p16"/>
          <p:cNvCxnSpPr/>
          <p:nvPr/>
        </p:nvCxnSpPr>
        <p:spPr>
          <a:xfrm>
            <a:off x="1574156" y="2979683"/>
            <a:ext cx="3565003" cy="0"/>
          </a:xfrm>
          <a:prstGeom prst="straightConnector1">
            <a:avLst/>
          </a:prstGeom>
          <a:noFill/>
          <a:ln w="25400" cap="rnd" cmpd="sng">
            <a:solidFill>
              <a:srgbClr val="00F7FF"/>
            </a:solidFill>
            <a:prstDash val="solid"/>
            <a:round/>
            <a:headEnd type="none" w="sm" len="sm"/>
            <a:tailEnd type="none" w="sm" len="sm"/>
          </a:ln>
        </p:spPr>
      </p:cxnSp>
      <p:sp>
        <p:nvSpPr>
          <p:cNvPr id="166" name="Google Shape;166;p16"/>
          <p:cNvSpPr txBox="1">
            <a:spLocks noGrp="1"/>
          </p:cNvSpPr>
          <p:nvPr>
            <p:ph type="dt" idx="10"/>
          </p:nvPr>
        </p:nvSpPr>
        <p:spPr>
          <a:xfrm>
            <a:off x="6060300" y="6481647"/>
            <a:ext cx="2090098" cy="2398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6"/>
          <p:cNvSpPr txBox="1">
            <a:spLocks noGrp="1"/>
          </p:cNvSpPr>
          <p:nvPr>
            <p:ph type="ftr" idx="11"/>
          </p:nvPr>
        </p:nvSpPr>
        <p:spPr>
          <a:xfrm>
            <a:off x="838200" y="6481647"/>
            <a:ext cx="4475922" cy="23982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68" name="Google Shape;168;p16"/>
          <p:cNvGrpSpPr/>
          <p:nvPr/>
        </p:nvGrpSpPr>
        <p:grpSpPr>
          <a:xfrm>
            <a:off x="16026" y="4629289"/>
            <a:ext cx="434350" cy="2228711"/>
            <a:chOff x="16026" y="4629289"/>
            <a:chExt cx="434350" cy="2228711"/>
          </a:xfrm>
        </p:grpSpPr>
        <p:sp>
          <p:nvSpPr>
            <p:cNvPr id="169" name="Google Shape;169;p16"/>
            <p:cNvSpPr/>
            <p:nvPr/>
          </p:nvSpPr>
          <p:spPr>
            <a:xfrm>
              <a:off x="16026" y="4629289"/>
              <a:ext cx="434350" cy="346950"/>
            </a:xfrm>
            <a:prstGeom prst="rect">
              <a:avLst/>
            </a:prstGeom>
            <a:gradFill>
              <a:gsLst>
                <a:gs pos="0">
                  <a:srgbClr val="00F7FF"/>
                </a:gs>
                <a:gs pos="100000">
                  <a:srgbClr val="00F7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16"/>
            <p:cNvSpPr/>
            <p:nvPr/>
          </p:nvSpPr>
          <p:spPr>
            <a:xfrm>
              <a:off x="16026" y="5005641"/>
              <a:ext cx="434350" cy="346950"/>
            </a:xfrm>
            <a:prstGeom prst="rect">
              <a:avLst/>
            </a:prstGeom>
            <a:gradFill>
              <a:gsLst>
                <a:gs pos="0">
                  <a:srgbClr val="00F7FF"/>
                </a:gs>
                <a:gs pos="100000">
                  <a:srgbClr val="00F7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6"/>
            <p:cNvSpPr/>
            <p:nvPr/>
          </p:nvSpPr>
          <p:spPr>
            <a:xfrm>
              <a:off x="16026" y="5381993"/>
              <a:ext cx="434350" cy="346950"/>
            </a:xfrm>
            <a:prstGeom prst="rect">
              <a:avLst/>
            </a:prstGeom>
            <a:gradFill>
              <a:gsLst>
                <a:gs pos="0">
                  <a:srgbClr val="00F7FF"/>
                </a:gs>
                <a:gs pos="100000">
                  <a:srgbClr val="00F7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16"/>
            <p:cNvSpPr/>
            <p:nvPr/>
          </p:nvSpPr>
          <p:spPr>
            <a:xfrm>
              <a:off x="16026" y="5758345"/>
              <a:ext cx="434350" cy="346950"/>
            </a:xfrm>
            <a:prstGeom prst="rect">
              <a:avLst/>
            </a:prstGeom>
            <a:gradFill>
              <a:gsLst>
                <a:gs pos="0">
                  <a:srgbClr val="00F7FF"/>
                </a:gs>
                <a:gs pos="100000">
                  <a:srgbClr val="00F7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6"/>
            <p:cNvSpPr/>
            <p:nvPr/>
          </p:nvSpPr>
          <p:spPr>
            <a:xfrm>
              <a:off x="16026" y="6134697"/>
              <a:ext cx="434350" cy="346950"/>
            </a:xfrm>
            <a:prstGeom prst="rect">
              <a:avLst/>
            </a:prstGeom>
            <a:gradFill>
              <a:gsLst>
                <a:gs pos="0">
                  <a:srgbClr val="00F7FF"/>
                </a:gs>
                <a:gs pos="100000">
                  <a:srgbClr val="00F7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16"/>
            <p:cNvSpPr/>
            <p:nvPr/>
          </p:nvSpPr>
          <p:spPr>
            <a:xfrm>
              <a:off x="16026" y="6511050"/>
              <a:ext cx="434350" cy="346950"/>
            </a:xfrm>
            <a:prstGeom prst="rect">
              <a:avLst/>
            </a:prstGeom>
            <a:gradFill>
              <a:gsLst>
                <a:gs pos="0">
                  <a:srgbClr val="00F7FF"/>
                </a:gs>
                <a:gs pos="100000">
                  <a:srgbClr val="00F7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5" name="Google Shape;175;p16"/>
          <p:cNvSpPr/>
          <p:nvPr/>
        </p:nvSpPr>
        <p:spPr>
          <a:xfrm>
            <a:off x="95208" y="6583150"/>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176" name="Google Shape;176;p16"/>
          <p:cNvSpPr txBox="1">
            <a:spLocks noGrp="1"/>
          </p:cNvSpPr>
          <p:nvPr>
            <p:ph type="sldNum" idx="12"/>
          </p:nvPr>
        </p:nvSpPr>
        <p:spPr>
          <a:xfrm>
            <a:off x="65862" y="6542216"/>
            <a:ext cx="292608" cy="31578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700">
                <a:solidFill>
                  <a:schemeClr val="dk1"/>
                </a:solidFill>
                <a:latin typeface="Arial"/>
                <a:ea typeface="Arial"/>
                <a:cs typeface="Arial"/>
                <a:sym typeface="Arial"/>
              </a:defRPr>
            </a:lvl1pPr>
            <a:lvl2pPr marL="0" lvl="1" indent="0" algn="ctr">
              <a:spcBef>
                <a:spcPts val="0"/>
              </a:spcBef>
              <a:buNone/>
              <a:defRPr sz="700">
                <a:solidFill>
                  <a:schemeClr val="dk1"/>
                </a:solidFill>
                <a:latin typeface="Arial"/>
                <a:ea typeface="Arial"/>
                <a:cs typeface="Arial"/>
                <a:sym typeface="Arial"/>
              </a:defRPr>
            </a:lvl2pPr>
            <a:lvl3pPr marL="0" lvl="2" indent="0" algn="ctr">
              <a:spcBef>
                <a:spcPts val="0"/>
              </a:spcBef>
              <a:buNone/>
              <a:defRPr sz="700">
                <a:solidFill>
                  <a:schemeClr val="dk1"/>
                </a:solidFill>
                <a:latin typeface="Arial"/>
                <a:ea typeface="Arial"/>
                <a:cs typeface="Arial"/>
                <a:sym typeface="Arial"/>
              </a:defRPr>
            </a:lvl3pPr>
            <a:lvl4pPr marL="0" lvl="3" indent="0" algn="ctr">
              <a:spcBef>
                <a:spcPts val="0"/>
              </a:spcBef>
              <a:buNone/>
              <a:defRPr sz="700">
                <a:solidFill>
                  <a:schemeClr val="dk1"/>
                </a:solidFill>
                <a:latin typeface="Arial"/>
                <a:ea typeface="Arial"/>
                <a:cs typeface="Arial"/>
                <a:sym typeface="Arial"/>
              </a:defRPr>
            </a:lvl4pPr>
            <a:lvl5pPr marL="0" lvl="4" indent="0" algn="ctr">
              <a:spcBef>
                <a:spcPts val="0"/>
              </a:spcBef>
              <a:buNone/>
              <a:defRPr sz="700">
                <a:solidFill>
                  <a:schemeClr val="dk1"/>
                </a:solidFill>
                <a:latin typeface="Arial"/>
                <a:ea typeface="Arial"/>
                <a:cs typeface="Arial"/>
                <a:sym typeface="Arial"/>
              </a:defRPr>
            </a:lvl5pPr>
            <a:lvl6pPr marL="0" lvl="5" indent="0" algn="ctr">
              <a:spcBef>
                <a:spcPts val="0"/>
              </a:spcBef>
              <a:buNone/>
              <a:defRPr sz="700">
                <a:solidFill>
                  <a:schemeClr val="dk1"/>
                </a:solidFill>
                <a:latin typeface="Arial"/>
                <a:ea typeface="Arial"/>
                <a:cs typeface="Arial"/>
                <a:sym typeface="Arial"/>
              </a:defRPr>
            </a:lvl6pPr>
            <a:lvl7pPr marL="0" lvl="6" indent="0" algn="ctr">
              <a:spcBef>
                <a:spcPts val="0"/>
              </a:spcBef>
              <a:buNone/>
              <a:defRPr sz="700">
                <a:solidFill>
                  <a:schemeClr val="dk1"/>
                </a:solidFill>
                <a:latin typeface="Arial"/>
                <a:ea typeface="Arial"/>
                <a:cs typeface="Arial"/>
                <a:sym typeface="Arial"/>
              </a:defRPr>
            </a:lvl7pPr>
            <a:lvl8pPr marL="0" lvl="7" indent="0" algn="ctr">
              <a:spcBef>
                <a:spcPts val="0"/>
              </a:spcBef>
              <a:buNone/>
              <a:defRPr sz="700">
                <a:solidFill>
                  <a:schemeClr val="dk1"/>
                </a:solidFill>
                <a:latin typeface="Arial"/>
                <a:ea typeface="Arial"/>
                <a:cs typeface="Arial"/>
                <a:sym typeface="Arial"/>
              </a:defRPr>
            </a:lvl8pPr>
            <a:lvl9pPr marL="0" lvl="8" indent="0" algn="ctr">
              <a:spcBef>
                <a:spcPts val="0"/>
              </a:spcBef>
              <a:buNone/>
              <a:defRPr sz="70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i dung" type="obj">
  <p:cSld name="OBJECT">
    <p:spTree>
      <p:nvGrpSpPr>
        <p:cNvPr id="1" name="Shape 177"/>
        <p:cNvGrpSpPr/>
        <p:nvPr/>
      </p:nvGrpSpPr>
      <p:grpSpPr>
        <a:xfrm>
          <a:off x="0" y="0"/>
          <a:ext cx="0" cy="0"/>
          <a:chOff x="0" y="0"/>
          <a:chExt cx="0" cy="0"/>
        </a:xfrm>
      </p:grpSpPr>
      <p:sp>
        <p:nvSpPr>
          <p:cNvPr id="178" name="Google Shape;178;p17"/>
          <p:cNvSpPr/>
          <p:nvPr/>
        </p:nvSpPr>
        <p:spPr>
          <a:xfrm rot="10800000">
            <a:off x="-2" y="0"/>
            <a:ext cx="12192000" cy="6858000"/>
          </a:xfrm>
          <a:custGeom>
            <a:avLst/>
            <a:gdLst/>
            <a:ahLst/>
            <a:cxnLst/>
            <a:rect l="l" t="t" r="r" b="b"/>
            <a:pathLst>
              <a:path w="12192000" h="6858000" extrusionOk="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17"/>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17"/>
          <p:cNvGrpSpPr/>
          <p:nvPr/>
        </p:nvGrpSpPr>
        <p:grpSpPr>
          <a:xfrm>
            <a:off x="58527" y="54292"/>
            <a:ext cx="2869771" cy="1563379"/>
            <a:chOff x="44879" y="27296"/>
            <a:chExt cx="2869771" cy="1563379"/>
          </a:xfrm>
        </p:grpSpPr>
        <p:cxnSp>
          <p:nvCxnSpPr>
            <p:cNvPr id="181" name="Google Shape;181;p17"/>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182" name="Google Shape;182;p17"/>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183" name="Google Shape;183;p17"/>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184" name="Google Shape;184;p17"/>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17"/>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rmAutofit/>
          </a:bodyPr>
          <a:lstStyle>
            <a:lvl1pPr lvl="0" algn="l">
              <a:lnSpc>
                <a:spcPct val="120000"/>
              </a:lnSpc>
              <a:spcBef>
                <a:spcPts val="200"/>
              </a:spcBef>
              <a:spcAft>
                <a:spcPts val="0"/>
              </a:spcAft>
              <a:buClr>
                <a:srgbClr val="0072FF"/>
              </a:buClr>
              <a:buSzPts val="4400"/>
              <a:buFont typeface="Times New Roman"/>
              <a:buNone/>
              <a:defRPr sz="4400"/>
            </a:lvl1pPr>
            <a:lvl2pPr lvl="1">
              <a:spcBef>
                <a:spcPts val="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17"/>
          <p:cNvSpPr txBox="1">
            <a:spLocks noGrp="1"/>
          </p:cNvSpPr>
          <p:nvPr>
            <p:ph type="body" idx="1"/>
          </p:nvPr>
        </p:nvSpPr>
        <p:spPr>
          <a:xfrm>
            <a:off x="774145" y="1233824"/>
            <a:ext cx="10579654" cy="4943139"/>
          </a:xfrm>
          <a:prstGeom prst="rect">
            <a:avLst/>
          </a:prstGeom>
          <a:noFill/>
          <a:ln>
            <a:noFill/>
          </a:ln>
        </p:spPr>
        <p:txBody>
          <a:bodyPr spcFirstLastPara="1" wrap="square" lIns="91425" tIns="45700" rIns="91425" bIns="45700" anchor="t" anchorCtr="0">
            <a:normAutofit/>
          </a:bodyPr>
          <a:lstStyle>
            <a:lvl1pPr marL="457200" lvl="0" indent="-406400" algn="just">
              <a:lnSpc>
                <a:spcPct val="130000"/>
              </a:lnSpc>
              <a:spcBef>
                <a:spcPts val="300"/>
              </a:spcBef>
              <a:spcAft>
                <a:spcPts val="0"/>
              </a:spcAft>
              <a:buClr>
                <a:schemeClr val="dk1"/>
              </a:buClr>
              <a:buSzPts val="2800"/>
              <a:buChar char="•"/>
              <a:defRPr>
                <a:latin typeface="Arial"/>
                <a:ea typeface="Arial"/>
                <a:cs typeface="Arial"/>
                <a:sym typeface="Arial"/>
              </a:defRPr>
            </a:lvl1pPr>
            <a:lvl2pPr marL="914400" lvl="1" indent="-381000" algn="just">
              <a:lnSpc>
                <a:spcPct val="130000"/>
              </a:lnSpc>
              <a:spcBef>
                <a:spcPts val="300"/>
              </a:spcBef>
              <a:spcAft>
                <a:spcPts val="0"/>
              </a:spcAft>
              <a:buClr>
                <a:schemeClr val="dk1"/>
              </a:buClr>
              <a:buSzPts val="2400"/>
              <a:buChar char="•"/>
              <a:defRPr>
                <a:latin typeface="Arial"/>
                <a:ea typeface="Arial"/>
                <a:cs typeface="Arial"/>
                <a:sym typeface="Arial"/>
              </a:defRPr>
            </a:lvl2pPr>
            <a:lvl3pPr marL="1371600" lvl="2" indent="-355600" algn="just">
              <a:lnSpc>
                <a:spcPct val="130000"/>
              </a:lnSpc>
              <a:spcBef>
                <a:spcPts val="300"/>
              </a:spcBef>
              <a:spcAft>
                <a:spcPts val="0"/>
              </a:spcAft>
              <a:buClr>
                <a:schemeClr val="dk1"/>
              </a:buClr>
              <a:buSzPts val="2000"/>
              <a:buChar char="•"/>
              <a:defRPr>
                <a:latin typeface="Arial"/>
                <a:ea typeface="Arial"/>
                <a:cs typeface="Arial"/>
                <a:sym typeface="Arial"/>
              </a:defRPr>
            </a:lvl3pPr>
            <a:lvl4pPr marL="1828800" lvl="3" indent="-342900" algn="just">
              <a:lnSpc>
                <a:spcPct val="130000"/>
              </a:lnSpc>
              <a:spcBef>
                <a:spcPts val="300"/>
              </a:spcBef>
              <a:spcAft>
                <a:spcPts val="0"/>
              </a:spcAft>
              <a:buClr>
                <a:schemeClr val="dk1"/>
              </a:buClr>
              <a:buSzPts val="1800"/>
              <a:buChar char="•"/>
              <a:defRPr>
                <a:latin typeface="Arial"/>
                <a:ea typeface="Arial"/>
                <a:cs typeface="Arial"/>
                <a:sym typeface="Arial"/>
              </a:defRPr>
            </a:lvl4pPr>
            <a:lvl5pPr marL="2286000" lvl="4" indent="-342900" algn="just">
              <a:lnSpc>
                <a:spcPct val="13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17"/>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88" name="Google Shape;188;p17"/>
          <p:cNvGrpSpPr/>
          <p:nvPr/>
        </p:nvGrpSpPr>
        <p:grpSpPr>
          <a:xfrm>
            <a:off x="16026" y="4629289"/>
            <a:ext cx="434350" cy="2228711"/>
            <a:chOff x="16026" y="4629289"/>
            <a:chExt cx="434350" cy="2228711"/>
          </a:xfrm>
        </p:grpSpPr>
        <p:sp>
          <p:nvSpPr>
            <p:cNvPr id="189" name="Google Shape;189;p17"/>
            <p:cNvSpPr/>
            <p:nvPr/>
          </p:nvSpPr>
          <p:spPr>
            <a:xfrm>
              <a:off x="16026" y="4629289"/>
              <a:ext cx="434350" cy="346950"/>
            </a:xfrm>
            <a:prstGeom prst="rect">
              <a:avLst/>
            </a:prstGeom>
            <a:gradFill>
              <a:gsLst>
                <a:gs pos="0">
                  <a:srgbClr val="0072FF"/>
                </a:gs>
                <a:gs pos="100000">
                  <a:srgbClr val="00C6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17"/>
            <p:cNvSpPr/>
            <p:nvPr/>
          </p:nvSpPr>
          <p:spPr>
            <a:xfrm>
              <a:off x="16026" y="5005641"/>
              <a:ext cx="434350" cy="346950"/>
            </a:xfrm>
            <a:prstGeom prst="rect">
              <a:avLst/>
            </a:prstGeom>
            <a:gradFill>
              <a:gsLst>
                <a:gs pos="0">
                  <a:srgbClr val="0072FF"/>
                </a:gs>
                <a:gs pos="100000">
                  <a:srgbClr val="00C6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17"/>
            <p:cNvSpPr/>
            <p:nvPr/>
          </p:nvSpPr>
          <p:spPr>
            <a:xfrm>
              <a:off x="16026" y="5381993"/>
              <a:ext cx="434350" cy="346950"/>
            </a:xfrm>
            <a:prstGeom prst="rect">
              <a:avLst/>
            </a:prstGeom>
            <a:gradFill>
              <a:gsLst>
                <a:gs pos="0">
                  <a:srgbClr val="0072FF"/>
                </a:gs>
                <a:gs pos="100000">
                  <a:srgbClr val="00C6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17"/>
            <p:cNvSpPr/>
            <p:nvPr/>
          </p:nvSpPr>
          <p:spPr>
            <a:xfrm>
              <a:off x="16026" y="5758345"/>
              <a:ext cx="434350" cy="346950"/>
            </a:xfrm>
            <a:prstGeom prst="rect">
              <a:avLst/>
            </a:prstGeom>
            <a:gradFill>
              <a:gsLst>
                <a:gs pos="0">
                  <a:srgbClr val="0072FF"/>
                </a:gs>
                <a:gs pos="100000">
                  <a:srgbClr val="00C6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17"/>
            <p:cNvSpPr/>
            <p:nvPr/>
          </p:nvSpPr>
          <p:spPr>
            <a:xfrm>
              <a:off x="16026" y="6134697"/>
              <a:ext cx="434350" cy="346950"/>
            </a:xfrm>
            <a:prstGeom prst="rect">
              <a:avLst/>
            </a:prstGeom>
            <a:gradFill>
              <a:gsLst>
                <a:gs pos="0">
                  <a:srgbClr val="0072FF"/>
                </a:gs>
                <a:gs pos="100000">
                  <a:srgbClr val="00C6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17"/>
            <p:cNvSpPr/>
            <p:nvPr/>
          </p:nvSpPr>
          <p:spPr>
            <a:xfrm>
              <a:off x="16026" y="6511050"/>
              <a:ext cx="434350" cy="346950"/>
            </a:xfrm>
            <a:prstGeom prst="rect">
              <a:avLst/>
            </a:prstGeom>
            <a:gradFill>
              <a:gsLst>
                <a:gs pos="0">
                  <a:srgbClr val="0072FF"/>
                </a:gs>
                <a:gs pos="100000">
                  <a:srgbClr val="00C6FF">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5" name="Google Shape;195;p17"/>
          <p:cNvSpPr txBox="1">
            <a:spLocks noGrp="1"/>
          </p:cNvSpPr>
          <p:nvPr>
            <p:ph type="dt" idx="10"/>
          </p:nvPr>
        </p:nvSpPr>
        <p:spPr>
          <a:xfrm>
            <a:off x="6447446" y="6475620"/>
            <a:ext cx="2090098" cy="26311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17"/>
          <p:cNvSpPr/>
          <p:nvPr/>
        </p:nvSpPr>
        <p:spPr>
          <a:xfrm>
            <a:off x="11589537" y="105878"/>
            <a:ext cx="489307" cy="405155"/>
          </a:xfrm>
          <a:custGeom>
            <a:avLst/>
            <a:gdLst/>
            <a:ahLst/>
            <a:cxnLst/>
            <a:rect l="l" t="t" r="r" b="b"/>
            <a:pathLst>
              <a:path w="489307" h="405155" extrusionOk="0">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7"/>
          <p:cNvSpPr/>
          <p:nvPr/>
        </p:nvSpPr>
        <p:spPr>
          <a:xfrm>
            <a:off x="92963" y="6542941"/>
            <a:ext cx="280476" cy="28047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198" name="Google Shape;198;p17"/>
          <p:cNvSpPr txBox="1">
            <a:spLocks noGrp="1"/>
          </p:cNvSpPr>
          <p:nvPr>
            <p:ph type="sldNum" idx="12"/>
          </p:nvPr>
        </p:nvSpPr>
        <p:spPr>
          <a:xfrm>
            <a:off x="58380" y="6508358"/>
            <a:ext cx="349642" cy="34964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700">
                <a:solidFill>
                  <a:schemeClr val="dk1"/>
                </a:solidFill>
                <a:latin typeface="Arial"/>
                <a:ea typeface="Arial"/>
                <a:cs typeface="Arial"/>
                <a:sym typeface="Arial"/>
              </a:defRPr>
            </a:lvl1pPr>
            <a:lvl2pPr marL="0" lvl="1" indent="0" algn="ctr">
              <a:spcBef>
                <a:spcPts val="0"/>
              </a:spcBef>
              <a:buNone/>
              <a:defRPr sz="700">
                <a:solidFill>
                  <a:schemeClr val="dk1"/>
                </a:solidFill>
                <a:latin typeface="Arial"/>
                <a:ea typeface="Arial"/>
                <a:cs typeface="Arial"/>
                <a:sym typeface="Arial"/>
              </a:defRPr>
            </a:lvl2pPr>
            <a:lvl3pPr marL="0" lvl="2" indent="0" algn="ctr">
              <a:spcBef>
                <a:spcPts val="0"/>
              </a:spcBef>
              <a:buNone/>
              <a:defRPr sz="700">
                <a:solidFill>
                  <a:schemeClr val="dk1"/>
                </a:solidFill>
                <a:latin typeface="Arial"/>
                <a:ea typeface="Arial"/>
                <a:cs typeface="Arial"/>
                <a:sym typeface="Arial"/>
              </a:defRPr>
            </a:lvl3pPr>
            <a:lvl4pPr marL="0" lvl="3" indent="0" algn="ctr">
              <a:spcBef>
                <a:spcPts val="0"/>
              </a:spcBef>
              <a:buNone/>
              <a:defRPr sz="700">
                <a:solidFill>
                  <a:schemeClr val="dk1"/>
                </a:solidFill>
                <a:latin typeface="Arial"/>
                <a:ea typeface="Arial"/>
                <a:cs typeface="Arial"/>
                <a:sym typeface="Arial"/>
              </a:defRPr>
            </a:lvl4pPr>
            <a:lvl5pPr marL="0" lvl="4" indent="0" algn="ctr">
              <a:spcBef>
                <a:spcPts val="0"/>
              </a:spcBef>
              <a:buNone/>
              <a:defRPr sz="700">
                <a:solidFill>
                  <a:schemeClr val="dk1"/>
                </a:solidFill>
                <a:latin typeface="Arial"/>
                <a:ea typeface="Arial"/>
                <a:cs typeface="Arial"/>
                <a:sym typeface="Arial"/>
              </a:defRPr>
            </a:lvl5pPr>
            <a:lvl6pPr marL="0" lvl="5" indent="0" algn="ctr">
              <a:spcBef>
                <a:spcPts val="0"/>
              </a:spcBef>
              <a:buNone/>
              <a:defRPr sz="700">
                <a:solidFill>
                  <a:schemeClr val="dk1"/>
                </a:solidFill>
                <a:latin typeface="Arial"/>
                <a:ea typeface="Arial"/>
                <a:cs typeface="Arial"/>
                <a:sym typeface="Arial"/>
              </a:defRPr>
            </a:lvl6pPr>
            <a:lvl7pPr marL="0" lvl="6" indent="0" algn="ctr">
              <a:spcBef>
                <a:spcPts val="0"/>
              </a:spcBef>
              <a:buNone/>
              <a:defRPr sz="700">
                <a:solidFill>
                  <a:schemeClr val="dk1"/>
                </a:solidFill>
                <a:latin typeface="Arial"/>
                <a:ea typeface="Arial"/>
                <a:cs typeface="Arial"/>
                <a:sym typeface="Arial"/>
              </a:defRPr>
            </a:lvl7pPr>
            <a:lvl8pPr marL="0" lvl="7" indent="0" algn="ctr">
              <a:spcBef>
                <a:spcPts val="0"/>
              </a:spcBef>
              <a:buNone/>
              <a:defRPr sz="700">
                <a:solidFill>
                  <a:schemeClr val="dk1"/>
                </a:solidFill>
                <a:latin typeface="Arial"/>
                <a:ea typeface="Arial"/>
                <a:cs typeface="Arial"/>
                <a:sym typeface="Arial"/>
              </a:defRPr>
            </a:lvl8pPr>
            <a:lvl9pPr marL="0" lvl="8" indent="0" algn="ctr">
              <a:spcBef>
                <a:spcPts val="0"/>
              </a:spcBef>
              <a:buNone/>
              <a:defRPr sz="70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VN"/>
              <a:t>‹#›</a:t>
            </a:fld>
            <a:endParaRPr/>
          </a:p>
        </p:txBody>
      </p:sp>
      <p:grpSp>
        <p:nvGrpSpPr>
          <p:cNvPr id="199" name="Google Shape;199;p17"/>
          <p:cNvGrpSpPr/>
          <p:nvPr/>
        </p:nvGrpSpPr>
        <p:grpSpPr>
          <a:xfrm rot="10800000">
            <a:off x="9265363" y="5246044"/>
            <a:ext cx="2869771" cy="1563379"/>
            <a:chOff x="44879" y="27296"/>
            <a:chExt cx="2869771" cy="1563379"/>
          </a:xfrm>
        </p:grpSpPr>
        <p:cxnSp>
          <p:nvCxnSpPr>
            <p:cNvPr id="200" name="Google Shape;200;p17"/>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201" name="Google Shape;201;p17"/>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202" name="Google Shape;202;p17"/>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72FF"/>
              </a:buClr>
              <a:buSzPts val="4000"/>
              <a:buFont typeface="Times New Roman"/>
              <a:buNone/>
              <a:defRPr sz="4000" b="1" i="0" u="none" strike="noStrike" cap="none">
                <a:solidFill>
                  <a:srgbClr val="0072FF"/>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B8C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B8C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B8C95"/>
                </a:solidFill>
                <a:latin typeface="Calibri"/>
                <a:ea typeface="Calibri"/>
                <a:cs typeface="Calibri"/>
                <a:sym typeface="Calibri"/>
              </a:defRPr>
            </a:lvl1pPr>
            <a:lvl2pPr marL="0" marR="0" lvl="1" indent="0" algn="r" rtl="0">
              <a:spcBef>
                <a:spcPts val="0"/>
              </a:spcBef>
              <a:buNone/>
              <a:defRPr sz="1200" b="0" i="0" u="none" strike="noStrike" cap="none">
                <a:solidFill>
                  <a:srgbClr val="8B8C95"/>
                </a:solidFill>
                <a:latin typeface="Calibri"/>
                <a:ea typeface="Calibri"/>
                <a:cs typeface="Calibri"/>
                <a:sym typeface="Calibri"/>
              </a:defRPr>
            </a:lvl2pPr>
            <a:lvl3pPr marL="0" marR="0" lvl="2" indent="0" algn="r" rtl="0">
              <a:spcBef>
                <a:spcPts val="0"/>
              </a:spcBef>
              <a:buNone/>
              <a:defRPr sz="1200" b="0" i="0" u="none" strike="noStrike" cap="none">
                <a:solidFill>
                  <a:srgbClr val="8B8C95"/>
                </a:solidFill>
                <a:latin typeface="Calibri"/>
                <a:ea typeface="Calibri"/>
                <a:cs typeface="Calibri"/>
                <a:sym typeface="Calibri"/>
              </a:defRPr>
            </a:lvl3pPr>
            <a:lvl4pPr marL="0" marR="0" lvl="3" indent="0" algn="r" rtl="0">
              <a:spcBef>
                <a:spcPts val="0"/>
              </a:spcBef>
              <a:buNone/>
              <a:defRPr sz="1200" b="0" i="0" u="none" strike="noStrike" cap="none">
                <a:solidFill>
                  <a:srgbClr val="8B8C95"/>
                </a:solidFill>
                <a:latin typeface="Calibri"/>
                <a:ea typeface="Calibri"/>
                <a:cs typeface="Calibri"/>
                <a:sym typeface="Calibri"/>
              </a:defRPr>
            </a:lvl4pPr>
            <a:lvl5pPr marL="0" marR="0" lvl="4" indent="0" algn="r" rtl="0">
              <a:spcBef>
                <a:spcPts val="0"/>
              </a:spcBef>
              <a:buNone/>
              <a:defRPr sz="1200" b="0" i="0" u="none" strike="noStrike" cap="none">
                <a:solidFill>
                  <a:srgbClr val="8B8C95"/>
                </a:solidFill>
                <a:latin typeface="Calibri"/>
                <a:ea typeface="Calibri"/>
                <a:cs typeface="Calibri"/>
                <a:sym typeface="Calibri"/>
              </a:defRPr>
            </a:lvl5pPr>
            <a:lvl6pPr marL="0" marR="0" lvl="5" indent="0" algn="r" rtl="0">
              <a:spcBef>
                <a:spcPts val="0"/>
              </a:spcBef>
              <a:buNone/>
              <a:defRPr sz="1200" b="0" i="0" u="none" strike="noStrike" cap="none">
                <a:solidFill>
                  <a:srgbClr val="8B8C95"/>
                </a:solidFill>
                <a:latin typeface="Calibri"/>
                <a:ea typeface="Calibri"/>
                <a:cs typeface="Calibri"/>
                <a:sym typeface="Calibri"/>
              </a:defRPr>
            </a:lvl6pPr>
            <a:lvl7pPr marL="0" marR="0" lvl="6" indent="0" algn="r" rtl="0">
              <a:spcBef>
                <a:spcPts val="0"/>
              </a:spcBef>
              <a:buNone/>
              <a:defRPr sz="1200" b="0" i="0" u="none" strike="noStrike" cap="none">
                <a:solidFill>
                  <a:srgbClr val="8B8C95"/>
                </a:solidFill>
                <a:latin typeface="Calibri"/>
                <a:ea typeface="Calibri"/>
                <a:cs typeface="Calibri"/>
                <a:sym typeface="Calibri"/>
              </a:defRPr>
            </a:lvl7pPr>
            <a:lvl8pPr marL="0" marR="0" lvl="7" indent="0" algn="r" rtl="0">
              <a:spcBef>
                <a:spcPts val="0"/>
              </a:spcBef>
              <a:buNone/>
              <a:defRPr sz="1200" b="0" i="0" u="none" strike="noStrike" cap="none">
                <a:solidFill>
                  <a:srgbClr val="8B8C95"/>
                </a:solidFill>
                <a:latin typeface="Calibri"/>
                <a:ea typeface="Calibri"/>
                <a:cs typeface="Calibri"/>
                <a:sym typeface="Calibri"/>
              </a:defRPr>
            </a:lvl8pPr>
            <a:lvl9pPr marL="0" marR="0" lvl="8" indent="0" algn="r" rtl="0">
              <a:spcBef>
                <a:spcPts val="0"/>
              </a:spcBef>
              <a:buNone/>
              <a:defRPr sz="1200" b="0" i="0" u="none" strike="noStrike" cap="none">
                <a:solidFill>
                  <a:srgbClr val="8B8C9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
          <p:cNvSpPr txBox="1">
            <a:spLocks noGrp="1"/>
          </p:cNvSpPr>
          <p:nvPr>
            <p:ph type="ftr" idx="11"/>
          </p:nvPr>
        </p:nvSpPr>
        <p:spPr>
          <a:xfrm>
            <a:off x="2353680" y="6480629"/>
            <a:ext cx="4288103" cy="23677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a:t>Thực hiện bởi Trường Đại học Công nghệ Thông tin, ĐHQG-HCM</a:t>
            </a:r>
            <a:endParaRPr/>
          </a:p>
        </p:txBody>
      </p:sp>
      <p:sp>
        <p:nvSpPr>
          <p:cNvPr id="337" name="Google Shape;337;p1"/>
          <p:cNvSpPr txBox="1">
            <a:spLocks noGrp="1"/>
          </p:cNvSpPr>
          <p:nvPr>
            <p:ph type="sldNum" idx="12"/>
          </p:nvPr>
        </p:nvSpPr>
        <p:spPr>
          <a:xfrm>
            <a:off x="75604" y="6587552"/>
            <a:ext cx="291600" cy="291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1</a:t>
            </a:fld>
            <a:endParaRPr/>
          </a:p>
        </p:txBody>
      </p:sp>
      <p:sp>
        <p:nvSpPr>
          <p:cNvPr id="338" name="Google Shape;338;p1"/>
          <p:cNvSpPr txBox="1">
            <a:spLocks noGrp="1"/>
          </p:cNvSpPr>
          <p:nvPr>
            <p:ph type="body" idx="1"/>
          </p:nvPr>
        </p:nvSpPr>
        <p:spPr>
          <a:xfrm>
            <a:off x="1850807" y="2208158"/>
            <a:ext cx="8490387" cy="696165"/>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90000"/>
              </a:lnSpc>
              <a:spcBef>
                <a:spcPts val="0"/>
              </a:spcBef>
              <a:spcAft>
                <a:spcPts val="0"/>
              </a:spcAft>
              <a:buClr>
                <a:srgbClr val="000046"/>
              </a:buClr>
              <a:buSzPts val="4400"/>
              <a:buNone/>
            </a:pPr>
            <a:r>
              <a:rPr lang="vi-VN" dirty="0"/>
              <a:t>TRÍ TUỆ NHÂN TẠO NÂNG CAO</a:t>
            </a:r>
            <a:endParaRPr dirty="0"/>
          </a:p>
        </p:txBody>
      </p:sp>
      <p:sp>
        <p:nvSpPr>
          <p:cNvPr id="339" name="Google Shape;339;p1"/>
          <p:cNvSpPr txBox="1">
            <a:spLocks noGrp="1"/>
          </p:cNvSpPr>
          <p:nvPr>
            <p:ph type="body" idx="2"/>
          </p:nvPr>
        </p:nvSpPr>
        <p:spPr>
          <a:xfrm>
            <a:off x="876991" y="3039455"/>
            <a:ext cx="10438019" cy="4594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46"/>
              </a:buClr>
              <a:buSzPts val="2800"/>
              <a:buNone/>
            </a:pPr>
            <a:r>
              <a:rPr lang="en-US" dirty="0"/>
              <a:t>CÁC PHƯƠNG PHÁP XẤP XỈ NGẪU NHIÊN</a:t>
            </a:r>
            <a:endParaRPr dirty="0"/>
          </a:p>
        </p:txBody>
      </p:sp>
      <p:sp>
        <p:nvSpPr>
          <p:cNvPr id="340" name="Google Shape;340;p1"/>
          <p:cNvSpPr txBox="1">
            <a:spLocks noGrp="1"/>
          </p:cNvSpPr>
          <p:nvPr>
            <p:ph type="body" idx="3"/>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1400"/>
              <a:buNone/>
            </a:pPr>
            <a:r>
              <a:rPr lang="vi-VN" dirty="0"/>
              <a:t>TS. Lương Ngọc Hoàng</a:t>
            </a:r>
            <a:endParaRPr dirty="0"/>
          </a:p>
        </p:txBody>
      </p:sp>
      <p:sp>
        <p:nvSpPr>
          <p:cNvPr id="341" name="Google Shape;341;p1"/>
          <p:cNvSpPr txBox="1">
            <a:spLocks noGrp="1"/>
          </p:cNvSpPr>
          <p:nvPr>
            <p:ph type="body" idx="4"/>
          </p:nvPr>
        </p:nvSpPr>
        <p:spPr>
          <a:xfrm>
            <a:off x="1850807" y="3630811"/>
            <a:ext cx="8490387" cy="6442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A5A5A5"/>
              </a:buClr>
              <a:buSzPts val="1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7392EEDA-3E34-BD5F-E8E1-F415D3FA9B80}"/>
            </a:ext>
          </a:extLst>
        </p:cNvPr>
        <p:cNvGrpSpPr/>
        <p:nvPr/>
      </p:nvGrpSpPr>
      <p:grpSpPr>
        <a:xfrm>
          <a:off x="0" y="0"/>
          <a:ext cx="0" cy="0"/>
          <a:chOff x="0" y="0"/>
          <a:chExt cx="0" cy="0"/>
        </a:xfrm>
      </p:grpSpPr>
      <p:sp>
        <p:nvSpPr>
          <p:cNvPr id="363" name="Google Shape;363;p4">
            <a:extLst>
              <a:ext uri="{FF2B5EF4-FFF2-40B4-BE49-F238E27FC236}">
                <a16:creationId xmlns:a16="http://schemas.microsoft.com/office/drawing/2014/main" id="{37DF8E7B-26E5-5E92-E0CB-CA1BD6CAD29D}"/>
              </a:ext>
            </a:extLst>
          </p:cNvPr>
          <p:cNvSpPr txBox="1">
            <a:spLocks noGrp="1"/>
          </p:cNvSpPr>
          <p:nvPr>
            <p:ph type="body" idx="1"/>
          </p:nvPr>
        </p:nvSpPr>
        <p:spPr>
          <a:xfrm>
            <a:off x="1470929" y="2095027"/>
            <a:ext cx="9941071" cy="8846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F7FF"/>
              </a:buClr>
              <a:buSzPts val="4400"/>
              <a:buNone/>
            </a:pPr>
            <a:r>
              <a:rPr lang="en-US"/>
              <a:t>THUẬT TOÁN ROBBINS-MONRO</a:t>
            </a:r>
            <a:endParaRPr dirty="0"/>
          </a:p>
        </p:txBody>
      </p:sp>
      <p:sp>
        <p:nvSpPr>
          <p:cNvPr id="364" name="Google Shape;364;p4">
            <a:extLst>
              <a:ext uri="{FF2B5EF4-FFF2-40B4-BE49-F238E27FC236}">
                <a16:creationId xmlns:a16="http://schemas.microsoft.com/office/drawing/2014/main" id="{0E134DBE-9BA9-73C8-7841-067FB5178C47}"/>
              </a:ext>
            </a:extLst>
          </p:cNvPr>
          <p:cNvSpPr txBox="1">
            <a:spLocks noGrp="1"/>
          </p:cNvSpPr>
          <p:nvPr>
            <p:ph type="body" idx="2"/>
          </p:nvPr>
        </p:nvSpPr>
        <p:spPr>
          <a:xfrm>
            <a:off x="1470930" y="3169159"/>
            <a:ext cx="9941070" cy="695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None/>
            </a:pPr>
            <a:r>
              <a:rPr lang="en-US"/>
              <a:t>ROBBINS-MONRO ALGORITHM</a:t>
            </a:r>
            <a:endParaRPr dirty="0"/>
          </a:p>
        </p:txBody>
      </p:sp>
      <p:sp>
        <p:nvSpPr>
          <p:cNvPr id="365" name="Google Shape;365;p4">
            <a:extLst>
              <a:ext uri="{FF2B5EF4-FFF2-40B4-BE49-F238E27FC236}">
                <a16:creationId xmlns:a16="http://schemas.microsoft.com/office/drawing/2014/main" id="{02A9060D-3805-2D4F-BA3F-26877E70B3DE}"/>
              </a:ext>
            </a:extLst>
          </p:cNvPr>
          <p:cNvSpPr txBox="1">
            <a:spLocks noGrp="1"/>
          </p:cNvSpPr>
          <p:nvPr>
            <p:ph type="body" idx="3"/>
          </p:nvPr>
        </p:nvSpPr>
        <p:spPr>
          <a:xfrm>
            <a:off x="1470930" y="4137397"/>
            <a:ext cx="7147030" cy="91669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2F2F2"/>
              </a:buClr>
              <a:buSzPts val="1000"/>
              <a:buNone/>
            </a:pPr>
            <a:endParaRPr/>
          </a:p>
        </p:txBody>
      </p:sp>
      <p:sp>
        <p:nvSpPr>
          <p:cNvPr id="366" name="Google Shape;366;p4">
            <a:extLst>
              <a:ext uri="{FF2B5EF4-FFF2-40B4-BE49-F238E27FC236}">
                <a16:creationId xmlns:a16="http://schemas.microsoft.com/office/drawing/2014/main" id="{360305D4-36BC-B8D2-87B6-F0F1424C8F37}"/>
              </a:ext>
            </a:extLst>
          </p:cNvPr>
          <p:cNvSpPr txBox="1">
            <a:spLocks noGrp="1"/>
          </p:cNvSpPr>
          <p:nvPr>
            <p:ph type="body" idx="4"/>
          </p:nvPr>
        </p:nvSpPr>
        <p:spPr>
          <a:xfrm>
            <a:off x="8896576" y="5231902"/>
            <a:ext cx="2521280" cy="1577819"/>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rgbClr val="00F7FF"/>
              </a:buClr>
              <a:buSzPts val="12000"/>
              <a:buNone/>
            </a:pPr>
            <a:endParaRPr/>
          </a:p>
        </p:txBody>
      </p:sp>
      <p:sp>
        <p:nvSpPr>
          <p:cNvPr id="367" name="Google Shape;367;p4">
            <a:extLst>
              <a:ext uri="{FF2B5EF4-FFF2-40B4-BE49-F238E27FC236}">
                <a16:creationId xmlns:a16="http://schemas.microsoft.com/office/drawing/2014/main" id="{151C7F45-E00F-D86A-F246-1EE21380BCF7}"/>
              </a:ext>
            </a:extLst>
          </p:cNvPr>
          <p:cNvSpPr txBox="1">
            <a:spLocks noGrp="1"/>
          </p:cNvSpPr>
          <p:nvPr>
            <p:ph type="ftr" idx="11"/>
          </p:nvPr>
        </p:nvSpPr>
        <p:spPr>
          <a:xfrm>
            <a:off x="838200" y="6481647"/>
            <a:ext cx="4475922" cy="2398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VN"/>
              <a:t>Thực hiện bởi Trường Đại học Công nghệ Thông tin, ĐHQG-HCM</a:t>
            </a:r>
            <a:endParaRPr/>
          </a:p>
        </p:txBody>
      </p:sp>
      <p:sp>
        <p:nvSpPr>
          <p:cNvPr id="368" name="Google Shape;368;p4">
            <a:extLst>
              <a:ext uri="{FF2B5EF4-FFF2-40B4-BE49-F238E27FC236}">
                <a16:creationId xmlns:a16="http://schemas.microsoft.com/office/drawing/2014/main" id="{B6619D44-27DC-D342-CF70-7F832A460A3B}"/>
              </a:ext>
            </a:extLst>
          </p:cNvPr>
          <p:cNvSpPr txBox="1">
            <a:spLocks noGrp="1"/>
          </p:cNvSpPr>
          <p:nvPr>
            <p:ph type="sldNum" idx="12"/>
          </p:nvPr>
        </p:nvSpPr>
        <p:spPr>
          <a:xfrm>
            <a:off x="65862" y="6542216"/>
            <a:ext cx="292608" cy="3157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10</a:t>
            </a:fld>
            <a:endParaRPr/>
          </a:p>
        </p:txBody>
      </p:sp>
    </p:spTree>
    <p:extLst>
      <p:ext uri="{BB962C8B-B14F-4D97-AF65-F5344CB8AC3E}">
        <p14:creationId xmlns:p14="http://schemas.microsoft.com/office/powerpoint/2010/main" val="327073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FC60F-0A30-0EB9-53A5-5F6760C7C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404F2-6B53-6628-8B89-A6187FE9527A}"/>
              </a:ext>
            </a:extLst>
          </p:cNvPr>
          <p:cNvSpPr>
            <a:spLocks noGrp="1"/>
          </p:cNvSpPr>
          <p:nvPr>
            <p:ph type="title"/>
          </p:nvPr>
        </p:nvSpPr>
        <p:spPr>
          <a:xfrm>
            <a:off x="679450" y="62120"/>
            <a:ext cx="10674351" cy="785896"/>
          </a:xfrm>
        </p:spPr>
        <p:txBody>
          <a:bodyPr>
            <a:normAutofit fontScale="90000"/>
          </a:bodyPr>
          <a:lstStyle/>
          <a:p>
            <a:r>
              <a:rPr lang="en-US"/>
              <a:t>Thuật toán Robbins-Monro – Phát biểu bài toán</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4E09A15-2543-9F6D-1F57-7E086C208A22}"/>
                  </a:ext>
                </a:extLst>
              </p:cNvPr>
              <p:cNvSpPr>
                <a:spLocks noGrp="1"/>
              </p:cNvSpPr>
              <p:nvPr>
                <p:ph type="body" idx="1"/>
              </p:nvPr>
            </p:nvSpPr>
            <p:spPr>
              <a:xfrm>
                <a:off x="548054" y="838782"/>
                <a:ext cx="11095891" cy="5848140"/>
              </a:xfrm>
            </p:spPr>
            <p:txBody>
              <a:bodyPr>
                <a:normAutofit/>
              </a:bodyPr>
              <a:lstStyle/>
              <a:p>
                <a:pPr marL="50800" indent="0">
                  <a:buNone/>
                </a:pPr>
                <a:r>
                  <a:rPr lang="en-US" sz="2600"/>
                  <a:t>Phát biểu bài toán</a:t>
                </a:r>
                <a:r>
                  <a:rPr lang="en-US" sz="2600">
                    <a:solidFill>
                      <a:schemeClr val="tx1"/>
                    </a:solidFill>
                  </a:rPr>
                  <a:t>: Giả sử ta muốn tìm nghiệm (root) của phương trình</a:t>
                </a:r>
                <a:endParaRPr lang="en-US" sz="2600" dirty="0"/>
              </a:p>
              <a:p>
                <a:pPr marL="50800" indent="0">
                  <a:buNone/>
                </a:pPr>
                <a14:m>
                  <m:oMathPara xmlns:m="http://schemas.openxmlformats.org/officeDocument/2006/math">
                    <m:oMathParaPr>
                      <m:jc m:val="centerGroup"/>
                    </m:oMathParaPr>
                    <m:oMath xmlns:m="http://schemas.openxmlformats.org/officeDocument/2006/math">
                      <m:r>
                        <a:rPr lang="en-US" sz="2600" b="0" i="1" smtClean="0">
                          <a:solidFill>
                            <a:schemeClr val="accent1"/>
                          </a:solidFill>
                          <a:latin typeface="Cambria Math" panose="02040503050406030204" pitchFamily="18" charset="0"/>
                          <a:ea typeface="Cambria Math" panose="02040503050406030204" pitchFamily="18" charset="0"/>
                        </a:rPr>
                        <m:t>𝑔</m:t>
                      </m:r>
                      <m:d>
                        <m:dPr>
                          <m:ctrlPr>
                            <a:rPr lang="en-US" sz="2600" b="0" i="1" smtClean="0">
                              <a:solidFill>
                                <a:schemeClr val="accent1"/>
                              </a:solidFill>
                              <a:latin typeface="Cambria Math" panose="02040503050406030204" pitchFamily="18" charset="0"/>
                              <a:ea typeface="Cambria Math" panose="02040503050406030204" pitchFamily="18" charset="0"/>
                            </a:rPr>
                          </m:ctrlPr>
                        </m:dPr>
                        <m:e>
                          <m:r>
                            <a:rPr lang="en-US" sz="2600" b="0" i="1" smtClean="0">
                              <a:solidFill>
                                <a:schemeClr val="accent1"/>
                              </a:solidFill>
                              <a:latin typeface="Cambria Math" panose="02040503050406030204" pitchFamily="18" charset="0"/>
                              <a:ea typeface="Cambria Math" panose="02040503050406030204" pitchFamily="18" charset="0"/>
                            </a:rPr>
                            <m:t>𝑤</m:t>
                          </m:r>
                        </m:e>
                      </m:d>
                      <m:r>
                        <a:rPr lang="en-US" sz="2600" b="0" i="1" smtClean="0">
                          <a:solidFill>
                            <a:schemeClr val="accent1"/>
                          </a:solidFill>
                          <a:latin typeface="Cambria Math" panose="02040503050406030204" pitchFamily="18" charset="0"/>
                          <a:ea typeface="Cambria Math" panose="02040503050406030204" pitchFamily="18" charset="0"/>
                        </a:rPr>
                        <m:t>=0</m:t>
                      </m:r>
                    </m:oMath>
                  </m:oMathPara>
                </a14:m>
                <a:endParaRPr lang="en-US" sz="2600" dirty="0"/>
              </a:p>
              <a:p>
                <a:pPr marL="50800" indent="0">
                  <a:buNone/>
                </a:pPr>
                <a:r>
                  <a:rPr lang="en-US" sz="2600"/>
                  <a:t>với </a:t>
                </a:r>
                <a14:m>
                  <m:oMath xmlns:m="http://schemas.openxmlformats.org/officeDocument/2006/math">
                    <m:r>
                      <a:rPr lang="en-US" sz="2600" b="0" i="1" smtClean="0">
                        <a:latin typeface="Cambria Math" panose="02040503050406030204" pitchFamily="18" charset="0"/>
                      </a:rPr>
                      <m:t>𝑤</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ℝ</m:t>
                    </m:r>
                  </m:oMath>
                </a14:m>
                <a:r>
                  <a:rPr lang="en-US" sz="2600" dirty="0"/>
                  <a:t> </a:t>
                </a:r>
                <a:r>
                  <a:rPr lang="en-US" sz="2600"/>
                  <a:t>là biến cần xác định giá trị và </a:t>
                </a:r>
                <a14:m>
                  <m:oMath xmlns:m="http://schemas.openxmlformats.org/officeDocument/2006/math">
                    <m:r>
                      <a:rPr lang="en-US" sz="2600" b="0" i="1" smtClean="0">
                        <a:latin typeface="Cambria Math" panose="02040503050406030204" pitchFamily="18" charset="0"/>
                      </a:rPr>
                      <m:t>𝑔</m:t>
                    </m:r>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ℝ</m:t>
                    </m:r>
                    <m:r>
                      <a:rPr lang="en-US" sz="2600" b="0" i="1"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ℝ</m:t>
                    </m:r>
                  </m:oMath>
                </a14:m>
                <a:r>
                  <a:rPr lang="en-US" sz="2600"/>
                  <a:t> là một hàm số.</a:t>
                </a:r>
                <a:endParaRPr lang="en-US" sz="2600" dirty="0"/>
              </a:p>
              <a:p>
                <a:r>
                  <a:rPr lang="en-US" sz="2600"/>
                  <a:t>Nhiều bài toán có thể được chuyển thành bài toán tìm nghiệm (root finding). Ví dụ, nếu ta cần cực tiểu hóa hàm mục tiêu </a:t>
                </a:r>
                <a14:m>
                  <m:oMath xmlns:m="http://schemas.openxmlformats.org/officeDocument/2006/math">
                    <m:r>
                      <a:rPr lang="en-US" sz="2600" b="0" i="1" smtClean="0">
                        <a:latin typeface="Cambria Math" panose="02040503050406030204" pitchFamily="18" charset="0"/>
                      </a:rPr>
                      <m:t>𝐽</m:t>
                    </m:r>
                    <m:r>
                      <a:rPr lang="en-US" sz="2600" b="0" i="1" smtClean="0">
                        <a:latin typeface="Cambria Math" panose="02040503050406030204" pitchFamily="18" charset="0"/>
                      </a:rPr>
                      <m:t>(</m:t>
                    </m:r>
                    <m:r>
                      <a:rPr lang="en-US" sz="2600" b="0" i="1" smtClean="0">
                        <a:latin typeface="Cambria Math" panose="02040503050406030204" pitchFamily="18" charset="0"/>
                      </a:rPr>
                      <m:t>𝑤</m:t>
                    </m:r>
                    <m:r>
                      <a:rPr lang="en-US" sz="2600" b="0" i="1" smtClean="0">
                        <a:latin typeface="Cambria Math" panose="02040503050406030204" pitchFamily="18" charset="0"/>
                      </a:rPr>
                      <m:t>)</m:t>
                    </m:r>
                  </m:oMath>
                </a14:m>
                <a:r>
                  <a:rPr lang="en-US" sz="2600"/>
                  <a:t> thì bài toán tối ưu hóa này có thể được chuyển thành dạng</a:t>
                </a:r>
              </a:p>
              <a:p>
                <a:pPr marL="5080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𝑔</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𝑤</m:t>
                          </m:r>
                        </m:e>
                      </m:d>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m:rPr>
                              <m:sty m:val="p"/>
                            </m:rP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𝑤</m:t>
                          </m:r>
                        </m:sub>
                      </m:sSub>
                      <m:r>
                        <a:rPr lang="en-US" sz="2600" b="0" i="1" smtClean="0">
                          <a:latin typeface="Cambria Math" panose="02040503050406030204" pitchFamily="18" charset="0"/>
                        </a:rPr>
                        <m:t>𝐽</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𝑤</m:t>
                          </m:r>
                        </m:e>
                      </m:d>
                      <m:r>
                        <a:rPr lang="en-US" sz="2600" b="0" i="1" smtClean="0">
                          <a:latin typeface="Cambria Math" panose="02040503050406030204" pitchFamily="18" charset="0"/>
                        </a:rPr>
                        <m:t>=0</m:t>
                      </m:r>
                    </m:oMath>
                  </m:oMathPara>
                </a14:m>
                <a:endParaRPr lang="en-US" sz="2600"/>
              </a:p>
              <a:p>
                <a:r>
                  <a:rPr lang="en-US" sz="2600"/>
                  <a:t>Đối với những phương trình dạng </a:t>
                </a:r>
                <a14:m>
                  <m:oMath xmlns:m="http://schemas.openxmlformats.org/officeDocument/2006/math">
                    <m:r>
                      <a:rPr lang="en-US" sz="2600" b="0" i="1" smtClean="0">
                        <a:latin typeface="Cambria Math" panose="02040503050406030204" pitchFamily="18" charset="0"/>
                      </a:rPr>
                      <m:t>𝑔</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𝑤</m:t>
                        </m:r>
                      </m:e>
                    </m:d>
                    <m:r>
                      <a:rPr lang="en-US" sz="2600" b="0" i="1" smtClean="0">
                        <a:latin typeface="Cambria Math" panose="02040503050406030204" pitchFamily="18" charset="0"/>
                      </a:rPr>
                      <m:t>=</m:t>
                    </m:r>
                    <m:r>
                      <a:rPr lang="en-US" sz="2600" b="0" i="1" smtClean="0">
                        <a:latin typeface="Cambria Math" panose="02040503050406030204" pitchFamily="18" charset="0"/>
                      </a:rPr>
                      <m:t>𝑐</m:t>
                    </m:r>
                  </m:oMath>
                </a14:m>
                <a:r>
                  <a:rPr lang="en-US" sz="2600"/>
                  <a:t> với </a:t>
                </a:r>
                <a14:m>
                  <m:oMath xmlns:m="http://schemas.openxmlformats.org/officeDocument/2006/math">
                    <m:r>
                      <a:rPr lang="en-US" sz="2600" b="0" i="1" smtClean="0">
                        <a:latin typeface="Cambria Math" panose="02040503050406030204" pitchFamily="18" charset="0"/>
                      </a:rPr>
                      <m:t>𝑐</m:t>
                    </m:r>
                  </m:oMath>
                </a14:m>
                <a:r>
                  <a:rPr lang="en-US" sz="2600"/>
                  <a:t> là một hằng số (constant) thì cũng có thể chuyển thành dạng </a:t>
                </a:r>
                <a:endParaRPr lang="en-US" sz="2600" b="0" i="1">
                  <a:latin typeface="Cambria Math" panose="02040503050406030204" pitchFamily="18" charset="0"/>
                </a:endParaRPr>
              </a:p>
              <a:p>
                <a:pPr marL="50800" indent="0" algn="ctr">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𝑔</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𝑤</m:t>
                          </m:r>
                        </m:e>
                      </m:d>
                      <m:r>
                        <a:rPr lang="en-US" sz="2600" b="0" i="1" smtClean="0">
                          <a:latin typeface="Cambria Math" panose="02040503050406030204" pitchFamily="18" charset="0"/>
                        </a:rPr>
                        <m:t>−</m:t>
                      </m:r>
                      <m:r>
                        <a:rPr lang="en-US" sz="2600" b="0" i="1" smtClean="0">
                          <a:latin typeface="Cambria Math" panose="02040503050406030204" pitchFamily="18" charset="0"/>
                        </a:rPr>
                        <m:t>𝑐</m:t>
                      </m:r>
                      <m:r>
                        <a:rPr lang="en-US" sz="2600" b="0" i="1" smtClean="0">
                          <a:latin typeface="Cambria Math" panose="02040503050406030204" pitchFamily="18" charset="0"/>
                        </a:rPr>
                        <m:t>=0</m:t>
                      </m:r>
                    </m:oMath>
                  </m:oMathPara>
                </a14:m>
                <a:endParaRPr lang="en-US" sz="2600"/>
              </a:p>
              <a:p>
                <a:pPr marL="50800" indent="0">
                  <a:buNone/>
                </a:pPr>
                <a:endParaRPr lang="en-US" sz="2600" dirty="0"/>
              </a:p>
              <a:p>
                <a:pPr marL="50800" indent="0">
                  <a:buNone/>
                </a:pPr>
                <a:endParaRPr lang="en-US" sz="2600" dirty="0"/>
              </a:p>
            </p:txBody>
          </p:sp>
        </mc:Choice>
        <mc:Fallback xmlns="">
          <p:sp>
            <p:nvSpPr>
              <p:cNvPr id="3" name="Text Placeholder 2">
                <a:extLst>
                  <a:ext uri="{FF2B5EF4-FFF2-40B4-BE49-F238E27FC236}">
                    <a16:creationId xmlns:a16="http://schemas.microsoft.com/office/drawing/2014/main" id="{74E09A15-2543-9F6D-1F57-7E086C208A22}"/>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549" r="-9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A75497-2C13-76E5-309F-E83E2D6448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11</a:t>
            </a:fld>
            <a:endParaRPr lang="en-VN"/>
          </a:p>
        </p:txBody>
      </p:sp>
      <p:sp>
        <p:nvSpPr>
          <p:cNvPr id="5" name="Google Shape;375;p5">
            <a:extLst>
              <a:ext uri="{FF2B5EF4-FFF2-40B4-BE49-F238E27FC236}">
                <a16:creationId xmlns:a16="http://schemas.microsoft.com/office/drawing/2014/main" id="{FE74268A-F47E-1965-DC6C-0A8F5162618D}"/>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32604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8E9DA-F0ED-704D-3231-497E3BEB2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3BAB1-261F-53F8-1EF3-029239C18C04}"/>
              </a:ext>
            </a:extLst>
          </p:cNvPr>
          <p:cNvSpPr>
            <a:spLocks noGrp="1"/>
          </p:cNvSpPr>
          <p:nvPr>
            <p:ph type="title"/>
          </p:nvPr>
        </p:nvSpPr>
        <p:spPr>
          <a:xfrm>
            <a:off x="679450" y="62120"/>
            <a:ext cx="10674351" cy="785896"/>
          </a:xfrm>
        </p:spPr>
        <p:txBody>
          <a:bodyPr>
            <a:normAutofit fontScale="90000"/>
          </a:bodyPr>
          <a:lstStyle/>
          <a:p>
            <a:r>
              <a:rPr lang="en-US"/>
              <a:t>Thuật toán Robbins-Monro – Thuật toán</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6A5957-D5EC-9D97-84FA-509528AD3B20}"/>
                  </a:ext>
                </a:extLst>
              </p:cNvPr>
              <p:cNvSpPr>
                <a:spLocks noGrp="1"/>
              </p:cNvSpPr>
              <p:nvPr>
                <p:ph type="body" idx="1"/>
              </p:nvPr>
            </p:nvSpPr>
            <p:spPr>
              <a:xfrm>
                <a:off x="548054" y="838782"/>
                <a:ext cx="11095891" cy="5848140"/>
              </a:xfrm>
            </p:spPr>
            <p:txBody>
              <a:bodyPr>
                <a:normAutofit/>
              </a:bodyPr>
              <a:lstStyle/>
              <a:p>
                <a:pPr marL="50800" indent="0">
                  <a:buNone/>
                </a:pPr>
                <a:r>
                  <a:rPr lang="en-US" sz="2600"/>
                  <a:t>Thuật toán Robbins-Monro (RM) có thể giải bài toán tìm nghiệm như sau:</a:t>
                </a:r>
                <a:endParaRPr lang="en-US" sz="2600" dirty="0"/>
              </a:p>
              <a:p>
                <a:pPr marL="50800" indent="0">
                  <a:buNone/>
                </a:pPr>
                <a14:m>
                  <m:oMathPara xmlns:m="http://schemas.openxmlformats.org/officeDocument/2006/math">
                    <m:oMathParaPr>
                      <m:jc m:val="centerGroup"/>
                    </m:oMathParaPr>
                    <m:oMath xmlns:m="http://schemas.openxmlformats.org/officeDocument/2006/math">
                      <m:sSub>
                        <m:sSubPr>
                          <m:ctrlPr>
                            <a:rPr lang="en-US" sz="2600" b="0" i="1" smtClean="0">
                              <a:solidFill>
                                <a:schemeClr val="accent1"/>
                              </a:solidFill>
                              <a:latin typeface="Cambria Math" panose="02040503050406030204" pitchFamily="18" charset="0"/>
                              <a:ea typeface="Cambria Math" panose="02040503050406030204" pitchFamily="18" charset="0"/>
                            </a:rPr>
                          </m:ctrlPr>
                        </m:sSubPr>
                        <m:e>
                          <m:r>
                            <a:rPr lang="en-US" sz="2600" b="0" i="1" smtClean="0">
                              <a:solidFill>
                                <a:schemeClr val="accent1"/>
                              </a:solidFill>
                              <a:latin typeface="Cambria Math" panose="02040503050406030204" pitchFamily="18" charset="0"/>
                              <a:ea typeface="Cambria Math" panose="02040503050406030204" pitchFamily="18" charset="0"/>
                            </a:rPr>
                            <m:t>𝑤</m:t>
                          </m:r>
                        </m:e>
                        <m:sub>
                          <m:r>
                            <a:rPr lang="en-US" sz="2600" b="0" i="1" smtClean="0">
                              <a:solidFill>
                                <a:schemeClr val="accent1"/>
                              </a:solidFill>
                              <a:latin typeface="Cambria Math" panose="02040503050406030204" pitchFamily="18" charset="0"/>
                              <a:ea typeface="Cambria Math" panose="02040503050406030204" pitchFamily="18" charset="0"/>
                            </a:rPr>
                            <m:t>𝑘</m:t>
                          </m:r>
                          <m:r>
                            <a:rPr lang="en-US" sz="2600" b="0" i="1" smtClean="0">
                              <a:solidFill>
                                <a:schemeClr val="accent1"/>
                              </a:solidFill>
                              <a:latin typeface="Cambria Math" panose="02040503050406030204" pitchFamily="18" charset="0"/>
                              <a:ea typeface="Cambria Math" panose="02040503050406030204" pitchFamily="18" charset="0"/>
                            </a:rPr>
                            <m:t>+1</m:t>
                          </m:r>
                        </m:sub>
                      </m:sSub>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b="0" i="1" smtClean="0">
                              <a:solidFill>
                                <a:schemeClr val="accent1"/>
                              </a:solidFill>
                              <a:latin typeface="Cambria Math" panose="02040503050406030204" pitchFamily="18" charset="0"/>
                              <a:ea typeface="Cambria Math" panose="02040503050406030204" pitchFamily="18" charset="0"/>
                            </a:rPr>
                            <m:t>𝑎</m:t>
                          </m:r>
                        </m:e>
                        <m:sub>
                          <m:r>
                            <a:rPr lang="en-US" sz="2600" i="1">
                              <a:solidFill>
                                <a:schemeClr val="accent1"/>
                              </a:solidFill>
                              <a:latin typeface="Cambria Math" panose="02040503050406030204" pitchFamily="18" charset="0"/>
                              <a:ea typeface="Cambria Math" panose="02040503050406030204" pitchFamily="18" charset="0"/>
                            </a:rPr>
                            <m:t>𝑘</m:t>
                          </m:r>
                        </m:sub>
                      </m:sSub>
                      <m:acc>
                        <m:accPr>
                          <m:chr m:val="̃"/>
                          <m:ctrlPr>
                            <a:rPr lang="en-US" sz="2600" b="0" i="1" smtClean="0">
                              <a:solidFill>
                                <a:schemeClr val="accent1"/>
                              </a:solidFill>
                              <a:latin typeface="Cambria Math" panose="02040503050406030204" pitchFamily="18" charset="0"/>
                              <a:ea typeface="Cambria Math" panose="02040503050406030204" pitchFamily="18" charset="0"/>
                            </a:rPr>
                          </m:ctrlPr>
                        </m:accPr>
                        <m:e>
                          <m:r>
                            <a:rPr lang="en-US" sz="2600" b="0" i="1" smtClean="0">
                              <a:solidFill>
                                <a:schemeClr val="accent1"/>
                              </a:solidFill>
                              <a:latin typeface="Cambria Math" panose="02040503050406030204" pitchFamily="18" charset="0"/>
                              <a:ea typeface="Cambria Math" panose="02040503050406030204" pitchFamily="18" charset="0"/>
                            </a:rPr>
                            <m:t>𝑔</m:t>
                          </m:r>
                        </m:e>
                      </m:acc>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smtClean="0">
                              <a:solidFill>
                                <a:schemeClr val="accent1"/>
                              </a:solidFill>
                              <a:latin typeface="Cambria Math" panose="02040503050406030204" pitchFamily="18" charset="0"/>
                              <a:ea typeface="Cambria Math" panose="02040503050406030204" pitchFamily="18" charset="0"/>
                            </a:rPr>
                            <m:t>𝜂</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b="0" i="1" smtClean="0">
                          <a:solidFill>
                            <a:schemeClr val="accent1"/>
                          </a:solidFill>
                          <a:latin typeface="Cambria Math" panose="02040503050406030204" pitchFamily="18" charset="0"/>
                          <a:ea typeface="Cambria Math" panose="02040503050406030204" pitchFamily="18" charset="0"/>
                        </a:rPr>
                        <m:t>)</m:t>
                      </m:r>
                    </m:oMath>
                  </m:oMathPara>
                </a14:m>
                <a:endParaRPr lang="en-US" sz="2600" dirty="0"/>
              </a:p>
              <a:p>
                <a:pPr marL="50800" indent="0">
                  <a:buNone/>
                </a:pPr>
                <a:r>
                  <a:rPr lang="en-US" sz="2600"/>
                  <a:t>với:</a:t>
                </a:r>
              </a:p>
              <a:p>
                <a14:m>
                  <m:oMath xmlns:m="http://schemas.openxmlformats.org/officeDocument/2006/math">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t> là ước lượng thứ </a:t>
                </a:r>
                <a14:m>
                  <m:oMath xmlns:m="http://schemas.openxmlformats.org/officeDocument/2006/math">
                    <m:r>
                      <a:rPr lang="en-US" sz="2600" b="0" i="1" smtClean="0">
                        <a:latin typeface="Cambria Math" panose="02040503050406030204" pitchFamily="18" charset="0"/>
                      </a:rPr>
                      <m:t>𝑘</m:t>
                    </m:r>
                  </m:oMath>
                </a14:m>
                <a:r>
                  <a:rPr lang="en-US" sz="2600"/>
                  <a:t> của nghiệm phương trình mà ta cần tìm.</a:t>
                </a:r>
              </a:p>
              <a:p>
                <a14:m>
                  <m:oMath xmlns:m="http://schemas.openxmlformats.org/officeDocument/2006/math">
                    <m:acc>
                      <m:accPr>
                        <m:chr m:val="̃"/>
                        <m:ctrlPr>
                          <a:rPr lang="en-US" sz="2600" i="1" smtClean="0">
                            <a:solidFill>
                              <a:schemeClr val="tx1"/>
                            </a:solidFill>
                            <a:latin typeface="Cambria Math" panose="02040503050406030204" pitchFamily="18" charset="0"/>
                            <a:ea typeface="Cambria Math" panose="02040503050406030204" pitchFamily="18" charset="0"/>
                          </a:rPr>
                        </m:ctrlPr>
                      </m:accPr>
                      <m:e>
                        <m:r>
                          <a:rPr lang="en-US" sz="2600" i="1">
                            <a:solidFill>
                              <a:schemeClr val="tx1"/>
                            </a:solidFill>
                            <a:latin typeface="Cambria Math" panose="02040503050406030204" pitchFamily="18" charset="0"/>
                            <a:ea typeface="Cambria Math" panose="02040503050406030204" pitchFamily="18" charset="0"/>
                          </a:rPr>
                          <m:t>𝑔</m:t>
                        </m:r>
                      </m:e>
                    </m:acc>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𝜂</m:t>
                            </m:r>
                          </m:e>
                          <m:sub>
                            <m:r>
                              <a:rPr lang="en-US" sz="2600" i="1">
                                <a:solidFill>
                                  <a:schemeClr val="tx1"/>
                                </a:solidFill>
                                <a:latin typeface="Cambria Math" panose="02040503050406030204" pitchFamily="18" charset="0"/>
                                <a:ea typeface="Cambria Math" panose="02040503050406030204" pitchFamily="18" charset="0"/>
                              </a:rPr>
                              <m:t>𝑘</m:t>
                            </m:r>
                          </m:sub>
                        </m:sSub>
                      </m:e>
                    </m:d>
                    <m:r>
                      <a:rPr lang="en-US" sz="2600" b="0" i="1" smtClean="0">
                        <a:solidFill>
                          <a:schemeClr val="tx1"/>
                        </a:solidFill>
                        <a:latin typeface="Cambria Math" panose="02040503050406030204" pitchFamily="18" charset="0"/>
                        <a:ea typeface="Cambria Math" panose="02040503050406030204" pitchFamily="18" charset="0"/>
                      </a:rPr>
                      <m:t>=</m:t>
                    </m:r>
                    <m:r>
                      <a:rPr lang="en-US" sz="2600" i="1">
                        <a:latin typeface="Cambria Math" panose="02040503050406030204" pitchFamily="18" charset="0"/>
                      </a:rPr>
                      <m:t>𝑔</m:t>
                    </m:r>
                    <m:d>
                      <m:dPr>
                        <m:ctrlPr>
                          <a:rPr lang="en-US" sz="2600" i="1">
                            <a:latin typeface="Cambria Math" panose="02040503050406030204" pitchFamily="18" charset="0"/>
                          </a:rPr>
                        </m:ctrlPr>
                      </m:dPr>
                      <m:e>
                        <m:r>
                          <a:rPr lang="en-US" sz="2600" i="1">
                            <a:latin typeface="Cambria Math" panose="02040503050406030204" pitchFamily="18" charset="0"/>
                          </a:rPr>
                          <m:t>𝑤</m:t>
                        </m:r>
                      </m:e>
                    </m:d>
                    <m:r>
                      <a:rPr lang="en-US" sz="2600" b="0" i="1" smtClean="0">
                        <a:latin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𝜂</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rPr>
                  <a:t> là quan sát có nhiễu (noisy observation) thứ </a:t>
                </a:r>
                <a14:m>
                  <m:oMath xmlns:m="http://schemas.openxmlformats.org/officeDocument/2006/math">
                    <m:r>
                      <a:rPr lang="en-US" sz="2600" b="0" i="1" smtClean="0">
                        <a:solidFill>
                          <a:schemeClr val="tx1"/>
                        </a:solidFill>
                        <a:latin typeface="Cambria Math" panose="02040503050406030204" pitchFamily="18" charset="0"/>
                      </a:rPr>
                      <m:t>𝑘</m:t>
                    </m:r>
                  </m:oMath>
                </a14:m>
                <a:r>
                  <a:rPr lang="en-US" sz="2600" dirty="0">
                    <a:solidFill>
                      <a:schemeClr val="tx1"/>
                    </a:solidFill>
                  </a:rPr>
                  <a:t>.</a:t>
                </a:r>
              </a:p>
              <a:p>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rPr>
                  <a:t> là một hệ số dương (positive coefficient).</a:t>
                </a:r>
              </a:p>
              <a:p>
                <a:pPr marL="50800" indent="0">
                  <a:buNone/>
                </a:pPr>
                <a:r>
                  <a:rPr lang="en-US" sz="2600"/>
                  <a:t>Ta có thể xem hàm số </a:t>
                </a:r>
                <a14:m>
                  <m:oMath xmlns:m="http://schemas.openxmlformats.org/officeDocument/2006/math">
                    <m:r>
                      <a:rPr lang="en-US" sz="2600" b="0" i="1" smtClean="0">
                        <a:latin typeface="Cambria Math" panose="02040503050406030204" pitchFamily="18" charset="0"/>
                      </a:rPr>
                      <m:t>𝑔</m:t>
                    </m:r>
                    <m:r>
                      <a:rPr lang="en-US" sz="2600" b="0" i="1" smtClean="0">
                        <a:latin typeface="Cambria Math" panose="02040503050406030204" pitchFamily="18" charset="0"/>
                      </a:rPr>
                      <m:t>(</m:t>
                    </m:r>
                    <m:r>
                      <a:rPr lang="en-US" sz="2600" b="0" i="1" smtClean="0">
                        <a:latin typeface="Cambria Math" panose="02040503050406030204" pitchFamily="18" charset="0"/>
                      </a:rPr>
                      <m:t>𝑤</m:t>
                    </m:r>
                    <m:r>
                      <a:rPr lang="en-US" sz="2600" b="0" i="1" smtClean="0">
                        <a:latin typeface="Cambria Math" panose="02040503050406030204" pitchFamily="18" charset="0"/>
                      </a:rPr>
                      <m:t>)</m:t>
                    </m:r>
                  </m:oMath>
                </a14:m>
                <a:r>
                  <a:rPr lang="en-US" sz="2600" dirty="0"/>
                  <a:t> </a:t>
                </a:r>
                <a:r>
                  <a:rPr lang="en-US" sz="2600"/>
                  <a:t>như một hộp đen (black box). Do đó, thuật toán này cần sử dụng </a:t>
                </a:r>
                <a:r>
                  <a:rPr lang="en-US" sz="2600">
                    <a:solidFill>
                      <a:schemeClr val="accent1"/>
                    </a:solidFill>
                  </a:rPr>
                  <a:t>dữ liệu (data)</a:t>
                </a:r>
                <a:r>
                  <a:rPr lang="en-US" sz="2600"/>
                  <a:t>:</a:t>
                </a:r>
              </a:p>
              <a:p>
                <a:r>
                  <a:rPr lang="en-US" sz="2600"/>
                  <a:t>Dãy các giá trị đầu vào </a:t>
                </a:r>
                <a14:m>
                  <m:oMath xmlns:m="http://schemas.openxmlformats.org/officeDocument/2006/math">
                    <m:d>
                      <m:dPr>
                        <m:begChr m:val="{"/>
                        <m:endChr m:val="}"/>
                        <m:ctrlPr>
                          <a:rPr lang="en-US" sz="2600" i="1" smtClean="0">
                            <a:latin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e>
                    </m:d>
                  </m:oMath>
                </a14:m>
                <a:endParaRPr lang="en-US" sz="2600" dirty="0"/>
              </a:p>
              <a:p>
                <a:r>
                  <a:rPr lang="en-US" sz="2600"/>
                  <a:t>Dãy các giá trị đầu ra có nhiễu </a:t>
                </a:r>
                <a14:m>
                  <m:oMath xmlns:m="http://schemas.openxmlformats.org/officeDocument/2006/math">
                    <m:d>
                      <m:dPr>
                        <m:begChr m:val="{"/>
                        <m:endChr m:val="}"/>
                        <m:ctrlPr>
                          <a:rPr lang="en-US" sz="2600" i="1">
                            <a:latin typeface="Cambria Math" panose="02040503050406030204" pitchFamily="18" charset="0"/>
                          </a:rPr>
                        </m:ctrlPr>
                      </m:dPr>
                      <m:e>
                        <m:acc>
                          <m:accPr>
                            <m:chr m:val="̃"/>
                            <m:ctrlPr>
                              <a:rPr lang="en-US" sz="2600" i="1">
                                <a:solidFill>
                                  <a:schemeClr val="tx1"/>
                                </a:solidFill>
                                <a:latin typeface="Cambria Math" panose="02040503050406030204" pitchFamily="18" charset="0"/>
                                <a:ea typeface="Cambria Math" panose="02040503050406030204" pitchFamily="18" charset="0"/>
                              </a:rPr>
                            </m:ctrlPr>
                          </m:accPr>
                          <m:e>
                            <m:r>
                              <a:rPr lang="en-US" sz="2600" i="1">
                                <a:solidFill>
                                  <a:schemeClr val="tx1"/>
                                </a:solidFill>
                                <a:latin typeface="Cambria Math" panose="02040503050406030204" pitchFamily="18" charset="0"/>
                                <a:ea typeface="Cambria Math" panose="02040503050406030204" pitchFamily="18" charset="0"/>
                              </a:rPr>
                              <m:t>𝑔</m:t>
                            </m:r>
                          </m:e>
                        </m:acc>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𝜂</m:t>
                                </m:r>
                              </m:e>
                              <m:sub>
                                <m:r>
                                  <a:rPr lang="en-US" sz="2600" i="1">
                                    <a:solidFill>
                                      <a:schemeClr val="tx1"/>
                                    </a:solidFill>
                                    <a:latin typeface="Cambria Math" panose="02040503050406030204" pitchFamily="18" charset="0"/>
                                    <a:ea typeface="Cambria Math" panose="02040503050406030204" pitchFamily="18" charset="0"/>
                                  </a:rPr>
                                  <m:t>𝑘</m:t>
                                </m:r>
                              </m:sub>
                            </m:sSub>
                          </m:e>
                        </m:d>
                      </m:e>
                    </m:d>
                  </m:oMath>
                </a14:m>
                <a:endParaRPr lang="en-US" sz="2600" dirty="0"/>
              </a:p>
              <a:p>
                <a:pPr marL="50800" indent="0">
                  <a:buNone/>
                </a:pPr>
                <a:endParaRPr lang="en-US" sz="2600" dirty="0"/>
              </a:p>
              <a:p>
                <a:pPr marL="50800" indent="0">
                  <a:buNone/>
                </a:pPr>
                <a:endParaRPr lang="en-US" sz="2600" dirty="0"/>
              </a:p>
            </p:txBody>
          </p:sp>
        </mc:Choice>
        <mc:Fallback xmlns="">
          <p:sp>
            <p:nvSpPr>
              <p:cNvPr id="3" name="Text Placeholder 2">
                <a:extLst>
                  <a:ext uri="{FF2B5EF4-FFF2-40B4-BE49-F238E27FC236}">
                    <a16:creationId xmlns:a16="http://schemas.microsoft.com/office/drawing/2014/main" id="{0F6A5957-D5EC-9D97-84FA-509528AD3B20}"/>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549" r="-9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2577088-F000-A579-00F7-3E7C248942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12</a:t>
            </a:fld>
            <a:endParaRPr lang="en-VN"/>
          </a:p>
        </p:txBody>
      </p:sp>
      <p:sp>
        <p:nvSpPr>
          <p:cNvPr id="5" name="Google Shape;375;p5">
            <a:extLst>
              <a:ext uri="{FF2B5EF4-FFF2-40B4-BE49-F238E27FC236}">
                <a16:creationId xmlns:a16="http://schemas.microsoft.com/office/drawing/2014/main" id="{1FF2B4F9-323A-606C-7315-BB163F7C35DD}"/>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82534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8DEF3-3F74-D51D-BB14-6A34FBCC6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AF597-2AFA-C1C2-AAD9-6D95DC3FFDF8}"/>
              </a:ext>
            </a:extLst>
          </p:cNvPr>
          <p:cNvSpPr>
            <a:spLocks noGrp="1"/>
          </p:cNvSpPr>
          <p:nvPr>
            <p:ph type="title"/>
          </p:nvPr>
        </p:nvSpPr>
        <p:spPr>
          <a:xfrm>
            <a:off x="679450" y="62120"/>
            <a:ext cx="10674351" cy="785896"/>
          </a:xfrm>
        </p:spPr>
        <p:txBody>
          <a:bodyPr>
            <a:normAutofit fontScale="90000"/>
          </a:bodyPr>
          <a:lstStyle/>
          <a:p>
            <a:r>
              <a:rPr lang="en-US"/>
              <a:t>Thuật toán Robbins-Monro – Ví dụ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78C4EBE-543D-A9CA-A39D-E6E11DC07D33}"/>
                  </a:ext>
                </a:extLst>
              </p:cNvPr>
              <p:cNvSpPr>
                <a:spLocks noGrp="1"/>
              </p:cNvSpPr>
              <p:nvPr>
                <p:ph type="body" idx="1"/>
              </p:nvPr>
            </p:nvSpPr>
            <p:spPr>
              <a:xfrm>
                <a:off x="548054" y="838782"/>
                <a:ext cx="11095891" cy="5848140"/>
              </a:xfrm>
            </p:spPr>
            <p:txBody>
              <a:bodyPr>
                <a:normAutofit/>
              </a:bodyPr>
              <a:lstStyle/>
              <a:p>
                <a14:m>
                  <m:oMath xmlns:m="http://schemas.openxmlformats.org/officeDocument/2006/math">
                    <m:r>
                      <a:rPr lang="en-US" sz="2600" b="0" i="1" smtClean="0">
                        <a:latin typeface="Cambria Math" panose="02040503050406030204" pitchFamily="18" charset="0"/>
                      </a:rPr>
                      <m:t>𝑔</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𝑤</m:t>
                        </m:r>
                      </m:e>
                    </m:d>
                    <m:r>
                      <a:rPr lang="en-US" sz="2600" b="0" i="1" smtClean="0">
                        <a:latin typeface="Cambria Math" panose="02040503050406030204" pitchFamily="18" charset="0"/>
                      </a:rPr>
                      <m:t>=</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tanh</m:t>
                        </m:r>
                      </m:fName>
                      <m:e>
                        <m:r>
                          <a:rPr lang="en-US" sz="2600" b="0" i="1" smtClean="0">
                            <a:latin typeface="Cambria Math" panose="02040503050406030204" pitchFamily="18" charset="0"/>
                          </a:rPr>
                          <m:t>(</m:t>
                        </m:r>
                        <m:r>
                          <a:rPr lang="en-US" sz="2600" b="0" i="1" smtClean="0">
                            <a:latin typeface="Cambria Math" panose="02040503050406030204" pitchFamily="18" charset="0"/>
                          </a:rPr>
                          <m:t>𝑤</m:t>
                        </m:r>
                        <m:r>
                          <a:rPr lang="en-US" sz="2600" b="0" i="1" smtClean="0">
                            <a:latin typeface="Cambria Math" panose="02040503050406030204" pitchFamily="18" charset="0"/>
                          </a:rPr>
                          <m:t>−1)</m:t>
                        </m:r>
                      </m:e>
                    </m:func>
                  </m:oMath>
                </a14:m>
                <a:r>
                  <a:rPr lang="en-US" sz="2600"/>
                  <a:t> </a:t>
                </a:r>
              </a:p>
              <a:p>
                <a:r>
                  <a:rPr lang="en-US" sz="2600"/>
                  <a:t>Nghiệm thực sự của </a:t>
                </a:r>
                <a14:m>
                  <m:oMath xmlns:m="http://schemas.openxmlformats.org/officeDocument/2006/math">
                    <m:r>
                      <a:rPr lang="en-US" sz="2600" b="0" i="1" smtClean="0">
                        <a:latin typeface="Cambria Math" panose="02040503050406030204" pitchFamily="18" charset="0"/>
                      </a:rPr>
                      <m:t>𝑔</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𝑤</m:t>
                        </m:r>
                      </m:e>
                    </m:d>
                    <m:r>
                      <a:rPr lang="en-US" sz="2600" b="0" i="1" smtClean="0">
                        <a:latin typeface="Cambria Math" panose="02040503050406030204" pitchFamily="18" charset="0"/>
                      </a:rPr>
                      <m:t>=0</m:t>
                    </m:r>
                  </m:oMath>
                </a14:m>
                <a:r>
                  <a:rPr lang="en-US" sz="2600"/>
                  <a:t> là </a:t>
                </a:r>
                <a14:m>
                  <m:oMath xmlns:m="http://schemas.openxmlformats.org/officeDocument/2006/math">
                    <m:sSup>
                      <m:sSupPr>
                        <m:ctrlPr>
                          <a:rPr lang="en-US" sz="2600" i="1" smtClean="0">
                            <a:latin typeface="Cambria Math" panose="02040503050406030204" pitchFamily="18" charset="0"/>
                          </a:rPr>
                        </m:ctrlPr>
                      </m:sSupPr>
                      <m:e>
                        <m:r>
                          <a:rPr lang="en-US" sz="2600" b="0" i="1" smtClean="0">
                            <a:latin typeface="Cambria Math" panose="02040503050406030204" pitchFamily="18" charset="0"/>
                          </a:rPr>
                          <m:t>𝑤</m:t>
                        </m:r>
                      </m:e>
                      <m:sup>
                        <m:r>
                          <a:rPr lang="en-US" sz="2600" b="0" i="1" smtClean="0">
                            <a:latin typeface="Cambria Math" panose="02040503050406030204" pitchFamily="18" charset="0"/>
                          </a:rPr>
                          <m:t>∗</m:t>
                        </m:r>
                      </m:sup>
                    </m:sSup>
                    <m:r>
                      <a:rPr lang="en-US" sz="2600" b="0" i="1" smtClean="0">
                        <a:latin typeface="Cambria Math" panose="02040503050406030204" pitchFamily="18" charset="0"/>
                      </a:rPr>
                      <m:t>=1</m:t>
                    </m:r>
                  </m:oMath>
                </a14:m>
                <a:r>
                  <a:rPr lang="en-US" sz="2600"/>
                  <a:t>.</a:t>
                </a:r>
              </a:p>
              <a:p>
                <a:r>
                  <a:rPr lang="en-US" sz="2600"/>
                  <a:t>Các tham số của thuật toán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=3,</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𝑘</m:t>
                        </m:r>
                      </m:sub>
                    </m:sSub>
                    <m:r>
                      <a:rPr lang="en-US" sz="2600" i="1">
                        <a:latin typeface="Cambria Math" panose="02040503050406030204" pitchFamily="18" charset="0"/>
                      </a:rPr>
                      <m:t>=</m:t>
                    </m:r>
                    <m:r>
                      <a:rPr lang="en-US" sz="2600" b="0" i="1" smtClean="0">
                        <a:latin typeface="Cambria Math" panose="02040503050406030204" pitchFamily="18" charset="0"/>
                      </a:rPr>
                      <m:t>1/</m:t>
                    </m:r>
                    <m:r>
                      <a:rPr lang="en-US" sz="2600" b="0" i="1" smtClean="0">
                        <a:latin typeface="Cambria Math" panose="02040503050406030204" pitchFamily="18" charset="0"/>
                      </a:rPr>
                      <m:t>𝑘</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𝜂</m:t>
                        </m:r>
                      </m:e>
                      <m:sub>
                        <m:r>
                          <a:rPr lang="en-US" sz="2600" b="0" i="1" smtClean="0">
                            <a:latin typeface="Cambria Math" panose="02040503050406030204" pitchFamily="18" charset="0"/>
                          </a:rPr>
                          <m:t>𝑘</m:t>
                        </m:r>
                      </m:sub>
                    </m:sSub>
                    <m:r>
                      <a:rPr lang="en-US" sz="2600" i="1">
                        <a:latin typeface="Cambria Math" panose="02040503050406030204" pitchFamily="18" charset="0"/>
                      </a:rPr>
                      <m:t>=</m:t>
                    </m:r>
                    <m:r>
                      <a:rPr lang="en-US" sz="2600" b="0" i="1" smtClean="0">
                        <a:latin typeface="Cambria Math" panose="02040503050406030204" pitchFamily="18" charset="0"/>
                      </a:rPr>
                      <m:t>0</m:t>
                    </m:r>
                  </m:oMath>
                </a14:m>
                <a:r>
                  <a:rPr lang="en-US" sz="2600"/>
                  <a:t> (tạm thời không xét nhiễu trong ví dụ này).</a:t>
                </a:r>
              </a:p>
              <a:p>
                <a:pPr marL="50800" indent="0">
                  <a:buNone/>
                </a:pPr>
                <a:endParaRPr lang="en-US" sz="2600"/>
              </a:p>
              <a:p>
                <a:pPr marL="50800" indent="0">
                  <a:buNone/>
                </a:pPr>
                <a:r>
                  <a:rPr lang="en-US" sz="2600"/>
                  <a:t>Thuật toán Robbins-Monro (RM) hoạt động như sau:</a:t>
                </a:r>
                <a:endParaRPr lang="en-US" sz="2600" dirty="0"/>
              </a:p>
              <a:p>
                <a:pPr marL="50800" indent="0">
                  <a:buNone/>
                </a:pPr>
                <a14:m>
                  <m:oMathPara xmlns:m="http://schemas.openxmlformats.org/officeDocument/2006/math">
                    <m:oMathParaPr>
                      <m:jc m:val="centerGroup"/>
                    </m:oMathParaPr>
                    <m:oMath xmlns:m="http://schemas.openxmlformats.org/officeDocument/2006/math">
                      <m:sSub>
                        <m:sSubPr>
                          <m:ctrlPr>
                            <a:rPr lang="en-US" sz="2600" b="0" i="1" smtClean="0">
                              <a:solidFill>
                                <a:schemeClr val="accent1"/>
                              </a:solidFill>
                              <a:latin typeface="Cambria Math" panose="02040503050406030204" pitchFamily="18" charset="0"/>
                              <a:ea typeface="Cambria Math" panose="02040503050406030204" pitchFamily="18" charset="0"/>
                            </a:rPr>
                          </m:ctrlPr>
                        </m:sSubPr>
                        <m:e>
                          <m:r>
                            <a:rPr lang="en-US" sz="2600" b="0" i="1" smtClean="0">
                              <a:solidFill>
                                <a:schemeClr val="accent1"/>
                              </a:solidFill>
                              <a:latin typeface="Cambria Math" panose="02040503050406030204" pitchFamily="18" charset="0"/>
                              <a:ea typeface="Cambria Math" panose="02040503050406030204" pitchFamily="18" charset="0"/>
                            </a:rPr>
                            <m:t>𝑤</m:t>
                          </m:r>
                        </m:e>
                        <m:sub>
                          <m:r>
                            <a:rPr lang="en-US" sz="2600" b="0" i="1" smtClean="0">
                              <a:solidFill>
                                <a:schemeClr val="accent1"/>
                              </a:solidFill>
                              <a:latin typeface="Cambria Math" panose="02040503050406030204" pitchFamily="18" charset="0"/>
                              <a:ea typeface="Cambria Math" panose="02040503050406030204" pitchFamily="18" charset="0"/>
                            </a:rPr>
                            <m:t>𝑘</m:t>
                          </m:r>
                          <m:r>
                            <a:rPr lang="en-US" sz="2600" b="0" i="1" smtClean="0">
                              <a:solidFill>
                                <a:schemeClr val="accent1"/>
                              </a:solidFill>
                              <a:latin typeface="Cambria Math" panose="02040503050406030204" pitchFamily="18" charset="0"/>
                              <a:ea typeface="Cambria Math" panose="02040503050406030204" pitchFamily="18" charset="0"/>
                            </a:rPr>
                            <m:t>+1</m:t>
                          </m:r>
                        </m:sub>
                      </m:sSub>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b="0" i="1" smtClean="0">
                              <a:solidFill>
                                <a:schemeClr val="accent1"/>
                              </a:solidFill>
                              <a:latin typeface="Cambria Math" panose="02040503050406030204" pitchFamily="18" charset="0"/>
                              <a:ea typeface="Cambria Math" panose="02040503050406030204" pitchFamily="18" charset="0"/>
                            </a:rPr>
                            <m:t>𝑎</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b="0" i="1" smtClean="0">
                          <a:solidFill>
                            <a:schemeClr val="accent1"/>
                          </a:solidFill>
                          <a:latin typeface="Cambria Math" panose="02040503050406030204" pitchFamily="18" charset="0"/>
                          <a:ea typeface="Cambria Math" panose="02040503050406030204" pitchFamily="18" charset="0"/>
                        </a:rPr>
                        <m:t>𝑔</m:t>
                      </m:r>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b="0" i="1" smtClean="0">
                          <a:solidFill>
                            <a:schemeClr val="accent1"/>
                          </a:solidFill>
                          <a:latin typeface="Cambria Math" panose="02040503050406030204" pitchFamily="18" charset="0"/>
                          <a:ea typeface="Cambria Math" panose="02040503050406030204" pitchFamily="18" charset="0"/>
                        </a:rPr>
                        <m:t>)</m:t>
                      </m:r>
                    </m:oMath>
                  </m:oMathPara>
                </a14:m>
                <a:endParaRPr lang="en-US" sz="2600" dirty="0"/>
              </a:p>
              <a:p>
                <a:pPr marL="50800" indent="0">
                  <a:buNone/>
                </a:pPr>
                <a:r>
                  <a:rPr lang="en-US" sz="2600"/>
                  <a:t>vì </a:t>
                </a:r>
                <a14:m>
                  <m:oMath xmlns:m="http://schemas.openxmlformats.org/officeDocument/2006/math">
                    <m:acc>
                      <m:accPr>
                        <m:chr m:val="̃"/>
                        <m:ctrlPr>
                          <a:rPr lang="en-US" sz="2600" i="1">
                            <a:solidFill>
                              <a:schemeClr val="accent1"/>
                            </a:solidFill>
                            <a:latin typeface="Cambria Math" panose="02040503050406030204" pitchFamily="18" charset="0"/>
                            <a:ea typeface="Cambria Math" panose="02040503050406030204" pitchFamily="18" charset="0"/>
                          </a:rPr>
                        </m:ctrlPr>
                      </m:accPr>
                      <m:e>
                        <m:r>
                          <a:rPr lang="en-US" sz="2600" i="1">
                            <a:solidFill>
                              <a:schemeClr val="accent1"/>
                            </a:solidFill>
                            <a:latin typeface="Cambria Math" panose="02040503050406030204" pitchFamily="18" charset="0"/>
                            <a:ea typeface="Cambria Math" panose="02040503050406030204" pitchFamily="18" charset="0"/>
                          </a:rPr>
                          <m:t>𝑔</m:t>
                        </m:r>
                      </m:e>
                    </m:acc>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𝜂</m:t>
                            </m:r>
                          </m:e>
                          <m:sub>
                            <m:r>
                              <a:rPr lang="en-US" sz="2600" i="1">
                                <a:solidFill>
                                  <a:schemeClr val="accent1"/>
                                </a:solidFill>
                                <a:latin typeface="Cambria Math" panose="02040503050406030204" pitchFamily="18" charset="0"/>
                                <a:ea typeface="Cambria Math" panose="02040503050406030204" pitchFamily="18" charset="0"/>
                              </a:rPr>
                              <m:t>𝑘</m:t>
                            </m:r>
                          </m:sub>
                        </m:sSub>
                      </m:e>
                    </m:d>
                    <m:r>
                      <a:rPr lang="en-US" sz="2600" b="0" i="1" smtClean="0">
                        <a:solidFill>
                          <a:schemeClr val="accent1"/>
                        </a:solidFill>
                        <a:latin typeface="Cambria Math" panose="02040503050406030204" pitchFamily="18" charset="0"/>
                        <a:ea typeface="Cambria Math" panose="02040503050406030204" pitchFamily="18" charset="0"/>
                      </a:rPr>
                      <m:t>=</m:t>
                    </m:r>
                    <m:r>
                      <a:rPr lang="en-US" sz="2600" i="1">
                        <a:solidFill>
                          <a:schemeClr val="accent1"/>
                        </a:solidFill>
                        <a:latin typeface="Cambria Math" panose="02040503050406030204" pitchFamily="18" charset="0"/>
                        <a:ea typeface="Cambria Math" panose="02040503050406030204" pitchFamily="18" charset="0"/>
                      </a:rPr>
                      <m:t>𝑔</m:t>
                    </m:r>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oMath>
                </a14:m>
                <a:r>
                  <a:rPr lang="en-US" sz="2600" dirty="0"/>
                  <a:t> khi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𝜂</m:t>
                        </m:r>
                      </m:e>
                      <m:sub>
                        <m:r>
                          <a:rPr lang="en-US" sz="2600" i="1">
                            <a:latin typeface="Cambria Math" panose="02040503050406030204" pitchFamily="18" charset="0"/>
                          </a:rPr>
                          <m:t>𝑘</m:t>
                        </m:r>
                      </m:sub>
                    </m:sSub>
                    <m:r>
                      <a:rPr lang="en-US" sz="2600" i="1">
                        <a:latin typeface="Cambria Math" panose="02040503050406030204" pitchFamily="18" charset="0"/>
                      </a:rPr>
                      <m:t>=0</m:t>
                    </m:r>
                  </m:oMath>
                </a14:m>
                <a:r>
                  <a:rPr lang="en-US" sz="2600" dirty="0"/>
                  <a:t>.</a:t>
                </a:r>
              </a:p>
              <a:p>
                <a:pPr marL="50800" indent="0">
                  <a:buNone/>
                </a:pPr>
                <a:endParaRPr lang="en-US" sz="2600" dirty="0"/>
              </a:p>
              <a:p>
                <a:pPr marL="50800" indent="0">
                  <a:buNone/>
                </a:pPr>
                <a:r>
                  <a:rPr lang="en-US">
                    <a:solidFill>
                      <a:schemeClr val="tx1"/>
                    </a:solidFill>
                  </a:rPr>
                  <a:t>Ý tưởng: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r>
                          <a:rPr lang="en-US" i="1">
                            <a:solidFill>
                              <a:schemeClr val="tx1"/>
                            </a:solidFill>
                            <a:latin typeface="Cambria Math" panose="02040503050406030204" pitchFamily="18" charset="0"/>
                            <a:ea typeface="Cambria Math" panose="02040503050406030204" pitchFamily="18" charset="0"/>
                          </a:rPr>
                          <m:t>+1</m:t>
                        </m:r>
                      </m:sub>
                    </m:sSub>
                  </m:oMath>
                </a14:m>
                <a:r>
                  <a:rPr lang="en-US" dirty="0">
                    <a:solidFill>
                      <a:schemeClr val="tx1"/>
                    </a:solidFill>
                  </a:rPr>
                  <a:t> </a:t>
                </a:r>
                <a:r>
                  <a:rPr lang="en-US">
                    <a:solidFill>
                      <a:schemeClr val="tx1"/>
                    </a:solidFill>
                  </a:rPr>
                  <a:t>gần với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𝑤</m:t>
                        </m:r>
                      </m:e>
                      <m:sup>
                        <m:r>
                          <a:rPr lang="en-US" i="1">
                            <a:solidFill>
                              <a:schemeClr val="tx1"/>
                            </a:solidFill>
                            <a:latin typeface="Cambria Math" panose="02040503050406030204" pitchFamily="18" charset="0"/>
                          </a:rPr>
                          <m:t>∗</m:t>
                        </m:r>
                      </m:sup>
                    </m:sSup>
                  </m:oMath>
                </a14:m>
                <a:r>
                  <a:rPr lang="en-US" dirty="0">
                    <a:solidFill>
                      <a:schemeClr val="tx1"/>
                    </a:solidFill>
                  </a:rPr>
                  <a:t> </a:t>
                </a:r>
                <a:r>
                  <a:rPr lang="en-US">
                    <a:solidFill>
                      <a:schemeClr val="tx1"/>
                    </a:solidFill>
                  </a:rPr>
                  <a:t>hơn so với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oMath>
                </a14:m>
                <a:r>
                  <a:rPr lang="en-US" dirty="0">
                    <a:solidFill>
                      <a:schemeClr val="tx1"/>
                    </a:solidFill>
                  </a:rPr>
                  <a:t>.</a:t>
                </a:r>
              </a:p>
              <a:p>
                <a:pPr marL="50800" indent="0">
                  <a:buNone/>
                </a:pPr>
                <a:endParaRPr lang="en-US" sz="2600" dirty="0"/>
              </a:p>
              <a:p>
                <a:pPr marL="50800" indent="0">
                  <a:buNone/>
                </a:pPr>
                <a:endParaRPr lang="en-US" sz="2600" dirty="0"/>
              </a:p>
            </p:txBody>
          </p:sp>
        </mc:Choice>
        <mc:Fallback xmlns="">
          <p:sp>
            <p:nvSpPr>
              <p:cNvPr id="3" name="Text Placeholder 2">
                <a:extLst>
                  <a:ext uri="{FF2B5EF4-FFF2-40B4-BE49-F238E27FC236}">
                    <a16:creationId xmlns:a16="http://schemas.microsoft.com/office/drawing/2014/main" id="{A78C4EBE-543D-A9CA-A39D-E6E11DC07D33}"/>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714" r="-9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691D69-3634-B005-206A-5B8D068EDA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13</a:t>
            </a:fld>
            <a:endParaRPr lang="en-VN"/>
          </a:p>
        </p:txBody>
      </p:sp>
      <p:sp>
        <p:nvSpPr>
          <p:cNvPr id="5" name="Google Shape;375;p5">
            <a:extLst>
              <a:ext uri="{FF2B5EF4-FFF2-40B4-BE49-F238E27FC236}">
                <a16:creationId xmlns:a16="http://schemas.microsoft.com/office/drawing/2014/main" id="{3D5F55AE-AD59-D850-733D-82C3B8686BC9}"/>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60103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1BDA4-3317-3EC5-3B03-C52C2AC45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538A0-58D0-0010-83B1-D2C197A981AB}"/>
              </a:ext>
            </a:extLst>
          </p:cNvPr>
          <p:cNvSpPr>
            <a:spLocks noGrp="1"/>
          </p:cNvSpPr>
          <p:nvPr>
            <p:ph type="title"/>
          </p:nvPr>
        </p:nvSpPr>
        <p:spPr>
          <a:xfrm>
            <a:off x="679450" y="62120"/>
            <a:ext cx="10674351" cy="785896"/>
          </a:xfrm>
        </p:spPr>
        <p:txBody>
          <a:bodyPr>
            <a:normAutofit fontScale="90000"/>
          </a:bodyPr>
          <a:lstStyle/>
          <a:p>
            <a:r>
              <a:rPr lang="en-US"/>
              <a:t>Thuật toán Robbins-Monro – Ví dụ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C9F99F-A6D7-49A8-527E-36B7399512CF}"/>
                  </a:ext>
                </a:extLst>
              </p:cNvPr>
              <p:cNvSpPr>
                <a:spLocks noGrp="1"/>
              </p:cNvSpPr>
              <p:nvPr>
                <p:ph type="body" idx="1"/>
              </p:nvPr>
            </p:nvSpPr>
            <p:spPr>
              <a:xfrm>
                <a:off x="548054" y="838782"/>
                <a:ext cx="11095891" cy="5848140"/>
              </a:xfrm>
            </p:spPr>
            <p:txBody>
              <a:bodyPr>
                <a:normAutofit fontScale="92500" lnSpcReduction="10000"/>
              </a:bodyPr>
              <a:lstStyle/>
              <a:p>
                <a:pPr marL="50800" indent="0">
                  <a:buNone/>
                </a:pPr>
                <a14:m>
                  <m:oMath xmlns:m="http://schemas.openxmlformats.org/officeDocument/2006/math">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rPr>
                  <a:t> hội tụ về nghiệm thực sự </a:t>
                </a:r>
                <a14:m>
                  <m:oMath xmlns:m="http://schemas.openxmlformats.org/officeDocument/2006/math">
                    <m:sSup>
                      <m:sSupPr>
                        <m:ctrlPr>
                          <a:rPr lang="en-US" sz="2600" i="1">
                            <a:solidFill>
                              <a:schemeClr val="tx1"/>
                            </a:solidFill>
                            <a:latin typeface="Cambria Math" panose="02040503050406030204" pitchFamily="18" charset="0"/>
                          </a:rPr>
                        </m:ctrlPr>
                      </m:sSupPr>
                      <m:e>
                        <m:r>
                          <a:rPr lang="en-US" sz="2600" i="1">
                            <a:solidFill>
                              <a:schemeClr val="tx1"/>
                            </a:solidFill>
                            <a:latin typeface="Cambria Math" panose="02040503050406030204" pitchFamily="18" charset="0"/>
                          </a:rPr>
                          <m:t>𝑤</m:t>
                        </m:r>
                      </m:e>
                      <m:sup>
                        <m:r>
                          <a:rPr lang="en-US" sz="2600" i="1">
                            <a:solidFill>
                              <a:schemeClr val="tx1"/>
                            </a:solidFill>
                            <a:latin typeface="Cambria Math" panose="02040503050406030204" pitchFamily="18" charset="0"/>
                          </a:rPr>
                          <m:t>∗</m:t>
                        </m:r>
                      </m:sup>
                    </m:sSup>
                    <m:r>
                      <a:rPr lang="en-US" sz="2600" b="0" i="1" smtClean="0">
                        <a:solidFill>
                          <a:schemeClr val="tx1"/>
                        </a:solidFill>
                        <a:latin typeface="Cambria Math" panose="02040503050406030204" pitchFamily="18" charset="0"/>
                      </a:rPr>
                      <m:t>=1</m:t>
                    </m:r>
                  </m:oMath>
                </a14:m>
                <a:r>
                  <a:rPr lang="en-US" sz="2600">
                    <a:solidFill>
                      <a:schemeClr val="tx1"/>
                    </a:solidFill>
                  </a:rPr>
                  <a:t>.</a:t>
                </a:r>
              </a:p>
              <a:p>
                <a:pPr marL="50800" indent="0">
                  <a:buNone/>
                </a:pPr>
                <a:endParaRPr lang="en-US" sz="2600">
                  <a:solidFill>
                    <a:schemeClr val="tx1"/>
                  </a:solidFill>
                </a:endParaRPr>
              </a:p>
              <a:p>
                <a:pPr marL="50800" indent="0">
                  <a:buNone/>
                </a:pPr>
                <a:endParaRPr lang="en-US" sz="2600">
                  <a:solidFill>
                    <a:schemeClr val="tx1"/>
                  </a:solidFill>
                </a:endParaRPr>
              </a:p>
              <a:p>
                <a:pPr marL="50800" indent="0">
                  <a:buNone/>
                </a:pPr>
                <a:endParaRPr lang="en-US" sz="2600">
                  <a:solidFill>
                    <a:schemeClr val="tx1"/>
                  </a:solidFill>
                </a:endParaRPr>
              </a:p>
              <a:p>
                <a:pPr marL="50800" indent="0">
                  <a:buNone/>
                </a:pPr>
                <a:endParaRPr lang="en-US" sz="2600">
                  <a:solidFill>
                    <a:schemeClr val="tx1"/>
                  </a:solidFill>
                </a:endParaRPr>
              </a:p>
              <a:p>
                <a:pPr marL="50800" indent="0">
                  <a:buNone/>
                </a:pPr>
                <a:endParaRPr lang="en-US" sz="2600">
                  <a:solidFill>
                    <a:schemeClr val="tx1"/>
                  </a:solidFill>
                </a:endParaRPr>
              </a:p>
              <a:p>
                <a:pPr marL="50800" indent="0">
                  <a:buNone/>
                </a:pPr>
                <a:endParaRPr lang="en-US" sz="2600">
                  <a:solidFill>
                    <a:schemeClr val="tx1"/>
                  </a:solidFill>
                </a:endParaRPr>
              </a:p>
              <a:p>
                <a:pPr marL="50800" indent="0">
                  <a:buNone/>
                </a:pPr>
                <a:r>
                  <a:rPr lang="en-US" sz="2400">
                    <a:solidFill>
                      <a:schemeClr val="tx1"/>
                    </a:solidFill>
                  </a:rPr>
                  <a:t>Ý tưởng: </a:t>
                </a:r>
                <a14:m>
                  <m:oMath xmlns:m="http://schemas.openxmlformats.org/officeDocument/2006/math">
                    <m:sSub>
                      <m:sSubPr>
                        <m:ctrlPr>
                          <a:rPr lang="en-US" sz="2400" i="1" smtClean="0">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𝑤</m:t>
                        </m:r>
                      </m:e>
                      <m:sub>
                        <m:r>
                          <a:rPr lang="en-US" sz="2400" i="1">
                            <a:solidFill>
                              <a:srgbClr val="FF0000"/>
                            </a:solidFill>
                            <a:latin typeface="Cambria Math" panose="02040503050406030204" pitchFamily="18" charset="0"/>
                            <a:ea typeface="Cambria Math" panose="02040503050406030204" pitchFamily="18" charset="0"/>
                          </a:rPr>
                          <m:t>𝑘</m:t>
                        </m:r>
                        <m:r>
                          <a:rPr lang="en-US" sz="2400" i="1">
                            <a:solidFill>
                              <a:srgbClr val="FF0000"/>
                            </a:solidFill>
                            <a:latin typeface="Cambria Math" panose="02040503050406030204" pitchFamily="18" charset="0"/>
                            <a:ea typeface="Cambria Math" panose="02040503050406030204" pitchFamily="18" charset="0"/>
                          </a:rPr>
                          <m:t>+1</m:t>
                        </m:r>
                      </m:sub>
                    </m:sSub>
                  </m:oMath>
                </a14:m>
                <a:r>
                  <a:rPr lang="en-US" sz="2400" dirty="0">
                    <a:solidFill>
                      <a:srgbClr val="FF0000"/>
                    </a:solidFill>
                  </a:rPr>
                  <a:t> </a:t>
                </a:r>
                <a:r>
                  <a:rPr lang="en-US" sz="2400">
                    <a:solidFill>
                      <a:srgbClr val="FF0000"/>
                    </a:solidFill>
                  </a:rPr>
                  <a:t>gần với </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𝑤</m:t>
                        </m:r>
                      </m:e>
                      <m:sup>
                        <m:r>
                          <a:rPr lang="en-US" sz="2400" i="1">
                            <a:solidFill>
                              <a:srgbClr val="FF0000"/>
                            </a:solidFill>
                            <a:latin typeface="Cambria Math" panose="02040503050406030204" pitchFamily="18" charset="0"/>
                          </a:rPr>
                          <m:t>∗</m:t>
                        </m:r>
                      </m:sup>
                    </m:sSup>
                  </m:oMath>
                </a14:m>
                <a:r>
                  <a:rPr lang="en-US" sz="2400" dirty="0">
                    <a:solidFill>
                      <a:srgbClr val="FF0000"/>
                    </a:solidFill>
                  </a:rPr>
                  <a:t> </a:t>
                </a:r>
                <a:r>
                  <a:rPr lang="en-US" sz="2400">
                    <a:solidFill>
                      <a:srgbClr val="FF0000"/>
                    </a:solidFill>
                  </a:rPr>
                  <a:t>hơn so với </a:t>
                </a:r>
                <a14:m>
                  <m:oMath xmlns:m="http://schemas.openxmlformats.org/officeDocument/2006/math">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𝑤</m:t>
                        </m:r>
                      </m:e>
                      <m:sub>
                        <m:r>
                          <a:rPr lang="en-US" sz="2400" i="1">
                            <a:solidFill>
                              <a:srgbClr val="FF0000"/>
                            </a:solidFill>
                            <a:latin typeface="Cambria Math" panose="02040503050406030204" pitchFamily="18" charset="0"/>
                            <a:ea typeface="Cambria Math" panose="02040503050406030204" pitchFamily="18" charset="0"/>
                          </a:rPr>
                          <m:t>𝑘</m:t>
                        </m:r>
                      </m:sub>
                    </m:sSub>
                  </m:oMath>
                </a14:m>
                <a:r>
                  <a:rPr lang="en-US" sz="2400" dirty="0">
                    <a:solidFill>
                      <a:schemeClr val="tx1"/>
                    </a:solidFill>
                  </a:rPr>
                  <a:t>.</a:t>
                </a:r>
              </a:p>
              <a:p>
                <a:r>
                  <a:rPr lang="en-US" sz="2400">
                    <a:solidFill>
                      <a:schemeClr val="tx1"/>
                    </a:solidFill>
                  </a:rPr>
                  <a:t>Khi</a:t>
                </a:r>
                <a:r>
                  <a:rPr lang="en-US" sz="2400" dirty="0">
                    <a:solidFill>
                      <a:schemeClr val="tx1"/>
                    </a:solidFill>
                  </a:rPr>
                  <a: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b="0" i="1" smtClean="0">
                        <a:solidFill>
                          <a:schemeClr val="tx1"/>
                        </a:solidFill>
                        <a:latin typeface="Cambria Math" panose="02040503050406030204" pitchFamily="18" charset="0"/>
                        <a:ea typeface="Cambria Math" panose="02040503050406030204" pitchFamily="18" charset="0"/>
                      </a:rPr>
                      <m:t>&gt;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m:t>
                        </m:r>
                      </m:sup>
                    </m:sSup>
                  </m:oMath>
                </a14:m>
                <a:r>
                  <a:rPr lang="en-US" sz="2400">
                    <a:solidFill>
                      <a:schemeClr val="tx1"/>
                    </a:solidFill>
                  </a:rPr>
                  <a:t>, ta có </a:t>
                </a:r>
                <a14:m>
                  <m:oMath xmlns:m="http://schemas.openxmlformats.org/officeDocument/2006/math">
                    <m:r>
                      <a:rPr lang="en-US" sz="2400" b="0" i="1" smtClean="0">
                        <a:solidFill>
                          <a:schemeClr val="tx1"/>
                        </a:solidFill>
                        <a:latin typeface="Cambria Math" panose="02040503050406030204" pitchFamily="18" charset="0"/>
                      </a:rPr>
                      <m:t>𝑔</m:t>
                    </m:r>
                    <m:d>
                      <m:dPr>
                        <m:ctrlPr>
                          <a:rPr lang="en-US" sz="2400" b="0" i="1" smtClean="0">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e>
                    </m:d>
                    <m:r>
                      <a:rPr lang="en-US" sz="2400" b="0" i="1" smtClean="0">
                        <a:solidFill>
                          <a:schemeClr val="tx1"/>
                        </a:solidFill>
                        <a:latin typeface="Cambria Math" panose="02040503050406030204" pitchFamily="18" charset="0"/>
                      </a:rPr>
                      <m:t>&gt;0</m:t>
                    </m:r>
                  </m:oMath>
                </a14:m>
                <a:r>
                  <a:rPr lang="en-US" sz="2400">
                    <a:solidFill>
                      <a:schemeClr val="tx1"/>
                    </a:solidFill>
                  </a:rPr>
                  <a:t>. Nên,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r>
                          <a:rPr lang="en-US" sz="2400" i="1">
                            <a:solidFill>
                              <a:schemeClr val="tx1"/>
                            </a:solidFill>
                            <a:latin typeface="Cambria Math" panose="02040503050406030204" pitchFamily="18" charset="0"/>
                            <a:ea typeface="Cambria Math" panose="02040503050406030204" pitchFamily="18" charset="0"/>
                          </a:rPr>
                          <m:t>+1</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𝑎</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i="1">
                        <a:solidFill>
                          <a:schemeClr val="tx1"/>
                        </a:solidFill>
                        <a:latin typeface="Cambria Math" panose="02040503050406030204" pitchFamily="18" charset="0"/>
                        <a:ea typeface="Cambria Math" panose="02040503050406030204" pitchFamily="18" charset="0"/>
                      </a:rPr>
                      <m:t>𝑔</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e>
                    </m:d>
                    <m:r>
                      <a:rPr lang="en-US" sz="2400" b="0" i="1" smtClean="0">
                        <a:solidFill>
                          <a:schemeClr val="tx1"/>
                        </a:solidFill>
                        <a:latin typeface="Cambria Math" panose="02040503050406030204" pitchFamily="18" charset="0"/>
                        <a:ea typeface="Cambria Math" panose="02040503050406030204" pitchFamily="18" charset="0"/>
                      </a:rPr>
                      <m:t>&lt;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oMath>
                </a14:m>
                <a:r>
                  <a:rPr lang="en-US" sz="2400" dirty="0">
                    <a:solidFill>
                      <a:schemeClr val="tx1"/>
                    </a:solidFill>
                  </a:rPr>
                  <a:t> </a:t>
                </a:r>
                <a:r>
                  <a:rPr lang="en-US" sz="2400">
                    <a:solidFill>
                      <a:schemeClr val="tx1"/>
                    </a:solidFill>
                  </a:rPr>
                  <a:t>và do đó,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r>
                          <a:rPr lang="en-US" sz="2400" i="1">
                            <a:solidFill>
                              <a:schemeClr val="tx1"/>
                            </a:solidFill>
                            <a:latin typeface="Cambria Math" panose="02040503050406030204" pitchFamily="18" charset="0"/>
                            <a:ea typeface="Cambria Math" panose="02040503050406030204" pitchFamily="18" charset="0"/>
                          </a:rPr>
                          <m:t>+1</m:t>
                        </m:r>
                      </m:sub>
                    </m:sSub>
                  </m:oMath>
                </a14:m>
                <a:r>
                  <a:rPr lang="en-US" sz="2400" dirty="0">
                    <a:solidFill>
                      <a:schemeClr val="tx1"/>
                    </a:solidFill>
                  </a:rPr>
                  <a:t> </a:t>
                </a:r>
                <a:r>
                  <a:rPr lang="en-US" sz="2400">
                    <a:solidFill>
                      <a:schemeClr val="tx1"/>
                    </a:solidFill>
                  </a:rPr>
                  <a:t>gần với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m:t>
                        </m:r>
                      </m:sup>
                    </m:sSup>
                  </m:oMath>
                </a14:m>
                <a:r>
                  <a:rPr lang="en-US" sz="2400" dirty="0">
                    <a:solidFill>
                      <a:schemeClr val="tx1"/>
                    </a:solidFill>
                  </a:rPr>
                  <a:t> </a:t>
                </a:r>
                <a:r>
                  <a:rPr lang="en-US" sz="2400">
                    <a:solidFill>
                      <a:schemeClr val="tx1"/>
                    </a:solidFill>
                  </a:rPr>
                  <a:t>hơn so với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oMath>
                </a14:m>
                <a:r>
                  <a:rPr lang="en-US" sz="2400" dirty="0">
                    <a:solidFill>
                      <a:schemeClr val="tx1"/>
                    </a:solidFill>
                  </a:rPr>
                  <a:t>.</a:t>
                </a:r>
              </a:p>
              <a:p>
                <a:r>
                  <a:rPr lang="en-US" sz="2400">
                    <a:solidFill>
                      <a:schemeClr val="tx1"/>
                    </a:solidFill>
                  </a:rPr>
                  <a:t>Khi</a:t>
                </a:r>
                <a:r>
                  <a:rPr lang="en-US" sz="2400" dirty="0">
                    <a:solidFill>
                      <a:schemeClr val="tx1"/>
                    </a:solidFill>
                  </a:rPr>
                  <a: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b="0" i="1" smtClean="0">
                        <a:solidFill>
                          <a:schemeClr val="tx1"/>
                        </a:solidFill>
                        <a:latin typeface="Cambria Math" panose="02040503050406030204" pitchFamily="18" charset="0"/>
                        <a:ea typeface="Cambria Math" panose="02040503050406030204" pitchFamily="18" charset="0"/>
                      </a:rPr>
                      <m:t>&lt;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m:t>
                        </m:r>
                      </m:sup>
                    </m:sSup>
                  </m:oMath>
                </a14:m>
                <a:r>
                  <a:rPr lang="en-US" sz="2400" dirty="0">
                    <a:solidFill>
                      <a:schemeClr val="tx1"/>
                    </a:solidFill>
                  </a:rPr>
                  <a:t>, </a:t>
                </a:r>
                <a:r>
                  <a:rPr lang="en-US" sz="2400">
                    <a:solidFill>
                      <a:schemeClr val="tx1"/>
                    </a:solidFill>
                  </a:rPr>
                  <a:t>ta có </a:t>
                </a:r>
                <a14:m>
                  <m:oMath xmlns:m="http://schemas.openxmlformats.org/officeDocument/2006/math">
                    <m:r>
                      <a:rPr lang="en-US" sz="2400" i="1">
                        <a:solidFill>
                          <a:schemeClr val="tx1"/>
                        </a:solidFill>
                        <a:latin typeface="Cambria Math" panose="02040503050406030204" pitchFamily="18" charset="0"/>
                      </a:rPr>
                      <m:t>𝑔</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e>
                    </m:d>
                    <m:r>
                      <a:rPr lang="en-US" sz="2400" b="0" i="1" smtClean="0">
                        <a:solidFill>
                          <a:schemeClr val="tx1"/>
                        </a:solidFill>
                        <a:latin typeface="Cambria Math" panose="02040503050406030204" pitchFamily="18" charset="0"/>
                        <a:ea typeface="Cambria Math" panose="02040503050406030204" pitchFamily="18" charset="0"/>
                      </a:rPr>
                      <m:t>&lt;</m:t>
                    </m:r>
                    <m:r>
                      <a:rPr lang="en-US" sz="2400" i="1">
                        <a:solidFill>
                          <a:schemeClr val="tx1"/>
                        </a:solidFill>
                        <a:latin typeface="Cambria Math" panose="02040503050406030204" pitchFamily="18" charset="0"/>
                      </a:rPr>
                      <m:t>0</m:t>
                    </m:r>
                  </m:oMath>
                </a14:m>
                <a:r>
                  <a:rPr lang="en-US" sz="2400">
                    <a:solidFill>
                      <a:schemeClr val="tx1"/>
                    </a:solidFill>
                  </a:rPr>
                  <a:t>. Nên,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r>
                          <a:rPr lang="en-US" sz="2400" i="1">
                            <a:solidFill>
                              <a:schemeClr val="tx1"/>
                            </a:solidFill>
                            <a:latin typeface="Cambria Math" panose="02040503050406030204" pitchFamily="18" charset="0"/>
                            <a:ea typeface="Cambria Math" panose="02040503050406030204" pitchFamily="18" charset="0"/>
                          </a:rPr>
                          <m:t>+1</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𝑎</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i="1">
                        <a:solidFill>
                          <a:schemeClr val="tx1"/>
                        </a:solidFill>
                        <a:latin typeface="Cambria Math" panose="02040503050406030204" pitchFamily="18" charset="0"/>
                        <a:ea typeface="Cambria Math" panose="02040503050406030204" pitchFamily="18" charset="0"/>
                      </a:rPr>
                      <m:t>𝑔</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e>
                    </m:d>
                    <m:r>
                      <a:rPr lang="en-US" sz="2400" i="1">
                        <a:solidFill>
                          <a:schemeClr val="tx1"/>
                        </a:solidFill>
                        <a:latin typeface="Cambria Math" panose="02040503050406030204" pitchFamily="18" charset="0"/>
                        <a:ea typeface="Cambria Math" panose="02040503050406030204" pitchFamily="18" charset="0"/>
                      </a:rPr>
                      <m:t>&lt;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oMath>
                </a14:m>
                <a:r>
                  <a:rPr lang="en-US" sz="2400" dirty="0">
                    <a:solidFill>
                      <a:schemeClr val="tx1"/>
                    </a:solidFill>
                  </a:rPr>
                  <a:t> </a:t>
                </a:r>
                <a:r>
                  <a:rPr lang="en-US" sz="2400">
                    <a:solidFill>
                      <a:schemeClr val="tx1"/>
                    </a:solidFill>
                  </a:rPr>
                  <a:t>và do đó,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r>
                          <a:rPr lang="en-US" sz="2400" i="1">
                            <a:solidFill>
                              <a:schemeClr val="tx1"/>
                            </a:solidFill>
                            <a:latin typeface="Cambria Math" panose="02040503050406030204" pitchFamily="18" charset="0"/>
                            <a:ea typeface="Cambria Math" panose="02040503050406030204" pitchFamily="18" charset="0"/>
                          </a:rPr>
                          <m:t>+1</m:t>
                        </m:r>
                      </m:sub>
                    </m:sSub>
                  </m:oMath>
                </a14:m>
                <a:r>
                  <a:rPr lang="en-US" sz="2400" dirty="0">
                    <a:solidFill>
                      <a:schemeClr val="tx1"/>
                    </a:solidFill>
                  </a:rPr>
                  <a:t> </a:t>
                </a:r>
                <a:r>
                  <a:rPr lang="en-US" sz="2400">
                    <a:solidFill>
                      <a:schemeClr val="tx1"/>
                    </a:solidFill>
                  </a:rPr>
                  <a:t>gần với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m:t>
                        </m:r>
                      </m:sup>
                    </m:sSup>
                  </m:oMath>
                </a14:m>
                <a:r>
                  <a:rPr lang="en-US" sz="2400" dirty="0">
                    <a:solidFill>
                      <a:schemeClr val="tx1"/>
                    </a:solidFill>
                  </a:rPr>
                  <a:t> </a:t>
                </a:r>
                <a:r>
                  <a:rPr lang="en-US" sz="2400">
                    <a:solidFill>
                      <a:schemeClr val="tx1"/>
                    </a:solidFill>
                  </a:rPr>
                  <a:t>hơn so với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oMath>
                </a14:m>
                <a:r>
                  <a:rPr lang="en-US" sz="2400" dirty="0">
                    <a:solidFill>
                      <a:schemeClr val="tx1"/>
                    </a:solidFill>
                  </a:rPr>
                  <a:t>.</a:t>
                </a:r>
              </a:p>
              <a:p>
                <a:pPr marL="50800" indent="0">
                  <a:buNone/>
                </a:pPr>
                <a:endParaRPr lang="en-US" sz="2600" dirty="0"/>
              </a:p>
              <a:p>
                <a:pPr marL="50800" indent="0">
                  <a:buNone/>
                </a:pPr>
                <a:endParaRPr lang="en-US" sz="2600" dirty="0"/>
              </a:p>
              <a:p>
                <a:pPr marL="50800" indent="0">
                  <a:buNone/>
                </a:pPr>
                <a:endParaRPr lang="en-US" sz="2600" dirty="0"/>
              </a:p>
            </p:txBody>
          </p:sp>
        </mc:Choice>
        <mc:Fallback xmlns="">
          <p:sp>
            <p:nvSpPr>
              <p:cNvPr id="3" name="Text Placeholder 2">
                <a:extLst>
                  <a:ext uri="{FF2B5EF4-FFF2-40B4-BE49-F238E27FC236}">
                    <a16:creationId xmlns:a16="http://schemas.microsoft.com/office/drawing/2014/main" id="{B2C9F99F-A6D7-49A8-527E-36B7399512CF}"/>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549" r="-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0B330F1-FD77-0FC5-8C97-9689E50F84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14</a:t>
            </a:fld>
            <a:endParaRPr lang="en-VN"/>
          </a:p>
        </p:txBody>
      </p:sp>
      <p:sp>
        <p:nvSpPr>
          <p:cNvPr id="5" name="Google Shape;375;p5">
            <a:extLst>
              <a:ext uri="{FF2B5EF4-FFF2-40B4-BE49-F238E27FC236}">
                <a16:creationId xmlns:a16="http://schemas.microsoft.com/office/drawing/2014/main" id="{BC4F897D-CA16-F572-FED7-8A81D23529DE}"/>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pic>
        <p:nvPicPr>
          <p:cNvPr id="7" name="Picture 6">
            <a:extLst>
              <a:ext uri="{FF2B5EF4-FFF2-40B4-BE49-F238E27FC236}">
                <a16:creationId xmlns:a16="http://schemas.microsoft.com/office/drawing/2014/main" id="{478C1626-A5C8-ACF6-F47E-4FD4C33B9105}"/>
              </a:ext>
            </a:extLst>
          </p:cNvPr>
          <p:cNvPicPr>
            <a:picLocks noChangeAspect="1"/>
          </p:cNvPicPr>
          <p:nvPr/>
        </p:nvPicPr>
        <p:blipFill>
          <a:blip r:embed="rId3"/>
          <a:stretch>
            <a:fillRect/>
          </a:stretch>
        </p:blipFill>
        <p:spPr>
          <a:xfrm>
            <a:off x="5760541" y="892913"/>
            <a:ext cx="4342309" cy="3469590"/>
          </a:xfrm>
          <a:prstGeom prst="rect">
            <a:avLst/>
          </a:prstGeom>
        </p:spPr>
      </p:pic>
    </p:spTree>
    <p:extLst>
      <p:ext uri="{BB962C8B-B14F-4D97-AF65-F5344CB8AC3E}">
        <p14:creationId xmlns:p14="http://schemas.microsoft.com/office/powerpoint/2010/main" val="18459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E2779-7B0D-D862-526C-0350635B6D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E7BFB-80C4-89AF-5D60-D27524A1DC95}"/>
              </a:ext>
            </a:extLst>
          </p:cNvPr>
          <p:cNvSpPr>
            <a:spLocks noGrp="1"/>
          </p:cNvSpPr>
          <p:nvPr>
            <p:ph type="title"/>
          </p:nvPr>
        </p:nvSpPr>
        <p:spPr>
          <a:xfrm>
            <a:off x="679450" y="62120"/>
            <a:ext cx="10674351" cy="785896"/>
          </a:xfrm>
        </p:spPr>
        <p:txBody>
          <a:bodyPr>
            <a:normAutofit fontScale="90000"/>
          </a:bodyPr>
          <a:lstStyle/>
          <a:p>
            <a:r>
              <a:rPr lang="en-US"/>
              <a:t>Thuật toán Robbins-Monro – Tính hội tụ</a:t>
            </a:r>
            <a:endParaRPr lang="en-US" dirty="0"/>
          </a:p>
        </p:txBody>
      </p:sp>
      <p:sp>
        <p:nvSpPr>
          <p:cNvPr id="4" name="Slide Number Placeholder 3">
            <a:extLst>
              <a:ext uri="{FF2B5EF4-FFF2-40B4-BE49-F238E27FC236}">
                <a16:creationId xmlns:a16="http://schemas.microsoft.com/office/drawing/2014/main" id="{0A6038C3-A315-DC7B-EA7F-451E3F0141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15</a:t>
            </a:fld>
            <a:endParaRPr lang="en-VN"/>
          </a:p>
        </p:txBody>
      </p:sp>
      <p:sp>
        <p:nvSpPr>
          <p:cNvPr id="5" name="Google Shape;375;p5">
            <a:extLst>
              <a:ext uri="{FF2B5EF4-FFF2-40B4-BE49-F238E27FC236}">
                <a16:creationId xmlns:a16="http://schemas.microsoft.com/office/drawing/2014/main" id="{C7DD886C-0810-1AE3-FC2E-0FF241896937}"/>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1ACDF5B0-9BF4-42FD-59E7-C5C8B011138F}"/>
                  </a:ext>
                </a:extLst>
              </p:cNvPr>
              <p:cNvGraphicFramePr>
                <a:graphicFrameLocks noGrp="1"/>
              </p:cNvGraphicFramePr>
              <p:nvPr>
                <p:extLst>
                  <p:ext uri="{D42A27DB-BD31-4B8C-83A1-F6EECF244321}">
                    <p14:modId xmlns:p14="http://schemas.microsoft.com/office/powerpoint/2010/main" val="3468698996"/>
                  </p:ext>
                </p:extLst>
              </p:nvPr>
            </p:nvGraphicFramePr>
            <p:xfrm>
              <a:off x="621442" y="1092783"/>
              <a:ext cx="11151458" cy="4248641"/>
            </p:xfrm>
            <a:graphic>
              <a:graphicData uri="http://schemas.openxmlformats.org/drawingml/2006/table">
                <a:tbl>
                  <a:tblPr firstRow="1" bandRow="1">
                    <a:tableStyleId>{5C22544A-7EE6-4342-B048-85BDC9FD1C3A}</a:tableStyleId>
                  </a:tblPr>
                  <a:tblGrid>
                    <a:gridCol w="11151458">
                      <a:extLst>
                        <a:ext uri="{9D8B030D-6E8A-4147-A177-3AD203B41FA5}">
                          <a16:colId xmlns:a16="http://schemas.microsoft.com/office/drawing/2014/main" val="2608535808"/>
                        </a:ext>
                      </a:extLst>
                    </a:gridCol>
                  </a:tblGrid>
                  <a:tr h="592270">
                    <a:tc>
                      <a:txBody>
                        <a:bodyPr/>
                        <a:lstStyle/>
                        <a:p>
                          <a:pPr>
                            <a:lnSpc>
                              <a:spcPct val="150000"/>
                            </a:lnSpc>
                          </a:pPr>
                          <a:r>
                            <a:rPr lang="en-US" sz="2600">
                              <a:solidFill>
                                <a:schemeClr val="tx1">
                                  <a:lumMod val="50000"/>
                                </a:schemeClr>
                              </a:solidFill>
                            </a:rPr>
                            <a:t>Định lý Robbins-Monro</a:t>
                          </a:r>
                          <a:endParaRPr lang="en-VN" sz="2600" dirty="0">
                            <a:solidFill>
                              <a:schemeClr val="tx1">
                                <a:lumMod val="50000"/>
                              </a:schemeClr>
                            </a:solidFill>
                          </a:endParaRPr>
                        </a:p>
                      </a:txBody>
                      <a:tcPr>
                        <a:solidFill>
                          <a:srgbClr val="FFC000"/>
                        </a:solidFill>
                      </a:tcPr>
                    </a:tc>
                    <a:extLst>
                      <a:ext uri="{0D108BD9-81ED-4DB2-BD59-A6C34878D82A}">
                        <a16:rowId xmlns:a16="http://schemas.microsoft.com/office/drawing/2014/main" val="1266693422"/>
                      </a:ext>
                    </a:extLst>
                  </a:tr>
                  <a:tr h="3636247">
                    <a:tc>
                      <a:txBody>
                        <a:bodyPr/>
                        <a:lstStyle/>
                        <a:p>
                          <a:pPr>
                            <a:lnSpc>
                              <a:spcPct val="150000"/>
                            </a:lnSpc>
                          </a:pPr>
                          <a:r>
                            <a:rPr lang="en-US" sz="2400"/>
                            <a:t>Trong thuật toán Robbins-Monro, nếu</a:t>
                          </a:r>
                        </a:p>
                        <a:p>
                          <a:pPr marL="457200" indent="-457200">
                            <a:lnSpc>
                              <a:spcPct val="150000"/>
                            </a:lnSpc>
                            <a:buFont typeface="+mj-lt"/>
                            <a:buAutoNum type="arabicPeriod"/>
                          </a:pPr>
                          <a14:m>
                            <m:oMath xmlns:m="http://schemas.openxmlformats.org/officeDocument/2006/math">
                              <m:r>
                                <a:rPr lang="en-US" sz="2400" b="0" i="1" smtClean="0">
                                  <a:latin typeface="Cambria Math" panose="02040503050406030204" pitchFamily="18" charset="0"/>
                                </a:rPr>
                                <m:t>0&lt;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𝑤</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oMath>
                          </a14:m>
                          <a:r>
                            <a:rPr lang="en-US" sz="2400"/>
                            <a:t> với</a:t>
                          </a:r>
                          <a:r>
                            <a:rPr lang="en-US" sz="2400" baseline="0"/>
                            <a:t> mọi </a:t>
                          </a:r>
                          <a14:m>
                            <m:oMath xmlns:m="http://schemas.openxmlformats.org/officeDocument/2006/math">
                              <m:r>
                                <a:rPr lang="en-US" sz="2400" b="0" i="1" baseline="0" smtClean="0">
                                  <a:latin typeface="Cambria Math" panose="02040503050406030204" pitchFamily="18" charset="0"/>
                                </a:rPr>
                                <m:t>𝑤</m:t>
                              </m:r>
                            </m:oMath>
                          </a14:m>
                          <a:endParaRPr lang="en-US" sz="2400"/>
                        </a:p>
                        <a:p>
                          <a:pPr marL="457200" indent="-457200">
                            <a:lnSpc>
                              <a:spcPct val="150000"/>
                            </a:lnSpc>
                            <a:buFont typeface="+mj-lt"/>
                            <a:buAutoNum type="arabicPeriod"/>
                          </a:pP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i="1" smtClean="0">
                                      <a:latin typeface="Cambria Math" panose="02040503050406030204" pitchFamily="18" charset="0"/>
                                      <a:ea typeface="Cambria Math" panose="02040503050406030204" pitchFamily="18" charset="0"/>
                                    </a:rPr>
                                    <m:t>∞</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nary>
                            </m:oMath>
                          </a14:m>
                          <a:r>
                            <a:rPr lang="en-US" sz="2400"/>
                            <a:t> và</a:t>
                          </a:r>
                          <a:r>
                            <a:rPr lang="en-US" sz="2400" baseline="0"/>
                            <a:t>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i="1" smtClean="0">
                                      <a:latin typeface="Cambria Math" panose="02040503050406030204" pitchFamily="18" charset="0"/>
                                      <a:ea typeface="Cambria Math" panose="02040503050406030204" pitchFamily="18" charset="0"/>
                                    </a:rPr>
                                    <m:t>∞</m:t>
                                  </m:r>
                                </m:sup>
                                <m:e>
                                  <m:sSubSup>
                                    <m:sSubSupPr>
                                      <m:ctrlPr>
                                        <a:rPr lang="en-US" sz="240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𝑘</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&lt;∞</m:t>
                                  </m:r>
                                </m:e>
                              </m:nary>
                            </m:oMath>
                          </a14:m>
                          <a:endParaRPr lang="en-US" sz="2400"/>
                        </a:p>
                        <a:p>
                          <a:pPr marL="457200" indent="-457200">
                            <a:lnSpc>
                              <a:spcPct val="150000"/>
                            </a:lnSpc>
                            <a:buFont typeface="+mj-lt"/>
                            <a:buAutoNum type="arabicPeriod"/>
                          </a:pPr>
                          <a14:m>
                            <m:oMath xmlns:m="http://schemas.openxmlformats.org/officeDocument/2006/math">
                              <m:r>
                                <a:rPr lang="en-US" sz="2400" i="1" smtClean="0">
                                  <a:latin typeface="Cambria Math" panose="02040503050406030204" pitchFamily="18" charset="0"/>
                                  <a:ea typeface="Cambria Math" panose="02040503050406030204" pitchFamily="18" charset="0"/>
                                </a:rPr>
                                <m:t>𝔼</m:t>
                              </m:r>
                              <m:d>
                                <m:dPr>
                                  <m:begChr m:val="["/>
                                  <m:endChr m:val="]"/>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ℋ</m:t>
                                      </m:r>
                                    </m:e>
                                    <m:sub>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=0</m:t>
                              </m:r>
                            </m:oMath>
                          </a14:m>
                          <a:r>
                            <a:rPr lang="en-US" sz="2400"/>
                            <a:t> và </a:t>
                          </a:r>
                          <a14:m>
                            <m:oMath xmlns:m="http://schemas.openxmlformats.org/officeDocument/2006/math">
                              <m:r>
                                <a:rPr lang="en-US" sz="2400" i="1" smtClean="0">
                                  <a:latin typeface="Cambria Math" panose="02040503050406030204" pitchFamily="18" charset="0"/>
                                  <a:ea typeface="Cambria Math" panose="02040503050406030204" pitchFamily="18" charset="0"/>
                                </a:rPr>
                                <m:t>𝔼</m:t>
                              </m:r>
                              <m:d>
                                <m:dPr>
                                  <m:begChr m:val="["/>
                                  <m:endChr m:val="]"/>
                                  <m:ctrlPr>
                                    <a:rPr lang="en-US" sz="2400" i="1" smtClean="0">
                                      <a:latin typeface="Cambria Math" panose="02040503050406030204" pitchFamily="18" charset="0"/>
                                      <a:ea typeface="Cambria Math" panose="02040503050406030204" pitchFamily="18" charset="0"/>
                                    </a:rPr>
                                  </m:ctrlPr>
                                </m:dPr>
                                <m:e>
                                  <m:sSubSup>
                                    <m:sSubSupPr>
                                      <m:ctrlPr>
                                        <a:rPr lang="en-US" sz="2400" i="1" smtClean="0">
                                          <a:latin typeface="Cambria Math" panose="02040503050406030204" pitchFamily="18" charset="0"/>
                                          <a:ea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ea typeface="Cambria Math" panose="02040503050406030204" pitchFamily="18" charset="0"/>
                                        </a:rPr>
                                        <m:t>𝑘</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ℋ</m:t>
                                      </m:r>
                                    </m:e>
                                    <m:sub>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&lt;∞</m:t>
                              </m:r>
                            </m:oMath>
                          </a14:m>
                          <a:endParaRPr lang="en-US" sz="2400"/>
                        </a:p>
                        <a:p>
                          <a:pPr>
                            <a:lnSpc>
                              <a:spcPct val="150000"/>
                            </a:lnSpc>
                          </a:pPr>
                          <a:r>
                            <a:rPr lang="en-US" sz="2400"/>
                            <a:t>với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ℋ</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e>
                              </m:d>
                            </m:oMath>
                          </a14:m>
                          <a:r>
                            <a:rPr lang="en-US" sz="2400"/>
                            <a:t> thì</a:t>
                          </a:r>
                          <a:r>
                            <a:rPr lang="en-US" sz="2400" baseline="0"/>
                            <a:t>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𝑘</m:t>
                                  </m:r>
                                </m:sub>
                              </m:sSub>
                            </m:oMath>
                          </a14:m>
                          <a:r>
                            <a:rPr lang="en-US" sz="2400"/>
                            <a:t> hội</a:t>
                          </a:r>
                          <a:r>
                            <a:rPr lang="en-US" sz="2400" baseline="0"/>
                            <a:t> tụ (converge) với xác suất 1 (probability 1) về nghiệm </a:t>
                          </a:r>
                          <a14:m>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m:t>
                                  </m:r>
                                </m:sup>
                              </m:sSup>
                            </m:oMath>
                          </a14:m>
                          <a:r>
                            <a:rPr lang="en-US" sz="2400" baseline="0"/>
                            <a:t> thỏa mãn </a:t>
                          </a:r>
                          <a14:m>
                            <m:oMath xmlns:m="http://schemas.openxmlformats.org/officeDocument/2006/math">
                              <m:r>
                                <a:rPr lang="en-US" sz="2400" b="0" i="1" baseline="0" smtClean="0">
                                  <a:latin typeface="Cambria Math" panose="02040503050406030204" pitchFamily="18" charset="0"/>
                                </a:rPr>
                                <m:t>𝑔</m:t>
                              </m:r>
                              <m:d>
                                <m:dPr>
                                  <m:ctrlPr>
                                    <a:rPr lang="en-US" sz="2400" b="0" i="1" baseline="0" smtClean="0">
                                      <a:latin typeface="Cambria Math" panose="02040503050406030204" pitchFamily="18" charset="0"/>
                                    </a:rPr>
                                  </m:ctrlPr>
                                </m:dPr>
                                <m:e>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m:t>
                                      </m:r>
                                    </m:sup>
                                  </m:sSup>
                                </m:e>
                              </m:d>
                              <m:r>
                                <a:rPr lang="en-US" sz="2400" b="0" i="1" baseline="0" smtClean="0">
                                  <a:latin typeface="Cambria Math" panose="02040503050406030204" pitchFamily="18" charset="0"/>
                                </a:rPr>
                                <m:t>=0</m:t>
                              </m:r>
                            </m:oMath>
                          </a14:m>
                          <a:r>
                            <a:rPr lang="en-US" sz="2400"/>
                            <a:t>.</a:t>
                          </a:r>
                        </a:p>
                      </a:txBody>
                      <a:tcPr>
                        <a:solidFill>
                          <a:schemeClr val="accent4">
                            <a:lumMod val="40000"/>
                            <a:lumOff val="60000"/>
                          </a:schemeClr>
                        </a:solidFill>
                      </a:tcPr>
                    </a:tc>
                    <a:extLst>
                      <a:ext uri="{0D108BD9-81ED-4DB2-BD59-A6C34878D82A}">
                        <a16:rowId xmlns:a16="http://schemas.microsoft.com/office/drawing/2014/main" val="680088143"/>
                      </a:ext>
                    </a:extLst>
                  </a:tr>
                </a:tbl>
              </a:graphicData>
            </a:graphic>
          </p:graphicFrame>
        </mc:Choice>
        <mc:Fallback xmlns="">
          <p:graphicFrame>
            <p:nvGraphicFramePr>
              <p:cNvPr id="8" name="Table 7">
                <a:extLst>
                  <a:ext uri="{FF2B5EF4-FFF2-40B4-BE49-F238E27FC236}">
                    <a16:creationId xmlns:a16="http://schemas.microsoft.com/office/drawing/2014/main" id="{1ACDF5B0-9BF4-42FD-59E7-C5C8B011138F}"/>
                  </a:ext>
                </a:extLst>
              </p:cNvPr>
              <p:cNvGraphicFramePr>
                <a:graphicFrameLocks noGrp="1"/>
              </p:cNvGraphicFramePr>
              <p:nvPr>
                <p:extLst>
                  <p:ext uri="{D42A27DB-BD31-4B8C-83A1-F6EECF244321}">
                    <p14:modId xmlns:p14="http://schemas.microsoft.com/office/powerpoint/2010/main" val="3468698996"/>
                  </p:ext>
                </p:extLst>
              </p:nvPr>
            </p:nvGraphicFramePr>
            <p:xfrm>
              <a:off x="621442" y="1092783"/>
              <a:ext cx="11151458" cy="4248641"/>
            </p:xfrm>
            <a:graphic>
              <a:graphicData uri="http://schemas.openxmlformats.org/drawingml/2006/table">
                <a:tbl>
                  <a:tblPr firstRow="1" bandRow="1">
                    <a:tableStyleId>{5C22544A-7EE6-4342-B048-85BDC9FD1C3A}</a:tableStyleId>
                  </a:tblPr>
                  <a:tblGrid>
                    <a:gridCol w="11151458">
                      <a:extLst>
                        <a:ext uri="{9D8B030D-6E8A-4147-A177-3AD203B41FA5}">
                          <a16:colId xmlns:a16="http://schemas.microsoft.com/office/drawing/2014/main" val="2608535808"/>
                        </a:ext>
                      </a:extLst>
                    </a:gridCol>
                  </a:tblGrid>
                  <a:tr h="612394">
                    <a:tc>
                      <a:txBody>
                        <a:bodyPr/>
                        <a:lstStyle/>
                        <a:p>
                          <a:pPr>
                            <a:lnSpc>
                              <a:spcPct val="150000"/>
                            </a:lnSpc>
                          </a:pPr>
                          <a:r>
                            <a:rPr lang="en-US" sz="2600">
                              <a:solidFill>
                                <a:schemeClr val="tx1">
                                  <a:lumMod val="50000"/>
                                </a:schemeClr>
                              </a:solidFill>
                            </a:rPr>
                            <a:t>Định lý Robbins-Monro</a:t>
                          </a:r>
                          <a:endParaRPr lang="en-VN" sz="2600" dirty="0">
                            <a:solidFill>
                              <a:schemeClr val="tx1">
                                <a:lumMod val="50000"/>
                              </a:schemeClr>
                            </a:solidFill>
                          </a:endParaRPr>
                        </a:p>
                      </a:txBody>
                      <a:tcPr>
                        <a:solidFill>
                          <a:srgbClr val="FFC000"/>
                        </a:solidFill>
                      </a:tcPr>
                    </a:tc>
                    <a:extLst>
                      <a:ext uri="{0D108BD9-81ED-4DB2-BD59-A6C34878D82A}">
                        <a16:rowId xmlns:a16="http://schemas.microsoft.com/office/drawing/2014/main" val="1266693422"/>
                      </a:ext>
                    </a:extLst>
                  </a:tr>
                  <a:tr h="3636247">
                    <a:tc>
                      <a:txBody>
                        <a:bodyPr/>
                        <a:lstStyle/>
                        <a:p>
                          <a:endParaRPr lang="en-US"/>
                        </a:p>
                      </a:txBody>
                      <a:tcPr>
                        <a:blipFill>
                          <a:blip r:embed="rId2"/>
                          <a:stretch>
                            <a:fillRect l="-55" t="-17085" r="-218" b="-335"/>
                          </a:stretch>
                        </a:blipFill>
                      </a:tcPr>
                    </a:tc>
                    <a:extLst>
                      <a:ext uri="{0D108BD9-81ED-4DB2-BD59-A6C34878D82A}">
                        <a16:rowId xmlns:a16="http://schemas.microsoft.com/office/drawing/2014/main" val="680088143"/>
                      </a:ext>
                    </a:extLst>
                  </a:tr>
                </a:tbl>
              </a:graphicData>
            </a:graphic>
          </p:graphicFrame>
        </mc:Fallback>
      </mc:AlternateContent>
    </p:spTree>
    <p:extLst>
      <p:ext uri="{BB962C8B-B14F-4D97-AF65-F5344CB8AC3E}">
        <p14:creationId xmlns:p14="http://schemas.microsoft.com/office/powerpoint/2010/main" val="203285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EC3A-5532-6007-95A0-C1DABC0F147D}"/>
              </a:ext>
            </a:extLst>
          </p:cNvPr>
          <p:cNvSpPr>
            <a:spLocks noGrp="1"/>
          </p:cNvSpPr>
          <p:nvPr>
            <p:ph type="title"/>
          </p:nvPr>
        </p:nvSpPr>
        <p:spPr>
          <a:xfrm>
            <a:off x="774146" y="-94348"/>
            <a:ext cx="10579655" cy="785896"/>
          </a:xfrm>
        </p:spPr>
        <p:txBody>
          <a:bodyPr>
            <a:normAutofit fontScale="90000"/>
          </a:bodyPr>
          <a:lstStyle/>
          <a:p>
            <a:r>
              <a:rPr lang="en-US"/>
              <a:t>Thuật toán Robbins-Monro – Tính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C0729E-6D3F-35E9-FBC0-E6F49878CFFC}"/>
                  </a:ext>
                </a:extLst>
              </p:cNvPr>
              <p:cNvSpPr>
                <a:spLocks noGrp="1"/>
              </p:cNvSpPr>
              <p:nvPr>
                <p:ph type="body" idx="1"/>
              </p:nvPr>
            </p:nvSpPr>
            <p:spPr>
              <a:xfrm>
                <a:off x="539262" y="691548"/>
                <a:ext cx="11289323" cy="5784072"/>
              </a:xfrm>
            </p:spPr>
            <p:txBody>
              <a:bodyPr>
                <a:normAutofit fontScale="77500" lnSpcReduction="20000"/>
              </a:bodyPr>
              <a:lstStyle/>
              <a:p>
                <a:pPr marL="565150" indent="-514350">
                  <a:buFont typeface="+mj-lt"/>
                  <a:buAutoNum type="arabicPeriod"/>
                </a:pPr>
                <a14:m>
                  <m:oMath xmlns:m="http://schemas.openxmlformats.org/officeDocument/2006/math">
                    <m:r>
                      <a:rPr lang="en-US" i="1" smtClean="0">
                        <a:solidFill>
                          <a:srgbClr val="FF0000"/>
                        </a:solidFill>
                        <a:latin typeface="Cambria Math" panose="02040503050406030204" pitchFamily="18" charset="0"/>
                      </a:rPr>
                      <m:t>0&lt;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𝑐</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𝑔</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𝑤</m:t>
                    </m:r>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𝑐</m:t>
                        </m:r>
                      </m:e>
                      <m:sub>
                        <m:r>
                          <a:rPr lang="en-US" i="1">
                            <a:solidFill>
                              <a:srgbClr val="FF0000"/>
                            </a:solidFill>
                            <a:latin typeface="Cambria Math" panose="02040503050406030204" pitchFamily="18" charset="0"/>
                          </a:rPr>
                          <m:t>2</m:t>
                        </m:r>
                      </m:sub>
                    </m:sSub>
                  </m:oMath>
                </a14:m>
                <a:r>
                  <a:rPr lang="en-US">
                    <a:solidFill>
                      <a:srgbClr val="FF0000"/>
                    </a:solidFill>
                  </a:rPr>
                  <a:t> với mọi </a:t>
                </a:r>
                <a14:m>
                  <m:oMath xmlns:m="http://schemas.openxmlformats.org/officeDocument/2006/math">
                    <m:r>
                      <a:rPr lang="en-US" i="1">
                        <a:solidFill>
                          <a:srgbClr val="FF0000"/>
                        </a:solidFill>
                        <a:latin typeface="Cambria Math" panose="02040503050406030204" pitchFamily="18" charset="0"/>
                      </a:rPr>
                      <m:t>𝑤</m:t>
                    </m:r>
                  </m:oMath>
                </a14:m>
                <a:r>
                  <a:rPr lang="en-US">
                    <a:solidFill>
                      <a:srgbClr val="FF0000"/>
                    </a:solidFill>
                  </a:rPr>
                  <a:t>. </a:t>
                </a:r>
                <a:r>
                  <a:rPr lang="en-US"/>
                  <a:t>Điều kiện này ràng buộc:</a:t>
                </a:r>
              </a:p>
              <a:p>
                <a:r>
                  <a:rPr lang="en-US"/>
                  <a:t>Hàm </a:t>
                </a:r>
                <a14:m>
                  <m:oMath xmlns:m="http://schemas.openxmlformats.org/officeDocument/2006/math">
                    <m:r>
                      <a:rPr lang="en-US" b="0" i="1" smtClean="0">
                        <a:latin typeface="Cambria Math" panose="02040503050406030204" pitchFamily="18" charset="0"/>
                      </a:rPr>
                      <m:t>𝑔</m:t>
                    </m:r>
                  </m:oMath>
                </a14:m>
                <a:r>
                  <a:rPr lang="en-US"/>
                  <a:t> đơn điệu tăng (monotonically increasing), để đảm bảo nghiệm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=0</m:t>
                    </m:r>
                  </m:oMath>
                </a14:m>
                <a:r>
                  <a:rPr lang="en-US"/>
                  <a:t> tồn tại và là duy nhất.</a:t>
                </a:r>
              </a:p>
              <a:p>
                <a:r>
                  <a:rPr lang="en-US"/>
                  <a:t>Gradient có chặn trên.</a:t>
                </a:r>
              </a:p>
              <a:p>
                <a:endParaRPr lang="en-US"/>
              </a:p>
              <a:p>
                <a:pPr marL="565150" indent="-514350">
                  <a:buFont typeface="+mj-lt"/>
                  <a:buAutoNum type="arabicPeriod" startAt="2"/>
                </a:pPr>
                <a14:m>
                  <m:oMath xmlns:m="http://schemas.openxmlformats.org/officeDocument/2006/math">
                    <m:nary>
                      <m:naryPr>
                        <m:chr m:val="∑"/>
                        <m:ctrlPr>
                          <a:rPr lang="en-US" i="1" smtClean="0">
                            <a:solidFill>
                              <a:srgbClr val="FF0000"/>
                            </a:solidFill>
                            <a:latin typeface="Cambria Math" panose="02040503050406030204" pitchFamily="18" charset="0"/>
                          </a:rPr>
                        </m:ctrlPr>
                      </m:naryPr>
                      <m:sub>
                        <m:r>
                          <m:rPr>
                            <m:brk m:alnAt="23"/>
                          </m:rP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ea typeface="Cambria Math" panose="02040503050406030204" pitchFamily="18" charset="0"/>
                          </a:rPr>
                          <m:t>∞</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a:solidFill>
                                  <a:srgbClr val="FF0000"/>
                                </a:solidFill>
                                <a:latin typeface="Cambria Math" panose="02040503050406030204" pitchFamily="18" charset="0"/>
                              </a:rPr>
                              <m:t>𝑘</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m:t>
                        </m:r>
                      </m:e>
                    </m:nary>
                  </m:oMath>
                </a14:m>
                <a:r>
                  <a:rPr lang="en-US">
                    <a:solidFill>
                      <a:srgbClr val="FF0000"/>
                    </a:solidFill>
                  </a:rPr>
                  <a:t> và </a:t>
                </a:r>
                <a14:m>
                  <m:oMath xmlns:m="http://schemas.openxmlformats.org/officeDocument/2006/math">
                    <m:nary>
                      <m:naryPr>
                        <m:chr m:val="∑"/>
                        <m:ctrlPr>
                          <a:rPr lang="en-US" i="1">
                            <a:solidFill>
                              <a:srgbClr val="FF0000"/>
                            </a:solidFill>
                            <a:latin typeface="Cambria Math" panose="02040503050406030204" pitchFamily="18" charset="0"/>
                          </a:rPr>
                        </m:ctrlPr>
                      </m:naryPr>
                      <m:sub>
                        <m:r>
                          <m:rPr>
                            <m:brk m:alnAt="23"/>
                          </m:rP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ea typeface="Cambria Math" panose="02040503050406030204" pitchFamily="18" charset="0"/>
                          </a:rPr>
                          <m:t>∞</m:t>
                        </m:r>
                      </m:sup>
                      <m:e>
                        <m:sSubSup>
                          <m:sSubSupPr>
                            <m:ctrlPr>
                              <a:rPr lang="en-US" i="1">
                                <a:solidFill>
                                  <a:srgbClr val="FF0000"/>
                                </a:solidFill>
                                <a:latin typeface="Cambria Math" panose="02040503050406030204" pitchFamily="18" charset="0"/>
                                <a:ea typeface="Cambria Math" panose="02040503050406030204" pitchFamily="18" charset="0"/>
                              </a:rPr>
                            </m:ctrlPr>
                          </m:sSubSupPr>
                          <m:e>
                            <m:r>
                              <a:rPr lang="en-US" i="1">
                                <a:solidFill>
                                  <a:srgbClr val="FF0000"/>
                                </a:solidFill>
                                <a:latin typeface="Cambria Math" panose="02040503050406030204" pitchFamily="18" charset="0"/>
                                <a:ea typeface="Cambria Math" panose="02040503050406030204" pitchFamily="18" charset="0"/>
                              </a:rPr>
                              <m:t>𝑎</m:t>
                            </m:r>
                          </m:e>
                          <m:sub>
                            <m:r>
                              <a:rPr lang="en-US" i="1">
                                <a:solidFill>
                                  <a:srgbClr val="FF0000"/>
                                </a:solidFill>
                                <a:latin typeface="Cambria Math" panose="02040503050406030204" pitchFamily="18" charset="0"/>
                                <a:ea typeface="Cambria Math" panose="02040503050406030204" pitchFamily="18" charset="0"/>
                              </a:rPr>
                              <m:t>𝑘</m:t>
                            </m:r>
                          </m:sub>
                          <m:sup>
                            <m:r>
                              <a:rPr lang="en-US" i="1">
                                <a:solidFill>
                                  <a:srgbClr val="FF0000"/>
                                </a:solidFill>
                                <a:latin typeface="Cambria Math" panose="02040503050406030204" pitchFamily="18" charset="0"/>
                                <a:ea typeface="Cambria Math" panose="02040503050406030204" pitchFamily="18" charset="0"/>
                              </a:rPr>
                              <m:t>2</m:t>
                            </m:r>
                          </m:sup>
                        </m:sSubSup>
                        <m:r>
                          <a:rPr lang="en-US" i="1">
                            <a:solidFill>
                              <a:srgbClr val="FF0000"/>
                            </a:solidFill>
                            <a:latin typeface="Cambria Math" panose="02040503050406030204" pitchFamily="18" charset="0"/>
                            <a:ea typeface="Cambria Math" panose="02040503050406030204" pitchFamily="18" charset="0"/>
                          </a:rPr>
                          <m:t>&lt;∞</m:t>
                        </m:r>
                      </m:e>
                    </m:nary>
                  </m:oMath>
                </a14:m>
                <a:r>
                  <a:rPr lang="en-US">
                    <a:solidFill>
                      <a:srgbClr val="FF0000"/>
                    </a:solidFill>
                  </a:rPr>
                  <a:t>. </a:t>
                </a:r>
                <a:r>
                  <a:rPr lang="en-US"/>
                  <a:t>Điều kiện này có nghĩa là:</a:t>
                </a:r>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&lt;∞</m:t>
                        </m:r>
                      </m:e>
                    </m:nary>
                    <m:r>
                      <a:rPr lang="en-US" i="1">
                        <a:latin typeface="Cambria Math" panose="02040503050406030204" pitchFamily="18" charset="0"/>
                        <a:ea typeface="Cambria Math" panose="02040503050406030204" pitchFamily="18" charset="0"/>
                      </a:rPr>
                      <m:t> </m:t>
                    </m:r>
                  </m:oMath>
                </a14:m>
                <a:r>
                  <a:rPr lang="en-US"/>
                  <a:t>đảm bảo rằng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oMath>
                </a14:m>
                <a:r>
                  <a:rPr lang="en-US"/>
                  <a:t> hội tụ về 0 khi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a:t>.</a:t>
                </a:r>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e>
                    </m:nary>
                  </m:oMath>
                </a14:m>
                <a:r>
                  <a:rPr lang="en-US"/>
                  <a:t> đảm bảo rằng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oMath>
                </a14:m>
                <a:r>
                  <a:rPr lang="en-US"/>
                  <a:t> không hội tụ về 0 quá nhanh.</a:t>
                </a:r>
              </a:p>
              <a:p>
                <a:endParaRPr lang="en-US"/>
              </a:p>
              <a:p>
                <a:pPr marL="565150" indent="-514350">
                  <a:buFont typeface="+mj-lt"/>
                  <a:buAutoNum type="arabicPeriod" startAt="3"/>
                </a:pP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𝜂</m:t>
                            </m:r>
                          </m:e>
                          <m:sub>
                            <m:r>
                              <a:rPr lang="en-US" i="1">
                                <a:solidFill>
                                  <a:srgbClr val="FF0000"/>
                                </a:solidFill>
                                <a:latin typeface="Cambria Math" panose="02040503050406030204" pitchFamily="18" charset="0"/>
                                <a:ea typeface="Cambria Math" panose="02040503050406030204" pitchFamily="18" charset="0"/>
                              </a:rPr>
                              <m:t>𝑘</m:t>
                            </m:r>
                          </m:sub>
                        </m:sSub>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ℋ</m:t>
                            </m:r>
                          </m:e>
                          <m:sub>
                            <m:r>
                              <a:rPr lang="en-US" i="1">
                                <a:solidFill>
                                  <a:srgbClr val="FF0000"/>
                                </a:solidFill>
                                <a:latin typeface="Cambria Math" panose="02040503050406030204" pitchFamily="18" charset="0"/>
                                <a:ea typeface="Cambria Math" panose="02040503050406030204" pitchFamily="18" charset="0"/>
                              </a:rPr>
                              <m:t>𝑘</m:t>
                            </m:r>
                          </m:sub>
                        </m:sSub>
                      </m:e>
                    </m:d>
                    <m:r>
                      <a:rPr lang="en-US" i="1">
                        <a:solidFill>
                          <a:srgbClr val="FF0000"/>
                        </a:solidFill>
                        <a:latin typeface="Cambria Math" panose="02040503050406030204" pitchFamily="18" charset="0"/>
                        <a:ea typeface="Cambria Math" panose="02040503050406030204" pitchFamily="18" charset="0"/>
                      </a:rPr>
                      <m:t>=0</m:t>
                    </m:r>
                  </m:oMath>
                </a14:m>
                <a:r>
                  <a:rPr lang="en-US">
                    <a:solidFill>
                      <a:srgbClr val="FF0000"/>
                    </a:solidFill>
                  </a:rPr>
                  <a:t> và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Sup>
                          <m:sSubSupPr>
                            <m:ctrlPr>
                              <a:rPr lang="en-US" i="1">
                                <a:solidFill>
                                  <a:srgbClr val="FF0000"/>
                                </a:solidFill>
                                <a:latin typeface="Cambria Math" panose="02040503050406030204" pitchFamily="18" charset="0"/>
                                <a:ea typeface="Cambria Math" panose="02040503050406030204" pitchFamily="18" charset="0"/>
                              </a:rPr>
                            </m:ctrlPr>
                          </m:sSubSupPr>
                          <m:e>
                            <m:r>
                              <a:rPr lang="en-US" i="1">
                                <a:solidFill>
                                  <a:srgbClr val="FF0000"/>
                                </a:solidFill>
                                <a:latin typeface="Cambria Math" panose="02040503050406030204" pitchFamily="18" charset="0"/>
                                <a:ea typeface="Cambria Math" panose="02040503050406030204" pitchFamily="18" charset="0"/>
                              </a:rPr>
                              <m:t>𝜂</m:t>
                            </m:r>
                          </m:e>
                          <m:sub>
                            <m:r>
                              <a:rPr lang="en-US" i="1">
                                <a:solidFill>
                                  <a:srgbClr val="FF0000"/>
                                </a:solidFill>
                                <a:latin typeface="Cambria Math" panose="02040503050406030204" pitchFamily="18" charset="0"/>
                                <a:ea typeface="Cambria Math" panose="02040503050406030204" pitchFamily="18" charset="0"/>
                              </a:rPr>
                              <m:t>𝑘</m:t>
                            </m:r>
                          </m:sub>
                          <m:sup>
                            <m:r>
                              <a:rPr lang="en-US" i="1">
                                <a:solidFill>
                                  <a:srgbClr val="FF0000"/>
                                </a:solidFill>
                                <a:latin typeface="Cambria Math" panose="02040503050406030204" pitchFamily="18" charset="0"/>
                                <a:ea typeface="Cambria Math" panose="02040503050406030204" pitchFamily="18" charset="0"/>
                              </a:rPr>
                              <m:t>2</m:t>
                            </m:r>
                          </m:sup>
                        </m:sSubSup>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ℋ</m:t>
                            </m:r>
                          </m:e>
                          <m:sub>
                            <m:r>
                              <a:rPr lang="en-US" i="1">
                                <a:solidFill>
                                  <a:srgbClr val="FF0000"/>
                                </a:solidFill>
                                <a:latin typeface="Cambria Math" panose="02040503050406030204" pitchFamily="18" charset="0"/>
                                <a:ea typeface="Cambria Math" panose="02040503050406030204" pitchFamily="18" charset="0"/>
                              </a:rPr>
                              <m:t>𝑘</m:t>
                            </m:r>
                          </m:sub>
                        </m:sSub>
                      </m:e>
                    </m:d>
                    <m:r>
                      <a:rPr lang="en-US" i="1">
                        <a:solidFill>
                          <a:srgbClr val="FF0000"/>
                        </a:solidFill>
                        <a:latin typeface="Cambria Math" panose="02040503050406030204" pitchFamily="18" charset="0"/>
                        <a:ea typeface="Cambria Math" panose="02040503050406030204" pitchFamily="18" charset="0"/>
                      </a:rPr>
                      <m:t>&lt;∞</m:t>
                    </m:r>
                  </m:oMath>
                </a14:m>
                <a:r>
                  <a:rPr lang="en-US">
                    <a:solidFill>
                      <a:srgbClr val="FF0000"/>
                    </a:solidFill>
                  </a:rPr>
                  <a:t> </a:t>
                </a:r>
                <a:r>
                  <a:rPr lang="en-US"/>
                  <a:t>có nghĩa là:</a:t>
                </a:r>
              </a:p>
              <a:p>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ea typeface="Cambria Math" panose="02040503050406030204" pitchFamily="18" charset="0"/>
                              </a:rPr>
                              <m:t>𝑘</m:t>
                            </m:r>
                          </m:sub>
                        </m:sSub>
                      </m:e>
                    </m:d>
                  </m:oMath>
                </a14:m>
                <a:r>
                  <a:rPr lang="en-US"/>
                  <a:t> là một dãy ngẫu nhiên với các mẫu độc lập và có cùng phân phối xác suất (iid) thỏa mãn kỳ vọng </a:t>
                </a:r>
                <a14:m>
                  <m:oMath xmlns:m="http://schemas.openxmlformats.org/officeDocument/2006/math">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ea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=0</m:t>
                    </m:r>
                  </m:oMath>
                </a14:m>
                <a:r>
                  <a:rPr lang="en-US"/>
                  <a:t> và phương sai </a:t>
                </a:r>
                <a14:m>
                  <m:oMath xmlns:m="http://schemas.openxmlformats.org/officeDocument/2006/math">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2</m:t>
                            </m:r>
                          </m:sup>
                        </m:sSubSup>
                      </m:e>
                    </m:d>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a:t> bị chặn trên. Độ lỗi quan sát (observation error)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ea typeface="Cambria Math" panose="02040503050406030204" pitchFamily="18" charset="0"/>
                          </a:rPr>
                          <m:t>𝑘</m:t>
                        </m:r>
                      </m:sub>
                    </m:sSub>
                  </m:oMath>
                </a14:m>
                <a:r>
                  <a:rPr lang="en-US"/>
                  <a:t> không nhất thiết phải tuân theo phân phối chuẩn.</a:t>
                </a:r>
              </a:p>
              <a:p>
                <a:pPr marL="50800" indent="0">
                  <a:buNone/>
                </a:pPr>
                <a:endParaRPr lang="en-US"/>
              </a:p>
            </p:txBody>
          </p:sp>
        </mc:Choice>
        <mc:Fallback xmlns="">
          <p:sp>
            <p:nvSpPr>
              <p:cNvPr id="3" name="Text Placeholder 2">
                <a:extLst>
                  <a:ext uri="{FF2B5EF4-FFF2-40B4-BE49-F238E27FC236}">
                    <a16:creationId xmlns:a16="http://schemas.microsoft.com/office/drawing/2014/main" id="{FFC0729E-6D3F-35E9-FBC0-E6F49878CFFC}"/>
                  </a:ext>
                </a:extLst>
              </p:cNvPr>
              <p:cNvSpPr>
                <a:spLocks noGrp="1" noRot="1" noChangeAspect="1" noMove="1" noResize="1" noEditPoints="1" noAdjustHandles="1" noChangeArrowheads="1" noChangeShapeType="1" noTextEdit="1"/>
              </p:cNvSpPr>
              <p:nvPr>
                <p:ph type="body" idx="1"/>
              </p:nvPr>
            </p:nvSpPr>
            <p:spPr>
              <a:xfrm>
                <a:off x="539262" y="691548"/>
                <a:ext cx="11289323" cy="5784072"/>
              </a:xfrm>
              <a:blipFill>
                <a:blip r:embed="rId2"/>
                <a:stretch>
                  <a:fillRect l="-594" t="-1370" r="-7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92E889-480C-258F-DA66-CCA5AEBF5D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16</a:t>
            </a:fld>
            <a:endParaRPr lang="en-VN"/>
          </a:p>
        </p:txBody>
      </p:sp>
      <p:sp>
        <p:nvSpPr>
          <p:cNvPr id="5" name="Google Shape;375;p5">
            <a:extLst>
              <a:ext uri="{FF2B5EF4-FFF2-40B4-BE49-F238E27FC236}">
                <a16:creationId xmlns:a16="http://schemas.microsoft.com/office/drawing/2014/main" id="{2AFFC5F3-7CC0-35FD-F00B-4D48993CC59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415129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92954-5F2B-498C-D084-C469FA0F8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80EFE-3F42-FAD1-188E-0D413D146389}"/>
              </a:ext>
            </a:extLst>
          </p:cNvPr>
          <p:cNvSpPr>
            <a:spLocks noGrp="1"/>
          </p:cNvSpPr>
          <p:nvPr>
            <p:ph type="title"/>
          </p:nvPr>
        </p:nvSpPr>
        <p:spPr>
          <a:xfrm>
            <a:off x="774146" y="-94348"/>
            <a:ext cx="10579655" cy="785896"/>
          </a:xfrm>
        </p:spPr>
        <p:txBody>
          <a:bodyPr>
            <a:normAutofit fontScale="90000"/>
          </a:bodyPr>
          <a:lstStyle/>
          <a:p>
            <a:r>
              <a:rPr lang="en-US"/>
              <a:t>Thuật toán Robbins-Monro – Tính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9C23EA7-D49E-A309-2357-8EA92E578C85}"/>
                  </a:ext>
                </a:extLst>
              </p:cNvPr>
              <p:cNvSpPr>
                <a:spLocks noGrp="1"/>
              </p:cNvSpPr>
              <p:nvPr>
                <p:ph type="body" idx="1"/>
              </p:nvPr>
            </p:nvSpPr>
            <p:spPr>
              <a:xfrm>
                <a:off x="539262" y="691548"/>
                <a:ext cx="11289323" cy="5784072"/>
              </a:xfrm>
            </p:spPr>
            <p:txBody>
              <a:bodyPr>
                <a:normAutofit/>
              </a:bodyPr>
              <a:lstStyle/>
              <a:p>
                <a:pPr marL="50800" indent="0" algn="ctr">
                  <a:buNone/>
                </a:pPr>
                <a14:m>
                  <m:oMath xmlns:m="http://schemas.openxmlformats.org/officeDocument/2006/math">
                    <m:nary>
                      <m:naryPr>
                        <m:chr m:val="∑"/>
                        <m:ctrlPr>
                          <a:rPr lang="en-US" i="1" smtClean="0">
                            <a:solidFill>
                              <a:srgbClr val="FF0000"/>
                            </a:solidFill>
                            <a:latin typeface="Cambria Math" panose="02040503050406030204" pitchFamily="18" charset="0"/>
                          </a:rPr>
                        </m:ctrlPr>
                      </m:naryPr>
                      <m:sub>
                        <m:r>
                          <m:rPr>
                            <m:brk m:alnAt="23"/>
                          </m:rP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ea typeface="Cambria Math" panose="02040503050406030204" pitchFamily="18" charset="0"/>
                          </a:rPr>
                          <m:t>∞</m:t>
                        </m:r>
                      </m:sup>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a:solidFill>
                                  <a:srgbClr val="FF0000"/>
                                </a:solidFill>
                                <a:latin typeface="Cambria Math" panose="02040503050406030204" pitchFamily="18" charset="0"/>
                              </a:rPr>
                              <m:t>𝑘</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m:t>
                        </m:r>
                      </m:e>
                    </m:nary>
                  </m:oMath>
                </a14:m>
                <a:r>
                  <a:rPr lang="en-US">
                    <a:solidFill>
                      <a:srgbClr val="FF0000"/>
                    </a:solidFill>
                  </a:rPr>
                  <a:t> </a:t>
                </a:r>
                <a:r>
                  <a:rPr lang="en-US">
                    <a:solidFill>
                      <a:schemeClr val="tx1"/>
                    </a:solidFill>
                  </a:rPr>
                  <a:t>và</a:t>
                </a:r>
                <a:r>
                  <a:rPr lang="en-US">
                    <a:solidFill>
                      <a:srgbClr val="FF0000"/>
                    </a:solidFill>
                  </a:rPr>
                  <a:t> </a:t>
                </a:r>
                <a14:m>
                  <m:oMath xmlns:m="http://schemas.openxmlformats.org/officeDocument/2006/math">
                    <m:nary>
                      <m:naryPr>
                        <m:chr m:val="∑"/>
                        <m:ctrlPr>
                          <a:rPr lang="en-US" i="1">
                            <a:solidFill>
                              <a:srgbClr val="FF0000"/>
                            </a:solidFill>
                            <a:latin typeface="Cambria Math" panose="02040503050406030204" pitchFamily="18" charset="0"/>
                          </a:rPr>
                        </m:ctrlPr>
                      </m:naryPr>
                      <m:sub>
                        <m:r>
                          <m:rPr>
                            <m:brk m:alnAt="23"/>
                          </m:rP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ea typeface="Cambria Math" panose="02040503050406030204" pitchFamily="18" charset="0"/>
                          </a:rPr>
                          <m:t>∞</m:t>
                        </m:r>
                      </m:sup>
                      <m:e>
                        <m:sSubSup>
                          <m:sSubSupPr>
                            <m:ctrlPr>
                              <a:rPr lang="en-US" i="1">
                                <a:solidFill>
                                  <a:srgbClr val="FF0000"/>
                                </a:solidFill>
                                <a:latin typeface="Cambria Math" panose="02040503050406030204" pitchFamily="18" charset="0"/>
                                <a:ea typeface="Cambria Math" panose="02040503050406030204" pitchFamily="18" charset="0"/>
                              </a:rPr>
                            </m:ctrlPr>
                          </m:sSubSupPr>
                          <m:e>
                            <m:r>
                              <a:rPr lang="en-US" i="1">
                                <a:solidFill>
                                  <a:srgbClr val="FF0000"/>
                                </a:solidFill>
                                <a:latin typeface="Cambria Math" panose="02040503050406030204" pitchFamily="18" charset="0"/>
                                <a:ea typeface="Cambria Math" panose="02040503050406030204" pitchFamily="18" charset="0"/>
                              </a:rPr>
                              <m:t>𝑎</m:t>
                            </m:r>
                          </m:e>
                          <m:sub>
                            <m:r>
                              <a:rPr lang="en-US" i="1">
                                <a:solidFill>
                                  <a:srgbClr val="FF0000"/>
                                </a:solidFill>
                                <a:latin typeface="Cambria Math" panose="02040503050406030204" pitchFamily="18" charset="0"/>
                                <a:ea typeface="Cambria Math" panose="02040503050406030204" pitchFamily="18" charset="0"/>
                              </a:rPr>
                              <m:t>𝑘</m:t>
                            </m:r>
                          </m:sub>
                          <m:sup>
                            <m:r>
                              <a:rPr lang="en-US" i="1">
                                <a:solidFill>
                                  <a:srgbClr val="FF0000"/>
                                </a:solidFill>
                                <a:latin typeface="Cambria Math" panose="02040503050406030204" pitchFamily="18" charset="0"/>
                                <a:ea typeface="Cambria Math" panose="02040503050406030204" pitchFamily="18" charset="0"/>
                              </a:rPr>
                              <m:t>2</m:t>
                            </m:r>
                          </m:sup>
                        </m:sSubSup>
                        <m:r>
                          <a:rPr lang="en-US" i="1">
                            <a:solidFill>
                              <a:srgbClr val="FF0000"/>
                            </a:solidFill>
                            <a:latin typeface="Cambria Math" panose="02040503050406030204" pitchFamily="18" charset="0"/>
                            <a:ea typeface="Cambria Math" panose="02040503050406030204" pitchFamily="18" charset="0"/>
                          </a:rPr>
                          <m:t>&lt;∞</m:t>
                        </m:r>
                      </m:e>
                    </m:nary>
                  </m:oMath>
                </a14:m>
                <a:endParaRPr lang="en-US"/>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&lt;∞</m:t>
                        </m:r>
                      </m:e>
                    </m:nary>
                    <m:r>
                      <a:rPr lang="en-US" i="1">
                        <a:latin typeface="Cambria Math" panose="02040503050406030204" pitchFamily="18" charset="0"/>
                        <a:ea typeface="Cambria Math" panose="02040503050406030204" pitchFamily="18" charset="0"/>
                      </a:rPr>
                      <m:t> </m:t>
                    </m:r>
                  </m:oMath>
                </a14:m>
                <a:r>
                  <a:rPr lang="en-US"/>
                  <a:t>có nghĩa là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r>
                      <a:rPr lang="en-US" b="0" i="1" smtClean="0">
                        <a:latin typeface="Cambria Math" panose="02040503050406030204" pitchFamily="18" charset="0"/>
                      </a:rPr>
                      <m:t>→0</m:t>
                    </m:r>
                  </m:oMath>
                </a14:m>
                <a:r>
                  <a:rPr lang="en-US"/>
                  <a:t> khi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a:t>.</a:t>
                </a:r>
              </a:p>
              <a:p>
                <a:r>
                  <a:rPr lang="en-US" i="1"/>
                  <a:t>Tại sao điều kiện này quan trọng?</a:t>
                </a:r>
              </a:p>
              <a:p>
                <a:pPr marL="50800" indent="0">
                  <a:buNone/>
                </a:pPr>
                <a:r>
                  <a:rPr lang="en-US"/>
                  <a:t>Bởi vì:</a:t>
                </a:r>
              </a:p>
              <a:p>
                <a:pPr marL="50800" indent="0">
                  <a:buNone/>
                </a:pPr>
                <a14:m>
                  <m:oMathPara xmlns:m="http://schemas.openxmlformats.org/officeDocument/2006/math">
                    <m:oMathParaPr>
                      <m:jc m:val="centerGroup"/>
                    </m:oMathParaPr>
                    <m:oMath xmlns:m="http://schemas.openxmlformats.org/officeDocument/2006/math">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r>
                            <a:rPr lang="en-US" i="1">
                              <a:solidFill>
                                <a:schemeClr val="accent1"/>
                              </a:solidFill>
                              <a:latin typeface="Cambria Math" panose="02040503050406030204" pitchFamily="18" charset="0"/>
                              <a:ea typeface="Cambria Math" panose="02040503050406030204" pitchFamily="18" charset="0"/>
                            </a:rPr>
                            <m:t>+1</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𝑎</m:t>
                          </m:r>
                        </m:e>
                        <m:sub>
                          <m:r>
                            <a:rPr lang="en-US" i="1">
                              <a:solidFill>
                                <a:schemeClr val="accent1"/>
                              </a:solidFill>
                              <a:latin typeface="Cambria Math" panose="02040503050406030204" pitchFamily="18" charset="0"/>
                              <a:ea typeface="Cambria Math" panose="02040503050406030204" pitchFamily="18" charset="0"/>
                            </a:rPr>
                            <m:t>𝑘</m:t>
                          </m:r>
                        </m:sub>
                      </m:sSub>
                      <m:acc>
                        <m:accPr>
                          <m:chr m:val="̃"/>
                          <m:ctrlPr>
                            <a:rPr lang="en-US" i="1">
                              <a:solidFill>
                                <a:schemeClr val="accent1"/>
                              </a:solidFill>
                              <a:latin typeface="Cambria Math" panose="02040503050406030204" pitchFamily="18" charset="0"/>
                              <a:ea typeface="Cambria Math" panose="02040503050406030204" pitchFamily="18" charset="0"/>
                            </a:rPr>
                          </m:ctrlPr>
                        </m:accPr>
                        <m:e>
                          <m:r>
                            <a:rPr lang="en-US" i="1">
                              <a:solidFill>
                                <a:schemeClr val="accent1"/>
                              </a:solidFill>
                              <a:latin typeface="Cambria Math" panose="02040503050406030204" pitchFamily="18" charset="0"/>
                              <a:ea typeface="Cambria Math" panose="02040503050406030204" pitchFamily="18" charset="0"/>
                            </a:rPr>
                            <m:t>𝑔</m:t>
                          </m:r>
                        </m:e>
                      </m:acc>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𝜂</m:t>
                              </m:r>
                            </m:e>
                            <m:sub>
                              <m:r>
                                <a:rPr lang="en-US" i="1">
                                  <a:solidFill>
                                    <a:schemeClr val="accent1"/>
                                  </a:solidFill>
                                  <a:latin typeface="Cambria Math" panose="02040503050406030204" pitchFamily="18" charset="0"/>
                                  <a:ea typeface="Cambria Math" panose="02040503050406030204" pitchFamily="18" charset="0"/>
                                </a:rPr>
                                <m:t>𝑘</m:t>
                              </m:r>
                            </m:sub>
                          </m:sSub>
                        </m:e>
                      </m:d>
                    </m:oMath>
                    <m:oMath xmlns:m="http://schemas.openxmlformats.org/officeDocument/2006/math">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r>
                            <a:rPr lang="en-US" i="1">
                              <a:solidFill>
                                <a:schemeClr val="accent1"/>
                              </a:solidFill>
                              <a:latin typeface="Cambria Math" panose="02040503050406030204" pitchFamily="18" charset="0"/>
                              <a:ea typeface="Cambria Math" panose="02040503050406030204" pitchFamily="18" charset="0"/>
                            </a:rPr>
                            <m:t>+1</m:t>
                          </m:r>
                        </m:sub>
                      </m:sSub>
                      <m:r>
                        <a:rPr lang="en-US" b="0" i="1"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𝑎</m:t>
                          </m:r>
                        </m:e>
                        <m:sub>
                          <m:r>
                            <a:rPr lang="en-US" i="1">
                              <a:solidFill>
                                <a:schemeClr val="accent1"/>
                              </a:solidFill>
                              <a:latin typeface="Cambria Math" panose="02040503050406030204" pitchFamily="18" charset="0"/>
                              <a:ea typeface="Cambria Math" panose="02040503050406030204" pitchFamily="18" charset="0"/>
                            </a:rPr>
                            <m:t>𝑘</m:t>
                          </m:r>
                        </m:sub>
                      </m:sSub>
                      <m:acc>
                        <m:accPr>
                          <m:chr m:val="̃"/>
                          <m:ctrlPr>
                            <a:rPr lang="en-US" i="1">
                              <a:solidFill>
                                <a:schemeClr val="accent1"/>
                              </a:solidFill>
                              <a:latin typeface="Cambria Math" panose="02040503050406030204" pitchFamily="18" charset="0"/>
                              <a:ea typeface="Cambria Math" panose="02040503050406030204" pitchFamily="18" charset="0"/>
                            </a:rPr>
                          </m:ctrlPr>
                        </m:accPr>
                        <m:e>
                          <m:r>
                            <a:rPr lang="en-US" i="1">
                              <a:solidFill>
                                <a:schemeClr val="accent1"/>
                              </a:solidFill>
                              <a:latin typeface="Cambria Math" panose="02040503050406030204" pitchFamily="18" charset="0"/>
                              <a:ea typeface="Cambria Math" panose="02040503050406030204" pitchFamily="18" charset="0"/>
                            </a:rPr>
                            <m:t>𝑔</m:t>
                          </m:r>
                        </m:e>
                      </m:acc>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𝜂</m:t>
                              </m:r>
                            </m:e>
                            <m:sub>
                              <m:r>
                                <a:rPr lang="en-US" i="1">
                                  <a:solidFill>
                                    <a:schemeClr val="accent1"/>
                                  </a:solidFill>
                                  <a:latin typeface="Cambria Math" panose="02040503050406030204" pitchFamily="18" charset="0"/>
                                  <a:ea typeface="Cambria Math" panose="02040503050406030204" pitchFamily="18" charset="0"/>
                                </a:rPr>
                                <m:t>𝑘</m:t>
                              </m:r>
                            </m:sub>
                          </m:sSub>
                        </m:e>
                      </m:d>
                    </m:oMath>
                  </m:oMathPara>
                </a14:m>
                <a:endParaRPr lang="en-US" dirty="0"/>
              </a:p>
              <a:p>
                <a:r>
                  <a:rPr lang="en-US">
                    <a:solidFill>
                      <a:schemeClr val="tx1"/>
                    </a:solidFill>
                  </a:rPr>
                  <a:t>Nếu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𝑘</m:t>
                        </m:r>
                      </m:sub>
                    </m:sSub>
                    <m:r>
                      <a:rPr lang="en-US" i="1">
                        <a:solidFill>
                          <a:schemeClr val="tx1"/>
                        </a:solidFill>
                        <a:latin typeface="Cambria Math" panose="02040503050406030204" pitchFamily="18" charset="0"/>
                      </a:rPr>
                      <m:t>→0</m:t>
                    </m:r>
                  </m:oMath>
                </a14:m>
                <a:r>
                  <a:rPr lang="en-US">
                    <a:solidFill>
                      <a:schemeClr val="tx1"/>
                    </a:solidFill>
                  </a:rPr>
                  <a:t> thì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𝑔</m:t>
                        </m:r>
                      </m:e>
                    </m:acc>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𝜂</m:t>
                            </m:r>
                          </m:e>
                          <m:sub>
                            <m:r>
                              <a:rPr lang="en-US" i="1">
                                <a:solidFill>
                                  <a:schemeClr val="tx1"/>
                                </a:solidFill>
                                <a:latin typeface="Cambria Math" panose="02040503050406030204" pitchFamily="18" charset="0"/>
                                <a:ea typeface="Cambria Math" panose="02040503050406030204" pitchFamily="18" charset="0"/>
                              </a:rPr>
                              <m:t>𝑘</m:t>
                            </m:r>
                          </m:sub>
                        </m:sSub>
                      </m:e>
                    </m:d>
                    <m:r>
                      <a:rPr lang="en-US" b="0" i="1" smtClean="0">
                        <a:solidFill>
                          <a:schemeClr val="tx1"/>
                        </a:solidFill>
                        <a:latin typeface="Cambria Math" panose="02040503050406030204" pitchFamily="18" charset="0"/>
                        <a:ea typeface="Cambria Math" panose="02040503050406030204" pitchFamily="18" charset="0"/>
                      </a:rPr>
                      <m:t>→0</m:t>
                    </m:r>
                  </m:oMath>
                </a14:m>
                <a:r>
                  <a:rPr lang="en-US">
                    <a:solidFill>
                      <a:schemeClr val="tx1"/>
                    </a:solidFill>
                  </a:rPr>
                  <a:t>. Do đó,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b="0" i="1" smtClean="0">
                        <a:solidFill>
                          <a:schemeClr val="tx1"/>
                        </a:solidFill>
                        <a:latin typeface="Cambria Math" panose="02040503050406030204" pitchFamily="18" charset="0"/>
                        <a:ea typeface="Cambria Math" panose="02040503050406030204" pitchFamily="18" charset="0"/>
                      </a:rPr>
                      <m:t>→0</m:t>
                    </m:r>
                  </m:oMath>
                </a14:m>
                <a:r>
                  <a:rPr lang="en-US">
                    <a:solidFill>
                      <a:schemeClr val="tx1"/>
                    </a:solidFill>
                  </a:rPr>
                  <a:t>.</a:t>
                </a:r>
              </a:p>
              <a:p>
                <a:r>
                  <a:rPr lang="en-US">
                    <a:solidFill>
                      <a:schemeClr val="tx1"/>
                    </a:solidFill>
                  </a:rPr>
                  <a:t>Ta cần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→0</m:t>
                    </m:r>
                  </m:oMath>
                </a14:m>
                <a:r>
                  <a:rPr lang="en-US">
                    <a:solidFill>
                      <a:schemeClr val="tx1"/>
                    </a:solidFill>
                  </a:rPr>
                  <a:t> để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oMath>
                </a14:m>
                <a:r>
                  <a:rPr lang="en-US">
                    <a:solidFill>
                      <a:schemeClr val="tx1"/>
                    </a:solidFill>
                  </a:rPr>
                  <a:t> hội tụ.</a:t>
                </a:r>
              </a:p>
              <a:p>
                <a:r>
                  <a:rPr lang="en-US">
                    <a:solidFill>
                      <a:schemeClr val="tx1"/>
                    </a:solidFill>
                  </a:rPr>
                  <a:t>Nếu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b="0" i="1" smtClean="0">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𝑤</m:t>
                        </m:r>
                      </m:e>
                      <m:sup>
                        <m:r>
                          <a:rPr lang="en-US" i="1">
                            <a:solidFill>
                              <a:schemeClr val="tx1"/>
                            </a:solidFill>
                            <a:latin typeface="Cambria Math" panose="02040503050406030204" pitchFamily="18" charset="0"/>
                          </a:rPr>
                          <m:t>∗</m:t>
                        </m:r>
                      </m:sup>
                    </m:sSup>
                  </m:oMath>
                </a14:m>
                <a:r>
                  <a:rPr lang="en-US">
                    <a:solidFill>
                      <a:schemeClr val="tx1"/>
                    </a:solidFill>
                  </a:rPr>
                  <a:t>, thì </a:t>
                </a:r>
                <a14:m>
                  <m:oMath xmlns:m="http://schemas.openxmlformats.org/officeDocument/2006/math">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e>
                    </m:d>
                    <m:r>
                      <a:rPr lang="en-US" b="0" i="1" smtClean="0">
                        <a:solidFill>
                          <a:schemeClr val="tx1"/>
                        </a:solidFill>
                        <a:latin typeface="Cambria Math" panose="02040503050406030204" pitchFamily="18" charset="0"/>
                      </a:rPr>
                      <m:t>→0</m:t>
                    </m:r>
                  </m:oMath>
                </a14:m>
                <a:r>
                  <a:rPr lang="en-US">
                    <a:solidFill>
                      <a:schemeClr val="tx1"/>
                    </a:solidFill>
                  </a:rPr>
                  <a:t> và </a:t>
                </a:r>
                <a14:m>
                  <m:oMath xmlns:m="http://schemas.openxmlformats.org/officeDocument/2006/math">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𝑔</m:t>
                        </m:r>
                      </m:e>
                    </m:acc>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𝜂</m:t>
                            </m:r>
                          </m:e>
                          <m:sub>
                            <m:r>
                              <a:rPr lang="en-US" i="1">
                                <a:solidFill>
                                  <a:schemeClr val="tx1"/>
                                </a:solidFill>
                                <a:latin typeface="Cambria Math" panose="02040503050406030204" pitchFamily="18" charset="0"/>
                                <a:ea typeface="Cambria Math" panose="02040503050406030204" pitchFamily="18" charset="0"/>
                              </a:rPr>
                              <m:t>𝑘</m:t>
                            </m:r>
                          </m:sub>
                        </m:sSub>
                      </m:e>
                    </m:d>
                  </m:oMath>
                </a14:m>
                <a:r>
                  <a:rPr lang="en-US">
                    <a:solidFill>
                      <a:schemeClr val="tx1"/>
                    </a:solidFill>
                  </a:rPr>
                  <a:t> bị thống trị bởi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𝜂</m:t>
                        </m:r>
                      </m:e>
                      <m:sub>
                        <m:r>
                          <a:rPr lang="en-US" i="1">
                            <a:solidFill>
                              <a:schemeClr val="tx1"/>
                            </a:solidFill>
                            <a:latin typeface="Cambria Math" panose="02040503050406030204" pitchFamily="18" charset="0"/>
                            <a:ea typeface="Cambria Math" panose="02040503050406030204" pitchFamily="18" charset="0"/>
                          </a:rPr>
                          <m:t>𝑘</m:t>
                        </m:r>
                      </m:sub>
                    </m:sSub>
                  </m:oMath>
                </a14:m>
                <a:r>
                  <a:rPr lang="en-US">
                    <a:solidFill>
                      <a:schemeClr val="tx1"/>
                    </a:solidFill>
                  </a:rPr>
                  <a:t>.</a:t>
                </a:r>
              </a:p>
            </p:txBody>
          </p:sp>
        </mc:Choice>
        <mc:Fallback xmlns="">
          <p:sp>
            <p:nvSpPr>
              <p:cNvPr id="3" name="Text Placeholder 2">
                <a:extLst>
                  <a:ext uri="{FF2B5EF4-FFF2-40B4-BE49-F238E27FC236}">
                    <a16:creationId xmlns:a16="http://schemas.microsoft.com/office/drawing/2014/main" id="{A9C23EA7-D49E-A309-2357-8EA92E578C85}"/>
                  </a:ext>
                </a:extLst>
              </p:cNvPr>
              <p:cNvSpPr>
                <a:spLocks noGrp="1" noRot="1" noChangeAspect="1" noMove="1" noResize="1" noEditPoints="1" noAdjustHandles="1" noChangeArrowheads="1" noChangeShapeType="1" noTextEdit="1"/>
              </p:cNvSpPr>
              <p:nvPr>
                <p:ph type="body" idx="1"/>
              </p:nvPr>
            </p:nvSpPr>
            <p:spPr>
              <a:xfrm>
                <a:off x="539262" y="691548"/>
                <a:ext cx="11289323" cy="5784072"/>
              </a:xfrm>
              <a:blipFill>
                <a:blip r:embed="rId2"/>
                <a:stretch>
                  <a:fillRect l="-6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23CE0C-DB94-A27E-8797-D299E9476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17</a:t>
            </a:fld>
            <a:endParaRPr lang="en-VN"/>
          </a:p>
        </p:txBody>
      </p:sp>
      <p:sp>
        <p:nvSpPr>
          <p:cNvPr id="5" name="Google Shape;375;p5">
            <a:extLst>
              <a:ext uri="{FF2B5EF4-FFF2-40B4-BE49-F238E27FC236}">
                <a16:creationId xmlns:a16="http://schemas.microsoft.com/office/drawing/2014/main" id="{4A7518FB-A3ED-2D5D-AE66-6B2877D764BE}"/>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324314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AF0EA-177A-E0D2-FC61-2F87060BC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8B4C6F-6A72-C74D-1E44-8393FDEE56B1}"/>
              </a:ext>
            </a:extLst>
          </p:cNvPr>
          <p:cNvSpPr>
            <a:spLocks noGrp="1"/>
          </p:cNvSpPr>
          <p:nvPr>
            <p:ph type="title"/>
          </p:nvPr>
        </p:nvSpPr>
        <p:spPr>
          <a:xfrm>
            <a:off x="774146" y="-94348"/>
            <a:ext cx="10579655" cy="785896"/>
          </a:xfrm>
        </p:spPr>
        <p:txBody>
          <a:bodyPr>
            <a:normAutofit fontScale="90000"/>
          </a:bodyPr>
          <a:lstStyle/>
          <a:p>
            <a:r>
              <a:rPr lang="en-US"/>
              <a:t>Thuật toán Robbins-Monro – Tính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B397903-3549-9A6C-A7D2-2D3EF79CA2F6}"/>
                  </a:ext>
                </a:extLst>
              </p:cNvPr>
              <p:cNvSpPr>
                <a:spLocks noGrp="1"/>
              </p:cNvSpPr>
              <p:nvPr>
                <p:ph type="body" idx="1"/>
              </p:nvPr>
            </p:nvSpPr>
            <p:spPr>
              <a:xfrm>
                <a:off x="539262" y="691548"/>
                <a:ext cx="11289323" cy="5784072"/>
              </a:xfrm>
            </p:spPr>
            <p:txBody>
              <a:bodyPr>
                <a:noAutofit/>
              </a:bodyPr>
              <a:lstStyle/>
              <a:p>
                <a:pPr marL="50800" indent="0" algn="ctr">
                  <a:buNone/>
                </a:pPr>
                <a14:m>
                  <m:oMath xmlns:m="http://schemas.openxmlformats.org/officeDocument/2006/math">
                    <m:nary>
                      <m:naryPr>
                        <m:chr m:val="∑"/>
                        <m:ctrlPr>
                          <a:rPr lang="en-US" sz="1600" i="1" smtClean="0">
                            <a:solidFill>
                              <a:srgbClr val="FF0000"/>
                            </a:solidFill>
                            <a:latin typeface="Cambria Math" panose="02040503050406030204" pitchFamily="18" charset="0"/>
                          </a:rPr>
                        </m:ctrlPr>
                      </m:naryPr>
                      <m:sub>
                        <m:r>
                          <m:rPr>
                            <m:brk m:alnAt="23"/>
                          </m:rPr>
                          <a:rPr lang="en-US" sz="1600" i="1">
                            <a:solidFill>
                              <a:srgbClr val="FF0000"/>
                            </a:solidFill>
                            <a:latin typeface="Cambria Math" panose="02040503050406030204" pitchFamily="18" charset="0"/>
                          </a:rPr>
                          <m:t>𝑘</m:t>
                        </m:r>
                        <m:r>
                          <a:rPr lang="en-US" sz="1600" i="1">
                            <a:solidFill>
                              <a:srgbClr val="FF0000"/>
                            </a:solidFill>
                            <a:latin typeface="Cambria Math" panose="02040503050406030204" pitchFamily="18" charset="0"/>
                          </a:rPr>
                          <m:t>=1</m:t>
                        </m:r>
                      </m:sub>
                      <m:sup>
                        <m:r>
                          <a:rPr lang="en-US" sz="1600" i="1">
                            <a:solidFill>
                              <a:srgbClr val="FF0000"/>
                            </a:solidFill>
                            <a:latin typeface="Cambria Math" panose="02040503050406030204" pitchFamily="18" charset="0"/>
                            <a:ea typeface="Cambria Math" panose="02040503050406030204" pitchFamily="18" charset="0"/>
                          </a:rPr>
                          <m:t>∞</m:t>
                        </m:r>
                      </m:sup>
                      <m:e>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𝑎</m:t>
                            </m:r>
                          </m:e>
                          <m:sub>
                            <m:r>
                              <a:rPr lang="en-US" sz="1600" i="1">
                                <a:solidFill>
                                  <a:srgbClr val="FF0000"/>
                                </a:solidFill>
                                <a:latin typeface="Cambria Math" panose="02040503050406030204" pitchFamily="18" charset="0"/>
                              </a:rPr>
                              <m:t>𝑘</m:t>
                            </m:r>
                          </m:sub>
                        </m:sSub>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ea typeface="Cambria Math" panose="02040503050406030204" pitchFamily="18" charset="0"/>
                          </a:rPr>
                          <m:t>∞</m:t>
                        </m:r>
                      </m:e>
                    </m:nary>
                  </m:oMath>
                </a14:m>
                <a:r>
                  <a:rPr lang="en-US" sz="1600">
                    <a:solidFill>
                      <a:srgbClr val="FF0000"/>
                    </a:solidFill>
                  </a:rPr>
                  <a:t> </a:t>
                </a:r>
                <a:r>
                  <a:rPr lang="en-US" sz="1600">
                    <a:solidFill>
                      <a:schemeClr val="tx1"/>
                    </a:solidFill>
                  </a:rPr>
                  <a:t>và</a:t>
                </a:r>
                <a:r>
                  <a:rPr lang="en-US" sz="1600">
                    <a:solidFill>
                      <a:srgbClr val="FF0000"/>
                    </a:solidFill>
                  </a:rPr>
                  <a:t> </a:t>
                </a:r>
                <a14:m>
                  <m:oMath xmlns:m="http://schemas.openxmlformats.org/officeDocument/2006/math">
                    <m:nary>
                      <m:naryPr>
                        <m:chr m:val="∑"/>
                        <m:ctrlPr>
                          <a:rPr lang="en-US" sz="1600" i="1">
                            <a:solidFill>
                              <a:srgbClr val="FF0000"/>
                            </a:solidFill>
                            <a:latin typeface="Cambria Math" panose="02040503050406030204" pitchFamily="18" charset="0"/>
                          </a:rPr>
                        </m:ctrlPr>
                      </m:naryPr>
                      <m:sub>
                        <m:r>
                          <m:rPr>
                            <m:brk m:alnAt="23"/>
                          </m:rPr>
                          <a:rPr lang="en-US" sz="1600" i="1">
                            <a:solidFill>
                              <a:srgbClr val="FF0000"/>
                            </a:solidFill>
                            <a:latin typeface="Cambria Math" panose="02040503050406030204" pitchFamily="18" charset="0"/>
                          </a:rPr>
                          <m:t>𝑘</m:t>
                        </m:r>
                        <m:r>
                          <a:rPr lang="en-US" sz="1600" i="1">
                            <a:solidFill>
                              <a:srgbClr val="FF0000"/>
                            </a:solidFill>
                            <a:latin typeface="Cambria Math" panose="02040503050406030204" pitchFamily="18" charset="0"/>
                          </a:rPr>
                          <m:t>=1</m:t>
                        </m:r>
                      </m:sub>
                      <m:sup>
                        <m:r>
                          <a:rPr lang="en-US" sz="1600" i="1">
                            <a:solidFill>
                              <a:srgbClr val="FF0000"/>
                            </a:solidFill>
                            <a:latin typeface="Cambria Math" panose="02040503050406030204" pitchFamily="18" charset="0"/>
                            <a:ea typeface="Cambria Math" panose="02040503050406030204" pitchFamily="18" charset="0"/>
                          </a:rPr>
                          <m:t>∞</m:t>
                        </m:r>
                      </m:sup>
                      <m:e>
                        <m:sSubSup>
                          <m:sSubSupPr>
                            <m:ctrlPr>
                              <a:rPr lang="en-US" sz="1600" i="1">
                                <a:solidFill>
                                  <a:srgbClr val="FF0000"/>
                                </a:solidFill>
                                <a:latin typeface="Cambria Math" panose="02040503050406030204" pitchFamily="18" charset="0"/>
                                <a:ea typeface="Cambria Math" panose="02040503050406030204" pitchFamily="18" charset="0"/>
                              </a:rPr>
                            </m:ctrlPr>
                          </m:sSubSupPr>
                          <m:e>
                            <m:r>
                              <a:rPr lang="en-US" sz="1600" i="1">
                                <a:solidFill>
                                  <a:srgbClr val="FF0000"/>
                                </a:solidFill>
                                <a:latin typeface="Cambria Math" panose="02040503050406030204" pitchFamily="18" charset="0"/>
                                <a:ea typeface="Cambria Math" panose="02040503050406030204" pitchFamily="18" charset="0"/>
                              </a:rPr>
                              <m:t>𝑎</m:t>
                            </m:r>
                          </m:e>
                          <m:sub>
                            <m:r>
                              <a:rPr lang="en-US" sz="1600" i="1">
                                <a:solidFill>
                                  <a:srgbClr val="FF0000"/>
                                </a:solidFill>
                                <a:latin typeface="Cambria Math" panose="02040503050406030204" pitchFamily="18" charset="0"/>
                                <a:ea typeface="Cambria Math" panose="02040503050406030204" pitchFamily="18" charset="0"/>
                              </a:rPr>
                              <m:t>𝑘</m:t>
                            </m:r>
                          </m:sub>
                          <m:sup>
                            <m:r>
                              <a:rPr lang="en-US" sz="1600" i="1">
                                <a:solidFill>
                                  <a:srgbClr val="FF0000"/>
                                </a:solidFill>
                                <a:latin typeface="Cambria Math" panose="02040503050406030204" pitchFamily="18" charset="0"/>
                                <a:ea typeface="Cambria Math" panose="02040503050406030204" pitchFamily="18" charset="0"/>
                              </a:rPr>
                              <m:t>2</m:t>
                            </m:r>
                          </m:sup>
                        </m:sSubSup>
                        <m:r>
                          <a:rPr lang="en-US" sz="1600" i="1">
                            <a:solidFill>
                              <a:srgbClr val="FF0000"/>
                            </a:solidFill>
                            <a:latin typeface="Cambria Math" panose="02040503050406030204" pitchFamily="18" charset="0"/>
                            <a:ea typeface="Cambria Math" panose="02040503050406030204" pitchFamily="18" charset="0"/>
                          </a:rPr>
                          <m:t>&lt;∞</m:t>
                        </m:r>
                      </m:e>
                    </m:nary>
                  </m:oMath>
                </a14:m>
                <a:endParaRPr lang="en-US" sz="1600"/>
              </a:p>
              <a:p>
                <a14:m>
                  <m:oMath xmlns:m="http://schemas.openxmlformats.org/officeDocument/2006/math">
                    <m:nary>
                      <m:naryPr>
                        <m:chr m:val="∑"/>
                        <m:ctrlPr>
                          <a:rPr lang="en-US" sz="1600" i="1" smtClean="0">
                            <a:solidFill>
                              <a:schemeClr val="tx1"/>
                            </a:solidFill>
                            <a:latin typeface="Cambria Math" panose="02040503050406030204" pitchFamily="18" charset="0"/>
                          </a:rPr>
                        </m:ctrlPr>
                      </m:naryPr>
                      <m:sub>
                        <m:r>
                          <m:rPr>
                            <m:brk m:alnAt="23"/>
                          </m:rPr>
                          <a:rPr lang="en-US" sz="1600" i="1">
                            <a:solidFill>
                              <a:schemeClr val="tx1"/>
                            </a:solidFill>
                            <a:latin typeface="Cambria Math" panose="02040503050406030204" pitchFamily="18" charset="0"/>
                          </a:rPr>
                          <m:t>𝑘</m:t>
                        </m:r>
                        <m:r>
                          <a:rPr lang="en-US" sz="1600" i="1">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𝑎</m:t>
                            </m:r>
                          </m:e>
                          <m:sub>
                            <m:r>
                              <a:rPr lang="en-US" sz="1600" i="1">
                                <a:solidFill>
                                  <a:schemeClr val="tx1"/>
                                </a:solidFill>
                                <a:latin typeface="Cambria Math" panose="02040503050406030204" pitchFamily="18" charset="0"/>
                              </a:rPr>
                              <m:t>𝑘</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m:t>
                        </m:r>
                      </m:e>
                    </m:nary>
                  </m:oMath>
                </a14:m>
                <a:r>
                  <a:rPr lang="en-US" sz="1600">
                    <a:solidFill>
                      <a:schemeClr val="tx1"/>
                    </a:solidFill>
                  </a:rPr>
                  <a:t> có nghĩa là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𝑎</m:t>
                        </m:r>
                      </m:e>
                      <m:sub>
                        <m:r>
                          <a:rPr lang="en-US" sz="1600" i="1">
                            <a:solidFill>
                              <a:schemeClr val="tx1"/>
                            </a:solidFill>
                            <a:latin typeface="Cambria Math" panose="02040503050406030204" pitchFamily="18" charset="0"/>
                          </a:rPr>
                          <m:t>𝑘</m:t>
                        </m:r>
                      </m:sub>
                    </m:sSub>
                  </m:oMath>
                </a14:m>
                <a:r>
                  <a:rPr lang="en-US" sz="1600">
                    <a:solidFill>
                      <a:schemeClr val="tx1"/>
                    </a:solidFill>
                  </a:rPr>
                  <a:t> không nên hội tụ về 0 quá nhanh.</a:t>
                </a:r>
              </a:p>
              <a:p>
                <a:r>
                  <a:rPr lang="en-US" sz="1600" i="1">
                    <a:solidFill>
                      <a:schemeClr val="tx1"/>
                    </a:solidFill>
                  </a:rPr>
                  <a:t>Tại sao điều kiện này quan trọng?</a:t>
                </a:r>
              </a:p>
              <a:p>
                <a:pPr marL="50800" indent="0">
                  <a:buNone/>
                </a:pPr>
                <a14:m>
                  <m:oMathPara xmlns:m="http://schemas.openxmlformats.org/officeDocument/2006/math">
                    <m:oMathParaPr>
                      <m:jc m:val="centerGroup"/>
                    </m:oMathParaPr>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2</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1</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𝑎</m:t>
                          </m:r>
                        </m:e>
                        <m:sub>
                          <m:r>
                            <a:rPr lang="en-US" sz="1600" b="0" i="1" smtClean="0">
                              <a:solidFill>
                                <a:schemeClr val="tx1"/>
                              </a:solidFill>
                              <a:latin typeface="Cambria Math" panose="02040503050406030204" pitchFamily="18" charset="0"/>
                              <a:ea typeface="Cambria Math" panose="02040503050406030204" pitchFamily="18" charset="0"/>
                            </a:rPr>
                            <m:t>1</m:t>
                          </m:r>
                        </m:sub>
                      </m:sSub>
                      <m:acc>
                        <m:accPr>
                          <m:chr m:val="̃"/>
                          <m:ctrlPr>
                            <a:rPr lang="en-US" sz="1600" i="1">
                              <a:solidFill>
                                <a:schemeClr val="tx1"/>
                              </a:solidFill>
                              <a:latin typeface="Cambria Math" panose="02040503050406030204" pitchFamily="18" charset="0"/>
                              <a:ea typeface="Cambria Math" panose="02040503050406030204" pitchFamily="18" charset="0"/>
                            </a:rPr>
                          </m:ctrlPr>
                        </m:accPr>
                        <m:e>
                          <m:r>
                            <a:rPr lang="en-US" sz="1600" i="1">
                              <a:solidFill>
                                <a:schemeClr val="tx1"/>
                              </a:solidFill>
                              <a:latin typeface="Cambria Math" panose="02040503050406030204" pitchFamily="18" charset="0"/>
                              <a:ea typeface="Cambria Math" panose="02040503050406030204" pitchFamily="18" charset="0"/>
                            </a:rPr>
                            <m:t>𝑔</m:t>
                          </m:r>
                        </m:e>
                      </m:acc>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1</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𝜂</m:t>
                              </m:r>
                            </m:e>
                            <m:sub>
                              <m:r>
                                <a:rPr lang="en-US" sz="1600" b="0" i="1" smtClean="0">
                                  <a:solidFill>
                                    <a:schemeClr val="tx1"/>
                                  </a:solidFill>
                                  <a:latin typeface="Cambria Math" panose="02040503050406030204" pitchFamily="18" charset="0"/>
                                  <a:ea typeface="Cambria Math" panose="02040503050406030204" pitchFamily="18" charset="0"/>
                                </a:rPr>
                                <m:t>1</m:t>
                              </m:r>
                            </m:sub>
                          </m:sSub>
                        </m:e>
                      </m:d>
                    </m:oMath>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3</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2</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𝑎</m:t>
                          </m:r>
                        </m:e>
                        <m:sub>
                          <m:r>
                            <a:rPr lang="en-US" sz="1600" b="0" i="1" smtClean="0">
                              <a:solidFill>
                                <a:schemeClr val="tx1"/>
                              </a:solidFill>
                              <a:latin typeface="Cambria Math" panose="02040503050406030204" pitchFamily="18" charset="0"/>
                              <a:ea typeface="Cambria Math" panose="02040503050406030204" pitchFamily="18" charset="0"/>
                            </a:rPr>
                            <m:t>2</m:t>
                          </m:r>
                        </m:sub>
                      </m:sSub>
                      <m:acc>
                        <m:accPr>
                          <m:chr m:val="̃"/>
                          <m:ctrlPr>
                            <a:rPr lang="en-US" sz="1600" i="1">
                              <a:solidFill>
                                <a:schemeClr val="tx1"/>
                              </a:solidFill>
                              <a:latin typeface="Cambria Math" panose="02040503050406030204" pitchFamily="18" charset="0"/>
                              <a:ea typeface="Cambria Math" panose="02040503050406030204" pitchFamily="18" charset="0"/>
                            </a:rPr>
                          </m:ctrlPr>
                        </m:accPr>
                        <m:e>
                          <m:r>
                            <a:rPr lang="en-US" sz="1600" i="1">
                              <a:solidFill>
                                <a:schemeClr val="tx1"/>
                              </a:solidFill>
                              <a:latin typeface="Cambria Math" panose="02040503050406030204" pitchFamily="18" charset="0"/>
                              <a:ea typeface="Cambria Math" panose="02040503050406030204" pitchFamily="18" charset="0"/>
                            </a:rPr>
                            <m:t>𝑔</m:t>
                          </m:r>
                        </m:e>
                      </m:acc>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2</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𝜂</m:t>
                              </m:r>
                            </m:e>
                            <m:sub>
                              <m:r>
                                <a:rPr lang="en-US" sz="1600" b="0" i="1" smtClean="0">
                                  <a:solidFill>
                                    <a:schemeClr val="tx1"/>
                                  </a:solidFill>
                                  <a:latin typeface="Cambria Math" panose="02040503050406030204" pitchFamily="18" charset="0"/>
                                  <a:ea typeface="Cambria Math" panose="02040503050406030204" pitchFamily="18" charset="0"/>
                                </a:rPr>
                                <m:t>2</m:t>
                              </m:r>
                            </m:sub>
                          </m:sSub>
                        </m:e>
                      </m:d>
                    </m:oMath>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m:t>
                      </m:r>
                    </m:oMath>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𝑘</m:t>
                          </m:r>
                          <m:r>
                            <a:rPr lang="en-US" sz="1600" b="0" i="1" smtClean="0">
                              <a:solidFill>
                                <a:schemeClr val="tx1"/>
                              </a:solidFill>
                              <a:latin typeface="Cambria Math" panose="02040503050406030204" pitchFamily="18" charset="0"/>
                              <a:ea typeface="Cambria Math" panose="02040503050406030204" pitchFamily="18" charset="0"/>
                            </a:rPr>
                            <m:t>+1</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𝑘</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𝑎</m:t>
                          </m:r>
                        </m:e>
                        <m:sub>
                          <m:r>
                            <a:rPr lang="en-US" sz="1600" b="0" i="1" smtClean="0">
                              <a:solidFill>
                                <a:schemeClr val="tx1"/>
                              </a:solidFill>
                              <a:latin typeface="Cambria Math" panose="02040503050406030204" pitchFamily="18" charset="0"/>
                              <a:ea typeface="Cambria Math" panose="02040503050406030204" pitchFamily="18" charset="0"/>
                            </a:rPr>
                            <m:t>𝑘</m:t>
                          </m:r>
                        </m:sub>
                      </m:sSub>
                      <m:acc>
                        <m:accPr>
                          <m:chr m:val="̃"/>
                          <m:ctrlPr>
                            <a:rPr lang="en-US" sz="1600" i="1">
                              <a:solidFill>
                                <a:schemeClr val="tx1"/>
                              </a:solidFill>
                              <a:latin typeface="Cambria Math" panose="02040503050406030204" pitchFamily="18" charset="0"/>
                              <a:ea typeface="Cambria Math" panose="02040503050406030204" pitchFamily="18" charset="0"/>
                            </a:rPr>
                          </m:ctrlPr>
                        </m:accPr>
                        <m:e>
                          <m:r>
                            <a:rPr lang="en-US" sz="1600" i="1">
                              <a:solidFill>
                                <a:schemeClr val="tx1"/>
                              </a:solidFill>
                              <a:latin typeface="Cambria Math" panose="02040503050406030204" pitchFamily="18" charset="0"/>
                              <a:ea typeface="Cambria Math" panose="02040503050406030204" pitchFamily="18" charset="0"/>
                            </a:rPr>
                            <m:t>𝑔</m:t>
                          </m:r>
                        </m:e>
                      </m:acc>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b="0" i="1" smtClean="0">
                                  <a:solidFill>
                                    <a:schemeClr val="tx1"/>
                                  </a:solidFill>
                                  <a:latin typeface="Cambria Math" panose="02040503050406030204" pitchFamily="18" charset="0"/>
                                  <a:ea typeface="Cambria Math" panose="02040503050406030204" pitchFamily="18" charset="0"/>
                                </a:rPr>
                                <m:t>𝑘</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𝜂</m:t>
                              </m:r>
                            </m:e>
                            <m:sub>
                              <m:r>
                                <a:rPr lang="en-US" sz="1600" b="0" i="1" smtClean="0">
                                  <a:solidFill>
                                    <a:schemeClr val="tx1"/>
                                  </a:solidFill>
                                  <a:latin typeface="Cambria Math" panose="02040503050406030204" pitchFamily="18" charset="0"/>
                                  <a:ea typeface="Cambria Math" panose="02040503050406030204" pitchFamily="18" charset="0"/>
                                </a:rPr>
                                <m:t>𝑘</m:t>
                              </m:r>
                            </m:sub>
                          </m:sSub>
                        </m:e>
                      </m:d>
                    </m:oMath>
                  </m:oMathPara>
                </a14:m>
                <a:endParaRPr lang="en-US" sz="1600">
                  <a:solidFill>
                    <a:schemeClr val="tx1"/>
                  </a:solidFill>
                  <a:ea typeface="Cambria Math" panose="02040503050406030204" pitchFamily="18" charset="0"/>
                </a:endParaRPr>
              </a:p>
              <a:p>
                <a:pPr marL="50800" indent="0" algn="l">
                  <a:buNone/>
                </a:pPr>
                <a:r>
                  <a:rPr lang="en-US" sz="1600">
                    <a:solidFill>
                      <a:schemeClr val="tx1"/>
                    </a:solidFill>
                    <a:ea typeface="Cambria Math" panose="02040503050406030204" pitchFamily="18" charset="0"/>
                  </a:rPr>
                  <a:t>Dẫn đến:</a:t>
                </a:r>
              </a:p>
              <a:p>
                <a:pPr marL="50800" indent="0" algn="l">
                  <a:buNone/>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ea typeface="Cambria Math" panose="02040503050406030204" pitchFamily="18" charset="0"/>
                            </a:rPr>
                          </m:ctrlPr>
                        </m:sSubPr>
                        <m:e>
                          <m:r>
                            <a:rPr lang="en-US" sz="1600" i="1">
                              <a:solidFill>
                                <a:srgbClr val="FF0000"/>
                              </a:solidFill>
                              <a:latin typeface="Cambria Math" panose="02040503050406030204" pitchFamily="18" charset="0"/>
                              <a:ea typeface="Cambria Math" panose="02040503050406030204" pitchFamily="18" charset="0"/>
                            </a:rPr>
                            <m:t>𝑤</m:t>
                          </m:r>
                        </m:e>
                        <m:sub>
                          <m:r>
                            <a:rPr lang="en-US" sz="1600" i="1">
                              <a:solidFill>
                                <a:srgbClr val="FF0000"/>
                              </a:solidFill>
                              <a:latin typeface="Cambria Math" panose="02040503050406030204" pitchFamily="18" charset="0"/>
                              <a:ea typeface="Cambria Math" panose="02040503050406030204" pitchFamily="18" charset="0"/>
                            </a:rPr>
                            <m:t>1</m:t>
                          </m:r>
                        </m:sub>
                      </m:sSub>
                      <m:r>
                        <a:rPr lang="en-US" sz="1600" b="0" i="1" smtClean="0">
                          <a:solidFill>
                            <a:srgbClr val="FF0000"/>
                          </a:solidFill>
                          <a:latin typeface="Cambria Math" panose="02040503050406030204" pitchFamily="18" charset="0"/>
                          <a:ea typeface="Cambria Math" panose="02040503050406030204" pitchFamily="18" charset="0"/>
                        </a:rPr>
                        <m:t>−</m:t>
                      </m:r>
                      <m:sSub>
                        <m:sSubPr>
                          <m:ctrlPr>
                            <a:rPr lang="en-US" sz="1600" i="1">
                              <a:solidFill>
                                <a:srgbClr val="FF0000"/>
                              </a:solidFill>
                              <a:latin typeface="Cambria Math" panose="02040503050406030204" pitchFamily="18" charset="0"/>
                              <a:ea typeface="Cambria Math" panose="02040503050406030204" pitchFamily="18" charset="0"/>
                            </a:rPr>
                          </m:ctrlPr>
                        </m:sSubPr>
                        <m:e>
                          <m:r>
                            <a:rPr lang="en-US" sz="1600" i="1">
                              <a:solidFill>
                                <a:srgbClr val="FF0000"/>
                              </a:solidFill>
                              <a:latin typeface="Cambria Math" panose="02040503050406030204" pitchFamily="18" charset="0"/>
                              <a:ea typeface="Cambria Math" panose="02040503050406030204" pitchFamily="18" charset="0"/>
                            </a:rPr>
                            <m:t>𝑤</m:t>
                          </m:r>
                        </m:e>
                        <m:sub>
                          <m:r>
                            <a:rPr lang="en-US" sz="1600" i="1" smtClean="0">
                              <a:solidFill>
                                <a:srgbClr val="FF0000"/>
                              </a:solidFill>
                              <a:latin typeface="Cambria Math" panose="02040503050406030204" pitchFamily="18" charset="0"/>
                              <a:ea typeface="Cambria Math" panose="02040503050406030204" pitchFamily="18" charset="0"/>
                            </a:rPr>
                            <m:t>∞</m:t>
                          </m:r>
                        </m:sub>
                      </m:sSub>
                      <m:r>
                        <a:rPr lang="en-US" sz="1600" b="0" i="1" smtClean="0">
                          <a:solidFill>
                            <a:srgbClr val="FF0000"/>
                          </a:solidFill>
                          <a:latin typeface="Cambria Math" panose="02040503050406030204" pitchFamily="18" charset="0"/>
                          <a:ea typeface="Cambria Math" panose="02040503050406030204" pitchFamily="18" charset="0"/>
                        </a:rPr>
                        <m:t>=</m:t>
                      </m:r>
                      <m:nary>
                        <m:naryPr>
                          <m:chr m:val="∑"/>
                          <m:ctrlPr>
                            <a:rPr lang="en-US" sz="1600" b="0" i="1" smtClean="0">
                              <a:solidFill>
                                <a:srgbClr val="FF0000"/>
                              </a:solidFill>
                              <a:latin typeface="Cambria Math" panose="02040503050406030204" pitchFamily="18" charset="0"/>
                              <a:ea typeface="Cambria Math" panose="02040503050406030204" pitchFamily="18" charset="0"/>
                            </a:rPr>
                          </m:ctrlPr>
                        </m:naryPr>
                        <m:sub>
                          <m:r>
                            <m:rPr>
                              <m:brk m:alnAt="23"/>
                            </m:rPr>
                            <a:rPr lang="en-US" sz="1600" b="0" i="1" smtClean="0">
                              <a:solidFill>
                                <a:srgbClr val="FF0000"/>
                              </a:solidFill>
                              <a:latin typeface="Cambria Math" panose="02040503050406030204" pitchFamily="18" charset="0"/>
                              <a:ea typeface="Cambria Math" panose="02040503050406030204" pitchFamily="18" charset="0"/>
                            </a:rPr>
                            <m:t>𝑘</m:t>
                          </m:r>
                          <m:r>
                            <a:rPr lang="en-US" sz="1600" b="0" i="1" smtClean="0">
                              <a:solidFill>
                                <a:srgbClr val="FF0000"/>
                              </a:solidFill>
                              <a:latin typeface="Cambria Math" panose="02040503050406030204" pitchFamily="18" charset="0"/>
                              <a:ea typeface="Cambria Math" panose="02040503050406030204" pitchFamily="18" charset="0"/>
                            </a:rPr>
                            <m:t>=</m:t>
                          </m:r>
                          <m:r>
                            <m:rPr>
                              <m:brk m:alnAt="23"/>
                            </m:rPr>
                            <a:rPr lang="en-US" sz="1600" b="0" i="1" smtClean="0">
                              <a:solidFill>
                                <a:srgbClr val="FF0000"/>
                              </a:solidFill>
                              <a:latin typeface="Cambria Math" panose="02040503050406030204" pitchFamily="18" charset="0"/>
                              <a:ea typeface="Cambria Math" panose="02040503050406030204" pitchFamily="18" charset="0"/>
                            </a:rPr>
                            <m:t>1</m:t>
                          </m:r>
                        </m:sub>
                        <m:sup>
                          <m:r>
                            <a:rPr lang="en-US" sz="1600" i="1">
                              <a:solidFill>
                                <a:srgbClr val="FF0000"/>
                              </a:solidFill>
                              <a:latin typeface="Cambria Math" panose="02040503050406030204" pitchFamily="18" charset="0"/>
                              <a:ea typeface="Cambria Math" panose="02040503050406030204" pitchFamily="18" charset="0"/>
                            </a:rPr>
                            <m:t>∞</m:t>
                          </m:r>
                        </m:sup>
                        <m:e>
                          <m:sSub>
                            <m:sSubPr>
                              <m:ctrlPr>
                                <a:rPr lang="en-US" sz="1600" i="1">
                                  <a:solidFill>
                                    <a:srgbClr val="FF0000"/>
                                  </a:solidFill>
                                  <a:latin typeface="Cambria Math" panose="02040503050406030204" pitchFamily="18" charset="0"/>
                                  <a:ea typeface="Cambria Math" panose="02040503050406030204" pitchFamily="18" charset="0"/>
                                </a:rPr>
                              </m:ctrlPr>
                            </m:sSubPr>
                            <m:e>
                              <m:r>
                                <a:rPr lang="en-US" sz="1600" i="1">
                                  <a:solidFill>
                                    <a:srgbClr val="FF0000"/>
                                  </a:solidFill>
                                  <a:latin typeface="Cambria Math" panose="02040503050406030204" pitchFamily="18" charset="0"/>
                                  <a:ea typeface="Cambria Math" panose="02040503050406030204" pitchFamily="18" charset="0"/>
                                </a:rPr>
                                <m:t>𝑎</m:t>
                              </m:r>
                            </m:e>
                            <m:sub>
                              <m:r>
                                <a:rPr lang="en-US" sz="1600" i="1">
                                  <a:solidFill>
                                    <a:srgbClr val="FF0000"/>
                                  </a:solidFill>
                                  <a:latin typeface="Cambria Math" panose="02040503050406030204" pitchFamily="18" charset="0"/>
                                  <a:ea typeface="Cambria Math" panose="02040503050406030204" pitchFamily="18" charset="0"/>
                                </a:rPr>
                                <m:t>𝑘</m:t>
                              </m:r>
                            </m:sub>
                          </m:sSub>
                          <m:acc>
                            <m:accPr>
                              <m:chr m:val="̃"/>
                              <m:ctrlPr>
                                <a:rPr lang="en-US" sz="1600" i="1">
                                  <a:solidFill>
                                    <a:srgbClr val="FF0000"/>
                                  </a:solidFill>
                                  <a:latin typeface="Cambria Math" panose="02040503050406030204" pitchFamily="18" charset="0"/>
                                  <a:ea typeface="Cambria Math" panose="02040503050406030204" pitchFamily="18" charset="0"/>
                                </a:rPr>
                              </m:ctrlPr>
                            </m:accPr>
                            <m:e>
                              <m:r>
                                <a:rPr lang="en-US" sz="1600" i="1">
                                  <a:solidFill>
                                    <a:srgbClr val="FF0000"/>
                                  </a:solidFill>
                                  <a:latin typeface="Cambria Math" panose="02040503050406030204" pitchFamily="18" charset="0"/>
                                  <a:ea typeface="Cambria Math" panose="02040503050406030204" pitchFamily="18" charset="0"/>
                                </a:rPr>
                                <m:t>𝑔</m:t>
                              </m:r>
                            </m:e>
                          </m:acc>
                          <m:d>
                            <m:dPr>
                              <m:ctrlPr>
                                <a:rPr lang="en-US" sz="1600" i="1">
                                  <a:solidFill>
                                    <a:srgbClr val="FF0000"/>
                                  </a:solidFill>
                                  <a:latin typeface="Cambria Math" panose="02040503050406030204" pitchFamily="18" charset="0"/>
                                  <a:ea typeface="Cambria Math" panose="02040503050406030204" pitchFamily="18" charset="0"/>
                                </a:rPr>
                              </m:ctrlPr>
                            </m:dPr>
                            <m:e>
                              <m:sSub>
                                <m:sSubPr>
                                  <m:ctrlPr>
                                    <a:rPr lang="en-US" sz="1600" i="1">
                                      <a:solidFill>
                                        <a:srgbClr val="FF0000"/>
                                      </a:solidFill>
                                      <a:latin typeface="Cambria Math" panose="02040503050406030204" pitchFamily="18" charset="0"/>
                                      <a:ea typeface="Cambria Math" panose="02040503050406030204" pitchFamily="18" charset="0"/>
                                    </a:rPr>
                                  </m:ctrlPr>
                                </m:sSubPr>
                                <m:e>
                                  <m:r>
                                    <a:rPr lang="en-US" sz="1600" i="1">
                                      <a:solidFill>
                                        <a:srgbClr val="FF0000"/>
                                      </a:solidFill>
                                      <a:latin typeface="Cambria Math" panose="02040503050406030204" pitchFamily="18" charset="0"/>
                                      <a:ea typeface="Cambria Math" panose="02040503050406030204" pitchFamily="18" charset="0"/>
                                    </a:rPr>
                                    <m:t>𝑤</m:t>
                                  </m:r>
                                </m:e>
                                <m:sub>
                                  <m:r>
                                    <a:rPr lang="en-US" sz="1600" i="1">
                                      <a:solidFill>
                                        <a:srgbClr val="FF0000"/>
                                      </a:solidFill>
                                      <a:latin typeface="Cambria Math" panose="02040503050406030204" pitchFamily="18" charset="0"/>
                                      <a:ea typeface="Cambria Math" panose="02040503050406030204" pitchFamily="18" charset="0"/>
                                    </a:rPr>
                                    <m:t>𝑘</m:t>
                                  </m:r>
                                </m:sub>
                              </m:sSub>
                              <m:r>
                                <a:rPr lang="en-US" sz="1600" i="1">
                                  <a:solidFill>
                                    <a:srgbClr val="FF0000"/>
                                  </a:solidFill>
                                  <a:latin typeface="Cambria Math" panose="02040503050406030204" pitchFamily="18" charset="0"/>
                                  <a:ea typeface="Cambria Math" panose="02040503050406030204" pitchFamily="18" charset="0"/>
                                </a:rPr>
                                <m:t>,</m:t>
                              </m:r>
                              <m:sSub>
                                <m:sSubPr>
                                  <m:ctrlPr>
                                    <a:rPr lang="en-US" sz="1600" i="1">
                                      <a:solidFill>
                                        <a:srgbClr val="FF0000"/>
                                      </a:solidFill>
                                      <a:latin typeface="Cambria Math" panose="02040503050406030204" pitchFamily="18" charset="0"/>
                                      <a:ea typeface="Cambria Math" panose="02040503050406030204" pitchFamily="18" charset="0"/>
                                    </a:rPr>
                                  </m:ctrlPr>
                                </m:sSubPr>
                                <m:e>
                                  <m:r>
                                    <a:rPr lang="en-US" sz="1600" i="1">
                                      <a:solidFill>
                                        <a:srgbClr val="FF0000"/>
                                      </a:solidFill>
                                      <a:latin typeface="Cambria Math" panose="02040503050406030204" pitchFamily="18" charset="0"/>
                                      <a:ea typeface="Cambria Math" panose="02040503050406030204" pitchFamily="18" charset="0"/>
                                    </a:rPr>
                                    <m:t>𝜂</m:t>
                                  </m:r>
                                </m:e>
                                <m:sub>
                                  <m:r>
                                    <a:rPr lang="en-US" sz="1600" i="1">
                                      <a:solidFill>
                                        <a:srgbClr val="FF0000"/>
                                      </a:solidFill>
                                      <a:latin typeface="Cambria Math" panose="02040503050406030204" pitchFamily="18" charset="0"/>
                                      <a:ea typeface="Cambria Math" panose="02040503050406030204" pitchFamily="18" charset="0"/>
                                    </a:rPr>
                                    <m:t>𝑘</m:t>
                                  </m:r>
                                </m:sub>
                              </m:sSub>
                            </m:e>
                          </m:d>
                        </m:e>
                      </m:nary>
                    </m:oMath>
                  </m:oMathPara>
                </a14:m>
                <a:endParaRPr lang="en-US" sz="1600">
                  <a:solidFill>
                    <a:schemeClr val="tx1"/>
                  </a:solidFill>
                  <a:ea typeface="Cambria Math" panose="02040503050406030204" pitchFamily="18" charset="0"/>
                </a:endParaRPr>
              </a:p>
              <a:p>
                <a:pPr marL="50800" indent="0" algn="l">
                  <a:buNone/>
                </a:pPr>
                <a:r>
                  <a:rPr lang="en-US" sz="1600">
                    <a:solidFill>
                      <a:schemeClr val="tx1"/>
                    </a:solidFill>
                    <a:ea typeface="Cambria Math" panose="02040503050406030204" pitchFamily="18" charset="0"/>
                  </a:rPr>
                  <a:t>Nếu </a:t>
                </a:r>
                <a14:m>
                  <m:oMath xmlns:m="http://schemas.openxmlformats.org/officeDocument/2006/math">
                    <m:nary>
                      <m:naryPr>
                        <m:chr m:val="∑"/>
                        <m:ctrlPr>
                          <a:rPr lang="en-US" sz="1600" i="1">
                            <a:solidFill>
                              <a:schemeClr val="tx1"/>
                            </a:solidFill>
                            <a:latin typeface="Cambria Math" panose="02040503050406030204" pitchFamily="18" charset="0"/>
                          </a:rPr>
                        </m:ctrlPr>
                      </m:naryPr>
                      <m:sub>
                        <m:r>
                          <m:rPr>
                            <m:brk m:alnAt="23"/>
                          </m:rPr>
                          <a:rPr lang="en-US" sz="1600" i="1">
                            <a:solidFill>
                              <a:schemeClr val="tx1"/>
                            </a:solidFill>
                            <a:latin typeface="Cambria Math" panose="02040503050406030204" pitchFamily="18" charset="0"/>
                          </a:rPr>
                          <m:t>𝑘</m:t>
                        </m:r>
                        <m:r>
                          <a:rPr lang="en-US" sz="1600" i="1">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𝑎</m:t>
                            </m:r>
                          </m:e>
                          <m:sub>
                            <m:r>
                              <a:rPr lang="en-US" sz="1600" i="1">
                                <a:solidFill>
                                  <a:schemeClr val="tx1"/>
                                </a:solidFill>
                                <a:latin typeface="Cambria Math" panose="02040503050406030204" pitchFamily="18" charset="0"/>
                              </a:rPr>
                              <m:t>𝑘</m:t>
                            </m:r>
                          </m:sub>
                        </m:sSub>
                        <m:r>
                          <a:rPr lang="en-US" sz="1600" b="0" i="1" smtClean="0">
                            <a:solidFill>
                              <a:schemeClr val="tx1"/>
                            </a:solidFill>
                            <a:latin typeface="Cambria Math" panose="02040503050406030204" pitchFamily="18" charset="0"/>
                          </a:rPr>
                          <m:t>&lt;</m:t>
                        </m:r>
                        <m:r>
                          <a:rPr lang="en-US" sz="1600" i="1">
                            <a:solidFill>
                              <a:schemeClr val="tx1"/>
                            </a:solidFill>
                            <a:latin typeface="Cambria Math" panose="02040503050406030204" pitchFamily="18" charset="0"/>
                            <a:ea typeface="Cambria Math" panose="02040503050406030204" pitchFamily="18" charset="0"/>
                          </a:rPr>
                          <m:t>∞</m:t>
                        </m:r>
                      </m:e>
                    </m:nary>
                  </m:oMath>
                </a14:m>
                <a:r>
                  <a:rPr lang="en-US" sz="1600">
                    <a:solidFill>
                      <a:schemeClr val="tx1"/>
                    </a:solidFill>
                  </a:rPr>
                  <a:t>, thì </a:t>
                </a:r>
                <a14:m>
                  <m:oMath xmlns:m="http://schemas.openxmlformats.org/officeDocument/2006/math">
                    <m:r>
                      <a:rPr lang="en-US" sz="1600" b="0" i="1" smtClean="0">
                        <a:solidFill>
                          <a:schemeClr val="tx1"/>
                        </a:solidFill>
                        <a:latin typeface="Cambria Math" panose="02040503050406030204" pitchFamily="18" charset="0"/>
                      </a:rPr>
                      <m:t>|</m:t>
                    </m:r>
                    <m:nary>
                      <m:naryPr>
                        <m:chr m:val="∑"/>
                        <m:ctrlPr>
                          <a:rPr lang="en-US" sz="1600" i="1">
                            <a:solidFill>
                              <a:schemeClr val="tx1"/>
                            </a:solidFill>
                            <a:latin typeface="Cambria Math" panose="02040503050406030204" pitchFamily="18" charset="0"/>
                            <a:ea typeface="Cambria Math" panose="02040503050406030204" pitchFamily="18" charset="0"/>
                          </a:rPr>
                        </m:ctrlPr>
                      </m:naryPr>
                      <m:sub>
                        <m:r>
                          <m:rPr>
                            <m:brk m:alnAt="23"/>
                          </m:rPr>
                          <a:rPr lang="en-US" sz="1600" i="1">
                            <a:solidFill>
                              <a:schemeClr val="tx1"/>
                            </a:solidFill>
                            <a:latin typeface="Cambria Math" panose="02040503050406030204" pitchFamily="18" charset="0"/>
                            <a:ea typeface="Cambria Math" panose="02040503050406030204" pitchFamily="18" charset="0"/>
                          </a:rPr>
                          <m:t>𝑘</m:t>
                        </m:r>
                        <m:r>
                          <a:rPr lang="en-US" sz="1600" i="1">
                            <a:solidFill>
                              <a:schemeClr val="tx1"/>
                            </a:solidFill>
                            <a:latin typeface="Cambria Math" panose="02040503050406030204" pitchFamily="18" charset="0"/>
                            <a:ea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𝑎</m:t>
                            </m:r>
                          </m:e>
                          <m:sub>
                            <m:r>
                              <a:rPr lang="en-US" sz="1600" i="1">
                                <a:solidFill>
                                  <a:schemeClr val="tx1"/>
                                </a:solidFill>
                                <a:latin typeface="Cambria Math" panose="02040503050406030204" pitchFamily="18" charset="0"/>
                                <a:ea typeface="Cambria Math" panose="02040503050406030204" pitchFamily="18" charset="0"/>
                              </a:rPr>
                              <m:t>𝑘</m:t>
                            </m:r>
                          </m:sub>
                        </m:sSub>
                        <m:acc>
                          <m:accPr>
                            <m:chr m:val="̃"/>
                            <m:ctrlPr>
                              <a:rPr lang="en-US" sz="1600" i="1">
                                <a:solidFill>
                                  <a:schemeClr val="tx1"/>
                                </a:solidFill>
                                <a:latin typeface="Cambria Math" panose="02040503050406030204" pitchFamily="18" charset="0"/>
                                <a:ea typeface="Cambria Math" panose="02040503050406030204" pitchFamily="18" charset="0"/>
                              </a:rPr>
                            </m:ctrlPr>
                          </m:accPr>
                          <m:e>
                            <m:r>
                              <a:rPr lang="en-US" sz="1600" i="1">
                                <a:solidFill>
                                  <a:schemeClr val="tx1"/>
                                </a:solidFill>
                                <a:latin typeface="Cambria Math" panose="02040503050406030204" pitchFamily="18" charset="0"/>
                                <a:ea typeface="Cambria Math" panose="02040503050406030204" pitchFamily="18" charset="0"/>
                              </a:rPr>
                              <m:t>𝑔</m:t>
                            </m:r>
                          </m:e>
                        </m:acc>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i="1">
                                    <a:solidFill>
                                      <a:schemeClr val="tx1"/>
                                    </a:solidFill>
                                    <a:latin typeface="Cambria Math" panose="02040503050406030204" pitchFamily="18" charset="0"/>
                                    <a:ea typeface="Cambria Math" panose="02040503050406030204" pitchFamily="18" charset="0"/>
                                  </a:rPr>
                                  <m:t>𝑘</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𝜂</m:t>
                                </m:r>
                              </m:e>
                              <m:sub>
                                <m:r>
                                  <a:rPr lang="en-US" sz="1600" i="1">
                                    <a:solidFill>
                                      <a:schemeClr val="tx1"/>
                                    </a:solidFill>
                                    <a:latin typeface="Cambria Math" panose="02040503050406030204" pitchFamily="18" charset="0"/>
                                    <a:ea typeface="Cambria Math" panose="02040503050406030204" pitchFamily="18" charset="0"/>
                                  </a:rPr>
                                  <m:t>𝑘</m:t>
                                </m:r>
                              </m:sub>
                            </m:sSub>
                          </m:e>
                        </m:d>
                      </m:e>
                    </m:nary>
                    <m:r>
                      <a:rPr lang="en-US" sz="1600" b="0" i="1" smtClean="0">
                        <a:solidFill>
                          <a:schemeClr val="tx1"/>
                        </a:solidFill>
                        <a:latin typeface="Cambria Math" panose="02040503050406030204" pitchFamily="18" charset="0"/>
                      </a:rPr>
                      <m:t>|</m:t>
                    </m:r>
                  </m:oMath>
                </a14:m>
                <a:r>
                  <a:rPr lang="en-US" sz="1600">
                    <a:solidFill>
                      <a:schemeClr val="tx1"/>
                    </a:solidFill>
                  </a:rPr>
                  <a:t> cũng bị chặn. Gọi </a:t>
                </a:r>
                <a14:m>
                  <m:oMath xmlns:m="http://schemas.openxmlformats.org/officeDocument/2006/math">
                    <m:r>
                      <a:rPr lang="en-US" sz="1600" b="0" i="1" smtClean="0">
                        <a:solidFill>
                          <a:schemeClr val="tx1"/>
                        </a:solidFill>
                        <a:latin typeface="Cambria Math" panose="02040503050406030204" pitchFamily="18" charset="0"/>
                      </a:rPr>
                      <m:t>𝑏</m:t>
                    </m:r>
                  </m:oMath>
                </a14:m>
                <a:r>
                  <a:rPr lang="en-US" sz="1600">
                    <a:solidFill>
                      <a:schemeClr val="tx1"/>
                    </a:solidFill>
                  </a:rPr>
                  <a:t> là một chặn trên hữu hạn (finite upper bound) sao cho:</a:t>
                </a:r>
              </a:p>
              <a:p>
                <a:pPr marL="50800" indent="0" algn="ctr">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i="1">
                              <a:solidFill>
                                <a:schemeClr val="tx1"/>
                              </a:solidFill>
                              <a:latin typeface="Cambria Math" panose="02040503050406030204" pitchFamily="18" charset="0"/>
                              <a:ea typeface="Cambria Math" panose="02040503050406030204" pitchFamily="18" charset="0"/>
                            </a:rPr>
                            <m:t>1</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i="1">
                              <a:solidFill>
                                <a:schemeClr val="tx1"/>
                              </a:solidFill>
                              <a:latin typeface="Cambria Math" panose="02040503050406030204" pitchFamily="18" charset="0"/>
                              <a:ea typeface="Cambria Math" panose="02040503050406030204" pitchFamily="18" charset="0"/>
                            </a:rPr>
                            <m:t>∞</m:t>
                          </m:r>
                        </m:sub>
                      </m:sSub>
                      <m:r>
                        <a:rPr lang="en-US" sz="1600" b="0" i="1" smtClean="0">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ea typeface="Cambria Math" panose="02040503050406030204" pitchFamily="18" charset="0"/>
                            </a:rPr>
                          </m:ctrlPr>
                        </m:dPr>
                        <m:e>
                          <m:nary>
                            <m:naryPr>
                              <m:chr m:val="∑"/>
                              <m:ctrlPr>
                                <a:rPr lang="en-US" sz="1600" i="1">
                                  <a:solidFill>
                                    <a:schemeClr val="tx1"/>
                                  </a:solidFill>
                                  <a:latin typeface="Cambria Math" panose="02040503050406030204" pitchFamily="18" charset="0"/>
                                  <a:ea typeface="Cambria Math" panose="02040503050406030204" pitchFamily="18" charset="0"/>
                                </a:rPr>
                              </m:ctrlPr>
                            </m:naryPr>
                            <m:sub>
                              <m:r>
                                <m:rPr>
                                  <m:brk m:alnAt="23"/>
                                </m:rPr>
                                <a:rPr lang="en-US" sz="1600" i="1">
                                  <a:solidFill>
                                    <a:schemeClr val="tx1"/>
                                  </a:solidFill>
                                  <a:latin typeface="Cambria Math" panose="02040503050406030204" pitchFamily="18" charset="0"/>
                                  <a:ea typeface="Cambria Math" panose="02040503050406030204" pitchFamily="18" charset="0"/>
                                </a:rPr>
                                <m:t>𝑘</m:t>
                              </m:r>
                              <m:r>
                                <a:rPr lang="en-US" sz="1600" i="1">
                                  <a:solidFill>
                                    <a:schemeClr val="tx1"/>
                                  </a:solidFill>
                                  <a:latin typeface="Cambria Math" panose="02040503050406030204" pitchFamily="18" charset="0"/>
                                  <a:ea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𝑎</m:t>
                                  </m:r>
                                </m:e>
                                <m:sub>
                                  <m:r>
                                    <a:rPr lang="en-US" sz="1600" i="1">
                                      <a:solidFill>
                                        <a:schemeClr val="tx1"/>
                                      </a:solidFill>
                                      <a:latin typeface="Cambria Math" panose="02040503050406030204" pitchFamily="18" charset="0"/>
                                      <a:ea typeface="Cambria Math" panose="02040503050406030204" pitchFamily="18" charset="0"/>
                                    </a:rPr>
                                    <m:t>𝑘</m:t>
                                  </m:r>
                                </m:sub>
                              </m:sSub>
                              <m:acc>
                                <m:accPr>
                                  <m:chr m:val="̃"/>
                                  <m:ctrlPr>
                                    <a:rPr lang="en-US" sz="1600" i="1">
                                      <a:solidFill>
                                        <a:schemeClr val="tx1"/>
                                      </a:solidFill>
                                      <a:latin typeface="Cambria Math" panose="02040503050406030204" pitchFamily="18" charset="0"/>
                                      <a:ea typeface="Cambria Math" panose="02040503050406030204" pitchFamily="18" charset="0"/>
                                    </a:rPr>
                                  </m:ctrlPr>
                                </m:accPr>
                                <m:e>
                                  <m:r>
                                    <a:rPr lang="en-US" sz="1600" i="1">
                                      <a:solidFill>
                                        <a:schemeClr val="tx1"/>
                                      </a:solidFill>
                                      <a:latin typeface="Cambria Math" panose="02040503050406030204" pitchFamily="18" charset="0"/>
                                      <a:ea typeface="Cambria Math" panose="02040503050406030204" pitchFamily="18" charset="0"/>
                                    </a:rPr>
                                    <m:t>𝑔</m:t>
                                  </m:r>
                                </m:e>
                              </m:acc>
                              <m:d>
                                <m:dPr>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i="1">
                                          <a:solidFill>
                                            <a:schemeClr val="tx1"/>
                                          </a:solidFill>
                                          <a:latin typeface="Cambria Math" panose="02040503050406030204" pitchFamily="18" charset="0"/>
                                          <a:ea typeface="Cambria Math" panose="02040503050406030204" pitchFamily="18" charset="0"/>
                                        </a:rPr>
                                        <m:t>𝑘</m:t>
                                      </m:r>
                                    </m:sub>
                                  </m:sSub>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𝜂</m:t>
                                      </m:r>
                                    </m:e>
                                    <m:sub>
                                      <m:r>
                                        <a:rPr lang="en-US" sz="1600" i="1">
                                          <a:solidFill>
                                            <a:schemeClr val="tx1"/>
                                          </a:solidFill>
                                          <a:latin typeface="Cambria Math" panose="02040503050406030204" pitchFamily="18" charset="0"/>
                                          <a:ea typeface="Cambria Math" panose="02040503050406030204" pitchFamily="18" charset="0"/>
                                        </a:rPr>
                                        <m:t>𝑘</m:t>
                                      </m:r>
                                    </m:sub>
                                  </m:sSub>
                                </m:e>
                              </m:d>
                            </m:e>
                          </m:nary>
                        </m:e>
                      </m:d>
                      <m:r>
                        <a:rPr lang="en-US" sz="160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𝑏</m:t>
                      </m:r>
                    </m:oMath>
                  </m:oMathPara>
                </a14:m>
                <a:endParaRPr lang="en-US" sz="1600">
                  <a:solidFill>
                    <a:schemeClr val="tx1"/>
                  </a:solidFill>
                  <a:ea typeface="Cambria Math" panose="02040503050406030204" pitchFamily="18" charset="0"/>
                </a:endParaRPr>
              </a:p>
              <a:p>
                <a:r>
                  <a:rPr lang="en-US" sz="1600">
                    <a:solidFill>
                      <a:schemeClr val="tx1"/>
                    </a:solidFill>
                  </a:rPr>
                  <a:t>Nếu giá trị khởi tạo </a:t>
                </a:r>
                <a14:m>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i="1">
                            <a:solidFill>
                              <a:schemeClr val="tx1"/>
                            </a:solidFill>
                            <a:latin typeface="Cambria Math" panose="02040503050406030204" pitchFamily="18" charset="0"/>
                            <a:ea typeface="Cambria Math" panose="02040503050406030204" pitchFamily="18" charset="0"/>
                          </a:rPr>
                          <m:t>1</m:t>
                        </m:r>
                      </m:sub>
                    </m:sSub>
                  </m:oMath>
                </a14:m>
                <a:r>
                  <a:rPr lang="en-US" sz="1600">
                    <a:solidFill>
                      <a:schemeClr val="tx1"/>
                    </a:solidFill>
                  </a:rPr>
                  <a:t> nằm xa </a:t>
                </a:r>
                <a14:m>
                  <m:oMath xmlns:m="http://schemas.openxmlformats.org/officeDocument/2006/math">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𝑤</m:t>
                        </m:r>
                      </m:e>
                      <m:sup>
                        <m:r>
                          <a:rPr lang="en-US" sz="1600" i="1">
                            <a:solidFill>
                              <a:schemeClr val="tx1"/>
                            </a:solidFill>
                            <a:latin typeface="Cambria Math" panose="02040503050406030204" pitchFamily="18" charset="0"/>
                          </a:rPr>
                          <m:t>∗</m:t>
                        </m:r>
                      </m:sup>
                    </m:sSup>
                  </m:oMath>
                </a14:m>
                <a:r>
                  <a:rPr lang="en-US" sz="1600">
                    <a:solidFill>
                      <a:schemeClr val="tx1"/>
                    </a:solidFill>
                  </a:rPr>
                  <a:t> với khoảng cách </a:t>
                </a:r>
                <a14:m>
                  <m:oMath xmlns:m="http://schemas.openxmlformats.org/officeDocument/2006/math">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i="1">
                                <a:solidFill>
                                  <a:schemeClr val="tx1"/>
                                </a:solidFill>
                                <a:latin typeface="Cambria Math" panose="02040503050406030204" pitchFamily="18" charset="0"/>
                                <a:ea typeface="Cambria Math" panose="02040503050406030204" pitchFamily="18" charset="0"/>
                              </a:rPr>
                              <m:t>1</m:t>
                            </m:r>
                          </m:sub>
                        </m:sSub>
                        <m:r>
                          <a:rPr lang="en-US" sz="1600" i="1">
                            <a:solidFill>
                              <a:schemeClr val="tx1"/>
                            </a:solidFill>
                            <a:latin typeface="Cambria Math" panose="02040503050406030204" pitchFamily="18" charset="0"/>
                            <a:ea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𝑤</m:t>
                            </m:r>
                          </m:e>
                          <m:sup>
                            <m:r>
                              <a:rPr lang="en-US" sz="1600" i="1">
                                <a:solidFill>
                                  <a:schemeClr val="tx1"/>
                                </a:solidFill>
                                <a:latin typeface="Cambria Math" panose="02040503050406030204" pitchFamily="18" charset="0"/>
                              </a:rPr>
                              <m:t>∗</m:t>
                            </m:r>
                          </m:sup>
                        </m:sSup>
                      </m:e>
                    </m:d>
                    <m:r>
                      <a:rPr lang="en-US" sz="1600" b="0" i="1" smtClean="0">
                        <a:solidFill>
                          <a:schemeClr val="tx1"/>
                        </a:solidFill>
                        <a:latin typeface="Cambria Math" panose="02040503050406030204" pitchFamily="18" charset="0"/>
                        <a:ea typeface="Cambria Math" panose="02040503050406030204" pitchFamily="18" charset="0"/>
                      </a:rPr>
                      <m:t>&gt;</m:t>
                    </m:r>
                    <m:r>
                      <a:rPr lang="en-US" sz="1600" b="0" i="1" smtClean="0">
                        <a:solidFill>
                          <a:schemeClr val="tx1"/>
                        </a:solidFill>
                        <a:latin typeface="Cambria Math" panose="02040503050406030204" pitchFamily="18" charset="0"/>
                        <a:ea typeface="Cambria Math" panose="02040503050406030204" pitchFamily="18" charset="0"/>
                      </a:rPr>
                      <m:t>𝑏</m:t>
                    </m:r>
                  </m:oMath>
                </a14:m>
                <a:r>
                  <a:rPr lang="en-US" sz="1600">
                    <a:solidFill>
                      <a:schemeClr val="tx1"/>
                    </a:solidFill>
                  </a:rPr>
                  <a:t> thì sẽ không thể đạt được </a:t>
                </a:r>
                <a14:m>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𝑤</m:t>
                        </m:r>
                      </m:e>
                      <m:sub>
                        <m:r>
                          <a:rPr lang="en-US" sz="1600" i="1">
                            <a:solidFill>
                              <a:schemeClr val="tx1"/>
                            </a:solidFill>
                            <a:latin typeface="Cambria Math" panose="02040503050406030204" pitchFamily="18" charset="0"/>
                            <a:ea typeface="Cambria Math" panose="02040503050406030204" pitchFamily="18" charset="0"/>
                          </a:rPr>
                          <m:t>∞</m:t>
                        </m:r>
                      </m:sub>
                    </m:sSub>
                    <m:r>
                      <a:rPr lang="en-US" sz="1600" b="0" i="1" smtClean="0">
                        <a:solidFill>
                          <a:schemeClr val="tx1"/>
                        </a:solidFill>
                        <a:latin typeface="Cambria Math" panose="02040503050406030204" pitchFamily="18" charset="0"/>
                        <a:ea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𝑤</m:t>
                        </m:r>
                      </m:e>
                      <m:sup>
                        <m:r>
                          <a:rPr lang="en-US" sz="1600" i="1">
                            <a:solidFill>
                              <a:schemeClr val="tx1"/>
                            </a:solidFill>
                            <a:latin typeface="Cambria Math" panose="02040503050406030204" pitchFamily="18" charset="0"/>
                          </a:rPr>
                          <m:t>∗</m:t>
                        </m:r>
                      </m:sup>
                    </m:sSup>
                  </m:oMath>
                </a14:m>
                <a:r>
                  <a:rPr lang="en-US" sz="1600">
                    <a:solidFill>
                      <a:schemeClr val="tx1"/>
                    </a:solidFill>
                  </a:rPr>
                  <a:t>.</a:t>
                </a:r>
              </a:p>
              <a:p>
                <a:r>
                  <a:rPr lang="en-US" sz="1600">
                    <a:solidFill>
                      <a:schemeClr val="tx1"/>
                    </a:solidFill>
                  </a:rPr>
                  <a:t>Điều kiện </a:t>
                </a:r>
                <a14:m>
                  <m:oMath xmlns:m="http://schemas.openxmlformats.org/officeDocument/2006/math">
                    <m:nary>
                      <m:naryPr>
                        <m:chr m:val="∑"/>
                        <m:ctrlPr>
                          <a:rPr lang="en-US" sz="1600" i="1">
                            <a:solidFill>
                              <a:schemeClr val="tx1"/>
                            </a:solidFill>
                            <a:latin typeface="Cambria Math" panose="02040503050406030204" pitchFamily="18" charset="0"/>
                          </a:rPr>
                        </m:ctrlPr>
                      </m:naryPr>
                      <m:sub>
                        <m:r>
                          <m:rPr>
                            <m:brk m:alnAt="23"/>
                          </m:rPr>
                          <a:rPr lang="en-US" sz="1600" i="1">
                            <a:solidFill>
                              <a:schemeClr val="tx1"/>
                            </a:solidFill>
                            <a:latin typeface="Cambria Math" panose="02040503050406030204" pitchFamily="18" charset="0"/>
                          </a:rPr>
                          <m:t>𝑘</m:t>
                        </m:r>
                        <m:r>
                          <a:rPr lang="en-US" sz="1600" i="1">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𝑎</m:t>
                            </m:r>
                          </m:e>
                          <m:sub>
                            <m:r>
                              <a:rPr lang="en-US" sz="1600" i="1">
                                <a:solidFill>
                                  <a:schemeClr val="tx1"/>
                                </a:solidFill>
                                <a:latin typeface="Cambria Math" panose="02040503050406030204" pitchFamily="18" charset="0"/>
                              </a:rPr>
                              <m:t>𝑘</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m:t>
                        </m:r>
                      </m:e>
                    </m:nary>
                  </m:oMath>
                </a14:m>
                <a:r>
                  <a:rPr lang="en-US" sz="1600">
                    <a:solidFill>
                      <a:schemeClr val="tx1"/>
                    </a:solidFill>
                  </a:rPr>
                  <a:t> để đảm bảo tính hội tụ của thuật toán RM với bất kì giá trị khởi tạo.</a:t>
                </a:r>
              </a:p>
            </p:txBody>
          </p:sp>
        </mc:Choice>
        <mc:Fallback xmlns="">
          <p:sp>
            <p:nvSpPr>
              <p:cNvPr id="3" name="Text Placeholder 2">
                <a:extLst>
                  <a:ext uri="{FF2B5EF4-FFF2-40B4-BE49-F238E27FC236}">
                    <a16:creationId xmlns:a16="http://schemas.microsoft.com/office/drawing/2014/main" id="{CB397903-3549-9A6C-A7D2-2D3EF79CA2F6}"/>
                  </a:ext>
                </a:extLst>
              </p:cNvPr>
              <p:cNvSpPr>
                <a:spLocks noGrp="1" noRot="1" noChangeAspect="1" noMove="1" noResize="1" noEditPoints="1" noAdjustHandles="1" noChangeArrowheads="1" noChangeShapeType="1" noTextEdit="1"/>
              </p:cNvSpPr>
              <p:nvPr>
                <p:ph type="body" idx="1"/>
              </p:nvPr>
            </p:nvSpPr>
            <p:spPr>
              <a:xfrm>
                <a:off x="539262" y="691548"/>
                <a:ext cx="11289323" cy="5784072"/>
              </a:xfrm>
              <a:blipFill>
                <a:blip r:embed="rId2"/>
                <a:stretch>
                  <a:fillRect l="-540" t="-4742" b="-61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7A5F111-8511-D839-B902-064C030E91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18</a:t>
            </a:fld>
            <a:endParaRPr lang="en-VN"/>
          </a:p>
        </p:txBody>
      </p:sp>
      <p:sp>
        <p:nvSpPr>
          <p:cNvPr id="5" name="Google Shape;375;p5">
            <a:extLst>
              <a:ext uri="{FF2B5EF4-FFF2-40B4-BE49-F238E27FC236}">
                <a16:creationId xmlns:a16="http://schemas.microsoft.com/office/drawing/2014/main" id="{DBEC83D3-4167-CD5C-08E0-B9A0DEA2A078}"/>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81066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D058E-7CB8-6751-47D9-82B9AD7DD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64A0C-F9FA-794F-1AB5-CAC218C4D960}"/>
              </a:ext>
            </a:extLst>
          </p:cNvPr>
          <p:cNvSpPr>
            <a:spLocks noGrp="1"/>
          </p:cNvSpPr>
          <p:nvPr>
            <p:ph type="title"/>
          </p:nvPr>
        </p:nvSpPr>
        <p:spPr>
          <a:xfrm>
            <a:off x="774146" y="-94348"/>
            <a:ext cx="10579655" cy="785896"/>
          </a:xfrm>
        </p:spPr>
        <p:txBody>
          <a:bodyPr>
            <a:normAutofit fontScale="90000"/>
          </a:bodyPr>
          <a:lstStyle/>
          <a:p>
            <a:r>
              <a:rPr lang="en-US"/>
              <a:t>Thuật toán Robbins-Monro – Tính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AB327B8-ABCF-9393-5D63-C7791226117A}"/>
                  </a:ext>
                </a:extLst>
              </p:cNvPr>
              <p:cNvSpPr>
                <a:spLocks noGrp="1"/>
              </p:cNvSpPr>
              <p:nvPr>
                <p:ph type="body" idx="1"/>
              </p:nvPr>
            </p:nvSpPr>
            <p:spPr>
              <a:xfrm>
                <a:off x="539262" y="691548"/>
                <a:ext cx="11289323" cy="5784072"/>
              </a:xfrm>
            </p:spPr>
            <p:txBody>
              <a:bodyPr>
                <a:noAutofit/>
              </a:bodyPr>
              <a:lstStyle/>
              <a:p>
                <a:pPr marL="50800" indent="0">
                  <a:buNone/>
                </a:pPr>
                <a:r>
                  <a:rPr lang="en-US" sz="1800">
                    <a:solidFill>
                      <a:schemeClr val="tx1"/>
                    </a:solidFill>
                  </a:rPr>
                  <a:t>Dãy số nào có thể thỏa điều kiện </a:t>
                </a:r>
                <a14:m>
                  <m:oMath xmlns:m="http://schemas.openxmlformats.org/officeDocument/2006/math">
                    <m:nary>
                      <m:naryPr>
                        <m:chr m:val="∑"/>
                        <m:ctrlPr>
                          <a:rPr lang="en-US" sz="1800" i="1">
                            <a:solidFill>
                              <a:srgbClr val="FF0000"/>
                            </a:solidFill>
                            <a:latin typeface="Cambria Math" panose="02040503050406030204" pitchFamily="18" charset="0"/>
                          </a:rPr>
                        </m:ctrlPr>
                      </m:naryPr>
                      <m:sub>
                        <m:r>
                          <m:rPr>
                            <m:brk m:alnAt="23"/>
                          </m:rPr>
                          <a:rPr lang="en-US" sz="1800" i="1">
                            <a:solidFill>
                              <a:srgbClr val="FF0000"/>
                            </a:solidFill>
                            <a:latin typeface="Cambria Math" panose="02040503050406030204" pitchFamily="18" charset="0"/>
                          </a:rPr>
                          <m:t>𝑘</m:t>
                        </m:r>
                        <m:r>
                          <a:rPr lang="en-US" sz="1800" i="1">
                            <a:solidFill>
                              <a:srgbClr val="FF0000"/>
                            </a:solidFill>
                            <a:latin typeface="Cambria Math" panose="02040503050406030204" pitchFamily="18" charset="0"/>
                          </a:rPr>
                          <m:t>=1</m:t>
                        </m:r>
                      </m:sub>
                      <m:sup>
                        <m:r>
                          <a:rPr lang="en-US" sz="1800" i="1">
                            <a:solidFill>
                              <a:srgbClr val="FF0000"/>
                            </a:solidFill>
                            <a:latin typeface="Cambria Math" panose="02040503050406030204" pitchFamily="18" charset="0"/>
                            <a:ea typeface="Cambria Math" panose="02040503050406030204" pitchFamily="18" charset="0"/>
                          </a:rPr>
                          <m:t>∞</m:t>
                        </m:r>
                      </m:sup>
                      <m:e>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𝑘</m:t>
                            </m:r>
                          </m:sub>
                        </m:sSub>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ea typeface="Cambria Math" panose="02040503050406030204" pitchFamily="18" charset="0"/>
                          </a:rPr>
                          <m:t>∞</m:t>
                        </m:r>
                      </m:e>
                    </m:nary>
                  </m:oMath>
                </a14:m>
                <a:r>
                  <a:rPr lang="en-US" sz="1800">
                    <a:solidFill>
                      <a:srgbClr val="FF0000"/>
                    </a:solidFill>
                  </a:rPr>
                  <a:t> </a:t>
                </a:r>
                <a:r>
                  <a:rPr lang="en-US" sz="1800">
                    <a:solidFill>
                      <a:schemeClr val="tx1"/>
                    </a:solidFill>
                  </a:rPr>
                  <a:t>và</a:t>
                </a:r>
                <a:r>
                  <a:rPr lang="en-US" sz="1800">
                    <a:solidFill>
                      <a:srgbClr val="FF0000"/>
                    </a:solidFill>
                  </a:rPr>
                  <a:t> </a:t>
                </a:r>
                <a14:m>
                  <m:oMath xmlns:m="http://schemas.openxmlformats.org/officeDocument/2006/math">
                    <m:nary>
                      <m:naryPr>
                        <m:chr m:val="∑"/>
                        <m:ctrlPr>
                          <a:rPr lang="en-US" sz="1800" i="1">
                            <a:solidFill>
                              <a:srgbClr val="FF0000"/>
                            </a:solidFill>
                            <a:latin typeface="Cambria Math" panose="02040503050406030204" pitchFamily="18" charset="0"/>
                          </a:rPr>
                        </m:ctrlPr>
                      </m:naryPr>
                      <m:sub>
                        <m:r>
                          <m:rPr>
                            <m:brk m:alnAt="23"/>
                          </m:rPr>
                          <a:rPr lang="en-US" sz="1800" i="1">
                            <a:solidFill>
                              <a:srgbClr val="FF0000"/>
                            </a:solidFill>
                            <a:latin typeface="Cambria Math" panose="02040503050406030204" pitchFamily="18" charset="0"/>
                          </a:rPr>
                          <m:t>𝑘</m:t>
                        </m:r>
                        <m:r>
                          <a:rPr lang="en-US" sz="1800" i="1">
                            <a:solidFill>
                              <a:srgbClr val="FF0000"/>
                            </a:solidFill>
                            <a:latin typeface="Cambria Math" panose="02040503050406030204" pitchFamily="18" charset="0"/>
                          </a:rPr>
                          <m:t>=1</m:t>
                        </m:r>
                      </m:sub>
                      <m:sup>
                        <m:r>
                          <a:rPr lang="en-US" sz="1800" i="1">
                            <a:solidFill>
                              <a:srgbClr val="FF0000"/>
                            </a:solidFill>
                            <a:latin typeface="Cambria Math" panose="02040503050406030204" pitchFamily="18" charset="0"/>
                            <a:ea typeface="Cambria Math" panose="02040503050406030204" pitchFamily="18" charset="0"/>
                          </a:rPr>
                          <m:t>∞</m:t>
                        </m:r>
                      </m:sup>
                      <m:e>
                        <m:sSubSup>
                          <m:sSubSupPr>
                            <m:ctrlPr>
                              <a:rPr lang="en-US" sz="1800" i="1">
                                <a:solidFill>
                                  <a:srgbClr val="FF0000"/>
                                </a:solidFill>
                                <a:latin typeface="Cambria Math" panose="02040503050406030204" pitchFamily="18" charset="0"/>
                                <a:ea typeface="Cambria Math" panose="02040503050406030204" pitchFamily="18" charset="0"/>
                              </a:rPr>
                            </m:ctrlPr>
                          </m:sSubSupPr>
                          <m:e>
                            <m:r>
                              <a:rPr lang="en-US" sz="1800" i="1">
                                <a:solidFill>
                                  <a:srgbClr val="FF0000"/>
                                </a:solidFill>
                                <a:latin typeface="Cambria Math" panose="02040503050406030204" pitchFamily="18" charset="0"/>
                                <a:ea typeface="Cambria Math" panose="02040503050406030204" pitchFamily="18" charset="0"/>
                              </a:rPr>
                              <m:t>𝑎</m:t>
                            </m:r>
                          </m:e>
                          <m:sub>
                            <m:r>
                              <a:rPr lang="en-US" sz="1800" i="1">
                                <a:solidFill>
                                  <a:srgbClr val="FF0000"/>
                                </a:solidFill>
                                <a:latin typeface="Cambria Math" panose="02040503050406030204" pitchFamily="18" charset="0"/>
                                <a:ea typeface="Cambria Math" panose="02040503050406030204" pitchFamily="18" charset="0"/>
                              </a:rPr>
                              <m:t>𝑘</m:t>
                            </m:r>
                          </m:sub>
                          <m:sup>
                            <m:r>
                              <a:rPr lang="en-US" sz="1800" i="1">
                                <a:solidFill>
                                  <a:srgbClr val="FF0000"/>
                                </a:solidFill>
                                <a:latin typeface="Cambria Math" panose="02040503050406030204" pitchFamily="18" charset="0"/>
                                <a:ea typeface="Cambria Math" panose="02040503050406030204" pitchFamily="18" charset="0"/>
                              </a:rPr>
                              <m:t>2</m:t>
                            </m:r>
                          </m:sup>
                        </m:sSubSup>
                        <m:r>
                          <a:rPr lang="en-US" sz="1800" i="1">
                            <a:solidFill>
                              <a:srgbClr val="FF0000"/>
                            </a:solidFill>
                            <a:latin typeface="Cambria Math" panose="02040503050406030204" pitchFamily="18" charset="0"/>
                            <a:ea typeface="Cambria Math" panose="02040503050406030204" pitchFamily="18" charset="0"/>
                          </a:rPr>
                          <m:t>&lt;∞</m:t>
                        </m:r>
                      </m:e>
                    </m:nary>
                  </m:oMath>
                </a14:m>
                <a:r>
                  <a:rPr lang="en-US" sz="1800">
                    <a:solidFill>
                      <a:schemeClr val="tx1"/>
                    </a:solidFill>
                  </a:rPr>
                  <a:t>?</a:t>
                </a:r>
              </a:p>
              <a:p>
                <a:r>
                  <a:rPr lang="en-US" sz="1600">
                    <a:solidFill>
                      <a:schemeClr val="tx1"/>
                    </a:solidFill>
                  </a:rPr>
                  <a:t>Một dãy số ví dụ là:</a:t>
                </a:r>
              </a:p>
              <a:p>
                <a:pPr marL="50800" indent="0">
                  <a:buNone/>
                </a:pPr>
                <a14:m>
                  <m:oMathPara xmlns:m="http://schemas.openxmlformats.org/officeDocument/2006/math">
                    <m:oMathParaPr>
                      <m:jc m:val="centerGroup"/>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𝑎</m:t>
                          </m:r>
                        </m:e>
                        <m:sub>
                          <m:r>
                            <a:rPr lang="en-US" sz="1600" i="1">
                              <a:solidFill>
                                <a:schemeClr val="tx1"/>
                              </a:solidFill>
                              <a:latin typeface="Cambria Math" panose="02040503050406030204" pitchFamily="18" charset="0"/>
                            </a:rPr>
                            <m:t>𝑘</m:t>
                          </m:r>
                        </m:sub>
                      </m:sSub>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r>
                            <a:rPr lang="en-US" sz="1600" b="0" i="1" smtClean="0">
                              <a:solidFill>
                                <a:schemeClr val="tx1"/>
                              </a:solidFill>
                              <a:latin typeface="Cambria Math" panose="02040503050406030204" pitchFamily="18" charset="0"/>
                            </a:rPr>
                            <m:t>𝑘</m:t>
                          </m:r>
                        </m:den>
                      </m:f>
                    </m:oMath>
                  </m:oMathPara>
                </a14:m>
                <a:endParaRPr lang="en-US" sz="1600">
                  <a:solidFill>
                    <a:schemeClr val="tx1"/>
                  </a:solidFill>
                </a:endParaRPr>
              </a:p>
              <a:p>
                <a:r>
                  <a:rPr lang="en-US" sz="1600">
                    <a:solidFill>
                      <a:schemeClr val="tx1"/>
                    </a:solidFill>
                  </a:rPr>
                  <a:t>Dãy số này thỏa:</a:t>
                </a:r>
              </a:p>
              <a:p>
                <a:pPr marL="50800" indent="0">
                  <a:buNone/>
                </a:pPr>
                <a14:m>
                  <m:oMathPara xmlns:m="http://schemas.openxmlformats.org/officeDocument/2006/math">
                    <m:oMathParaPr>
                      <m:jc m:val="centerGroup"/>
                    </m:oMathParaPr>
                    <m:oMath xmlns:m="http://schemas.openxmlformats.org/officeDocument/2006/math">
                      <m:func>
                        <m:funcPr>
                          <m:ctrlPr>
                            <a:rPr lang="en-US" sz="1600" i="1" smtClean="0">
                              <a:solidFill>
                                <a:schemeClr val="tx1"/>
                              </a:solidFill>
                              <a:latin typeface="Cambria Math" panose="02040503050406030204" pitchFamily="18" charset="0"/>
                            </a:rPr>
                          </m:ctrlPr>
                        </m:funcPr>
                        <m:fName>
                          <m:limLow>
                            <m:limLowPr>
                              <m:ctrlPr>
                                <a:rPr lang="en-US" sz="1600" i="1" smtClean="0">
                                  <a:solidFill>
                                    <a:schemeClr val="tx1"/>
                                  </a:solidFill>
                                  <a:latin typeface="Cambria Math" panose="02040503050406030204" pitchFamily="18" charset="0"/>
                                </a:rPr>
                              </m:ctrlPr>
                            </m:limLowPr>
                            <m:e>
                              <m:r>
                                <m:rPr>
                                  <m:sty m:val="p"/>
                                </m:rPr>
                                <a:rPr lang="en-US" sz="1600" i="0" smtClean="0">
                                  <a:solidFill>
                                    <a:schemeClr val="tx1"/>
                                  </a:solidFill>
                                  <a:latin typeface="Cambria Math" panose="02040503050406030204" pitchFamily="18" charset="0"/>
                                </a:rPr>
                                <m:t>lim</m:t>
                              </m:r>
                            </m:e>
                            <m:lim>
                              <m:r>
                                <a:rPr lang="en-US" sz="1600" b="0" i="1" smtClean="0">
                                  <a:solidFill>
                                    <a:schemeClr val="tx1"/>
                                  </a:solidFill>
                                  <a:latin typeface="Cambria Math" panose="02040503050406030204" pitchFamily="18" charset="0"/>
                                </a:rPr>
                                <m:t>𝑛</m:t>
                              </m:r>
                              <m:r>
                                <a:rPr lang="en-US" sz="1600" b="0" i="1" smtClean="0">
                                  <a:solidFill>
                                    <a:schemeClr val="tx1"/>
                                  </a:solidFill>
                                  <a:latin typeface="Cambria Math" panose="02040503050406030204" pitchFamily="18" charset="0"/>
                                </a:rPr>
                                <m:t>→∞</m:t>
                              </m:r>
                            </m:lim>
                          </m:limLow>
                        </m:fName>
                        <m:e>
                          <m:d>
                            <m:dPr>
                              <m:ctrlPr>
                                <a:rPr lang="en-US" sz="1600" i="1" smtClean="0">
                                  <a:solidFill>
                                    <a:schemeClr val="tx1"/>
                                  </a:solidFill>
                                  <a:latin typeface="Cambria Math" panose="02040503050406030204" pitchFamily="18" charset="0"/>
                                </a:rPr>
                              </m:ctrlPr>
                            </m:dPr>
                            <m:e>
                              <m:nary>
                                <m:naryPr>
                                  <m:chr m:val="∑"/>
                                  <m:ctrlPr>
                                    <a:rPr lang="en-US" sz="1600" i="1" smtClean="0">
                                      <a:solidFill>
                                        <a:schemeClr val="tx1"/>
                                      </a:solidFill>
                                      <a:latin typeface="Cambria Math" panose="02040503050406030204" pitchFamily="18" charset="0"/>
                                    </a:rPr>
                                  </m:ctrlPr>
                                </m:naryPr>
                                <m:sub>
                                  <m:r>
                                    <m:rPr>
                                      <m:brk m:alnAt="23"/>
                                    </m:rPr>
                                    <a:rPr lang="en-US" sz="1600" b="0" i="1" smtClean="0">
                                      <a:solidFill>
                                        <a:schemeClr val="tx1"/>
                                      </a:solidFill>
                                      <a:latin typeface="Cambria Math" panose="02040503050406030204" pitchFamily="18" charset="0"/>
                                    </a:rPr>
                                    <m:t>𝑘</m:t>
                                  </m:r>
                                  <m:r>
                                    <a:rPr lang="en-US" sz="1600" b="0" i="1" smtClean="0">
                                      <a:solidFill>
                                        <a:schemeClr val="tx1"/>
                                      </a:solidFill>
                                      <a:latin typeface="Cambria Math" panose="02040503050406030204" pitchFamily="18" charset="0"/>
                                    </a:rPr>
                                    <m:t>=1</m:t>
                                  </m:r>
                                </m:sub>
                                <m:sup>
                                  <m:r>
                                    <a:rPr lang="en-US" sz="1600" b="0" i="1" smtClean="0">
                                      <a:solidFill>
                                        <a:schemeClr val="tx1"/>
                                      </a:solidFill>
                                      <a:latin typeface="Cambria Math" panose="02040503050406030204" pitchFamily="18" charset="0"/>
                                    </a:rPr>
                                    <m:t>𝑛</m:t>
                                  </m:r>
                                </m:sup>
                                <m:e>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r>
                                        <a:rPr lang="en-US" sz="1600" b="0" i="1" smtClean="0">
                                          <a:solidFill>
                                            <a:schemeClr val="tx1"/>
                                          </a:solidFill>
                                          <a:latin typeface="Cambria Math" panose="02040503050406030204" pitchFamily="18" charset="0"/>
                                        </a:rPr>
                                        <m:t>𝑘</m:t>
                                      </m:r>
                                    </m:den>
                                  </m:f>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r>
                                        <a:rPr lang="en-US" sz="1600" b="0" i="1" smtClean="0">
                                          <a:solidFill>
                                            <a:schemeClr val="tx1"/>
                                          </a:solidFill>
                                          <a:latin typeface="Cambria Math" panose="02040503050406030204" pitchFamily="18" charset="0"/>
                                        </a:rPr>
                                        <m:t>𝑛</m:t>
                                      </m:r>
                                    </m:e>
                                  </m:func>
                                </m:e>
                              </m:nary>
                            </m:e>
                          </m:d>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𝜅</m:t>
                          </m:r>
                        </m:e>
                      </m:func>
                    </m:oMath>
                  </m:oMathPara>
                </a14:m>
                <a:endParaRPr lang="en-US" sz="1600">
                  <a:solidFill>
                    <a:schemeClr val="tx1"/>
                  </a:solidFill>
                </a:endParaRPr>
              </a:p>
              <a:p>
                <a:pPr marL="50800" indent="0">
                  <a:buNone/>
                </a:pPr>
                <a:r>
                  <a:rPr lang="en-US" sz="1600">
                    <a:solidFill>
                      <a:schemeClr val="tx1"/>
                    </a:solidFill>
                  </a:rPr>
                  <a:t>với </a:t>
                </a:r>
                <a14:m>
                  <m:oMath xmlns:m="http://schemas.openxmlformats.org/officeDocument/2006/math">
                    <m:r>
                      <a:rPr lang="en-US" sz="1600" i="1">
                        <a:solidFill>
                          <a:schemeClr val="tx1"/>
                        </a:solidFill>
                        <a:latin typeface="Cambria Math" panose="02040503050406030204" pitchFamily="18" charset="0"/>
                        <a:ea typeface="Cambria Math" panose="02040503050406030204" pitchFamily="18" charset="0"/>
                      </a:rPr>
                      <m:t>𝜅</m:t>
                    </m:r>
                    <m:r>
                      <a:rPr lang="en-US" sz="1600" i="1">
                        <a:solidFill>
                          <a:schemeClr val="tx1"/>
                        </a:solidFill>
                        <a:latin typeface="Cambria Math" panose="02040503050406030204" pitchFamily="18" charset="0"/>
                        <a:ea typeface="Cambria Math" panose="02040503050406030204" pitchFamily="18" charset="0"/>
                      </a:rPr>
                      <m:t>≈0.577</m:t>
                    </m:r>
                  </m:oMath>
                </a14:m>
                <a:r>
                  <a:rPr lang="en-US" sz="1600">
                    <a:solidFill>
                      <a:schemeClr val="tx1"/>
                    </a:solidFill>
                  </a:rPr>
                  <a:t> được gọi là hằng số Euler. Vì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ln</m:t>
                        </m:r>
                      </m:fName>
                      <m:e>
                        <m:r>
                          <a:rPr lang="en-US" sz="1600" i="1">
                            <a:solidFill>
                              <a:schemeClr val="tx1"/>
                            </a:solidFill>
                            <a:latin typeface="Cambria Math" panose="02040503050406030204" pitchFamily="18" charset="0"/>
                          </a:rPr>
                          <m:t>𝑛</m:t>
                        </m:r>
                      </m:e>
                    </m:func>
                    <m:r>
                      <a:rPr lang="en-US" sz="1600" b="0" i="1" smtClean="0">
                        <a:solidFill>
                          <a:schemeClr val="tx1"/>
                        </a:solidFill>
                        <a:latin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m:t>
                    </m:r>
                  </m:oMath>
                </a14:m>
                <a:r>
                  <a:rPr lang="en-US" sz="1600">
                    <a:solidFill>
                      <a:schemeClr val="tx1"/>
                    </a:solidFill>
                  </a:rPr>
                  <a:t> khi </a:t>
                </a:r>
                <a14:m>
                  <m:oMath xmlns:m="http://schemas.openxmlformats.org/officeDocument/2006/math">
                    <m:r>
                      <a:rPr lang="en-US" sz="1600" i="1">
                        <a:solidFill>
                          <a:schemeClr val="tx1"/>
                        </a:solidFill>
                        <a:latin typeface="Cambria Math" panose="02040503050406030204" pitchFamily="18" charset="0"/>
                      </a:rPr>
                      <m:t>𝑛</m:t>
                    </m:r>
                    <m:r>
                      <a:rPr lang="en-US" sz="1600" i="1">
                        <a:solidFill>
                          <a:schemeClr val="tx1"/>
                        </a:solidFill>
                        <a:latin typeface="Cambria Math" panose="02040503050406030204" pitchFamily="18" charset="0"/>
                      </a:rPr>
                      <m:t>→∞</m:t>
                    </m:r>
                  </m:oMath>
                </a14:m>
                <a:r>
                  <a:rPr lang="en-US" sz="1600">
                    <a:solidFill>
                      <a:schemeClr val="tx1"/>
                    </a:solidFill>
                  </a:rPr>
                  <a:t> nên </a:t>
                </a:r>
              </a:p>
              <a:p>
                <a:pPr marL="50800" indent="0">
                  <a:buNone/>
                </a:pPr>
                <a14:m>
                  <m:oMathPara xmlns:m="http://schemas.openxmlformats.org/officeDocument/2006/math">
                    <m:oMathParaPr>
                      <m:jc m:val="centerGroup"/>
                    </m:oMathParaPr>
                    <m:oMath xmlns:m="http://schemas.openxmlformats.org/officeDocument/2006/math">
                      <m:nary>
                        <m:naryPr>
                          <m:chr m:val="∑"/>
                          <m:ctrlPr>
                            <a:rPr lang="en-US" sz="1600" i="1">
                              <a:solidFill>
                                <a:schemeClr val="tx1"/>
                              </a:solidFill>
                              <a:latin typeface="Cambria Math" panose="02040503050406030204" pitchFamily="18" charset="0"/>
                            </a:rPr>
                          </m:ctrlPr>
                        </m:naryPr>
                        <m:sub>
                          <m:r>
                            <m:rPr>
                              <m:brk m:alnAt="23"/>
                            </m:rPr>
                            <a:rPr lang="en-US" sz="1600" i="1">
                              <a:solidFill>
                                <a:schemeClr val="tx1"/>
                              </a:solidFill>
                              <a:latin typeface="Cambria Math" panose="02040503050406030204" pitchFamily="18" charset="0"/>
                            </a:rPr>
                            <m:t>𝑘</m:t>
                          </m:r>
                          <m:r>
                            <a:rPr lang="en-US" sz="1600" i="1">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𝑘</m:t>
                              </m:r>
                            </m:den>
                          </m:f>
                        </m:e>
                      </m:nary>
                      <m:r>
                        <a:rPr lang="en-US" sz="1600" b="0" i="1" smtClean="0">
                          <a:solidFill>
                            <a:schemeClr val="tx1"/>
                          </a:solidFill>
                          <a:latin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m:t>
                      </m:r>
                    </m:oMath>
                  </m:oMathPara>
                </a14:m>
                <a:endParaRPr lang="en-US" sz="1600">
                  <a:solidFill>
                    <a:schemeClr val="tx1"/>
                  </a:solidFill>
                </a:endParaRPr>
              </a:p>
              <a:p>
                <a:r>
                  <a:rPr lang="en-US" sz="1600">
                    <a:solidFill>
                      <a:schemeClr val="tx1"/>
                    </a:solidFill>
                  </a:rPr>
                  <a:t>Ta cũng có:</a:t>
                </a:r>
              </a:p>
              <a:p>
                <a:pPr marL="50800" indent="0">
                  <a:buNone/>
                </a:pPr>
                <a14:m>
                  <m:oMathPara xmlns:m="http://schemas.openxmlformats.org/officeDocument/2006/math">
                    <m:oMathParaPr>
                      <m:jc m:val="centerGroup"/>
                    </m:oMathParaPr>
                    <m:oMath xmlns:m="http://schemas.openxmlformats.org/officeDocument/2006/math">
                      <m:nary>
                        <m:naryPr>
                          <m:chr m:val="∑"/>
                          <m:ctrlPr>
                            <a:rPr lang="en-US" sz="1600" i="1">
                              <a:solidFill>
                                <a:schemeClr val="tx1"/>
                              </a:solidFill>
                              <a:latin typeface="Cambria Math" panose="02040503050406030204" pitchFamily="18" charset="0"/>
                            </a:rPr>
                          </m:ctrlPr>
                        </m:naryPr>
                        <m:sub>
                          <m:r>
                            <m:rPr>
                              <m:brk m:alnAt="23"/>
                            </m:rPr>
                            <a:rPr lang="en-US" sz="1600" i="1">
                              <a:solidFill>
                                <a:schemeClr val="tx1"/>
                              </a:solidFill>
                              <a:latin typeface="Cambria Math" panose="02040503050406030204" pitchFamily="18" charset="0"/>
                            </a:rPr>
                            <m:t>𝑘</m:t>
                          </m:r>
                          <m:r>
                            <a:rPr lang="en-US" sz="1600" i="1">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sSup>
                                <m:sSupPr>
                                  <m:ctrlPr>
                                    <a:rPr lang="en-US" sz="160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𝑘</m:t>
                                  </m:r>
                                </m:e>
                                <m:sup>
                                  <m:r>
                                    <a:rPr lang="en-US" sz="1600" b="0" i="1" smtClean="0">
                                      <a:solidFill>
                                        <a:schemeClr val="tx1"/>
                                      </a:solidFill>
                                      <a:latin typeface="Cambria Math" panose="02040503050406030204" pitchFamily="18" charset="0"/>
                                    </a:rPr>
                                    <m:t>2</m:t>
                                  </m:r>
                                </m:sup>
                              </m:sSup>
                            </m:den>
                          </m:f>
                        </m:e>
                      </m:nary>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smtClean="0">
                                  <a:solidFill>
                                    <a:schemeClr val="tx1"/>
                                  </a:solidFill>
                                  <a:latin typeface="Cambria Math" panose="02040503050406030204" pitchFamily="18" charset="0"/>
                                  <a:ea typeface="Cambria Math" panose="02040503050406030204" pitchFamily="18" charset="0"/>
                                </a:rPr>
                                <m:t>𝜋</m:t>
                              </m:r>
                            </m:e>
                            <m:sup>
                              <m:r>
                                <a:rPr lang="en-US" sz="1600" i="1">
                                  <a:solidFill>
                                    <a:schemeClr val="tx1"/>
                                  </a:solidFill>
                                  <a:latin typeface="Cambria Math" panose="02040503050406030204" pitchFamily="18" charset="0"/>
                                </a:rPr>
                                <m:t>2</m:t>
                              </m:r>
                            </m:sup>
                          </m:sSup>
                        </m:num>
                        <m:den>
                          <m:r>
                            <a:rPr lang="en-US" sz="1600" b="0" i="1" smtClean="0">
                              <a:solidFill>
                                <a:schemeClr val="tx1"/>
                              </a:solidFill>
                              <a:latin typeface="Cambria Math" panose="02040503050406030204" pitchFamily="18" charset="0"/>
                            </a:rPr>
                            <m:t>6</m:t>
                          </m:r>
                        </m:den>
                      </m:f>
                      <m:r>
                        <a:rPr lang="en-US" sz="1600" b="0" i="1" smtClean="0">
                          <a:solidFill>
                            <a:schemeClr val="tx1"/>
                          </a:solidFill>
                          <a:latin typeface="Cambria Math" panose="02040503050406030204" pitchFamily="18" charset="0"/>
                        </a:rPr>
                        <m:t>&lt;</m:t>
                      </m:r>
                      <m:r>
                        <a:rPr lang="en-US" sz="1600" i="1">
                          <a:solidFill>
                            <a:schemeClr val="tx1"/>
                          </a:solidFill>
                          <a:latin typeface="Cambria Math" panose="02040503050406030204" pitchFamily="18" charset="0"/>
                          <a:ea typeface="Cambria Math" panose="02040503050406030204" pitchFamily="18" charset="0"/>
                        </a:rPr>
                        <m:t>∞</m:t>
                      </m:r>
                    </m:oMath>
                  </m:oMathPara>
                </a14:m>
                <a:endParaRPr lang="en-US" sz="1600">
                  <a:solidFill>
                    <a:schemeClr val="tx1"/>
                  </a:solidFill>
                </a:endParaRPr>
              </a:p>
              <a:p>
                <a:pPr marL="50800" indent="0">
                  <a:buNone/>
                </a:pPr>
                <a:r>
                  <a:rPr lang="en-US" sz="1600">
                    <a:solidFill>
                      <a:schemeClr val="tx1"/>
                    </a:solidFill>
                  </a:rPr>
                  <a:t>Giới hạn </a:t>
                </a:r>
                <a14:m>
                  <m:oMath xmlns:m="http://schemas.openxmlformats.org/officeDocument/2006/math">
                    <m:nary>
                      <m:naryPr>
                        <m:chr m:val="∑"/>
                        <m:ctrlPr>
                          <a:rPr lang="en-US" sz="1600" i="1">
                            <a:solidFill>
                              <a:schemeClr val="tx1"/>
                            </a:solidFill>
                            <a:latin typeface="Cambria Math" panose="02040503050406030204" pitchFamily="18" charset="0"/>
                          </a:rPr>
                        </m:ctrlPr>
                      </m:naryPr>
                      <m:sub>
                        <m:r>
                          <m:rPr>
                            <m:brk m:alnAt="23"/>
                          </m:rPr>
                          <a:rPr lang="en-US" sz="1600" i="1">
                            <a:solidFill>
                              <a:schemeClr val="tx1"/>
                            </a:solidFill>
                            <a:latin typeface="Cambria Math" panose="02040503050406030204" pitchFamily="18" charset="0"/>
                          </a:rPr>
                          <m:t>𝑘</m:t>
                        </m:r>
                        <m:r>
                          <a:rPr lang="en-US" sz="1600" i="1">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ea typeface="Cambria Math" panose="02040503050406030204" pitchFamily="18" charset="0"/>
                          </a:rPr>
                          <m:t>∞</m:t>
                        </m:r>
                      </m:sup>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𝑘</m:t>
                                </m:r>
                              </m:e>
                              <m:sup>
                                <m:r>
                                  <a:rPr lang="en-US" sz="1600" i="1">
                                    <a:solidFill>
                                      <a:schemeClr val="tx1"/>
                                    </a:solidFill>
                                    <a:latin typeface="Cambria Math" panose="02040503050406030204" pitchFamily="18" charset="0"/>
                                  </a:rPr>
                                  <m:t>2</m:t>
                                </m:r>
                              </m:sup>
                            </m:sSup>
                          </m:den>
                        </m:f>
                      </m:e>
                    </m:nary>
                  </m:oMath>
                </a14:m>
                <a:r>
                  <a:rPr lang="en-US" sz="1600">
                    <a:solidFill>
                      <a:schemeClr val="tx1"/>
                    </a:solidFill>
                  </a:rPr>
                  <a:t> là bài toán Basel.</a:t>
                </a:r>
              </a:p>
              <a:p>
                <a:pPr marL="50800" indent="0">
                  <a:buNone/>
                </a:pPr>
                <a:endParaRPr lang="en-US" sz="1600">
                  <a:solidFill>
                    <a:schemeClr val="tx1"/>
                  </a:solidFill>
                </a:endParaRPr>
              </a:p>
            </p:txBody>
          </p:sp>
        </mc:Choice>
        <mc:Fallback xmlns="">
          <p:sp>
            <p:nvSpPr>
              <p:cNvPr id="3" name="Text Placeholder 2">
                <a:extLst>
                  <a:ext uri="{FF2B5EF4-FFF2-40B4-BE49-F238E27FC236}">
                    <a16:creationId xmlns:a16="http://schemas.microsoft.com/office/drawing/2014/main" id="{2AB327B8-ABCF-9393-5D63-C7791226117A}"/>
                  </a:ext>
                </a:extLst>
              </p:cNvPr>
              <p:cNvSpPr>
                <a:spLocks noGrp="1" noRot="1" noChangeAspect="1" noMove="1" noResize="1" noEditPoints="1" noAdjustHandles="1" noChangeArrowheads="1" noChangeShapeType="1" noTextEdit="1"/>
              </p:cNvSpPr>
              <p:nvPr>
                <p:ph type="body" idx="1"/>
              </p:nvPr>
            </p:nvSpPr>
            <p:spPr>
              <a:xfrm>
                <a:off x="539262" y="691548"/>
                <a:ext cx="11289323" cy="5784072"/>
              </a:xfrm>
              <a:blipFill>
                <a:blip r:embed="rId2"/>
                <a:stretch>
                  <a:fillRect l="-540" t="-5901" b="-54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AE14D65-AF9D-9FE9-F684-230ACC1970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19</a:t>
            </a:fld>
            <a:endParaRPr lang="en-VN"/>
          </a:p>
        </p:txBody>
      </p:sp>
      <p:sp>
        <p:nvSpPr>
          <p:cNvPr id="5" name="Google Shape;375;p5">
            <a:extLst>
              <a:ext uri="{FF2B5EF4-FFF2-40B4-BE49-F238E27FC236}">
                <a16:creationId xmlns:a16="http://schemas.microsoft.com/office/drawing/2014/main" id="{DD475020-A7FE-8F4D-1141-DD43A0397CBA}"/>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419178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VN"/>
              <a:t>Thực hiện bởi Trường Đại học Công nghệ Thông tin, ĐHQG-HCM</a:t>
            </a:r>
            <a:endParaRPr/>
          </a:p>
        </p:txBody>
      </p:sp>
      <p:sp>
        <p:nvSpPr>
          <p:cNvPr id="356" name="Google Shape;356;p3"/>
          <p:cNvSpPr txBox="1">
            <a:spLocks noGrp="1"/>
          </p:cNvSpPr>
          <p:nvPr>
            <p:ph type="sldNum" idx="12"/>
          </p:nvPr>
        </p:nvSpPr>
        <p:spPr>
          <a:xfrm>
            <a:off x="58527" y="6566400"/>
            <a:ext cx="291600" cy="291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2</a:t>
            </a:fld>
            <a:endParaRPr/>
          </a:p>
        </p:txBody>
      </p:sp>
      <p:sp>
        <p:nvSpPr>
          <p:cNvPr id="357" name="Google Shape;357;p3"/>
          <p:cNvSpPr txBox="1">
            <a:spLocks noGrp="1"/>
          </p:cNvSpPr>
          <p:nvPr>
            <p:ph type="body" idx="1"/>
          </p:nvPr>
        </p:nvSpPr>
        <p:spPr>
          <a:xfrm>
            <a:off x="859221" y="1566897"/>
            <a:ext cx="9945616" cy="4153664"/>
          </a:xfrm>
          <a:prstGeom prst="rect">
            <a:avLst/>
          </a:prstGeom>
          <a:noFill/>
          <a:ln>
            <a:noFill/>
          </a:ln>
        </p:spPr>
        <p:txBody>
          <a:bodyPr spcFirstLastPara="1" wrap="square" lIns="91425" tIns="45700" rIns="91425" bIns="45700" anchor="ctr" anchorCtr="0">
            <a:normAutofit/>
          </a:bodyPr>
          <a:lstStyle/>
          <a:p>
            <a:pPr marL="692150" indent="-514350">
              <a:spcBef>
                <a:spcPts val="0"/>
              </a:spcBef>
            </a:pPr>
            <a:r>
              <a:rPr lang="en-US"/>
              <a:t>Ước lượng giá trị kỳ vọng (Mean Estimation)</a:t>
            </a:r>
            <a:endParaRPr lang="en-US" dirty="0"/>
          </a:p>
          <a:p>
            <a:pPr marL="692150" indent="-514350">
              <a:spcBef>
                <a:spcPts val="0"/>
              </a:spcBef>
            </a:pPr>
            <a:r>
              <a:rPr lang="en-US" dirty="0" err="1"/>
              <a:t>Thuật</a:t>
            </a:r>
            <a:r>
              <a:rPr lang="en-US" dirty="0"/>
              <a:t> </a:t>
            </a:r>
            <a:r>
              <a:rPr lang="en-US" dirty="0" err="1"/>
              <a:t>toán</a:t>
            </a:r>
            <a:r>
              <a:rPr lang="en-US" dirty="0"/>
              <a:t> Robbins-Monro (MR)</a:t>
            </a:r>
          </a:p>
          <a:p>
            <a:pPr marL="692150" indent="-514350">
              <a:spcBef>
                <a:spcPts val="0"/>
              </a:spcBef>
            </a:pPr>
            <a:r>
              <a:rPr lang="en-US" dirty="0" err="1"/>
              <a:t>Thuật</a:t>
            </a:r>
            <a:r>
              <a:rPr lang="en-US" dirty="0"/>
              <a:t> </a:t>
            </a:r>
            <a:r>
              <a:rPr lang="en-US" dirty="0" err="1"/>
              <a:t>toán</a:t>
            </a:r>
            <a:r>
              <a:rPr lang="en-US" dirty="0"/>
              <a:t> Stochastic Gradient Descent (</a:t>
            </a:r>
            <a:r>
              <a:rPr lang="en-US"/>
              <a:t>SGD)</a:t>
            </a:r>
          </a:p>
          <a:p>
            <a:pPr marL="692150" indent="-514350">
              <a:spcBef>
                <a:spcPts val="0"/>
              </a:spcBef>
            </a:pPr>
            <a:r>
              <a:rPr lang="en-US"/>
              <a:t>Hành vi hội tụ của Stochastic Gradient Descent (SGD)</a:t>
            </a:r>
            <a:endParaRPr lang="en-US" dirty="0"/>
          </a:p>
          <a:p>
            <a:pPr marL="692150" indent="-514350">
              <a:spcBef>
                <a:spcPts val="0"/>
              </a:spcBef>
            </a:pPr>
            <a:r>
              <a:rPr lang="en-US" dirty="0"/>
              <a:t>So </a:t>
            </a:r>
            <a:r>
              <a:rPr lang="en-US" dirty="0" err="1"/>
              <a:t>sánh</a:t>
            </a:r>
            <a:r>
              <a:rPr lang="en-US" dirty="0"/>
              <a:t> </a:t>
            </a:r>
            <a:r>
              <a:rPr lang="en-US" dirty="0" err="1"/>
              <a:t>các</a:t>
            </a:r>
            <a:r>
              <a:rPr lang="en-US" dirty="0"/>
              <a:t> </a:t>
            </a:r>
            <a:r>
              <a:rPr lang="en-US" dirty="0" err="1"/>
              <a:t>thuật</a:t>
            </a:r>
            <a:r>
              <a:rPr lang="en-US" dirty="0"/>
              <a:t> </a:t>
            </a:r>
            <a:r>
              <a:rPr lang="en-US" dirty="0" err="1"/>
              <a:t>toán</a:t>
            </a:r>
            <a:r>
              <a:rPr lang="en-US" dirty="0"/>
              <a:t> Batch Gradient Descent (BGD), Mini-Batch Gradient Descent (MBGD), </a:t>
            </a:r>
            <a:r>
              <a:rPr lang="en-US" dirty="0" err="1"/>
              <a:t>và</a:t>
            </a:r>
            <a:r>
              <a:rPr lang="en-US" dirty="0"/>
              <a:t> Stochastic Gradient Descent (SGD)</a:t>
            </a:r>
            <a:endParaRPr dirty="0"/>
          </a:p>
        </p:txBody>
      </p:sp>
      <p:sp>
        <p:nvSpPr>
          <p:cNvPr id="358" name="Google Shape;358;p3"/>
          <p:cNvSpPr txBox="1">
            <a:spLocks noGrp="1"/>
          </p:cNvSpPr>
          <p:nvPr>
            <p:ph type="body" idx="2"/>
          </p:nvPr>
        </p:nvSpPr>
        <p:spPr>
          <a:xfrm>
            <a:off x="4859729" y="734646"/>
            <a:ext cx="2714625" cy="457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None/>
            </a:pPr>
            <a:r>
              <a:rPr lang="en-US" dirty="0"/>
              <a:t>NỘI DUNG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46E3B-A116-A8C0-B519-94F20E275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8F4CB-6A8C-40DE-025B-02F7B27C05BB}"/>
              </a:ext>
            </a:extLst>
          </p:cNvPr>
          <p:cNvSpPr>
            <a:spLocks noGrp="1"/>
          </p:cNvSpPr>
          <p:nvPr>
            <p:ph type="title"/>
          </p:nvPr>
        </p:nvSpPr>
        <p:spPr>
          <a:xfrm>
            <a:off x="774146" y="119270"/>
            <a:ext cx="10579655" cy="785896"/>
          </a:xfrm>
        </p:spPr>
        <p:txBody>
          <a:bodyPr>
            <a:normAutofit fontScale="90000"/>
          </a:bodyPr>
          <a:lstStyle/>
          <a:p>
            <a:r>
              <a:rPr lang="en-US"/>
              <a:t>Thuật toán Robbins-Monro – Tính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CB68B6C-D4D6-E202-2EF7-FDD55CF2EA7A}"/>
                  </a:ext>
                </a:extLst>
              </p:cNvPr>
              <p:cNvSpPr>
                <a:spLocks noGrp="1"/>
              </p:cNvSpPr>
              <p:nvPr>
                <p:ph type="body" idx="1"/>
              </p:nvPr>
            </p:nvSpPr>
            <p:spPr>
              <a:xfrm>
                <a:off x="774146" y="1027496"/>
                <a:ext cx="10376388" cy="3971224"/>
              </a:xfrm>
            </p:spPr>
            <p:txBody>
              <a:bodyPr>
                <a:noAutofit/>
              </a:bodyPr>
              <a:lstStyle/>
              <a:p>
                <a:pPr marL="50800" indent="0">
                  <a:buNone/>
                </a:pPr>
                <a:r>
                  <a:rPr lang="en-US" sz="2200">
                    <a:solidFill>
                      <a:schemeClr val="tx1"/>
                    </a:solidFill>
                  </a:rPr>
                  <a:t>Nếu 03 điều kiện, thuật toán Robbins-Monro có thể không hoạt động đúng đắn.</a:t>
                </a:r>
              </a:p>
              <a:p>
                <a:r>
                  <a:rPr lang="en-US" sz="2200">
                    <a:solidFill>
                      <a:schemeClr val="tx1"/>
                    </a:solidFill>
                  </a:rPr>
                  <a:t>Ví dụ, </a:t>
                </a:r>
                <a14:m>
                  <m:oMath xmlns:m="http://schemas.openxmlformats.org/officeDocument/2006/math">
                    <m:r>
                      <a:rPr lang="en-US" sz="2200" b="0" i="1" smtClean="0">
                        <a:solidFill>
                          <a:schemeClr val="tx1"/>
                        </a:solidFill>
                        <a:latin typeface="Cambria Math" panose="02040503050406030204" pitchFamily="18" charset="0"/>
                      </a:rPr>
                      <m:t>𝑔</m:t>
                    </m:r>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𝑤</m:t>
                        </m:r>
                      </m:e>
                    </m:d>
                    <m:r>
                      <a:rPr lang="en-US" sz="2200" b="0" i="1" smtClean="0">
                        <a:solidFill>
                          <a:schemeClr val="tx1"/>
                        </a:solidFill>
                        <a:latin typeface="Cambria Math" panose="02040503050406030204" pitchFamily="18" charset="0"/>
                      </a:rPr>
                      <m:t>=</m:t>
                    </m:r>
                    <m:sSup>
                      <m:sSupPr>
                        <m:ctrlPr>
                          <a:rPr lang="en-US" sz="2200" b="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𝑤</m:t>
                        </m:r>
                      </m:e>
                      <m:sup>
                        <m:r>
                          <a:rPr lang="en-US" sz="2200" b="0" i="1" smtClean="0">
                            <a:solidFill>
                              <a:schemeClr val="tx1"/>
                            </a:solidFill>
                            <a:latin typeface="Cambria Math" panose="02040503050406030204" pitchFamily="18" charset="0"/>
                          </a:rPr>
                          <m:t>3</m:t>
                        </m:r>
                      </m:sup>
                    </m:sSup>
                    <m:r>
                      <a:rPr lang="en-US" sz="2200" b="0" i="1" smtClean="0">
                        <a:solidFill>
                          <a:schemeClr val="tx1"/>
                        </a:solidFill>
                        <a:latin typeface="Cambria Math" panose="02040503050406030204" pitchFamily="18" charset="0"/>
                      </a:rPr>
                      <m:t>−5</m:t>
                    </m:r>
                  </m:oMath>
                </a14:m>
                <a:r>
                  <a:rPr lang="en-US" sz="2200">
                    <a:solidFill>
                      <a:schemeClr val="tx1"/>
                    </a:solidFill>
                  </a:rPr>
                  <a:t> không thỏa điều kiện 1) về các chặn của gradient (gradient boundedness). Nếu giá trị khởi tạo tốt, thuật toán có thể hội tụ (địa phương). Ngược lại, thuật toán không hội tụ.</a:t>
                </a:r>
              </a:p>
              <a:p>
                <a:r>
                  <a:rPr lang="en-US" sz="2200">
                    <a:solidFill>
                      <a:schemeClr val="tx1"/>
                    </a:solidFill>
                  </a:rPr>
                  <a:t>Thường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𝑎</m:t>
                        </m:r>
                      </m:e>
                      <m:sub>
                        <m:r>
                          <a:rPr lang="en-US" sz="2200" b="0" i="1" smtClean="0">
                            <a:solidFill>
                              <a:schemeClr val="tx1"/>
                            </a:solidFill>
                            <a:latin typeface="Cambria Math" panose="02040503050406030204" pitchFamily="18" charset="0"/>
                          </a:rPr>
                          <m:t>𝑘</m:t>
                        </m:r>
                      </m:sub>
                    </m:sSub>
                  </m:oMath>
                </a14:m>
                <a:r>
                  <a:rPr lang="en-US" sz="2200">
                    <a:solidFill>
                      <a:schemeClr val="tx1"/>
                    </a:solidFill>
                  </a:rPr>
                  <a:t> được chọn là một hằng số đủ nhỏ (sufficiently small constant) trong nhiều thuật toán Học tăng cường. Mặc dù điều kiện 2) không còn được thỏa mãn nhưng thuật toán vẫn hoạt động hiệu quả.</a:t>
                </a:r>
              </a:p>
              <a:p>
                <a:pPr marL="50800" indent="0">
                  <a:buNone/>
                </a:pPr>
                <a:endParaRPr lang="en-US" sz="1600">
                  <a:solidFill>
                    <a:schemeClr val="tx1"/>
                  </a:solidFill>
                </a:endParaRPr>
              </a:p>
            </p:txBody>
          </p:sp>
        </mc:Choice>
        <mc:Fallback xmlns="">
          <p:sp>
            <p:nvSpPr>
              <p:cNvPr id="3" name="Text Placeholder 2">
                <a:extLst>
                  <a:ext uri="{FF2B5EF4-FFF2-40B4-BE49-F238E27FC236}">
                    <a16:creationId xmlns:a16="http://schemas.microsoft.com/office/drawing/2014/main" id="{ECB68B6C-D4D6-E202-2EF7-FDD55CF2EA7A}"/>
                  </a:ext>
                </a:extLst>
              </p:cNvPr>
              <p:cNvSpPr>
                <a:spLocks noGrp="1" noRot="1" noChangeAspect="1" noMove="1" noResize="1" noEditPoints="1" noAdjustHandles="1" noChangeArrowheads="1" noChangeShapeType="1" noTextEdit="1"/>
              </p:cNvSpPr>
              <p:nvPr>
                <p:ph type="body" idx="1"/>
              </p:nvPr>
            </p:nvSpPr>
            <p:spPr>
              <a:xfrm>
                <a:off x="774146" y="1027496"/>
                <a:ext cx="10376388" cy="3971224"/>
              </a:xfrm>
              <a:blipFill>
                <a:blip r:embed="rId2"/>
                <a:stretch>
                  <a:fillRect l="-588" r="-7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784A097-3B8A-52EB-4E28-518AC6128D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20</a:t>
            </a:fld>
            <a:endParaRPr lang="en-VN"/>
          </a:p>
        </p:txBody>
      </p:sp>
      <p:sp>
        <p:nvSpPr>
          <p:cNvPr id="5" name="Google Shape;375;p5">
            <a:extLst>
              <a:ext uri="{FF2B5EF4-FFF2-40B4-BE49-F238E27FC236}">
                <a16:creationId xmlns:a16="http://schemas.microsoft.com/office/drawing/2014/main" id="{EBCEAC87-0099-9244-2CE4-7F68EEF99CEA}"/>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806314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89099-9F40-1EAF-530F-DC2A6BC95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FEE6C-656C-0F3F-FC63-7AAF40B7A1A3}"/>
              </a:ext>
            </a:extLst>
          </p:cNvPr>
          <p:cNvSpPr>
            <a:spLocks noGrp="1"/>
          </p:cNvSpPr>
          <p:nvPr>
            <p:ph type="title"/>
          </p:nvPr>
        </p:nvSpPr>
        <p:spPr>
          <a:xfrm>
            <a:off x="774146" y="119270"/>
            <a:ext cx="10947954" cy="785896"/>
          </a:xfrm>
        </p:spPr>
        <p:txBody>
          <a:bodyPr>
            <a:normAutofit fontScale="90000"/>
          </a:bodyPr>
          <a:lstStyle/>
          <a:p>
            <a:r>
              <a:rPr lang="en-US"/>
              <a:t>Thuật toán Robbins-Monro – Ước lượng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A958E32-90EB-6939-75E7-E45A8CCCD3E3}"/>
                  </a:ext>
                </a:extLst>
              </p:cNvPr>
              <p:cNvSpPr>
                <a:spLocks noGrp="1"/>
              </p:cNvSpPr>
              <p:nvPr>
                <p:ph type="body" idx="1"/>
              </p:nvPr>
            </p:nvSpPr>
            <p:spPr>
              <a:xfrm>
                <a:off x="774146" y="1027496"/>
                <a:ext cx="10947954" cy="4375084"/>
              </a:xfrm>
            </p:spPr>
            <p:txBody>
              <a:bodyPr>
                <a:noAutofit/>
              </a:bodyPr>
              <a:lstStyle/>
              <a:p>
                <a:pPr marL="50800" indent="0">
                  <a:buNone/>
                </a:pPr>
                <a:r>
                  <a:rPr lang="en-US" sz="2600">
                    <a:solidFill>
                      <a:schemeClr val="tx1"/>
                    </a:solidFill>
                  </a:rPr>
                  <a:t>Ta có thuật toán ước lượng giá trị trung bình (mean estimation):</a:t>
                </a:r>
              </a:p>
              <a:p>
                <a:pPr marL="50800" indent="0">
                  <a:buNone/>
                </a:pPr>
                <a14:m>
                  <m:oMathPara xmlns:m="http://schemas.openxmlformats.org/officeDocument/2006/math">
                    <m:oMathParaPr>
                      <m:jc m:val="centerGroup"/>
                    </m:oMathParaPr>
                    <m:oMath xmlns:m="http://schemas.openxmlformats.org/officeDocument/2006/math">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r>
                            <a:rPr lang="en-US" sz="2600" i="1">
                              <a:solidFill>
                                <a:schemeClr val="accent1"/>
                              </a:solidFill>
                              <a:latin typeface="Cambria Math" panose="02040503050406030204" pitchFamily="18" charset="0"/>
                              <a:ea typeface="Cambria Math" panose="02040503050406030204" pitchFamily="18" charset="0"/>
                            </a:rPr>
                            <m:t>+1</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rgbClr val="FF0000"/>
                              </a:solidFill>
                              <a:latin typeface="Cambria Math" panose="02040503050406030204" pitchFamily="18" charset="0"/>
                              <a:ea typeface="Cambria Math" panose="02040503050406030204" pitchFamily="18" charset="0"/>
                            </a:rPr>
                          </m:ctrlPr>
                        </m:sSubPr>
                        <m:e>
                          <m:r>
                            <a:rPr lang="en-US" sz="2600" i="1">
                              <a:solidFill>
                                <a:srgbClr val="FF0000"/>
                              </a:solidFill>
                              <a:latin typeface="Cambria Math" panose="02040503050406030204" pitchFamily="18" charset="0"/>
                              <a:ea typeface="Cambria Math" panose="02040503050406030204" pitchFamily="18" charset="0"/>
                            </a:rPr>
                            <m:t>𝛼</m:t>
                          </m:r>
                        </m:e>
                        <m:sub>
                          <m:r>
                            <a:rPr lang="en-US" sz="2600" i="1">
                              <a:solidFill>
                                <a:srgbClr val="FF0000"/>
                              </a:solidFill>
                              <a:latin typeface="Cambria Math" panose="02040503050406030204" pitchFamily="18" charset="0"/>
                              <a:ea typeface="Cambria Math" panose="02040503050406030204" pitchFamily="18" charset="0"/>
                            </a:rPr>
                            <m:t>𝑘</m:t>
                          </m:r>
                        </m:sub>
                      </m:sSub>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i="1">
                                  <a:solidFill>
                                    <a:schemeClr val="accent1"/>
                                  </a:solidFill>
                                  <a:latin typeface="Cambria Math" panose="02040503050406030204" pitchFamily="18" charset="0"/>
                                  <a:ea typeface="Cambria Math" panose="02040503050406030204" pitchFamily="18" charset="0"/>
                                </a:rPr>
                                <m:t>𝑘</m:t>
                              </m:r>
                            </m:sub>
                          </m:sSub>
                        </m:e>
                      </m:d>
                    </m:oMath>
                  </m:oMathPara>
                </a14:m>
                <a:endParaRPr lang="en-US" sz="2600">
                  <a:solidFill>
                    <a:schemeClr val="tx1"/>
                  </a:solidFill>
                </a:endParaRPr>
              </a:p>
              <a:p>
                <a:pPr marL="50800" indent="0">
                  <a:buNone/>
                </a:pPr>
                <a:r>
                  <a:rPr lang="en-US" sz="2600">
                    <a:solidFill>
                      <a:schemeClr val="tx1"/>
                    </a:solidFill>
                  </a:rPr>
                  <a:t>Ta biết rằng:</a:t>
                </a:r>
              </a:p>
              <a:p>
                <a:r>
                  <a:rPr lang="en-US" sz="2600">
                    <a:solidFill>
                      <a:schemeClr val="tx1"/>
                    </a:solidFill>
                  </a:rPr>
                  <a:t>Nếu </a:t>
                </a:r>
                <a14:m>
                  <m:oMath xmlns:m="http://schemas.openxmlformats.org/officeDocument/2006/math">
                    <m:sSub>
                      <m:sSubPr>
                        <m:ctrlPr>
                          <a:rPr lang="en-US" sz="2600" i="1">
                            <a:solidFill>
                              <a:srgbClr val="FF0000"/>
                            </a:solidFill>
                            <a:latin typeface="Cambria Math" panose="02040503050406030204" pitchFamily="18" charset="0"/>
                            <a:ea typeface="Cambria Math" panose="02040503050406030204" pitchFamily="18" charset="0"/>
                          </a:rPr>
                        </m:ctrlPr>
                      </m:sSubPr>
                      <m:e>
                        <m:r>
                          <a:rPr lang="en-US" sz="2600" i="1">
                            <a:solidFill>
                              <a:srgbClr val="FF0000"/>
                            </a:solidFill>
                            <a:latin typeface="Cambria Math" panose="02040503050406030204" pitchFamily="18" charset="0"/>
                            <a:ea typeface="Cambria Math" panose="02040503050406030204" pitchFamily="18" charset="0"/>
                          </a:rPr>
                          <m:t>𝛼</m:t>
                        </m:r>
                      </m:e>
                      <m:sub>
                        <m:r>
                          <a:rPr lang="en-US" sz="2600" i="1">
                            <a:solidFill>
                              <a:srgbClr val="FF0000"/>
                            </a:solidFill>
                            <a:latin typeface="Cambria Math" panose="02040503050406030204" pitchFamily="18" charset="0"/>
                            <a:ea typeface="Cambria Math" panose="02040503050406030204" pitchFamily="18" charset="0"/>
                          </a:rPr>
                          <m:t>𝑘</m:t>
                        </m:r>
                      </m:sub>
                    </m:sSub>
                    <m:r>
                      <a:rPr lang="en-US" sz="2600" b="0" i="1" smtClean="0">
                        <a:solidFill>
                          <a:srgbClr val="FF0000"/>
                        </a:solidFill>
                        <a:latin typeface="Cambria Math" panose="02040503050406030204" pitchFamily="18" charset="0"/>
                        <a:ea typeface="Cambria Math" panose="02040503050406030204" pitchFamily="18" charset="0"/>
                      </a:rPr>
                      <m:t>=1/</m:t>
                    </m:r>
                    <m:r>
                      <a:rPr lang="en-US" sz="2600" b="0" i="1" smtClean="0">
                        <a:solidFill>
                          <a:srgbClr val="FF0000"/>
                        </a:solidFill>
                        <a:latin typeface="Cambria Math" panose="02040503050406030204" pitchFamily="18" charset="0"/>
                        <a:ea typeface="Cambria Math" panose="02040503050406030204" pitchFamily="18" charset="0"/>
                      </a:rPr>
                      <m:t>𝑘</m:t>
                    </m:r>
                  </m:oMath>
                </a14:m>
                <a:r>
                  <a:rPr lang="en-US" sz="2600">
                    <a:solidFill>
                      <a:schemeClr val="tx1"/>
                    </a:solidFill>
                  </a:rPr>
                  <a:t> thì </a:t>
                </a:r>
                <a14:m>
                  <m:oMath xmlns:m="http://schemas.openxmlformats.org/officeDocument/2006/math">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b="0" i="1" smtClean="0">
                        <a:solidFill>
                          <a:schemeClr val="tx1"/>
                        </a:solidFill>
                        <a:latin typeface="Cambria Math" panose="02040503050406030204" pitchFamily="18" charset="0"/>
                        <a:ea typeface="Cambria Math" panose="02040503050406030204" pitchFamily="18" charset="0"/>
                      </a:rPr>
                      <m:t>=1/</m:t>
                    </m:r>
                    <m:r>
                      <a:rPr lang="en-US" sz="2600" b="0" i="1" smtClean="0">
                        <a:solidFill>
                          <a:schemeClr val="tx1"/>
                        </a:solidFill>
                        <a:latin typeface="Cambria Math" panose="02040503050406030204" pitchFamily="18" charset="0"/>
                        <a:ea typeface="Cambria Math" panose="02040503050406030204" pitchFamily="18" charset="0"/>
                      </a:rPr>
                      <m:t>𝑘</m:t>
                    </m:r>
                    <m:nary>
                      <m:naryPr>
                        <m:chr m:val="∑"/>
                        <m:limLoc m:val="subSup"/>
                        <m:ctrlPr>
                          <a:rPr lang="en-US" sz="2600" b="0" i="1" smtClean="0">
                            <a:solidFill>
                              <a:schemeClr val="tx1"/>
                            </a:solidFill>
                            <a:latin typeface="Cambria Math" panose="02040503050406030204" pitchFamily="18" charset="0"/>
                            <a:ea typeface="Cambria Math" panose="02040503050406030204" pitchFamily="18" charset="0"/>
                          </a:rPr>
                        </m:ctrlPr>
                      </m:naryPr>
                      <m:sub>
                        <m:r>
                          <m:rPr>
                            <m:brk m:alnAt="25"/>
                          </m:rPr>
                          <a:rPr lang="en-US" sz="2600" b="0" i="1" smtClean="0">
                            <a:solidFill>
                              <a:schemeClr val="tx1"/>
                            </a:solidFill>
                            <a:latin typeface="Cambria Math" panose="02040503050406030204" pitchFamily="18" charset="0"/>
                            <a:ea typeface="Cambria Math" panose="02040503050406030204" pitchFamily="18" charset="0"/>
                          </a:rPr>
                          <m:t>𝑖</m:t>
                        </m:r>
                        <m:r>
                          <a:rPr lang="en-US" sz="2600" b="0" i="1" smtClean="0">
                            <a:solidFill>
                              <a:schemeClr val="tx1"/>
                            </a:solidFill>
                            <a:latin typeface="Cambria Math" panose="02040503050406030204" pitchFamily="18" charset="0"/>
                            <a:ea typeface="Cambria Math" panose="02040503050406030204" pitchFamily="18" charset="0"/>
                          </a:rPr>
                          <m:t>=1</m:t>
                        </m:r>
                      </m:sub>
                      <m:sup>
                        <m:r>
                          <a:rPr lang="en-US" sz="2600" b="0" i="1" smtClean="0">
                            <a:solidFill>
                              <a:schemeClr val="tx1"/>
                            </a:solidFill>
                            <a:latin typeface="Cambria Math" panose="02040503050406030204" pitchFamily="18" charset="0"/>
                            <a:ea typeface="Cambria Math" panose="02040503050406030204" pitchFamily="18" charset="0"/>
                          </a:rPr>
                          <m:t>𝑘</m:t>
                        </m:r>
                      </m:sup>
                      <m:e>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𝑖</m:t>
                            </m:r>
                          </m:sub>
                        </m:sSub>
                      </m:e>
                    </m:nary>
                  </m:oMath>
                </a14:m>
                <a:endParaRPr lang="en-US" sz="2600">
                  <a:solidFill>
                    <a:schemeClr val="tx1"/>
                  </a:solidFill>
                </a:endParaRPr>
              </a:p>
              <a:p>
                <a:r>
                  <a:rPr lang="en-US" sz="2600">
                    <a:solidFill>
                      <a:schemeClr val="tx1"/>
                    </a:solidFill>
                  </a:rPr>
                  <a:t>Nếu </a:t>
                </a:r>
                <a14:m>
                  <m:oMath xmlns:m="http://schemas.openxmlformats.org/officeDocument/2006/math">
                    <m:sSub>
                      <m:sSubPr>
                        <m:ctrlPr>
                          <a:rPr lang="en-US" sz="2600" i="1">
                            <a:solidFill>
                              <a:srgbClr val="FF0000"/>
                            </a:solidFill>
                            <a:latin typeface="Cambria Math" panose="02040503050406030204" pitchFamily="18" charset="0"/>
                            <a:ea typeface="Cambria Math" panose="02040503050406030204" pitchFamily="18" charset="0"/>
                          </a:rPr>
                        </m:ctrlPr>
                      </m:sSubPr>
                      <m:e>
                        <m:r>
                          <a:rPr lang="en-US" sz="2600" i="1">
                            <a:solidFill>
                              <a:srgbClr val="FF0000"/>
                            </a:solidFill>
                            <a:latin typeface="Cambria Math" panose="02040503050406030204" pitchFamily="18" charset="0"/>
                            <a:ea typeface="Cambria Math" panose="02040503050406030204" pitchFamily="18" charset="0"/>
                          </a:rPr>
                          <m:t>𝛼</m:t>
                        </m:r>
                      </m:e>
                      <m:sub>
                        <m:r>
                          <a:rPr lang="en-US" sz="2600" i="1">
                            <a:solidFill>
                              <a:srgbClr val="FF0000"/>
                            </a:solidFill>
                            <a:latin typeface="Cambria Math" panose="02040503050406030204" pitchFamily="18" charset="0"/>
                            <a:ea typeface="Cambria Math" panose="02040503050406030204" pitchFamily="18" charset="0"/>
                          </a:rPr>
                          <m:t>𝑘</m:t>
                        </m:r>
                      </m:sub>
                    </m:sSub>
                    <m:r>
                      <a:rPr lang="en-US" sz="2600" i="1" smtClean="0">
                        <a:solidFill>
                          <a:srgbClr val="FF0000"/>
                        </a:solidFill>
                        <a:latin typeface="Cambria Math" panose="02040503050406030204" pitchFamily="18" charset="0"/>
                        <a:ea typeface="Cambria Math" panose="02040503050406030204" pitchFamily="18" charset="0"/>
                      </a:rPr>
                      <m:t>≠</m:t>
                    </m:r>
                    <m:r>
                      <a:rPr lang="en-US" sz="2600" i="1">
                        <a:solidFill>
                          <a:srgbClr val="FF0000"/>
                        </a:solidFill>
                        <a:latin typeface="Cambria Math" panose="02040503050406030204" pitchFamily="18" charset="0"/>
                        <a:ea typeface="Cambria Math" panose="02040503050406030204" pitchFamily="18" charset="0"/>
                      </a:rPr>
                      <m:t>1/</m:t>
                    </m:r>
                    <m:r>
                      <a:rPr lang="en-US" sz="2600" i="1">
                        <a:solidFill>
                          <a:srgbClr val="FF0000"/>
                        </a:solidFill>
                        <a:latin typeface="Cambria Math" panose="02040503050406030204" pitchFamily="18" charset="0"/>
                        <a:ea typeface="Cambria Math" panose="02040503050406030204" pitchFamily="18" charset="0"/>
                      </a:rPr>
                      <m:t>𝑘</m:t>
                    </m:r>
                  </m:oMath>
                </a14:m>
                <a:r>
                  <a:rPr lang="en-US" sz="2600">
                    <a:solidFill>
                      <a:schemeClr val="tx1"/>
                    </a:solidFill>
                  </a:rPr>
                  <a:t> thì ta chưa phân tích tính hội tụ.</a:t>
                </a:r>
              </a:p>
              <a:p>
                <a:pPr marL="50800" indent="0">
                  <a:buNone/>
                </a:pPr>
                <a:endParaRPr lang="en-US" sz="2600">
                  <a:solidFill>
                    <a:schemeClr val="tx1"/>
                  </a:solidFill>
                </a:endParaRPr>
              </a:p>
              <a:p>
                <a:pPr marL="50800" indent="0">
                  <a:buNone/>
                </a:pPr>
                <a:r>
                  <a:rPr lang="en-US" sz="2600">
                    <a:solidFill>
                      <a:schemeClr val="tx1"/>
                    </a:solidFill>
                  </a:rPr>
                  <a:t>Ta cần cho thấy thuật toán này là </a:t>
                </a:r>
                <a:r>
                  <a:rPr lang="en-US" sz="2600">
                    <a:solidFill>
                      <a:schemeClr val="accent1"/>
                    </a:solidFill>
                  </a:rPr>
                  <a:t>một trường hợp đặc biệt của thuật toán Robbins-Monro</a:t>
                </a:r>
                <a:r>
                  <a:rPr lang="en-US" sz="2600">
                    <a:solidFill>
                      <a:schemeClr val="tx1"/>
                    </a:solidFill>
                  </a:rPr>
                  <a:t>. Do đó, thuật toán này cũng sẽ hội tụ.</a:t>
                </a:r>
              </a:p>
            </p:txBody>
          </p:sp>
        </mc:Choice>
        <mc:Fallback xmlns="">
          <p:sp>
            <p:nvSpPr>
              <p:cNvPr id="3" name="Text Placeholder 2">
                <a:extLst>
                  <a:ext uri="{FF2B5EF4-FFF2-40B4-BE49-F238E27FC236}">
                    <a16:creationId xmlns:a16="http://schemas.microsoft.com/office/drawing/2014/main" id="{AA958E32-90EB-6939-75E7-E45A8CCCD3E3}"/>
                  </a:ext>
                </a:extLst>
              </p:cNvPr>
              <p:cNvSpPr>
                <a:spLocks noGrp="1" noRot="1" noChangeAspect="1" noMove="1" noResize="1" noEditPoints="1" noAdjustHandles="1" noChangeArrowheads="1" noChangeShapeType="1" noTextEdit="1"/>
              </p:cNvSpPr>
              <p:nvPr>
                <p:ph type="body" idx="1"/>
              </p:nvPr>
            </p:nvSpPr>
            <p:spPr>
              <a:xfrm>
                <a:off x="774146" y="1027496"/>
                <a:ext cx="10947954" cy="4375084"/>
              </a:xfrm>
              <a:blipFill>
                <a:blip r:embed="rId2"/>
                <a:stretch>
                  <a:fillRect l="-557" r="-1002" b="-47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9E89B0-CB5A-6E2E-8AED-B80390130A1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21</a:t>
            </a:fld>
            <a:endParaRPr lang="en-VN"/>
          </a:p>
        </p:txBody>
      </p:sp>
      <p:sp>
        <p:nvSpPr>
          <p:cNvPr id="5" name="Google Shape;375;p5">
            <a:extLst>
              <a:ext uri="{FF2B5EF4-FFF2-40B4-BE49-F238E27FC236}">
                <a16:creationId xmlns:a16="http://schemas.microsoft.com/office/drawing/2014/main" id="{5B54E2EB-7459-9E08-74E3-93839FF744D1}"/>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26784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27F19-6EA7-C7FE-1495-8B5C8A732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E3203C-B673-7FF9-109E-9FDE5C078205}"/>
              </a:ext>
            </a:extLst>
          </p:cNvPr>
          <p:cNvSpPr>
            <a:spLocks noGrp="1"/>
          </p:cNvSpPr>
          <p:nvPr>
            <p:ph type="title"/>
          </p:nvPr>
        </p:nvSpPr>
        <p:spPr>
          <a:xfrm>
            <a:off x="774146" y="119270"/>
            <a:ext cx="10947954" cy="785896"/>
          </a:xfrm>
        </p:spPr>
        <p:txBody>
          <a:bodyPr>
            <a:normAutofit fontScale="90000"/>
          </a:bodyPr>
          <a:lstStyle/>
          <a:p>
            <a:r>
              <a:rPr lang="en-US"/>
              <a:t>Thuật toán Robbins-Monro – Ước lượng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65A01E8-4670-3E76-33B6-21AB5FCBF8BC}"/>
                  </a:ext>
                </a:extLst>
              </p:cNvPr>
              <p:cNvSpPr>
                <a:spLocks noGrp="1"/>
              </p:cNvSpPr>
              <p:nvPr>
                <p:ph type="body" idx="1"/>
              </p:nvPr>
            </p:nvSpPr>
            <p:spPr>
              <a:xfrm>
                <a:off x="774146" y="905166"/>
                <a:ext cx="10947954" cy="5711234"/>
              </a:xfrm>
            </p:spPr>
            <p:txBody>
              <a:bodyPr>
                <a:noAutofit/>
              </a:bodyPr>
              <a:lstStyle/>
              <a:p>
                <a:pPr marL="50800" indent="0">
                  <a:buNone/>
                </a:pPr>
                <a:r>
                  <a:rPr lang="en-US" sz="2600">
                    <a:solidFill>
                      <a:schemeClr val="tx1"/>
                    </a:solidFill>
                  </a:rPr>
                  <a:t>Xét hàm số: </a:t>
                </a:r>
                <a14:m>
                  <m:oMath xmlns:m="http://schemas.openxmlformats.org/officeDocument/2006/math">
                    <m:r>
                      <a:rPr lang="en-US" sz="2600" b="0" i="1" smtClean="0">
                        <a:solidFill>
                          <a:schemeClr val="tx1"/>
                        </a:solidFill>
                        <a:latin typeface="Cambria Math" panose="02040503050406030204" pitchFamily="18" charset="0"/>
                      </a:rPr>
                      <m:t>𝑔</m:t>
                    </m:r>
                    <m:d>
                      <m:dPr>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𝑤</m:t>
                        </m:r>
                      </m:e>
                    </m:d>
                    <m:r>
                      <a:rPr lang="en-US" sz="2600" b="0"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rPr>
                      <m:t>𝑤</m:t>
                    </m:r>
                    <m:r>
                      <a:rPr lang="en-US" sz="2600" b="0"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𝔼</m:t>
                    </m:r>
                    <m:d>
                      <m:dPr>
                        <m:begChr m:val="["/>
                        <m:endChr m:val="]"/>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𝑋</m:t>
                        </m:r>
                      </m:e>
                    </m:d>
                  </m:oMath>
                </a14:m>
                <a:r>
                  <a:rPr lang="en-US" sz="2600">
                    <a:solidFill>
                      <a:schemeClr val="tx1"/>
                    </a:solidFill>
                  </a:rPr>
                  <a:t>.</a:t>
                </a:r>
              </a:p>
              <a:p>
                <a:pPr marL="50800" indent="0">
                  <a:buNone/>
                </a:pPr>
                <a:r>
                  <a:rPr lang="en-US" sz="2600">
                    <a:solidFill>
                      <a:schemeClr val="tx1"/>
                    </a:solidFill>
                  </a:rPr>
                  <a:t>Ta cần giải phương trình </a:t>
                </a:r>
                <a14:m>
                  <m:oMath xmlns:m="http://schemas.openxmlformats.org/officeDocument/2006/math">
                    <m:r>
                      <a:rPr lang="en-US" sz="2600" b="0" i="1" smtClean="0">
                        <a:solidFill>
                          <a:schemeClr val="tx1"/>
                        </a:solidFill>
                        <a:latin typeface="Cambria Math" panose="02040503050406030204" pitchFamily="18" charset="0"/>
                      </a:rPr>
                      <m:t>𝑔</m:t>
                    </m:r>
                    <m:d>
                      <m:dPr>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𝑤</m:t>
                        </m:r>
                      </m:e>
                    </m:d>
                    <m:r>
                      <a:rPr lang="en-US" sz="2600" b="0" i="1" smtClean="0">
                        <a:solidFill>
                          <a:schemeClr val="tx1"/>
                        </a:solidFill>
                        <a:latin typeface="Cambria Math" panose="02040503050406030204" pitchFamily="18" charset="0"/>
                      </a:rPr>
                      <m:t>=0</m:t>
                    </m:r>
                  </m:oMath>
                </a14:m>
                <a:r>
                  <a:rPr lang="en-US" sz="2600">
                    <a:solidFill>
                      <a:schemeClr val="tx1"/>
                    </a:solidFill>
                  </a:rPr>
                  <a:t> để thu được </a:t>
                </a:r>
                <a14:m>
                  <m:oMath xmlns:m="http://schemas.openxmlformats.org/officeDocument/2006/math">
                    <m:r>
                      <a:rPr lang="en-US" sz="2600" i="1">
                        <a:solidFill>
                          <a:schemeClr val="tx1"/>
                        </a:solidFill>
                        <a:latin typeface="Cambria Math" panose="02040503050406030204" pitchFamily="18" charset="0"/>
                        <a:ea typeface="Cambria Math" panose="02040503050406030204" pitchFamily="18" charset="0"/>
                      </a:rPr>
                      <m:t>𝔼</m:t>
                    </m:r>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r>
                          <a:rPr lang="en-US" sz="2600" i="1">
                            <a:solidFill>
                              <a:schemeClr val="tx1"/>
                            </a:solidFill>
                            <a:latin typeface="Cambria Math" panose="02040503050406030204" pitchFamily="18" charset="0"/>
                            <a:ea typeface="Cambria Math" panose="02040503050406030204" pitchFamily="18" charset="0"/>
                          </a:rPr>
                          <m:t>𝑋</m:t>
                        </m:r>
                      </m:e>
                    </m:d>
                  </m:oMath>
                </a14:m>
                <a:r>
                  <a:rPr lang="en-US" sz="2600">
                    <a:solidFill>
                      <a:schemeClr val="tx1"/>
                    </a:solidFill>
                  </a:rPr>
                  <a:t>.</a:t>
                </a:r>
              </a:p>
              <a:p>
                <a:pPr marL="50800" indent="0">
                  <a:buNone/>
                </a:pPr>
                <a:r>
                  <a:rPr lang="en-US" sz="2600">
                    <a:solidFill>
                      <a:schemeClr val="tx1"/>
                    </a:solidFill>
                  </a:rPr>
                  <a:t>Ta có thể quan sát được:</a:t>
                </a:r>
              </a:p>
              <a:p>
                <a:pPr marL="50800" indent="0">
                  <a:buNone/>
                </a:pPr>
                <a14:m>
                  <m:oMathPara xmlns:m="http://schemas.openxmlformats.org/officeDocument/2006/math">
                    <m:oMathParaPr>
                      <m:jc m:val="centerGroup"/>
                    </m:oMathParaPr>
                    <m:oMath xmlns:m="http://schemas.openxmlformats.org/officeDocument/2006/math">
                      <m:acc>
                        <m:accPr>
                          <m:chr m:val="̃"/>
                          <m:ctrlPr>
                            <a:rPr lang="en-US" sz="2600" i="1" smtClean="0">
                              <a:solidFill>
                                <a:schemeClr val="accent1"/>
                              </a:solidFill>
                              <a:latin typeface="Cambria Math" panose="02040503050406030204" pitchFamily="18" charset="0"/>
                            </a:rPr>
                          </m:ctrlPr>
                        </m:accPr>
                        <m:e>
                          <m:r>
                            <a:rPr lang="en-US" sz="2600" b="0" i="1" smtClean="0">
                              <a:solidFill>
                                <a:schemeClr val="accent1"/>
                              </a:solidFill>
                              <a:latin typeface="Cambria Math" panose="02040503050406030204" pitchFamily="18" charset="0"/>
                            </a:rPr>
                            <m:t>𝑔</m:t>
                          </m:r>
                        </m:e>
                      </m:acc>
                      <m:d>
                        <m:dPr>
                          <m:ctrlPr>
                            <a:rPr lang="en-US" sz="2600" b="0" i="1" smtClean="0">
                              <a:solidFill>
                                <a:schemeClr val="accent1"/>
                              </a:solidFill>
                              <a:latin typeface="Cambria Math" panose="02040503050406030204" pitchFamily="18" charset="0"/>
                            </a:rPr>
                          </m:ctrlPr>
                        </m:dPr>
                        <m:e>
                          <m:r>
                            <a:rPr lang="en-US" sz="2600" b="0" i="1" smtClean="0">
                              <a:solidFill>
                                <a:schemeClr val="accent1"/>
                              </a:solidFill>
                              <a:latin typeface="Cambria Math" panose="02040503050406030204" pitchFamily="18" charset="0"/>
                            </a:rPr>
                            <m:t>𝑤</m:t>
                          </m:r>
                          <m:r>
                            <a:rPr lang="en-US" sz="2600" b="0" i="1" smtClean="0">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rPr>
                            <m:t>𝑥</m:t>
                          </m:r>
                        </m:e>
                      </m:d>
                      <m:r>
                        <a:rPr lang="en-US" sz="2600" b="0" i="1" smtClean="0">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rPr>
                        <m:t>𝑤</m:t>
                      </m:r>
                      <m:r>
                        <a:rPr lang="en-US" sz="2600" b="0" i="1" smtClean="0">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rPr>
                        <m:t>𝑥</m:t>
                      </m:r>
                    </m:oMath>
                  </m:oMathPara>
                </a14:m>
                <a:endParaRPr lang="en-US" sz="2600">
                  <a:solidFill>
                    <a:schemeClr val="accent1"/>
                  </a:solidFill>
                </a:endParaRPr>
              </a:p>
              <a:p>
                <a:pPr marL="50800" indent="0">
                  <a:buNone/>
                </a:pPr>
                <a:r>
                  <a:rPr lang="en-US" sz="2600">
                    <a:solidFill>
                      <a:schemeClr val="tx1"/>
                    </a:solidFill>
                  </a:rPr>
                  <a:t>bởi vì ta chỉ có thể thu thập các mẫu (samples) của </a:t>
                </a:r>
                <a14:m>
                  <m:oMath xmlns:m="http://schemas.openxmlformats.org/officeDocument/2006/math">
                    <m:r>
                      <a:rPr lang="en-US" sz="2600" b="0" i="1" smtClean="0">
                        <a:solidFill>
                          <a:schemeClr val="tx1"/>
                        </a:solidFill>
                        <a:latin typeface="Cambria Math" panose="02040503050406030204" pitchFamily="18" charset="0"/>
                      </a:rPr>
                      <m:t>𝑋</m:t>
                    </m:r>
                  </m:oMath>
                </a14:m>
                <a:r>
                  <a:rPr lang="en-US" sz="2600">
                    <a:solidFill>
                      <a:schemeClr val="tx1"/>
                    </a:solidFill>
                  </a:rPr>
                  <a:t>. Ta có:</a:t>
                </a:r>
              </a:p>
              <a:p>
                <a:pPr marL="50800" indent="0">
                  <a:buNone/>
                </a:pPr>
                <a14:m>
                  <m:oMathPara xmlns:m="http://schemas.openxmlformats.org/officeDocument/2006/math">
                    <m:oMathParaPr>
                      <m:jc m:val="centerGroup"/>
                    </m:oMathParaPr>
                    <m:oMath xmlns:m="http://schemas.openxmlformats.org/officeDocument/2006/math">
                      <m:acc>
                        <m:accPr>
                          <m:chr m:val="̃"/>
                          <m:ctrlPr>
                            <a:rPr lang="en-US" sz="2600" i="1" smtClean="0">
                              <a:solidFill>
                                <a:schemeClr val="accent1"/>
                              </a:solidFill>
                              <a:latin typeface="Cambria Math" panose="02040503050406030204" pitchFamily="18" charset="0"/>
                            </a:rPr>
                          </m:ctrlPr>
                        </m:accPr>
                        <m:e>
                          <m:r>
                            <a:rPr lang="en-US" sz="2600" i="1">
                              <a:solidFill>
                                <a:schemeClr val="accent1"/>
                              </a:solidFill>
                              <a:latin typeface="Cambria Math" panose="02040503050406030204" pitchFamily="18" charset="0"/>
                            </a:rPr>
                            <m:t>𝑔</m:t>
                          </m:r>
                        </m:e>
                      </m:acc>
                      <m:d>
                        <m:dPr>
                          <m:ctrlPr>
                            <a:rPr lang="en-US" sz="2600" i="1">
                              <a:solidFill>
                                <a:schemeClr val="accent1"/>
                              </a:solidFill>
                              <a:latin typeface="Cambria Math" panose="02040503050406030204" pitchFamily="18" charset="0"/>
                            </a:rPr>
                          </m:ctrlPr>
                        </m:dPr>
                        <m:e>
                          <m:r>
                            <a:rPr lang="en-US" sz="2600" i="1">
                              <a:solidFill>
                                <a:schemeClr val="accent1"/>
                              </a:solidFill>
                              <a:latin typeface="Cambria Math" panose="02040503050406030204" pitchFamily="18" charset="0"/>
                            </a:rPr>
                            <m:t>𝑤</m:t>
                          </m:r>
                          <m:r>
                            <a:rPr lang="en-US" sz="2600" i="1">
                              <a:solidFill>
                                <a:schemeClr val="accent1"/>
                              </a:solidFill>
                              <a:latin typeface="Cambria Math" panose="02040503050406030204" pitchFamily="18" charset="0"/>
                            </a:rPr>
                            <m:t>,</m:t>
                          </m:r>
                          <m:r>
                            <a:rPr lang="en-US" sz="2600" i="1">
                              <a:solidFill>
                                <a:schemeClr val="accent1"/>
                              </a:solidFill>
                              <a:latin typeface="Cambria Math" panose="02040503050406030204" pitchFamily="18" charset="0"/>
                            </a:rPr>
                            <m:t>𝑥</m:t>
                          </m:r>
                        </m:e>
                      </m:d>
                      <m:r>
                        <a:rPr lang="en-US" sz="2600" i="1">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rPr>
                        <m:t>𝑤</m:t>
                      </m:r>
                      <m:r>
                        <a:rPr lang="en-US" sz="2600" b="0" i="1" smtClean="0">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rPr>
                        <m:t>𝑥</m:t>
                      </m:r>
                      <m:r>
                        <a:rPr lang="en-US" sz="2600" b="0" i="1" smtClean="0">
                          <a:solidFill>
                            <a:schemeClr val="accent1"/>
                          </a:solidFill>
                          <a:latin typeface="Cambria Math" panose="02040503050406030204" pitchFamily="18" charset="0"/>
                        </a:rPr>
                        <m:t>=</m:t>
                      </m:r>
                      <m:d>
                        <m:dPr>
                          <m:ctrlPr>
                            <a:rPr lang="en-US" sz="2600" b="0" i="1" smtClean="0">
                              <a:solidFill>
                                <a:schemeClr val="accent1"/>
                              </a:solidFill>
                              <a:latin typeface="Cambria Math" panose="02040503050406030204" pitchFamily="18" charset="0"/>
                            </a:rPr>
                          </m:ctrlPr>
                        </m:dPr>
                        <m:e>
                          <m:r>
                            <a:rPr lang="en-US" sz="2600" b="0" i="1" smtClean="0">
                              <a:solidFill>
                                <a:schemeClr val="accent1"/>
                              </a:solidFill>
                              <a:latin typeface="Cambria Math" panose="02040503050406030204" pitchFamily="18" charset="0"/>
                            </a:rPr>
                            <m:t>𝑤</m:t>
                          </m:r>
                          <m:r>
                            <a:rPr lang="en-US" sz="2600" b="0" i="1" smtClean="0">
                              <a:solidFill>
                                <a:schemeClr val="accent1"/>
                              </a:solidFill>
                              <a:latin typeface="Cambria Math" panose="02040503050406030204" pitchFamily="18" charset="0"/>
                            </a:rPr>
                            <m:t>−</m:t>
                          </m:r>
                          <m:r>
                            <a:rPr lang="en-US" sz="2600" i="1">
                              <a:solidFill>
                                <a:schemeClr val="accent1"/>
                              </a:solidFill>
                              <a:latin typeface="Cambria Math" panose="02040503050406030204" pitchFamily="18" charset="0"/>
                              <a:ea typeface="Cambria Math" panose="02040503050406030204" pitchFamily="18" charset="0"/>
                            </a:rPr>
                            <m:t>𝔼</m:t>
                          </m:r>
                          <m:d>
                            <m:dPr>
                              <m:begChr m:val="["/>
                              <m:endChr m:val="]"/>
                              <m:ctrlPr>
                                <a:rPr lang="en-US" sz="2600" i="1">
                                  <a:solidFill>
                                    <a:schemeClr val="accent1"/>
                                  </a:solidFill>
                                  <a:latin typeface="Cambria Math" panose="02040503050406030204" pitchFamily="18" charset="0"/>
                                  <a:ea typeface="Cambria Math" panose="02040503050406030204" pitchFamily="18" charset="0"/>
                                </a:rPr>
                              </m:ctrlPr>
                            </m:dPr>
                            <m:e>
                              <m:r>
                                <a:rPr lang="en-US" sz="2600" i="1">
                                  <a:solidFill>
                                    <a:schemeClr val="accent1"/>
                                  </a:solidFill>
                                  <a:latin typeface="Cambria Math" panose="02040503050406030204" pitchFamily="18" charset="0"/>
                                  <a:ea typeface="Cambria Math" panose="02040503050406030204" pitchFamily="18" charset="0"/>
                                </a:rPr>
                                <m:t>𝑋</m:t>
                              </m:r>
                            </m:e>
                          </m:d>
                        </m:e>
                      </m:d>
                      <m:r>
                        <a:rPr lang="en-US" sz="2600" b="0" i="1" smtClean="0">
                          <a:solidFill>
                            <a:schemeClr val="accent1"/>
                          </a:solidFill>
                          <a:latin typeface="Cambria Math" panose="02040503050406030204" pitchFamily="18" charset="0"/>
                        </a:rPr>
                        <m:t>+</m:t>
                      </m:r>
                      <m:d>
                        <m:dPr>
                          <m:ctrlPr>
                            <a:rPr lang="en-US" sz="2600" b="0" i="1" smtClean="0">
                              <a:solidFill>
                                <a:schemeClr val="accent1"/>
                              </a:solidFill>
                              <a:latin typeface="Cambria Math" panose="02040503050406030204" pitchFamily="18" charset="0"/>
                            </a:rPr>
                          </m:ctrlPr>
                        </m:dPr>
                        <m:e>
                          <m:r>
                            <a:rPr lang="en-US" sz="2600" i="1">
                              <a:solidFill>
                                <a:schemeClr val="accent1"/>
                              </a:solidFill>
                              <a:latin typeface="Cambria Math" panose="02040503050406030204" pitchFamily="18" charset="0"/>
                              <a:ea typeface="Cambria Math" panose="02040503050406030204" pitchFamily="18" charset="0"/>
                            </a:rPr>
                            <m:t>𝔼</m:t>
                          </m:r>
                          <m:d>
                            <m:dPr>
                              <m:begChr m:val="["/>
                              <m:endChr m:val="]"/>
                              <m:ctrlPr>
                                <a:rPr lang="en-US" sz="2600" i="1">
                                  <a:solidFill>
                                    <a:schemeClr val="accent1"/>
                                  </a:solidFill>
                                  <a:latin typeface="Cambria Math" panose="02040503050406030204" pitchFamily="18" charset="0"/>
                                  <a:ea typeface="Cambria Math" panose="02040503050406030204" pitchFamily="18" charset="0"/>
                                </a:rPr>
                              </m:ctrlPr>
                            </m:dPr>
                            <m:e>
                              <m:r>
                                <a:rPr lang="en-US" sz="2600" i="1">
                                  <a:solidFill>
                                    <a:schemeClr val="accent1"/>
                                  </a:solidFill>
                                  <a:latin typeface="Cambria Math" panose="02040503050406030204" pitchFamily="18" charset="0"/>
                                  <a:ea typeface="Cambria Math" panose="02040503050406030204" pitchFamily="18" charset="0"/>
                                </a:rPr>
                                <m:t>𝑋</m:t>
                              </m:r>
                            </m:e>
                          </m:d>
                          <m:r>
                            <a:rPr lang="en-US" sz="2600" b="0" i="1" smtClean="0">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rPr>
                            <m:t>𝑥</m:t>
                          </m:r>
                        </m:e>
                      </m:d>
                      <m:r>
                        <a:rPr lang="en-US" sz="2600" b="0" i="1" smtClean="0">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rPr>
                        <m:t>𝑔</m:t>
                      </m:r>
                      <m:d>
                        <m:dPr>
                          <m:ctrlPr>
                            <a:rPr lang="en-US" sz="2600" b="0" i="1" smtClean="0">
                              <a:solidFill>
                                <a:schemeClr val="accent1"/>
                              </a:solidFill>
                              <a:latin typeface="Cambria Math" panose="02040503050406030204" pitchFamily="18" charset="0"/>
                            </a:rPr>
                          </m:ctrlPr>
                        </m:dPr>
                        <m:e>
                          <m:r>
                            <a:rPr lang="en-US" sz="2600" b="0" i="1" smtClean="0">
                              <a:solidFill>
                                <a:schemeClr val="accent1"/>
                              </a:solidFill>
                              <a:latin typeface="Cambria Math" panose="02040503050406030204" pitchFamily="18" charset="0"/>
                            </a:rPr>
                            <m:t>𝑤</m:t>
                          </m:r>
                        </m:e>
                      </m:d>
                      <m:r>
                        <a:rPr lang="en-US" sz="2600" b="0" i="1" smtClean="0">
                          <a:solidFill>
                            <a:schemeClr val="accent1"/>
                          </a:solidFill>
                          <a:latin typeface="Cambria Math" panose="02040503050406030204" pitchFamily="18" charset="0"/>
                        </a:rPr>
                        <m:t>+</m:t>
                      </m:r>
                      <m:r>
                        <a:rPr lang="en-US" sz="2600" i="1">
                          <a:solidFill>
                            <a:schemeClr val="accent1"/>
                          </a:solidFill>
                          <a:latin typeface="Cambria Math" panose="02040503050406030204" pitchFamily="18" charset="0"/>
                          <a:ea typeface="Cambria Math" panose="02040503050406030204" pitchFamily="18" charset="0"/>
                        </a:rPr>
                        <m:t>𝜂</m:t>
                      </m:r>
                    </m:oMath>
                  </m:oMathPara>
                </a14:m>
                <a:endParaRPr lang="en-US" sz="2600">
                  <a:solidFill>
                    <a:schemeClr val="tx1"/>
                  </a:solidFill>
                </a:endParaRPr>
              </a:p>
              <a:p>
                <a:pPr marL="50800" indent="0">
                  <a:buNone/>
                </a:pPr>
                <a:r>
                  <a:rPr lang="en-US" sz="2600">
                    <a:solidFill>
                      <a:schemeClr val="tx1"/>
                    </a:solidFill>
                  </a:rPr>
                  <a:t>Thuật toán Robbins-Monro để giải </a:t>
                </a:r>
                <a14:m>
                  <m:oMath xmlns:m="http://schemas.openxmlformats.org/officeDocument/2006/math">
                    <m:r>
                      <a:rPr lang="en-US" sz="2600" b="0" i="1" smtClean="0">
                        <a:solidFill>
                          <a:schemeClr val="tx1"/>
                        </a:solidFill>
                        <a:latin typeface="Cambria Math" panose="02040503050406030204" pitchFamily="18" charset="0"/>
                      </a:rPr>
                      <m:t>𝑔</m:t>
                    </m:r>
                    <m:d>
                      <m:dPr>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𝑤</m:t>
                        </m:r>
                      </m:e>
                    </m:d>
                    <m:r>
                      <a:rPr lang="en-US" sz="2600" b="0" i="1" smtClean="0">
                        <a:solidFill>
                          <a:schemeClr val="tx1"/>
                        </a:solidFill>
                        <a:latin typeface="Cambria Math" panose="02040503050406030204" pitchFamily="18" charset="0"/>
                      </a:rPr>
                      <m:t>=0</m:t>
                    </m:r>
                  </m:oMath>
                </a14:m>
                <a:r>
                  <a:rPr lang="en-US" sz="2600">
                    <a:solidFill>
                      <a:schemeClr val="tx1"/>
                    </a:solidFill>
                  </a:rPr>
                  <a:t> chính là:</a:t>
                </a:r>
              </a:p>
              <a:p>
                <a:pPr marL="50800" indent="0">
                  <a:buNone/>
                </a:pPr>
                <a14:m>
                  <m:oMathPara xmlns:m="http://schemas.openxmlformats.org/officeDocument/2006/math">
                    <m:oMathParaPr>
                      <m:jc m:val="centerGroup"/>
                    </m:oMathParaPr>
                    <m:oMath xmlns:m="http://schemas.openxmlformats.org/officeDocument/2006/math">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𝑤</m:t>
                          </m:r>
                        </m:e>
                        <m:sub>
                          <m:r>
                            <a:rPr lang="en-US" sz="2400" i="1">
                              <a:solidFill>
                                <a:schemeClr val="accent1"/>
                              </a:solidFill>
                              <a:latin typeface="Cambria Math" panose="02040503050406030204" pitchFamily="18" charset="0"/>
                              <a:ea typeface="Cambria Math" panose="02040503050406030204" pitchFamily="18" charset="0"/>
                            </a:rPr>
                            <m:t>𝑘</m:t>
                          </m:r>
                          <m:r>
                            <a:rPr lang="en-US" sz="2400" i="1">
                              <a:solidFill>
                                <a:schemeClr val="accent1"/>
                              </a:solidFill>
                              <a:latin typeface="Cambria Math" panose="02040503050406030204" pitchFamily="18" charset="0"/>
                              <a:ea typeface="Cambria Math" panose="02040503050406030204" pitchFamily="18" charset="0"/>
                            </a:rPr>
                            <m:t>+1</m:t>
                          </m:r>
                        </m:sub>
                      </m:sSub>
                      <m:r>
                        <a:rPr lang="en-US" sz="2400" i="1">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𝑤</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𝑎</m:t>
                          </m:r>
                        </m:e>
                        <m:sub>
                          <m:r>
                            <a:rPr lang="en-US" sz="2400" i="1">
                              <a:solidFill>
                                <a:schemeClr val="accent1"/>
                              </a:solidFill>
                              <a:latin typeface="Cambria Math" panose="02040503050406030204" pitchFamily="18" charset="0"/>
                              <a:ea typeface="Cambria Math" panose="02040503050406030204" pitchFamily="18" charset="0"/>
                            </a:rPr>
                            <m:t>𝑘</m:t>
                          </m:r>
                        </m:sub>
                      </m:sSub>
                      <m:acc>
                        <m:accPr>
                          <m:chr m:val="̃"/>
                          <m:ctrlPr>
                            <a:rPr lang="en-US" sz="2400" i="1">
                              <a:solidFill>
                                <a:schemeClr val="accent1"/>
                              </a:solidFill>
                              <a:latin typeface="Cambria Math" panose="02040503050406030204" pitchFamily="18" charset="0"/>
                              <a:ea typeface="Cambria Math" panose="02040503050406030204" pitchFamily="18" charset="0"/>
                            </a:rPr>
                          </m:ctrlPr>
                        </m:accPr>
                        <m:e>
                          <m:r>
                            <a:rPr lang="en-US" sz="2400" i="1">
                              <a:solidFill>
                                <a:schemeClr val="accent1"/>
                              </a:solidFill>
                              <a:latin typeface="Cambria Math" panose="02040503050406030204" pitchFamily="18" charset="0"/>
                              <a:ea typeface="Cambria Math" panose="02040503050406030204" pitchFamily="18" charset="0"/>
                            </a:rPr>
                            <m:t>𝑔</m:t>
                          </m:r>
                        </m:e>
                      </m:acc>
                      <m:d>
                        <m:dPr>
                          <m:ctrlPr>
                            <a:rPr lang="en-US" sz="2400" i="1">
                              <a:solidFill>
                                <a:schemeClr val="accent1"/>
                              </a:solidFill>
                              <a:latin typeface="Cambria Math" panose="02040503050406030204" pitchFamily="18" charset="0"/>
                              <a:ea typeface="Cambria Math" panose="02040503050406030204" pitchFamily="18" charset="0"/>
                            </a:rPr>
                          </m:ctrlPr>
                        </m:dPr>
                        <m:e>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𝑤</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𝜂</m:t>
                              </m:r>
                            </m:e>
                            <m:sub>
                              <m:r>
                                <a:rPr lang="en-US" sz="2400" i="1">
                                  <a:solidFill>
                                    <a:schemeClr val="accent1"/>
                                  </a:solidFill>
                                  <a:latin typeface="Cambria Math" panose="02040503050406030204" pitchFamily="18" charset="0"/>
                                  <a:ea typeface="Cambria Math" panose="02040503050406030204" pitchFamily="18" charset="0"/>
                                </a:rPr>
                                <m:t>𝑘</m:t>
                              </m:r>
                            </m:sub>
                          </m:sSub>
                        </m:e>
                      </m:d>
                      <m:r>
                        <a:rPr lang="en-US" sz="2400" b="0" i="1"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𝑎</m:t>
                          </m:r>
                        </m:e>
                        <m:sub>
                          <m:r>
                            <a:rPr lang="en-US" i="1">
                              <a:solidFill>
                                <a:schemeClr val="accent1"/>
                              </a:solidFill>
                              <a:latin typeface="Cambria Math" panose="02040503050406030204" pitchFamily="18" charset="0"/>
                              <a:ea typeface="Cambria Math" panose="02040503050406030204" pitchFamily="18" charset="0"/>
                            </a:rPr>
                            <m:t>𝑘</m:t>
                          </m:r>
                        </m:sub>
                      </m:sSub>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b="0" i="1"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b="0" i="1" smtClean="0">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oMath>
                  </m:oMathPara>
                </a14:m>
                <a:endParaRPr lang="en-US" sz="2600">
                  <a:solidFill>
                    <a:schemeClr val="tx1"/>
                  </a:solidFill>
                </a:endParaRPr>
              </a:p>
              <a:p>
                <a:pPr marL="50800" indent="0">
                  <a:buNone/>
                </a:pPr>
                <a:r>
                  <a:rPr lang="en-US" sz="2600">
                    <a:solidFill>
                      <a:schemeClr val="tx1"/>
                    </a:solidFill>
                  </a:rPr>
                  <a:t>Đây chính là thuật toán ước lượng kỳ vọng (mean estimation).</a:t>
                </a:r>
              </a:p>
              <a:p>
                <a:pPr marL="50800" indent="0">
                  <a:buNone/>
                </a:pPr>
                <a:r>
                  <a:rPr lang="en-US" sz="2600">
                    <a:solidFill>
                      <a:schemeClr val="tx1"/>
                    </a:solidFill>
                  </a:rPr>
                  <a:t>Do đó, thuật toán này cũng hội tụ.</a:t>
                </a:r>
              </a:p>
            </p:txBody>
          </p:sp>
        </mc:Choice>
        <mc:Fallback xmlns="">
          <p:sp>
            <p:nvSpPr>
              <p:cNvPr id="3" name="Text Placeholder 2">
                <a:extLst>
                  <a:ext uri="{FF2B5EF4-FFF2-40B4-BE49-F238E27FC236}">
                    <a16:creationId xmlns:a16="http://schemas.microsoft.com/office/drawing/2014/main" id="{565A01E8-4670-3E76-33B6-21AB5FCBF8BC}"/>
                  </a:ext>
                </a:extLst>
              </p:cNvPr>
              <p:cNvSpPr>
                <a:spLocks noGrp="1" noRot="1" noChangeAspect="1" noMove="1" noResize="1" noEditPoints="1" noAdjustHandles="1" noChangeArrowheads="1" noChangeShapeType="1" noTextEdit="1"/>
              </p:cNvSpPr>
              <p:nvPr>
                <p:ph type="body" idx="1"/>
              </p:nvPr>
            </p:nvSpPr>
            <p:spPr>
              <a:xfrm>
                <a:off x="774146" y="905166"/>
                <a:ext cx="10947954" cy="5711234"/>
              </a:xfrm>
              <a:blipFill>
                <a:blip r:embed="rId2"/>
                <a:stretch>
                  <a:fillRect l="-5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92C106-2B30-B8AE-C9CA-B21F6B2D6A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22</a:t>
            </a:fld>
            <a:endParaRPr lang="en-VN"/>
          </a:p>
        </p:txBody>
      </p:sp>
      <p:sp>
        <p:nvSpPr>
          <p:cNvPr id="5" name="Google Shape;375;p5">
            <a:extLst>
              <a:ext uri="{FF2B5EF4-FFF2-40B4-BE49-F238E27FC236}">
                <a16:creationId xmlns:a16="http://schemas.microsoft.com/office/drawing/2014/main" id="{34AC2322-592C-5A6B-B4D5-6F6F42524B15}"/>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1481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2A80625A-05B6-2842-001B-ABC66A294919}"/>
            </a:ext>
          </a:extLst>
        </p:cNvPr>
        <p:cNvGrpSpPr/>
        <p:nvPr/>
      </p:nvGrpSpPr>
      <p:grpSpPr>
        <a:xfrm>
          <a:off x="0" y="0"/>
          <a:ext cx="0" cy="0"/>
          <a:chOff x="0" y="0"/>
          <a:chExt cx="0" cy="0"/>
        </a:xfrm>
      </p:grpSpPr>
      <p:sp>
        <p:nvSpPr>
          <p:cNvPr id="363" name="Google Shape;363;p4">
            <a:extLst>
              <a:ext uri="{FF2B5EF4-FFF2-40B4-BE49-F238E27FC236}">
                <a16:creationId xmlns:a16="http://schemas.microsoft.com/office/drawing/2014/main" id="{4A0C4A57-289D-9DB9-9FA8-BED9134E9078}"/>
              </a:ext>
            </a:extLst>
          </p:cNvPr>
          <p:cNvSpPr txBox="1">
            <a:spLocks noGrp="1"/>
          </p:cNvSpPr>
          <p:nvPr>
            <p:ph type="body" idx="1"/>
          </p:nvPr>
        </p:nvSpPr>
        <p:spPr>
          <a:xfrm>
            <a:off x="1470929" y="2095027"/>
            <a:ext cx="9941071" cy="8846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F7FF"/>
              </a:buClr>
              <a:buSzPts val="4400"/>
              <a:buNone/>
            </a:pPr>
            <a:r>
              <a:rPr lang="en-US"/>
              <a:t>STOCHASTIC GRADIENT DESCENT</a:t>
            </a:r>
            <a:endParaRPr dirty="0"/>
          </a:p>
        </p:txBody>
      </p:sp>
      <p:sp>
        <p:nvSpPr>
          <p:cNvPr id="364" name="Google Shape;364;p4">
            <a:extLst>
              <a:ext uri="{FF2B5EF4-FFF2-40B4-BE49-F238E27FC236}">
                <a16:creationId xmlns:a16="http://schemas.microsoft.com/office/drawing/2014/main" id="{B94F8C26-7709-1493-4919-BDD1501E00FF}"/>
              </a:ext>
            </a:extLst>
          </p:cNvPr>
          <p:cNvSpPr txBox="1">
            <a:spLocks noGrp="1"/>
          </p:cNvSpPr>
          <p:nvPr>
            <p:ph type="body" idx="2"/>
          </p:nvPr>
        </p:nvSpPr>
        <p:spPr>
          <a:xfrm>
            <a:off x="1470930" y="3169159"/>
            <a:ext cx="9941070" cy="695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None/>
            </a:pPr>
            <a:r>
              <a:rPr lang="en-US"/>
              <a:t>STOCHASTIC GRADIENT DESCENT ALGORITHM</a:t>
            </a:r>
            <a:endParaRPr dirty="0"/>
          </a:p>
        </p:txBody>
      </p:sp>
      <p:sp>
        <p:nvSpPr>
          <p:cNvPr id="365" name="Google Shape;365;p4">
            <a:extLst>
              <a:ext uri="{FF2B5EF4-FFF2-40B4-BE49-F238E27FC236}">
                <a16:creationId xmlns:a16="http://schemas.microsoft.com/office/drawing/2014/main" id="{61894180-C71C-4153-C42C-CEF6E06ED680}"/>
              </a:ext>
            </a:extLst>
          </p:cNvPr>
          <p:cNvSpPr txBox="1">
            <a:spLocks noGrp="1"/>
          </p:cNvSpPr>
          <p:nvPr>
            <p:ph type="body" idx="3"/>
          </p:nvPr>
        </p:nvSpPr>
        <p:spPr>
          <a:xfrm>
            <a:off x="1470930" y="4137397"/>
            <a:ext cx="7147030" cy="91669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2F2F2"/>
              </a:buClr>
              <a:buSzPts val="1000"/>
              <a:buNone/>
            </a:pPr>
            <a:endParaRPr/>
          </a:p>
        </p:txBody>
      </p:sp>
      <p:sp>
        <p:nvSpPr>
          <p:cNvPr id="366" name="Google Shape;366;p4">
            <a:extLst>
              <a:ext uri="{FF2B5EF4-FFF2-40B4-BE49-F238E27FC236}">
                <a16:creationId xmlns:a16="http://schemas.microsoft.com/office/drawing/2014/main" id="{8B866857-A3F1-EB7C-6395-62B105F66347}"/>
              </a:ext>
            </a:extLst>
          </p:cNvPr>
          <p:cNvSpPr txBox="1">
            <a:spLocks noGrp="1"/>
          </p:cNvSpPr>
          <p:nvPr>
            <p:ph type="body" idx="4"/>
          </p:nvPr>
        </p:nvSpPr>
        <p:spPr>
          <a:xfrm>
            <a:off x="8896576" y="5231902"/>
            <a:ext cx="2521280" cy="1577819"/>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rgbClr val="00F7FF"/>
              </a:buClr>
              <a:buSzPts val="12000"/>
              <a:buNone/>
            </a:pPr>
            <a:endParaRPr/>
          </a:p>
        </p:txBody>
      </p:sp>
      <p:sp>
        <p:nvSpPr>
          <p:cNvPr id="367" name="Google Shape;367;p4">
            <a:extLst>
              <a:ext uri="{FF2B5EF4-FFF2-40B4-BE49-F238E27FC236}">
                <a16:creationId xmlns:a16="http://schemas.microsoft.com/office/drawing/2014/main" id="{9DA854DA-B85D-97FA-3D6B-94F36EDE4A89}"/>
              </a:ext>
            </a:extLst>
          </p:cNvPr>
          <p:cNvSpPr txBox="1">
            <a:spLocks noGrp="1"/>
          </p:cNvSpPr>
          <p:nvPr>
            <p:ph type="ftr" idx="11"/>
          </p:nvPr>
        </p:nvSpPr>
        <p:spPr>
          <a:xfrm>
            <a:off x="838200" y="6481647"/>
            <a:ext cx="4475922" cy="2398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VN"/>
              <a:t>Thực hiện bởi Trường Đại học Công nghệ Thông tin, ĐHQG-HCM</a:t>
            </a:r>
            <a:endParaRPr/>
          </a:p>
        </p:txBody>
      </p:sp>
      <p:sp>
        <p:nvSpPr>
          <p:cNvPr id="368" name="Google Shape;368;p4">
            <a:extLst>
              <a:ext uri="{FF2B5EF4-FFF2-40B4-BE49-F238E27FC236}">
                <a16:creationId xmlns:a16="http://schemas.microsoft.com/office/drawing/2014/main" id="{CFE12ED9-FE17-E0CF-5FBC-A86ACE836417}"/>
              </a:ext>
            </a:extLst>
          </p:cNvPr>
          <p:cNvSpPr txBox="1">
            <a:spLocks noGrp="1"/>
          </p:cNvSpPr>
          <p:nvPr>
            <p:ph type="sldNum" idx="12"/>
          </p:nvPr>
        </p:nvSpPr>
        <p:spPr>
          <a:xfrm>
            <a:off x="65862" y="6542216"/>
            <a:ext cx="292608" cy="3157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23</a:t>
            </a:fld>
            <a:endParaRPr/>
          </a:p>
        </p:txBody>
      </p:sp>
    </p:spTree>
    <p:extLst>
      <p:ext uri="{BB962C8B-B14F-4D97-AF65-F5344CB8AC3E}">
        <p14:creationId xmlns:p14="http://schemas.microsoft.com/office/powerpoint/2010/main" val="296442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EC3A-5532-6007-95A0-C1DABC0F147D}"/>
              </a:ext>
            </a:extLst>
          </p:cNvPr>
          <p:cNvSpPr>
            <a:spLocks noGrp="1"/>
          </p:cNvSpPr>
          <p:nvPr>
            <p:ph type="title"/>
          </p:nvPr>
        </p:nvSpPr>
        <p:spPr/>
        <p:txBody>
          <a:bodyPr>
            <a:normAutofit fontScale="90000"/>
          </a:bodyPr>
          <a:lstStyle/>
          <a:p>
            <a:r>
              <a:rPr lang="en-US"/>
              <a:t>Thuật toán Stochastic Gradient Descent (SGD)</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C0729E-6D3F-35E9-FBC0-E6F49878CFFC}"/>
                  </a:ext>
                </a:extLst>
              </p:cNvPr>
              <p:cNvSpPr>
                <a:spLocks noGrp="1"/>
              </p:cNvSpPr>
              <p:nvPr>
                <p:ph type="body" idx="1"/>
              </p:nvPr>
            </p:nvSpPr>
            <p:spPr>
              <a:xfrm>
                <a:off x="615462" y="1233824"/>
                <a:ext cx="11289323" cy="4943139"/>
              </a:xfrm>
            </p:spPr>
            <p:txBody>
              <a:bodyPr>
                <a:normAutofit fontScale="92500"/>
              </a:bodyPr>
              <a:lstStyle/>
              <a:p>
                <a:r>
                  <a:rPr lang="en-US" sz="2600"/>
                  <a:t>SGD được sử dụng rộng rãi trong máy học.</a:t>
                </a:r>
                <a:endParaRPr lang="en-US" sz="2600" dirty="0"/>
              </a:p>
              <a:p>
                <a:r>
                  <a:rPr lang="en-US" sz="2600"/>
                  <a:t>SGD là một dạng đặc biệt của thuật toán Robbins-Monro.</a:t>
                </a:r>
              </a:p>
              <a:p>
                <a:r>
                  <a:rPr lang="en-US" sz="2600"/>
                  <a:t>Thuật toán ước lượng kỳ vọng (mean estimation) cũng là một thuật toán SGD.</a:t>
                </a:r>
              </a:p>
              <a:p>
                <a:pPr marL="50800" indent="0">
                  <a:buNone/>
                </a:pPr>
                <a:r>
                  <a:rPr lang="en-US" sz="2600"/>
                  <a:t>Giả sử ta muốn giải bài toán tối ưu hóa sau đây:</a:t>
                </a:r>
              </a:p>
              <a:p>
                <a:pPr marL="50800" indent="0">
                  <a:buNone/>
                </a:pPr>
                <a14:m>
                  <m:oMathPara xmlns:m="http://schemas.openxmlformats.org/officeDocument/2006/math">
                    <m:oMathParaPr>
                      <m:jc m:val="centerGroup"/>
                    </m:oMathParaPr>
                    <m:oMath xmlns:m="http://schemas.openxmlformats.org/officeDocument/2006/math">
                      <m:func>
                        <m:funcPr>
                          <m:ctrlPr>
                            <a:rPr lang="en-US" sz="2600" i="1" smtClean="0">
                              <a:latin typeface="Cambria Math" panose="02040503050406030204" pitchFamily="18" charset="0"/>
                            </a:rPr>
                          </m:ctrlPr>
                        </m:funcPr>
                        <m:fName>
                          <m:limLow>
                            <m:limLowPr>
                              <m:ctrlPr>
                                <a:rPr lang="en-US" sz="2600" i="1" smtClean="0">
                                  <a:solidFill>
                                    <a:srgbClr val="FF0000"/>
                                  </a:solidFill>
                                  <a:latin typeface="Cambria Math" panose="02040503050406030204" pitchFamily="18" charset="0"/>
                                </a:rPr>
                              </m:ctrlPr>
                            </m:limLowPr>
                            <m:e>
                              <m:r>
                                <m:rPr>
                                  <m:sty m:val="p"/>
                                </m:rPr>
                                <a:rPr lang="en-US" sz="2600" i="0" smtClean="0">
                                  <a:solidFill>
                                    <a:srgbClr val="FF0000"/>
                                  </a:solidFill>
                                  <a:latin typeface="Cambria Math" panose="02040503050406030204" pitchFamily="18" charset="0"/>
                                </a:rPr>
                                <m:t>min</m:t>
                              </m:r>
                            </m:e>
                            <m:lim>
                              <m:r>
                                <a:rPr lang="en-US" sz="2600" b="0" i="1" smtClean="0">
                                  <a:solidFill>
                                    <a:srgbClr val="FF0000"/>
                                  </a:solidFill>
                                  <a:latin typeface="Cambria Math" panose="02040503050406030204" pitchFamily="18" charset="0"/>
                                </a:rPr>
                                <m:t>𝑤</m:t>
                              </m:r>
                            </m:lim>
                          </m:limLow>
                        </m:fName>
                        <m:e>
                          <m:r>
                            <a:rPr lang="en-US" sz="2600" b="0" i="1" smtClean="0">
                              <a:solidFill>
                                <a:schemeClr val="accent1"/>
                              </a:solidFill>
                              <a:latin typeface="Cambria Math" panose="02040503050406030204" pitchFamily="18" charset="0"/>
                            </a:rPr>
                            <m:t>𝐽</m:t>
                          </m:r>
                          <m:d>
                            <m:dPr>
                              <m:ctrlPr>
                                <a:rPr lang="en-US" sz="2600" b="0" i="1" smtClean="0">
                                  <a:solidFill>
                                    <a:schemeClr val="accent1"/>
                                  </a:solidFill>
                                  <a:latin typeface="Cambria Math" panose="02040503050406030204" pitchFamily="18" charset="0"/>
                                </a:rPr>
                              </m:ctrlPr>
                            </m:dPr>
                            <m:e>
                              <m:r>
                                <a:rPr lang="en-US" sz="2600" b="0" i="1" smtClean="0">
                                  <a:solidFill>
                                    <a:schemeClr val="accent1"/>
                                  </a:solidFill>
                                  <a:latin typeface="Cambria Math" panose="02040503050406030204" pitchFamily="18" charset="0"/>
                                </a:rPr>
                                <m:t>𝑤</m:t>
                              </m:r>
                            </m:e>
                          </m:d>
                          <m:r>
                            <a:rPr lang="en-US" sz="2600" b="0" i="1" smtClean="0">
                              <a:solidFill>
                                <a:schemeClr val="accent1"/>
                              </a:solidFill>
                              <a:latin typeface="Cambria Math" panose="02040503050406030204" pitchFamily="18" charset="0"/>
                            </a:rPr>
                            <m:t>=</m:t>
                          </m:r>
                          <m:r>
                            <a:rPr lang="en-US" sz="2600" b="0" i="1" smtClean="0">
                              <a:solidFill>
                                <a:schemeClr val="accent1"/>
                              </a:solidFill>
                              <a:latin typeface="Cambria Math" panose="02040503050406030204" pitchFamily="18" charset="0"/>
                              <a:ea typeface="Cambria Math" panose="02040503050406030204" pitchFamily="18" charset="0"/>
                            </a:rPr>
                            <m:t>𝔼</m:t>
                          </m:r>
                          <m:d>
                            <m:dPr>
                              <m:begChr m:val="["/>
                              <m:endChr m:val="]"/>
                              <m:ctrlPr>
                                <a:rPr lang="en-US" sz="2600" b="0" i="1" smtClean="0">
                                  <a:solidFill>
                                    <a:schemeClr val="accent1"/>
                                  </a:solidFill>
                                  <a:latin typeface="Cambria Math" panose="02040503050406030204" pitchFamily="18" charset="0"/>
                                  <a:ea typeface="Cambria Math" panose="02040503050406030204" pitchFamily="18" charset="0"/>
                                </a:rPr>
                              </m:ctrlPr>
                            </m:dPr>
                            <m:e>
                              <m:r>
                                <a:rPr lang="en-US" sz="2600" b="0" i="1" smtClean="0">
                                  <a:solidFill>
                                    <a:schemeClr val="accent1"/>
                                  </a:solidFill>
                                  <a:latin typeface="Cambria Math" panose="02040503050406030204" pitchFamily="18" charset="0"/>
                                  <a:ea typeface="Cambria Math" panose="02040503050406030204" pitchFamily="18" charset="0"/>
                                </a:rPr>
                                <m:t>𝑓</m:t>
                              </m:r>
                              <m:r>
                                <a:rPr lang="en-US" sz="2600" b="0" i="1" smtClean="0">
                                  <a:solidFill>
                                    <a:schemeClr val="accent1"/>
                                  </a:solidFill>
                                  <a:latin typeface="Cambria Math" panose="02040503050406030204" pitchFamily="18" charset="0"/>
                                  <a:ea typeface="Cambria Math" panose="02040503050406030204" pitchFamily="18" charset="0"/>
                                </a:rPr>
                                <m:t>(</m:t>
                              </m:r>
                              <m:r>
                                <a:rPr lang="en-US" sz="2600" b="0" i="1" smtClean="0">
                                  <a:solidFill>
                                    <a:schemeClr val="accent1"/>
                                  </a:solidFill>
                                  <a:latin typeface="Cambria Math" panose="02040503050406030204" pitchFamily="18" charset="0"/>
                                  <a:ea typeface="Cambria Math" panose="02040503050406030204" pitchFamily="18" charset="0"/>
                                </a:rPr>
                                <m:t>𝑤</m:t>
                              </m:r>
                              <m:r>
                                <a:rPr lang="en-US" sz="2600" b="0" i="1" smtClean="0">
                                  <a:solidFill>
                                    <a:schemeClr val="accent1"/>
                                  </a:solidFill>
                                  <a:latin typeface="Cambria Math" panose="02040503050406030204" pitchFamily="18" charset="0"/>
                                  <a:ea typeface="Cambria Math" panose="02040503050406030204" pitchFamily="18" charset="0"/>
                                </a:rPr>
                                <m:t>,</m:t>
                              </m:r>
                              <m:r>
                                <a:rPr lang="en-US" sz="2600" b="0" i="1" smtClean="0">
                                  <a:solidFill>
                                    <a:schemeClr val="accent1"/>
                                  </a:solidFill>
                                  <a:latin typeface="Cambria Math" panose="02040503050406030204" pitchFamily="18" charset="0"/>
                                  <a:ea typeface="Cambria Math" panose="02040503050406030204" pitchFamily="18" charset="0"/>
                                </a:rPr>
                                <m:t>𝑋</m:t>
                              </m:r>
                              <m:r>
                                <a:rPr lang="en-US" sz="2600" b="0" i="1" smtClean="0">
                                  <a:solidFill>
                                    <a:schemeClr val="accent1"/>
                                  </a:solidFill>
                                  <a:latin typeface="Cambria Math" panose="02040503050406030204" pitchFamily="18" charset="0"/>
                                  <a:ea typeface="Cambria Math" panose="02040503050406030204" pitchFamily="18" charset="0"/>
                                </a:rPr>
                                <m:t>)</m:t>
                              </m:r>
                            </m:e>
                          </m:d>
                        </m:e>
                      </m:func>
                    </m:oMath>
                  </m:oMathPara>
                </a14:m>
                <a:endParaRPr lang="en-US" sz="2600" dirty="0"/>
              </a:p>
              <a:p>
                <a14:m>
                  <m:oMath xmlns:m="http://schemas.openxmlformats.org/officeDocument/2006/math">
                    <m:r>
                      <a:rPr lang="en-US" sz="2600" b="0" i="1" smtClean="0">
                        <a:latin typeface="Cambria Math" panose="02040503050406030204" pitchFamily="18" charset="0"/>
                      </a:rPr>
                      <m:t>𝑤</m:t>
                    </m:r>
                  </m:oMath>
                </a14:m>
                <a:r>
                  <a:rPr lang="en-US" sz="2600" dirty="0"/>
                  <a:t> </a:t>
                </a:r>
                <a:r>
                  <a:rPr lang="en-US" sz="2600"/>
                  <a:t>là tham số cần được tối ưu.</a:t>
                </a:r>
              </a:p>
              <a:p>
                <a14:m>
                  <m:oMath xmlns:m="http://schemas.openxmlformats.org/officeDocument/2006/math">
                    <m:r>
                      <a:rPr lang="en-US" sz="2600" b="0" i="1" smtClean="0">
                        <a:latin typeface="Cambria Math" panose="02040503050406030204" pitchFamily="18" charset="0"/>
                      </a:rPr>
                      <m:t>𝑋</m:t>
                    </m:r>
                  </m:oMath>
                </a14:m>
                <a:r>
                  <a:rPr lang="en-US" sz="2600" dirty="0"/>
                  <a:t> </a:t>
                </a:r>
                <a:r>
                  <a:rPr lang="en-US" sz="2600"/>
                  <a:t>là một biến ngẫu nhiên. Toán tử kỳ vọng </a:t>
                </a:r>
                <a14:m>
                  <m:oMath xmlns:m="http://schemas.openxmlformats.org/officeDocument/2006/math">
                    <m:r>
                      <a:rPr lang="en-US" sz="2600" i="1">
                        <a:latin typeface="Cambria Math" panose="02040503050406030204" pitchFamily="18" charset="0"/>
                        <a:ea typeface="Cambria Math" panose="02040503050406030204" pitchFamily="18" charset="0"/>
                      </a:rPr>
                      <m:t>𝔼</m:t>
                    </m:r>
                    <m:d>
                      <m:dPr>
                        <m:begChr m:val="["/>
                        <m:endChr m:val="]"/>
                        <m:ctrlPr>
                          <a:rPr lang="en-US" sz="2600" i="1">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m:t>
                        </m:r>
                      </m:e>
                    </m:d>
                  </m:oMath>
                </a14:m>
                <a:r>
                  <a:rPr lang="en-US" sz="2600" dirty="0"/>
                  <a:t> </a:t>
                </a:r>
                <a:r>
                  <a:rPr lang="en-US" sz="2600"/>
                  <a:t>được thực hiện theo </a:t>
                </a:r>
                <a14:m>
                  <m:oMath xmlns:m="http://schemas.openxmlformats.org/officeDocument/2006/math">
                    <m:r>
                      <a:rPr lang="en-US" sz="2600" b="0" i="1" smtClean="0">
                        <a:latin typeface="Cambria Math" panose="02040503050406030204" pitchFamily="18" charset="0"/>
                      </a:rPr>
                      <m:t>𝑋</m:t>
                    </m:r>
                  </m:oMath>
                </a14:m>
                <a:r>
                  <a:rPr lang="en-US" sz="2600" dirty="0"/>
                  <a:t>.</a:t>
                </a:r>
              </a:p>
              <a:p>
                <a14:m>
                  <m:oMath xmlns:m="http://schemas.openxmlformats.org/officeDocument/2006/math">
                    <m:r>
                      <a:rPr lang="en-US" sz="2600" b="0" i="1" smtClean="0">
                        <a:latin typeface="Cambria Math" panose="02040503050406030204" pitchFamily="18" charset="0"/>
                      </a:rPr>
                      <m:t>𝑤</m:t>
                    </m:r>
                  </m:oMath>
                </a14:m>
                <a:r>
                  <a:rPr lang="en-US" sz="2600" dirty="0"/>
                  <a:t> </a:t>
                </a:r>
                <a:r>
                  <a:rPr lang="en-US" sz="2600"/>
                  <a:t>và </a:t>
                </a:r>
                <a14:m>
                  <m:oMath xmlns:m="http://schemas.openxmlformats.org/officeDocument/2006/math">
                    <m:r>
                      <a:rPr lang="en-US" sz="2600" b="0" i="1" smtClean="0">
                        <a:latin typeface="Cambria Math" panose="02040503050406030204" pitchFamily="18" charset="0"/>
                      </a:rPr>
                      <m:t>𝑋</m:t>
                    </m:r>
                  </m:oMath>
                </a14:m>
                <a:r>
                  <a:rPr lang="en-US" sz="2600" dirty="0"/>
                  <a:t> </a:t>
                </a:r>
                <a:r>
                  <a:rPr lang="en-US" sz="2600"/>
                  <a:t>có thể là số (scalars) hoặc vectors. Hàm số </a:t>
                </a:r>
                <a14:m>
                  <m:oMath xmlns:m="http://schemas.openxmlformats.org/officeDocument/2006/math">
                    <m:r>
                      <a:rPr lang="en-US" sz="2600" b="0" i="1" smtClean="0">
                        <a:latin typeface="Cambria Math" panose="02040503050406030204" pitchFamily="18" charset="0"/>
                      </a:rPr>
                      <m:t>𝑓</m:t>
                    </m:r>
                    <m:r>
                      <a:rPr lang="en-US" sz="2600" b="0" i="1" smtClean="0">
                        <a:latin typeface="Cambria Math" panose="02040503050406030204" pitchFamily="18" charset="0"/>
                      </a:rPr>
                      <m:t>(.)</m:t>
                    </m:r>
                  </m:oMath>
                </a14:m>
                <a:r>
                  <a:rPr lang="en-US" sz="2600" dirty="0"/>
                  <a:t> </a:t>
                </a:r>
                <a:r>
                  <a:rPr lang="en-US" sz="2600"/>
                  <a:t>trả về giá trị số (scalar).</a:t>
                </a:r>
                <a:endParaRPr lang="en-US" sz="2600" dirty="0"/>
              </a:p>
            </p:txBody>
          </p:sp>
        </mc:Choice>
        <mc:Fallback xmlns="">
          <p:sp>
            <p:nvSpPr>
              <p:cNvPr id="3" name="Text Placeholder 2">
                <a:extLst>
                  <a:ext uri="{FF2B5EF4-FFF2-40B4-BE49-F238E27FC236}">
                    <a16:creationId xmlns:a16="http://schemas.microsoft.com/office/drawing/2014/main" id="{FFC0729E-6D3F-35E9-FBC0-E6F49878CFFC}"/>
                  </a:ext>
                </a:extLst>
              </p:cNvPr>
              <p:cNvSpPr>
                <a:spLocks noGrp="1" noRot="1" noChangeAspect="1" noMove="1" noResize="1" noEditPoints="1" noAdjustHandles="1" noChangeArrowheads="1" noChangeShapeType="1" noTextEdit="1"/>
              </p:cNvSpPr>
              <p:nvPr>
                <p:ph type="body" idx="1"/>
              </p:nvPr>
            </p:nvSpPr>
            <p:spPr>
              <a:xfrm>
                <a:off x="615462" y="1233824"/>
                <a:ext cx="11289323" cy="4943139"/>
              </a:xfrm>
              <a:blipFill>
                <a:blip r:embed="rId2"/>
                <a:stretch>
                  <a:fillRect l="-540" r="-8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92E889-480C-258F-DA66-CCA5AEBF5D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24</a:t>
            </a:fld>
            <a:endParaRPr lang="en-VN"/>
          </a:p>
        </p:txBody>
      </p:sp>
      <p:sp>
        <p:nvSpPr>
          <p:cNvPr id="5" name="Google Shape;375;p5">
            <a:extLst>
              <a:ext uri="{FF2B5EF4-FFF2-40B4-BE49-F238E27FC236}">
                <a16:creationId xmlns:a16="http://schemas.microsoft.com/office/drawing/2014/main" id="{2AFFC5F3-7CC0-35FD-F00B-4D48993CC59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4108794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A21A6-A519-11C4-266E-BE5390026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1FC36-01AC-57F8-22E0-99917C7B267A}"/>
              </a:ext>
            </a:extLst>
          </p:cNvPr>
          <p:cNvSpPr>
            <a:spLocks noGrp="1"/>
          </p:cNvSpPr>
          <p:nvPr>
            <p:ph type="title"/>
          </p:nvPr>
        </p:nvSpPr>
        <p:spPr/>
        <p:txBody>
          <a:bodyPr>
            <a:normAutofit fontScale="90000"/>
          </a:bodyPr>
          <a:lstStyle/>
          <a:p>
            <a:r>
              <a:rPr lang="en-US"/>
              <a:t>Thuật toán Stochastic Gradient Descent (SGD)</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623003-DF03-D462-088E-9C992069B2CE}"/>
                  </a:ext>
                </a:extLst>
              </p:cNvPr>
              <p:cNvSpPr>
                <a:spLocks noGrp="1"/>
              </p:cNvSpPr>
              <p:nvPr>
                <p:ph type="body" idx="1"/>
              </p:nvPr>
            </p:nvSpPr>
            <p:spPr>
              <a:xfrm>
                <a:off x="615462" y="1009860"/>
                <a:ext cx="11289323" cy="5465760"/>
              </a:xfrm>
            </p:spPr>
            <p:txBody>
              <a:bodyPr>
                <a:normAutofit fontScale="92500" lnSpcReduction="20000"/>
              </a:bodyPr>
              <a:lstStyle/>
              <a:p>
                <a:pPr marL="50800" indent="0">
                  <a:buNone/>
                </a:pPr>
                <a:r>
                  <a:rPr lang="en-US" sz="2600" b="1">
                    <a:solidFill>
                      <a:schemeClr val="tx1"/>
                    </a:solidFill>
                  </a:rPr>
                  <a:t>Phương pháp 1: Gradient Descent (GD)</a:t>
                </a:r>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r>
                            <a:rPr lang="en-US" sz="2600" i="1">
                              <a:solidFill>
                                <a:schemeClr val="accent1"/>
                              </a:solidFill>
                              <a:latin typeface="Cambria Math" panose="02040503050406030204" pitchFamily="18" charset="0"/>
                              <a:ea typeface="Cambria Math" panose="02040503050406030204" pitchFamily="18" charset="0"/>
                            </a:rPr>
                            <m:t>+1</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𝑎</m:t>
                          </m:r>
                        </m:e>
                        <m:sub>
                          <m:r>
                            <a:rPr lang="en-US" sz="2600" i="1">
                              <a:solidFill>
                                <a:schemeClr val="accent1"/>
                              </a:solidFill>
                              <a:latin typeface="Cambria Math" panose="02040503050406030204" pitchFamily="18" charset="0"/>
                              <a:ea typeface="Cambria Math" panose="02040503050406030204" pitchFamily="18" charset="0"/>
                            </a:rPr>
                            <m:t>𝑘</m:t>
                          </m:r>
                        </m:sub>
                      </m:sSub>
                      <m:sSub>
                        <m:sSubPr>
                          <m:ctrlPr>
                            <a:rPr lang="en-US" sz="2600" i="1" smtClean="0">
                              <a:solidFill>
                                <a:schemeClr val="accent1"/>
                              </a:solidFill>
                              <a:latin typeface="Cambria Math" panose="02040503050406030204" pitchFamily="18" charset="0"/>
                              <a:ea typeface="Cambria Math" panose="02040503050406030204" pitchFamily="18" charset="0"/>
                            </a:rPr>
                          </m:ctrlPr>
                        </m:sSubPr>
                        <m:e>
                          <m:r>
                            <m:rPr>
                              <m:sty m:val="p"/>
                            </m:rPr>
                            <a:rPr lang="en-US" sz="2600" i="1" smtClean="0">
                              <a:solidFill>
                                <a:schemeClr val="accent1"/>
                              </a:solidFill>
                              <a:latin typeface="Cambria Math" panose="02040503050406030204" pitchFamily="18" charset="0"/>
                              <a:ea typeface="Cambria Math" panose="02040503050406030204" pitchFamily="18" charset="0"/>
                            </a:rPr>
                            <m:t>∇</m:t>
                          </m:r>
                        </m:e>
                        <m:sub>
                          <m:r>
                            <a:rPr lang="en-US" sz="2600" b="0" i="1" smtClean="0">
                              <a:solidFill>
                                <a:schemeClr val="accent1"/>
                              </a:solidFill>
                              <a:latin typeface="Cambria Math" panose="02040503050406030204" pitchFamily="18" charset="0"/>
                              <a:ea typeface="Cambria Math" panose="02040503050406030204" pitchFamily="18" charset="0"/>
                            </a:rPr>
                            <m:t>𝑤</m:t>
                          </m:r>
                        </m:sub>
                      </m:sSub>
                      <m:r>
                        <a:rPr lang="en-US" sz="2600" i="1">
                          <a:solidFill>
                            <a:schemeClr val="accent1"/>
                          </a:solidFill>
                          <a:latin typeface="Cambria Math" panose="02040503050406030204" pitchFamily="18" charset="0"/>
                          <a:ea typeface="Cambria Math" panose="02040503050406030204" pitchFamily="18" charset="0"/>
                        </a:rPr>
                        <m:t>𝔼</m:t>
                      </m:r>
                      <m:d>
                        <m:dPr>
                          <m:begChr m:val="["/>
                          <m:endChr m:val="]"/>
                          <m:ctrlPr>
                            <a:rPr lang="en-US" sz="2600" i="1">
                              <a:solidFill>
                                <a:schemeClr val="accent1"/>
                              </a:solidFill>
                              <a:latin typeface="Cambria Math" panose="02040503050406030204" pitchFamily="18" charset="0"/>
                              <a:ea typeface="Cambria Math" panose="02040503050406030204" pitchFamily="18" charset="0"/>
                            </a:rPr>
                          </m:ctrlPr>
                        </m:dPr>
                        <m:e>
                          <m:r>
                            <a:rPr lang="en-US" sz="2600" i="1">
                              <a:solidFill>
                                <a:schemeClr val="accent1"/>
                              </a:solidFill>
                              <a:latin typeface="Cambria Math" panose="02040503050406030204" pitchFamily="18" charset="0"/>
                              <a:ea typeface="Cambria Math" panose="02040503050406030204" pitchFamily="18" charset="0"/>
                            </a:rPr>
                            <m:t>𝑓</m:t>
                          </m:r>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r>
                                <a:rPr lang="en-US" sz="2600" i="1">
                                  <a:solidFill>
                                    <a:schemeClr val="accent1"/>
                                  </a:solidFill>
                                  <a:latin typeface="Cambria Math" panose="02040503050406030204" pitchFamily="18" charset="0"/>
                                  <a:ea typeface="Cambria Math" panose="02040503050406030204" pitchFamily="18" charset="0"/>
                                </a:rPr>
                                <m:t>𝑋</m:t>
                              </m:r>
                            </m:e>
                          </m:d>
                        </m:e>
                      </m:d>
                      <m:r>
                        <a:rPr lang="en-US" sz="2600" b="0" i="1" smtClean="0">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𝑎</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𝔼</m:t>
                      </m:r>
                      <m:d>
                        <m:dPr>
                          <m:begChr m:val="["/>
                          <m:endChr m:val="]"/>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m:rPr>
                                  <m:sty m:val="p"/>
                                </m:rPr>
                                <a:rPr lang="en-US" sz="2600" i="1">
                                  <a:solidFill>
                                    <a:schemeClr val="accent1"/>
                                  </a:solidFill>
                                  <a:latin typeface="Cambria Math" panose="02040503050406030204" pitchFamily="18" charset="0"/>
                                  <a:ea typeface="Cambria Math" panose="02040503050406030204" pitchFamily="18" charset="0"/>
                                </a:rPr>
                                <m:t>∇</m:t>
                              </m:r>
                            </m:e>
                            <m:sub>
                              <m:r>
                                <a:rPr lang="en-US" sz="2600" i="1">
                                  <a:solidFill>
                                    <a:schemeClr val="accent1"/>
                                  </a:solidFill>
                                  <a:latin typeface="Cambria Math" panose="02040503050406030204" pitchFamily="18" charset="0"/>
                                  <a:ea typeface="Cambria Math" panose="02040503050406030204" pitchFamily="18" charset="0"/>
                                </a:rPr>
                                <m:t>𝑤</m:t>
                              </m:r>
                            </m:sub>
                          </m:sSub>
                          <m:r>
                            <a:rPr lang="en-US" sz="2600" i="1">
                              <a:solidFill>
                                <a:schemeClr val="accent1"/>
                              </a:solidFill>
                              <a:latin typeface="Cambria Math" panose="02040503050406030204" pitchFamily="18" charset="0"/>
                              <a:ea typeface="Cambria Math" panose="02040503050406030204" pitchFamily="18" charset="0"/>
                            </a:rPr>
                            <m:t>𝑓</m:t>
                          </m:r>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r>
                                <a:rPr lang="en-US" sz="2600" i="1">
                                  <a:solidFill>
                                    <a:schemeClr val="accent1"/>
                                  </a:solidFill>
                                  <a:latin typeface="Cambria Math" panose="02040503050406030204" pitchFamily="18" charset="0"/>
                                  <a:ea typeface="Cambria Math" panose="02040503050406030204" pitchFamily="18" charset="0"/>
                                </a:rPr>
                                <m:t>𝑋</m:t>
                              </m:r>
                            </m:e>
                          </m:d>
                        </m:e>
                      </m:d>
                    </m:oMath>
                  </m:oMathPara>
                </a14:m>
                <a:endParaRPr lang="en-US" sz="2600">
                  <a:solidFill>
                    <a:schemeClr val="tx1"/>
                  </a:solidFill>
                </a:endParaRPr>
              </a:p>
              <a:p>
                <a:pPr marL="50800" indent="0">
                  <a:buNone/>
                </a:pPr>
                <a:r>
                  <a:rPr lang="en-US" sz="2600">
                    <a:solidFill>
                      <a:schemeClr val="tx1"/>
                    </a:solidFill>
                  </a:rPr>
                  <a:t>Nhược điểm: khó có thể tính được giá trị kỳ vọng.</a:t>
                </a:r>
              </a:p>
              <a:p>
                <a:pPr marL="50800" indent="0">
                  <a:buNone/>
                </a:pPr>
                <a:endParaRPr lang="en-US" sz="2600">
                  <a:solidFill>
                    <a:schemeClr val="tx1"/>
                  </a:solidFill>
                </a:endParaRPr>
              </a:p>
              <a:p>
                <a:pPr marL="50800" indent="0">
                  <a:buNone/>
                </a:pPr>
                <a:r>
                  <a:rPr lang="en-US" sz="2600" b="1">
                    <a:solidFill>
                      <a:schemeClr val="tx1"/>
                    </a:solidFill>
                  </a:rPr>
                  <a:t>Phương pháp 2: Batch Gradient Descent (BGD)</a:t>
                </a:r>
              </a:p>
              <a:p>
                <a:pPr marL="50800" indent="0">
                  <a:buNone/>
                </a:pPr>
                <a14:m>
                  <m:oMathPara xmlns:m="http://schemas.openxmlformats.org/officeDocument/2006/math">
                    <m:oMathParaPr>
                      <m:jc m:val="centerGroup"/>
                    </m:oMathParaPr>
                    <m:oMath xmlns:m="http://schemas.openxmlformats.org/officeDocument/2006/math">
                      <m:r>
                        <a:rPr lang="en-US" sz="2600" i="1">
                          <a:solidFill>
                            <a:schemeClr val="tx1"/>
                          </a:solidFill>
                          <a:latin typeface="Cambria Math" panose="02040503050406030204" pitchFamily="18" charset="0"/>
                          <a:ea typeface="Cambria Math" panose="02040503050406030204" pitchFamily="18" charset="0"/>
                        </a:rPr>
                        <m:t>𝔼</m:t>
                      </m:r>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𝑋</m:t>
                              </m:r>
                            </m:e>
                          </m:d>
                        </m:e>
                      </m:d>
                      <m:r>
                        <a:rPr lang="en-US" sz="2600" i="1" smtClean="0">
                          <a:solidFill>
                            <a:schemeClr val="tx1"/>
                          </a:solidFill>
                          <a:latin typeface="Cambria Math" panose="02040503050406030204" pitchFamily="18" charset="0"/>
                          <a:ea typeface="Cambria Math" panose="02040503050406030204" pitchFamily="18" charset="0"/>
                        </a:rPr>
                        <m:t>≈</m:t>
                      </m:r>
                      <m:f>
                        <m:fPr>
                          <m:ctrlPr>
                            <a:rPr lang="en-US" sz="2600" i="1" smtClean="0">
                              <a:solidFill>
                                <a:schemeClr val="tx1"/>
                              </a:solidFill>
                              <a:latin typeface="Cambria Math" panose="02040503050406030204" pitchFamily="18" charset="0"/>
                              <a:ea typeface="Cambria Math" panose="02040503050406030204" pitchFamily="18" charset="0"/>
                            </a:rPr>
                          </m:ctrlPr>
                        </m:fPr>
                        <m:num>
                          <m:r>
                            <a:rPr lang="en-US" sz="2600" b="0" i="1" smtClean="0">
                              <a:solidFill>
                                <a:schemeClr val="tx1"/>
                              </a:solidFill>
                              <a:latin typeface="Cambria Math" panose="02040503050406030204" pitchFamily="18" charset="0"/>
                              <a:ea typeface="Cambria Math" panose="02040503050406030204" pitchFamily="18" charset="0"/>
                            </a:rPr>
                            <m:t>1</m:t>
                          </m:r>
                        </m:num>
                        <m:den>
                          <m:r>
                            <a:rPr lang="en-US" sz="2600" b="0" i="1" smtClean="0">
                              <a:solidFill>
                                <a:schemeClr val="tx1"/>
                              </a:solidFill>
                              <a:latin typeface="Cambria Math" panose="02040503050406030204" pitchFamily="18" charset="0"/>
                              <a:ea typeface="Cambria Math" panose="02040503050406030204" pitchFamily="18" charset="0"/>
                            </a:rPr>
                            <m:t>𝑛</m:t>
                          </m:r>
                        </m:den>
                      </m:f>
                      <m:nary>
                        <m:naryPr>
                          <m:chr m:val="∑"/>
                          <m:ctrlPr>
                            <a:rPr lang="en-US" sz="2600" i="1" smtClean="0">
                              <a:solidFill>
                                <a:schemeClr val="tx1"/>
                              </a:solidFill>
                              <a:latin typeface="Cambria Math" panose="02040503050406030204" pitchFamily="18" charset="0"/>
                              <a:ea typeface="Cambria Math" panose="02040503050406030204" pitchFamily="18" charset="0"/>
                            </a:rPr>
                          </m:ctrlPr>
                        </m:naryPr>
                        <m:sub>
                          <m:r>
                            <m:rPr>
                              <m:brk m:alnAt="23"/>
                            </m:rPr>
                            <a:rPr lang="en-US" sz="2600" b="0" i="1" smtClean="0">
                              <a:solidFill>
                                <a:schemeClr val="tx1"/>
                              </a:solidFill>
                              <a:latin typeface="Cambria Math" panose="02040503050406030204" pitchFamily="18" charset="0"/>
                              <a:ea typeface="Cambria Math" panose="02040503050406030204" pitchFamily="18" charset="0"/>
                            </a:rPr>
                            <m:t>𝑖</m:t>
                          </m:r>
                          <m:r>
                            <a:rPr lang="en-US" sz="2600" b="0" i="1" smtClean="0">
                              <a:solidFill>
                                <a:schemeClr val="tx1"/>
                              </a:solidFill>
                              <a:latin typeface="Cambria Math" panose="02040503050406030204" pitchFamily="18" charset="0"/>
                              <a:ea typeface="Cambria Math" panose="02040503050406030204" pitchFamily="18" charset="0"/>
                            </a:rPr>
                            <m:t>=1</m:t>
                          </m:r>
                        </m:sub>
                        <m:sup>
                          <m:r>
                            <a:rPr lang="en-US" sz="2600" b="0" i="1" smtClean="0">
                              <a:solidFill>
                                <a:schemeClr val="tx1"/>
                              </a:solidFill>
                              <a:latin typeface="Cambria Math" panose="02040503050406030204" pitchFamily="18" charset="0"/>
                              <a:ea typeface="Cambria Math" panose="02040503050406030204" pitchFamily="18" charset="0"/>
                            </a:rPr>
                            <m:t>𝑛</m:t>
                          </m:r>
                        </m:sup>
                        <m:e>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𝑖</m:t>
                                  </m:r>
                                </m:sub>
                              </m:sSub>
                            </m:e>
                          </m:d>
                        </m:e>
                      </m:nary>
                    </m:oMath>
                  </m:oMathPara>
                </a14:m>
                <a:endParaRPr lang="en-US" sz="2600" dirty="0">
                  <a:solidFill>
                    <a:schemeClr val="tx1"/>
                  </a:solidFill>
                </a:endParaRPr>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r>
                            <a:rPr lang="en-US" sz="2600" i="1">
                              <a:solidFill>
                                <a:schemeClr val="accent1"/>
                              </a:solidFill>
                              <a:latin typeface="Cambria Math" panose="02040503050406030204" pitchFamily="18" charset="0"/>
                              <a:ea typeface="Cambria Math" panose="02040503050406030204" pitchFamily="18" charset="0"/>
                            </a:rPr>
                            <m:t>+1</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𝑎</m:t>
                          </m:r>
                        </m:e>
                        <m:sub>
                          <m:r>
                            <a:rPr lang="en-US" sz="2600" i="1">
                              <a:solidFill>
                                <a:schemeClr val="accent1"/>
                              </a:solidFill>
                              <a:latin typeface="Cambria Math" panose="02040503050406030204" pitchFamily="18" charset="0"/>
                              <a:ea typeface="Cambria Math" panose="02040503050406030204" pitchFamily="18" charset="0"/>
                            </a:rPr>
                            <m:t>𝑘</m:t>
                          </m:r>
                        </m:sub>
                      </m:sSub>
                      <m:f>
                        <m:fPr>
                          <m:ctrlPr>
                            <a:rPr lang="en-US" sz="2600" i="1">
                              <a:solidFill>
                                <a:schemeClr val="accent1"/>
                              </a:solidFill>
                              <a:latin typeface="Cambria Math" panose="02040503050406030204" pitchFamily="18" charset="0"/>
                              <a:ea typeface="Cambria Math" panose="02040503050406030204" pitchFamily="18" charset="0"/>
                            </a:rPr>
                          </m:ctrlPr>
                        </m:fPr>
                        <m:num>
                          <m:r>
                            <a:rPr lang="en-US" sz="2600" i="1">
                              <a:solidFill>
                                <a:schemeClr val="accent1"/>
                              </a:solidFill>
                              <a:latin typeface="Cambria Math" panose="02040503050406030204" pitchFamily="18" charset="0"/>
                              <a:ea typeface="Cambria Math" panose="02040503050406030204" pitchFamily="18" charset="0"/>
                            </a:rPr>
                            <m:t>1</m:t>
                          </m:r>
                        </m:num>
                        <m:den>
                          <m:r>
                            <a:rPr lang="en-US" sz="2600" i="1">
                              <a:solidFill>
                                <a:schemeClr val="accent1"/>
                              </a:solidFill>
                              <a:latin typeface="Cambria Math" panose="02040503050406030204" pitchFamily="18" charset="0"/>
                              <a:ea typeface="Cambria Math" panose="02040503050406030204" pitchFamily="18" charset="0"/>
                            </a:rPr>
                            <m:t>𝑛</m:t>
                          </m:r>
                        </m:den>
                      </m:f>
                      <m:nary>
                        <m:naryPr>
                          <m:chr m:val="∑"/>
                          <m:ctrlPr>
                            <a:rPr lang="en-US" sz="2600" i="1">
                              <a:solidFill>
                                <a:schemeClr val="accent1"/>
                              </a:solidFill>
                              <a:latin typeface="Cambria Math" panose="02040503050406030204" pitchFamily="18" charset="0"/>
                              <a:ea typeface="Cambria Math" panose="02040503050406030204" pitchFamily="18" charset="0"/>
                            </a:rPr>
                          </m:ctrlPr>
                        </m:naryPr>
                        <m:sub>
                          <m:r>
                            <m:rPr>
                              <m:brk m:alnAt="23"/>
                            </m:rPr>
                            <a:rPr lang="en-US" sz="2600" i="1">
                              <a:solidFill>
                                <a:schemeClr val="accent1"/>
                              </a:solidFill>
                              <a:latin typeface="Cambria Math" panose="02040503050406030204" pitchFamily="18" charset="0"/>
                              <a:ea typeface="Cambria Math" panose="02040503050406030204" pitchFamily="18" charset="0"/>
                            </a:rPr>
                            <m:t>𝑖</m:t>
                          </m:r>
                          <m:r>
                            <a:rPr lang="en-US" sz="2600" i="1">
                              <a:solidFill>
                                <a:schemeClr val="accent1"/>
                              </a:solidFill>
                              <a:latin typeface="Cambria Math" panose="02040503050406030204" pitchFamily="18" charset="0"/>
                              <a:ea typeface="Cambria Math" panose="02040503050406030204" pitchFamily="18" charset="0"/>
                            </a:rPr>
                            <m:t>=1</m:t>
                          </m:r>
                        </m:sub>
                        <m:sup>
                          <m:r>
                            <a:rPr lang="en-US" sz="2600" i="1">
                              <a:solidFill>
                                <a:schemeClr val="accent1"/>
                              </a:solidFill>
                              <a:latin typeface="Cambria Math" panose="02040503050406030204" pitchFamily="18" charset="0"/>
                              <a:ea typeface="Cambria Math" panose="02040503050406030204" pitchFamily="18" charset="0"/>
                            </a:rPr>
                            <m:t>𝑛</m:t>
                          </m:r>
                        </m:sup>
                        <m:e>
                          <m:sSub>
                            <m:sSubPr>
                              <m:ctrlPr>
                                <a:rPr lang="en-US" sz="2600" i="1">
                                  <a:solidFill>
                                    <a:schemeClr val="accent1"/>
                                  </a:solidFill>
                                  <a:latin typeface="Cambria Math" panose="02040503050406030204" pitchFamily="18" charset="0"/>
                                  <a:ea typeface="Cambria Math" panose="02040503050406030204" pitchFamily="18" charset="0"/>
                                </a:rPr>
                              </m:ctrlPr>
                            </m:sSubPr>
                            <m:e>
                              <m:r>
                                <m:rPr>
                                  <m:sty m:val="p"/>
                                </m:rPr>
                                <a:rPr lang="en-US" sz="2600" i="1">
                                  <a:solidFill>
                                    <a:schemeClr val="accent1"/>
                                  </a:solidFill>
                                  <a:latin typeface="Cambria Math" panose="02040503050406030204" pitchFamily="18" charset="0"/>
                                  <a:ea typeface="Cambria Math" panose="02040503050406030204" pitchFamily="18" charset="0"/>
                                </a:rPr>
                                <m:t>∇</m:t>
                              </m:r>
                            </m:e>
                            <m:sub>
                              <m:r>
                                <a:rPr lang="en-US" sz="2600" i="1">
                                  <a:solidFill>
                                    <a:schemeClr val="accent1"/>
                                  </a:solidFill>
                                  <a:latin typeface="Cambria Math" panose="02040503050406030204" pitchFamily="18" charset="0"/>
                                  <a:ea typeface="Cambria Math" panose="02040503050406030204" pitchFamily="18" charset="0"/>
                                </a:rPr>
                                <m:t>𝑤</m:t>
                              </m:r>
                            </m:sub>
                          </m:sSub>
                          <m:r>
                            <a:rPr lang="en-US" sz="2600" i="1">
                              <a:solidFill>
                                <a:schemeClr val="accent1"/>
                              </a:solidFill>
                              <a:latin typeface="Cambria Math" panose="02040503050406030204" pitchFamily="18" charset="0"/>
                              <a:ea typeface="Cambria Math" panose="02040503050406030204" pitchFamily="18" charset="0"/>
                            </a:rPr>
                            <m:t>𝑓</m:t>
                          </m:r>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i="1">
                                      <a:solidFill>
                                        <a:schemeClr val="accent1"/>
                                      </a:solidFill>
                                      <a:latin typeface="Cambria Math" panose="02040503050406030204" pitchFamily="18" charset="0"/>
                                      <a:ea typeface="Cambria Math" panose="02040503050406030204" pitchFamily="18" charset="0"/>
                                    </a:rPr>
                                    <m:t>𝑖</m:t>
                                  </m:r>
                                </m:sub>
                              </m:sSub>
                            </m:e>
                          </m:d>
                        </m:e>
                      </m:nary>
                    </m:oMath>
                  </m:oMathPara>
                </a14:m>
                <a:endParaRPr lang="en-US" sz="2600" dirty="0">
                  <a:solidFill>
                    <a:schemeClr val="tx1"/>
                  </a:solidFill>
                </a:endParaRPr>
              </a:p>
              <a:p>
                <a:pPr marL="50800" indent="0">
                  <a:buNone/>
                </a:pPr>
                <a:r>
                  <a:rPr lang="en-US" sz="2600">
                    <a:solidFill>
                      <a:schemeClr val="tx1"/>
                    </a:solidFill>
                  </a:rPr>
                  <a:t>Nhược điểm: cần nhiều mẫu (samples) cho mỗi vòng lặp cho mỗi </a:t>
                </a:r>
                <a14:m>
                  <m:oMath xmlns:m="http://schemas.openxmlformats.org/officeDocument/2006/math">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dirty="0">
                    <a:solidFill>
                      <a:schemeClr val="tx1"/>
                    </a:solidFill>
                  </a:rPr>
                  <a:t>.</a:t>
                </a:r>
              </a:p>
            </p:txBody>
          </p:sp>
        </mc:Choice>
        <mc:Fallback xmlns="">
          <p:sp>
            <p:nvSpPr>
              <p:cNvPr id="3" name="Text Placeholder 2">
                <a:extLst>
                  <a:ext uri="{FF2B5EF4-FFF2-40B4-BE49-F238E27FC236}">
                    <a16:creationId xmlns:a16="http://schemas.microsoft.com/office/drawing/2014/main" id="{B2623003-DF03-D462-088E-9C992069B2CE}"/>
                  </a:ext>
                </a:extLst>
              </p:cNvPr>
              <p:cNvSpPr>
                <a:spLocks noGrp="1" noRot="1" noChangeAspect="1" noMove="1" noResize="1" noEditPoints="1" noAdjustHandles="1" noChangeArrowheads="1" noChangeShapeType="1" noTextEdit="1"/>
              </p:cNvSpPr>
              <p:nvPr>
                <p:ph type="body" idx="1"/>
              </p:nvPr>
            </p:nvSpPr>
            <p:spPr>
              <a:xfrm>
                <a:off x="615462" y="1009860"/>
                <a:ext cx="11289323" cy="5465760"/>
              </a:xfrm>
              <a:blipFill>
                <a:blip r:embed="rId2"/>
                <a:stretch>
                  <a:fillRect l="-432" b="-3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F330C74-9E02-EB85-81F6-F2EFA2E14C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25</a:t>
            </a:fld>
            <a:endParaRPr lang="en-VN"/>
          </a:p>
        </p:txBody>
      </p:sp>
      <p:sp>
        <p:nvSpPr>
          <p:cNvPr id="5" name="Google Shape;375;p5">
            <a:extLst>
              <a:ext uri="{FF2B5EF4-FFF2-40B4-BE49-F238E27FC236}">
                <a16:creationId xmlns:a16="http://schemas.microsoft.com/office/drawing/2014/main" id="{40EAD99A-11E1-E679-F687-EA52B7AED7AA}"/>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27909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BBB85-12ED-890F-4F00-FD6BC40BA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AF335-8EFA-8FE1-8A36-1636679C291D}"/>
              </a:ext>
            </a:extLst>
          </p:cNvPr>
          <p:cNvSpPr>
            <a:spLocks noGrp="1"/>
          </p:cNvSpPr>
          <p:nvPr>
            <p:ph type="title"/>
          </p:nvPr>
        </p:nvSpPr>
        <p:spPr/>
        <p:txBody>
          <a:bodyPr>
            <a:normAutofit fontScale="90000"/>
          </a:bodyPr>
          <a:lstStyle/>
          <a:p>
            <a:r>
              <a:rPr lang="en-US"/>
              <a:t>Thuật toán Stochastic Gradient Descent (SGD)</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21F34F-CFC2-19C4-1059-336E927FA5AB}"/>
                  </a:ext>
                </a:extLst>
              </p:cNvPr>
              <p:cNvSpPr>
                <a:spLocks noGrp="1"/>
              </p:cNvSpPr>
              <p:nvPr>
                <p:ph type="body" idx="1"/>
              </p:nvPr>
            </p:nvSpPr>
            <p:spPr>
              <a:xfrm>
                <a:off x="615462" y="1009860"/>
                <a:ext cx="11289323" cy="5465760"/>
              </a:xfrm>
            </p:spPr>
            <p:txBody>
              <a:bodyPr>
                <a:normAutofit/>
              </a:bodyPr>
              <a:lstStyle/>
              <a:p>
                <a:pPr marL="50800" indent="0">
                  <a:buNone/>
                </a:pPr>
                <a:endParaRPr lang="en-US" sz="2600">
                  <a:solidFill>
                    <a:schemeClr val="tx1"/>
                  </a:solidFill>
                </a:endParaRPr>
              </a:p>
              <a:p>
                <a:pPr marL="50800" indent="0">
                  <a:buNone/>
                </a:pPr>
                <a:r>
                  <a:rPr lang="en-US" sz="2600" b="1">
                    <a:solidFill>
                      <a:schemeClr val="tx1"/>
                    </a:solidFill>
                  </a:rPr>
                  <a:t>Phương pháp 3: Stochastic Gradient Descent (SGD)</a:t>
                </a:r>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r>
                            <a:rPr lang="en-US" sz="2600" i="1">
                              <a:solidFill>
                                <a:schemeClr val="accent1"/>
                              </a:solidFill>
                              <a:latin typeface="Cambria Math" panose="02040503050406030204" pitchFamily="18" charset="0"/>
                              <a:ea typeface="Cambria Math" panose="02040503050406030204" pitchFamily="18" charset="0"/>
                            </a:rPr>
                            <m:t>+1</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𝑎</m:t>
                          </m:r>
                        </m:e>
                        <m:sub>
                          <m:r>
                            <a:rPr lang="en-US" sz="2600" i="1">
                              <a:solidFill>
                                <a:schemeClr val="accent1"/>
                              </a:solidFill>
                              <a:latin typeface="Cambria Math" panose="02040503050406030204" pitchFamily="18" charset="0"/>
                              <a:ea typeface="Cambria Math" panose="02040503050406030204" pitchFamily="18" charset="0"/>
                            </a:rPr>
                            <m:t>𝑘</m:t>
                          </m:r>
                        </m:sub>
                      </m:sSub>
                      <m:sSub>
                        <m:sSubPr>
                          <m:ctrlPr>
                            <a:rPr lang="en-US" sz="2600" i="1">
                              <a:solidFill>
                                <a:schemeClr val="accent1"/>
                              </a:solidFill>
                              <a:latin typeface="Cambria Math" panose="02040503050406030204" pitchFamily="18" charset="0"/>
                              <a:ea typeface="Cambria Math" panose="02040503050406030204" pitchFamily="18" charset="0"/>
                            </a:rPr>
                          </m:ctrlPr>
                        </m:sSubPr>
                        <m:e>
                          <m:r>
                            <m:rPr>
                              <m:sty m:val="p"/>
                            </m:rPr>
                            <a:rPr lang="en-US" sz="2600" i="1">
                              <a:solidFill>
                                <a:schemeClr val="accent1"/>
                              </a:solidFill>
                              <a:latin typeface="Cambria Math" panose="02040503050406030204" pitchFamily="18" charset="0"/>
                              <a:ea typeface="Cambria Math" panose="02040503050406030204" pitchFamily="18" charset="0"/>
                            </a:rPr>
                            <m:t>∇</m:t>
                          </m:r>
                        </m:e>
                        <m:sub>
                          <m:r>
                            <a:rPr lang="en-US" sz="2600" i="1">
                              <a:solidFill>
                                <a:schemeClr val="accent1"/>
                              </a:solidFill>
                              <a:latin typeface="Cambria Math" panose="02040503050406030204" pitchFamily="18" charset="0"/>
                              <a:ea typeface="Cambria Math" panose="02040503050406030204" pitchFamily="18" charset="0"/>
                            </a:rPr>
                            <m:t>𝑤</m:t>
                          </m:r>
                        </m:sub>
                      </m:sSub>
                      <m:r>
                        <a:rPr lang="en-US" sz="2600" i="1">
                          <a:solidFill>
                            <a:schemeClr val="accent1"/>
                          </a:solidFill>
                          <a:latin typeface="Cambria Math" panose="02040503050406030204" pitchFamily="18" charset="0"/>
                          <a:ea typeface="Cambria Math" panose="02040503050406030204" pitchFamily="18" charset="0"/>
                        </a:rPr>
                        <m:t>𝑓</m:t>
                      </m:r>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b="0" i="1" smtClean="0">
                                  <a:solidFill>
                                    <a:schemeClr val="accent1"/>
                                  </a:solidFill>
                                  <a:latin typeface="Cambria Math" panose="02040503050406030204" pitchFamily="18" charset="0"/>
                                  <a:ea typeface="Cambria Math" panose="02040503050406030204" pitchFamily="18" charset="0"/>
                                </a:rPr>
                                <m:t>𝑘</m:t>
                              </m:r>
                            </m:sub>
                          </m:sSub>
                        </m:e>
                      </m:d>
                    </m:oMath>
                  </m:oMathPara>
                </a14:m>
                <a:endParaRPr lang="en-US" sz="2600">
                  <a:solidFill>
                    <a:schemeClr val="accent1"/>
                  </a:solidFill>
                  <a:ea typeface="Cambria Math" panose="02040503050406030204" pitchFamily="18" charset="0"/>
                </a:endParaRPr>
              </a:p>
              <a:p>
                <a:pPr marL="50800" indent="0">
                  <a:buNone/>
                </a:pPr>
                <a:r>
                  <a:rPr lang="en-US" sz="2600">
                    <a:solidFill>
                      <a:schemeClr val="tx1"/>
                    </a:solidFill>
                  </a:rPr>
                  <a:t>với </a:t>
                </a:r>
                <a14:m>
                  <m:oMath xmlns:m="http://schemas.openxmlformats.org/officeDocument/2006/math">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i="1">
                            <a:solidFill>
                              <a:schemeClr val="accent1"/>
                            </a:solidFill>
                            <a:latin typeface="Cambria Math" panose="02040503050406030204" pitchFamily="18" charset="0"/>
                            <a:ea typeface="Cambria Math" panose="02040503050406030204" pitchFamily="18" charset="0"/>
                          </a:rPr>
                          <m:t>𝑘</m:t>
                        </m:r>
                      </m:sub>
                    </m:sSub>
                  </m:oMath>
                </a14:m>
                <a:r>
                  <a:rPr lang="en-US" sz="2600">
                    <a:solidFill>
                      <a:schemeClr val="tx1"/>
                    </a:solidFill>
                  </a:rPr>
                  <a:t> là mẫu (sample) thu thập được tại bước thứ </a:t>
                </a:r>
                <a14:m>
                  <m:oMath xmlns:m="http://schemas.openxmlformats.org/officeDocument/2006/math">
                    <m:r>
                      <a:rPr lang="en-US" sz="2600" i="1">
                        <a:solidFill>
                          <a:schemeClr val="tx1"/>
                        </a:solidFill>
                        <a:latin typeface="Cambria Math" panose="02040503050406030204" pitchFamily="18" charset="0"/>
                      </a:rPr>
                      <m:t>𝑘</m:t>
                    </m:r>
                  </m:oMath>
                </a14:m>
                <a:r>
                  <a:rPr lang="en-US" sz="2600">
                    <a:solidFill>
                      <a:schemeClr val="tx1"/>
                    </a:solidFill>
                  </a:rPr>
                  <a:t>.</a:t>
                </a:r>
              </a:p>
              <a:p>
                <a:pPr marL="50800" indent="0">
                  <a:buNone/>
                </a:pPr>
                <a:endParaRPr lang="en-US" sz="2600">
                  <a:solidFill>
                    <a:schemeClr val="tx1"/>
                  </a:solidFill>
                </a:endParaRPr>
              </a:p>
              <a:p>
                <a:r>
                  <a:rPr lang="en-US" sz="2600">
                    <a:solidFill>
                      <a:schemeClr val="tx1"/>
                    </a:solidFill>
                  </a:rPr>
                  <a:t>So với Gradient Descent (GD): thay thế gradient thực sự </a:t>
                </a:r>
                <a14:m>
                  <m:oMath xmlns:m="http://schemas.openxmlformats.org/officeDocument/2006/math">
                    <m:r>
                      <a:rPr lang="en-US" sz="2600"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sz="2600" i="1">
                            <a:solidFill>
                              <a:srgbClr val="FF0000"/>
                            </a:solidFill>
                            <a:latin typeface="Cambria Math" panose="02040503050406030204" pitchFamily="18" charset="0"/>
                            <a:ea typeface="Cambria Math" panose="02040503050406030204" pitchFamily="18" charset="0"/>
                          </a:rPr>
                        </m:ctrlPr>
                      </m:dPr>
                      <m:e>
                        <m:sSub>
                          <m:sSubPr>
                            <m:ctrlPr>
                              <a:rPr lang="en-US" sz="2600" i="1">
                                <a:solidFill>
                                  <a:srgbClr val="FF0000"/>
                                </a:solidFill>
                                <a:latin typeface="Cambria Math" panose="02040503050406030204" pitchFamily="18" charset="0"/>
                                <a:ea typeface="Cambria Math" panose="02040503050406030204" pitchFamily="18" charset="0"/>
                              </a:rPr>
                            </m:ctrlPr>
                          </m:sSubPr>
                          <m:e>
                            <m:r>
                              <m:rPr>
                                <m:sty m:val="p"/>
                              </m:rPr>
                              <a:rPr lang="en-US" sz="2600" i="1">
                                <a:solidFill>
                                  <a:srgbClr val="FF0000"/>
                                </a:solidFill>
                                <a:latin typeface="Cambria Math" panose="02040503050406030204" pitchFamily="18" charset="0"/>
                                <a:ea typeface="Cambria Math" panose="02040503050406030204" pitchFamily="18" charset="0"/>
                              </a:rPr>
                              <m:t>∇</m:t>
                            </m:r>
                          </m:e>
                          <m:sub>
                            <m:r>
                              <a:rPr lang="en-US" sz="2600" i="1">
                                <a:solidFill>
                                  <a:srgbClr val="FF0000"/>
                                </a:solidFill>
                                <a:latin typeface="Cambria Math" panose="02040503050406030204" pitchFamily="18" charset="0"/>
                                <a:ea typeface="Cambria Math" panose="02040503050406030204" pitchFamily="18" charset="0"/>
                              </a:rPr>
                              <m:t>𝑤</m:t>
                            </m:r>
                          </m:sub>
                        </m:sSub>
                        <m:r>
                          <a:rPr lang="en-US" sz="2600" i="1">
                            <a:solidFill>
                              <a:srgbClr val="FF0000"/>
                            </a:solidFill>
                            <a:latin typeface="Cambria Math" panose="02040503050406030204" pitchFamily="18" charset="0"/>
                            <a:ea typeface="Cambria Math" panose="02040503050406030204" pitchFamily="18" charset="0"/>
                          </a:rPr>
                          <m:t>𝑓</m:t>
                        </m:r>
                        <m:d>
                          <m:dPr>
                            <m:ctrlPr>
                              <a:rPr lang="en-US" sz="2600" i="1">
                                <a:solidFill>
                                  <a:srgbClr val="FF0000"/>
                                </a:solidFill>
                                <a:latin typeface="Cambria Math" panose="02040503050406030204" pitchFamily="18" charset="0"/>
                                <a:ea typeface="Cambria Math" panose="02040503050406030204" pitchFamily="18" charset="0"/>
                              </a:rPr>
                            </m:ctrlPr>
                          </m:dPr>
                          <m:e>
                            <m:sSub>
                              <m:sSubPr>
                                <m:ctrlPr>
                                  <a:rPr lang="en-US" sz="2600" i="1">
                                    <a:solidFill>
                                      <a:srgbClr val="FF0000"/>
                                    </a:solidFill>
                                    <a:latin typeface="Cambria Math" panose="02040503050406030204" pitchFamily="18" charset="0"/>
                                    <a:ea typeface="Cambria Math" panose="02040503050406030204" pitchFamily="18" charset="0"/>
                                  </a:rPr>
                                </m:ctrlPr>
                              </m:sSubPr>
                              <m:e>
                                <m:r>
                                  <a:rPr lang="en-US" sz="2600" i="1">
                                    <a:solidFill>
                                      <a:srgbClr val="FF0000"/>
                                    </a:solidFill>
                                    <a:latin typeface="Cambria Math" panose="02040503050406030204" pitchFamily="18" charset="0"/>
                                    <a:ea typeface="Cambria Math" panose="02040503050406030204" pitchFamily="18" charset="0"/>
                                  </a:rPr>
                                  <m:t>𝑤</m:t>
                                </m:r>
                              </m:e>
                              <m:sub>
                                <m:r>
                                  <a:rPr lang="en-US" sz="2600" i="1">
                                    <a:solidFill>
                                      <a:srgbClr val="FF0000"/>
                                    </a:solidFill>
                                    <a:latin typeface="Cambria Math" panose="02040503050406030204" pitchFamily="18" charset="0"/>
                                    <a:ea typeface="Cambria Math" panose="02040503050406030204" pitchFamily="18" charset="0"/>
                                  </a:rPr>
                                  <m:t>𝑘</m:t>
                                </m:r>
                              </m:sub>
                            </m:sSub>
                            <m:r>
                              <a:rPr lang="en-US" sz="2600" i="1">
                                <a:solidFill>
                                  <a:srgbClr val="FF0000"/>
                                </a:solidFill>
                                <a:latin typeface="Cambria Math" panose="02040503050406030204" pitchFamily="18" charset="0"/>
                                <a:ea typeface="Cambria Math" panose="02040503050406030204" pitchFamily="18" charset="0"/>
                              </a:rPr>
                              <m:t>,</m:t>
                            </m:r>
                            <m:r>
                              <a:rPr lang="en-US" sz="2600" i="1">
                                <a:solidFill>
                                  <a:srgbClr val="FF0000"/>
                                </a:solidFill>
                                <a:latin typeface="Cambria Math" panose="02040503050406030204" pitchFamily="18" charset="0"/>
                                <a:ea typeface="Cambria Math" panose="02040503050406030204" pitchFamily="18" charset="0"/>
                              </a:rPr>
                              <m:t>𝑋</m:t>
                            </m:r>
                          </m:e>
                        </m:d>
                      </m:e>
                    </m:d>
                  </m:oMath>
                </a14:m>
                <a:r>
                  <a:rPr lang="en-US" sz="2600" dirty="0">
                    <a:solidFill>
                      <a:schemeClr val="tx1"/>
                    </a:solidFill>
                  </a:rPr>
                  <a:t> </a:t>
                </a:r>
                <a:r>
                  <a:rPr lang="en-US" sz="2600">
                    <a:solidFill>
                      <a:schemeClr val="tx1"/>
                    </a:solidFill>
                  </a:rPr>
                  <a:t>bằng gradient ngẫu nhiên (stochastic gradient) </a:t>
                </a:r>
                <a14:m>
                  <m:oMath xmlns:m="http://schemas.openxmlformats.org/officeDocument/2006/math">
                    <m:sSub>
                      <m:sSubPr>
                        <m:ctrlPr>
                          <a:rPr lang="en-US" sz="2600" i="1">
                            <a:solidFill>
                              <a:schemeClr val="accent1"/>
                            </a:solidFill>
                            <a:latin typeface="Cambria Math" panose="02040503050406030204" pitchFamily="18" charset="0"/>
                            <a:ea typeface="Cambria Math" panose="02040503050406030204" pitchFamily="18" charset="0"/>
                          </a:rPr>
                        </m:ctrlPr>
                      </m:sSubPr>
                      <m:e>
                        <m:r>
                          <m:rPr>
                            <m:sty m:val="p"/>
                          </m:rPr>
                          <a:rPr lang="en-US" sz="2600" i="1">
                            <a:solidFill>
                              <a:schemeClr val="accent1"/>
                            </a:solidFill>
                            <a:latin typeface="Cambria Math" panose="02040503050406030204" pitchFamily="18" charset="0"/>
                            <a:ea typeface="Cambria Math" panose="02040503050406030204" pitchFamily="18" charset="0"/>
                          </a:rPr>
                          <m:t>∇</m:t>
                        </m:r>
                      </m:e>
                      <m:sub>
                        <m:r>
                          <a:rPr lang="en-US" sz="2600" i="1">
                            <a:solidFill>
                              <a:schemeClr val="accent1"/>
                            </a:solidFill>
                            <a:latin typeface="Cambria Math" panose="02040503050406030204" pitchFamily="18" charset="0"/>
                            <a:ea typeface="Cambria Math" panose="02040503050406030204" pitchFamily="18" charset="0"/>
                          </a:rPr>
                          <m:t>𝑤</m:t>
                        </m:r>
                      </m:sub>
                    </m:sSub>
                    <m:r>
                      <a:rPr lang="en-US" sz="2600" i="1">
                        <a:solidFill>
                          <a:schemeClr val="accent1"/>
                        </a:solidFill>
                        <a:latin typeface="Cambria Math" panose="02040503050406030204" pitchFamily="18" charset="0"/>
                        <a:ea typeface="Cambria Math" panose="02040503050406030204" pitchFamily="18" charset="0"/>
                      </a:rPr>
                      <m:t>𝑓</m:t>
                    </m:r>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i="1">
                                <a:solidFill>
                                  <a:schemeClr val="accent1"/>
                                </a:solidFill>
                                <a:latin typeface="Cambria Math" panose="02040503050406030204" pitchFamily="18" charset="0"/>
                                <a:ea typeface="Cambria Math" panose="02040503050406030204" pitchFamily="18" charset="0"/>
                              </a:rPr>
                              <m:t>𝑘</m:t>
                            </m:r>
                          </m:sub>
                        </m:sSub>
                      </m:e>
                    </m:d>
                  </m:oMath>
                </a14:m>
                <a:r>
                  <a:rPr lang="en-US" sz="2600" dirty="0">
                    <a:solidFill>
                      <a:schemeClr val="tx1"/>
                    </a:solidFill>
                  </a:rPr>
                  <a:t>.</a:t>
                </a:r>
              </a:p>
              <a:p>
                <a:r>
                  <a:rPr lang="en-US" sz="2600">
                    <a:solidFill>
                      <a:schemeClr val="tx1"/>
                    </a:solidFill>
                  </a:rPr>
                  <a:t>So với Batch Gradient Descent (BGD), sử dụng </a:t>
                </a:r>
                <a14:m>
                  <m:oMath xmlns:m="http://schemas.openxmlformats.org/officeDocument/2006/math">
                    <m:r>
                      <a:rPr lang="en-US" sz="2600" b="0" i="1" smtClean="0">
                        <a:solidFill>
                          <a:schemeClr val="tx1"/>
                        </a:solidFill>
                        <a:latin typeface="Cambria Math" panose="02040503050406030204" pitchFamily="18" charset="0"/>
                      </a:rPr>
                      <m:t>𝑛</m:t>
                    </m:r>
                    <m:r>
                      <a:rPr lang="en-US" sz="2600" b="0" i="1" smtClean="0">
                        <a:solidFill>
                          <a:schemeClr val="tx1"/>
                        </a:solidFill>
                        <a:latin typeface="Cambria Math" panose="02040503050406030204" pitchFamily="18" charset="0"/>
                      </a:rPr>
                      <m:t>=1</m:t>
                    </m:r>
                  </m:oMath>
                </a14:m>
                <a:r>
                  <a:rPr lang="en-US" sz="2600" dirty="0">
                    <a:solidFill>
                      <a:schemeClr val="tx1"/>
                    </a:solidFill>
                  </a:rPr>
                  <a:t>.</a:t>
                </a:r>
              </a:p>
            </p:txBody>
          </p:sp>
        </mc:Choice>
        <mc:Fallback xmlns="">
          <p:sp>
            <p:nvSpPr>
              <p:cNvPr id="3" name="Text Placeholder 2">
                <a:extLst>
                  <a:ext uri="{FF2B5EF4-FFF2-40B4-BE49-F238E27FC236}">
                    <a16:creationId xmlns:a16="http://schemas.microsoft.com/office/drawing/2014/main" id="{FC21F34F-CFC2-19C4-1059-336E927FA5AB}"/>
                  </a:ext>
                </a:extLst>
              </p:cNvPr>
              <p:cNvSpPr>
                <a:spLocks noGrp="1" noRot="1" noChangeAspect="1" noMove="1" noResize="1" noEditPoints="1" noAdjustHandles="1" noChangeArrowheads="1" noChangeShapeType="1" noTextEdit="1"/>
              </p:cNvSpPr>
              <p:nvPr>
                <p:ph type="body" idx="1"/>
              </p:nvPr>
            </p:nvSpPr>
            <p:spPr>
              <a:xfrm>
                <a:off x="615462" y="1009860"/>
                <a:ext cx="11289323" cy="5465760"/>
              </a:xfrm>
              <a:blipFill>
                <a:blip r:embed="rId2"/>
                <a:stretch>
                  <a:fillRect l="-5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184388E-3534-10ED-FAA9-DBB9FFA8D4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26</a:t>
            </a:fld>
            <a:endParaRPr lang="en-VN"/>
          </a:p>
        </p:txBody>
      </p:sp>
      <p:sp>
        <p:nvSpPr>
          <p:cNvPr id="5" name="Google Shape;375;p5">
            <a:extLst>
              <a:ext uri="{FF2B5EF4-FFF2-40B4-BE49-F238E27FC236}">
                <a16:creationId xmlns:a16="http://schemas.microsoft.com/office/drawing/2014/main" id="{7D935FCD-5442-D578-7A20-1E56B36DFB88}"/>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4045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26122-F2DD-BEA1-F09B-129E89B1A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388DB-F37F-44D6-6F40-B9D60ECF6F9F}"/>
              </a:ext>
            </a:extLst>
          </p:cNvPr>
          <p:cNvSpPr>
            <a:spLocks noGrp="1"/>
          </p:cNvSpPr>
          <p:nvPr>
            <p:ph type="title"/>
          </p:nvPr>
        </p:nvSpPr>
        <p:spPr/>
        <p:txBody>
          <a:bodyPr>
            <a:normAutofit fontScale="90000"/>
          </a:bodyPr>
          <a:lstStyle/>
          <a:p>
            <a:r>
              <a:rPr lang="en-US"/>
              <a:t>Stochastic Gradient Descent (SGD) – Ví dụ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C143D81-070F-A2B6-DAC8-09AC5B2E6765}"/>
                  </a:ext>
                </a:extLst>
              </p:cNvPr>
              <p:cNvSpPr>
                <a:spLocks noGrp="1"/>
              </p:cNvSpPr>
              <p:nvPr>
                <p:ph type="body" idx="1"/>
              </p:nvPr>
            </p:nvSpPr>
            <p:spPr>
              <a:xfrm>
                <a:off x="615462" y="1009860"/>
                <a:ext cx="11289323" cy="5465760"/>
              </a:xfrm>
            </p:spPr>
            <p:txBody>
              <a:bodyPr>
                <a:normAutofit fontScale="85000" lnSpcReduction="20000"/>
              </a:bodyPr>
              <a:lstStyle/>
              <a:p>
                <a:pPr marL="50800" indent="0">
                  <a:buNone/>
                </a:pPr>
                <a:r>
                  <a:rPr lang="en-US">
                    <a:solidFill>
                      <a:schemeClr val="tx1"/>
                    </a:solidFill>
                  </a:rPr>
                  <a:t>Xét ví dụ:</a:t>
                </a:r>
                <a:endParaRPr lang="en-US" i="1">
                  <a:solidFill>
                    <a:schemeClr val="tx1"/>
                  </a:solidFill>
                  <a:latin typeface="Cambria Math" panose="02040503050406030204" pitchFamily="18" charset="0"/>
                </a:endParaRPr>
              </a:p>
              <a:p>
                <a:pPr marL="50800" indent="0">
                  <a:buNone/>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limLow>
                            <m:limLowPr>
                              <m:ctrlPr>
                                <a:rPr lang="en-US" i="1" smtClean="0">
                                  <a:solidFill>
                                    <a:schemeClr val="tx1"/>
                                  </a:solidFill>
                                  <a:latin typeface="Cambria Math" panose="02040503050406030204" pitchFamily="18" charset="0"/>
                                </a:rPr>
                              </m:ctrlPr>
                            </m:limLowPr>
                            <m:e>
                              <m:r>
                                <m:rPr>
                                  <m:sty m:val="p"/>
                                </m:rPr>
                                <a:rPr lang="en-US" i="0" smtClean="0">
                                  <a:solidFill>
                                    <a:schemeClr val="tx1"/>
                                  </a:solidFill>
                                  <a:latin typeface="Cambria Math" panose="02040503050406030204" pitchFamily="18" charset="0"/>
                                </a:rPr>
                                <m:t>min</m:t>
                              </m:r>
                            </m:e>
                            <m:lim>
                              <m:r>
                                <a:rPr lang="en-US" b="0" i="1" smtClean="0">
                                  <a:solidFill>
                                    <a:schemeClr val="tx1"/>
                                  </a:solidFill>
                                  <a:latin typeface="Cambria Math" panose="02040503050406030204" pitchFamily="18" charset="0"/>
                                </a:rPr>
                                <m:t>𝑤</m:t>
                              </m:r>
                            </m:lim>
                          </m:limLow>
                        </m:fName>
                        <m:e>
                          <m:r>
                            <a:rPr lang="en-US" b="0" i="1" smtClean="0">
                              <a:solidFill>
                                <a:schemeClr val="tx1"/>
                              </a:solidFill>
                              <a:latin typeface="Cambria Math" panose="02040503050406030204" pitchFamily="18" charset="0"/>
                            </a:rPr>
                            <m:t>𝐽</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e>
                          </m:d>
                          <m:r>
                            <a:rPr lang="en-US" b="0" i="1" smtClean="0">
                              <a:solidFill>
                                <a:schemeClr val="tx1"/>
                              </a:solidFill>
                              <a:latin typeface="Cambria Math" panose="02040503050406030204" pitchFamily="18" charset="0"/>
                            </a:rPr>
                            <m:t>=</m:t>
                          </m:r>
                        </m:e>
                      </m:func>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i="1">
                              <a:solidFill>
                                <a:schemeClr val="tx1"/>
                              </a:solidFill>
                              <a:latin typeface="Cambria Math" panose="02040503050406030204" pitchFamily="18" charset="0"/>
                              <a:ea typeface="Cambria Math" panose="02040503050406030204" pitchFamily="18" charset="0"/>
                            </a:rPr>
                            <m:t>)</m:t>
                          </m:r>
                        </m:e>
                      </m:d>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smtClean="0">
                              <a:solidFill>
                                <a:schemeClr val="tx1"/>
                              </a:solidFill>
                              <a:latin typeface="Cambria Math" panose="02040503050406030204" pitchFamily="18" charset="0"/>
                              <a:ea typeface="Cambria Math" panose="02040503050406030204" pitchFamily="18" charset="0"/>
                            </a:rPr>
                          </m:ctrlPr>
                        </m:dPr>
                        <m:e>
                          <m:f>
                            <m:fPr>
                              <m:ctrlPr>
                                <a:rPr lang="en-US"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1</m:t>
                              </m:r>
                            </m:num>
                            <m:den>
                              <m:r>
                                <a:rPr lang="en-US" b="0" i="1" smtClean="0">
                                  <a:solidFill>
                                    <a:schemeClr val="tx1"/>
                                  </a:solidFill>
                                  <a:latin typeface="Cambria Math" panose="02040503050406030204" pitchFamily="18" charset="0"/>
                                  <a:ea typeface="Cambria Math" panose="02040503050406030204" pitchFamily="18" charset="0"/>
                                </a:rPr>
                                <m:t>2</m:t>
                              </m:r>
                            </m:den>
                          </m:f>
                          <m:sSup>
                            <m:sSupPr>
                              <m:ctrlPr>
                                <a:rPr lang="en-US"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sup>
                              <m:r>
                                <a:rPr lang="en-US" b="0" i="1" smtClean="0">
                                  <a:solidFill>
                                    <a:schemeClr val="tx1"/>
                                  </a:solidFill>
                                  <a:latin typeface="Cambria Math" panose="02040503050406030204" pitchFamily="18" charset="0"/>
                                  <a:ea typeface="Cambria Math" panose="02040503050406030204" pitchFamily="18" charset="0"/>
                                </a:rPr>
                                <m:t>2</m:t>
                              </m:r>
                            </m:sup>
                          </m:sSup>
                        </m:e>
                      </m:d>
                    </m:oMath>
                  </m:oMathPara>
                </a14:m>
                <a:endParaRPr lang="en-US">
                  <a:solidFill>
                    <a:schemeClr val="tx1"/>
                  </a:solidFill>
                </a:endParaRPr>
              </a:p>
              <a:p>
                <a:pPr marL="50800" indent="0">
                  <a:buNone/>
                </a:pPr>
                <a:r>
                  <a:rPr lang="en-US">
                    <a:solidFill>
                      <a:schemeClr val="tx1"/>
                    </a:solidFill>
                  </a:rPr>
                  <a:t>với</a:t>
                </a:r>
              </a:p>
              <a:p>
                <a:pPr marL="50800" indent="0" algn="ctr">
                  <a:buNone/>
                </a:pP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r>
                      <a:rPr lang="en-US" b="0" i="1" smtClean="0">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2</m:t>
                            </m:r>
                          </m:den>
                        </m:f>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sup>
                        <m:r>
                          <a:rPr lang="en-US" i="1">
                            <a:solidFill>
                              <a:schemeClr val="tx1"/>
                            </a:solidFill>
                            <a:latin typeface="Cambria Math" panose="02040503050406030204" pitchFamily="18" charset="0"/>
                            <a:ea typeface="Cambria Math" panose="02040503050406030204" pitchFamily="18" charset="0"/>
                          </a:rPr>
                          <m:t>2</m:t>
                        </m:r>
                      </m:sup>
                    </m:sSup>
                  </m:oMath>
                </a14:m>
                <a:r>
                  <a:rPr lang="en-US">
                    <a:solidFill>
                      <a:schemeClr val="tx1"/>
                    </a:solidFill>
                  </a:rPr>
                  <a:t> và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𝑋</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𝑤</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𝑋</m:t>
                    </m:r>
                  </m:oMath>
                </a14:m>
                <a:endParaRPr lang="en-US">
                  <a:solidFill>
                    <a:schemeClr val="tx1"/>
                  </a:solidFill>
                </a:endParaRPr>
              </a:p>
              <a:p>
                <a:pPr marL="50800" indent="0" algn="l">
                  <a:buNone/>
                </a:pPr>
                <a:r>
                  <a:rPr lang="en-US">
                    <a:solidFill>
                      <a:schemeClr val="tx1"/>
                    </a:solidFill>
                  </a:rPr>
                  <a:t>Để cực tiểu hóa ta cần giải: </a:t>
                </a:r>
              </a:p>
              <a:p>
                <a:pPr marL="50800" indent="0" algn="l">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b="0" i="1" smtClean="0">
                          <a:solidFill>
                            <a:schemeClr val="tx1"/>
                          </a:solidFill>
                          <a:latin typeface="Cambria Math" panose="02040503050406030204" pitchFamily="18" charset="0"/>
                          <a:ea typeface="Cambria Math" panose="02040503050406030204" pitchFamily="18" charset="0"/>
                        </a:rPr>
                        <m:t>𝐽</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𝑤</m:t>
                          </m:r>
                        </m:e>
                      </m:d>
                      <m:r>
                        <a:rPr lang="en-US" b="0" i="1" smtClean="0">
                          <a:solidFill>
                            <a:schemeClr val="tx1"/>
                          </a:solidFill>
                          <a:latin typeface="Cambria Math" panose="02040503050406030204" pitchFamily="18" charset="0"/>
                          <a:ea typeface="Cambria Math" panose="02040503050406030204" pitchFamily="18" charset="0"/>
                        </a:rPr>
                        <m:t>=0</m:t>
                      </m:r>
                    </m:oMath>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i="1">
                              <a:solidFill>
                                <a:schemeClr val="tx1"/>
                              </a:solidFill>
                              <a:latin typeface="Cambria Math" panose="02040503050406030204" pitchFamily="18" charset="0"/>
                              <a:ea typeface="Cambria Math" panose="02040503050406030204" pitchFamily="18" charset="0"/>
                            </a:rPr>
                            <m:t>)</m:t>
                          </m:r>
                        </m:e>
                      </m:d>
                      <m:r>
                        <a:rPr lang="en-US" i="1">
                          <a:solidFill>
                            <a:schemeClr val="tx1"/>
                          </a:solidFill>
                          <a:latin typeface="Cambria Math" panose="02040503050406030204" pitchFamily="18" charset="0"/>
                          <a:ea typeface="Cambria Math" panose="02040503050406030204" pitchFamily="18" charset="0"/>
                        </a:rPr>
                        <m:t>=0</m:t>
                      </m:r>
                    </m:oMath>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i="1">
                              <a:solidFill>
                                <a:schemeClr val="tx1"/>
                              </a:solidFill>
                              <a:latin typeface="Cambria Math" panose="02040503050406030204" pitchFamily="18" charset="0"/>
                              <a:ea typeface="Cambria Math" panose="02040503050406030204" pitchFamily="18" charset="0"/>
                            </a:rPr>
                            <m:t>)</m:t>
                          </m:r>
                        </m:e>
                      </m:d>
                      <m:r>
                        <a:rPr lang="en-US" b="0" i="1" smtClean="0">
                          <a:solidFill>
                            <a:schemeClr val="tx1"/>
                          </a:solidFill>
                          <a:latin typeface="Cambria Math" panose="02040503050406030204" pitchFamily="18" charset="0"/>
                          <a:ea typeface="Cambria Math" panose="02040503050406030204" pitchFamily="18" charset="0"/>
                        </a:rPr>
                        <m:t>=0</m:t>
                      </m:r>
                    </m:oMath>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m:rPr>
                              <m:nor/>
                            </m:rPr>
                            <a:rPr lang="en-US">
                              <a:solidFill>
                                <a:schemeClr val="tx1"/>
                              </a:solidFill>
                            </a:rPr>
                            <m:t> </m:t>
                          </m:r>
                        </m:e>
                      </m:d>
                      <m:r>
                        <a:rPr lang="en-US" i="1">
                          <a:solidFill>
                            <a:schemeClr val="tx1"/>
                          </a:solidFill>
                          <a:latin typeface="Cambria Math" panose="02040503050406030204" pitchFamily="18" charset="0"/>
                          <a:ea typeface="Cambria Math" panose="02040503050406030204" pitchFamily="18" charset="0"/>
                        </a:rPr>
                        <m:t>=0</m:t>
                      </m:r>
                    </m:oMath>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b="0" i="1" smtClean="0">
                              <a:solidFill>
                                <a:schemeClr val="tx1"/>
                              </a:solidFill>
                              <a:latin typeface="Cambria Math" panose="02040503050406030204" pitchFamily="18" charset="0"/>
                              <a:ea typeface="Cambria Math" panose="02040503050406030204" pitchFamily="18" charset="0"/>
                            </a:rPr>
                            <m:t>∗</m:t>
                          </m:r>
                        </m:sup>
                      </m:sSup>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m:t>
                      </m:r>
                    </m:oMath>
                  </m:oMathPara>
                </a14:m>
                <a:br>
                  <a:rPr lang="en-US">
                    <a:solidFill>
                      <a:schemeClr val="tx1"/>
                    </a:solidFill>
                    <a:ea typeface="Cambria Math" panose="02040503050406030204" pitchFamily="18" charset="0"/>
                  </a:rPr>
                </a:br>
                <a:endParaRPr lang="en-US">
                  <a:solidFill>
                    <a:schemeClr val="tx1"/>
                  </a:solidFill>
                </a:endParaRPr>
              </a:p>
              <a:p>
                <a:pPr marL="50800" indent="0" algn="l">
                  <a:buNone/>
                </a:pPr>
                <a:endParaRPr lang="en-US">
                  <a:solidFill>
                    <a:schemeClr val="tx1"/>
                  </a:solidFill>
                </a:endParaRPr>
              </a:p>
            </p:txBody>
          </p:sp>
        </mc:Choice>
        <mc:Fallback xmlns="">
          <p:sp>
            <p:nvSpPr>
              <p:cNvPr id="3" name="Text Placeholder 2">
                <a:extLst>
                  <a:ext uri="{FF2B5EF4-FFF2-40B4-BE49-F238E27FC236}">
                    <a16:creationId xmlns:a16="http://schemas.microsoft.com/office/drawing/2014/main" id="{0C143D81-070F-A2B6-DAC8-09AC5B2E6765}"/>
                  </a:ext>
                </a:extLst>
              </p:cNvPr>
              <p:cNvSpPr>
                <a:spLocks noGrp="1" noRot="1" noChangeAspect="1" noMove="1" noResize="1" noEditPoints="1" noAdjustHandles="1" noChangeArrowheads="1" noChangeShapeType="1" noTextEdit="1"/>
              </p:cNvSpPr>
              <p:nvPr>
                <p:ph type="body" idx="1"/>
              </p:nvPr>
            </p:nvSpPr>
            <p:spPr>
              <a:xfrm>
                <a:off x="615462" y="1009860"/>
                <a:ext cx="11289323" cy="5465760"/>
              </a:xfrm>
              <a:blipFill>
                <a:blip r:embed="rId2"/>
                <a:stretch>
                  <a:fillRect l="-4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0544CD1-A978-897C-C365-55441DD270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27</a:t>
            </a:fld>
            <a:endParaRPr lang="en-VN"/>
          </a:p>
        </p:txBody>
      </p:sp>
      <p:sp>
        <p:nvSpPr>
          <p:cNvPr id="5" name="Google Shape;375;p5">
            <a:extLst>
              <a:ext uri="{FF2B5EF4-FFF2-40B4-BE49-F238E27FC236}">
                <a16:creationId xmlns:a16="http://schemas.microsoft.com/office/drawing/2014/main" id="{BDA76257-3D8F-03B3-F9ED-21361495E8F1}"/>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91380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C51FF-5D7E-B8D2-C1C8-1C4143424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B71D0-F2BE-05EE-7A2C-98DB6ED2742E}"/>
              </a:ext>
            </a:extLst>
          </p:cNvPr>
          <p:cNvSpPr>
            <a:spLocks noGrp="1"/>
          </p:cNvSpPr>
          <p:nvPr>
            <p:ph type="title"/>
          </p:nvPr>
        </p:nvSpPr>
        <p:spPr/>
        <p:txBody>
          <a:bodyPr>
            <a:normAutofit fontScale="90000"/>
          </a:bodyPr>
          <a:lstStyle/>
          <a:p>
            <a:r>
              <a:rPr lang="en-US"/>
              <a:t>Stochastic Gradient Descent (SGD) – Ví dụ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2FEE9AD-B3A0-EE84-D8E5-BB54EBE67562}"/>
                  </a:ext>
                </a:extLst>
              </p:cNvPr>
              <p:cNvSpPr>
                <a:spLocks noGrp="1"/>
              </p:cNvSpPr>
              <p:nvPr>
                <p:ph type="body" idx="1"/>
              </p:nvPr>
            </p:nvSpPr>
            <p:spPr>
              <a:xfrm>
                <a:off x="615462" y="1009860"/>
                <a:ext cx="11289323" cy="5465760"/>
              </a:xfrm>
            </p:spPr>
            <p:txBody>
              <a:bodyPr>
                <a:normAutofit fontScale="92500"/>
              </a:bodyPr>
              <a:lstStyle/>
              <a:p>
                <a:r>
                  <a:rPr lang="en-US">
                    <a:solidFill>
                      <a:schemeClr val="tx1"/>
                    </a:solidFill>
                  </a:rPr>
                  <a:t>Thuật toán </a:t>
                </a:r>
                <a:r>
                  <a:rPr lang="en-US" b="1">
                    <a:solidFill>
                      <a:schemeClr val="tx1"/>
                    </a:solidFill>
                  </a:rPr>
                  <a:t>Gradient Descent (GD)</a:t>
                </a:r>
                <a:r>
                  <a:rPr lang="en-US">
                    <a:solidFill>
                      <a:schemeClr val="tx1"/>
                    </a:solidFill>
                  </a:rPr>
                  <a:t> giải bài toán trên như sau:</a:t>
                </a:r>
              </a:p>
              <a:p>
                <a:pPr marL="5080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r>
                            <a:rPr lang="en-US" i="1">
                              <a:solidFill>
                                <a:schemeClr val="accent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b="0" i="1" smtClean="0">
                          <a:solidFill>
                            <a:schemeClr val="tx1"/>
                          </a:solidFill>
                          <a:latin typeface="Cambria Math" panose="02040503050406030204" pitchFamily="18" charset="0"/>
                          <a:ea typeface="Cambria Math" panose="02040503050406030204" pitchFamily="18" charset="0"/>
                        </a:rPr>
                        <m:t>𝐽</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e>
                      </m:d>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accent1"/>
                          </a:solidFill>
                          <a:latin typeface="Cambria Math" panose="02040503050406030204" pitchFamily="18" charset="0"/>
                          <a:ea typeface="Cambria Math" panose="02040503050406030204" pitchFamily="18" charset="0"/>
                        </a:rPr>
                        <m:t>=</m:t>
                      </m:r>
                      <m:sSub>
                        <m:sSubPr>
                          <m:ctrlPr>
                            <a:rPr lang="en-US" i="1" smtClean="0">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𝑎</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𝔼</m:t>
                      </m:r>
                      <m:d>
                        <m:dPr>
                          <m:begChr m:val="["/>
                          <m:endChr m:val="]"/>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𝑋</m:t>
                          </m:r>
                        </m:e>
                      </m:d>
                    </m:oMath>
                  </m:oMathPara>
                </a14:m>
                <a:endParaRPr lang="en-US" i="1">
                  <a:solidFill>
                    <a:schemeClr val="tx1"/>
                  </a:solidFill>
                  <a:latin typeface="Cambria Math" panose="02040503050406030204" pitchFamily="18" charset="0"/>
                </a:endParaRPr>
              </a:p>
              <a:p>
                <a:pPr algn="l"/>
                <a:r>
                  <a:rPr lang="en-US">
                    <a:solidFill>
                      <a:schemeClr val="tx1"/>
                    </a:solidFill>
                    <a:ea typeface="Cambria Math" panose="02040503050406030204" pitchFamily="18" charset="0"/>
                  </a:rPr>
                  <a:t>Thuật toán </a:t>
                </a:r>
                <a:r>
                  <a:rPr lang="en-US" b="1">
                    <a:solidFill>
                      <a:schemeClr val="tx1"/>
                    </a:solidFill>
                    <a:ea typeface="Cambria Math" panose="02040503050406030204" pitchFamily="18" charset="0"/>
                  </a:rPr>
                  <a:t>Stochastic Gradient Descent (SGD) </a:t>
                </a:r>
                <a:r>
                  <a:rPr lang="en-US">
                    <a:solidFill>
                      <a:schemeClr val="tx1"/>
                    </a:solidFill>
                    <a:ea typeface="Cambria Math" panose="02040503050406030204" pitchFamily="18" charset="0"/>
                  </a:rPr>
                  <a:t>giải bài toán như sau:</a:t>
                </a:r>
              </a:p>
              <a:p>
                <a:pPr marL="50800" indent="0" algn="l">
                  <a:buNone/>
                </a:pPr>
                <a14:m>
                  <m:oMathPara xmlns:m="http://schemas.openxmlformats.org/officeDocument/2006/math">
                    <m:oMathParaPr>
                      <m:jc m:val="centerGroup"/>
                    </m:oMathParaPr>
                    <m:oMath xmlns:m="http://schemas.openxmlformats.org/officeDocument/2006/math">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r>
                            <a:rPr lang="en-US" i="1">
                              <a:solidFill>
                                <a:schemeClr val="accent1"/>
                              </a:solidFill>
                              <a:latin typeface="Cambria Math" panose="02040503050406030204" pitchFamily="18" charset="0"/>
                              <a:ea typeface="Cambria Math" panose="02040503050406030204" pitchFamily="18" charset="0"/>
                            </a:rPr>
                            <m:t>+1</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𝑎</m:t>
                          </m:r>
                        </m:e>
                        <m:sub>
                          <m:r>
                            <a:rPr lang="en-US" i="1">
                              <a:solidFill>
                                <a:schemeClr val="accent1"/>
                              </a:solidFill>
                              <a:latin typeface="Cambria Math" panose="02040503050406030204" pitchFamily="18" charset="0"/>
                              <a:ea typeface="Cambria Math" panose="02040503050406030204" pitchFamily="18" charset="0"/>
                            </a:rPr>
                            <m:t>𝑘</m:t>
                          </m:r>
                        </m:sub>
                      </m:sSub>
                      <m:sSub>
                        <m:sSubPr>
                          <m:ctrlPr>
                            <a:rPr lang="en-US" i="1">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b="0" i="1" smtClean="0">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r>
                        <a:rPr lang="en-US" b="0" i="1"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𝑎</m:t>
                          </m:r>
                        </m:e>
                        <m:sub>
                          <m:r>
                            <a:rPr lang="en-US" i="1">
                              <a:solidFill>
                                <a:schemeClr val="accent1"/>
                              </a:solidFill>
                              <a:latin typeface="Cambria Math" panose="02040503050406030204" pitchFamily="18" charset="0"/>
                              <a:ea typeface="Cambria Math" panose="02040503050406030204" pitchFamily="18" charset="0"/>
                            </a:rPr>
                            <m:t>𝑘</m:t>
                          </m:r>
                        </m:sub>
                      </m:sSub>
                      <m:r>
                        <a:rPr lang="en-US" b="0" i="0"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b="0" i="0"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b="0" i="1" smtClean="0">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r>
                        <a:rPr lang="en-US" b="0" i="0" smtClean="0">
                          <a:solidFill>
                            <a:schemeClr val="accent1"/>
                          </a:solidFill>
                          <a:latin typeface="Cambria Math" panose="02040503050406030204" pitchFamily="18" charset="0"/>
                          <a:ea typeface="Cambria Math" panose="02040503050406030204" pitchFamily="18" charset="0"/>
                        </a:rPr>
                        <m:t>)</m:t>
                      </m:r>
                    </m:oMath>
                  </m:oMathPara>
                </a14:m>
                <a:endParaRPr lang="en-US">
                  <a:solidFill>
                    <a:schemeClr val="tx1"/>
                  </a:solidFill>
                  <a:ea typeface="Cambria Math" panose="02040503050406030204" pitchFamily="18" charset="0"/>
                </a:endParaRPr>
              </a:p>
              <a:p>
                <a:pPr marL="50800" indent="0" algn="l">
                  <a:buNone/>
                </a:pPr>
                <a:endParaRPr lang="en-US">
                  <a:solidFill>
                    <a:schemeClr val="tx1"/>
                  </a:solidFill>
                  <a:ea typeface="Cambria Math" panose="02040503050406030204" pitchFamily="18" charset="0"/>
                </a:endParaRPr>
              </a:p>
              <a:p>
                <a:pPr algn="l"/>
                <a:r>
                  <a:rPr lang="en-US">
                    <a:solidFill>
                      <a:schemeClr val="tx1"/>
                    </a:solidFill>
                    <a:ea typeface="Cambria Math" panose="02040503050406030204" pitchFamily="18" charset="0"/>
                  </a:rPr>
                  <a:t>Phương pháp trên giống với </a:t>
                </a:r>
                <a:r>
                  <a:rPr lang="en-US">
                    <a:solidFill>
                      <a:srgbClr val="FF0000"/>
                    </a:solidFill>
                    <a:ea typeface="Cambria Math" panose="02040503050406030204" pitchFamily="18" charset="0"/>
                  </a:rPr>
                  <a:t>thuật toán ước lượng kỳ vọng</a:t>
                </a:r>
                <a:r>
                  <a:rPr lang="en-US">
                    <a:solidFill>
                      <a:schemeClr val="tx1"/>
                    </a:solidFill>
                    <a:ea typeface="Cambria Math" panose="02040503050406030204" pitchFamily="18" charset="0"/>
                  </a:rPr>
                  <a:t>.</a:t>
                </a:r>
              </a:p>
              <a:p>
                <a:pPr algn="l"/>
                <a:r>
                  <a:rPr lang="en-US">
                    <a:solidFill>
                      <a:schemeClr val="tx1"/>
                    </a:solidFill>
                    <a:ea typeface="Cambria Math" panose="02040503050406030204" pitchFamily="18" charset="0"/>
                  </a:rPr>
                  <a:t>Thuật toán ước lượng kỳ vọng là một dạng đặc biệt của thuật toán SGD.</a:t>
                </a:r>
              </a:p>
            </p:txBody>
          </p:sp>
        </mc:Choice>
        <mc:Fallback xmlns="">
          <p:sp>
            <p:nvSpPr>
              <p:cNvPr id="3" name="Text Placeholder 2">
                <a:extLst>
                  <a:ext uri="{FF2B5EF4-FFF2-40B4-BE49-F238E27FC236}">
                    <a16:creationId xmlns:a16="http://schemas.microsoft.com/office/drawing/2014/main" id="{92FEE9AD-B3A0-EE84-D8E5-BB54EBE67562}"/>
                  </a:ext>
                </a:extLst>
              </p:cNvPr>
              <p:cNvSpPr>
                <a:spLocks noGrp="1" noRot="1" noChangeAspect="1" noMove="1" noResize="1" noEditPoints="1" noAdjustHandles="1" noChangeArrowheads="1" noChangeShapeType="1" noTextEdit="1"/>
              </p:cNvSpPr>
              <p:nvPr>
                <p:ph type="body" idx="1"/>
              </p:nvPr>
            </p:nvSpPr>
            <p:spPr>
              <a:xfrm>
                <a:off x="615462" y="1009860"/>
                <a:ext cx="11289323" cy="5465760"/>
              </a:xfrm>
              <a:blipFill>
                <a:blip r:embed="rId2"/>
                <a:stretch>
                  <a:fillRect l="-540" r="-864" b="-12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888B2C-575F-230E-9C8A-83B150C3237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28</a:t>
            </a:fld>
            <a:endParaRPr lang="en-VN"/>
          </a:p>
        </p:txBody>
      </p:sp>
      <p:sp>
        <p:nvSpPr>
          <p:cNvPr id="5" name="Google Shape;375;p5">
            <a:extLst>
              <a:ext uri="{FF2B5EF4-FFF2-40B4-BE49-F238E27FC236}">
                <a16:creationId xmlns:a16="http://schemas.microsoft.com/office/drawing/2014/main" id="{5C5CF370-26BC-20CB-8B4B-7D661658B241}"/>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402708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A677A-48F9-72CC-4206-AB8C45937C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0B6D3-6C09-893D-8193-A12CD6466527}"/>
              </a:ext>
            </a:extLst>
          </p:cNvPr>
          <p:cNvSpPr>
            <a:spLocks noGrp="1"/>
          </p:cNvSpPr>
          <p:nvPr>
            <p:ph type="title"/>
          </p:nvPr>
        </p:nvSpPr>
        <p:spPr/>
        <p:txBody>
          <a:bodyPr>
            <a:normAutofit fontScale="90000"/>
          </a:bodyPr>
          <a:lstStyle/>
          <a:p>
            <a:r>
              <a:rPr lang="en-US"/>
              <a:t>Stochastic Gradient Descent (SGD) –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46C4E77-1EB8-63AE-4C12-24F98E4854BD}"/>
                  </a:ext>
                </a:extLst>
              </p:cNvPr>
              <p:cNvSpPr>
                <a:spLocks noGrp="1"/>
              </p:cNvSpPr>
              <p:nvPr>
                <p:ph type="body" idx="1"/>
              </p:nvPr>
            </p:nvSpPr>
            <p:spPr>
              <a:xfrm>
                <a:off x="615462" y="1009860"/>
                <a:ext cx="11289323" cy="5465760"/>
              </a:xfrm>
            </p:spPr>
            <p:txBody>
              <a:bodyPr>
                <a:normAutofit fontScale="92500"/>
              </a:bodyPr>
              <a:lstStyle/>
              <a:p>
                <a:pPr marL="50800" indent="0">
                  <a:buNone/>
                </a:pPr>
                <a:r>
                  <a:rPr lang="en-US">
                    <a:solidFill>
                      <a:schemeClr val="tx1"/>
                    </a:solidFill>
                  </a:rPr>
                  <a:t>Từ GD chuyển sang SGD:</a:t>
                </a:r>
              </a:p>
              <a:p>
                <a:pPr marL="50800" indent="0">
                  <a:buNone/>
                </a:pP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r>
                            <a:rPr lang="en-US" i="1">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𝑤</m:t>
                                  </m:r>
                                </m:e>
                                <m:sub>
                                  <m:r>
                                    <a:rPr lang="en-US" i="1">
                                      <a:solidFill>
                                        <a:srgbClr val="FF0000"/>
                                      </a:solidFill>
                                      <a:latin typeface="Cambria Math" panose="02040503050406030204" pitchFamily="18" charset="0"/>
                                      <a:ea typeface="Cambria Math" panose="02040503050406030204" pitchFamily="18" charset="0"/>
                                    </a:rPr>
                                    <m:t>𝑘</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𝑋</m:t>
                              </m:r>
                            </m:e>
                          </m:d>
                        </m:e>
                      </m:d>
                    </m:oMath>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sSub>
                        <m:sSubPr>
                          <m:ctrlPr>
                            <a:rPr lang="en-US" i="1" smtClean="0">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oMath>
                  </m:oMathPara>
                </a14:m>
                <a:endParaRPr lang="en-US">
                  <a:solidFill>
                    <a:schemeClr val="tx1"/>
                  </a:solidFill>
                </a:endParaRPr>
              </a:p>
              <a:p>
                <a:pPr marL="50800" indent="0" algn="l">
                  <a:buNone/>
                </a:pPr>
                <a14:m>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oMath>
                </a14:m>
                <a:r>
                  <a:rPr lang="en-US">
                    <a:solidFill>
                      <a:schemeClr val="accent1"/>
                    </a:solidFill>
                    <a:ea typeface="Cambria Math" panose="02040503050406030204" pitchFamily="18" charset="0"/>
                  </a:rPr>
                  <a:t> </a:t>
                </a:r>
                <a:r>
                  <a:rPr lang="en-US">
                    <a:solidFill>
                      <a:schemeClr val="tx1"/>
                    </a:solidFill>
                    <a:ea typeface="Cambria Math" panose="02040503050406030204" pitchFamily="18" charset="0"/>
                  </a:rPr>
                  <a:t>có thể xem như một mẫu có nhiễu của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𝑤</m:t>
                                </m:r>
                              </m:e>
                              <m:sub>
                                <m:r>
                                  <a:rPr lang="en-US" i="1">
                                    <a:solidFill>
                                      <a:srgbClr val="FF0000"/>
                                    </a:solidFill>
                                    <a:latin typeface="Cambria Math" panose="02040503050406030204" pitchFamily="18" charset="0"/>
                                    <a:ea typeface="Cambria Math" panose="02040503050406030204" pitchFamily="18" charset="0"/>
                                  </a:rPr>
                                  <m:t>𝑘</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𝑋</m:t>
                            </m:r>
                          </m:e>
                        </m:d>
                      </m:e>
                    </m:d>
                  </m:oMath>
                </a14:m>
                <a:r>
                  <a:rPr lang="en-US">
                    <a:solidFill>
                      <a:schemeClr val="tx1"/>
                    </a:solidFill>
                    <a:ea typeface="Cambria Math" panose="02040503050406030204" pitchFamily="18" charset="0"/>
                  </a:rPr>
                  <a:t>:</a:t>
                </a:r>
              </a:p>
              <a:p>
                <a:pPr marL="50800" indent="0" algn="l">
                  <a:buNone/>
                </a:pPr>
                <a14:m>
                  <m:oMathPara xmlns:m="http://schemas.openxmlformats.org/officeDocument/2006/math">
                    <m:oMathParaPr>
                      <m:jc m:val="center"/>
                    </m:oMathParaPr>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r>
                        <a:rPr lang="en-US" b="0" i="1" smtClean="0">
                          <a:solidFill>
                            <a:schemeClr val="tx1"/>
                          </a:solidFill>
                          <a:latin typeface="Cambria Math" panose="02040503050406030204" pitchFamily="18" charset="0"/>
                          <a:ea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𝑤</m:t>
                                  </m:r>
                                </m:e>
                                <m:sub>
                                  <m:r>
                                    <a:rPr lang="en-US" i="1">
                                      <a:solidFill>
                                        <a:srgbClr val="FF0000"/>
                                      </a:solidFill>
                                      <a:latin typeface="Cambria Math" panose="02040503050406030204" pitchFamily="18" charset="0"/>
                                      <a:ea typeface="Cambria Math" panose="02040503050406030204" pitchFamily="18" charset="0"/>
                                    </a:rPr>
                                    <m:t>𝑘</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𝑋</m:t>
                              </m:r>
                            </m:e>
                          </m:d>
                        </m:e>
                      </m:d>
                      <m:r>
                        <a:rPr lang="en-US" b="0" i="1" smtClean="0">
                          <a:solidFill>
                            <a:schemeClr val="tx1"/>
                          </a:solidFill>
                          <a:latin typeface="Cambria Math" panose="02040503050406030204" pitchFamily="18" charset="0"/>
                          <a:ea typeface="Cambria Math" panose="02040503050406030204" pitchFamily="18" charset="0"/>
                        </a:rPr>
                        <m:t>+</m:t>
                      </m:r>
                      <m:limLow>
                        <m:limLowPr>
                          <m:ctrlPr>
                            <a:rPr lang="en-US" i="1" smtClean="0">
                              <a:solidFill>
                                <a:schemeClr val="tx1"/>
                              </a:solidFill>
                              <a:latin typeface="Cambria Math" panose="02040503050406030204" pitchFamily="18" charset="0"/>
                              <a:ea typeface="Cambria Math" panose="02040503050406030204" pitchFamily="18" charset="0"/>
                            </a:rPr>
                          </m:ctrlPr>
                        </m:limLowPr>
                        <m:e>
                          <m:groupChr>
                            <m:groupChrPr>
                              <m:chr m:val="⏟"/>
                              <m:ctrlPr>
                                <a:rPr lang="en-US" i="1" smtClean="0">
                                  <a:solidFill>
                                    <a:schemeClr val="tx1"/>
                                  </a:solidFill>
                                  <a:latin typeface="Cambria Math" panose="02040503050406030204" pitchFamily="18" charset="0"/>
                                  <a:ea typeface="Cambria Math" panose="02040503050406030204" pitchFamily="18" charset="0"/>
                                </a:rPr>
                              </m:ctrlPr>
                            </m:groupChrPr>
                            <m:e>
                              <m:sSub>
                                <m:sSubPr>
                                  <m:ctrlPr>
                                    <a:rPr lang="en-US" i="1" smtClean="0">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r>
                                <a:rPr lang="en-US" i="1">
                                  <a:solidFill>
                                    <a:schemeClr val="tx1"/>
                                  </a:solidFill>
                                  <a:latin typeface="Cambria Math" panose="02040503050406030204" pitchFamily="18" charset="0"/>
                                  <a:ea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𝑤</m:t>
                                          </m:r>
                                        </m:e>
                                        <m:sub>
                                          <m:r>
                                            <a:rPr lang="en-US" i="1">
                                              <a:solidFill>
                                                <a:srgbClr val="FF0000"/>
                                              </a:solidFill>
                                              <a:latin typeface="Cambria Math" panose="02040503050406030204" pitchFamily="18" charset="0"/>
                                              <a:ea typeface="Cambria Math" panose="02040503050406030204" pitchFamily="18" charset="0"/>
                                            </a:rPr>
                                            <m:t>𝑘</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𝑋</m:t>
                                      </m:r>
                                    </m:e>
                                  </m:d>
                                </m:e>
                              </m:d>
                            </m:e>
                          </m:groupChr>
                        </m:e>
                        <m:lim>
                          <m:r>
                            <a:rPr lang="en-US" i="1" smtClean="0">
                              <a:solidFill>
                                <a:schemeClr val="tx1"/>
                              </a:solidFill>
                              <a:latin typeface="Cambria Math" panose="02040503050406030204" pitchFamily="18" charset="0"/>
                              <a:ea typeface="Cambria Math" panose="02040503050406030204" pitchFamily="18" charset="0"/>
                            </a:rPr>
                            <m:t>𝜂</m:t>
                          </m:r>
                        </m:lim>
                      </m:limLow>
                    </m:oMath>
                  </m:oMathPara>
                </a14:m>
                <a:endParaRPr lang="en-US">
                  <a:solidFill>
                    <a:schemeClr val="tx1"/>
                  </a:solidFill>
                  <a:ea typeface="Cambria Math" panose="02040503050406030204" pitchFamily="18" charset="0"/>
                </a:endParaRPr>
              </a:p>
              <a:p>
                <a:pPr marL="50800" indent="0" algn="l">
                  <a:buNone/>
                </a:pPr>
                <a:r>
                  <a:rPr lang="en-US">
                    <a:solidFill>
                      <a:schemeClr val="tx1"/>
                    </a:solidFill>
                    <a:ea typeface="Cambria Math" panose="02040503050406030204" pitchFamily="18" charset="0"/>
                  </a:rPr>
                  <a:t>Bởi vì:</a:t>
                </a:r>
              </a:p>
              <a:p>
                <a:pPr marL="50800" indent="0" algn="l">
                  <a:buNone/>
                </a:pPr>
                <a14:m>
                  <m:oMathPara xmlns:m="http://schemas.openxmlformats.org/officeDocument/2006/math">
                    <m:oMathParaPr>
                      <m:jc m:val="center"/>
                    </m:oMathParaPr>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r>
                        <a:rPr lang="en-US" i="1" smtClean="0">
                          <a:solidFill>
                            <a:schemeClr val="tx1"/>
                          </a:solidFill>
                          <a:latin typeface="Cambria Math" panose="02040503050406030204" pitchFamily="18" charset="0"/>
                          <a:ea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𝑤</m:t>
                                  </m:r>
                                </m:e>
                                <m:sub>
                                  <m:r>
                                    <a:rPr lang="en-US" i="1">
                                      <a:solidFill>
                                        <a:srgbClr val="FF0000"/>
                                      </a:solidFill>
                                      <a:latin typeface="Cambria Math" panose="02040503050406030204" pitchFamily="18" charset="0"/>
                                      <a:ea typeface="Cambria Math" panose="02040503050406030204" pitchFamily="18" charset="0"/>
                                    </a:rPr>
                                    <m:t>𝑘</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𝑋</m:t>
                              </m:r>
                            </m:e>
                          </m:d>
                        </m:e>
                      </m:d>
                    </m:oMath>
                  </m:oMathPara>
                </a14:m>
                <a:endParaRPr lang="en-US">
                  <a:solidFill>
                    <a:schemeClr val="tx1"/>
                  </a:solidFill>
                  <a:ea typeface="Cambria Math" panose="02040503050406030204" pitchFamily="18" charset="0"/>
                </a:endParaRPr>
              </a:p>
              <a:p>
                <a:pPr marL="50800" indent="0" algn="l">
                  <a:buNone/>
                </a:pPr>
                <a:r>
                  <a:rPr lang="en-US">
                    <a:solidFill>
                      <a:schemeClr val="tx1"/>
                    </a:solidFill>
                    <a:ea typeface="Cambria Math" panose="02040503050406030204" pitchFamily="18" charset="0"/>
                  </a:rPr>
                  <a:t>Liệu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b="0" i="1" smtClean="0">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oMath>
                </a14:m>
                <a:r>
                  <a:rPr lang="en-US">
                    <a:solidFill>
                      <a:schemeClr val="tx1"/>
                    </a:solidFill>
                    <a:ea typeface="Cambria Math" panose="02040503050406030204" pitchFamily="18" charset="0"/>
                  </a:rPr>
                  <a:t> khi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ea typeface="Cambria Math" panose="02040503050406030204" pitchFamily="18" charset="0"/>
                  </a:rPr>
                  <a:t> trong SGD?</a:t>
                </a:r>
              </a:p>
            </p:txBody>
          </p:sp>
        </mc:Choice>
        <mc:Fallback xmlns="">
          <p:sp>
            <p:nvSpPr>
              <p:cNvPr id="3" name="Text Placeholder 2">
                <a:extLst>
                  <a:ext uri="{FF2B5EF4-FFF2-40B4-BE49-F238E27FC236}">
                    <a16:creationId xmlns:a16="http://schemas.microsoft.com/office/drawing/2014/main" id="{B46C4E77-1EB8-63AE-4C12-24F98E4854BD}"/>
                  </a:ext>
                </a:extLst>
              </p:cNvPr>
              <p:cNvSpPr>
                <a:spLocks noGrp="1" noRot="1" noChangeAspect="1" noMove="1" noResize="1" noEditPoints="1" noAdjustHandles="1" noChangeArrowheads="1" noChangeShapeType="1" noTextEdit="1"/>
              </p:cNvSpPr>
              <p:nvPr>
                <p:ph type="body" idx="1"/>
              </p:nvPr>
            </p:nvSpPr>
            <p:spPr>
              <a:xfrm>
                <a:off x="615462" y="1009860"/>
                <a:ext cx="11289323" cy="5465760"/>
              </a:xfrm>
              <a:blipFill>
                <a:blip r:embed="rId2"/>
                <a:stretch>
                  <a:fillRect l="-5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46F5429-840E-1E5B-0D74-ABECCF7FB5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29</a:t>
            </a:fld>
            <a:endParaRPr lang="en-VN"/>
          </a:p>
        </p:txBody>
      </p:sp>
      <p:sp>
        <p:nvSpPr>
          <p:cNvPr id="5" name="Google Shape;375;p5">
            <a:extLst>
              <a:ext uri="{FF2B5EF4-FFF2-40B4-BE49-F238E27FC236}">
                <a16:creationId xmlns:a16="http://schemas.microsoft.com/office/drawing/2014/main" id="{FA293341-56A1-248D-7808-2E4F82B79357}"/>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39320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
          <p:cNvSpPr txBox="1">
            <a:spLocks noGrp="1"/>
          </p:cNvSpPr>
          <p:nvPr>
            <p:ph type="body" idx="1"/>
          </p:nvPr>
        </p:nvSpPr>
        <p:spPr>
          <a:xfrm>
            <a:off x="1470929" y="2095027"/>
            <a:ext cx="9941071" cy="8846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F7FF"/>
              </a:buClr>
              <a:buSzPts val="4400"/>
              <a:buNone/>
            </a:pPr>
            <a:r>
              <a:rPr lang="en-US"/>
              <a:t>ƯỚC LƯỢNG GIÁ TRỊ KỲ VỌNG</a:t>
            </a:r>
            <a:endParaRPr dirty="0"/>
          </a:p>
        </p:txBody>
      </p:sp>
      <p:sp>
        <p:nvSpPr>
          <p:cNvPr id="364" name="Google Shape;364;p4"/>
          <p:cNvSpPr txBox="1">
            <a:spLocks noGrp="1"/>
          </p:cNvSpPr>
          <p:nvPr>
            <p:ph type="body" idx="2"/>
          </p:nvPr>
        </p:nvSpPr>
        <p:spPr>
          <a:xfrm>
            <a:off x="1470930" y="3169159"/>
            <a:ext cx="9941070" cy="695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None/>
            </a:pPr>
            <a:r>
              <a:rPr lang="en-US"/>
              <a:t>MEAN ESTIMATION</a:t>
            </a:r>
            <a:endParaRPr dirty="0"/>
          </a:p>
        </p:txBody>
      </p:sp>
      <p:sp>
        <p:nvSpPr>
          <p:cNvPr id="365" name="Google Shape;365;p4"/>
          <p:cNvSpPr txBox="1">
            <a:spLocks noGrp="1"/>
          </p:cNvSpPr>
          <p:nvPr>
            <p:ph type="body" idx="3"/>
          </p:nvPr>
        </p:nvSpPr>
        <p:spPr>
          <a:xfrm>
            <a:off x="1470930" y="4137397"/>
            <a:ext cx="7147030" cy="91669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2F2F2"/>
              </a:buClr>
              <a:buSzPts val="1000"/>
              <a:buNone/>
            </a:pPr>
            <a:endParaRPr/>
          </a:p>
        </p:txBody>
      </p:sp>
      <p:sp>
        <p:nvSpPr>
          <p:cNvPr id="366" name="Google Shape;366;p4"/>
          <p:cNvSpPr txBox="1">
            <a:spLocks noGrp="1"/>
          </p:cNvSpPr>
          <p:nvPr>
            <p:ph type="body" idx="4"/>
          </p:nvPr>
        </p:nvSpPr>
        <p:spPr>
          <a:xfrm>
            <a:off x="8896576" y="5231902"/>
            <a:ext cx="2521280" cy="1577819"/>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rgbClr val="00F7FF"/>
              </a:buClr>
              <a:buSzPts val="12000"/>
              <a:buNone/>
            </a:pPr>
            <a:endParaRPr/>
          </a:p>
        </p:txBody>
      </p:sp>
      <p:sp>
        <p:nvSpPr>
          <p:cNvPr id="367" name="Google Shape;367;p4"/>
          <p:cNvSpPr txBox="1">
            <a:spLocks noGrp="1"/>
          </p:cNvSpPr>
          <p:nvPr>
            <p:ph type="ftr" idx="11"/>
          </p:nvPr>
        </p:nvSpPr>
        <p:spPr>
          <a:xfrm>
            <a:off x="838200" y="6481647"/>
            <a:ext cx="4475922" cy="2398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VN"/>
              <a:t>Thực hiện bởi Trường Đại học Công nghệ Thông tin, ĐHQG-HCM</a:t>
            </a:r>
            <a:endParaRPr/>
          </a:p>
        </p:txBody>
      </p:sp>
      <p:sp>
        <p:nvSpPr>
          <p:cNvPr id="368" name="Google Shape;368;p4"/>
          <p:cNvSpPr txBox="1">
            <a:spLocks noGrp="1"/>
          </p:cNvSpPr>
          <p:nvPr>
            <p:ph type="sldNum" idx="12"/>
          </p:nvPr>
        </p:nvSpPr>
        <p:spPr>
          <a:xfrm>
            <a:off x="65862" y="6542216"/>
            <a:ext cx="292608" cy="3157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7C811-DACF-B63F-D659-89715C041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27961A-49AA-3B38-E442-27EB760E3386}"/>
              </a:ext>
            </a:extLst>
          </p:cNvPr>
          <p:cNvSpPr>
            <a:spLocks noGrp="1"/>
          </p:cNvSpPr>
          <p:nvPr>
            <p:ph type="title"/>
          </p:nvPr>
        </p:nvSpPr>
        <p:spPr/>
        <p:txBody>
          <a:bodyPr>
            <a:normAutofit fontScale="90000"/>
          </a:bodyPr>
          <a:lstStyle/>
          <a:p>
            <a:r>
              <a:rPr lang="en-US"/>
              <a:t>Stochastic Gradient Descent (SGD) –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8F59A8B-5755-07FF-5A82-7608FD94B79F}"/>
                  </a:ext>
                </a:extLst>
              </p:cNvPr>
              <p:cNvSpPr>
                <a:spLocks noGrp="1"/>
              </p:cNvSpPr>
              <p:nvPr>
                <p:ph type="body" idx="1"/>
              </p:nvPr>
            </p:nvSpPr>
            <p:spPr>
              <a:xfrm>
                <a:off x="615462" y="1009860"/>
                <a:ext cx="11289323" cy="5465760"/>
              </a:xfrm>
            </p:spPr>
            <p:txBody>
              <a:bodyPr>
                <a:normAutofit/>
              </a:bodyPr>
              <a:lstStyle/>
              <a:p>
                <a:pPr marL="50800" indent="0">
                  <a:buNone/>
                </a:pPr>
                <a:r>
                  <a:rPr lang="en-US" i="1">
                    <a:solidFill>
                      <a:schemeClr val="tx1"/>
                    </a:solidFill>
                  </a:rPr>
                  <a:t>SGD cũng là một dạng đặc biệt của thuật toán Robbins-Monro.</a:t>
                </a:r>
              </a:p>
              <a:p>
                <a:pPr marL="50800" indent="0">
                  <a:buNone/>
                </a:pPr>
                <a:r>
                  <a:rPr lang="en-US">
                    <a:solidFill>
                      <a:schemeClr val="tx1"/>
                    </a:solidFill>
                    <a:ea typeface="Cambria Math" panose="02040503050406030204" pitchFamily="18" charset="0"/>
                  </a:rPr>
                  <a:t>Mục tiêu của SGD là cực tiểu hóa</a:t>
                </a:r>
              </a:p>
              <a:p>
                <a:pPr marL="5080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𝐽</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𝑤</m:t>
                          </m:r>
                        </m:e>
                      </m:d>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i="1">
                              <a:solidFill>
                                <a:schemeClr val="tx1"/>
                              </a:solidFill>
                              <a:latin typeface="Cambria Math" panose="02040503050406030204" pitchFamily="18" charset="0"/>
                              <a:ea typeface="Cambria Math" panose="02040503050406030204" pitchFamily="18" charset="0"/>
                            </a:rPr>
                            <m:t>)</m:t>
                          </m:r>
                        </m:e>
                      </m:d>
                    </m:oMath>
                  </m:oMathPara>
                </a14:m>
                <a:endParaRPr lang="en-US" i="1">
                  <a:solidFill>
                    <a:schemeClr val="tx1"/>
                  </a:solidFill>
                  <a:latin typeface="Cambria Math" panose="02040503050406030204" pitchFamily="18" charset="0"/>
                  <a:ea typeface="Cambria Math" panose="02040503050406030204" pitchFamily="18" charset="0"/>
                </a:endParaRPr>
              </a:p>
              <a:p>
                <a:pPr marL="50800" indent="0">
                  <a:buNone/>
                </a:pPr>
                <a:endParaRPr lang="en-US">
                  <a:solidFill>
                    <a:schemeClr val="tx1"/>
                  </a:solidFill>
                  <a:latin typeface="Cambria Math" panose="02040503050406030204" pitchFamily="18" charset="0"/>
                  <a:ea typeface="Cambria Math" panose="02040503050406030204" pitchFamily="18" charset="0"/>
                </a:endParaRPr>
              </a:p>
              <a:p>
                <a:pPr marL="50800" indent="0">
                  <a:buNone/>
                </a:pPr>
                <a:r>
                  <a:rPr lang="en-US">
                    <a:solidFill>
                      <a:schemeClr val="tx1"/>
                    </a:solidFill>
                    <a:ea typeface="Cambria Math" panose="02040503050406030204" pitchFamily="18" charset="0"/>
                  </a:rPr>
                  <a:t>Bài toán trên có thể được chuyển thành một bài toán tìm nghiệm:</a:t>
                </a:r>
              </a:p>
              <a:p>
                <a:pPr marL="5080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b="0" i="1" smtClean="0">
                          <a:solidFill>
                            <a:schemeClr val="tx1"/>
                          </a:solidFill>
                          <a:latin typeface="Cambria Math" panose="02040503050406030204" pitchFamily="18" charset="0"/>
                          <a:ea typeface="Cambria Math" panose="02040503050406030204" pitchFamily="18" charset="0"/>
                        </a:rPr>
                        <m:t>𝐽</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𝑤</m:t>
                          </m:r>
                        </m:e>
                      </m:d>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r>
                        <a:rPr lang="en-US" b="0" i="1" smtClean="0">
                          <a:solidFill>
                            <a:schemeClr val="tx1"/>
                          </a:solidFill>
                          <a:latin typeface="Cambria Math" panose="02040503050406030204" pitchFamily="18" charset="0"/>
                          <a:ea typeface="Cambria Math" panose="02040503050406030204" pitchFamily="18" charset="0"/>
                        </a:rPr>
                        <m:t>=0</m:t>
                      </m:r>
                    </m:oMath>
                  </m:oMathPara>
                </a14:m>
                <a:endParaRPr lang="en-US">
                  <a:solidFill>
                    <a:schemeClr val="tx1"/>
                  </a:solidFill>
                </a:endParaRPr>
              </a:p>
              <a:p>
                <a:pPr marL="50800" indent="0">
                  <a:buNone/>
                </a:pPr>
                <a:r>
                  <a:rPr lang="en-US">
                    <a:solidFill>
                      <a:schemeClr val="tx1"/>
                    </a:solidFill>
                  </a:rPr>
                  <a:t>Đặt:</a:t>
                </a:r>
              </a:p>
              <a:p>
                <a:pPr marL="50800" indent="0">
                  <a:buNone/>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𝐽</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𝑤</m:t>
                          </m:r>
                        </m:e>
                      </m:d>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oMath>
                  </m:oMathPara>
                </a14:m>
                <a:endParaRPr lang="en-US">
                  <a:solidFill>
                    <a:schemeClr val="tx1"/>
                  </a:solidFill>
                </a:endParaRPr>
              </a:p>
              <a:p>
                <a:pPr marL="50800" indent="0">
                  <a:buNone/>
                </a:pPr>
                <a:r>
                  <a:rPr lang="en-US">
                    <a:solidFill>
                      <a:schemeClr val="tx1"/>
                    </a:solidFill>
                  </a:rPr>
                  <a:t>Mục tiêu của SGD là tìm nghiệm của </a:t>
                </a:r>
                <a14:m>
                  <m:oMath xmlns:m="http://schemas.openxmlformats.org/officeDocument/2006/math">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e>
                    </m:d>
                    <m:r>
                      <a:rPr lang="en-US" b="0" i="1" smtClean="0">
                        <a:solidFill>
                          <a:schemeClr val="tx1"/>
                        </a:solidFill>
                        <a:latin typeface="Cambria Math" panose="02040503050406030204" pitchFamily="18" charset="0"/>
                      </a:rPr>
                      <m:t>=0</m:t>
                    </m:r>
                  </m:oMath>
                </a14:m>
                <a:r>
                  <a:rPr lang="en-US">
                    <a:solidFill>
                      <a:schemeClr val="tx1"/>
                    </a:solidFill>
                  </a:rPr>
                  <a:t>.</a:t>
                </a:r>
              </a:p>
            </p:txBody>
          </p:sp>
        </mc:Choice>
        <mc:Fallback xmlns="">
          <p:sp>
            <p:nvSpPr>
              <p:cNvPr id="3" name="Text Placeholder 2">
                <a:extLst>
                  <a:ext uri="{FF2B5EF4-FFF2-40B4-BE49-F238E27FC236}">
                    <a16:creationId xmlns:a16="http://schemas.microsoft.com/office/drawing/2014/main" id="{48F59A8B-5755-07FF-5A82-7608FD94B79F}"/>
                  </a:ext>
                </a:extLst>
              </p:cNvPr>
              <p:cNvSpPr>
                <a:spLocks noGrp="1" noRot="1" noChangeAspect="1" noMove="1" noResize="1" noEditPoints="1" noAdjustHandles="1" noChangeArrowheads="1" noChangeShapeType="1" noTextEdit="1"/>
              </p:cNvSpPr>
              <p:nvPr>
                <p:ph type="body" idx="1"/>
              </p:nvPr>
            </p:nvSpPr>
            <p:spPr>
              <a:xfrm>
                <a:off x="615462" y="1009860"/>
                <a:ext cx="11289323" cy="5465760"/>
              </a:xfrm>
              <a:blipFill>
                <a:blip r:embed="rId2"/>
                <a:stretch>
                  <a:fillRect l="-7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8B0026-B5C7-B8D0-A09E-3BC41E8447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30</a:t>
            </a:fld>
            <a:endParaRPr lang="en-VN"/>
          </a:p>
        </p:txBody>
      </p:sp>
      <p:sp>
        <p:nvSpPr>
          <p:cNvPr id="5" name="Google Shape;375;p5">
            <a:extLst>
              <a:ext uri="{FF2B5EF4-FFF2-40B4-BE49-F238E27FC236}">
                <a16:creationId xmlns:a16="http://schemas.microsoft.com/office/drawing/2014/main" id="{C43EDC92-C3EA-0432-5F73-B6EB3F4F1D93}"/>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370571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FC490-1942-62E5-098A-C4FA79A5C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8AC584-CFE8-D14B-BDE1-685589ABEE00}"/>
              </a:ext>
            </a:extLst>
          </p:cNvPr>
          <p:cNvSpPr>
            <a:spLocks noGrp="1"/>
          </p:cNvSpPr>
          <p:nvPr>
            <p:ph type="title"/>
          </p:nvPr>
        </p:nvSpPr>
        <p:spPr/>
        <p:txBody>
          <a:bodyPr>
            <a:normAutofit fontScale="90000"/>
          </a:bodyPr>
          <a:lstStyle/>
          <a:p>
            <a:r>
              <a:rPr lang="en-US"/>
              <a:t>Stochastic Gradient Descent (SGD) –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2B384D5-D532-3D31-9DD5-961B859B79FD}"/>
                  </a:ext>
                </a:extLst>
              </p:cNvPr>
              <p:cNvSpPr>
                <a:spLocks noGrp="1"/>
              </p:cNvSpPr>
              <p:nvPr>
                <p:ph type="body" idx="1"/>
              </p:nvPr>
            </p:nvSpPr>
            <p:spPr>
              <a:xfrm>
                <a:off x="615462" y="1009860"/>
                <a:ext cx="11289323" cy="5465760"/>
              </a:xfrm>
            </p:spPr>
            <p:txBody>
              <a:bodyPr>
                <a:normAutofit/>
              </a:bodyPr>
              <a:lstStyle/>
              <a:p>
                <a:pPr marL="50800" indent="0">
                  <a:buNone/>
                </a:pPr>
                <a:r>
                  <a:rPr lang="en-US">
                    <a:solidFill>
                      <a:schemeClr val="tx1"/>
                    </a:solidFill>
                  </a:rPr>
                  <a:t>Ta có thể quan sát / đo đạc / thu thập </a:t>
                </a:r>
              </a:p>
              <a:p>
                <a:pPr marL="5080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𝑔</m:t>
                          </m:r>
                        </m:e>
                      </m:acc>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𝑤</m:t>
                          </m:r>
                          <m:r>
                            <a:rPr lang="en-US" i="1">
                              <a:solidFill>
                                <a:schemeClr val="accent1"/>
                              </a:solidFill>
                              <a:latin typeface="Cambria Math" panose="02040503050406030204" pitchFamily="18" charset="0"/>
                            </a:rPr>
                            <m:t>,</m:t>
                          </m:r>
                          <m:r>
                            <a:rPr lang="en-US" i="1" smtClean="0">
                              <a:solidFill>
                                <a:schemeClr val="accent1"/>
                              </a:solidFill>
                              <a:latin typeface="Cambria Math" panose="02040503050406030204" pitchFamily="18" charset="0"/>
                              <a:ea typeface="Cambria Math" panose="02040503050406030204" pitchFamily="18" charset="0"/>
                            </a:rPr>
                            <m:t>𝜂</m:t>
                          </m:r>
                        </m:e>
                      </m:d>
                      <m:r>
                        <a:rPr lang="en-US" b="0" i="1" smtClean="0">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r>
                            <a:rPr lang="en-US" b="0" i="1" smtClean="0">
                              <a:solidFill>
                                <a:schemeClr val="accent1"/>
                              </a:solidFill>
                              <a:latin typeface="Cambria Math" panose="02040503050406030204" pitchFamily="18" charset="0"/>
                              <a:ea typeface="Cambria Math" panose="02040503050406030204" pitchFamily="18" charset="0"/>
                            </a:rPr>
                            <m:t>𝑤</m:t>
                          </m:r>
                          <m:r>
                            <a:rPr lang="en-US" i="1">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𝑥</m:t>
                          </m:r>
                        </m:e>
                      </m:d>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                =</m:t>
                      </m:r>
                      <m:limLow>
                        <m:limLowPr>
                          <m:ctrlPr>
                            <a:rPr lang="en-US" i="1" smtClean="0">
                              <a:solidFill>
                                <a:schemeClr val="tx1"/>
                              </a:solidFill>
                              <a:latin typeface="Cambria Math" panose="02040503050406030204" pitchFamily="18" charset="0"/>
                              <a:ea typeface="Cambria Math" panose="02040503050406030204" pitchFamily="18" charset="0"/>
                            </a:rPr>
                          </m:ctrlPr>
                        </m:limLowPr>
                        <m:e>
                          <m:groupChr>
                            <m:groupChrPr>
                              <m:chr m:val="⏟"/>
                              <m:ctrlPr>
                                <a:rPr lang="en-US" i="1" smtClean="0">
                                  <a:solidFill>
                                    <a:schemeClr val="tx1"/>
                                  </a:solidFill>
                                  <a:latin typeface="Cambria Math" panose="02040503050406030204" pitchFamily="18" charset="0"/>
                                  <a:ea typeface="Cambria Math" panose="02040503050406030204" pitchFamily="18" charset="0"/>
                                </a:rPr>
                              </m:ctrlPr>
                            </m:groupChr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groupChr>
                        </m:e>
                        <m:lim>
                          <m:r>
                            <a:rPr lang="en-US" b="0" i="1" smtClean="0">
                              <a:solidFill>
                                <a:schemeClr val="tx1"/>
                              </a:solidFill>
                              <a:latin typeface="Cambria Math" panose="02040503050406030204" pitchFamily="18" charset="0"/>
                              <a:ea typeface="Cambria Math" panose="02040503050406030204" pitchFamily="18" charset="0"/>
                            </a:rPr>
                            <m:t>𝑔</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𝑤</m:t>
                          </m:r>
                          <m:r>
                            <a:rPr lang="en-US" b="0" i="1" smtClean="0">
                              <a:solidFill>
                                <a:schemeClr val="tx1"/>
                              </a:solidFill>
                              <a:latin typeface="Cambria Math" panose="02040503050406030204" pitchFamily="18" charset="0"/>
                              <a:ea typeface="Cambria Math" panose="02040503050406030204" pitchFamily="18" charset="0"/>
                            </a:rPr>
                            <m:t>)</m:t>
                          </m:r>
                        </m:lim>
                      </m:limLow>
                      <m:r>
                        <a:rPr lang="en-US" b="0" i="1" smtClean="0">
                          <a:solidFill>
                            <a:schemeClr val="tx1"/>
                          </a:solidFill>
                          <a:latin typeface="Cambria Math" panose="02040503050406030204" pitchFamily="18" charset="0"/>
                          <a:ea typeface="Cambria Math" panose="02040503050406030204" pitchFamily="18" charset="0"/>
                        </a:rPr>
                        <m:t>+</m:t>
                      </m:r>
                      <m:limLow>
                        <m:limLowPr>
                          <m:ctrlPr>
                            <a:rPr lang="en-US" i="1">
                              <a:solidFill>
                                <a:schemeClr val="tx1"/>
                              </a:solidFill>
                              <a:latin typeface="Cambria Math" panose="02040503050406030204" pitchFamily="18" charset="0"/>
                              <a:ea typeface="Cambria Math" panose="02040503050406030204" pitchFamily="18" charset="0"/>
                            </a:rPr>
                          </m:ctrlPr>
                        </m:limLowPr>
                        <m:e>
                          <m:groupChr>
                            <m:groupChrPr>
                              <m:chr m:val="⏟"/>
                              <m:ctrlPr>
                                <a:rPr lang="en-US" i="1">
                                  <a:solidFill>
                                    <a:schemeClr val="tx1"/>
                                  </a:solidFill>
                                  <a:latin typeface="Cambria Math" panose="02040503050406030204" pitchFamily="18" charset="0"/>
                                  <a:ea typeface="Cambria Math" panose="02040503050406030204" pitchFamily="18" charset="0"/>
                                </a:rPr>
                              </m:ctrlPr>
                            </m:groupChrPr>
                            <m:e>
                              <m:sSub>
                                <m:sSubPr>
                                  <m:ctrlPr>
                                    <a:rPr lang="en-US" i="1" smtClean="0">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𝑤</m:t>
                                  </m:r>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𝑥</m:t>
                                  </m:r>
                                </m:e>
                              </m:d>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groupChr>
                        </m:e>
                        <m:lim>
                          <m:r>
                            <a:rPr lang="en-US" i="1">
                              <a:solidFill>
                                <a:schemeClr val="tx1"/>
                              </a:solidFill>
                              <a:latin typeface="Cambria Math" panose="02040503050406030204" pitchFamily="18" charset="0"/>
                              <a:ea typeface="Cambria Math" panose="02040503050406030204" pitchFamily="18" charset="0"/>
                            </a:rPr>
                            <m:t>𝜂</m:t>
                          </m:r>
                        </m:lim>
                      </m:limLow>
                    </m:oMath>
                  </m:oMathPara>
                </a14:m>
                <a:endParaRPr lang="en-US">
                  <a:solidFill>
                    <a:schemeClr val="tx1"/>
                  </a:solidFill>
                </a:endParaRPr>
              </a:p>
              <a:p>
                <a:pPr marL="50800" indent="0">
                  <a:buNone/>
                </a:pPr>
                <a:endParaRPr lang="en-US">
                  <a:solidFill>
                    <a:schemeClr val="tx1"/>
                  </a:solidFill>
                  <a:ea typeface="Cambria Math" panose="02040503050406030204" pitchFamily="18" charset="0"/>
                </a:endParaRPr>
              </a:p>
              <a:p>
                <a:pPr marL="50800" indent="0">
                  <a:buNone/>
                </a:pPr>
                <a:r>
                  <a:rPr lang="en-US">
                    <a:solidFill>
                      <a:schemeClr val="tx1"/>
                    </a:solidFill>
                    <a:ea typeface="Cambria Math" panose="02040503050406030204" pitchFamily="18" charset="0"/>
                  </a:rPr>
                  <a:t>Thuật toán Robbins-Monro giải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𝑔</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𝑤</m:t>
                        </m:r>
                      </m:e>
                    </m:d>
                    <m:r>
                      <a:rPr lang="en-US" b="0" i="1" smtClean="0">
                        <a:solidFill>
                          <a:schemeClr val="tx1"/>
                        </a:solidFill>
                        <a:latin typeface="Cambria Math" panose="02040503050406030204" pitchFamily="18" charset="0"/>
                        <a:ea typeface="Cambria Math" panose="02040503050406030204" pitchFamily="18" charset="0"/>
                      </a:rPr>
                      <m:t>=0</m:t>
                    </m:r>
                  </m:oMath>
                </a14:m>
                <a:r>
                  <a:rPr lang="en-US">
                    <a:solidFill>
                      <a:schemeClr val="tx1"/>
                    </a:solidFill>
                    <a:ea typeface="Cambria Math" panose="02040503050406030204" pitchFamily="18" charset="0"/>
                  </a:rPr>
                  <a:t> như sau:</a:t>
                </a:r>
              </a:p>
              <a:p>
                <a:pPr marL="5080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acc>
                        <m:accPr>
                          <m:chr m:val="̃"/>
                          <m:ctrlPr>
                            <a:rPr lang="en-US" i="1" smtClean="0">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𝑔</m:t>
                          </m:r>
                        </m:e>
                      </m:acc>
                      <m:d>
                        <m:dPr>
                          <m:ctrlPr>
                            <a:rPr lang="en-US" i="1">
                              <a:solidFill>
                                <a:schemeClr val="accent1"/>
                              </a:solidFill>
                              <a:latin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smtClean="0">
                                  <a:solidFill>
                                    <a:schemeClr val="accent1"/>
                                  </a:solidFill>
                                  <a:latin typeface="Cambria Math" panose="02040503050406030204" pitchFamily="18" charset="0"/>
                                  <a:ea typeface="Cambria Math" panose="02040503050406030204" pitchFamily="18" charset="0"/>
                                </a:rPr>
                                <m:t>𝜂</m:t>
                              </m:r>
                            </m:e>
                            <m:sub>
                              <m:r>
                                <a:rPr lang="en-US" i="1">
                                  <a:solidFill>
                                    <a:schemeClr val="accent1"/>
                                  </a:solidFill>
                                  <a:latin typeface="Cambria Math" panose="02040503050406030204" pitchFamily="18" charset="0"/>
                                  <a:ea typeface="Cambria Math" panose="02040503050406030204" pitchFamily="18" charset="0"/>
                                </a:rPr>
                                <m:t>𝑘</m:t>
                              </m:r>
                            </m:sub>
                          </m:sSub>
                        </m:e>
                      </m:d>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Sub>
                      <m:sSub>
                        <m:sSubPr>
                          <m:ctrlPr>
                            <a:rPr lang="en-US" i="1" smtClean="0">
                              <a:solidFill>
                                <a:schemeClr val="accent1"/>
                              </a:solidFill>
                              <a:latin typeface="Cambria Math" panose="02040503050406030204" pitchFamily="18" charset="0"/>
                              <a:ea typeface="Cambria Math" panose="02040503050406030204" pitchFamily="18" charset="0"/>
                            </a:rPr>
                          </m:ctrlPr>
                        </m:sSubPr>
                        <m:e>
                          <m:r>
                            <m:rPr>
                              <m:sty m:val="p"/>
                            </m:rPr>
                            <a:rPr lang="en-US" i="1">
                              <a:solidFill>
                                <a:schemeClr val="accent1"/>
                              </a:solidFill>
                              <a:latin typeface="Cambria Math" panose="02040503050406030204" pitchFamily="18" charset="0"/>
                              <a:ea typeface="Cambria Math" panose="02040503050406030204" pitchFamily="18" charset="0"/>
                            </a:rPr>
                            <m:t>∇</m:t>
                          </m:r>
                        </m:e>
                        <m:sub>
                          <m:r>
                            <a:rPr lang="en-US" i="1">
                              <a:solidFill>
                                <a:schemeClr val="accent1"/>
                              </a:solidFill>
                              <a:latin typeface="Cambria Math" panose="02040503050406030204" pitchFamily="18" charset="0"/>
                              <a:ea typeface="Cambria Math" panose="02040503050406030204" pitchFamily="18" charset="0"/>
                            </a:rPr>
                            <m:t>𝑤</m:t>
                          </m:r>
                        </m:sub>
                      </m:sSub>
                      <m:r>
                        <a:rPr lang="en-US" i="1">
                          <a:solidFill>
                            <a:schemeClr val="accent1"/>
                          </a:solidFill>
                          <a:latin typeface="Cambria Math" panose="02040503050406030204" pitchFamily="18" charset="0"/>
                          <a:ea typeface="Cambria Math" panose="02040503050406030204" pitchFamily="18" charset="0"/>
                        </a:rPr>
                        <m:t>𝑓</m:t>
                      </m:r>
                      <m:d>
                        <m:dPr>
                          <m:ctrlPr>
                            <a:rPr lang="en-US" i="1">
                              <a:solidFill>
                                <a:schemeClr val="accent1"/>
                              </a:solidFill>
                              <a:latin typeface="Cambria Math" panose="02040503050406030204" pitchFamily="18" charset="0"/>
                              <a:ea typeface="Cambria Math" panose="02040503050406030204" pitchFamily="18" charset="0"/>
                            </a:rPr>
                          </m:ctrlPr>
                        </m:dPr>
                        <m:e>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𝑤</m:t>
                              </m:r>
                            </m:e>
                            <m:sub>
                              <m:r>
                                <a:rPr lang="en-US" i="1">
                                  <a:solidFill>
                                    <a:schemeClr val="accent1"/>
                                  </a:solidFill>
                                  <a:latin typeface="Cambria Math" panose="02040503050406030204" pitchFamily="18" charset="0"/>
                                  <a:ea typeface="Cambria Math" panose="02040503050406030204" pitchFamily="18" charset="0"/>
                                </a:rPr>
                                <m:t>𝑘</m:t>
                              </m:r>
                            </m:sub>
                          </m:sSub>
                          <m:r>
                            <a:rPr lang="en-US" i="1">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𝑥</m:t>
                              </m:r>
                            </m:e>
                            <m:sub>
                              <m:r>
                                <a:rPr lang="en-US" i="1">
                                  <a:solidFill>
                                    <a:schemeClr val="accent1"/>
                                  </a:solidFill>
                                  <a:latin typeface="Cambria Math" panose="02040503050406030204" pitchFamily="18" charset="0"/>
                                  <a:ea typeface="Cambria Math" panose="02040503050406030204" pitchFamily="18" charset="0"/>
                                </a:rPr>
                                <m:t>𝑘</m:t>
                              </m:r>
                            </m:sub>
                          </m:sSub>
                        </m:e>
                      </m:d>
                    </m:oMath>
                  </m:oMathPara>
                </a14:m>
                <a:endParaRPr lang="en-US" i="1">
                  <a:solidFill>
                    <a:schemeClr val="tx1"/>
                  </a:solidFill>
                  <a:latin typeface="Cambria Math" panose="02040503050406030204" pitchFamily="18" charset="0"/>
                  <a:ea typeface="Cambria Math" panose="02040503050406030204" pitchFamily="18" charset="0"/>
                </a:endParaRPr>
              </a:p>
              <a:p>
                <a:r>
                  <a:rPr lang="en-US">
                    <a:solidFill>
                      <a:schemeClr val="tx1"/>
                    </a:solidFill>
                    <a:ea typeface="Cambria Math" panose="02040503050406030204" pitchFamily="18" charset="0"/>
                  </a:rPr>
                  <a:t>Đây chính là thuật toán SGD.</a:t>
                </a:r>
                <a:endParaRPr lang="en-US">
                  <a:solidFill>
                    <a:schemeClr val="tx1"/>
                  </a:solidFill>
                  <a:latin typeface="Cambria Math" panose="02040503050406030204" pitchFamily="18" charset="0"/>
                  <a:ea typeface="Cambria Math" panose="02040503050406030204" pitchFamily="18" charset="0"/>
                </a:endParaRPr>
              </a:p>
              <a:p>
                <a:r>
                  <a:rPr lang="en-US">
                    <a:solidFill>
                      <a:schemeClr val="tx1"/>
                    </a:solidFill>
                    <a:ea typeface="Cambria Math" panose="02040503050406030204" pitchFamily="18" charset="0"/>
                  </a:rPr>
                  <a:t>Do đó, SGD là một dạng đặc biệt của thuật toán Robbins-Monro.</a:t>
                </a:r>
              </a:p>
            </p:txBody>
          </p:sp>
        </mc:Choice>
        <mc:Fallback xmlns="">
          <p:sp>
            <p:nvSpPr>
              <p:cNvPr id="3" name="Text Placeholder 2">
                <a:extLst>
                  <a:ext uri="{FF2B5EF4-FFF2-40B4-BE49-F238E27FC236}">
                    <a16:creationId xmlns:a16="http://schemas.microsoft.com/office/drawing/2014/main" id="{92B384D5-D532-3D31-9DD5-961B859B79FD}"/>
                  </a:ext>
                </a:extLst>
              </p:cNvPr>
              <p:cNvSpPr>
                <a:spLocks noGrp="1" noRot="1" noChangeAspect="1" noMove="1" noResize="1" noEditPoints="1" noAdjustHandles="1" noChangeArrowheads="1" noChangeShapeType="1" noTextEdit="1"/>
              </p:cNvSpPr>
              <p:nvPr>
                <p:ph type="body" idx="1"/>
              </p:nvPr>
            </p:nvSpPr>
            <p:spPr>
              <a:xfrm>
                <a:off x="615462" y="1009860"/>
                <a:ext cx="11289323" cy="5465760"/>
              </a:xfrm>
              <a:blipFill>
                <a:blip r:embed="rId2"/>
                <a:stretch>
                  <a:fillRect l="-7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82E265-6598-8096-EC06-3DDFECD1BA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31</a:t>
            </a:fld>
            <a:endParaRPr lang="en-VN"/>
          </a:p>
        </p:txBody>
      </p:sp>
      <p:sp>
        <p:nvSpPr>
          <p:cNvPr id="5" name="Google Shape;375;p5">
            <a:extLst>
              <a:ext uri="{FF2B5EF4-FFF2-40B4-BE49-F238E27FC236}">
                <a16:creationId xmlns:a16="http://schemas.microsoft.com/office/drawing/2014/main" id="{970EF38E-E714-7902-9B11-88FBFE5005AA}"/>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49923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E6566-D116-B6A9-E895-2A1C7F646E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A38B8-C419-B424-D172-250D8E51C6F9}"/>
              </a:ext>
            </a:extLst>
          </p:cNvPr>
          <p:cNvSpPr>
            <a:spLocks noGrp="1"/>
          </p:cNvSpPr>
          <p:nvPr>
            <p:ph type="title"/>
          </p:nvPr>
        </p:nvSpPr>
        <p:spPr/>
        <p:txBody>
          <a:bodyPr>
            <a:normAutofit fontScale="90000"/>
          </a:bodyPr>
          <a:lstStyle/>
          <a:p>
            <a:r>
              <a:rPr lang="en-US"/>
              <a:t>Stochastic Gradient Descent (SGD) – Hội tụ</a:t>
            </a:r>
            <a:endParaRPr lang="en-US" dirty="0"/>
          </a:p>
        </p:txBody>
      </p:sp>
      <p:sp>
        <p:nvSpPr>
          <p:cNvPr id="3" name="Text Placeholder 2">
            <a:extLst>
              <a:ext uri="{FF2B5EF4-FFF2-40B4-BE49-F238E27FC236}">
                <a16:creationId xmlns:a16="http://schemas.microsoft.com/office/drawing/2014/main" id="{535C73E6-58BD-3DF1-7A0C-8E04BB6EED8E}"/>
              </a:ext>
            </a:extLst>
          </p:cNvPr>
          <p:cNvSpPr>
            <a:spLocks noGrp="1"/>
          </p:cNvSpPr>
          <p:nvPr>
            <p:ph type="body" idx="1"/>
          </p:nvPr>
        </p:nvSpPr>
        <p:spPr>
          <a:xfrm>
            <a:off x="684394" y="993025"/>
            <a:ext cx="11289323" cy="5465760"/>
          </a:xfrm>
        </p:spPr>
        <p:txBody>
          <a:bodyPr>
            <a:normAutofit/>
          </a:bodyPr>
          <a:lstStyle/>
          <a:p>
            <a:pPr marL="50800" indent="0">
              <a:buNone/>
            </a:pPr>
            <a:r>
              <a:rPr lang="en-US">
                <a:solidFill>
                  <a:schemeClr val="tx1"/>
                </a:solidFill>
                <a:ea typeface="Cambria Math" panose="02040503050406030204" pitchFamily="18" charset="0"/>
              </a:rPr>
              <a:t>Vì SGD là một dạng đặc biệt của thuật toán Robbins-Monro, nên SGD cũng sẽ hội tụ.</a:t>
            </a:r>
          </a:p>
        </p:txBody>
      </p:sp>
      <p:sp>
        <p:nvSpPr>
          <p:cNvPr id="4" name="Slide Number Placeholder 3">
            <a:extLst>
              <a:ext uri="{FF2B5EF4-FFF2-40B4-BE49-F238E27FC236}">
                <a16:creationId xmlns:a16="http://schemas.microsoft.com/office/drawing/2014/main" id="{F379802A-2C67-D418-658C-43F4DA0C14C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32</a:t>
            </a:fld>
            <a:endParaRPr lang="en-VN"/>
          </a:p>
        </p:txBody>
      </p:sp>
      <p:sp>
        <p:nvSpPr>
          <p:cNvPr id="5" name="Google Shape;375;p5">
            <a:extLst>
              <a:ext uri="{FF2B5EF4-FFF2-40B4-BE49-F238E27FC236}">
                <a16:creationId xmlns:a16="http://schemas.microsoft.com/office/drawing/2014/main" id="{0D3408D4-02AE-9BE9-D032-6EB980280417}"/>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22955A7-39B8-CE55-B8E2-B901E06585AC}"/>
                  </a:ext>
                </a:extLst>
              </p:cNvPr>
              <p:cNvGraphicFramePr>
                <a:graphicFrameLocks noGrp="1"/>
              </p:cNvGraphicFramePr>
              <p:nvPr>
                <p:extLst>
                  <p:ext uri="{D42A27DB-BD31-4B8C-83A1-F6EECF244321}">
                    <p14:modId xmlns:p14="http://schemas.microsoft.com/office/powerpoint/2010/main" val="4266112763"/>
                  </p:ext>
                </p:extLst>
              </p:nvPr>
            </p:nvGraphicFramePr>
            <p:xfrm>
              <a:off x="684394" y="2226980"/>
              <a:ext cx="11151458" cy="4115956"/>
            </p:xfrm>
            <a:graphic>
              <a:graphicData uri="http://schemas.openxmlformats.org/drawingml/2006/table">
                <a:tbl>
                  <a:tblPr firstRow="1" bandRow="1">
                    <a:tableStyleId>{5C22544A-7EE6-4342-B048-85BDC9FD1C3A}</a:tableStyleId>
                  </a:tblPr>
                  <a:tblGrid>
                    <a:gridCol w="11151458">
                      <a:extLst>
                        <a:ext uri="{9D8B030D-6E8A-4147-A177-3AD203B41FA5}">
                          <a16:colId xmlns:a16="http://schemas.microsoft.com/office/drawing/2014/main" val="2608535808"/>
                        </a:ext>
                      </a:extLst>
                    </a:gridCol>
                  </a:tblGrid>
                  <a:tr h="590048">
                    <a:tc>
                      <a:txBody>
                        <a:bodyPr/>
                        <a:lstStyle/>
                        <a:p>
                          <a:pPr>
                            <a:lnSpc>
                              <a:spcPct val="150000"/>
                            </a:lnSpc>
                          </a:pPr>
                          <a:r>
                            <a:rPr lang="en-US" sz="2600">
                              <a:solidFill>
                                <a:schemeClr val="tx1">
                                  <a:lumMod val="50000"/>
                                </a:schemeClr>
                              </a:solidFill>
                            </a:rPr>
                            <a:t>Tính hội tụ của Stochastic Gradient Descent (SGD)</a:t>
                          </a:r>
                          <a:endParaRPr lang="en-VN" sz="2600" dirty="0">
                            <a:solidFill>
                              <a:schemeClr val="tx1">
                                <a:lumMod val="50000"/>
                              </a:schemeClr>
                            </a:solidFill>
                          </a:endParaRPr>
                        </a:p>
                      </a:txBody>
                      <a:tcPr>
                        <a:solidFill>
                          <a:srgbClr val="FFC000"/>
                        </a:solidFill>
                      </a:tcPr>
                    </a:tc>
                    <a:extLst>
                      <a:ext uri="{0D108BD9-81ED-4DB2-BD59-A6C34878D82A}">
                        <a16:rowId xmlns:a16="http://schemas.microsoft.com/office/drawing/2014/main" val="1266693422"/>
                      </a:ext>
                    </a:extLst>
                  </a:tr>
                  <a:tr h="3503562">
                    <a:tc>
                      <a:txBody>
                        <a:bodyPr/>
                        <a:lstStyle/>
                        <a:p>
                          <a:pPr>
                            <a:lnSpc>
                              <a:spcPct val="150000"/>
                            </a:lnSpc>
                          </a:pPr>
                          <a:r>
                            <a:rPr lang="en-US" sz="2400"/>
                            <a:t>Trong thuật toán SGD, nếu</a:t>
                          </a:r>
                        </a:p>
                        <a:p>
                          <a:pPr marL="457200" indent="-457200">
                            <a:lnSpc>
                              <a:spcPct val="150000"/>
                            </a:lnSpc>
                            <a:buFont typeface="+mj-lt"/>
                            <a:buAutoNum type="arabicPeriod"/>
                          </a:pPr>
                          <a14:m>
                            <m:oMath xmlns:m="http://schemas.openxmlformats.org/officeDocument/2006/math">
                              <m:r>
                                <a:rPr lang="en-US" sz="2400" b="0" i="1" smtClean="0">
                                  <a:latin typeface="Cambria Math" panose="02040503050406030204" pitchFamily="18" charset="0"/>
                                </a:rPr>
                                <m:t>0&lt;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𝑤</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oMath>
                          </a14:m>
                          <a:endParaRPr lang="en-US" sz="2400"/>
                        </a:p>
                        <a:p>
                          <a:pPr marL="457200" indent="-457200">
                            <a:lnSpc>
                              <a:spcPct val="150000"/>
                            </a:lnSpc>
                            <a:buFont typeface="+mj-lt"/>
                            <a:buAutoNum type="arabicPeriod"/>
                          </a:pP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i="1" smtClean="0">
                                      <a:latin typeface="Cambria Math" panose="02040503050406030204" pitchFamily="18" charset="0"/>
                                      <a:ea typeface="Cambria Math" panose="02040503050406030204" pitchFamily="18" charset="0"/>
                                    </a:rPr>
                                    <m:t>∞</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nary>
                            </m:oMath>
                          </a14:m>
                          <a:r>
                            <a:rPr lang="en-US" sz="2400"/>
                            <a:t> và</a:t>
                          </a:r>
                          <a:r>
                            <a:rPr lang="en-US" sz="2400" baseline="0"/>
                            <a:t>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i="1" smtClean="0">
                                      <a:latin typeface="Cambria Math" panose="02040503050406030204" pitchFamily="18" charset="0"/>
                                      <a:ea typeface="Cambria Math" panose="02040503050406030204" pitchFamily="18" charset="0"/>
                                    </a:rPr>
                                    <m:t>∞</m:t>
                                  </m:r>
                                </m:sup>
                                <m:e>
                                  <m:sSubSup>
                                    <m:sSubSupPr>
                                      <m:ctrlPr>
                                        <a:rPr lang="en-US" sz="240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𝑘</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&lt;∞</m:t>
                                  </m:r>
                                </m:e>
                              </m:nary>
                            </m:oMath>
                          </a14:m>
                          <a:endParaRPr lang="en-US" sz="2400"/>
                        </a:p>
                        <a:p>
                          <a:pPr marL="457200" indent="-457200">
                            <a:lnSpc>
                              <a:spcPct val="150000"/>
                            </a:lnSpc>
                            <a:buFont typeface="+mj-lt"/>
                            <a:buAutoNum type="arabicPeriod"/>
                          </a:pPr>
                          <a14:m>
                            <m:oMath xmlns:m="http://schemas.openxmlformats.org/officeDocument/2006/math">
                              <m:sSubSup>
                                <m:sSubSupPr>
                                  <m:ctrlPr>
                                    <a:rPr lang="en-US" sz="2400" i="1" smtClean="0">
                                      <a:latin typeface="Cambria Math" panose="02040503050406030204" pitchFamily="18" charset="0"/>
                                      <a:ea typeface="Cambria Math" panose="02040503050406030204" pitchFamily="18" charset="0"/>
                                    </a:rPr>
                                  </m:ctrlPr>
                                </m:sSubSupPr>
                                <m:e>
                                  <m:d>
                                    <m:dPr>
                                      <m:begChr m:val="{"/>
                                      <m:endChr m:val="}"/>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e>
                                  </m:d>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up>
                                  <m:r>
                                    <a:rPr lang="en-US" sz="2400" i="1" smtClean="0">
                                      <a:latin typeface="Cambria Math" panose="02040503050406030204" pitchFamily="18" charset="0"/>
                                      <a:ea typeface="Cambria Math" panose="02040503050406030204" pitchFamily="18" charset="0"/>
                                    </a:rPr>
                                    <m:t>∞</m:t>
                                  </m:r>
                                </m:sup>
                              </m:sSubSup>
                            </m:oMath>
                          </a14:m>
                          <a:r>
                            <a:rPr lang="en-US" sz="2400"/>
                            <a:t> là</a:t>
                          </a:r>
                          <a:r>
                            <a:rPr lang="en-US" sz="2400" baseline="0"/>
                            <a:t> độc lập và có cùng phân phối (iid)</a:t>
                          </a:r>
                          <a:endParaRPr lang="en-US" sz="2400"/>
                        </a:p>
                        <a:p>
                          <a:pPr marL="0" indent="0">
                            <a:lnSpc>
                              <a:spcPct val="150000"/>
                            </a:lnSpc>
                            <a:buFont typeface="+mj-lt"/>
                            <a:buNone/>
                          </a:pPr>
                          <a:r>
                            <a:rPr lang="en-US" sz="2400"/>
                            <a:t>thì</a:t>
                          </a:r>
                          <a:r>
                            <a:rPr lang="en-US" sz="2400" baseline="0"/>
                            <a:t>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𝑘</m:t>
                                  </m:r>
                                </m:sub>
                              </m:sSub>
                            </m:oMath>
                          </a14:m>
                          <a:r>
                            <a:rPr lang="en-US" sz="2400"/>
                            <a:t> hội</a:t>
                          </a:r>
                          <a:r>
                            <a:rPr lang="en-US" sz="2400" baseline="0"/>
                            <a:t> tụ (converge) về nghiệm của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m:rPr>
                                      <m:sty m:val="p"/>
                                    </m:rPr>
                                    <a:rPr lang="en-US" sz="2400" i="1">
                                      <a:solidFill>
                                        <a:schemeClr val="tx1"/>
                                      </a:solidFill>
                                      <a:latin typeface="Cambria Math" panose="02040503050406030204" pitchFamily="18" charset="0"/>
                                      <a:ea typeface="Cambria Math" panose="02040503050406030204" pitchFamily="18" charset="0"/>
                                    </a:rPr>
                                    <m:t>∇</m:t>
                                  </m:r>
                                </m:e>
                                <m:sub>
                                  <m:r>
                                    <a:rPr lang="en-US" sz="2400" i="1">
                                      <a:solidFill>
                                        <a:schemeClr val="tx1"/>
                                      </a:solidFill>
                                      <a:latin typeface="Cambria Math" panose="02040503050406030204" pitchFamily="18" charset="0"/>
                                      <a:ea typeface="Cambria Math" panose="02040503050406030204" pitchFamily="18" charset="0"/>
                                    </a:rPr>
                                    <m:t>𝑤</m:t>
                                  </m:r>
                                </m:sub>
                              </m:sSub>
                              <m:r>
                                <a:rPr lang="en-US" sz="2400" i="1">
                                  <a:solidFill>
                                    <a:schemeClr val="tx1"/>
                                  </a:solidFill>
                                  <a:latin typeface="Cambria Math" panose="02040503050406030204" pitchFamily="18" charset="0"/>
                                  <a:ea typeface="Cambria Math" panose="02040503050406030204" pitchFamily="18" charset="0"/>
                                </a:rPr>
                                <m:t>𝔼</m:t>
                              </m:r>
                              <m:d>
                                <m:dPr>
                                  <m:begChr m:val="["/>
                                  <m:endChr m:val="]"/>
                                  <m:ctrlPr>
                                    <a:rPr lang="en-US" sz="2400" i="1">
                                      <a:solidFill>
                                        <a:schemeClr val="tx1"/>
                                      </a:solidFill>
                                      <a:latin typeface="Cambria Math" panose="02040503050406030204" pitchFamily="18" charset="0"/>
                                      <a:ea typeface="Cambria Math" panose="02040503050406030204" pitchFamily="18" charset="0"/>
                                    </a:rPr>
                                  </m:ctrlPr>
                                </m:dPr>
                                <m:e>
                                  <m:r>
                                    <a:rPr lang="en-US" sz="2400" i="1">
                                      <a:solidFill>
                                        <a:schemeClr val="tx1"/>
                                      </a:solidFill>
                                      <a:latin typeface="Cambria Math" panose="02040503050406030204" pitchFamily="18" charset="0"/>
                                      <a:ea typeface="Cambria Math" panose="02040503050406030204" pitchFamily="18" charset="0"/>
                                    </a:rPr>
                                    <m:t>𝑓</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𝑤</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𝑋</m:t>
                                      </m:r>
                                    </m:e>
                                  </m:d>
                                </m:e>
                              </m:d>
                              <m:r>
                                <a:rPr lang="en-US" sz="2400" b="0" i="1" smtClean="0">
                                  <a:solidFill>
                                    <a:schemeClr val="tx1"/>
                                  </a:solidFill>
                                  <a:latin typeface="Cambria Math" panose="02040503050406030204" pitchFamily="18" charset="0"/>
                                  <a:ea typeface="Cambria Math" panose="02040503050406030204" pitchFamily="18" charset="0"/>
                                </a:rPr>
                                <m:t>=0</m:t>
                              </m:r>
                            </m:oMath>
                          </a14:m>
                          <a:r>
                            <a:rPr lang="en-US" sz="2400"/>
                            <a:t> với</a:t>
                          </a:r>
                          <a:r>
                            <a:rPr lang="en-US" sz="2400" baseline="0"/>
                            <a:t> xác suất 1 (probability 1).</a:t>
                          </a:r>
                          <a:endParaRPr lang="en-US" sz="2400"/>
                        </a:p>
                      </a:txBody>
                      <a:tcPr>
                        <a:solidFill>
                          <a:schemeClr val="accent4">
                            <a:lumMod val="40000"/>
                            <a:lumOff val="60000"/>
                          </a:schemeClr>
                        </a:solidFill>
                      </a:tcPr>
                    </a:tc>
                    <a:extLst>
                      <a:ext uri="{0D108BD9-81ED-4DB2-BD59-A6C34878D82A}">
                        <a16:rowId xmlns:a16="http://schemas.microsoft.com/office/drawing/2014/main" val="680088143"/>
                      </a:ext>
                    </a:extLst>
                  </a:tr>
                </a:tbl>
              </a:graphicData>
            </a:graphic>
          </p:graphicFrame>
        </mc:Choice>
        <mc:Fallback xmlns="">
          <p:graphicFrame>
            <p:nvGraphicFramePr>
              <p:cNvPr id="6" name="Table 5">
                <a:extLst>
                  <a:ext uri="{FF2B5EF4-FFF2-40B4-BE49-F238E27FC236}">
                    <a16:creationId xmlns:a16="http://schemas.microsoft.com/office/drawing/2014/main" id="{922955A7-39B8-CE55-B8E2-B901E06585AC}"/>
                  </a:ext>
                </a:extLst>
              </p:cNvPr>
              <p:cNvGraphicFramePr>
                <a:graphicFrameLocks noGrp="1"/>
              </p:cNvGraphicFramePr>
              <p:nvPr>
                <p:extLst>
                  <p:ext uri="{D42A27DB-BD31-4B8C-83A1-F6EECF244321}">
                    <p14:modId xmlns:p14="http://schemas.microsoft.com/office/powerpoint/2010/main" val="4266112763"/>
                  </p:ext>
                </p:extLst>
              </p:nvPr>
            </p:nvGraphicFramePr>
            <p:xfrm>
              <a:off x="684394" y="2226980"/>
              <a:ext cx="11151458" cy="4115956"/>
            </p:xfrm>
            <a:graphic>
              <a:graphicData uri="http://schemas.openxmlformats.org/drawingml/2006/table">
                <a:tbl>
                  <a:tblPr firstRow="1" bandRow="1">
                    <a:tableStyleId>{5C22544A-7EE6-4342-B048-85BDC9FD1C3A}</a:tableStyleId>
                  </a:tblPr>
                  <a:tblGrid>
                    <a:gridCol w="11151458">
                      <a:extLst>
                        <a:ext uri="{9D8B030D-6E8A-4147-A177-3AD203B41FA5}">
                          <a16:colId xmlns:a16="http://schemas.microsoft.com/office/drawing/2014/main" val="2608535808"/>
                        </a:ext>
                      </a:extLst>
                    </a:gridCol>
                  </a:tblGrid>
                  <a:tr h="612394">
                    <a:tc>
                      <a:txBody>
                        <a:bodyPr/>
                        <a:lstStyle/>
                        <a:p>
                          <a:pPr>
                            <a:lnSpc>
                              <a:spcPct val="150000"/>
                            </a:lnSpc>
                          </a:pPr>
                          <a:r>
                            <a:rPr lang="en-US" sz="2600">
                              <a:solidFill>
                                <a:schemeClr val="tx1">
                                  <a:lumMod val="50000"/>
                                </a:schemeClr>
                              </a:solidFill>
                            </a:rPr>
                            <a:t>Tính hội tụ của Stochastic Gradient Descent (SGD)</a:t>
                          </a:r>
                          <a:endParaRPr lang="en-VN" sz="2600" dirty="0">
                            <a:solidFill>
                              <a:schemeClr val="tx1">
                                <a:lumMod val="50000"/>
                              </a:schemeClr>
                            </a:solidFill>
                          </a:endParaRPr>
                        </a:p>
                      </a:txBody>
                      <a:tcPr>
                        <a:solidFill>
                          <a:srgbClr val="FFC000"/>
                        </a:solidFill>
                      </a:tcPr>
                    </a:tc>
                    <a:extLst>
                      <a:ext uri="{0D108BD9-81ED-4DB2-BD59-A6C34878D82A}">
                        <a16:rowId xmlns:a16="http://schemas.microsoft.com/office/drawing/2014/main" val="1266693422"/>
                      </a:ext>
                    </a:extLst>
                  </a:tr>
                  <a:tr h="3503562">
                    <a:tc>
                      <a:txBody>
                        <a:bodyPr/>
                        <a:lstStyle/>
                        <a:p>
                          <a:endParaRPr lang="en-US"/>
                        </a:p>
                      </a:txBody>
                      <a:tcPr>
                        <a:blipFill>
                          <a:blip r:embed="rId2"/>
                          <a:stretch>
                            <a:fillRect l="-55" t="-17739" r="-219" b="-348"/>
                          </a:stretch>
                        </a:blipFill>
                      </a:tcPr>
                    </a:tc>
                    <a:extLst>
                      <a:ext uri="{0D108BD9-81ED-4DB2-BD59-A6C34878D82A}">
                        <a16:rowId xmlns:a16="http://schemas.microsoft.com/office/drawing/2014/main" val="680088143"/>
                      </a:ext>
                    </a:extLst>
                  </a:tr>
                </a:tbl>
              </a:graphicData>
            </a:graphic>
          </p:graphicFrame>
        </mc:Fallback>
      </mc:AlternateContent>
    </p:spTree>
    <p:extLst>
      <p:ext uri="{BB962C8B-B14F-4D97-AF65-F5344CB8AC3E}">
        <p14:creationId xmlns:p14="http://schemas.microsoft.com/office/powerpoint/2010/main" val="416666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5B0D3E5A-B99F-1474-30AD-69718C07307B}"/>
            </a:ext>
          </a:extLst>
        </p:cNvPr>
        <p:cNvGrpSpPr/>
        <p:nvPr/>
      </p:nvGrpSpPr>
      <p:grpSpPr>
        <a:xfrm>
          <a:off x="0" y="0"/>
          <a:ext cx="0" cy="0"/>
          <a:chOff x="0" y="0"/>
          <a:chExt cx="0" cy="0"/>
        </a:xfrm>
      </p:grpSpPr>
      <p:sp>
        <p:nvSpPr>
          <p:cNvPr id="363" name="Google Shape;363;p4">
            <a:extLst>
              <a:ext uri="{FF2B5EF4-FFF2-40B4-BE49-F238E27FC236}">
                <a16:creationId xmlns:a16="http://schemas.microsoft.com/office/drawing/2014/main" id="{3C0C10E3-1465-D3ED-2570-47B6BBAEC2BB}"/>
              </a:ext>
            </a:extLst>
          </p:cNvPr>
          <p:cNvSpPr txBox="1">
            <a:spLocks noGrp="1"/>
          </p:cNvSpPr>
          <p:nvPr>
            <p:ph type="body" idx="1"/>
          </p:nvPr>
        </p:nvSpPr>
        <p:spPr>
          <a:xfrm>
            <a:off x="1470929" y="2095027"/>
            <a:ext cx="9941071" cy="8846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F7FF"/>
              </a:buClr>
              <a:buSzPts val="4400"/>
              <a:buNone/>
            </a:pPr>
            <a:r>
              <a:rPr lang="en-US"/>
              <a:t>HÀNH VI HỘI TỤ CỦA SGD</a:t>
            </a:r>
            <a:endParaRPr dirty="0"/>
          </a:p>
        </p:txBody>
      </p:sp>
      <p:sp>
        <p:nvSpPr>
          <p:cNvPr id="364" name="Google Shape;364;p4">
            <a:extLst>
              <a:ext uri="{FF2B5EF4-FFF2-40B4-BE49-F238E27FC236}">
                <a16:creationId xmlns:a16="http://schemas.microsoft.com/office/drawing/2014/main" id="{54870057-4A21-1805-502A-B3DFFB6E5296}"/>
              </a:ext>
            </a:extLst>
          </p:cNvPr>
          <p:cNvSpPr txBox="1">
            <a:spLocks noGrp="1"/>
          </p:cNvSpPr>
          <p:nvPr>
            <p:ph type="body" idx="2"/>
          </p:nvPr>
        </p:nvSpPr>
        <p:spPr>
          <a:xfrm>
            <a:off x="1470930" y="3169159"/>
            <a:ext cx="9941070" cy="695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None/>
            </a:pPr>
            <a:r>
              <a:rPr lang="en-US"/>
              <a:t>CONVERGENCE PATTERN OF SGD</a:t>
            </a:r>
            <a:endParaRPr dirty="0"/>
          </a:p>
        </p:txBody>
      </p:sp>
      <p:sp>
        <p:nvSpPr>
          <p:cNvPr id="365" name="Google Shape;365;p4">
            <a:extLst>
              <a:ext uri="{FF2B5EF4-FFF2-40B4-BE49-F238E27FC236}">
                <a16:creationId xmlns:a16="http://schemas.microsoft.com/office/drawing/2014/main" id="{7B16DDE0-1848-6C3E-7A91-7B8A31B3ACC4}"/>
              </a:ext>
            </a:extLst>
          </p:cNvPr>
          <p:cNvSpPr txBox="1">
            <a:spLocks noGrp="1"/>
          </p:cNvSpPr>
          <p:nvPr>
            <p:ph type="body" idx="3"/>
          </p:nvPr>
        </p:nvSpPr>
        <p:spPr>
          <a:xfrm>
            <a:off x="1470930" y="4137397"/>
            <a:ext cx="7147030" cy="91669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2F2F2"/>
              </a:buClr>
              <a:buSzPts val="1000"/>
              <a:buNone/>
            </a:pPr>
            <a:endParaRPr/>
          </a:p>
        </p:txBody>
      </p:sp>
      <p:sp>
        <p:nvSpPr>
          <p:cNvPr id="366" name="Google Shape;366;p4">
            <a:extLst>
              <a:ext uri="{FF2B5EF4-FFF2-40B4-BE49-F238E27FC236}">
                <a16:creationId xmlns:a16="http://schemas.microsoft.com/office/drawing/2014/main" id="{9F64BE04-1DB8-2D91-B09F-1691D55C6A5E}"/>
              </a:ext>
            </a:extLst>
          </p:cNvPr>
          <p:cNvSpPr txBox="1">
            <a:spLocks noGrp="1"/>
          </p:cNvSpPr>
          <p:nvPr>
            <p:ph type="body" idx="4"/>
          </p:nvPr>
        </p:nvSpPr>
        <p:spPr>
          <a:xfrm>
            <a:off x="8896576" y="5231902"/>
            <a:ext cx="2521280" cy="1577819"/>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rgbClr val="00F7FF"/>
              </a:buClr>
              <a:buSzPts val="12000"/>
              <a:buNone/>
            </a:pPr>
            <a:endParaRPr/>
          </a:p>
        </p:txBody>
      </p:sp>
      <p:sp>
        <p:nvSpPr>
          <p:cNvPr id="367" name="Google Shape;367;p4">
            <a:extLst>
              <a:ext uri="{FF2B5EF4-FFF2-40B4-BE49-F238E27FC236}">
                <a16:creationId xmlns:a16="http://schemas.microsoft.com/office/drawing/2014/main" id="{0A4F2760-FDB0-2127-C844-63B7A5DB9866}"/>
              </a:ext>
            </a:extLst>
          </p:cNvPr>
          <p:cNvSpPr txBox="1">
            <a:spLocks noGrp="1"/>
          </p:cNvSpPr>
          <p:nvPr>
            <p:ph type="ftr" idx="11"/>
          </p:nvPr>
        </p:nvSpPr>
        <p:spPr>
          <a:xfrm>
            <a:off x="838200" y="6481647"/>
            <a:ext cx="4475922" cy="2398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VN"/>
              <a:t>Thực hiện bởi Trường Đại học Công nghệ Thông tin, ĐHQG-HCM</a:t>
            </a:r>
            <a:endParaRPr/>
          </a:p>
        </p:txBody>
      </p:sp>
      <p:sp>
        <p:nvSpPr>
          <p:cNvPr id="368" name="Google Shape;368;p4">
            <a:extLst>
              <a:ext uri="{FF2B5EF4-FFF2-40B4-BE49-F238E27FC236}">
                <a16:creationId xmlns:a16="http://schemas.microsoft.com/office/drawing/2014/main" id="{A7216E6E-6FA9-B07D-E617-77BE10AAE196}"/>
              </a:ext>
            </a:extLst>
          </p:cNvPr>
          <p:cNvSpPr txBox="1">
            <a:spLocks noGrp="1"/>
          </p:cNvSpPr>
          <p:nvPr>
            <p:ph type="sldNum" idx="12"/>
          </p:nvPr>
        </p:nvSpPr>
        <p:spPr>
          <a:xfrm>
            <a:off x="65862" y="6542216"/>
            <a:ext cx="292608" cy="3157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33</a:t>
            </a:fld>
            <a:endParaRPr/>
          </a:p>
        </p:txBody>
      </p:sp>
    </p:spTree>
    <p:extLst>
      <p:ext uri="{BB962C8B-B14F-4D97-AF65-F5344CB8AC3E}">
        <p14:creationId xmlns:p14="http://schemas.microsoft.com/office/powerpoint/2010/main" val="53755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403C-F1F2-3BE4-818E-6A5F245B3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12FE9-BC01-F3C0-C6DD-71FCC6D4E42A}"/>
              </a:ext>
            </a:extLst>
          </p:cNvPr>
          <p:cNvSpPr>
            <a:spLocks noGrp="1"/>
          </p:cNvSpPr>
          <p:nvPr>
            <p:ph type="title"/>
          </p:nvPr>
        </p:nvSpPr>
        <p:spPr/>
        <p:txBody>
          <a:bodyPr>
            <a:normAutofit fontScale="90000"/>
          </a:bodyPr>
          <a:lstStyle/>
          <a:p>
            <a:r>
              <a:rPr lang="en-US"/>
              <a:t>Stochastic Gradient Descent (SGD) –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81B118B-A5CB-96BB-AAD8-E43B7FE22690}"/>
                  </a:ext>
                </a:extLst>
              </p:cNvPr>
              <p:cNvSpPr>
                <a:spLocks noGrp="1"/>
              </p:cNvSpPr>
              <p:nvPr>
                <p:ph type="body" idx="1"/>
              </p:nvPr>
            </p:nvSpPr>
            <p:spPr>
              <a:xfrm>
                <a:off x="615462" y="1009860"/>
                <a:ext cx="11289323" cy="5624176"/>
              </a:xfrm>
            </p:spPr>
            <p:txBody>
              <a:bodyPr>
                <a:normAutofit fontScale="85000" lnSpcReduction="10000"/>
              </a:bodyPr>
              <a:lstStyle/>
              <a:p>
                <a:pPr marL="50800" indent="0">
                  <a:buNone/>
                </a:pPr>
                <a:r>
                  <a:rPr lang="en-US">
                    <a:solidFill>
                      <a:schemeClr val="tx1"/>
                    </a:solidFill>
                  </a:rPr>
                  <a:t>Câu hỏi: vì phép xấp xỉ không chính xác khi ta sử dụng các vector gradient ngẫu nhiên (stochastic gradient), tốc độ hội tụ của SGD bị ảnh hưởng thế nào?</a:t>
                </a:r>
              </a:p>
              <a:p>
                <a:pPr marL="50800" indent="0">
                  <a:buNone/>
                </a:pPr>
                <a:endParaRPr lang="en-US">
                  <a:solidFill>
                    <a:schemeClr val="tx1"/>
                  </a:solidFill>
                </a:endParaRPr>
              </a:p>
              <a:p>
                <a:pPr marL="50800" indent="0">
                  <a:buNone/>
                </a:pPr>
                <a:r>
                  <a:rPr lang="en-US">
                    <a:solidFill>
                      <a:schemeClr val="tx1"/>
                    </a:solidFill>
                  </a:rPr>
                  <a:t>Ta xét </a:t>
                </a:r>
                <a:r>
                  <a:rPr lang="en-US">
                    <a:solidFill>
                      <a:srgbClr val="FF0000"/>
                    </a:solidFill>
                  </a:rPr>
                  <a:t>độ lỗi tương đối (relative error) </a:t>
                </a:r>
                <a:r>
                  <a:rPr lang="en-US">
                    <a:solidFill>
                      <a:schemeClr val="tx1"/>
                    </a:solidFill>
                  </a:rPr>
                  <a:t>giữa stochastic gradient và batch gradient:</a:t>
                </a:r>
              </a:p>
              <a:p>
                <a:pPr marL="5080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𝛿</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begChr m:val="|"/>
                              <m:endChr m:val="|"/>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𝑘</m:t>
                                      </m:r>
                                    </m:sub>
                                  </m:sSub>
                                </m:e>
                              </m:d>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d>
                        </m:num>
                        <m:den>
                          <m:d>
                            <m:dPr>
                              <m:begChr m:val="|"/>
                              <m:endChr m:val="|"/>
                              <m:ctrlPr>
                                <a:rPr lang="en-US" b="0"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d>
                        </m:den>
                      </m:f>
                    </m:oMath>
                  </m:oMathPara>
                </a14:m>
                <a:endParaRPr lang="en-US">
                  <a:solidFill>
                    <a:schemeClr val="tx1"/>
                  </a:solidFill>
                </a:endParaRPr>
              </a:p>
              <a:p>
                <a:pPr marL="50800" indent="0">
                  <a:buNone/>
                </a:pPr>
                <a:r>
                  <a:rPr lang="en-US">
                    <a:solidFill>
                      <a:schemeClr val="tx1"/>
                    </a:solidFill>
                    <a:ea typeface="Cambria Math" panose="02040503050406030204" pitchFamily="18" charset="0"/>
                  </a:rPr>
                  <a:t>Bởi vì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𝑤</m:t>
                                </m:r>
                              </m:e>
                              <m:sup>
                                <m:r>
                                  <a:rPr lang="en-US" i="1">
                                    <a:solidFill>
                                      <a:srgbClr val="FF0000"/>
                                    </a:solidFill>
                                    <a:latin typeface="Cambria Math" panose="02040503050406030204" pitchFamily="18" charset="0"/>
                                    <a:ea typeface="Cambria Math" panose="02040503050406030204" pitchFamily="18" charset="0"/>
                                  </a:rPr>
                                  <m:t>∗</m:t>
                                </m:r>
                              </m:sup>
                            </m:sSup>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𝑋</m:t>
                            </m:r>
                          </m:e>
                        </m:d>
                      </m:e>
                    </m:d>
                    <m:r>
                      <a:rPr lang="en-US" b="0" i="1" smtClean="0">
                        <a:solidFill>
                          <a:schemeClr val="tx1"/>
                        </a:solidFill>
                        <a:latin typeface="Cambria Math" panose="02040503050406030204" pitchFamily="18" charset="0"/>
                        <a:ea typeface="Cambria Math" panose="02040503050406030204" pitchFamily="18" charset="0"/>
                      </a:rPr>
                      <m:t>=0</m:t>
                    </m:r>
                  </m:oMath>
                </a14:m>
                <a:r>
                  <a:rPr lang="en-US">
                    <a:solidFill>
                      <a:schemeClr val="tx1"/>
                    </a:solidFill>
                    <a:latin typeface="Cambria Math" panose="02040503050406030204" pitchFamily="18" charset="0"/>
                    <a:ea typeface="Cambria Math" panose="02040503050406030204" pitchFamily="18" charset="0"/>
                  </a:rPr>
                  <a:t>, </a:t>
                </a:r>
                <a:r>
                  <a:rPr lang="en-US">
                    <a:solidFill>
                      <a:schemeClr val="tx1"/>
                    </a:solidFill>
                    <a:ea typeface="Cambria Math" panose="02040503050406030204" pitchFamily="18" charset="0"/>
                  </a:rPr>
                  <a:t>ta có:</a:t>
                </a:r>
              </a:p>
              <a:p>
                <a:pPr marL="5080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i="1">
                              <a:solidFill>
                                <a:schemeClr val="tx1"/>
                              </a:solidFill>
                              <a:latin typeface="Cambria Math" panose="02040503050406030204" pitchFamily="18" charset="0"/>
                            </a:rPr>
                            <m:t>𝑘</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𝑘</m:t>
                                      </m:r>
                                    </m:sub>
                                  </m:sSub>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d>
                        </m:num>
                        <m:den>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r>
                                <a:rPr lang="en-US" b="0" i="1" smtClean="0">
                                  <a:solidFill>
                                    <a:schemeClr val="tx1"/>
                                  </a:solidFill>
                                  <a:latin typeface="Cambria Math" panose="02040503050406030204" pitchFamily="18" charset="0"/>
                                  <a:ea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𝔼</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sSub>
                                    <m:sSubPr>
                                      <m:ctrlPr>
                                        <a:rPr lang="en-US" i="1">
                                          <a:solidFill>
                                            <a:srgbClr val="FF0000"/>
                                          </a:solidFill>
                                          <a:latin typeface="Cambria Math" panose="02040503050406030204" pitchFamily="18" charset="0"/>
                                          <a:ea typeface="Cambria Math" panose="02040503050406030204" pitchFamily="18" charset="0"/>
                                        </a:rPr>
                                      </m:ctrlPr>
                                    </m:sSubPr>
                                    <m:e>
                                      <m:r>
                                        <m:rPr>
                                          <m:sty m:val="p"/>
                                        </m:rP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𝑤</m:t>
                                      </m:r>
                                    </m:sub>
                                  </m:sSub>
                                  <m:r>
                                    <a:rPr lang="en-US" i="1">
                                      <a:solidFill>
                                        <a:srgbClr val="FF0000"/>
                                      </a:solidFill>
                                      <a:latin typeface="Cambria Math" panose="02040503050406030204" pitchFamily="18" charset="0"/>
                                      <a:ea typeface="Cambria Math" panose="02040503050406030204" pitchFamily="18" charset="0"/>
                                    </a:rPr>
                                    <m:t>𝑓</m:t>
                                  </m:r>
                                  <m:d>
                                    <m:dPr>
                                      <m:ctrlPr>
                                        <a:rPr lang="en-US" i="1">
                                          <a:solidFill>
                                            <a:srgbClr val="FF0000"/>
                                          </a:solidFill>
                                          <a:latin typeface="Cambria Math" panose="02040503050406030204" pitchFamily="18" charset="0"/>
                                          <a:ea typeface="Cambria Math" panose="02040503050406030204" pitchFamily="18" charset="0"/>
                                        </a:rPr>
                                      </m:ctrlPr>
                                    </m:dPr>
                                    <m:e>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𝑤</m:t>
                                          </m:r>
                                        </m:e>
                                        <m:sup>
                                          <m:r>
                                            <a:rPr lang="en-US" i="1">
                                              <a:solidFill>
                                                <a:srgbClr val="FF0000"/>
                                              </a:solidFill>
                                              <a:latin typeface="Cambria Math" panose="02040503050406030204" pitchFamily="18" charset="0"/>
                                              <a:ea typeface="Cambria Math" panose="02040503050406030204" pitchFamily="18" charset="0"/>
                                            </a:rPr>
                                            <m:t>∗</m:t>
                                          </m:r>
                                        </m:sup>
                                      </m:sSup>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𝑋</m:t>
                                      </m:r>
                                    </m:e>
                                  </m:d>
                                </m:e>
                              </m:d>
                            </m:e>
                          </m:d>
                        </m:den>
                      </m:f>
                      <m:r>
                        <a:rPr lang="en-US" b="0" i="1" smtClean="0">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𝑘</m:t>
                                      </m:r>
                                    </m:sub>
                                  </m:sSub>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d>
                        </m:num>
                        <m:den>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m:rPr>
                                          <m:sty m:val="p"/>
                                        </m:rPr>
                                        <a:rPr lang="en-US" i="1">
                                          <a:solidFill>
                                            <a:schemeClr val="tx1"/>
                                          </a:solidFill>
                                          <a:latin typeface="Cambria Math" panose="02040503050406030204" pitchFamily="18" charset="0"/>
                                          <a:ea typeface="Cambria Math" panose="02040503050406030204" pitchFamily="18" charset="0"/>
                                        </a:rPr>
                                        <m:t>∇</m:t>
                                      </m:r>
                                    </m:e>
                                    <m:sub>
                                      <m:r>
                                        <a:rPr lang="en-US" b="0" i="1" smtClean="0">
                                          <a:solidFill>
                                            <a:schemeClr val="tx1"/>
                                          </a:solidFill>
                                          <a:latin typeface="Cambria Math" panose="02040503050406030204" pitchFamily="18" charset="0"/>
                                          <a:ea typeface="Cambria Math" panose="02040503050406030204" pitchFamily="18" charset="0"/>
                                        </a:rPr>
                                        <m:t>𝑤</m:t>
                                      </m:r>
                                    </m:sub>
                                    <m:sup>
                                      <m:r>
                                        <a:rPr lang="en-US" b="0" i="1" smtClean="0">
                                          <a:solidFill>
                                            <a:schemeClr val="tx1"/>
                                          </a:solidFill>
                                          <a:latin typeface="Cambria Math" panose="02040503050406030204" pitchFamily="18" charset="0"/>
                                          <a:ea typeface="Cambria Math" panose="02040503050406030204" pitchFamily="18" charset="0"/>
                                        </a:rPr>
                                        <m:t>2</m:t>
                                      </m:r>
                                    </m:sup>
                                  </m:sSubSup>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𝑤</m:t>
                                          </m:r>
                                        </m:e>
                                      </m:acc>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e>
                              </m:d>
                            </m:e>
                          </m:d>
                        </m:den>
                      </m:f>
                    </m:oMath>
                  </m:oMathPara>
                </a14:m>
                <a:endParaRPr lang="en-US" i="1">
                  <a:solidFill>
                    <a:schemeClr val="tx1"/>
                  </a:solidFill>
                  <a:latin typeface="Cambria Math" panose="02040503050406030204" pitchFamily="18" charset="0"/>
                  <a:ea typeface="Cambria Math" panose="02040503050406030204" pitchFamily="18" charset="0"/>
                </a:endParaRPr>
              </a:p>
              <a:p>
                <a:pPr marL="50800" indent="0">
                  <a:buNone/>
                </a:pPr>
                <a:endParaRPr lang="en-US" i="1">
                  <a:solidFill>
                    <a:schemeClr val="tx1"/>
                  </a:solidFill>
                  <a:latin typeface="Cambria Math" panose="02040503050406030204" pitchFamily="18" charset="0"/>
                  <a:ea typeface="Cambria Math" panose="02040503050406030204" pitchFamily="18" charset="0"/>
                </a:endParaRPr>
              </a:p>
              <a:p>
                <a:pPr marL="50800" indent="0">
                  <a:buNone/>
                </a:pPr>
                <a:r>
                  <a:rPr lang="en-US">
                    <a:solidFill>
                      <a:schemeClr val="tx1"/>
                    </a:solidFill>
                    <a:ea typeface="Cambria Math" panose="02040503050406030204" pitchFamily="18" charset="0"/>
                  </a:rPr>
                  <a:t>do định lý giá trị trung bình (mean value theorem) và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𝑤</m:t>
                            </m:r>
                          </m:e>
                        </m:acc>
                      </m:e>
                      <m:sub>
                        <m:r>
                          <a:rPr lang="en-US" i="1">
                            <a:solidFill>
                              <a:schemeClr val="tx1"/>
                            </a:solidFill>
                            <a:latin typeface="Cambria Math" panose="02040503050406030204" pitchFamily="18" charset="0"/>
                            <a:ea typeface="Cambria Math" panose="02040503050406030204" pitchFamily="18" charset="0"/>
                          </a:rPr>
                          <m:t>𝑘</m:t>
                        </m:r>
                      </m:sub>
                    </m:sSub>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b="0" i="1" smtClean="0">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i="1">
                    <a:solidFill>
                      <a:schemeClr val="tx1"/>
                    </a:solidFill>
                    <a:latin typeface="Cambria Math" panose="02040503050406030204" pitchFamily="18" charset="0"/>
                    <a:ea typeface="Cambria Math" panose="02040503050406030204" pitchFamily="18" charset="0"/>
                  </a:rPr>
                  <a:t>.</a:t>
                </a:r>
              </a:p>
            </p:txBody>
          </p:sp>
        </mc:Choice>
        <mc:Fallback xmlns="">
          <p:sp>
            <p:nvSpPr>
              <p:cNvPr id="3" name="Text Placeholder 2">
                <a:extLst>
                  <a:ext uri="{FF2B5EF4-FFF2-40B4-BE49-F238E27FC236}">
                    <a16:creationId xmlns:a16="http://schemas.microsoft.com/office/drawing/2014/main" id="{881B118B-A5CB-96BB-AAD8-E43B7FE22690}"/>
                  </a:ext>
                </a:extLst>
              </p:cNvPr>
              <p:cNvSpPr>
                <a:spLocks noGrp="1" noRot="1" noChangeAspect="1" noMove="1" noResize="1" noEditPoints="1" noAdjustHandles="1" noChangeArrowheads="1" noChangeShapeType="1" noTextEdit="1"/>
              </p:cNvSpPr>
              <p:nvPr>
                <p:ph type="body" idx="1"/>
              </p:nvPr>
            </p:nvSpPr>
            <p:spPr>
              <a:xfrm>
                <a:off x="615462" y="1009860"/>
                <a:ext cx="11289323" cy="5624176"/>
              </a:xfrm>
              <a:blipFill>
                <a:blip r:embed="rId2"/>
                <a:stretch>
                  <a:fillRect l="-432" r="-8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C5FB02A-C752-EB30-E20D-342533F309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34</a:t>
            </a:fld>
            <a:endParaRPr lang="en-VN"/>
          </a:p>
        </p:txBody>
      </p:sp>
      <p:sp>
        <p:nvSpPr>
          <p:cNvPr id="5" name="Google Shape;375;p5">
            <a:extLst>
              <a:ext uri="{FF2B5EF4-FFF2-40B4-BE49-F238E27FC236}">
                <a16:creationId xmlns:a16="http://schemas.microsoft.com/office/drawing/2014/main" id="{9629E6F3-B70E-BCAF-AF2F-00E6871445AC}"/>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3518936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F0289-20E0-4167-E359-8C2B8AC51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ADDFC-A8C0-5F17-E8A5-250AE14EBFD2}"/>
              </a:ext>
            </a:extLst>
          </p:cNvPr>
          <p:cNvSpPr>
            <a:spLocks noGrp="1"/>
          </p:cNvSpPr>
          <p:nvPr>
            <p:ph type="title"/>
          </p:nvPr>
        </p:nvSpPr>
        <p:spPr/>
        <p:txBody>
          <a:bodyPr>
            <a:normAutofit fontScale="90000"/>
          </a:bodyPr>
          <a:lstStyle/>
          <a:p>
            <a:r>
              <a:rPr lang="en-US"/>
              <a:t>Stochastic Gradient Descent (SGD) –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111D27B-10E1-09C0-492C-9295A3AA6A87}"/>
                  </a:ext>
                </a:extLst>
              </p:cNvPr>
              <p:cNvSpPr>
                <a:spLocks noGrp="1"/>
              </p:cNvSpPr>
              <p:nvPr>
                <p:ph type="body" idx="1"/>
              </p:nvPr>
            </p:nvSpPr>
            <p:spPr>
              <a:xfrm>
                <a:off x="615462" y="1009860"/>
                <a:ext cx="11289323" cy="5624176"/>
              </a:xfrm>
            </p:spPr>
            <p:txBody>
              <a:bodyPr>
                <a:normAutofit fontScale="92500" lnSpcReduction="20000"/>
              </a:bodyPr>
              <a:lstStyle/>
              <a:p>
                <a:pPr marL="50800" indent="0">
                  <a:buNone/>
                </a:pPr>
                <a:r>
                  <a:rPr lang="en-US">
                    <a:solidFill>
                      <a:schemeClr val="tx1"/>
                    </a:solidFill>
                  </a:rPr>
                  <a:t>Giả sử </a:t>
                </a:r>
                <a14:m>
                  <m:oMath xmlns:m="http://schemas.openxmlformats.org/officeDocument/2006/math">
                    <m:r>
                      <a:rPr lang="en-US" b="0" i="1" smtClean="0">
                        <a:solidFill>
                          <a:schemeClr val="tx1"/>
                        </a:solidFill>
                        <a:latin typeface="Cambria Math" panose="02040503050406030204" pitchFamily="18" charset="0"/>
                      </a:rPr>
                      <m:t>𝑓</m:t>
                    </m:r>
                  </m:oMath>
                </a14:m>
                <a:r>
                  <a:rPr lang="en-US">
                    <a:solidFill>
                      <a:schemeClr val="tx1"/>
                    </a:solidFill>
                  </a:rPr>
                  <a:t> là lồi chặt (strictly convex)</a:t>
                </a:r>
              </a:p>
              <a:p>
                <a:pPr marL="5080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m:rPr>
                              <m:sty m:val="p"/>
                            </m:rPr>
                            <a:rPr lang="en-US" i="1">
                              <a:solidFill>
                                <a:schemeClr val="tx1"/>
                              </a:solidFill>
                              <a:latin typeface="Cambria Math" panose="02040503050406030204" pitchFamily="18" charset="0"/>
                              <a:ea typeface="Cambria Math" panose="02040503050406030204" pitchFamily="18" charset="0"/>
                            </a:rPr>
                            <m:t>∇</m:t>
                          </m:r>
                        </m:e>
                        <m:sub>
                          <m:r>
                            <a:rPr lang="en-US" b="0" i="1" smtClean="0">
                              <a:solidFill>
                                <a:schemeClr val="tx1"/>
                              </a:solidFill>
                              <a:latin typeface="Cambria Math" panose="02040503050406030204" pitchFamily="18" charset="0"/>
                              <a:ea typeface="Cambria Math" panose="02040503050406030204" pitchFamily="18" charset="0"/>
                            </a:rPr>
                            <m:t>𝑤</m:t>
                          </m:r>
                        </m:sub>
                        <m:sup>
                          <m:r>
                            <a:rPr lang="en-US" b="0" i="1" smtClean="0">
                              <a:solidFill>
                                <a:schemeClr val="tx1"/>
                              </a:solidFill>
                              <a:latin typeface="Cambria Math" panose="02040503050406030204" pitchFamily="18" charset="0"/>
                              <a:ea typeface="Cambria Math" panose="02040503050406030204" pitchFamily="18" charset="0"/>
                            </a:rPr>
                            <m:t>2</m:t>
                          </m:r>
                        </m:sup>
                      </m:sSubSup>
                      <m:r>
                        <a:rPr lang="en-US" i="1">
                          <a:solidFill>
                            <a:schemeClr val="tx1"/>
                          </a:solidFill>
                          <a:latin typeface="Cambria Math" panose="02040503050406030204" pitchFamily="18" charset="0"/>
                          <a:ea typeface="Cambria Math" panose="02040503050406030204" pitchFamily="18" charset="0"/>
                        </a:rPr>
                        <m:t>𝑓</m:t>
                      </m:r>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𝑐</m:t>
                      </m:r>
                      <m:r>
                        <a:rPr lang="en-US" b="0" i="1" smtClean="0">
                          <a:solidFill>
                            <a:schemeClr val="tx1"/>
                          </a:solidFill>
                          <a:latin typeface="Cambria Math" panose="02040503050406030204" pitchFamily="18" charset="0"/>
                          <a:ea typeface="Cambria Math" panose="02040503050406030204" pitchFamily="18" charset="0"/>
                        </a:rPr>
                        <m:t>&gt;0</m:t>
                      </m:r>
                    </m:oMath>
                  </m:oMathPara>
                </a14:m>
                <a:endParaRPr lang="en-US">
                  <a:solidFill>
                    <a:schemeClr val="tx1"/>
                  </a:solidFill>
                </a:endParaRPr>
              </a:p>
              <a:p>
                <a:pPr marL="50800" indent="0">
                  <a:buNone/>
                </a:pPr>
                <a:r>
                  <a:rPr lang="en-US">
                    <a:solidFill>
                      <a:schemeClr val="tx1"/>
                    </a:solidFill>
                  </a:rPr>
                  <a:t>với mọi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𝑋</m:t>
                    </m:r>
                  </m:oMath>
                </a14:m>
                <a:r>
                  <a:rPr lang="en-US">
                    <a:solidFill>
                      <a:schemeClr val="tx1"/>
                    </a:solidFill>
                  </a:rPr>
                  <a:t>, và </a:t>
                </a:r>
                <a14:m>
                  <m:oMath xmlns:m="http://schemas.openxmlformats.org/officeDocument/2006/math">
                    <m:r>
                      <a:rPr lang="en-US" b="0" i="1" smtClean="0">
                        <a:solidFill>
                          <a:schemeClr val="tx1"/>
                        </a:solidFill>
                        <a:latin typeface="Cambria Math" panose="02040503050406030204" pitchFamily="18" charset="0"/>
                      </a:rPr>
                      <m:t>𝑐</m:t>
                    </m:r>
                  </m:oMath>
                </a14:m>
                <a:r>
                  <a:rPr lang="en-US">
                    <a:solidFill>
                      <a:schemeClr val="tx1"/>
                    </a:solidFill>
                  </a:rPr>
                  <a:t> là một chặn dương (positive found).</a:t>
                </a:r>
              </a:p>
              <a:p>
                <a:pPr marL="50800" indent="0">
                  <a:buNone/>
                </a:pPr>
                <a:endParaRPr lang="en-US">
                  <a:solidFill>
                    <a:schemeClr val="tx1"/>
                  </a:solidFill>
                </a:endParaRPr>
              </a:p>
              <a:p>
                <a:pPr marL="50800" indent="0">
                  <a:buNone/>
                </a:pPr>
                <a:r>
                  <a:rPr lang="en-US">
                    <a:solidFill>
                      <a:schemeClr val="tx1"/>
                    </a:solidFill>
                  </a:rPr>
                  <a:t>Mẫu số của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i="1">
                            <a:solidFill>
                              <a:schemeClr val="tx1"/>
                            </a:solidFill>
                            <a:latin typeface="Cambria Math" panose="02040503050406030204" pitchFamily="18" charset="0"/>
                          </a:rPr>
                          <m:t>𝑘</m:t>
                        </m:r>
                      </m:sub>
                    </m:sSub>
                  </m:oMath>
                </a14:m>
                <a:r>
                  <a:rPr lang="en-US">
                    <a:solidFill>
                      <a:schemeClr val="tx1"/>
                    </a:solidFill>
                  </a:rPr>
                  <a:t> trở thành:</a:t>
                </a:r>
              </a:p>
              <a:p>
                <a:pPr marL="50800" indent="0">
                  <a:buNone/>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m:rPr>
                                      <m:sty m:val="p"/>
                                    </m:rPr>
                                    <a:rPr lang="en-US" i="1">
                                      <a:solidFill>
                                        <a:schemeClr val="tx1"/>
                                      </a:solidFill>
                                      <a:latin typeface="Cambria Math" panose="02040503050406030204" pitchFamily="18" charset="0"/>
                                      <a:ea typeface="Cambria Math" panose="02040503050406030204" pitchFamily="18" charset="0"/>
                                    </a:rPr>
                                    <m:t>∇</m:t>
                                  </m:r>
                                </m:e>
                                <m:sub>
                                  <m:r>
                                    <a:rPr lang="en-US" b="0" i="1" smtClean="0">
                                      <a:solidFill>
                                        <a:schemeClr val="tx1"/>
                                      </a:solidFill>
                                      <a:latin typeface="Cambria Math" panose="02040503050406030204" pitchFamily="18" charset="0"/>
                                      <a:ea typeface="Cambria Math" panose="02040503050406030204" pitchFamily="18" charset="0"/>
                                    </a:rPr>
                                    <m:t>𝑤</m:t>
                                  </m:r>
                                </m:sub>
                                <m:sup>
                                  <m:r>
                                    <a:rPr lang="en-US" b="0" i="1" smtClean="0">
                                      <a:solidFill>
                                        <a:schemeClr val="tx1"/>
                                      </a:solidFill>
                                      <a:latin typeface="Cambria Math" panose="02040503050406030204" pitchFamily="18" charset="0"/>
                                      <a:ea typeface="Cambria Math" panose="02040503050406030204" pitchFamily="18" charset="0"/>
                                    </a:rPr>
                                    <m:t>2</m:t>
                                  </m:r>
                                </m:sup>
                              </m:sSubSup>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𝑤</m:t>
                                      </m:r>
                                    </m:e>
                                  </m:acc>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e>
                          </m:d>
                        </m:e>
                      </m:d>
                      <m:r>
                        <a:rPr lang="en-US" b="0" i="1" smtClean="0">
                          <a:solidFill>
                            <a:schemeClr val="tx1"/>
                          </a:solidFill>
                          <a:latin typeface="Cambria Math" panose="02040503050406030204" pitchFamily="18" charset="0"/>
                          <a:ea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Sup>
                                <m:sSubSupPr>
                                  <m:ctrlPr>
                                    <a:rPr lang="en-US" i="1">
                                      <a:solidFill>
                                        <a:schemeClr val="tx1"/>
                                      </a:solidFill>
                                      <a:latin typeface="Cambria Math" panose="02040503050406030204" pitchFamily="18" charset="0"/>
                                      <a:ea typeface="Cambria Math" panose="02040503050406030204" pitchFamily="18" charset="0"/>
                                    </a:rPr>
                                  </m:ctrlPr>
                                </m:sSubSup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up>
                                  <m:r>
                                    <a:rPr lang="en-US" i="1">
                                      <a:solidFill>
                                        <a:schemeClr val="tx1"/>
                                      </a:solidFill>
                                      <a:latin typeface="Cambria Math" panose="02040503050406030204" pitchFamily="18" charset="0"/>
                                      <a:ea typeface="Cambria Math" panose="02040503050406030204" pitchFamily="18" charset="0"/>
                                    </a:rPr>
                                    <m:t>2</m:t>
                                  </m:r>
                                </m:sup>
                              </m:sSubSup>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𝑤</m:t>
                                      </m:r>
                                    </m:e>
                                  </m:acc>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m:t>
                              </m:r>
                            </m:e>
                          </m:d>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e>
                      </m:d>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                                                     =</m:t>
                      </m:r>
                      <m:d>
                        <m:dPr>
                          <m:begChr m:val="|"/>
                          <m:endChr m:val="|"/>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Sup>
                                <m:sSubSupPr>
                                  <m:ctrlPr>
                                    <a:rPr lang="en-US" i="1">
                                      <a:solidFill>
                                        <a:schemeClr val="tx1"/>
                                      </a:solidFill>
                                      <a:latin typeface="Cambria Math" panose="02040503050406030204" pitchFamily="18" charset="0"/>
                                      <a:ea typeface="Cambria Math" panose="02040503050406030204" pitchFamily="18" charset="0"/>
                                    </a:rPr>
                                  </m:ctrlPr>
                                </m:sSubSup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up>
                                  <m:r>
                                    <a:rPr lang="en-US" i="1">
                                      <a:solidFill>
                                        <a:schemeClr val="tx1"/>
                                      </a:solidFill>
                                      <a:latin typeface="Cambria Math" panose="02040503050406030204" pitchFamily="18" charset="0"/>
                                      <a:ea typeface="Cambria Math" panose="02040503050406030204" pitchFamily="18" charset="0"/>
                                    </a:rPr>
                                    <m:t>2</m:t>
                                  </m:r>
                                </m:sup>
                              </m:sSubSup>
                              <m:r>
                                <a:rPr lang="en-US" i="1">
                                  <a:solidFill>
                                    <a:schemeClr val="tx1"/>
                                  </a:solidFill>
                                  <a:latin typeface="Cambria Math" panose="02040503050406030204" pitchFamily="18" charset="0"/>
                                  <a:ea typeface="Cambria Math" panose="02040503050406030204" pitchFamily="18" charset="0"/>
                                </a:rPr>
                                <m:t>𝑓</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𝑤</m:t>
                                      </m:r>
                                    </m:e>
                                  </m:acc>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r>
                                <a:rPr lang="en-US" i="1">
                                  <a:solidFill>
                                    <a:schemeClr val="tx1"/>
                                  </a:solidFill>
                                  <a:latin typeface="Cambria Math" panose="02040503050406030204" pitchFamily="18" charset="0"/>
                                  <a:ea typeface="Cambria Math" panose="02040503050406030204" pitchFamily="18" charset="0"/>
                                </a:rPr>
                                <m:t>)</m:t>
                              </m:r>
                            </m:e>
                          </m:d>
                        </m:e>
                      </m:d>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e>
                      </m:d>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𝑐</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e>
                      </m:d>
                    </m:oMath>
                  </m:oMathPara>
                </a14:m>
                <a:endParaRPr lang="en-US">
                  <a:solidFill>
                    <a:schemeClr val="tx1"/>
                  </a:solidFill>
                </a:endParaRPr>
              </a:p>
              <a:p>
                <a:pPr marL="50800" indent="0">
                  <a:buNone/>
                </a:pPr>
                <a:endParaRPr lang="en-US">
                  <a:solidFill>
                    <a:schemeClr val="tx1"/>
                  </a:solidFill>
                </a:endParaRPr>
              </a:p>
              <a:p>
                <a:pPr marL="50800" indent="0">
                  <a:buNone/>
                </a:pPr>
                <a:r>
                  <a:rPr lang="en-US">
                    <a:solidFill>
                      <a:schemeClr val="tx1"/>
                    </a:solidFill>
                  </a:rPr>
                  <a:t>Thay thế vào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i="1">
                            <a:solidFill>
                              <a:schemeClr val="tx1"/>
                            </a:solidFill>
                            <a:latin typeface="Cambria Math" panose="02040503050406030204" pitchFamily="18" charset="0"/>
                          </a:rPr>
                          <m:t>𝑘</m:t>
                        </m:r>
                      </m:sub>
                    </m:sSub>
                  </m:oMath>
                </a14:m>
                <a:r>
                  <a:rPr lang="en-US">
                    <a:solidFill>
                      <a:schemeClr val="tx1"/>
                    </a:solidFill>
                  </a:rPr>
                  <a:t> ta có:</a:t>
                </a:r>
              </a:p>
              <a:p>
                <a:pPr marL="5080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i="1">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𝑘</m:t>
                                      </m:r>
                                    </m:sub>
                                  </m:sSub>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d>
                        </m:num>
                        <m:den>
                          <m:r>
                            <a:rPr lang="en-US" i="1">
                              <a:solidFill>
                                <a:schemeClr val="tx1"/>
                              </a:solidFill>
                              <a:latin typeface="Cambria Math" panose="02040503050406030204" pitchFamily="18" charset="0"/>
                              <a:ea typeface="Cambria Math" panose="02040503050406030204" pitchFamily="18" charset="0"/>
                            </a:rPr>
                            <m:t>𝑐</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e>
                          </m:d>
                        </m:den>
                      </m:f>
                    </m:oMath>
                  </m:oMathPara>
                </a14:m>
                <a:endParaRPr lang="en-US" i="1">
                  <a:solidFill>
                    <a:schemeClr val="tx1"/>
                  </a:solidFill>
                  <a:latin typeface="Cambria Math" panose="02040503050406030204" pitchFamily="18" charset="0"/>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0111D27B-10E1-09C0-492C-9295A3AA6A87}"/>
                  </a:ext>
                </a:extLst>
              </p:cNvPr>
              <p:cNvSpPr>
                <a:spLocks noGrp="1" noRot="1" noChangeAspect="1" noMove="1" noResize="1" noEditPoints="1" noAdjustHandles="1" noChangeArrowheads="1" noChangeShapeType="1" noTextEdit="1"/>
              </p:cNvSpPr>
              <p:nvPr>
                <p:ph type="body" idx="1"/>
              </p:nvPr>
            </p:nvSpPr>
            <p:spPr>
              <a:xfrm>
                <a:off x="615462" y="1009860"/>
                <a:ext cx="11289323" cy="5624176"/>
              </a:xfrm>
              <a:blipFill>
                <a:blip r:embed="rId2"/>
                <a:stretch>
                  <a:fillRect l="-540" t="-3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509D8A-FF7C-2BB7-6304-80C41C0187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35</a:t>
            </a:fld>
            <a:endParaRPr lang="en-VN"/>
          </a:p>
        </p:txBody>
      </p:sp>
      <p:sp>
        <p:nvSpPr>
          <p:cNvPr id="5" name="Google Shape;375;p5">
            <a:extLst>
              <a:ext uri="{FF2B5EF4-FFF2-40B4-BE49-F238E27FC236}">
                <a16:creationId xmlns:a16="http://schemas.microsoft.com/office/drawing/2014/main" id="{69DB448F-5A0C-E580-7AA3-5C06C877E4CC}"/>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11629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9DB2-F598-36CB-4534-441A6ECF9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B39E7-AAC6-B974-0B2B-660C73F95DC7}"/>
              </a:ext>
            </a:extLst>
          </p:cNvPr>
          <p:cNvSpPr>
            <a:spLocks noGrp="1"/>
          </p:cNvSpPr>
          <p:nvPr>
            <p:ph type="title"/>
          </p:nvPr>
        </p:nvSpPr>
        <p:spPr/>
        <p:txBody>
          <a:bodyPr>
            <a:normAutofit fontScale="90000"/>
          </a:bodyPr>
          <a:lstStyle/>
          <a:p>
            <a:r>
              <a:rPr lang="en-US"/>
              <a:t>Stochastic Gradient Descent (SGD) –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D754A6-15DF-261B-819E-4C9AB86840C5}"/>
                  </a:ext>
                </a:extLst>
              </p:cNvPr>
              <p:cNvSpPr>
                <a:spLocks noGrp="1"/>
              </p:cNvSpPr>
              <p:nvPr>
                <p:ph type="body" idx="1"/>
              </p:nvPr>
            </p:nvSpPr>
            <p:spPr>
              <a:xfrm>
                <a:off x="615462" y="1009860"/>
                <a:ext cx="11289323" cy="5624176"/>
              </a:xfrm>
            </p:spPr>
            <p:txBody>
              <a:bodyPr>
                <a:normAutofit/>
              </a:bodyPr>
              <a:lstStyle/>
              <a:p>
                <a:pPr marL="5080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i="1">
                              <a:solidFill>
                                <a:schemeClr val="tx1"/>
                              </a:solidFill>
                              <a:latin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endChr m:val="|"/>
                              <m:ctrlPr>
                                <a:rPr lang="en-US" i="1">
                                  <a:solidFill>
                                    <a:schemeClr val="tx1"/>
                                  </a:solidFill>
                                  <a:latin typeface="Cambria Math" panose="02040503050406030204" pitchFamily="18" charset="0"/>
                                </a:rPr>
                              </m:ctrlPr>
                            </m:dPr>
                            <m:e>
                              <m:limUpp>
                                <m:limUppPr>
                                  <m:ctrlPr>
                                    <a:rPr lang="en-US" i="1">
                                      <a:solidFill>
                                        <a:schemeClr val="tx1"/>
                                      </a:solidFill>
                                      <a:latin typeface="Cambria Math" panose="02040503050406030204" pitchFamily="18" charset="0"/>
                                    </a:rPr>
                                  </m:ctrlPr>
                                </m:limUppPr>
                                <m:e>
                                  <m:groupChr>
                                    <m:groupChrPr>
                                      <m:chr m:val="⏞"/>
                                      <m:pos m:val="top"/>
                                      <m:vertJc m:val="bot"/>
                                      <m:ctrlPr>
                                        <a:rPr lang="en-US" i="1">
                                          <a:solidFill>
                                            <a:schemeClr val="tx1"/>
                                          </a:solidFill>
                                          <a:latin typeface="Cambria Math" panose="02040503050406030204" pitchFamily="18" charset="0"/>
                                        </a:rPr>
                                      </m:ctrlPr>
                                    </m:groupChr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𝑘</m:t>
                                              </m:r>
                                            </m:sub>
                                          </m:sSub>
                                        </m:e>
                                      </m:d>
                                    </m:e>
                                  </m:groupChr>
                                </m:e>
                                <m:lim>
                                  <m:r>
                                    <m:rPr>
                                      <m:sty m:val="p"/>
                                    </m:rPr>
                                    <a:rPr lang="en-US" b="0" i="0" smtClean="0">
                                      <a:solidFill>
                                        <a:schemeClr val="accent1"/>
                                      </a:solidFill>
                                      <a:latin typeface="Cambria Math" panose="02040503050406030204" pitchFamily="18" charset="0"/>
                                    </a:rPr>
                                    <m:t>stochastic</m:t>
                                  </m:r>
                                  <m:r>
                                    <a:rPr lang="en-US" b="0" i="0" smtClean="0">
                                      <a:solidFill>
                                        <a:schemeClr val="accent1"/>
                                      </a:solidFill>
                                      <a:latin typeface="Cambria Math" panose="02040503050406030204" pitchFamily="18" charset="0"/>
                                    </a:rPr>
                                    <m:t> </m:t>
                                  </m:r>
                                  <m:r>
                                    <m:rPr>
                                      <m:sty m:val="p"/>
                                    </m:rPr>
                                    <a:rPr lang="en-US" b="0" i="0" smtClean="0">
                                      <a:solidFill>
                                        <a:schemeClr val="accent1"/>
                                      </a:solidFill>
                                      <a:latin typeface="Cambria Math" panose="02040503050406030204" pitchFamily="18" charset="0"/>
                                    </a:rPr>
                                    <m:t>gradient</m:t>
                                  </m:r>
                                </m:lim>
                              </m:limUpp>
                              <m:r>
                                <a:rPr lang="en-US" b="0" i="1" smtClean="0">
                                  <a:solidFill>
                                    <a:schemeClr val="tx1"/>
                                  </a:solidFill>
                                  <a:latin typeface="Cambria Math" panose="02040503050406030204" pitchFamily="18" charset="0"/>
                                </a:rPr>
                                <m:t>−</m:t>
                              </m:r>
                              <m:limUpp>
                                <m:limUppPr>
                                  <m:ctrlPr>
                                    <a:rPr lang="en-US" i="1">
                                      <a:solidFill>
                                        <a:schemeClr val="tx1"/>
                                      </a:solidFill>
                                      <a:latin typeface="Cambria Math" panose="02040503050406030204" pitchFamily="18" charset="0"/>
                                    </a:rPr>
                                  </m:ctrlPr>
                                </m:limUppPr>
                                <m:e>
                                  <m:groupChr>
                                    <m:groupChrPr>
                                      <m:chr m:val="⏞"/>
                                      <m:pos m:val="top"/>
                                      <m:vertJc m:val="bot"/>
                                      <m:ctrlPr>
                                        <a:rPr lang="en-US" i="1">
                                          <a:solidFill>
                                            <a:schemeClr val="tx1"/>
                                          </a:solidFill>
                                          <a:latin typeface="Cambria Math" panose="02040503050406030204" pitchFamily="18" charset="0"/>
                                        </a:rPr>
                                      </m:ctrlPr>
                                    </m:groupChrPr>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i="1">
                                                  <a:solidFill>
                                                    <a:schemeClr val="tx1"/>
                                                  </a:solidFill>
                                                  <a:latin typeface="Cambria Math" panose="02040503050406030204" pitchFamily="18" charset="0"/>
                                                  <a:ea typeface="Cambria Math" panose="02040503050406030204" pitchFamily="18" charset="0"/>
                                                </a:rPr>
                                                <m:t>∇</m:t>
                                              </m:r>
                                            </m:e>
                                            <m:sub>
                                              <m:r>
                                                <a:rPr lang="en-US" i="1">
                                                  <a:solidFill>
                                                    <a:schemeClr val="tx1"/>
                                                  </a:solidFill>
                                                  <a:latin typeface="Cambria Math" panose="02040503050406030204" pitchFamily="18" charset="0"/>
                                                  <a:ea typeface="Cambria Math" panose="02040503050406030204" pitchFamily="18" charset="0"/>
                                                </a:rPr>
                                                <m:t>𝑤</m:t>
                                              </m:r>
                                            </m:sub>
                                          </m:sSub>
                                          <m:r>
                                            <a:rPr lang="en-US" i="1">
                                              <a:solidFill>
                                                <a:schemeClr val="tx1"/>
                                              </a:solidFill>
                                              <a:latin typeface="Cambria Math" panose="02040503050406030204" pitchFamily="18" charset="0"/>
                                              <a:ea typeface="Cambria Math" panose="02040503050406030204" pitchFamily="18" charset="0"/>
                                            </a:rPr>
                                            <m:t>𝑓</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𝑋</m:t>
                                              </m:r>
                                            </m:e>
                                          </m:d>
                                        </m:e>
                                      </m:d>
                                    </m:e>
                                  </m:groupChr>
                                </m:e>
                                <m:lim>
                                  <m:r>
                                    <m:rPr>
                                      <m:sty m:val="p"/>
                                    </m:rPr>
                                    <a:rPr lang="en-US" b="0" i="0" smtClean="0">
                                      <a:solidFill>
                                        <a:srgbClr val="FF0000"/>
                                      </a:solidFill>
                                      <a:latin typeface="Cambria Math" panose="02040503050406030204" pitchFamily="18" charset="0"/>
                                    </a:rPr>
                                    <m:t>true</m:t>
                                  </m:r>
                                  <m:r>
                                    <a:rPr lang="en-US" b="0" i="0" smtClean="0">
                                      <a:solidFill>
                                        <a:srgbClr val="FF0000"/>
                                      </a:solidFill>
                                      <a:latin typeface="Cambria Math" panose="02040503050406030204" pitchFamily="18" charset="0"/>
                                    </a:rPr>
                                    <m:t> </m:t>
                                  </m:r>
                                  <m:r>
                                    <m:rPr>
                                      <m:sty m:val="p"/>
                                    </m:rPr>
                                    <a:rPr lang="en-US" b="0" i="0" smtClean="0">
                                      <a:solidFill>
                                        <a:srgbClr val="FF0000"/>
                                      </a:solidFill>
                                      <a:latin typeface="Cambria Math" panose="02040503050406030204" pitchFamily="18" charset="0"/>
                                    </a:rPr>
                                    <m:t>gradient</m:t>
                                  </m:r>
                                </m:lim>
                              </m:limUpp>
                            </m:e>
                          </m:d>
                        </m:num>
                        <m:den>
                          <m:limLow>
                            <m:limLowPr>
                              <m:ctrlPr>
                                <a:rPr lang="en-US" i="1" smtClean="0">
                                  <a:solidFill>
                                    <a:schemeClr val="tx1"/>
                                  </a:solidFill>
                                  <a:latin typeface="Cambria Math" panose="02040503050406030204" pitchFamily="18" charset="0"/>
                                  <a:ea typeface="Cambria Math" panose="02040503050406030204" pitchFamily="18" charset="0"/>
                                </a:rPr>
                              </m:ctrlPr>
                            </m:limLowPr>
                            <m:e>
                              <m:groupChr>
                                <m:groupChrPr>
                                  <m:chr m:val="⏟"/>
                                  <m:ctrlPr>
                                    <a:rPr lang="en-US" i="1" smtClean="0">
                                      <a:solidFill>
                                        <a:schemeClr val="tx1"/>
                                      </a:solidFill>
                                      <a:latin typeface="Cambria Math" panose="02040503050406030204" pitchFamily="18" charset="0"/>
                                      <a:ea typeface="Cambria Math" panose="02040503050406030204" pitchFamily="18" charset="0"/>
                                    </a:rPr>
                                  </m:ctrlPr>
                                </m:groupChrPr>
                                <m:e>
                                  <m:r>
                                    <a:rPr lang="en-US" i="1">
                                      <a:solidFill>
                                        <a:schemeClr val="tx1"/>
                                      </a:solidFill>
                                      <a:latin typeface="Cambria Math" panose="02040503050406030204" pitchFamily="18" charset="0"/>
                                      <a:ea typeface="Cambria Math" panose="02040503050406030204" pitchFamily="18" charset="0"/>
                                    </a:rPr>
                                    <m:t>𝑐</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𝑘</m:t>
                                          </m:r>
                                        </m:sub>
                                      </m:sSub>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m:t>
                                          </m:r>
                                        </m:sup>
                                      </m:sSup>
                                    </m:e>
                                  </m:d>
                                </m:e>
                              </m:groupChr>
                            </m:e>
                            <m:lim>
                              <m:r>
                                <m:rPr>
                                  <m:sty m:val="p"/>
                                </m:rPr>
                                <a:rPr lang="en-US" b="0" i="0" smtClean="0">
                                  <a:solidFill>
                                    <a:schemeClr val="accent6"/>
                                  </a:solidFill>
                                  <a:latin typeface="Cambria Math" panose="02040503050406030204" pitchFamily="18" charset="0"/>
                                  <a:ea typeface="Cambria Math" panose="02040503050406030204" pitchFamily="18" charset="0"/>
                                </a:rPr>
                                <m:t>kho</m:t>
                              </m:r>
                              <m:r>
                                <a:rPr lang="en-US" b="0" i="0" smtClean="0">
                                  <a:solidFill>
                                    <a:schemeClr val="accent6"/>
                                  </a:solidFill>
                                  <a:latin typeface="Cambria Math" panose="02040503050406030204" pitchFamily="18" charset="0"/>
                                  <a:ea typeface="Cambria Math" panose="02040503050406030204" pitchFamily="18" charset="0"/>
                                </a:rPr>
                                <m:t>ả</m:t>
                              </m:r>
                              <m:r>
                                <m:rPr>
                                  <m:sty m:val="p"/>
                                </m:rPr>
                                <a:rPr lang="en-US" b="0" i="0" smtClean="0">
                                  <a:solidFill>
                                    <a:schemeClr val="accent6"/>
                                  </a:solidFill>
                                  <a:latin typeface="Cambria Math" panose="02040503050406030204" pitchFamily="18" charset="0"/>
                                  <a:ea typeface="Cambria Math" panose="02040503050406030204" pitchFamily="18" charset="0"/>
                                </a:rPr>
                                <m:t>ng</m:t>
                              </m:r>
                              <m:r>
                                <a:rPr lang="en-US" b="0" i="0" smtClean="0">
                                  <a:solidFill>
                                    <a:schemeClr val="accent6"/>
                                  </a:solidFill>
                                  <a:latin typeface="Cambria Math" panose="02040503050406030204" pitchFamily="18" charset="0"/>
                                  <a:ea typeface="Cambria Math" panose="02040503050406030204" pitchFamily="18" charset="0"/>
                                </a:rPr>
                                <m:t> </m:t>
                              </m:r>
                              <m:r>
                                <m:rPr>
                                  <m:sty m:val="p"/>
                                </m:rPr>
                                <a:rPr lang="en-US" b="0" i="0" smtClean="0">
                                  <a:solidFill>
                                    <a:schemeClr val="accent6"/>
                                  </a:solidFill>
                                  <a:latin typeface="Cambria Math" panose="02040503050406030204" pitchFamily="18" charset="0"/>
                                  <a:ea typeface="Cambria Math" panose="02040503050406030204" pitchFamily="18" charset="0"/>
                                </a:rPr>
                                <m:t>c</m:t>
                              </m:r>
                              <m:r>
                                <a:rPr lang="en-US" b="0" i="0" smtClean="0">
                                  <a:solidFill>
                                    <a:schemeClr val="accent6"/>
                                  </a:solidFill>
                                  <a:latin typeface="Cambria Math" panose="02040503050406030204" pitchFamily="18" charset="0"/>
                                  <a:ea typeface="Cambria Math" panose="02040503050406030204" pitchFamily="18" charset="0"/>
                                </a:rPr>
                                <m:t>á</m:t>
                              </m:r>
                              <m:r>
                                <m:rPr>
                                  <m:sty m:val="p"/>
                                </m:rPr>
                                <a:rPr lang="en-US" b="0" i="0" smtClean="0">
                                  <a:solidFill>
                                    <a:schemeClr val="accent6"/>
                                  </a:solidFill>
                                  <a:latin typeface="Cambria Math" panose="02040503050406030204" pitchFamily="18" charset="0"/>
                                  <a:ea typeface="Cambria Math" panose="02040503050406030204" pitchFamily="18" charset="0"/>
                                </a:rPr>
                                <m:t>ch</m:t>
                              </m:r>
                              <m:r>
                                <a:rPr lang="en-US" b="0" i="0" smtClean="0">
                                  <a:solidFill>
                                    <a:schemeClr val="accent6"/>
                                  </a:solidFill>
                                  <a:latin typeface="Cambria Math" panose="02040503050406030204" pitchFamily="18" charset="0"/>
                                  <a:ea typeface="Cambria Math" panose="02040503050406030204" pitchFamily="18" charset="0"/>
                                </a:rPr>
                                <m:t> đế</m:t>
                              </m:r>
                              <m:r>
                                <m:rPr>
                                  <m:sty m:val="p"/>
                                </m:rPr>
                                <a:rPr lang="en-US" b="0" i="0" smtClean="0">
                                  <a:solidFill>
                                    <a:schemeClr val="accent6"/>
                                  </a:solidFill>
                                  <a:latin typeface="Cambria Math" panose="02040503050406030204" pitchFamily="18" charset="0"/>
                                  <a:ea typeface="Cambria Math" panose="02040503050406030204" pitchFamily="18" charset="0"/>
                                </a:rPr>
                                <m:t>n</m:t>
                              </m:r>
                              <m:r>
                                <a:rPr lang="en-US" b="0" i="0" smtClean="0">
                                  <a:solidFill>
                                    <a:schemeClr val="accent6"/>
                                  </a:solidFill>
                                  <a:latin typeface="Cambria Math" panose="02040503050406030204" pitchFamily="18" charset="0"/>
                                  <a:ea typeface="Cambria Math" panose="02040503050406030204" pitchFamily="18" charset="0"/>
                                </a:rPr>
                                <m:t> </m:t>
                              </m:r>
                              <m:r>
                                <m:rPr>
                                  <m:sty m:val="p"/>
                                </m:rPr>
                                <a:rPr lang="en-US" b="0" i="0" smtClean="0">
                                  <a:solidFill>
                                    <a:schemeClr val="accent6"/>
                                  </a:solidFill>
                                  <a:latin typeface="Cambria Math" panose="02040503050406030204" pitchFamily="18" charset="0"/>
                                  <a:ea typeface="Cambria Math" panose="02040503050406030204" pitchFamily="18" charset="0"/>
                                </a:rPr>
                                <m:t>l</m:t>
                              </m:r>
                              <m:r>
                                <a:rPr lang="en-US" b="0" i="0" smtClean="0">
                                  <a:solidFill>
                                    <a:schemeClr val="accent6"/>
                                  </a:solidFill>
                                  <a:latin typeface="Cambria Math" panose="02040503050406030204" pitchFamily="18" charset="0"/>
                                  <a:ea typeface="Cambria Math" panose="02040503050406030204" pitchFamily="18" charset="0"/>
                                </a:rPr>
                                <m:t>ờ</m:t>
                              </m:r>
                              <m:r>
                                <m:rPr>
                                  <m:sty m:val="p"/>
                                </m:rPr>
                                <a:rPr lang="en-US" b="0" i="0" smtClean="0">
                                  <a:solidFill>
                                    <a:schemeClr val="accent6"/>
                                  </a:solidFill>
                                  <a:latin typeface="Cambria Math" panose="02040503050406030204" pitchFamily="18" charset="0"/>
                                  <a:ea typeface="Cambria Math" panose="02040503050406030204" pitchFamily="18" charset="0"/>
                                </a:rPr>
                                <m:t>i</m:t>
                              </m:r>
                              <m:r>
                                <a:rPr lang="en-US" b="0" i="0" smtClean="0">
                                  <a:solidFill>
                                    <a:schemeClr val="accent6"/>
                                  </a:solidFill>
                                  <a:latin typeface="Cambria Math" panose="02040503050406030204" pitchFamily="18" charset="0"/>
                                  <a:ea typeface="Cambria Math" panose="02040503050406030204" pitchFamily="18" charset="0"/>
                                </a:rPr>
                                <m:t> </m:t>
                              </m:r>
                              <m:r>
                                <m:rPr>
                                  <m:sty m:val="p"/>
                                </m:rPr>
                                <a:rPr lang="en-US" b="0" i="0" smtClean="0">
                                  <a:solidFill>
                                    <a:schemeClr val="accent6"/>
                                  </a:solidFill>
                                  <a:latin typeface="Cambria Math" panose="02040503050406030204" pitchFamily="18" charset="0"/>
                                  <a:ea typeface="Cambria Math" panose="02040503050406030204" pitchFamily="18" charset="0"/>
                                </a:rPr>
                                <m:t>gi</m:t>
                              </m:r>
                              <m:r>
                                <a:rPr lang="en-US" b="0" i="0" smtClean="0">
                                  <a:solidFill>
                                    <a:schemeClr val="accent6"/>
                                  </a:solidFill>
                                  <a:latin typeface="Cambria Math" panose="02040503050406030204" pitchFamily="18" charset="0"/>
                                  <a:ea typeface="Cambria Math" panose="02040503050406030204" pitchFamily="18" charset="0"/>
                                </a:rPr>
                                <m:t>ả</m:t>
                              </m:r>
                              <m:r>
                                <m:rPr>
                                  <m:sty m:val="p"/>
                                </m:rPr>
                                <a:rPr lang="en-US" b="0" i="0" smtClean="0">
                                  <a:solidFill>
                                    <a:schemeClr val="accent6"/>
                                  </a:solidFill>
                                  <a:latin typeface="Cambria Math" panose="02040503050406030204" pitchFamily="18" charset="0"/>
                                  <a:ea typeface="Cambria Math" panose="02040503050406030204" pitchFamily="18" charset="0"/>
                                </a:rPr>
                                <m:t>i</m:t>
                              </m:r>
                              <m:r>
                                <a:rPr lang="en-US" b="0" i="0" smtClean="0">
                                  <a:solidFill>
                                    <a:schemeClr val="accent6"/>
                                  </a:solidFill>
                                  <a:latin typeface="Cambria Math" panose="02040503050406030204" pitchFamily="18" charset="0"/>
                                  <a:ea typeface="Cambria Math" panose="02040503050406030204" pitchFamily="18" charset="0"/>
                                </a:rPr>
                                <m:t> </m:t>
                              </m:r>
                              <m:r>
                                <m:rPr>
                                  <m:sty m:val="p"/>
                                </m:rPr>
                                <a:rPr lang="en-US" b="0" i="0" smtClean="0">
                                  <a:solidFill>
                                    <a:schemeClr val="accent6"/>
                                  </a:solidFill>
                                  <a:latin typeface="Cambria Math" panose="02040503050406030204" pitchFamily="18" charset="0"/>
                                  <a:ea typeface="Cambria Math" panose="02040503050406030204" pitchFamily="18" charset="0"/>
                                </a:rPr>
                                <m:t>t</m:t>
                              </m:r>
                              <m:r>
                                <a:rPr lang="en-US" b="0" i="0" smtClean="0">
                                  <a:solidFill>
                                    <a:schemeClr val="accent6"/>
                                  </a:solidFill>
                                  <a:latin typeface="Cambria Math" panose="02040503050406030204" pitchFamily="18" charset="0"/>
                                  <a:ea typeface="Cambria Math" panose="02040503050406030204" pitchFamily="18" charset="0"/>
                                </a:rPr>
                                <m:t>ố</m:t>
                              </m:r>
                              <m:r>
                                <m:rPr>
                                  <m:sty m:val="p"/>
                                </m:rPr>
                                <a:rPr lang="en-US" b="0" i="0" smtClean="0">
                                  <a:solidFill>
                                    <a:schemeClr val="accent6"/>
                                  </a:solidFill>
                                  <a:latin typeface="Cambria Math" panose="02040503050406030204" pitchFamily="18" charset="0"/>
                                  <a:ea typeface="Cambria Math" panose="02040503050406030204" pitchFamily="18" charset="0"/>
                                </a:rPr>
                                <m:t>i</m:t>
                              </m:r>
                              <m:r>
                                <a:rPr lang="en-US" b="0" i="0" smtClean="0">
                                  <a:solidFill>
                                    <a:schemeClr val="accent6"/>
                                  </a:solidFill>
                                  <a:latin typeface="Cambria Math" panose="02040503050406030204" pitchFamily="18" charset="0"/>
                                  <a:ea typeface="Cambria Math" panose="02040503050406030204" pitchFamily="18" charset="0"/>
                                </a:rPr>
                                <m:t> ư</m:t>
                              </m:r>
                              <m:r>
                                <m:rPr>
                                  <m:sty m:val="p"/>
                                </m:rPr>
                                <a:rPr lang="en-US" b="0" i="0" smtClean="0">
                                  <a:solidFill>
                                    <a:schemeClr val="accent6"/>
                                  </a:solidFill>
                                  <a:latin typeface="Cambria Math" panose="02040503050406030204" pitchFamily="18" charset="0"/>
                                  <a:ea typeface="Cambria Math" panose="02040503050406030204" pitchFamily="18" charset="0"/>
                                </a:rPr>
                                <m:t>u</m:t>
                              </m:r>
                            </m:lim>
                          </m:limLow>
                        </m:den>
                      </m:f>
                    </m:oMath>
                  </m:oMathPara>
                </a14:m>
                <a:endParaRPr lang="en-US" i="1">
                  <a:solidFill>
                    <a:schemeClr val="tx1"/>
                  </a:solidFill>
                  <a:latin typeface="Cambria Math" panose="02040503050406030204" pitchFamily="18" charset="0"/>
                  <a:ea typeface="Cambria Math" panose="02040503050406030204" pitchFamily="18" charset="0"/>
                </a:endParaRPr>
              </a:p>
              <a:p>
                <a:pPr marL="50800" indent="0">
                  <a:buNone/>
                </a:pPr>
                <a:r>
                  <a:rPr lang="en-US" sz="2600">
                    <a:solidFill>
                      <a:schemeClr val="tx1"/>
                    </a:solidFill>
                    <a:latin typeface="+mj-lt"/>
                    <a:ea typeface="Cambria Math" panose="02040503050406030204" pitchFamily="18" charset="0"/>
                  </a:rPr>
                  <a:t>Phương trình trên cho thấy tính chất hội tụ của SGD:</a:t>
                </a:r>
              </a:p>
              <a:p>
                <a:r>
                  <a:rPr lang="en-US" sz="2600">
                    <a:solidFill>
                      <a:schemeClr val="tx1"/>
                    </a:solidFill>
                    <a:latin typeface="+mj-lt"/>
                    <a:ea typeface="Cambria Math" panose="02040503050406030204" pitchFamily="18" charset="0"/>
                  </a:rPr>
                  <a:t>Độ lỗi tương đối </a:t>
                </a:r>
                <a14:m>
                  <m:oMath xmlns:m="http://schemas.openxmlformats.org/officeDocument/2006/math">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𝛿</m:t>
                        </m:r>
                      </m:e>
                      <m:sub>
                        <m:r>
                          <a:rPr lang="en-US" sz="2600" i="1">
                            <a:solidFill>
                              <a:schemeClr val="tx1"/>
                            </a:solidFill>
                            <a:latin typeface="Cambria Math" panose="02040503050406030204" pitchFamily="18" charset="0"/>
                          </a:rPr>
                          <m:t>𝑘</m:t>
                        </m:r>
                      </m:sub>
                    </m:sSub>
                  </m:oMath>
                </a14:m>
                <a:r>
                  <a:rPr lang="en-US" sz="2600">
                    <a:solidFill>
                      <a:schemeClr val="tx1"/>
                    </a:solidFill>
                    <a:latin typeface="+mj-lt"/>
                    <a:ea typeface="Cambria Math" panose="02040503050406030204" pitchFamily="18" charset="0"/>
                  </a:rPr>
                  <a:t> tỉ lệ nghịch với </a:t>
                </a:r>
                <a14:m>
                  <m:oMath xmlns:m="http://schemas.openxmlformats.org/officeDocument/2006/math">
                    <m:d>
                      <m:dPr>
                        <m:begChr m:val="|"/>
                        <m:endChr m:val="|"/>
                        <m:ctrlPr>
                          <a:rPr lang="en-US" sz="2600" i="1">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p>
                          <m:sSupPr>
                            <m:ctrlPr>
                              <a:rPr lang="en-US" sz="2600" i="1">
                                <a:solidFill>
                                  <a:schemeClr val="tx1"/>
                                </a:solidFill>
                                <a:latin typeface="Cambria Math" panose="02040503050406030204" pitchFamily="18" charset="0"/>
                                <a:ea typeface="Cambria Math" panose="02040503050406030204" pitchFamily="18" charset="0"/>
                              </a:rPr>
                            </m:ctrlPr>
                          </m:sSupPr>
                          <m:e>
                            <m:r>
                              <a:rPr lang="en-US" sz="2600" i="1">
                                <a:solidFill>
                                  <a:schemeClr val="tx1"/>
                                </a:solidFill>
                                <a:latin typeface="Cambria Math" panose="02040503050406030204" pitchFamily="18" charset="0"/>
                                <a:ea typeface="Cambria Math" panose="02040503050406030204" pitchFamily="18" charset="0"/>
                              </a:rPr>
                              <m:t>𝑤</m:t>
                            </m:r>
                          </m:e>
                          <m:sup>
                            <m:r>
                              <a:rPr lang="en-US" sz="2600" i="1">
                                <a:solidFill>
                                  <a:schemeClr val="tx1"/>
                                </a:solidFill>
                                <a:latin typeface="Cambria Math" panose="02040503050406030204" pitchFamily="18" charset="0"/>
                                <a:ea typeface="Cambria Math" panose="02040503050406030204" pitchFamily="18" charset="0"/>
                              </a:rPr>
                              <m:t>∗</m:t>
                            </m:r>
                          </m:sup>
                        </m:sSup>
                      </m:e>
                    </m:d>
                  </m:oMath>
                </a14:m>
                <a:r>
                  <a:rPr lang="en-US" sz="2600">
                    <a:solidFill>
                      <a:schemeClr val="tx1"/>
                    </a:solidFill>
                    <a:latin typeface="+mj-lt"/>
                    <a:ea typeface="Cambria Math" panose="02040503050406030204" pitchFamily="18" charset="0"/>
                  </a:rPr>
                  <a:t>.</a:t>
                </a:r>
              </a:p>
              <a:p>
                <a:r>
                  <a:rPr lang="en-US" sz="2600">
                    <a:solidFill>
                      <a:schemeClr val="tx1"/>
                    </a:solidFill>
                    <a:latin typeface="+mj-lt"/>
                    <a:ea typeface="Cambria Math" panose="02040503050406030204" pitchFamily="18" charset="0"/>
                  </a:rPr>
                  <a:t>Khi </a:t>
                </a:r>
                <a14:m>
                  <m:oMath xmlns:m="http://schemas.openxmlformats.org/officeDocument/2006/math">
                    <m:d>
                      <m:dPr>
                        <m:begChr m:val="|"/>
                        <m:endChr m:val="|"/>
                        <m:ctrlPr>
                          <a:rPr lang="en-US" sz="2600" i="1">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p>
                          <m:sSupPr>
                            <m:ctrlPr>
                              <a:rPr lang="en-US" sz="2600" i="1">
                                <a:solidFill>
                                  <a:schemeClr val="tx1"/>
                                </a:solidFill>
                                <a:latin typeface="Cambria Math" panose="02040503050406030204" pitchFamily="18" charset="0"/>
                                <a:ea typeface="Cambria Math" panose="02040503050406030204" pitchFamily="18" charset="0"/>
                              </a:rPr>
                            </m:ctrlPr>
                          </m:sSupPr>
                          <m:e>
                            <m:r>
                              <a:rPr lang="en-US" sz="2600" i="1">
                                <a:solidFill>
                                  <a:schemeClr val="tx1"/>
                                </a:solidFill>
                                <a:latin typeface="Cambria Math" panose="02040503050406030204" pitchFamily="18" charset="0"/>
                                <a:ea typeface="Cambria Math" panose="02040503050406030204" pitchFamily="18" charset="0"/>
                              </a:rPr>
                              <m:t>𝑤</m:t>
                            </m:r>
                          </m:e>
                          <m:sup>
                            <m:r>
                              <a:rPr lang="en-US" sz="2600" i="1">
                                <a:solidFill>
                                  <a:schemeClr val="tx1"/>
                                </a:solidFill>
                                <a:latin typeface="Cambria Math" panose="02040503050406030204" pitchFamily="18" charset="0"/>
                                <a:ea typeface="Cambria Math" panose="02040503050406030204" pitchFamily="18" charset="0"/>
                              </a:rPr>
                              <m:t>∗</m:t>
                            </m:r>
                          </m:sup>
                        </m:sSup>
                      </m:e>
                    </m:d>
                  </m:oMath>
                </a14:m>
                <a:r>
                  <a:rPr lang="en-US" sz="2600">
                    <a:solidFill>
                      <a:schemeClr val="tx1"/>
                    </a:solidFill>
                    <a:latin typeface="+mj-lt"/>
                    <a:ea typeface="Cambria Math" panose="02040503050406030204" pitchFamily="18" charset="0"/>
                  </a:rPr>
                  <a:t> lớn, thì </a:t>
                </a:r>
                <a14:m>
                  <m:oMath xmlns:m="http://schemas.openxmlformats.org/officeDocument/2006/math">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𝛿</m:t>
                        </m:r>
                      </m:e>
                      <m:sub>
                        <m:r>
                          <a:rPr lang="en-US" sz="2600" i="1">
                            <a:solidFill>
                              <a:schemeClr val="tx1"/>
                            </a:solidFill>
                            <a:latin typeface="Cambria Math" panose="02040503050406030204" pitchFamily="18" charset="0"/>
                          </a:rPr>
                          <m:t>𝑘</m:t>
                        </m:r>
                      </m:sub>
                    </m:sSub>
                  </m:oMath>
                </a14:m>
                <a:r>
                  <a:rPr lang="en-US" sz="2600">
                    <a:solidFill>
                      <a:schemeClr val="tx1"/>
                    </a:solidFill>
                    <a:latin typeface="+mj-lt"/>
                    <a:ea typeface="Cambria Math" panose="02040503050406030204" pitchFamily="18" charset="0"/>
                  </a:rPr>
                  <a:t> nhỏ và SGD hoạt động giống như GD.</a:t>
                </a:r>
              </a:p>
              <a:p>
                <a:r>
                  <a:rPr lang="en-US" sz="2600">
                    <a:solidFill>
                      <a:schemeClr val="tx1"/>
                    </a:solidFill>
                    <a:latin typeface="+mj-lt"/>
                    <a:ea typeface="Cambria Math" panose="02040503050406030204" pitchFamily="18" charset="0"/>
                  </a:rPr>
                  <a:t>Khi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latin typeface="+mj-lt"/>
                    <a:ea typeface="Cambria Math" panose="02040503050406030204" pitchFamily="18" charset="0"/>
                  </a:rPr>
                  <a:t> về gần tới </a:t>
                </a:r>
                <a14:m>
                  <m:oMath xmlns:m="http://schemas.openxmlformats.org/officeDocument/2006/math">
                    <m:sSup>
                      <m:sSupPr>
                        <m:ctrlPr>
                          <a:rPr lang="en-US" sz="2600" i="1">
                            <a:solidFill>
                              <a:schemeClr val="tx1"/>
                            </a:solidFill>
                            <a:latin typeface="Cambria Math" panose="02040503050406030204" pitchFamily="18" charset="0"/>
                            <a:ea typeface="Cambria Math" panose="02040503050406030204" pitchFamily="18" charset="0"/>
                          </a:rPr>
                        </m:ctrlPr>
                      </m:sSupPr>
                      <m:e>
                        <m:r>
                          <a:rPr lang="en-US" sz="2600" i="1">
                            <a:solidFill>
                              <a:schemeClr val="tx1"/>
                            </a:solidFill>
                            <a:latin typeface="Cambria Math" panose="02040503050406030204" pitchFamily="18" charset="0"/>
                            <a:ea typeface="Cambria Math" panose="02040503050406030204" pitchFamily="18" charset="0"/>
                          </a:rPr>
                          <m:t>𝑤</m:t>
                        </m:r>
                      </m:e>
                      <m:sup>
                        <m:r>
                          <a:rPr lang="en-US" sz="2600" i="1">
                            <a:solidFill>
                              <a:schemeClr val="tx1"/>
                            </a:solidFill>
                            <a:latin typeface="Cambria Math" panose="02040503050406030204" pitchFamily="18" charset="0"/>
                            <a:ea typeface="Cambria Math" panose="02040503050406030204" pitchFamily="18" charset="0"/>
                          </a:rPr>
                          <m:t>∗</m:t>
                        </m:r>
                      </m:sup>
                    </m:sSup>
                  </m:oMath>
                </a14:m>
                <a:r>
                  <a:rPr lang="en-US" sz="2600">
                    <a:solidFill>
                      <a:schemeClr val="tx1"/>
                    </a:solidFill>
                    <a:latin typeface="+mj-lt"/>
                    <a:ea typeface="Cambria Math" panose="02040503050406030204" pitchFamily="18" charset="0"/>
                  </a:rPr>
                  <a:t>, độ lỗi tương đối có thể lớn và xuất hiện nhiều sự ngẫu nhiên trong quá trình hội tụ của SGD trong lân cận của </a:t>
                </a:r>
                <a14:m>
                  <m:oMath xmlns:m="http://schemas.openxmlformats.org/officeDocument/2006/math">
                    <m:sSup>
                      <m:sSupPr>
                        <m:ctrlPr>
                          <a:rPr lang="en-US" sz="2600" i="1">
                            <a:solidFill>
                              <a:schemeClr val="tx1"/>
                            </a:solidFill>
                            <a:latin typeface="Cambria Math" panose="02040503050406030204" pitchFamily="18" charset="0"/>
                            <a:ea typeface="Cambria Math" panose="02040503050406030204" pitchFamily="18" charset="0"/>
                          </a:rPr>
                        </m:ctrlPr>
                      </m:sSupPr>
                      <m:e>
                        <m:r>
                          <a:rPr lang="en-US" sz="2600" i="1">
                            <a:solidFill>
                              <a:schemeClr val="tx1"/>
                            </a:solidFill>
                            <a:latin typeface="Cambria Math" panose="02040503050406030204" pitchFamily="18" charset="0"/>
                            <a:ea typeface="Cambria Math" panose="02040503050406030204" pitchFamily="18" charset="0"/>
                          </a:rPr>
                          <m:t>𝑤</m:t>
                        </m:r>
                      </m:e>
                      <m:sup>
                        <m:r>
                          <a:rPr lang="en-US" sz="2600" i="1">
                            <a:solidFill>
                              <a:schemeClr val="tx1"/>
                            </a:solidFill>
                            <a:latin typeface="Cambria Math" panose="02040503050406030204" pitchFamily="18" charset="0"/>
                            <a:ea typeface="Cambria Math" panose="02040503050406030204" pitchFamily="18" charset="0"/>
                          </a:rPr>
                          <m:t>∗</m:t>
                        </m:r>
                      </m:sup>
                    </m:sSup>
                  </m:oMath>
                </a14:m>
                <a:r>
                  <a:rPr lang="en-US" sz="2600">
                    <a:solidFill>
                      <a:schemeClr val="tx1"/>
                    </a:solidFill>
                    <a:latin typeface="+mj-lt"/>
                    <a:ea typeface="Cambria Math" panose="02040503050406030204" pitchFamily="18" charset="0"/>
                  </a:rPr>
                  <a:t>.</a:t>
                </a:r>
              </a:p>
            </p:txBody>
          </p:sp>
        </mc:Choice>
        <mc:Fallback xmlns="">
          <p:sp>
            <p:nvSpPr>
              <p:cNvPr id="3" name="Text Placeholder 2">
                <a:extLst>
                  <a:ext uri="{FF2B5EF4-FFF2-40B4-BE49-F238E27FC236}">
                    <a16:creationId xmlns:a16="http://schemas.microsoft.com/office/drawing/2014/main" id="{F0D754A6-15DF-261B-819E-4C9AB86840C5}"/>
                  </a:ext>
                </a:extLst>
              </p:cNvPr>
              <p:cNvSpPr>
                <a:spLocks noGrp="1" noRot="1" noChangeAspect="1" noMove="1" noResize="1" noEditPoints="1" noAdjustHandles="1" noChangeArrowheads="1" noChangeShapeType="1" noTextEdit="1"/>
              </p:cNvSpPr>
              <p:nvPr>
                <p:ph type="body" idx="1"/>
              </p:nvPr>
            </p:nvSpPr>
            <p:spPr>
              <a:xfrm>
                <a:off x="615462" y="1009860"/>
                <a:ext cx="11289323" cy="5624176"/>
              </a:xfrm>
              <a:blipFill>
                <a:blip r:embed="rId2"/>
                <a:stretch>
                  <a:fillRect l="-540" r="-9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A7DA0E-388A-0A99-4755-A9372495000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36</a:t>
            </a:fld>
            <a:endParaRPr lang="en-VN"/>
          </a:p>
        </p:txBody>
      </p:sp>
      <p:sp>
        <p:nvSpPr>
          <p:cNvPr id="5" name="Google Shape;375;p5">
            <a:extLst>
              <a:ext uri="{FF2B5EF4-FFF2-40B4-BE49-F238E27FC236}">
                <a16:creationId xmlns:a16="http://schemas.microsoft.com/office/drawing/2014/main" id="{E4C8269F-80BA-562D-947B-C8EE0766D87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32366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AC22E-21BB-6120-29E2-88ECBA5DF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B2A73-36F1-E092-C96D-AD0E174EF8A5}"/>
              </a:ext>
            </a:extLst>
          </p:cNvPr>
          <p:cNvSpPr>
            <a:spLocks noGrp="1"/>
          </p:cNvSpPr>
          <p:nvPr>
            <p:ph type="title"/>
          </p:nvPr>
        </p:nvSpPr>
        <p:spPr/>
        <p:txBody>
          <a:bodyPr>
            <a:normAutofit fontScale="90000"/>
          </a:bodyPr>
          <a:lstStyle/>
          <a:p>
            <a:r>
              <a:rPr lang="en-US"/>
              <a:t>Stochastic Gradient Descent (SGD) – Hội tụ</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058F0A2-9D82-65BE-CA3A-7185DC3A0A17}"/>
                  </a:ext>
                </a:extLst>
              </p:cNvPr>
              <p:cNvSpPr>
                <a:spLocks noGrp="1"/>
              </p:cNvSpPr>
              <p:nvPr>
                <p:ph type="body" idx="1"/>
              </p:nvPr>
            </p:nvSpPr>
            <p:spPr>
              <a:xfrm>
                <a:off x="615462" y="1009860"/>
                <a:ext cx="11289323" cy="5624176"/>
              </a:xfrm>
            </p:spPr>
            <p:txBody>
              <a:bodyPr>
                <a:normAutofit/>
              </a:bodyPr>
              <a:lstStyle/>
              <a:p>
                <a:pPr marL="50800" indent="0">
                  <a:buNone/>
                </a:pPr>
                <a:r>
                  <a:rPr lang="en-US" sz="2600">
                    <a:solidFill>
                      <a:schemeClr val="tx1"/>
                    </a:solidFill>
                    <a:latin typeface="+mj-lt"/>
                    <a:ea typeface="Cambria Math" panose="02040503050406030204" pitchFamily="18" charset="0"/>
                  </a:rPr>
                  <a:t>Ví dụ:</a:t>
                </a:r>
              </a:p>
              <a:p>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𝑋</m:t>
                    </m:r>
                    <m:r>
                      <a:rPr lang="en-US" sz="2600" b="0" i="1" smtClean="0">
                        <a:solidFill>
                          <a:schemeClr val="tx1"/>
                        </a:solidFill>
                        <a:latin typeface="Cambria Math" panose="02040503050406030204" pitchFamily="18" charset="0"/>
                        <a:ea typeface="Cambria Math" panose="02040503050406030204" pitchFamily="18" charset="0"/>
                      </a:rPr>
                      <m:t>∈</m:t>
                    </m:r>
                    <m:sSup>
                      <m:sSupPr>
                        <m:ctrlPr>
                          <a:rPr lang="en-US" sz="2600" b="0" i="1" smtClean="0">
                            <a:solidFill>
                              <a:schemeClr val="tx1"/>
                            </a:solidFill>
                            <a:latin typeface="Cambria Math" panose="02040503050406030204" pitchFamily="18" charset="0"/>
                            <a:ea typeface="Cambria Math" panose="02040503050406030204" pitchFamily="18" charset="0"/>
                          </a:rPr>
                        </m:ctrlPr>
                      </m:sSupPr>
                      <m:e>
                        <m:r>
                          <a:rPr lang="en-US" sz="2600" b="0" i="1" smtClean="0">
                            <a:solidFill>
                              <a:schemeClr val="tx1"/>
                            </a:solidFill>
                            <a:latin typeface="Cambria Math" panose="02040503050406030204" pitchFamily="18" charset="0"/>
                            <a:ea typeface="Cambria Math" panose="02040503050406030204" pitchFamily="18" charset="0"/>
                          </a:rPr>
                          <m:t>ℝ</m:t>
                        </m:r>
                      </m:e>
                      <m:sup>
                        <m:r>
                          <a:rPr lang="en-US" sz="2600" b="0" i="1" smtClean="0">
                            <a:solidFill>
                              <a:schemeClr val="tx1"/>
                            </a:solidFill>
                            <a:latin typeface="Cambria Math" panose="02040503050406030204" pitchFamily="18" charset="0"/>
                            <a:ea typeface="Cambria Math" panose="02040503050406030204" pitchFamily="18" charset="0"/>
                          </a:rPr>
                          <m:t>2</m:t>
                        </m:r>
                      </m:sup>
                    </m:sSup>
                  </m:oMath>
                </a14:m>
                <a:r>
                  <a:rPr lang="en-US" sz="2600">
                    <a:solidFill>
                      <a:schemeClr val="tx1"/>
                    </a:solidFill>
                    <a:latin typeface="+mj-lt"/>
                    <a:ea typeface="Cambria Math" panose="02040503050406030204" pitchFamily="18" charset="0"/>
                  </a:rPr>
                  <a:t> biểu diễn một vị trí ngẫu nhiên trên một mặt phẳng.</a:t>
                </a:r>
                <a:endParaRPr lang="en-US" sz="2600" b="0" i="1">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𝑋</m:t>
                    </m:r>
                  </m:oMath>
                </a14:m>
                <a:r>
                  <a:rPr lang="en-US" sz="2600">
                    <a:solidFill>
                      <a:schemeClr val="tx1"/>
                    </a:solidFill>
                    <a:latin typeface="+mj-lt"/>
                    <a:ea typeface="Cambria Math" panose="02040503050406030204" pitchFamily="18" charset="0"/>
                  </a:rPr>
                  <a:t> có phân phối đều (uniform distribution) trên một ô vuông có tâm tại gốc tọa độ và có chiều dài cạnh là 20.</a:t>
                </a:r>
              </a:p>
              <a:p>
                <a:r>
                  <a:rPr lang="en-US" sz="2600">
                    <a:solidFill>
                      <a:schemeClr val="tx1"/>
                    </a:solidFill>
                    <a:latin typeface="+mj-lt"/>
                    <a:ea typeface="Cambria Math" panose="02040503050406030204" pitchFamily="18" charset="0"/>
                  </a:rPr>
                  <a:t>Kỳ vọng thực sự </a:t>
                </a:r>
                <a14:m>
                  <m:oMath xmlns:m="http://schemas.openxmlformats.org/officeDocument/2006/math">
                    <m:r>
                      <a:rPr lang="en-US" sz="2600" i="1" smtClean="0">
                        <a:solidFill>
                          <a:schemeClr val="tx1"/>
                        </a:solidFill>
                        <a:latin typeface="Cambria Math" panose="02040503050406030204" pitchFamily="18" charset="0"/>
                        <a:ea typeface="Cambria Math" panose="02040503050406030204" pitchFamily="18" charset="0"/>
                      </a:rPr>
                      <m:t>𝔼</m:t>
                    </m:r>
                    <m:d>
                      <m:dPr>
                        <m:begChr m:val="["/>
                        <m:endChr m:val="]"/>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𝑋</m:t>
                        </m:r>
                      </m:e>
                    </m:d>
                    <m:r>
                      <a:rPr lang="en-US" sz="2600" b="0" i="1" smtClean="0">
                        <a:solidFill>
                          <a:schemeClr val="tx1"/>
                        </a:solidFill>
                        <a:latin typeface="Cambria Math" panose="02040503050406030204" pitchFamily="18" charset="0"/>
                        <a:ea typeface="Cambria Math" panose="02040503050406030204" pitchFamily="18" charset="0"/>
                      </a:rPr>
                      <m:t>=0</m:t>
                    </m:r>
                  </m:oMath>
                </a14:m>
                <a:r>
                  <a:rPr lang="en-US" sz="2600">
                    <a:solidFill>
                      <a:schemeClr val="tx1"/>
                    </a:solidFill>
                    <a:latin typeface="+mj-lt"/>
                    <a:ea typeface="Cambria Math" panose="02040503050406030204" pitchFamily="18" charset="0"/>
                  </a:rPr>
                  <a:t>.</a:t>
                </a:r>
              </a:p>
              <a:p>
                <a:r>
                  <a:rPr lang="en-US" sz="2600">
                    <a:solidFill>
                      <a:schemeClr val="tx1"/>
                    </a:solidFill>
                    <a:latin typeface="+mj-lt"/>
                    <a:ea typeface="Cambria Math" panose="02040503050406030204" pitchFamily="18" charset="0"/>
                  </a:rPr>
                  <a:t>Ta thực hiện ước lượng kỳ vọng (mean estimation) dựa trên 100 mẫu độc lập và có cùng phân phối (iid) </a:t>
                </a:r>
                <a14:m>
                  <m:oMath xmlns:m="http://schemas.openxmlformats.org/officeDocument/2006/math">
                    <m:sSubSup>
                      <m:sSubSupPr>
                        <m:ctrlPr>
                          <a:rPr lang="en-US" sz="260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b="0" i="1" smtClean="0">
                            <a:solidFill>
                              <a:schemeClr val="tx1"/>
                            </a:solidFill>
                            <a:latin typeface="Cambria Math" panose="02040503050406030204" pitchFamily="18" charset="0"/>
                            <a:ea typeface="Cambria Math" panose="02040503050406030204" pitchFamily="18" charset="0"/>
                          </a:rPr>
                          <m:t>𝑖</m:t>
                        </m:r>
                        <m:r>
                          <a:rPr lang="en-US" sz="2600" b="0" i="1" smtClean="0">
                            <a:solidFill>
                              <a:schemeClr val="tx1"/>
                            </a:solidFill>
                            <a:latin typeface="Cambria Math" panose="02040503050406030204" pitchFamily="18" charset="0"/>
                            <a:ea typeface="Cambria Math" panose="02040503050406030204" pitchFamily="18" charset="0"/>
                          </a:rPr>
                          <m:t>=1</m:t>
                        </m:r>
                      </m:sub>
                      <m:sup>
                        <m:r>
                          <a:rPr lang="en-US" sz="2600" b="0" i="1" smtClean="0">
                            <a:solidFill>
                              <a:schemeClr val="tx1"/>
                            </a:solidFill>
                            <a:latin typeface="Cambria Math" panose="02040503050406030204" pitchFamily="18" charset="0"/>
                            <a:ea typeface="Cambria Math" panose="02040503050406030204" pitchFamily="18" charset="0"/>
                          </a:rPr>
                          <m:t>100</m:t>
                        </m:r>
                      </m:sup>
                    </m:sSubSup>
                  </m:oMath>
                </a14:m>
                <a:r>
                  <a:rPr lang="en-US" sz="2600">
                    <a:solidFill>
                      <a:schemeClr val="tx1"/>
                    </a:solidFill>
                    <a:latin typeface="+mj-lt"/>
                    <a:ea typeface="Cambria Math" panose="02040503050406030204" pitchFamily="18" charset="0"/>
                  </a:rPr>
                  <a:t>.</a:t>
                </a:r>
              </a:p>
              <a:p>
                <a:pPr marL="50800" indent="0">
                  <a:buNone/>
                </a:pPr>
                <a14:m>
                  <m:oMathPara xmlns:m="http://schemas.openxmlformats.org/officeDocument/2006/math">
                    <m:oMathParaPr>
                      <m:jc m:val="centerGroup"/>
                    </m:oMathParaPr>
                    <m:oMath xmlns:m="http://schemas.openxmlformats.org/officeDocument/2006/math">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𝑤</m:t>
                          </m:r>
                        </m:e>
                        <m:sub>
                          <m:r>
                            <a:rPr lang="en-US" sz="2400" i="1">
                              <a:solidFill>
                                <a:schemeClr val="accent1"/>
                              </a:solidFill>
                              <a:latin typeface="Cambria Math" panose="02040503050406030204" pitchFamily="18" charset="0"/>
                              <a:ea typeface="Cambria Math" panose="02040503050406030204" pitchFamily="18" charset="0"/>
                            </a:rPr>
                            <m:t>𝑘</m:t>
                          </m:r>
                          <m:r>
                            <a:rPr lang="en-US" sz="2400" i="1">
                              <a:solidFill>
                                <a:schemeClr val="accent1"/>
                              </a:solidFill>
                              <a:latin typeface="Cambria Math" panose="02040503050406030204" pitchFamily="18" charset="0"/>
                              <a:ea typeface="Cambria Math" panose="02040503050406030204" pitchFamily="18" charset="0"/>
                            </a:rPr>
                            <m:t>+1</m:t>
                          </m:r>
                        </m:sub>
                      </m:sSub>
                      <m:r>
                        <a:rPr lang="en-US" sz="2400" i="1">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𝑤</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𝑎</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𝑤</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𝑥</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a:solidFill>
                            <a:schemeClr val="accent1"/>
                          </a:solidFill>
                          <a:latin typeface="Cambria Math" panose="02040503050406030204" pitchFamily="18" charset="0"/>
                          <a:ea typeface="Cambria Math" panose="02040503050406030204" pitchFamily="18" charset="0"/>
                        </a:rPr>
                        <m:t>)</m:t>
                      </m:r>
                    </m:oMath>
                  </m:oMathPara>
                </a14:m>
                <a:endParaRPr lang="en-US" sz="2400">
                  <a:solidFill>
                    <a:schemeClr val="tx1"/>
                  </a:solidFill>
                  <a:ea typeface="Cambria Math" panose="02040503050406030204" pitchFamily="18" charset="0"/>
                </a:endParaRPr>
              </a:p>
              <a:p>
                <a:pPr marL="50800" indent="0">
                  <a:buNone/>
                </a:pPr>
                <a:endParaRPr lang="en-US" sz="2600">
                  <a:solidFill>
                    <a:schemeClr val="tx1"/>
                  </a:solidFill>
                  <a:latin typeface="+mj-lt"/>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9058F0A2-9D82-65BE-CA3A-7185DC3A0A17}"/>
                  </a:ext>
                </a:extLst>
              </p:cNvPr>
              <p:cNvSpPr>
                <a:spLocks noGrp="1" noRot="1" noChangeAspect="1" noMove="1" noResize="1" noEditPoints="1" noAdjustHandles="1" noChangeArrowheads="1" noChangeShapeType="1" noTextEdit="1"/>
              </p:cNvSpPr>
              <p:nvPr>
                <p:ph type="body" idx="1"/>
              </p:nvPr>
            </p:nvSpPr>
            <p:spPr>
              <a:xfrm>
                <a:off x="615462" y="1009860"/>
                <a:ext cx="11289323" cy="5624176"/>
              </a:xfrm>
              <a:blipFill>
                <a:blip r:embed="rId2"/>
                <a:stretch>
                  <a:fillRect l="-540" r="-9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1B20D9-8F49-8CF4-C6BB-6EDE01335E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37</a:t>
            </a:fld>
            <a:endParaRPr lang="en-VN"/>
          </a:p>
        </p:txBody>
      </p:sp>
      <p:sp>
        <p:nvSpPr>
          <p:cNvPr id="5" name="Google Shape;375;p5">
            <a:extLst>
              <a:ext uri="{FF2B5EF4-FFF2-40B4-BE49-F238E27FC236}">
                <a16:creationId xmlns:a16="http://schemas.microsoft.com/office/drawing/2014/main" id="{9C659896-8951-BD02-15CF-174688666489}"/>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63969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656F9-71BB-A95C-6650-757B32F13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66C4D-6E90-027F-5130-EE81BD913819}"/>
              </a:ext>
            </a:extLst>
          </p:cNvPr>
          <p:cNvSpPr>
            <a:spLocks noGrp="1"/>
          </p:cNvSpPr>
          <p:nvPr>
            <p:ph type="title"/>
          </p:nvPr>
        </p:nvSpPr>
        <p:spPr>
          <a:xfrm>
            <a:off x="774146" y="33464"/>
            <a:ext cx="10579655" cy="785896"/>
          </a:xfrm>
        </p:spPr>
        <p:txBody>
          <a:bodyPr>
            <a:normAutofit fontScale="90000"/>
          </a:bodyPr>
          <a:lstStyle/>
          <a:p>
            <a:r>
              <a:rPr lang="en-US"/>
              <a:t>Stochastic Gradient Descent (SGD) – Hội tụ</a:t>
            </a:r>
            <a:endParaRPr lang="en-US" dirty="0"/>
          </a:p>
        </p:txBody>
      </p:sp>
      <p:sp>
        <p:nvSpPr>
          <p:cNvPr id="3" name="Text Placeholder 2">
            <a:extLst>
              <a:ext uri="{FF2B5EF4-FFF2-40B4-BE49-F238E27FC236}">
                <a16:creationId xmlns:a16="http://schemas.microsoft.com/office/drawing/2014/main" id="{05F07E9A-7DF0-EECA-1740-F4AE2E551C3F}"/>
              </a:ext>
            </a:extLst>
          </p:cNvPr>
          <p:cNvSpPr>
            <a:spLocks noGrp="1"/>
          </p:cNvSpPr>
          <p:nvPr>
            <p:ph type="body" idx="1"/>
          </p:nvPr>
        </p:nvSpPr>
        <p:spPr>
          <a:xfrm>
            <a:off x="615462" y="3708400"/>
            <a:ext cx="11289323" cy="2925636"/>
          </a:xfrm>
        </p:spPr>
        <p:txBody>
          <a:bodyPr>
            <a:normAutofit fontScale="92500" lnSpcReduction="10000"/>
          </a:bodyPr>
          <a:lstStyle/>
          <a:p>
            <a:endParaRPr lang="en-US" sz="2600">
              <a:solidFill>
                <a:schemeClr val="tx1"/>
              </a:solidFill>
              <a:latin typeface="+mj-lt"/>
              <a:ea typeface="Cambria Math" panose="02040503050406030204" pitchFamily="18" charset="0"/>
            </a:endParaRPr>
          </a:p>
          <a:p>
            <a:endParaRPr lang="en-US" sz="2600">
              <a:solidFill>
                <a:schemeClr val="tx1"/>
              </a:solidFill>
              <a:latin typeface="+mj-lt"/>
              <a:ea typeface="Cambria Math" panose="02040503050406030204" pitchFamily="18" charset="0"/>
            </a:endParaRPr>
          </a:p>
          <a:p>
            <a:r>
              <a:rPr lang="en-US" sz="2600">
                <a:solidFill>
                  <a:schemeClr val="tx1"/>
                </a:solidFill>
                <a:latin typeface="+mj-lt"/>
                <a:ea typeface="Cambria Math" panose="02040503050406030204" pitchFamily="18" charset="0"/>
              </a:rPr>
              <a:t>Mặc dù giá trị khởi tạo (initial value) cách xa giá trị thực sự (true value), thuật toán SGD vẫn có thể nhanh chóng đi tới lân cận của giá trị thực sự.</a:t>
            </a:r>
          </a:p>
          <a:p>
            <a:r>
              <a:rPr lang="en-US" sz="2600">
                <a:solidFill>
                  <a:schemeClr val="tx1"/>
                </a:solidFill>
                <a:latin typeface="+mj-lt"/>
                <a:ea typeface="Cambria Math" panose="02040503050406030204" pitchFamily="18" charset="0"/>
              </a:rPr>
              <a:t>Khi thuật toán ước lượng đến gần giá trị thực sự, tính ngẫu nhiên bắt đầu xuất hiện trong đường đi của thuật toán, nhưng SGD cũng dần tiếp cận giá trị thực.</a:t>
            </a:r>
          </a:p>
          <a:p>
            <a:pPr marL="50800" indent="0">
              <a:buNone/>
            </a:pPr>
            <a:endParaRPr lang="en-US" sz="2600">
              <a:solidFill>
                <a:schemeClr val="tx1"/>
              </a:solidFill>
              <a:latin typeface="+mj-lt"/>
              <a:ea typeface="Cambria Math" panose="02040503050406030204" pitchFamily="18" charset="0"/>
            </a:endParaRPr>
          </a:p>
        </p:txBody>
      </p:sp>
      <p:sp>
        <p:nvSpPr>
          <p:cNvPr id="4" name="Slide Number Placeholder 3">
            <a:extLst>
              <a:ext uri="{FF2B5EF4-FFF2-40B4-BE49-F238E27FC236}">
                <a16:creationId xmlns:a16="http://schemas.microsoft.com/office/drawing/2014/main" id="{E450ACEC-E11E-4633-1987-A660D30FCC2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38</a:t>
            </a:fld>
            <a:endParaRPr lang="en-VN"/>
          </a:p>
        </p:txBody>
      </p:sp>
      <p:sp>
        <p:nvSpPr>
          <p:cNvPr id="5" name="Google Shape;375;p5">
            <a:extLst>
              <a:ext uri="{FF2B5EF4-FFF2-40B4-BE49-F238E27FC236}">
                <a16:creationId xmlns:a16="http://schemas.microsoft.com/office/drawing/2014/main" id="{A863CDA3-C9D0-1542-ED60-2701D8748B17}"/>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pic>
        <p:nvPicPr>
          <p:cNvPr id="7" name="Picture 6">
            <a:extLst>
              <a:ext uri="{FF2B5EF4-FFF2-40B4-BE49-F238E27FC236}">
                <a16:creationId xmlns:a16="http://schemas.microsoft.com/office/drawing/2014/main" id="{A0F46ED5-D37E-FD93-2425-8C885DDEE089}"/>
              </a:ext>
            </a:extLst>
          </p:cNvPr>
          <p:cNvPicPr>
            <a:picLocks noChangeAspect="1"/>
          </p:cNvPicPr>
          <p:nvPr/>
        </p:nvPicPr>
        <p:blipFill>
          <a:blip r:embed="rId2"/>
          <a:stretch>
            <a:fillRect/>
          </a:stretch>
        </p:blipFill>
        <p:spPr>
          <a:xfrm>
            <a:off x="1348398" y="819360"/>
            <a:ext cx="9823450" cy="3880534"/>
          </a:xfrm>
          <a:prstGeom prst="rect">
            <a:avLst/>
          </a:prstGeom>
        </p:spPr>
      </p:pic>
    </p:spTree>
    <p:extLst>
      <p:ext uri="{BB962C8B-B14F-4D97-AF65-F5344CB8AC3E}">
        <p14:creationId xmlns:p14="http://schemas.microsoft.com/office/powerpoint/2010/main" val="1386032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B7B9C-AF3F-100C-CBE6-09AC6B41AF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CD43A-2219-FDAF-12A2-64DDE6AC7844}"/>
              </a:ext>
            </a:extLst>
          </p:cNvPr>
          <p:cNvSpPr>
            <a:spLocks noGrp="1"/>
          </p:cNvSpPr>
          <p:nvPr>
            <p:ph type="title"/>
          </p:nvPr>
        </p:nvSpPr>
        <p:spPr/>
        <p:txBody>
          <a:bodyPr>
            <a:normAutofit fontScale="90000"/>
          </a:bodyPr>
          <a:lstStyle/>
          <a:p>
            <a:r>
              <a:rPr lang="en-US"/>
              <a:t>SGD – Phiên bản đơn định (deterministic)</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6B546FB-3E62-77CB-F267-07D3229C897D}"/>
                  </a:ext>
                </a:extLst>
              </p:cNvPr>
              <p:cNvSpPr>
                <a:spLocks noGrp="1"/>
              </p:cNvSpPr>
              <p:nvPr>
                <p:ph type="body" idx="1"/>
              </p:nvPr>
            </p:nvSpPr>
            <p:spPr>
              <a:xfrm>
                <a:off x="615462" y="1009860"/>
                <a:ext cx="11289323" cy="5624176"/>
              </a:xfrm>
            </p:spPr>
            <p:txBody>
              <a:bodyPr>
                <a:normAutofit fontScale="92500" lnSpcReduction="10000"/>
              </a:bodyPr>
              <a:lstStyle/>
              <a:p>
                <a:r>
                  <a:rPr lang="en-US" sz="2600">
                    <a:solidFill>
                      <a:schemeClr val="tx1"/>
                    </a:solidFill>
                    <a:latin typeface="+mj-lt"/>
                    <a:ea typeface="Cambria Math" panose="02040503050406030204" pitchFamily="18" charset="0"/>
                  </a:rPr>
                  <a:t>Thuật toán SGD chuẩn có những yếu tố ngẫu nhiên với biến ngẫu nhiên (random variables) và kỳ vọng (expectation).</a:t>
                </a:r>
              </a:p>
              <a:p>
                <a:r>
                  <a:rPr lang="en-US" sz="2600">
                    <a:solidFill>
                      <a:schemeClr val="tx1"/>
                    </a:solidFill>
                    <a:latin typeface="+mj-lt"/>
                    <a:ea typeface="Cambria Math" panose="02040503050406030204" pitchFamily="18" charset="0"/>
                  </a:rPr>
                  <a:t>Ta có thể tạo ra phiên bản đơn định (deterministic formulation) của SGD không sử dụng biến ngẫu nhiên.</a:t>
                </a:r>
              </a:p>
              <a:p>
                <a:pPr marL="50800" indent="0">
                  <a:buNone/>
                </a:pPr>
                <a:r>
                  <a:rPr lang="en-US" sz="2600">
                    <a:solidFill>
                      <a:schemeClr val="tx1"/>
                    </a:solidFill>
                    <a:latin typeface="+mj-lt"/>
                    <a:ea typeface="Cambria Math" panose="02040503050406030204" pitchFamily="18" charset="0"/>
                  </a:rPr>
                  <a:t>Xét bài toán tối ưu hóa:</a:t>
                </a:r>
              </a:p>
              <a:p>
                <a:pPr marL="50800" indent="0">
                  <a:buNone/>
                </a:pPr>
                <a14:m>
                  <m:oMathPara xmlns:m="http://schemas.openxmlformats.org/officeDocument/2006/math">
                    <m:oMathParaPr>
                      <m:jc m:val="centerGroup"/>
                    </m:oMathParaPr>
                    <m:oMath xmlns:m="http://schemas.openxmlformats.org/officeDocument/2006/math">
                      <m:func>
                        <m:funcPr>
                          <m:ctrlPr>
                            <a:rPr lang="en-US" sz="2600" i="1" smtClean="0">
                              <a:solidFill>
                                <a:schemeClr val="tx1"/>
                              </a:solidFill>
                              <a:latin typeface="Cambria Math" panose="02040503050406030204" pitchFamily="18" charset="0"/>
                              <a:ea typeface="Cambria Math" panose="02040503050406030204" pitchFamily="18" charset="0"/>
                            </a:rPr>
                          </m:ctrlPr>
                        </m:funcPr>
                        <m:fName>
                          <m:limLow>
                            <m:limLowPr>
                              <m:ctrlPr>
                                <a:rPr lang="en-US" sz="2600" i="1" smtClean="0">
                                  <a:solidFill>
                                    <a:schemeClr val="tx1"/>
                                  </a:solidFill>
                                  <a:latin typeface="Cambria Math" panose="02040503050406030204" pitchFamily="18" charset="0"/>
                                  <a:ea typeface="Cambria Math" panose="02040503050406030204" pitchFamily="18" charset="0"/>
                                </a:rPr>
                              </m:ctrlPr>
                            </m:limLowPr>
                            <m:e>
                              <m:r>
                                <m:rPr>
                                  <m:sty m:val="p"/>
                                </m:rPr>
                                <a:rPr lang="en-US" sz="2600" i="0" smtClean="0">
                                  <a:solidFill>
                                    <a:schemeClr val="tx1"/>
                                  </a:solidFill>
                                  <a:latin typeface="Cambria Math" panose="02040503050406030204" pitchFamily="18" charset="0"/>
                                  <a:ea typeface="Cambria Math" panose="02040503050406030204" pitchFamily="18" charset="0"/>
                                </a:rPr>
                                <m:t>min</m:t>
                              </m:r>
                            </m:e>
                            <m:lim>
                              <m:r>
                                <a:rPr lang="en-US" sz="2600" b="0" i="1" smtClean="0">
                                  <a:solidFill>
                                    <a:schemeClr val="tx1"/>
                                  </a:solidFill>
                                  <a:latin typeface="Cambria Math" panose="02040503050406030204" pitchFamily="18" charset="0"/>
                                  <a:ea typeface="Cambria Math" panose="02040503050406030204" pitchFamily="18" charset="0"/>
                                </a:rPr>
                                <m:t>𝑤</m:t>
                              </m:r>
                            </m:lim>
                          </m:limLow>
                        </m:fName>
                        <m:e>
                          <m:r>
                            <a:rPr lang="en-US" sz="2600" b="0" i="1" smtClean="0">
                              <a:solidFill>
                                <a:schemeClr val="tx1"/>
                              </a:solidFill>
                              <a:latin typeface="Cambria Math" panose="02040503050406030204" pitchFamily="18" charset="0"/>
                              <a:ea typeface="Cambria Math" panose="02040503050406030204" pitchFamily="18" charset="0"/>
                            </a:rPr>
                            <m:t>𝐽</m:t>
                          </m:r>
                          <m:d>
                            <m:dPr>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𝑤</m:t>
                              </m:r>
                            </m:e>
                          </m:d>
                          <m:r>
                            <a:rPr lang="en-US" sz="2600" b="0" i="1" smtClean="0">
                              <a:solidFill>
                                <a:schemeClr val="tx1"/>
                              </a:solidFill>
                              <a:latin typeface="Cambria Math" panose="02040503050406030204" pitchFamily="18" charset="0"/>
                              <a:ea typeface="Cambria Math" panose="02040503050406030204" pitchFamily="18" charset="0"/>
                            </a:rPr>
                            <m:t>=</m:t>
                          </m:r>
                          <m:f>
                            <m:fPr>
                              <m:ctrlPr>
                                <a:rPr lang="en-US" sz="2600" b="0" i="1" smtClean="0">
                                  <a:solidFill>
                                    <a:schemeClr val="tx1"/>
                                  </a:solidFill>
                                  <a:latin typeface="Cambria Math" panose="02040503050406030204" pitchFamily="18" charset="0"/>
                                  <a:ea typeface="Cambria Math" panose="02040503050406030204" pitchFamily="18" charset="0"/>
                                </a:rPr>
                              </m:ctrlPr>
                            </m:fPr>
                            <m:num>
                              <m:r>
                                <a:rPr lang="en-US" sz="2600" b="0" i="1" smtClean="0">
                                  <a:solidFill>
                                    <a:schemeClr val="tx1"/>
                                  </a:solidFill>
                                  <a:latin typeface="Cambria Math" panose="02040503050406030204" pitchFamily="18" charset="0"/>
                                  <a:ea typeface="Cambria Math" panose="02040503050406030204" pitchFamily="18" charset="0"/>
                                </a:rPr>
                                <m:t>1</m:t>
                              </m:r>
                            </m:num>
                            <m:den>
                              <m:r>
                                <a:rPr lang="en-US" sz="2600" b="0" i="1" smtClean="0">
                                  <a:solidFill>
                                    <a:schemeClr val="tx1"/>
                                  </a:solidFill>
                                  <a:latin typeface="Cambria Math" panose="02040503050406030204" pitchFamily="18" charset="0"/>
                                  <a:ea typeface="Cambria Math" panose="02040503050406030204" pitchFamily="18" charset="0"/>
                                </a:rPr>
                                <m:t>𝑛</m:t>
                              </m:r>
                            </m:den>
                          </m:f>
                        </m:e>
                      </m:func>
                      <m:nary>
                        <m:naryPr>
                          <m:chr m:val="∑"/>
                          <m:ctrlPr>
                            <a:rPr lang="en-US" sz="2600" i="1" smtClean="0">
                              <a:solidFill>
                                <a:schemeClr val="tx1"/>
                              </a:solidFill>
                              <a:latin typeface="Cambria Math" panose="02040503050406030204" pitchFamily="18" charset="0"/>
                              <a:ea typeface="Cambria Math" panose="02040503050406030204" pitchFamily="18" charset="0"/>
                            </a:rPr>
                          </m:ctrlPr>
                        </m:naryPr>
                        <m:sub>
                          <m:r>
                            <m:rPr>
                              <m:brk m:alnAt="23"/>
                            </m:rPr>
                            <a:rPr lang="en-US" sz="2600" b="0" i="1" smtClean="0">
                              <a:solidFill>
                                <a:schemeClr val="tx1"/>
                              </a:solidFill>
                              <a:latin typeface="Cambria Math" panose="02040503050406030204" pitchFamily="18" charset="0"/>
                              <a:ea typeface="Cambria Math" panose="02040503050406030204" pitchFamily="18" charset="0"/>
                            </a:rPr>
                            <m:t>𝑖</m:t>
                          </m:r>
                          <m:r>
                            <a:rPr lang="en-US" sz="2600" b="0" i="1" smtClean="0">
                              <a:solidFill>
                                <a:schemeClr val="tx1"/>
                              </a:solidFill>
                              <a:latin typeface="Cambria Math" panose="02040503050406030204" pitchFamily="18" charset="0"/>
                              <a:ea typeface="Cambria Math" panose="02040503050406030204" pitchFamily="18" charset="0"/>
                            </a:rPr>
                            <m:t>=1</m:t>
                          </m:r>
                        </m:sub>
                        <m:sup>
                          <m:r>
                            <a:rPr lang="en-US" sz="2600" b="0" i="1" smtClean="0">
                              <a:solidFill>
                                <a:schemeClr val="tx1"/>
                              </a:solidFill>
                              <a:latin typeface="Cambria Math" panose="02040503050406030204" pitchFamily="18" charset="0"/>
                              <a:ea typeface="Cambria Math" panose="02040503050406030204" pitchFamily="18" charset="0"/>
                            </a:rPr>
                            <m:t>𝑛</m:t>
                          </m:r>
                        </m:sup>
                        <m:e>
                          <m:r>
                            <a:rPr lang="en-US" sz="2600" b="0" i="1" smtClean="0">
                              <a:solidFill>
                                <a:schemeClr val="tx1"/>
                              </a:solidFill>
                              <a:latin typeface="Cambria Math" panose="02040503050406030204" pitchFamily="18" charset="0"/>
                              <a:ea typeface="Cambria Math" panose="02040503050406030204" pitchFamily="18" charset="0"/>
                            </a:rPr>
                            <m:t>𝑓</m:t>
                          </m:r>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𝑤</m:t>
                          </m:r>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𝑖</m:t>
                              </m:r>
                            </m:sub>
                          </m:sSub>
                          <m:r>
                            <a:rPr lang="en-US" sz="2600" b="0" i="1" smtClean="0">
                              <a:solidFill>
                                <a:schemeClr val="tx1"/>
                              </a:solidFill>
                              <a:latin typeface="Cambria Math" panose="02040503050406030204" pitchFamily="18" charset="0"/>
                              <a:ea typeface="Cambria Math" panose="02040503050406030204" pitchFamily="18" charset="0"/>
                            </a:rPr>
                            <m:t>)</m:t>
                          </m:r>
                        </m:e>
                      </m:nary>
                    </m:oMath>
                  </m:oMathPara>
                </a14:m>
                <a:endParaRPr lang="en-US" sz="2600">
                  <a:solidFill>
                    <a:schemeClr val="tx1"/>
                  </a:solidFill>
                  <a:latin typeface="+mj-lt"/>
                  <a:ea typeface="Cambria Math" panose="02040503050406030204" pitchFamily="18" charset="0"/>
                </a:endParaRPr>
              </a:p>
              <a:p>
                <a14:m>
                  <m:oMath xmlns:m="http://schemas.openxmlformats.org/officeDocument/2006/math">
                    <m:r>
                      <a:rPr lang="en-US" sz="2600" i="1">
                        <a:solidFill>
                          <a:schemeClr val="tx1"/>
                        </a:solidFill>
                        <a:latin typeface="Cambria Math" panose="02040503050406030204" pitchFamily="18" charset="0"/>
                        <a:ea typeface="Cambria Math" panose="02040503050406030204" pitchFamily="18" charset="0"/>
                      </a:rPr>
                      <m:t>𝑓</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𝑤</m:t>
                    </m:r>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r>
                      <a:rPr lang="en-US" sz="2600" i="1">
                        <a:solidFill>
                          <a:schemeClr val="tx1"/>
                        </a:solidFill>
                        <a:latin typeface="Cambria Math" panose="02040503050406030204" pitchFamily="18" charset="0"/>
                        <a:ea typeface="Cambria Math" panose="02040503050406030204" pitchFamily="18" charset="0"/>
                      </a:rPr>
                      <m:t>)</m:t>
                    </m:r>
                  </m:oMath>
                </a14:m>
                <a:r>
                  <a:rPr lang="en-US" sz="2600">
                    <a:solidFill>
                      <a:schemeClr val="tx1"/>
                    </a:solidFill>
                    <a:latin typeface="+mj-lt"/>
                    <a:ea typeface="Cambria Math" panose="02040503050406030204" pitchFamily="18" charset="0"/>
                  </a:rPr>
                  <a:t> là một hàm có tham số.</a:t>
                </a:r>
              </a:p>
              <a:p>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𝑤</m:t>
                    </m:r>
                  </m:oMath>
                </a14:m>
                <a:r>
                  <a:rPr lang="en-US" sz="2600">
                    <a:solidFill>
                      <a:schemeClr val="tx1"/>
                    </a:solidFill>
                    <a:latin typeface="+mj-lt"/>
                    <a:ea typeface="Cambria Math" panose="02040503050406030204" pitchFamily="18" charset="0"/>
                  </a:rPr>
                  <a:t> là tham số cần được tối ưu hóa</a:t>
                </a:r>
              </a:p>
              <a:p>
                <a:r>
                  <a:rPr lang="en-US" sz="2600">
                    <a:solidFill>
                      <a:schemeClr val="tx1"/>
                    </a:solidFill>
                    <a:latin typeface="+mj-lt"/>
                    <a:ea typeface="Cambria Math" panose="02040503050406030204" pitchFamily="18" charset="0"/>
                  </a:rPr>
                  <a:t>Một tập hợp các số thực </a:t>
                </a:r>
                <a14:m>
                  <m:oMath xmlns:m="http://schemas.openxmlformats.org/officeDocument/2006/math">
                    <m:sSubSup>
                      <m:sSubSupPr>
                        <m:ctrlPr>
                          <a:rPr lang="en-US" sz="260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b="0" i="1" smtClean="0">
                            <a:solidFill>
                              <a:schemeClr val="tx1"/>
                            </a:solidFill>
                            <a:latin typeface="Cambria Math" panose="02040503050406030204" pitchFamily="18" charset="0"/>
                            <a:ea typeface="Cambria Math" panose="02040503050406030204" pitchFamily="18" charset="0"/>
                          </a:rPr>
                          <m:t>𝑖</m:t>
                        </m:r>
                        <m:r>
                          <a:rPr lang="en-US" sz="2600" b="0" i="1" smtClean="0">
                            <a:solidFill>
                              <a:schemeClr val="tx1"/>
                            </a:solidFill>
                            <a:latin typeface="Cambria Math" panose="02040503050406030204" pitchFamily="18" charset="0"/>
                            <a:ea typeface="Cambria Math" panose="02040503050406030204" pitchFamily="18" charset="0"/>
                          </a:rPr>
                          <m:t>=1</m:t>
                        </m:r>
                      </m:sub>
                      <m:sup>
                        <m:r>
                          <a:rPr lang="en-US" sz="2600" b="0" i="1" smtClean="0">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với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oMath>
                </a14:m>
                <a:r>
                  <a:rPr lang="en-US" sz="2600">
                    <a:solidFill>
                      <a:schemeClr val="tx1"/>
                    </a:solidFill>
                    <a:latin typeface="+mj-lt"/>
                    <a:ea typeface="Cambria Math" panose="02040503050406030204" pitchFamily="18" charset="0"/>
                  </a:rPr>
                  <a:t> không cần phải được phát sinh bởi mỗi biến ngẫu nhiên nào cả.</a:t>
                </a:r>
              </a:p>
            </p:txBody>
          </p:sp>
        </mc:Choice>
        <mc:Fallback xmlns="">
          <p:sp>
            <p:nvSpPr>
              <p:cNvPr id="3" name="Text Placeholder 2">
                <a:extLst>
                  <a:ext uri="{FF2B5EF4-FFF2-40B4-BE49-F238E27FC236}">
                    <a16:creationId xmlns:a16="http://schemas.microsoft.com/office/drawing/2014/main" id="{E6B546FB-3E62-77CB-F267-07D3229C897D}"/>
                  </a:ext>
                </a:extLst>
              </p:cNvPr>
              <p:cNvSpPr>
                <a:spLocks noGrp="1" noRot="1" noChangeAspect="1" noMove="1" noResize="1" noEditPoints="1" noAdjustHandles="1" noChangeArrowheads="1" noChangeShapeType="1" noTextEdit="1"/>
              </p:cNvSpPr>
              <p:nvPr>
                <p:ph type="body" idx="1"/>
              </p:nvPr>
            </p:nvSpPr>
            <p:spPr>
              <a:xfrm>
                <a:off x="615462" y="1009860"/>
                <a:ext cx="11289323" cy="5624176"/>
              </a:xfrm>
              <a:blipFill>
                <a:blip r:embed="rId2"/>
                <a:stretch>
                  <a:fillRect l="-540" t="-325" r="-810" b="-9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BD3F2F-21DF-F787-CB74-D985FE9F39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39</a:t>
            </a:fld>
            <a:endParaRPr lang="en-VN"/>
          </a:p>
        </p:txBody>
      </p:sp>
      <p:sp>
        <p:nvSpPr>
          <p:cNvPr id="5" name="Google Shape;375;p5">
            <a:extLst>
              <a:ext uri="{FF2B5EF4-FFF2-40B4-BE49-F238E27FC236}">
                <a16:creationId xmlns:a16="http://schemas.microsoft.com/office/drawing/2014/main" id="{23D8EECB-5F47-D94C-B107-825B72AF884C}"/>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87107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EC3A-5532-6007-95A0-C1DABC0F147D}"/>
              </a:ext>
            </a:extLst>
          </p:cNvPr>
          <p:cNvSpPr>
            <a:spLocks noGrp="1"/>
          </p:cNvSpPr>
          <p:nvPr>
            <p:ph type="title"/>
          </p:nvPr>
        </p:nvSpPr>
        <p:spPr>
          <a:xfrm>
            <a:off x="774146" y="119270"/>
            <a:ext cx="10579655" cy="785896"/>
          </a:xfrm>
        </p:spPr>
        <p:txBody>
          <a:bodyPr>
            <a:normAutofit fontScale="90000"/>
          </a:bodyPr>
          <a:lstStyle/>
          <a:p>
            <a:r>
              <a:rPr lang="en-US" dirty="0" err="1"/>
              <a:t>Ước</a:t>
            </a:r>
            <a:r>
              <a:rPr lang="en-US" dirty="0"/>
              <a:t> </a:t>
            </a:r>
            <a:r>
              <a:rPr lang="en-US" dirty="0" err="1"/>
              <a:t>lượng</a:t>
            </a:r>
            <a:r>
              <a:rPr lang="en-US" dirty="0"/>
              <a:t> </a:t>
            </a:r>
            <a:r>
              <a:rPr lang="en-US" dirty="0" err="1"/>
              <a:t>giá</a:t>
            </a:r>
            <a:r>
              <a:rPr lang="en-US" dirty="0"/>
              <a:t> </a:t>
            </a:r>
            <a:r>
              <a:rPr lang="en-US" err="1"/>
              <a:t>trị</a:t>
            </a:r>
            <a:r>
              <a:rPr lang="en-US"/>
              <a:t>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C0729E-6D3F-35E9-FBC0-E6F49878CFFC}"/>
                  </a:ext>
                </a:extLst>
              </p:cNvPr>
              <p:cNvSpPr>
                <a:spLocks noGrp="1"/>
              </p:cNvSpPr>
              <p:nvPr>
                <p:ph type="body" idx="1"/>
              </p:nvPr>
            </p:nvSpPr>
            <p:spPr>
              <a:xfrm>
                <a:off x="615462" y="1009860"/>
                <a:ext cx="11095891" cy="5498498"/>
              </a:xfrm>
            </p:spPr>
            <p:txBody>
              <a:bodyPr>
                <a:normAutofit fontScale="77500" lnSpcReduction="20000"/>
              </a:bodyPr>
              <a:lstStyle/>
              <a:p>
                <a:pPr marL="50800" indent="0">
                  <a:buNone/>
                </a:pPr>
                <a:r>
                  <a:rPr lang="en-US" dirty="0"/>
                  <a:t>Xét </a:t>
                </a:r>
                <a:r>
                  <a:rPr lang="en-US" dirty="0" err="1"/>
                  <a:t>bài</a:t>
                </a:r>
                <a:r>
                  <a:rPr lang="en-US" dirty="0"/>
                  <a:t> </a:t>
                </a:r>
                <a:r>
                  <a:rPr lang="en-US" dirty="0" err="1"/>
                  <a:t>toán</a:t>
                </a:r>
                <a:r>
                  <a:rPr lang="en-US" dirty="0"/>
                  <a:t> </a:t>
                </a:r>
                <a:r>
                  <a:rPr lang="en-US" dirty="0" err="1">
                    <a:solidFill>
                      <a:srgbClr val="FF0000"/>
                    </a:solidFill>
                  </a:rPr>
                  <a:t>ước</a:t>
                </a:r>
                <a:r>
                  <a:rPr lang="en-US" dirty="0">
                    <a:solidFill>
                      <a:srgbClr val="FF0000"/>
                    </a:solidFill>
                  </a:rPr>
                  <a:t> </a:t>
                </a:r>
                <a:r>
                  <a:rPr lang="en-US" dirty="0" err="1">
                    <a:solidFill>
                      <a:srgbClr val="FF0000"/>
                    </a:solidFill>
                  </a:rPr>
                  <a:t>lượng</a:t>
                </a:r>
                <a:r>
                  <a:rPr lang="en-US" dirty="0">
                    <a:solidFill>
                      <a:srgbClr val="FF0000"/>
                    </a:solidFill>
                  </a:rPr>
                  <a:t> </a:t>
                </a:r>
                <a:r>
                  <a:rPr lang="en-US" dirty="0" err="1">
                    <a:solidFill>
                      <a:srgbClr val="FF0000"/>
                    </a:solidFill>
                  </a:rPr>
                  <a:t>giá</a:t>
                </a:r>
                <a:r>
                  <a:rPr lang="en-US" dirty="0">
                    <a:solidFill>
                      <a:srgbClr val="FF0000"/>
                    </a:solidFill>
                  </a:rPr>
                  <a:t> </a:t>
                </a:r>
                <a:r>
                  <a:rPr lang="en-US" err="1">
                    <a:solidFill>
                      <a:srgbClr val="FF0000"/>
                    </a:solidFill>
                  </a:rPr>
                  <a:t>trị</a:t>
                </a:r>
                <a:r>
                  <a:rPr lang="en-US">
                    <a:solidFill>
                      <a:srgbClr val="FF0000"/>
                    </a:solidFill>
                  </a:rPr>
                  <a:t> kỳ vọng </a:t>
                </a:r>
                <a:r>
                  <a:rPr lang="en-US"/>
                  <a:t>(</a:t>
                </a:r>
                <a:r>
                  <a:rPr lang="en-US" dirty="0"/>
                  <a:t>mean estimation):</a:t>
                </a:r>
              </a:p>
              <a:p>
                <a:r>
                  <a:rPr lang="en-US" dirty="0" err="1">
                    <a:solidFill>
                      <a:schemeClr val="tx1"/>
                    </a:solidFill>
                  </a:rPr>
                  <a:t>Xét</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biến</a:t>
                </a:r>
                <a:r>
                  <a:rPr lang="en-US" dirty="0">
                    <a:solidFill>
                      <a:schemeClr val="tx1"/>
                    </a:solidFill>
                  </a:rPr>
                  <a:t> </a:t>
                </a:r>
                <a:r>
                  <a:rPr lang="en-US" dirty="0" err="1">
                    <a:solidFill>
                      <a:schemeClr val="tx1"/>
                    </a:solidFill>
                  </a:rPr>
                  <a:t>ngẫu</a:t>
                </a:r>
                <a:r>
                  <a:rPr lang="en-US" dirty="0">
                    <a:solidFill>
                      <a:schemeClr val="tx1"/>
                    </a:solidFill>
                  </a:rPr>
                  <a:t> </a:t>
                </a:r>
                <a:r>
                  <a:rPr lang="en-US" dirty="0" err="1">
                    <a:solidFill>
                      <a:schemeClr val="tx1"/>
                    </a:solidFill>
                  </a:rPr>
                  <a:t>nhiên</a:t>
                </a:r>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𝑋</m:t>
                    </m:r>
                  </m:oMath>
                </a14:m>
                <a:r>
                  <a:rPr lang="en-US" dirty="0">
                    <a:solidFill>
                      <a:schemeClr val="tx1"/>
                    </a:solidFill>
                  </a:rPr>
                  <a:t>.</a:t>
                </a:r>
              </a:p>
              <a:p>
                <a:r>
                  <a:rPr lang="en-US" dirty="0"/>
                  <a:t>Ta </a:t>
                </a:r>
                <a:r>
                  <a:rPr lang="en-US" dirty="0" err="1"/>
                  <a:t>muốn</a:t>
                </a:r>
                <a:r>
                  <a:rPr lang="en-US" dirty="0"/>
                  <a:t> </a:t>
                </a:r>
                <a:r>
                  <a:rPr lang="en-US" dirty="0" err="1"/>
                  <a:t>ước</a:t>
                </a:r>
                <a:r>
                  <a:rPr lang="en-US" dirty="0"/>
                  <a:t> </a:t>
                </a:r>
                <a:r>
                  <a:rPr lang="en-US" dirty="0" err="1"/>
                  <a:t>lượng</a:t>
                </a:r>
                <a:r>
                  <a:rPr lang="en-US" dirty="0"/>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𝔼</m:t>
                    </m:r>
                    <m:r>
                      <a:rPr lang="en-US" i="1"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𝑋</m:t>
                    </m:r>
                    <m:r>
                      <a:rPr lang="en-US"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a:t>
                </a:r>
              </a:p>
              <a:p>
                <a:r>
                  <a:rPr lang="en-US" dirty="0" err="1">
                    <a:solidFill>
                      <a:schemeClr val="tx1"/>
                    </a:solidFill>
                  </a:rPr>
                  <a:t>Giả</a:t>
                </a:r>
                <a:r>
                  <a:rPr lang="en-US" dirty="0">
                    <a:solidFill>
                      <a:schemeClr val="tx1"/>
                    </a:solidFill>
                  </a:rPr>
                  <a:t> </a:t>
                </a:r>
                <a:r>
                  <a:rPr lang="en-US" dirty="0" err="1">
                    <a:solidFill>
                      <a:schemeClr val="tx1"/>
                    </a:solidFill>
                  </a:rPr>
                  <a:t>sử</a:t>
                </a:r>
                <a:r>
                  <a:rPr lang="en-US" dirty="0">
                    <a:solidFill>
                      <a:schemeClr val="tx1"/>
                    </a:solidFill>
                  </a:rPr>
                  <a:t> ta </a:t>
                </a:r>
                <a:r>
                  <a:rPr lang="en-US" dirty="0" err="1">
                    <a:solidFill>
                      <a:schemeClr val="tx1"/>
                    </a:solidFill>
                  </a:rPr>
                  <a:t>đã</a:t>
                </a:r>
                <a:r>
                  <a:rPr lang="en-US" dirty="0">
                    <a:solidFill>
                      <a:schemeClr val="tx1"/>
                    </a:solidFill>
                  </a:rPr>
                  <a:t> </a:t>
                </a:r>
                <a:r>
                  <a:rPr lang="en-US" dirty="0" err="1">
                    <a:solidFill>
                      <a:schemeClr val="tx1"/>
                    </a:solidFill>
                  </a:rPr>
                  <a:t>thu</a:t>
                </a:r>
                <a:r>
                  <a:rPr lang="en-US" dirty="0">
                    <a:solidFill>
                      <a:schemeClr val="tx1"/>
                    </a:solidFill>
                  </a:rPr>
                  <a:t> </a:t>
                </a:r>
                <a:r>
                  <a:rPr lang="en-US" dirty="0" err="1">
                    <a:solidFill>
                      <a:schemeClr val="tx1"/>
                    </a:solidFill>
                  </a:rPr>
                  <a:t>thập</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dãy</a:t>
                </a:r>
                <a:r>
                  <a:rPr lang="en-US" dirty="0">
                    <a:solidFill>
                      <a:schemeClr val="tx1"/>
                    </a:solidFill>
                  </a:rPr>
                  <a:t> </a:t>
                </a:r>
                <a:r>
                  <a:rPr lang="en-US" dirty="0" err="1">
                    <a:solidFill>
                      <a:schemeClr val="accent1"/>
                    </a:solidFill>
                  </a:rPr>
                  <a:t>các</a:t>
                </a:r>
                <a:r>
                  <a:rPr lang="en-US" dirty="0">
                    <a:solidFill>
                      <a:schemeClr val="accent1"/>
                    </a:solidFill>
                  </a:rPr>
                  <a:t> </a:t>
                </a:r>
                <a:r>
                  <a:rPr lang="en-US" dirty="0" err="1">
                    <a:solidFill>
                      <a:schemeClr val="accent1"/>
                    </a:solidFill>
                  </a:rPr>
                  <a:t>mẫu</a:t>
                </a:r>
                <a:r>
                  <a:rPr lang="en-US" dirty="0">
                    <a:solidFill>
                      <a:schemeClr val="accent1"/>
                    </a:solidFill>
                  </a:rPr>
                  <a:t> </a:t>
                </a:r>
                <a:r>
                  <a:rPr lang="en-US" dirty="0" err="1">
                    <a:solidFill>
                      <a:schemeClr val="accent1"/>
                    </a:solidFill>
                  </a:rPr>
                  <a:t>độc</a:t>
                </a:r>
                <a:r>
                  <a:rPr lang="en-US" dirty="0">
                    <a:solidFill>
                      <a:schemeClr val="accent1"/>
                    </a:solidFill>
                  </a:rPr>
                  <a:t> </a:t>
                </a:r>
                <a:r>
                  <a:rPr lang="en-US" dirty="0" err="1">
                    <a:solidFill>
                      <a:schemeClr val="accent1"/>
                    </a:solidFill>
                  </a:rPr>
                  <a:t>lập</a:t>
                </a:r>
                <a:r>
                  <a:rPr lang="en-US" dirty="0">
                    <a:solidFill>
                      <a:schemeClr val="accent1"/>
                    </a:solidFill>
                  </a:rPr>
                  <a:t> </a:t>
                </a:r>
                <a:r>
                  <a:rPr lang="en-US" dirty="0" err="1">
                    <a:solidFill>
                      <a:schemeClr val="accent1"/>
                    </a:solidFill>
                  </a:rPr>
                  <a:t>và</a:t>
                </a:r>
                <a:r>
                  <a:rPr lang="en-US" dirty="0">
                    <a:solidFill>
                      <a:schemeClr val="accent1"/>
                    </a:solidFill>
                  </a:rPr>
                  <a:t> </a:t>
                </a:r>
                <a:r>
                  <a:rPr lang="en-US" dirty="0" err="1">
                    <a:solidFill>
                      <a:schemeClr val="accent1"/>
                    </a:solidFill>
                  </a:rPr>
                  <a:t>đến</a:t>
                </a:r>
                <a:r>
                  <a:rPr lang="en-US" dirty="0">
                    <a:solidFill>
                      <a:schemeClr val="accent1"/>
                    </a:solidFill>
                  </a:rPr>
                  <a:t> </a:t>
                </a:r>
                <a:r>
                  <a:rPr lang="en-US" dirty="0" err="1">
                    <a:solidFill>
                      <a:schemeClr val="accent1"/>
                    </a:solidFill>
                  </a:rPr>
                  <a:t>từ</a:t>
                </a:r>
                <a:r>
                  <a:rPr lang="en-US" dirty="0">
                    <a:solidFill>
                      <a:schemeClr val="accent1"/>
                    </a:solidFill>
                  </a:rPr>
                  <a:t> </a:t>
                </a:r>
                <a:r>
                  <a:rPr lang="en-US" dirty="0" err="1">
                    <a:solidFill>
                      <a:schemeClr val="accent1"/>
                    </a:solidFill>
                  </a:rPr>
                  <a:t>cùng</a:t>
                </a:r>
                <a:r>
                  <a:rPr lang="en-US" dirty="0">
                    <a:solidFill>
                      <a:schemeClr val="accent1"/>
                    </a:solidFill>
                  </a:rPr>
                  <a:t> </a:t>
                </a:r>
                <a:r>
                  <a:rPr lang="en-US" dirty="0" err="1">
                    <a:solidFill>
                      <a:schemeClr val="accent1"/>
                    </a:solidFill>
                  </a:rPr>
                  <a:t>phân</a:t>
                </a:r>
                <a:r>
                  <a:rPr lang="en-US" dirty="0">
                    <a:solidFill>
                      <a:schemeClr val="accent1"/>
                    </a:solidFill>
                  </a:rPr>
                  <a:t> </a:t>
                </a:r>
                <a:r>
                  <a:rPr lang="en-US" dirty="0" err="1">
                    <a:solidFill>
                      <a:schemeClr val="accent1"/>
                    </a:solidFill>
                  </a:rPr>
                  <a:t>phối</a:t>
                </a:r>
                <a:r>
                  <a:rPr lang="en-US" dirty="0">
                    <a:solidFill>
                      <a:schemeClr val="accent1"/>
                    </a:solidFill>
                  </a:rPr>
                  <a:t> (</a:t>
                </a:r>
                <a:r>
                  <a:rPr lang="en-US" dirty="0" err="1">
                    <a:solidFill>
                      <a:schemeClr val="accent1"/>
                    </a:solidFill>
                  </a:rPr>
                  <a:t>iid</a:t>
                </a:r>
                <a:r>
                  <a:rPr lang="en-US" dirty="0">
                    <a:solidFill>
                      <a:schemeClr val="accent1"/>
                    </a:solidFill>
                  </a:rPr>
                  <a:t>)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sSubSup>
                  </m:oMath>
                </a14:m>
                <a:r>
                  <a:rPr lang="en-US" dirty="0"/>
                  <a:t>.</a:t>
                </a:r>
              </a:p>
              <a:p>
                <a:r>
                  <a:rPr lang="en-US" dirty="0" err="1"/>
                  <a:t>Kỳ</a:t>
                </a:r>
                <a:r>
                  <a:rPr lang="en-US" dirty="0"/>
                  <a:t> </a:t>
                </a:r>
                <a:r>
                  <a:rPr lang="en-US" dirty="0" err="1"/>
                  <a:t>vọng</a:t>
                </a:r>
                <a:r>
                  <a:rPr lang="en-US" dirty="0"/>
                  <a:t> (expectation) </a:t>
                </a:r>
                <a:r>
                  <a:rPr lang="en-US" dirty="0" err="1"/>
                  <a:t>của</a:t>
                </a:r>
                <a:r>
                  <a:rPr lang="en-US" dirty="0"/>
                  <a:t> </a:t>
                </a:r>
                <a14:m>
                  <m:oMath xmlns:m="http://schemas.openxmlformats.org/officeDocument/2006/math">
                    <m:r>
                      <a:rPr lang="en-US" b="0" i="1" smtClean="0">
                        <a:latin typeface="Cambria Math" panose="02040503050406030204" pitchFamily="18" charset="0"/>
                      </a:rPr>
                      <m:t>𝑋</m:t>
                    </m:r>
                  </m:oMath>
                </a14:m>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xấp</a:t>
                </a:r>
                <a:r>
                  <a:rPr lang="en-US" dirty="0"/>
                  <a:t> </a:t>
                </a:r>
                <a:r>
                  <a:rPr lang="en-US" dirty="0" err="1"/>
                  <a:t>xỉ</a:t>
                </a:r>
                <a:r>
                  <a:rPr lang="en-US" dirty="0"/>
                  <a:t> </a:t>
                </a:r>
                <a:r>
                  <a:rPr lang="en-US" dirty="0" err="1"/>
                  <a:t>bởi</a:t>
                </a:r>
                <a:r>
                  <a:rPr lang="en-US" dirty="0"/>
                  <a:t>:</a:t>
                </a:r>
              </a:p>
              <a:p>
                <a:pPr marL="508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𝑁</m:t>
                          </m:r>
                        </m:den>
                      </m:f>
                      <m:nary>
                        <m:naryPr>
                          <m:chr m:val="∑"/>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𝑁</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a:p>
                <a:r>
                  <a:rPr lang="en-US" dirty="0" err="1"/>
                  <a:t>Phép</a:t>
                </a:r>
                <a:r>
                  <a:rPr lang="en-US" dirty="0"/>
                  <a:t> </a:t>
                </a:r>
                <a:r>
                  <a:rPr lang="en-US" dirty="0" err="1"/>
                  <a:t>xấp</a:t>
                </a:r>
                <a:r>
                  <a:rPr lang="en-US" dirty="0"/>
                  <a:t> </a:t>
                </a:r>
                <a:r>
                  <a:rPr lang="en-US" dirty="0" err="1"/>
                  <a:t>xỉ</a:t>
                </a:r>
                <a:r>
                  <a:rPr lang="en-US" dirty="0"/>
                  <a:t> </a:t>
                </a:r>
                <a:r>
                  <a:rPr lang="en-US" dirty="0" err="1"/>
                  <a:t>này</a:t>
                </a:r>
                <a:r>
                  <a:rPr lang="en-US" dirty="0"/>
                  <a:t> </a:t>
                </a:r>
                <a:r>
                  <a:rPr lang="en-US" dirty="0" err="1"/>
                  <a:t>là</a:t>
                </a:r>
                <a:r>
                  <a:rPr lang="en-US" dirty="0"/>
                  <a:t> ý </a:t>
                </a:r>
                <a:r>
                  <a:rPr lang="en-US" dirty="0" err="1"/>
                  <a:t>tưởng</a:t>
                </a:r>
                <a:r>
                  <a:rPr lang="en-US" dirty="0"/>
                  <a:t> </a:t>
                </a:r>
                <a:r>
                  <a:rPr lang="en-US" dirty="0" err="1"/>
                  <a:t>chính</a:t>
                </a:r>
                <a:r>
                  <a:rPr lang="en-US" dirty="0"/>
                  <a:t> </a:t>
                </a:r>
                <a:r>
                  <a:rPr lang="en-US" dirty="0" err="1"/>
                  <a:t>của</a:t>
                </a:r>
                <a:r>
                  <a:rPr lang="en-US" dirty="0"/>
                  <a:t> </a:t>
                </a:r>
                <a:r>
                  <a:rPr lang="en-US" dirty="0" err="1">
                    <a:solidFill>
                      <a:srgbClr val="FF0000"/>
                    </a:solidFill>
                  </a:rPr>
                  <a:t>ước</a:t>
                </a:r>
                <a:r>
                  <a:rPr lang="en-US" dirty="0">
                    <a:solidFill>
                      <a:srgbClr val="FF0000"/>
                    </a:solidFill>
                  </a:rPr>
                  <a:t> </a:t>
                </a:r>
                <a:r>
                  <a:rPr lang="en-US" dirty="0" err="1">
                    <a:solidFill>
                      <a:srgbClr val="FF0000"/>
                    </a:solidFill>
                  </a:rPr>
                  <a:t>lượng</a:t>
                </a:r>
                <a:r>
                  <a:rPr lang="en-US" dirty="0">
                    <a:solidFill>
                      <a:srgbClr val="FF0000"/>
                    </a:solidFill>
                  </a:rPr>
                  <a:t> Monte Carlo</a:t>
                </a:r>
                <a:r>
                  <a:rPr lang="en-US" dirty="0"/>
                  <a:t>.</a:t>
                </a:r>
              </a:p>
              <a:p>
                <a:r>
                  <a:rPr lang="en-US" dirty="0"/>
                  <a:t>Ta </a:t>
                </a:r>
                <a:r>
                  <a:rPr lang="en-US" dirty="0" err="1"/>
                  <a:t>đã</a:t>
                </a:r>
                <a:r>
                  <a:rPr lang="en-US" dirty="0"/>
                  <a:t> </a:t>
                </a:r>
                <a:r>
                  <a:rPr lang="en-US" dirty="0" err="1"/>
                  <a:t>biết</a:t>
                </a:r>
                <a:r>
                  <a:rPr lang="en-US" dirty="0"/>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oMath>
                </a14:m>
                <a:r>
                  <a:rPr lang="en-US" dirty="0"/>
                  <a:t> </a:t>
                </a:r>
                <a:r>
                  <a:rPr lang="en-US" dirty="0" err="1"/>
                  <a:t>khi</a:t>
                </a:r>
                <a:r>
                  <a:rPr lang="en-US" dirty="0"/>
                  <a: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a:t>
                </a:r>
              </a:p>
              <a:p>
                <a:r>
                  <a:rPr lang="en-US" dirty="0" err="1"/>
                  <a:t>Các</a:t>
                </a:r>
                <a:r>
                  <a:rPr lang="en-US" dirty="0"/>
                  <a:t> </a:t>
                </a:r>
                <a:r>
                  <a:rPr lang="en-US" dirty="0" err="1"/>
                  <a:t>giá</a:t>
                </a:r>
                <a:r>
                  <a:rPr lang="en-US" dirty="0"/>
                  <a:t> </a:t>
                </a:r>
                <a:r>
                  <a:rPr lang="en-US" dirty="0" err="1"/>
                  <a:t>trị</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hành</a:t>
                </a:r>
                <a:r>
                  <a:rPr lang="en-US" dirty="0"/>
                  <a:t> </a:t>
                </a:r>
                <a:r>
                  <a:rPr lang="en-US" dirty="0" err="1"/>
                  <a:t>động</a:t>
                </a:r>
                <a:r>
                  <a:rPr lang="en-US" dirty="0"/>
                  <a:t> </a:t>
                </a:r>
                <a:r>
                  <a:rPr lang="en-US" dirty="0" err="1"/>
                  <a:t>trong</a:t>
                </a:r>
                <a:r>
                  <a:rPr lang="en-US" dirty="0"/>
                  <a:t> </a:t>
                </a:r>
                <a:r>
                  <a:rPr lang="en-US" dirty="0" err="1"/>
                  <a:t>học</a:t>
                </a:r>
                <a:r>
                  <a:rPr lang="en-US" dirty="0"/>
                  <a:t> </a:t>
                </a:r>
                <a:r>
                  <a:rPr lang="en-US" dirty="0" err="1"/>
                  <a:t>tăng</a:t>
                </a:r>
                <a:r>
                  <a:rPr lang="en-US" dirty="0"/>
                  <a:t> </a:t>
                </a:r>
                <a:r>
                  <a:rPr lang="en-US" dirty="0" err="1"/>
                  <a:t>cường</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bởi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kỳ</a:t>
                </a:r>
                <a:r>
                  <a:rPr lang="en-US" dirty="0"/>
                  <a:t> </a:t>
                </a:r>
                <a:r>
                  <a:rPr lang="en-US" dirty="0" err="1"/>
                  <a:t>vọng</a:t>
                </a:r>
                <a:r>
                  <a:rPr lang="en-US" dirty="0"/>
                  <a:t>.</a:t>
                </a:r>
              </a:p>
            </p:txBody>
          </p:sp>
        </mc:Choice>
        <mc:Fallback xmlns="">
          <p:sp>
            <p:nvSpPr>
              <p:cNvPr id="3" name="Text Placeholder 2">
                <a:extLst>
                  <a:ext uri="{FF2B5EF4-FFF2-40B4-BE49-F238E27FC236}">
                    <a16:creationId xmlns:a16="http://schemas.microsoft.com/office/drawing/2014/main" id="{FFC0729E-6D3F-35E9-FBC0-E6F49878CFFC}"/>
                  </a:ext>
                </a:extLst>
              </p:cNvPr>
              <p:cNvSpPr>
                <a:spLocks noGrp="1" noRot="1" noChangeAspect="1" noMove="1" noResize="1" noEditPoints="1" noAdjustHandles="1" noChangeArrowheads="1" noChangeShapeType="1" noTextEdit="1"/>
              </p:cNvSpPr>
              <p:nvPr>
                <p:ph type="body" idx="1"/>
              </p:nvPr>
            </p:nvSpPr>
            <p:spPr>
              <a:xfrm>
                <a:off x="615462" y="1009860"/>
                <a:ext cx="11095891" cy="5498498"/>
              </a:xfrm>
              <a:blipFill>
                <a:blip r:embed="rId2"/>
                <a:stretch>
                  <a:fillRect l="-549" r="-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92E889-480C-258F-DA66-CCA5AEBF5D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a:t>
            </a:fld>
            <a:endParaRPr lang="en-VN"/>
          </a:p>
        </p:txBody>
      </p:sp>
      <p:sp>
        <p:nvSpPr>
          <p:cNvPr id="5" name="Google Shape;375;p5">
            <a:extLst>
              <a:ext uri="{FF2B5EF4-FFF2-40B4-BE49-F238E27FC236}">
                <a16:creationId xmlns:a16="http://schemas.microsoft.com/office/drawing/2014/main" id="{2AFFC5F3-7CC0-35FD-F00B-4D48993CC59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50047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FD6C9-0097-32D9-9822-5A1916027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F1FF9-C199-AAF7-F719-B49D0677FF79}"/>
              </a:ext>
            </a:extLst>
          </p:cNvPr>
          <p:cNvSpPr>
            <a:spLocks noGrp="1"/>
          </p:cNvSpPr>
          <p:nvPr>
            <p:ph type="title"/>
          </p:nvPr>
        </p:nvSpPr>
        <p:spPr/>
        <p:txBody>
          <a:bodyPr>
            <a:normAutofit fontScale="90000"/>
          </a:bodyPr>
          <a:lstStyle/>
          <a:p>
            <a:r>
              <a:rPr lang="en-US"/>
              <a:t>SGD – Phiên bản đơn định (deterministic)</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6926FB2-2D6F-C12D-C07D-D13545E7F844}"/>
                  </a:ext>
                </a:extLst>
              </p:cNvPr>
              <p:cNvSpPr>
                <a:spLocks noGrp="1"/>
              </p:cNvSpPr>
              <p:nvPr>
                <p:ph type="body" idx="1"/>
              </p:nvPr>
            </p:nvSpPr>
            <p:spPr>
              <a:xfrm>
                <a:off x="615462" y="1009860"/>
                <a:ext cx="11289323" cy="5624176"/>
              </a:xfrm>
            </p:spPr>
            <p:txBody>
              <a:bodyPr>
                <a:normAutofit lnSpcReduction="10000"/>
              </a:bodyPr>
              <a:lstStyle/>
              <a:p>
                <a:pPr marL="50800" indent="0">
                  <a:buNone/>
                </a:pPr>
                <a:r>
                  <a:rPr lang="en-US" sz="2600">
                    <a:solidFill>
                      <a:schemeClr val="tx1"/>
                    </a:solidFill>
                    <a:latin typeface="+mj-lt"/>
                    <a:ea typeface="Cambria Math" panose="02040503050406030204" pitchFamily="18" charset="0"/>
                  </a:rPr>
                  <a:t>Thuật toán Gradient Descent cho bài toán này là:</a:t>
                </a:r>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b="0" i="1" smtClean="0">
                          <a:solidFill>
                            <a:schemeClr val="tx1"/>
                          </a:solidFill>
                          <a:latin typeface="Cambria Math" panose="02040503050406030204" pitchFamily="18" charset="0"/>
                          <a:ea typeface="Cambria Math" panose="02040503050406030204" pitchFamily="18" charset="0"/>
                        </a:rPr>
                        <m:t>𝐽</m:t>
                      </m:r>
                      <m:d>
                        <m:dPr>
                          <m:ctrlPr>
                            <a:rPr lang="en-US" sz="2600" b="0" i="1" smtClean="0">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e>
                      </m:d>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1</m:t>
                          </m:r>
                        </m:num>
                        <m:den>
                          <m:r>
                            <a:rPr lang="en-US" sz="2600" i="1">
                              <a:solidFill>
                                <a:schemeClr val="tx1"/>
                              </a:solidFill>
                              <a:latin typeface="Cambria Math" panose="02040503050406030204" pitchFamily="18" charset="0"/>
                              <a:ea typeface="Cambria Math" panose="02040503050406030204" pitchFamily="18" charset="0"/>
                            </a:rPr>
                            <m:t>𝑛</m:t>
                          </m:r>
                        </m:den>
                      </m:f>
                      <m:nary>
                        <m:naryPr>
                          <m:chr m:val="∑"/>
                          <m:ctrlPr>
                            <a:rPr lang="en-US" sz="2600" i="1">
                              <a:solidFill>
                                <a:schemeClr val="tx1"/>
                              </a:solidFill>
                              <a:latin typeface="Cambria Math" panose="02040503050406030204" pitchFamily="18" charset="0"/>
                              <a:ea typeface="Cambria Math" panose="02040503050406030204" pitchFamily="18" charset="0"/>
                            </a:rPr>
                          </m:ctrlPr>
                        </m:naryPr>
                        <m:sub>
                          <m:r>
                            <m:rPr>
                              <m:brk m:alnAt="23"/>
                            </m:rP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e>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r>
                            <a:rPr lang="en-US" sz="2600" i="1">
                              <a:solidFill>
                                <a:schemeClr val="tx1"/>
                              </a:solidFill>
                              <a:latin typeface="Cambria Math" panose="02040503050406030204" pitchFamily="18" charset="0"/>
                              <a:ea typeface="Cambria Math" panose="02040503050406030204" pitchFamily="18" charset="0"/>
                            </a:rPr>
                            <m:t>)</m:t>
                          </m:r>
                        </m:e>
                      </m:nary>
                    </m:oMath>
                  </m:oMathPara>
                </a14:m>
                <a:endParaRPr lang="en-US" sz="2600">
                  <a:solidFill>
                    <a:schemeClr val="tx1"/>
                  </a:solidFill>
                  <a:latin typeface="+mj-lt"/>
                  <a:ea typeface="Cambria Math" panose="02040503050406030204" pitchFamily="18" charset="0"/>
                </a:endParaRPr>
              </a:p>
              <a:p>
                <a:pPr marL="50800" indent="0">
                  <a:buNone/>
                </a:pPr>
                <a:r>
                  <a:rPr lang="en-US" sz="2600">
                    <a:solidFill>
                      <a:schemeClr val="tx1"/>
                    </a:solidFill>
                    <a:latin typeface="+mj-lt"/>
                    <a:ea typeface="Cambria Math" panose="02040503050406030204" pitchFamily="18" charset="0"/>
                  </a:rPr>
                  <a:t>Giả sử tập hợp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r>
                      <a:rPr lang="en-US" sz="2600" i="1">
                        <a:solidFill>
                          <a:schemeClr val="tx1"/>
                        </a:solidFill>
                        <a:latin typeface="Cambria Math" panose="02040503050406030204" pitchFamily="18" charset="0"/>
                        <a:ea typeface="Cambria Math" panose="02040503050406030204" pitchFamily="18" charset="0"/>
                      </a:rPr>
                      <m:t> </m:t>
                    </m:r>
                  </m:oMath>
                </a14:m>
                <a:r>
                  <a:rPr lang="en-US" sz="2600">
                    <a:solidFill>
                      <a:schemeClr val="tx1"/>
                    </a:solidFill>
                    <a:latin typeface="+mj-lt"/>
                    <a:ea typeface="Cambria Math" panose="02040503050406030204" pitchFamily="18" charset="0"/>
                  </a:rPr>
                  <a:t>này rất lớn và ta chỉ có thể lấy ra một số mỗi lần. Ta có thể sử dụng thuật toán lặp sau đây:</a:t>
                </a:r>
              </a:p>
              <a:p>
                <a:pPr marL="50800" indent="0">
                  <a:buNone/>
                </a:pPr>
                <a14:m>
                  <m:oMathPara xmlns:m="http://schemas.openxmlformats.org/officeDocument/2006/math">
                    <m:oMathParaPr>
                      <m:jc m:val="centerGroup"/>
                    </m:oMathParaPr>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oMath>
                  </m:oMathPara>
                </a14:m>
                <a:endParaRPr lang="en-US" sz="2600">
                  <a:solidFill>
                    <a:schemeClr val="tx1"/>
                  </a:solidFill>
                  <a:latin typeface="+mj-lt"/>
                  <a:ea typeface="Cambria Math" panose="02040503050406030204" pitchFamily="18" charset="0"/>
                </a:endParaRPr>
              </a:p>
              <a:p>
                <a:r>
                  <a:rPr lang="en-US" sz="2600">
                    <a:solidFill>
                      <a:schemeClr val="tx1"/>
                    </a:solidFill>
                    <a:latin typeface="+mj-lt"/>
                    <a:ea typeface="Cambria Math" panose="02040503050406030204" pitchFamily="18" charset="0"/>
                  </a:rPr>
                  <a:t>Thuật toán này có còn là Stochastic Gradient Descent (SGD)? Bởi nó không sử dụng biến ngẫu nhiên hay giá trị kỳ vọng nào cả?</a:t>
                </a:r>
              </a:p>
              <a:p>
                <a:r>
                  <a:rPr lang="en-US" sz="2600">
                    <a:solidFill>
                      <a:schemeClr val="tx1"/>
                    </a:solidFill>
                    <a:latin typeface="+mj-lt"/>
                    <a:ea typeface="Cambria Math" panose="02040503050406030204" pitchFamily="18" charset="0"/>
                  </a:rPr>
                  <a:t>Tập hữu hạn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r>
                      <a:rPr lang="en-US" sz="2600" i="1">
                        <a:solidFill>
                          <a:schemeClr val="tx1"/>
                        </a:solidFill>
                        <a:latin typeface="Cambria Math" panose="02040503050406030204" pitchFamily="18" charset="0"/>
                        <a:ea typeface="Cambria Math" panose="02040503050406030204" pitchFamily="18" charset="0"/>
                      </a:rPr>
                      <m:t> </m:t>
                    </m:r>
                  </m:oMath>
                </a14:m>
                <a:r>
                  <a:rPr lang="en-US" sz="2600">
                    <a:solidFill>
                      <a:schemeClr val="tx1"/>
                    </a:solidFill>
                    <a:ea typeface="Cambria Math" panose="02040503050406030204" pitchFamily="18" charset="0"/>
                  </a:rPr>
                  <a:t>này nên được sử dụng thế nào? Sắp xếp và duyệt theo một thứ tự nào đó? Hay lấy mẫu ngẫu nhiên từ tập hợp này?</a:t>
                </a:r>
                <a:endParaRPr lang="en-US" sz="2600">
                  <a:solidFill>
                    <a:schemeClr val="tx1"/>
                  </a:solidFill>
                  <a:latin typeface="+mj-lt"/>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E6926FB2-2D6F-C12D-C07D-D13545E7F844}"/>
                  </a:ext>
                </a:extLst>
              </p:cNvPr>
              <p:cNvSpPr>
                <a:spLocks noGrp="1" noRot="1" noChangeAspect="1" noMove="1" noResize="1" noEditPoints="1" noAdjustHandles="1" noChangeArrowheads="1" noChangeShapeType="1" noTextEdit="1"/>
              </p:cNvSpPr>
              <p:nvPr>
                <p:ph type="body" idx="1"/>
              </p:nvPr>
            </p:nvSpPr>
            <p:spPr>
              <a:xfrm>
                <a:off x="615462" y="1009860"/>
                <a:ext cx="11289323" cy="5624176"/>
              </a:xfrm>
              <a:blipFill>
                <a:blip r:embed="rId2"/>
                <a:stretch>
                  <a:fillRect l="-540" r="-9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99D99F7-F7F6-945C-C3FD-3DD480C021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40</a:t>
            </a:fld>
            <a:endParaRPr lang="en-VN"/>
          </a:p>
        </p:txBody>
      </p:sp>
      <p:sp>
        <p:nvSpPr>
          <p:cNvPr id="5" name="Google Shape;375;p5">
            <a:extLst>
              <a:ext uri="{FF2B5EF4-FFF2-40B4-BE49-F238E27FC236}">
                <a16:creationId xmlns:a16="http://schemas.microsoft.com/office/drawing/2014/main" id="{85EBED56-A797-AF21-3E4D-9B24F5094753}"/>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30703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E15E1-445F-32F9-A1D0-903816F0D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D5221-1C73-3B12-5A71-65A7DBB4EFB9}"/>
              </a:ext>
            </a:extLst>
          </p:cNvPr>
          <p:cNvSpPr>
            <a:spLocks noGrp="1"/>
          </p:cNvSpPr>
          <p:nvPr>
            <p:ph type="title"/>
          </p:nvPr>
        </p:nvSpPr>
        <p:spPr/>
        <p:txBody>
          <a:bodyPr>
            <a:normAutofit fontScale="90000"/>
          </a:bodyPr>
          <a:lstStyle/>
          <a:p>
            <a:r>
              <a:rPr lang="en-US"/>
              <a:t>SGD – Phiên bản đơn định (deterministic)</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1339376-9A59-2BBF-C753-B08167E4BC85}"/>
                  </a:ext>
                </a:extLst>
              </p:cNvPr>
              <p:cNvSpPr>
                <a:spLocks noGrp="1"/>
              </p:cNvSpPr>
              <p:nvPr>
                <p:ph type="body" idx="1"/>
              </p:nvPr>
            </p:nvSpPr>
            <p:spPr>
              <a:xfrm>
                <a:off x="482009" y="1009860"/>
                <a:ext cx="11422777" cy="5624176"/>
              </a:xfrm>
            </p:spPr>
            <p:txBody>
              <a:bodyPr>
                <a:normAutofit fontScale="85000" lnSpcReduction="10000"/>
              </a:bodyPr>
              <a:lstStyle/>
              <a:p>
                <a:pPr marL="50800" indent="0">
                  <a:buNone/>
                </a:pPr>
                <a:r>
                  <a:rPr lang="en-US" sz="2600">
                    <a:solidFill>
                      <a:schemeClr val="tx1"/>
                    </a:solidFill>
                    <a:latin typeface="+mj-lt"/>
                    <a:ea typeface="Cambria Math" panose="02040503050406030204" pitchFamily="18" charset="0"/>
                  </a:rPr>
                  <a:t>Ta có thể sử dụng một biến ngẫu nhiên để chuyển công thức đơn định thành công thức ngẫu nhiên của SGD.</a:t>
                </a:r>
              </a:p>
              <a:p>
                <a:pPr marL="50800" indent="0">
                  <a:buNone/>
                </a:pPr>
                <a:r>
                  <a:rPr lang="en-US" sz="2600">
                    <a:solidFill>
                      <a:schemeClr val="tx1"/>
                    </a:solidFill>
                    <a:latin typeface="+mj-lt"/>
                    <a:ea typeface="Cambria Math" panose="02040503050406030204" pitchFamily="18" charset="0"/>
                  </a:rPr>
                  <a:t>Giả sử </a:t>
                </a:r>
                <a14:m>
                  <m:oMath xmlns:m="http://schemas.openxmlformats.org/officeDocument/2006/math">
                    <m:r>
                      <a:rPr lang="en-US" sz="2600" b="0" i="1" smtClean="0">
                        <a:solidFill>
                          <a:srgbClr val="FF0000"/>
                        </a:solidFill>
                        <a:latin typeface="Cambria Math" panose="02040503050406030204" pitchFamily="18" charset="0"/>
                        <a:ea typeface="Cambria Math" panose="02040503050406030204" pitchFamily="18" charset="0"/>
                      </a:rPr>
                      <m:t>𝑋</m:t>
                    </m:r>
                  </m:oMath>
                </a14:m>
                <a:r>
                  <a:rPr lang="en-US" sz="2600">
                    <a:solidFill>
                      <a:srgbClr val="FF0000"/>
                    </a:solidFill>
                    <a:latin typeface="+mj-lt"/>
                    <a:ea typeface="Cambria Math" panose="02040503050406030204" pitchFamily="18" charset="0"/>
                  </a:rPr>
                  <a:t> là một biến ngẫu nhiên</a:t>
                </a:r>
                <a:r>
                  <a:rPr lang="en-US" sz="2600">
                    <a:solidFill>
                      <a:schemeClr val="tx1"/>
                    </a:solidFill>
                    <a:latin typeface="+mj-lt"/>
                    <a:ea typeface="Cambria Math" panose="02040503050406030204" pitchFamily="18" charset="0"/>
                  </a:rPr>
                  <a:t> định nghĩa trên tập hợp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Giả sử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𝑋</m:t>
                    </m:r>
                  </m:oMath>
                </a14:m>
                <a:r>
                  <a:rPr lang="en-US" sz="2600">
                    <a:solidFill>
                      <a:schemeClr val="tx1"/>
                    </a:solidFill>
                    <a:latin typeface="+mj-lt"/>
                    <a:ea typeface="Cambria Math" panose="02040503050406030204" pitchFamily="18" charset="0"/>
                  </a:rPr>
                  <a:t> có phân bố đều (uniform):</a:t>
                </a:r>
              </a:p>
              <a:p>
                <a:pPr marL="50800" indent="0">
                  <a:buNone/>
                </a:pPr>
                <a14:m>
                  <m:oMathPara xmlns:m="http://schemas.openxmlformats.org/officeDocument/2006/math">
                    <m:oMathParaPr>
                      <m:jc m:val="centerGroup"/>
                    </m:oMathParaPr>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𝑃</m:t>
                      </m:r>
                      <m:d>
                        <m:dPr>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𝑋</m:t>
                          </m:r>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𝑖</m:t>
                              </m:r>
                            </m:sub>
                          </m:sSub>
                        </m:e>
                      </m:d>
                      <m:r>
                        <a:rPr lang="en-US" sz="2600" b="0" i="1" smtClean="0">
                          <a:solidFill>
                            <a:schemeClr val="tx1"/>
                          </a:solidFill>
                          <a:latin typeface="Cambria Math" panose="02040503050406030204" pitchFamily="18" charset="0"/>
                          <a:ea typeface="Cambria Math" panose="02040503050406030204" pitchFamily="18" charset="0"/>
                        </a:rPr>
                        <m:t>=1/</m:t>
                      </m:r>
                      <m:r>
                        <a:rPr lang="en-US" sz="2600" b="0" i="1" smtClean="0">
                          <a:solidFill>
                            <a:schemeClr val="tx1"/>
                          </a:solidFill>
                          <a:latin typeface="Cambria Math" panose="02040503050406030204" pitchFamily="18" charset="0"/>
                          <a:ea typeface="Cambria Math" panose="02040503050406030204" pitchFamily="18" charset="0"/>
                        </a:rPr>
                        <m:t>𝑛</m:t>
                      </m:r>
                    </m:oMath>
                  </m:oMathPara>
                </a14:m>
                <a:endParaRPr lang="en-US" sz="2600">
                  <a:solidFill>
                    <a:schemeClr val="tx1"/>
                  </a:solidFill>
                  <a:latin typeface="+mj-lt"/>
                  <a:ea typeface="Cambria Math" panose="02040503050406030204" pitchFamily="18" charset="0"/>
                </a:endParaRPr>
              </a:p>
              <a:p>
                <a:pPr marL="50800" indent="0">
                  <a:buNone/>
                </a:pPr>
                <a:r>
                  <a:rPr lang="en-US" sz="2600">
                    <a:solidFill>
                      <a:schemeClr val="tx1"/>
                    </a:solidFill>
                    <a:latin typeface="+mj-lt"/>
                    <a:ea typeface="Cambria Math" panose="02040503050406030204" pitchFamily="18" charset="0"/>
                  </a:rPr>
                  <a:t>Bài toán đơn định trở thành bài toán có yếu tố ngẫu nhiên:</a:t>
                </a:r>
              </a:p>
              <a:p>
                <a:pPr marL="50800" indent="0">
                  <a:buNone/>
                </a:pPr>
                <a14:m>
                  <m:oMathPara xmlns:m="http://schemas.openxmlformats.org/officeDocument/2006/math">
                    <m:oMathParaPr>
                      <m:jc m:val="centerGroup"/>
                    </m:oMathParaPr>
                    <m:oMath xmlns:m="http://schemas.openxmlformats.org/officeDocument/2006/math">
                      <m:func>
                        <m:funcPr>
                          <m:ctrlPr>
                            <a:rPr lang="en-US" sz="2600" i="1">
                              <a:solidFill>
                                <a:schemeClr val="tx1"/>
                              </a:solidFill>
                              <a:latin typeface="Cambria Math" panose="02040503050406030204" pitchFamily="18" charset="0"/>
                              <a:ea typeface="Cambria Math" panose="02040503050406030204" pitchFamily="18" charset="0"/>
                            </a:rPr>
                          </m:ctrlPr>
                        </m:funcPr>
                        <m:fName>
                          <m:limLow>
                            <m:limLowPr>
                              <m:ctrlPr>
                                <a:rPr lang="en-US" sz="2600" i="1">
                                  <a:solidFill>
                                    <a:schemeClr val="tx1"/>
                                  </a:solidFill>
                                  <a:latin typeface="Cambria Math" panose="02040503050406030204" pitchFamily="18" charset="0"/>
                                  <a:ea typeface="Cambria Math" panose="02040503050406030204" pitchFamily="18" charset="0"/>
                                </a:rPr>
                              </m:ctrlPr>
                            </m:limLowPr>
                            <m:e>
                              <m:r>
                                <m:rPr>
                                  <m:sty m:val="p"/>
                                </m:rPr>
                                <a:rPr lang="en-US" sz="2600">
                                  <a:solidFill>
                                    <a:schemeClr val="tx1"/>
                                  </a:solidFill>
                                  <a:latin typeface="Cambria Math" panose="02040503050406030204" pitchFamily="18" charset="0"/>
                                  <a:ea typeface="Cambria Math" panose="02040503050406030204" pitchFamily="18" charset="0"/>
                                </a:rPr>
                                <m:t>min</m:t>
                              </m:r>
                            </m:e>
                            <m:lim>
                              <m:r>
                                <a:rPr lang="en-US" sz="2600" i="1">
                                  <a:solidFill>
                                    <a:schemeClr val="tx1"/>
                                  </a:solidFill>
                                  <a:latin typeface="Cambria Math" panose="02040503050406030204" pitchFamily="18" charset="0"/>
                                  <a:ea typeface="Cambria Math" panose="02040503050406030204" pitchFamily="18" charset="0"/>
                                </a:rPr>
                                <m:t>𝑤</m:t>
                              </m:r>
                            </m:lim>
                          </m:limLow>
                        </m:fName>
                        <m:e>
                          <m:r>
                            <a:rPr lang="en-US" sz="2600" i="1">
                              <a:solidFill>
                                <a:schemeClr val="tx1"/>
                              </a:solidFill>
                              <a:latin typeface="Cambria Math" panose="02040503050406030204" pitchFamily="18" charset="0"/>
                              <a:ea typeface="Cambria Math" panose="02040503050406030204" pitchFamily="18" charset="0"/>
                            </a:rPr>
                            <m:t>𝐽</m:t>
                          </m:r>
                          <m:d>
                            <m:dPr>
                              <m:ctrlPr>
                                <a:rPr lang="en-US" sz="2600" i="1">
                                  <a:solidFill>
                                    <a:schemeClr val="tx1"/>
                                  </a:solidFill>
                                  <a:latin typeface="Cambria Math" panose="02040503050406030204" pitchFamily="18" charset="0"/>
                                  <a:ea typeface="Cambria Math" panose="02040503050406030204" pitchFamily="18" charset="0"/>
                                </a:rPr>
                              </m:ctrlPr>
                            </m:dPr>
                            <m:e>
                              <m:r>
                                <a:rPr lang="en-US" sz="2600" i="1">
                                  <a:solidFill>
                                    <a:schemeClr val="tx1"/>
                                  </a:solidFill>
                                  <a:latin typeface="Cambria Math" panose="02040503050406030204" pitchFamily="18" charset="0"/>
                                  <a:ea typeface="Cambria Math" panose="02040503050406030204" pitchFamily="18" charset="0"/>
                                </a:rPr>
                                <m:t>𝑤</m:t>
                              </m:r>
                            </m:e>
                          </m:d>
                          <m:r>
                            <a:rPr lang="en-US" sz="2600" i="1">
                              <a:solidFill>
                                <a:schemeClr val="tx1"/>
                              </a:solidFill>
                              <a:latin typeface="Cambria Math" panose="02040503050406030204" pitchFamily="18" charset="0"/>
                              <a:ea typeface="Cambria Math" panose="02040503050406030204" pitchFamily="18" charset="0"/>
                            </a:rPr>
                            <m:t>=</m:t>
                          </m:r>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1</m:t>
                              </m:r>
                            </m:num>
                            <m:den>
                              <m:r>
                                <a:rPr lang="en-US" sz="2600" i="1">
                                  <a:solidFill>
                                    <a:schemeClr val="tx1"/>
                                  </a:solidFill>
                                  <a:latin typeface="Cambria Math" panose="02040503050406030204" pitchFamily="18" charset="0"/>
                                  <a:ea typeface="Cambria Math" panose="02040503050406030204" pitchFamily="18" charset="0"/>
                                </a:rPr>
                                <m:t>𝑛</m:t>
                              </m:r>
                            </m:den>
                          </m:f>
                        </m:e>
                      </m:func>
                      <m:nary>
                        <m:naryPr>
                          <m:chr m:val="∑"/>
                          <m:ctrlPr>
                            <a:rPr lang="en-US" sz="2600" i="1">
                              <a:solidFill>
                                <a:schemeClr val="tx1"/>
                              </a:solidFill>
                              <a:latin typeface="Cambria Math" panose="02040503050406030204" pitchFamily="18" charset="0"/>
                              <a:ea typeface="Cambria Math" panose="02040503050406030204" pitchFamily="18" charset="0"/>
                            </a:rPr>
                          </m:ctrlPr>
                        </m:naryPr>
                        <m:sub>
                          <m:r>
                            <m:rPr>
                              <m:brk m:alnAt="23"/>
                            </m:rP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e>
                          <m:r>
                            <a:rPr lang="en-US" sz="2600" i="1">
                              <a:solidFill>
                                <a:schemeClr val="tx1"/>
                              </a:solidFill>
                              <a:latin typeface="Cambria Math" panose="02040503050406030204" pitchFamily="18" charset="0"/>
                              <a:ea typeface="Cambria Math" panose="02040503050406030204" pitchFamily="18" charset="0"/>
                            </a:rPr>
                            <m:t>𝑓</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𝑤</m:t>
                          </m:r>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r>
                            <a:rPr lang="en-US" sz="2600" i="1">
                              <a:solidFill>
                                <a:schemeClr val="tx1"/>
                              </a:solidFill>
                              <a:latin typeface="Cambria Math" panose="02040503050406030204" pitchFamily="18" charset="0"/>
                              <a:ea typeface="Cambria Math" panose="02040503050406030204" pitchFamily="18" charset="0"/>
                            </a:rPr>
                            <m:t>)</m:t>
                          </m:r>
                        </m:e>
                      </m:nary>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𝔼</m:t>
                      </m:r>
                      <m:r>
                        <a:rPr lang="en-US" sz="2600" b="0" i="1" smtClean="0">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r>
                            <a:rPr lang="en-US" sz="2600" i="1">
                              <a:solidFill>
                                <a:schemeClr val="tx1"/>
                              </a:solidFill>
                              <a:latin typeface="Cambria Math" panose="02040503050406030204" pitchFamily="18" charset="0"/>
                              <a:ea typeface="Cambria Math" panose="02040503050406030204" pitchFamily="18" charset="0"/>
                            </a:rPr>
                            <m:t>𝑤</m:t>
                          </m:r>
                          <m:r>
                            <a:rPr lang="en-US" sz="2600" i="1">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𝑋</m:t>
                          </m:r>
                        </m:e>
                      </m:d>
                      <m:r>
                        <a:rPr lang="en-US" sz="2600" b="0" i="1" smtClean="0">
                          <a:solidFill>
                            <a:schemeClr val="tx1"/>
                          </a:solidFill>
                          <a:latin typeface="Cambria Math" panose="02040503050406030204" pitchFamily="18" charset="0"/>
                          <a:ea typeface="Cambria Math" panose="02040503050406030204" pitchFamily="18" charset="0"/>
                        </a:rPr>
                        <m:t>]</m:t>
                      </m:r>
                    </m:oMath>
                  </m:oMathPara>
                </a14:m>
                <a:endParaRPr lang="en-US" sz="2600">
                  <a:solidFill>
                    <a:schemeClr val="tx1"/>
                  </a:solidFill>
                  <a:latin typeface="+mj-lt"/>
                  <a:ea typeface="Cambria Math" panose="02040503050406030204" pitchFamily="18" charset="0"/>
                </a:endParaRPr>
              </a:p>
              <a:p>
                <a:r>
                  <a:rPr lang="en-US" sz="2600">
                    <a:solidFill>
                      <a:schemeClr val="tx1"/>
                    </a:solidFill>
                    <a:latin typeface="+mj-lt"/>
                    <a:ea typeface="Cambria Math" panose="02040503050406030204" pitchFamily="18" charset="0"/>
                  </a:rPr>
                  <a:t>Do đó, thuật toán này cũng là SGD.</a:t>
                </a:r>
              </a:p>
              <a:p>
                <a:r>
                  <a:rPr lang="en-US" sz="2600">
                    <a:solidFill>
                      <a:schemeClr val="tx1"/>
                    </a:solidFill>
                    <a:latin typeface="+mj-lt"/>
                    <a:ea typeface="Cambria Math" panose="02040503050406030204" pitchFamily="18" charset="0"/>
                  </a:rPr>
                  <a:t>Ước lượng hội tụ nếu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latin typeface="+mj-lt"/>
                    <a:ea typeface="Cambria Math" panose="02040503050406030204" pitchFamily="18" charset="0"/>
                  </a:rPr>
                  <a:t> có xác suất đều (uniform) và được lấy mẫu độc lập từ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ea typeface="Cambria Math" panose="02040503050406030204" pitchFamily="18" charset="0"/>
                  </a:rPr>
                  <a:t> có thể nhận các giá trị trùng lắp trong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bởi vì được lấy mẫu ngẫu nhiên.</a:t>
                </a:r>
              </a:p>
            </p:txBody>
          </p:sp>
        </mc:Choice>
        <mc:Fallback xmlns="">
          <p:sp>
            <p:nvSpPr>
              <p:cNvPr id="3" name="Text Placeholder 2">
                <a:extLst>
                  <a:ext uri="{FF2B5EF4-FFF2-40B4-BE49-F238E27FC236}">
                    <a16:creationId xmlns:a16="http://schemas.microsoft.com/office/drawing/2014/main" id="{91339376-9A59-2BBF-C753-B08167E4BC85}"/>
                  </a:ext>
                </a:extLst>
              </p:cNvPr>
              <p:cNvSpPr>
                <a:spLocks noGrp="1" noRot="1" noChangeAspect="1" noMove="1" noResize="1" noEditPoints="1" noAdjustHandles="1" noChangeArrowheads="1" noChangeShapeType="1" noTextEdit="1"/>
              </p:cNvSpPr>
              <p:nvPr>
                <p:ph type="body" idx="1"/>
              </p:nvPr>
            </p:nvSpPr>
            <p:spPr>
              <a:xfrm>
                <a:off x="482009" y="1009860"/>
                <a:ext cx="11422777" cy="5624176"/>
              </a:xfrm>
              <a:blipFill>
                <a:blip r:embed="rId2"/>
                <a:stretch>
                  <a:fillRect l="-534" r="-6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847599-9F33-C087-522D-7D164F37B4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41</a:t>
            </a:fld>
            <a:endParaRPr lang="en-VN"/>
          </a:p>
        </p:txBody>
      </p:sp>
      <p:sp>
        <p:nvSpPr>
          <p:cNvPr id="5" name="Google Shape;375;p5">
            <a:extLst>
              <a:ext uri="{FF2B5EF4-FFF2-40B4-BE49-F238E27FC236}">
                <a16:creationId xmlns:a16="http://schemas.microsoft.com/office/drawing/2014/main" id="{1D264558-EB5F-443C-4CE8-FDDCFE837A05}"/>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351849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8E872D46-6A4F-DC99-6728-D21AA1DCFE9E}"/>
            </a:ext>
          </a:extLst>
        </p:cNvPr>
        <p:cNvGrpSpPr/>
        <p:nvPr/>
      </p:nvGrpSpPr>
      <p:grpSpPr>
        <a:xfrm>
          <a:off x="0" y="0"/>
          <a:ext cx="0" cy="0"/>
          <a:chOff x="0" y="0"/>
          <a:chExt cx="0" cy="0"/>
        </a:xfrm>
      </p:grpSpPr>
      <p:sp>
        <p:nvSpPr>
          <p:cNvPr id="363" name="Google Shape;363;p4">
            <a:extLst>
              <a:ext uri="{FF2B5EF4-FFF2-40B4-BE49-F238E27FC236}">
                <a16:creationId xmlns:a16="http://schemas.microsoft.com/office/drawing/2014/main" id="{732C7EB0-7217-DCF0-8633-BC621F6D788C}"/>
              </a:ext>
            </a:extLst>
          </p:cNvPr>
          <p:cNvSpPr txBox="1">
            <a:spLocks noGrp="1"/>
          </p:cNvSpPr>
          <p:nvPr>
            <p:ph type="body" idx="1"/>
          </p:nvPr>
        </p:nvSpPr>
        <p:spPr>
          <a:xfrm>
            <a:off x="1470929" y="2095027"/>
            <a:ext cx="9941071" cy="8846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F7FF"/>
              </a:buClr>
              <a:buSzPts val="4400"/>
              <a:buNone/>
            </a:pPr>
            <a:r>
              <a:rPr lang="en-US"/>
              <a:t>SO SÁNH BGD, MBGD, VÀ SGD</a:t>
            </a:r>
            <a:endParaRPr dirty="0"/>
          </a:p>
        </p:txBody>
      </p:sp>
      <p:sp>
        <p:nvSpPr>
          <p:cNvPr id="364" name="Google Shape;364;p4">
            <a:extLst>
              <a:ext uri="{FF2B5EF4-FFF2-40B4-BE49-F238E27FC236}">
                <a16:creationId xmlns:a16="http://schemas.microsoft.com/office/drawing/2014/main" id="{50721F41-0D1C-9B1C-0E51-6D533825029C}"/>
              </a:ext>
            </a:extLst>
          </p:cNvPr>
          <p:cNvSpPr txBox="1">
            <a:spLocks noGrp="1"/>
          </p:cNvSpPr>
          <p:nvPr>
            <p:ph type="body" idx="2"/>
          </p:nvPr>
        </p:nvSpPr>
        <p:spPr>
          <a:xfrm>
            <a:off x="1470930" y="3169159"/>
            <a:ext cx="9941070" cy="695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None/>
            </a:pPr>
            <a:r>
              <a:rPr lang="en-US"/>
              <a:t>BGD, MBGD, SGD COMPARISON</a:t>
            </a:r>
            <a:endParaRPr dirty="0"/>
          </a:p>
        </p:txBody>
      </p:sp>
      <p:sp>
        <p:nvSpPr>
          <p:cNvPr id="365" name="Google Shape;365;p4">
            <a:extLst>
              <a:ext uri="{FF2B5EF4-FFF2-40B4-BE49-F238E27FC236}">
                <a16:creationId xmlns:a16="http://schemas.microsoft.com/office/drawing/2014/main" id="{7DEB7D9E-B268-DA84-399F-0F1DBCF66B13}"/>
              </a:ext>
            </a:extLst>
          </p:cNvPr>
          <p:cNvSpPr txBox="1">
            <a:spLocks noGrp="1"/>
          </p:cNvSpPr>
          <p:nvPr>
            <p:ph type="body" idx="3"/>
          </p:nvPr>
        </p:nvSpPr>
        <p:spPr>
          <a:xfrm>
            <a:off x="1470930" y="4137397"/>
            <a:ext cx="7147030" cy="91669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2F2F2"/>
              </a:buClr>
              <a:buSzPts val="1000"/>
              <a:buNone/>
            </a:pPr>
            <a:endParaRPr/>
          </a:p>
        </p:txBody>
      </p:sp>
      <p:sp>
        <p:nvSpPr>
          <p:cNvPr id="366" name="Google Shape;366;p4">
            <a:extLst>
              <a:ext uri="{FF2B5EF4-FFF2-40B4-BE49-F238E27FC236}">
                <a16:creationId xmlns:a16="http://schemas.microsoft.com/office/drawing/2014/main" id="{96D4DFD5-176C-783E-4B50-2A01EA2C1D2C}"/>
              </a:ext>
            </a:extLst>
          </p:cNvPr>
          <p:cNvSpPr txBox="1">
            <a:spLocks noGrp="1"/>
          </p:cNvSpPr>
          <p:nvPr>
            <p:ph type="body" idx="4"/>
          </p:nvPr>
        </p:nvSpPr>
        <p:spPr>
          <a:xfrm>
            <a:off x="8896576" y="5231902"/>
            <a:ext cx="2521280" cy="1577819"/>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rgbClr val="00F7FF"/>
              </a:buClr>
              <a:buSzPts val="12000"/>
              <a:buNone/>
            </a:pPr>
            <a:endParaRPr/>
          </a:p>
        </p:txBody>
      </p:sp>
      <p:sp>
        <p:nvSpPr>
          <p:cNvPr id="367" name="Google Shape;367;p4">
            <a:extLst>
              <a:ext uri="{FF2B5EF4-FFF2-40B4-BE49-F238E27FC236}">
                <a16:creationId xmlns:a16="http://schemas.microsoft.com/office/drawing/2014/main" id="{F123C568-774B-E5EF-0160-E6E12F1A4B87}"/>
              </a:ext>
            </a:extLst>
          </p:cNvPr>
          <p:cNvSpPr txBox="1">
            <a:spLocks noGrp="1"/>
          </p:cNvSpPr>
          <p:nvPr>
            <p:ph type="ftr" idx="11"/>
          </p:nvPr>
        </p:nvSpPr>
        <p:spPr>
          <a:xfrm>
            <a:off x="838200" y="6481647"/>
            <a:ext cx="4475922" cy="2398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VN"/>
              <a:t>Thực hiện bởi Trường Đại học Công nghệ Thông tin, ĐHQG-HCM</a:t>
            </a:r>
            <a:endParaRPr/>
          </a:p>
        </p:txBody>
      </p:sp>
      <p:sp>
        <p:nvSpPr>
          <p:cNvPr id="368" name="Google Shape;368;p4">
            <a:extLst>
              <a:ext uri="{FF2B5EF4-FFF2-40B4-BE49-F238E27FC236}">
                <a16:creationId xmlns:a16="http://schemas.microsoft.com/office/drawing/2014/main" id="{82D31805-B19B-7545-249E-F6BF3196DF59}"/>
              </a:ext>
            </a:extLst>
          </p:cNvPr>
          <p:cNvSpPr txBox="1">
            <a:spLocks noGrp="1"/>
          </p:cNvSpPr>
          <p:nvPr>
            <p:ph type="sldNum" idx="12"/>
          </p:nvPr>
        </p:nvSpPr>
        <p:spPr>
          <a:xfrm>
            <a:off x="65862" y="6542216"/>
            <a:ext cx="292608" cy="3157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VN"/>
              <a:t>42</a:t>
            </a:fld>
            <a:endParaRPr/>
          </a:p>
        </p:txBody>
      </p:sp>
    </p:spTree>
    <p:extLst>
      <p:ext uri="{BB962C8B-B14F-4D97-AF65-F5344CB8AC3E}">
        <p14:creationId xmlns:p14="http://schemas.microsoft.com/office/powerpoint/2010/main" val="2397642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C06C-2761-E79D-307E-71F9F9EB1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8220D-004F-3A26-5F32-7A11508CD8B8}"/>
              </a:ext>
            </a:extLst>
          </p:cNvPr>
          <p:cNvSpPr>
            <a:spLocks noGrp="1"/>
          </p:cNvSpPr>
          <p:nvPr>
            <p:ph type="title"/>
          </p:nvPr>
        </p:nvSpPr>
        <p:spPr/>
        <p:txBody>
          <a:bodyPr>
            <a:normAutofit fontScale="90000"/>
          </a:bodyPr>
          <a:lstStyle/>
          <a:p>
            <a:r>
              <a:rPr lang="en-US"/>
              <a:t>BGD, MBGD, và SGD</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AD437EB-25D0-02B2-A418-74E6199A2BD8}"/>
                  </a:ext>
                </a:extLst>
              </p:cNvPr>
              <p:cNvSpPr>
                <a:spLocks noGrp="1"/>
              </p:cNvSpPr>
              <p:nvPr>
                <p:ph type="body" idx="1"/>
              </p:nvPr>
            </p:nvSpPr>
            <p:spPr>
              <a:xfrm>
                <a:off x="482009" y="1009860"/>
                <a:ext cx="11422777" cy="5624176"/>
              </a:xfrm>
            </p:spPr>
            <p:txBody>
              <a:bodyPr>
                <a:normAutofit fontScale="77500" lnSpcReduction="20000"/>
              </a:bodyPr>
              <a:lstStyle/>
              <a:p>
                <a:pPr marL="50800" indent="0">
                  <a:buNone/>
                </a:pPr>
                <a:r>
                  <a:rPr lang="en-US" sz="2600">
                    <a:solidFill>
                      <a:schemeClr val="tx1"/>
                    </a:solidFill>
                    <a:latin typeface="+mj-lt"/>
                    <a:ea typeface="Cambria Math" panose="02040503050406030204" pitchFamily="18" charset="0"/>
                  </a:rPr>
                  <a:t>Ta muốn cực tiểu hóa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𝐽</m:t>
                    </m:r>
                    <m:d>
                      <m:dPr>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𝑤</m:t>
                        </m:r>
                      </m:e>
                    </m:d>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𝔼</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r>
                          <a:rPr lang="en-US" sz="2600" i="1">
                            <a:solidFill>
                              <a:schemeClr val="tx1"/>
                            </a:solidFill>
                            <a:latin typeface="Cambria Math" panose="02040503050406030204" pitchFamily="18" charset="0"/>
                            <a:ea typeface="Cambria Math" panose="02040503050406030204" pitchFamily="18" charset="0"/>
                          </a:rPr>
                          <m:t>𝑤</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𝑋</m:t>
                        </m:r>
                      </m:e>
                    </m:d>
                    <m:r>
                      <a:rPr lang="en-US" sz="2600" i="1">
                        <a:solidFill>
                          <a:schemeClr val="tx1"/>
                        </a:solidFill>
                        <a:latin typeface="Cambria Math" panose="02040503050406030204" pitchFamily="18" charset="0"/>
                        <a:ea typeface="Cambria Math" panose="02040503050406030204" pitchFamily="18" charset="0"/>
                      </a:rPr>
                      <m:t>]</m:t>
                    </m:r>
                  </m:oMath>
                </a14:m>
                <a:r>
                  <a:rPr lang="en-US" sz="2600">
                    <a:solidFill>
                      <a:schemeClr val="tx1"/>
                    </a:solidFill>
                    <a:latin typeface="+mj-lt"/>
                    <a:ea typeface="Cambria Math" panose="02040503050406030204" pitchFamily="18" charset="0"/>
                  </a:rPr>
                  <a:t> với một tập hợp các mẫu ngẫu nhiên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của biến ngẫu nhiên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𝑋</m:t>
                    </m:r>
                  </m:oMath>
                </a14:m>
                <a:r>
                  <a:rPr lang="en-US" sz="2600">
                    <a:solidFill>
                      <a:schemeClr val="tx1"/>
                    </a:solidFill>
                    <a:latin typeface="+mj-lt"/>
                    <a:ea typeface="Cambria Math" panose="02040503050406030204" pitchFamily="18" charset="0"/>
                  </a:rPr>
                  <a:t>. Các thuật toán BGD, MBGD, và SGD giải bài toán trên như sau:</a:t>
                </a:r>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1</m:t>
                          </m:r>
                        </m:num>
                        <m:den>
                          <m:r>
                            <a:rPr lang="en-US" sz="2600" i="1">
                              <a:solidFill>
                                <a:schemeClr val="tx1"/>
                              </a:solidFill>
                              <a:latin typeface="Cambria Math" panose="02040503050406030204" pitchFamily="18" charset="0"/>
                              <a:ea typeface="Cambria Math" panose="02040503050406030204" pitchFamily="18" charset="0"/>
                            </a:rPr>
                            <m:t>𝑛</m:t>
                          </m:r>
                        </m:den>
                      </m:f>
                      <m:nary>
                        <m:naryPr>
                          <m:chr m:val="∑"/>
                          <m:ctrlPr>
                            <a:rPr lang="en-US" sz="2600" i="1">
                              <a:solidFill>
                                <a:schemeClr val="tx1"/>
                              </a:solidFill>
                              <a:latin typeface="Cambria Math" panose="02040503050406030204" pitchFamily="18" charset="0"/>
                              <a:ea typeface="Cambria Math" panose="02040503050406030204" pitchFamily="18" charset="0"/>
                            </a:rPr>
                          </m:ctrlPr>
                        </m:naryPr>
                        <m:sub>
                          <m:r>
                            <m:rPr>
                              <m:brk m:alnAt="23"/>
                            </m:rP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e>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nary>
                      <m:r>
                        <a:rPr lang="en-US" sz="2600" b="0" i="1" smtClean="0">
                          <a:solidFill>
                            <a:schemeClr val="tx1"/>
                          </a:solidFill>
                          <a:latin typeface="Cambria Math" panose="02040503050406030204" pitchFamily="18" charset="0"/>
                          <a:ea typeface="Cambria Math" panose="02040503050406030204" pitchFamily="18" charset="0"/>
                        </a:rPr>
                        <m:t>     </m:t>
                      </m:r>
                      <m:d>
                        <m:dPr>
                          <m:ctrlPr>
                            <a:rPr lang="en-US" sz="2600" b="0" i="1" smtClean="0">
                              <a:solidFill>
                                <a:schemeClr val="tx1"/>
                              </a:solidFill>
                              <a:latin typeface="Cambria Math" panose="02040503050406030204" pitchFamily="18" charset="0"/>
                              <a:ea typeface="Cambria Math" panose="02040503050406030204" pitchFamily="18" charset="0"/>
                            </a:rPr>
                          </m:ctrlPr>
                        </m:dPr>
                        <m:e>
                          <m:r>
                            <m:rPr>
                              <m:sty m:val="p"/>
                            </m:rPr>
                            <a:rPr lang="en-US" sz="2600" b="0" i="0" smtClean="0">
                              <a:solidFill>
                                <a:schemeClr val="tx1"/>
                              </a:solidFill>
                              <a:latin typeface="Cambria Math" panose="02040503050406030204" pitchFamily="18" charset="0"/>
                              <a:ea typeface="Cambria Math" panose="02040503050406030204" pitchFamily="18" charset="0"/>
                            </a:rPr>
                            <m:t>BGD</m:t>
                          </m:r>
                        </m:e>
                      </m:d>
                    </m:oMath>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1</m:t>
                          </m:r>
                        </m:num>
                        <m:den>
                          <m:r>
                            <a:rPr lang="en-US" sz="2600" b="0" i="1" smtClean="0">
                              <a:solidFill>
                                <a:schemeClr val="tx1"/>
                              </a:solidFill>
                              <a:latin typeface="Cambria Math" panose="02040503050406030204" pitchFamily="18" charset="0"/>
                              <a:ea typeface="Cambria Math" panose="02040503050406030204" pitchFamily="18" charset="0"/>
                            </a:rPr>
                            <m:t>𝑚</m:t>
                          </m:r>
                        </m:den>
                      </m:f>
                      <m:nary>
                        <m:naryPr>
                          <m:chr m:val="∑"/>
                          <m:supHide m:val="on"/>
                          <m:ctrlPr>
                            <a:rPr lang="en-US" sz="2600" i="1">
                              <a:solidFill>
                                <a:schemeClr val="tx1"/>
                              </a:solidFill>
                              <a:latin typeface="Cambria Math" panose="02040503050406030204" pitchFamily="18" charset="0"/>
                              <a:ea typeface="Cambria Math" panose="02040503050406030204" pitchFamily="18" charset="0"/>
                            </a:rPr>
                          </m:ctrlPr>
                        </m:naryPr>
                        <m:sub>
                          <m:r>
                            <m:rPr>
                              <m:brk m:alnAt="23"/>
                            </m:rPr>
                            <a:rPr lang="en-US" sz="2600" b="0" i="1" smtClean="0">
                              <a:solidFill>
                                <a:schemeClr val="tx1"/>
                              </a:solidFill>
                              <a:latin typeface="Cambria Math" panose="02040503050406030204" pitchFamily="18" charset="0"/>
                              <a:ea typeface="Cambria Math" panose="02040503050406030204" pitchFamily="18" charset="0"/>
                            </a:rPr>
                            <m:t>𝑗</m:t>
                          </m:r>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ℐ</m:t>
                              </m:r>
                            </m:e>
                            <m:sub>
                              <m:r>
                                <a:rPr lang="en-US" sz="2600" b="0" i="1" smtClean="0">
                                  <a:solidFill>
                                    <a:schemeClr val="tx1"/>
                                  </a:solidFill>
                                  <a:latin typeface="Cambria Math" panose="02040503050406030204" pitchFamily="18" charset="0"/>
                                  <a:ea typeface="Cambria Math" panose="02040503050406030204" pitchFamily="18" charset="0"/>
                                </a:rPr>
                                <m:t>𝑘</m:t>
                              </m:r>
                            </m:sub>
                          </m:sSub>
                        </m:sub>
                        <m:sup/>
                        <m:e>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𝑗</m:t>
                                  </m:r>
                                </m:sub>
                              </m:sSub>
                            </m:e>
                          </m:d>
                        </m:e>
                      </m:nary>
                      <m:r>
                        <a:rPr lang="en-US" sz="2600" b="0" i="1" smtClean="0">
                          <a:solidFill>
                            <a:schemeClr val="tx1"/>
                          </a:solidFill>
                          <a:latin typeface="Cambria Math" panose="02040503050406030204" pitchFamily="18" charset="0"/>
                          <a:ea typeface="Cambria Math" panose="02040503050406030204" pitchFamily="18" charset="0"/>
                        </a:rPr>
                        <m:t>   </m:t>
                      </m:r>
                      <m:d>
                        <m:dPr>
                          <m:ctrlPr>
                            <a:rPr lang="en-US" sz="2600" b="0" i="1" smtClean="0">
                              <a:solidFill>
                                <a:schemeClr val="tx1"/>
                              </a:solidFill>
                              <a:latin typeface="Cambria Math" panose="02040503050406030204" pitchFamily="18" charset="0"/>
                              <a:ea typeface="Cambria Math" panose="02040503050406030204" pitchFamily="18" charset="0"/>
                            </a:rPr>
                          </m:ctrlPr>
                        </m:dPr>
                        <m:e>
                          <m:r>
                            <m:rPr>
                              <m:sty m:val="p"/>
                            </m:rPr>
                            <a:rPr lang="en-US" sz="2600" b="0" i="0" smtClean="0">
                              <a:solidFill>
                                <a:schemeClr val="tx1"/>
                              </a:solidFill>
                              <a:latin typeface="Cambria Math" panose="02040503050406030204" pitchFamily="18" charset="0"/>
                              <a:ea typeface="Cambria Math" panose="02040503050406030204" pitchFamily="18" charset="0"/>
                            </a:rPr>
                            <m:t>MBGD</m:t>
                          </m:r>
                        </m:e>
                      </m:d>
                    </m:oMath>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𝑘</m:t>
                              </m:r>
                            </m:sub>
                          </m:sSub>
                        </m:e>
                      </m:d>
                      <m:r>
                        <a:rPr lang="en-US" sz="2600" b="0" i="1" smtClean="0">
                          <a:solidFill>
                            <a:schemeClr val="tx1"/>
                          </a:solidFill>
                          <a:latin typeface="Cambria Math" panose="02040503050406030204" pitchFamily="18" charset="0"/>
                          <a:ea typeface="Cambria Math" panose="02040503050406030204" pitchFamily="18" charset="0"/>
                        </a:rPr>
                        <m:t>                </m:t>
                      </m:r>
                      <m:r>
                        <a:rPr lang="en-US" sz="2600" b="0" i="0" smtClean="0">
                          <a:solidFill>
                            <a:schemeClr val="tx1"/>
                          </a:solidFill>
                          <a:latin typeface="Cambria Math" panose="02040503050406030204" pitchFamily="18" charset="0"/>
                          <a:ea typeface="Cambria Math" panose="02040503050406030204" pitchFamily="18" charset="0"/>
                        </a:rPr>
                        <m:t>(</m:t>
                      </m:r>
                      <m:r>
                        <m:rPr>
                          <m:sty m:val="p"/>
                        </m:rPr>
                        <a:rPr lang="en-US" sz="2600" b="0" i="0" smtClean="0">
                          <a:solidFill>
                            <a:schemeClr val="tx1"/>
                          </a:solidFill>
                          <a:latin typeface="Cambria Math" panose="02040503050406030204" pitchFamily="18" charset="0"/>
                          <a:ea typeface="Cambria Math" panose="02040503050406030204" pitchFamily="18" charset="0"/>
                        </a:rPr>
                        <m:t>SGD</m:t>
                      </m:r>
                      <m:r>
                        <a:rPr lang="en-US" sz="2600" b="0" i="0" smtClean="0">
                          <a:solidFill>
                            <a:schemeClr val="tx1"/>
                          </a:solidFill>
                          <a:latin typeface="Cambria Math" panose="02040503050406030204" pitchFamily="18" charset="0"/>
                          <a:ea typeface="Cambria Math" panose="02040503050406030204" pitchFamily="18" charset="0"/>
                        </a:rPr>
                        <m:t>)</m:t>
                      </m:r>
                    </m:oMath>
                  </m:oMathPara>
                </a14:m>
                <a:endParaRPr lang="en-US" sz="2600">
                  <a:solidFill>
                    <a:schemeClr val="tx1"/>
                  </a:solidFill>
                  <a:latin typeface="+mj-lt"/>
                  <a:ea typeface="Cambria Math" panose="02040503050406030204" pitchFamily="18" charset="0"/>
                </a:endParaRPr>
              </a:p>
              <a:p>
                <a:r>
                  <a:rPr lang="en-US" sz="2600">
                    <a:solidFill>
                      <a:schemeClr val="tx1"/>
                    </a:solidFill>
                    <a:latin typeface="+mj-lt"/>
                    <a:ea typeface="Cambria Math" panose="02040503050406030204" pitchFamily="18" charset="0"/>
                  </a:rPr>
                  <a:t>Trong </a:t>
                </a:r>
                <a:r>
                  <a:rPr lang="en-US" sz="2600" b="1">
                    <a:solidFill>
                      <a:schemeClr val="tx1"/>
                    </a:solidFill>
                    <a:latin typeface="+mj-lt"/>
                    <a:ea typeface="Cambria Math" panose="02040503050406030204" pitchFamily="18" charset="0"/>
                  </a:rPr>
                  <a:t>BGD</a:t>
                </a:r>
                <a:r>
                  <a:rPr lang="en-US" sz="2600">
                    <a:solidFill>
                      <a:schemeClr val="tx1"/>
                    </a:solidFill>
                    <a:latin typeface="+mj-lt"/>
                    <a:ea typeface="Cambria Math" panose="02040503050406030204" pitchFamily="18" charset="0"/>
                  </a:rPr>
                  <a:t>, tất cả mẫu được dùng trong mỗi vòng lặp (iteration). Khi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𝑛</m:t>
                    </m:r>
                  </m:oMath>
                </a14:m>
                <a:r>
                  <a:rPr lang="en-US" sz="2600">
                    <a:solidFill>
                      <a:schemeClr val="tx1"/>
                    </a:solidFill>
                    <a:latin typeface="+mj-lt"/>
                    <a:ea typeface="Cambria Math" panose="02040503050406030204" pitchFamily="18" charset="0"/>
                  </a:rPr>
                  <a:t> lớn, </a:t>
                </a:r>
                <a14:m>
                  <m:oMath xmlns:m="http://schemas.openxmlformats.org/officeDocument/2006/math">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1</m:t>
                        </m:r>
                      </m:num>
                      <m:den>
                        <m:r>
                          <a:rPr lang="en-US" sz="2600" i="1">
                            <a:solidFill>
                              <a:schemeClr val="tx1"/>
                            </a:solidFill>
                            <a:latin typeface="Cambria Math" panose="02040503050406030204" pitchFamily="18" charset="0"/>
                            <a:ea typeface="Cambria Math" panose="02040503050406030204" pitchFamily="18" charset="0"/>
                          </a:rPr>
                          <m:t>𝑛</m:t>
                        </m:r>
                      </m:den>
                    </m:f>
                    <m:nary>
                      <m:naryPr>
                        <m:chr m:val="∑"/>
                        <m:ctrlPr>
                          <a:rPr lang="en-US" sz="2600" i="1">
                            <a:solidFill>
                              <a:schemeClr val="tx1"/>
                            </a:solidFill>
                            <a:latin typeface="Cambria Math" panose="02040503050406030204" pitchFamily="18" charset="0"/>
                            <a:ea typeface="Cambria Math" panose="02040503050406030204" pitchFamily="18" charset="0"/>
                          </a:rPr>
                        </m:ctrlPr>
                      </m:naryPr>
                      <m:sub>
                        <m:r>
                          <m:rPr>
                            <m:brk m:alnAt="23"/>
                          </m:rP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e>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nary>
                  </m:oMath>
                </a14:m>
                <a:r>
                  <a:rPr lang="en-US" sz="2600">
                    <a:solidFill>
                      <a:schemeClr val="tx1"/>
                    </a:solidFill>
                    <a:latin typeface="+mj-lt"/>
                    <a:ea typeface="Cambria Math" panose="02040503050406030204" pitchFamily="18" charset="0"/>
                  </a:rPr>
                  <a:t> gần với gradient thực sự (</a:t>
                </a:r>
                <a14:m>
                  <m:oMath xmlns:m="http://schemas.openxmlformats.org/officeDocument/2006/math">
                    <m:r>
                      <a:rPr lang="en-US" sz="2600" i="1">
                        <a:solidFill>
                          <a:schemeClr val="tx1"/>
                        </a:solidFill>
                        <a:latin typeface="Cambria Math" panose="02040503050406030204" pitchFamily="18" charset="0"/>
                        <a:ea typeface="Cambria Math" panose="02040503050406030204" pitchFamily="18" charset="0"/>
                      </a:rPr>
                      <m:t>𝔼</m:t>
                    </m:r>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m:rPr>
                            <m:sty m:val="p"/>
                          </m:rPr>
                          <a:rPr lang="en-US" sz="2600" i="1">
                            <a:solidFill>
                              <a:schemeClr val="tx1"/>
                            </a:solidFill>
                            <a:latin typeface="Cambria Math" panose="02040503050406030204" pitchFamily="18" charset="0"/>
                            <a:ea typeface="Cambria Math" panose="02040503050406030204" pitchFamily="18" charset="0"/>
                          </a:rPr>
                          <m:t>∇</m:t>
                        </m:r>
                      </m:e>
                      <m:sub>
                        <m:r>
                          <a:rPr lang="en-US" sz="2600" i="1">
                            <a:solidFill>
                              <a:schemeClr val="tx1"/>
                            </a:solidFill>
                            <a:latin typeface="Cambria Math" panose="02040503050406030204" pitchFamily="18" charset="0"/>
                            <a:ea typeface="Cambria Math" panose="02040503050406030204" pitchFamily="18" charset="0"/>
                          </a:rPr>
                          <m:t>𝑤</m:t>
                        </m:r>
                      </m:sub>
                    </m:sSub>
                    <m:r>
                      <a:rPr lang="en-US" sz="2600" i="1">
                        <a:solidFill>
                          <a:schemeClr val="tx1"/>
                        </a:solidFill>
                        <a:latin typeface="Cambria Math" panose="02040503050406030204" pitchFamily="18" charset="0"/>
                        <a:ea typeface="Cambria Math" panose="02040503050406030204" pitchFamily="18" charset="0"/>
                      </a:rPr>
                      <m:t>𝑓</m:t>
                    </m:r>
                    <m:d>
                      <m:dPr>
                        <m:ctrlPr>
                          <a:rPr lang="en-US" sz="2600" i="1">
                            <a:solidFill>
                              <a:schemeClr val="tx1"/>
                            </a:solidFill>
                            <a:latin typeface="Cambria Math" panose="02040503050406030204" pitchFamily="18" charset="0"/>
                            <a:ea typeface="Cambria Math" panose="02040503050406030204" pitchFamily="18" charset="0"/>
                          </a:rPr>
                        </m:ctrlPr>
                      </m:dPr>
                      <m:e>
                        <m:r>
                          <a:rPr lang="en-US" sz="2600" i="1">
                            <a:solidFill>
                              <a:schemeClr val="tx1"/>
                            </a:solidFill>
                            <a:latin typeface="Cambria Math" panose="02040503050406030204" pitchFamily="18" charset="0"/>
                            <a:ea typeface="Cambria Math" panose="02040503050406030204" pitchFamily="18" charset="0"/>
                          </a:rPr>
                          <m:t>𝑤</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𝑋</m:t>
                        </m:r>
                      </m:e>
                    </m:d>
                    <m:r>
                      <a:rPr lang="en-US" sz="2600" i="1">
                        <a:solidFill>
                          <a:schemeClr val="tx1"/>
                        </a:solidFill>
                        <a:latin typeface="Cambria Math" panose="02040503050406030204" pitchFamily="18" charset="0"/>
                        <a:ea typeface="Cambria Math" panose="02040503050406030204" pitchFamily="18" charset="0"/>
                      </a:rPr>
                      <m:t>]</m:t>
                    </m:r>
                  </m:oMath>
                </a14:m>
                <a:r>
                  <a:rPr lang="en-US" sz="2600">
                    <a:solidFill>
                      <a:schemeClr val="tx1"/>
                    </a:solidFill>
                    <a:latin typeface="+mj-lt"/>
                    <a:ea typeface="Cambria Math" panose="02040503050406030204" pitchFamily="18" charset="0"/>
                  </a:rPr>
                  <a:t>).</a:t>
                </a:r>
              </a:p>
              <a:p>
                <a:r>
                  <a:rPr lang="en-US" sz="2600">
                    <a:solidFill>
                      <a:schemeClr val="tx1"/>
                    </a:solidFill>
                    <a:latin typeface="+mj-lt"/>
                    <a:ea typeface="Cambria Math" panose="02040503050406030204" pitchFamily="18" charset="0"/>
                  </a:rPr>
                  <a:t>Trong </a:t>
                </a:r>
                <a:r>
                  <a:rPr lang="en-US" sz="2600" b="1">
                    <a:solidFill>
                      <a:schemeClr val="tx1"/>
                    </a:solidFill>
                    <a:latin typeface="+mj-lt"/>
                    <a:ea typeface="Cambria Math" panose="02040503050406030204" pitchFamily="18" charset="0"/>
                  </a:rPr>
                  <a:t>MBGD</a:t>
                </a:r>
                <a:r>
                  <a:rPr lang="en-US" sz="2600">
                    <a:solidFill>
                      <a:schemeClr val="tx1"/>
                    </a:solidFill>
                    <a:latin typeface="+mj-lt"/>
                    <a:ea typeface="Cambria Math" panose="02040503050406030204" pitchFamily="18" charset="0"/>
                  </a:rPr>
                  <a:t>,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ℐ</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latin typeface="+mj-lt"/>
                    <a:ea typeface="Cambria Math" panose="02040503050406030204" pitchFamily="18" charset="0"/>
                  </a:rPr>
                  <a:t> là một tập con (subset) của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{1,2,…,</m:t>
                    </m:r>
                    <m:r>
                      <a:rPr lang="en-US" sz="2600" b="0" i="1" smtClean="0">
                        <a:solidFill>
                          <a:schemeClr val="tx1"/>
                        </a:solidFill>
                        <a:latin typeface="Cambria Math" panose="02040503050406030204" pitchFamily="18" charset="0"/>
                        <a:ea typeface="Cambria Math" panose="02040503050406030204" pitchFamily="18" charset="0"/>
                      </a:rPr>
                      <m:t>𝑛</m:t>
                    </m:r>
                    <m:r>
                      <a:rPr lang="en-US" sz="2600" b="0" i="1" smtClean="0">
                        <a:solidFill>
                          <a:schemeClr val="tx1"/>
                        </a:solidFill>
                        <a:latin typeface="Cambria Math" panose="02040503050406030204" pitchFamily="18" charset="0"/>
                        <a:ea typeface="Cambria Math" panose="02040503050406030204" pitchFamily="18" charset="0"/>
                      </a:rPr>
                      <m:t>}</m:t>
                    </m:r>
                  </m:oMath>
                </a14:m>
                <a:r>
                  <a:rPr lang="en-US" sz="2600">
                    <a:solidFill>
                      <a:schemeClr val="tx1"/>
                    </a:solidFill>
                    <a:latin typeface="+mj-lt"/>
                    <a:ea typeface="Cambria Math" panose="02040503050406030204" pitchFamily="18" charset="0"/>
                  </a:rPr>
                  <a:t> với kích thước </a:t>
                </a:r>
                <a14:m>
                  <m:oMath xmlns:m="http://schemas.openxmlformats.org/officeDocument/2006/math">
                    <m:d>
                      <m:dPr>
                        <m:begChr m:val="|"/>
                        <m:endChr m:val="|"/>
                        <m:ctrlPr>
                          <a:rPr lang="en-US" sz="2600" b="0" i="1" smtClean="0">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ℐ</m:t>
                            </m:r>
                          </m:e>
                          <m:sub>
                            <m:r>
                              <a:rPr lang="en-US" sz="2600" i="1">
                                <a:solidFill>
                                  <a:schemeClr val="tx1"/>
                                </a:solidFill>
                                <a:latin typeface="Cambria Math" panose="02040503050406030204" pitchFamily="18" charset="0"/>
                                <a:ea typeface="Cambria Math" panose="02040503050406030204" pitchFamily="18" charset="0"/>
                              </a:rPr>
                              <m:t>𝑘</m:t>
                            </m:r>
                          </m:sub>
                        </m:sSub>
                      </m:e>
                    </m:d>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𝑚</m:t>
                    </m:r>
                  </m:oMath>
                </a14:m>
                <a:r>
                  <a:rPr lang="en-US" sz="2600">
                    <a:solidFill>
                      <a:schemeClr val="tx1"/>
                    </a:solidFill>
                    <a:latin typeface="+mj-lt"/>
                    <a:ea typeface="Cambria Math" panose="02040503050406030204" pitchFamily="18" charset="0"/>
                  </a:rPr>
                  <a:t>. Tập hợp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ℐ</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latin typeface="+mj-lt"/>
                    <a:ea typeface="Cambria Math" panose="02040503050406030204" pitchFamily="18" charset="0"/>
                  </a:rPr>
                  <a:t> được chọn bằng cách lấy mẫu iid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𝑚</m:t>
                    </m:r>
                  </m:oMath>
                </a14:m>
                <a:r>
                  <a:rPr lang="en-US" sz="2600">
                    <a:solidFill>
                      <a:schemeClr val="tx1"/>
                    </a:solidFill>
                    <a:latin typeface="+mj-lt"/>
                    <a:ea typeface="Cambria Math" panose="02040503050406030204" pitchFamily="18" charset="0"/>
                  </a:rPr>
                  <a:t> lần.</a:t>
                </a:r>
              </a:p>
              <a:p>
                <a:r>
                  <a:rPr lang="en-US" sz="2600">
                    <a:solidFill>
                      <a:schemeClr val="tx1"/>
                    </a:solidFill>
                    <a:latin typeface="+mj-lt"/>
                    <a:ea typeface="Cambria Math" panose="02040503050406030204" pitchFamily="18" charset="0"/>
                  </a:rPr>
                  <a:t>Trong </a:t>
                </a:r>
                <a:r>
                  <a:rPr lang="en-US" sz="2600" b="1">
                    <a:solidFill>
                      <a:schemeClr val="tx1"/>
                    </a:solidFill>
                    <a:latin typeface="+mj-lt"/>
                    <a:ea typeface="Cambria Math" panose="02040503050406030204" pitchFamily="18" charset="0"/>
                  </a:rPr>
                  <a:t>SGD</a:t>
                </a:r>
                <a:r>
                  <a:rPr lang="en-US" sz="2600">
                    <a:solidFill>
                      <a:schemeClr val="tx1"/>
                    </a:solidFill>
                    <a:latin typeface="+mj-lt"/>
                    <a:ea typeface="Cambria Math" panose="02040503050406030204" pitchFamily="18" charset="0"/>
                  </a:rPr>
                  <a:t>,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𝑘</m:t>
                        </m:r>
                      </m:sub>
                    </m:sSub>
                  </m:oMath>
                </a14:m>
                <a:r>
                  <a:rPr lang="en-US" sz="2600">
                    <a:solidFill>
                      <a:schemeClr val="tx1"/>
                    </a:solidFill>
                    <a:latin typeface="+mj-lt"/>
                    <a:ea typeface="Cambria Math" panose="02040503050406030204" pitchFamily="18" charset="0"/>
                  </a:rPr>
                  <a:t> được lấy mẫu ngẫu nhiên từ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ở mỗi bước thứ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𝑘</m:t>
                    </m:r>
                  </m:oMath>
                </a14:m>
                <a:r>
                  <a:rPr lang="en-US" sz="2600">
                    <a:solidFill>
                      <a:schemeClr val="tx1"/>
                    </a:solidFill>
                    <a:latin typeface="+mj-lt"/>
                    <a:ea typeface="Cambria Math" panose="02040503050406030204" pitchFamily="18" charset="0"/>
                  </a:rPr>
                  <a:t>.</a:t>
                </a:r>
              </a:p>
              <a:p>
                <a:pPr marL="50800" indent="0">
                  <a:buNone/>
                </a:pPr>
                <a:endParaRPr lang="en-US" sz="2600">
                  <a:solidFill>
                    <a:schemeClr val="tx1"/>
                  </a:solidFill>
                  <a:latin typeface="+mj-lt"/>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3AD437EB-25D0-02B2-A418-74E6199A2BD8}"/>
                  </a:ext>
                </a:extLst>
              </p:cNvPr>
              <p:cNvSpPr>
                <a:spLocks noGrp="1" noRot="1" noChangeAspect="1" noMove="1" noResize="1" noEditPoints="1" noAdjustHandles="1" noChangeArrowheads="1" noChangeShapeType="1" noTextEdit="1"/>
              </p:cNvSpPr>
              <p:nvPr>
                <p:ph type="body" idx="1"/>
              </p:nvPr>
            </p:nvSpPr>
            <p:spPr>
              <a:xfrm>
                <a:off x="482009" y="1009860"/>
                <a:ext cx="11422777" cy="5624176"/>
              </a:xfrm>
              <a:blipFill>
                <a:blip r:embed="rId2"/>
                <a:stretch>
                  <a:fillRect l="-534" r="-5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17DE7F-9B29-902D-E916-80294CFC359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43</a:t>
            </a:fld>
            <a:endParaRPr lang="en-VN"/>
          </a:p>
        </p:txBody>
      </p:sp>
      <p:sp>
        <p:nvSpPr>
          <p:cNvPr id="5" name="Google Shape;375;p5">
            <a:extLst>
              <a:ext uri="{FF2B5EF4-FFF2-40B4-BE49-F238E27FC236}">
                <a16:creationId xmlns:a16="http://schemas.microsoft.com/office/drawing/2014/main" id="{053807FE-499A-1D9C-C634-6381DC4E7FBD}"/>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400312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0D880-9A6F-C4E5-9A2F-1D0B6BEE1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C1722-28A3-B9B2-BDC6-8DD688D7A5DC}"/>
              </a:ext>
            </a:extLst>
          </p:cNvPr>
          <p:cNvSpPr>
            <a:spLocks noGrp="1"/>
          </p:cNvSpPr>
          <p:nvPr>
            <p:ph type="title"/>
          </p:nvPr>
        </p:nvSpPr>
        <p:spPr/>
        <p:txBody>
          <a:bodyPr>
            <a:normAutofit fontScale="90000"/>
          </a:bodyPr>
          <a:lstStyle/>
          <a:p>
            <a:r>
              <a:rPr lang="en-US"/>
              <a:t>BGD, MBGD, và SGD</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8F79A27-0E27-3A9E-7DDA-AE9ACA38CD6C}"/>
                  </a:ext>
                </a:extLst>
              </p:cNvPr>
              <p:cNvSpPr>
                <a:spLocks noGrp="1"/>
              </p:cNvSpPr>
              <p:nvPr>
                <p:ph type="body" idx="1"/>
              </p:nvPr>
            </p:nvSpPr>
            <p:spPr>
              <a:xfrm>
                <a:off x="482009" y="1009860"/>
                <a:ext cx="11422777" cy="5624176"/>
              </a:xfrm>
            </p:spPr>
            <p:txBody>
              <a:bodyPr>
                <a:normAutofit/>
              </a:bodyPr>
              <a:lstStyle/>
              <a:p>
                <a:pPr marL="50800" indent="0">
                  <a:buNone/>
                </a:pPr>
                <a:r>
                  <a:rPr lang="en-US" sz="2600">
                    <a:solidFill>
                      <a:schemeClr val="tx1"/>
                    </a:solidFill>
                    <a:latin typeface="+mj-lt"/>
                    <a:ea typeface="Cambria Math" panose="02040503050406030204" pitchFamily="18" charset="0"/>
                  </a:rPr>
                  <a:t>So sánh MBGD với BGD và SGD.</a:t>
                </a:r>
              </a:p>
              <a:p>
                <a:r>
                  <a:rPr lang="en-US" sz="2600">
                    <a:solidFill>
                      <a:schemeClr val="tx1"/>
                    </a:solidFill>
                    <a:latin typeface="+mj-lt"/>
                    <a:ea typeface="Cambria Math" panose="02040503050406030204" pitchFamily="18" charset="0"/>
                  </a:rPr>
                  <a:t>So với SGD, MBGD thể hiện ít tính ngẫu nhiên hơn vì sử dụng nhiều mẫu hơn trong mỗi bước cập nhật, thay vì chỉ một mẫu như trong SGD.</a:t>
                </a:r>
              </a:p>
              <a:p>
                <a:r>
                  <a:rPr lang="en-US" sz="2600">
                    <a:solidFill>
                      <a:schemeClr val="tx1"/>
                    </a:solidFill>
                    <a:latin typeface="+mj-lt"/>
                    <a:ea typeface="Cambria Math" panose="02040503050406030204" pitchFamily="18" charset="0"/>
                  </a:rPr>
                  <a:t>So với BGD, MBGD không đòi hỏi phải sử dụng tất cả các mẫu trong mỗi bước cập nhật. Do đó MBGD hoạt động nhanh hơn và linh hoạt hơn.</a:t>
                </a:r>
              </a:p>
              <a:p>
                <a:pPr>
                  <a:buFont typeface="Wingdings" panose="05000000000000000000" pitchFamily="2" charset="2"/>
                  <a:buChar char="Ø"/>
                </a:pPr>
                <a:r>
                  <a:rPr lang="en-US" sz="2600">
                    <a:solidFill>
                      <a:schemeClr val="tx1"/>
                    </a:solidFill>
                    <a:latin typeface="+mj-lt"/>
                    <a:ea typeface="Cambria Math" panose="02040503050406030204" pitchFamily="18" charset="0"/>
                  </a:rPr>
                  <a:t>Nếu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𝑚</m:t>
                    </m:r>
                    <m:r>
                      <a:rPr lang="en-US" sz="2600" b="0" i="1" smtClean="0">
                        <a:solidFill>
                          <a:schemeClr val="tx1"/>
                        </a:solidFill>
                        <a:latin typeface="Cambria Math" panose="02040503050406030204" pitchFamily="18" charset="0"/>
                        <a:ea typeface="Cambria Math" panose="02040503050406030204" pitchFamily="18" charset="0"/>
                      </a:rPr>
                      <m:t>=1</m:t>
                    </m:r>
                  </m:oMath>
                </a14:m>
                <a:r>
                  <a:rPr lang="en-US" sz="2600">
                    <a:solidFill>
                      <a:schemeClr val="tx1"/>
                    </a:solidFill>
                    <a:latin typeface="+mj-lt"/>
                    <a:ea typeface="Cambria Math" panose="02040503050406030204" pitchFamily="18" charset="0"/>
                  </a:rPr>
                  <a:t>, MBGD sở thành SGD.</a:t>
                </a:r>
              </a:p>
              <a:p>
                <a:pPr>
                  <a:buFont typeface="Wingdings" panose="05000000000000000000" pitchFamily="2" charset="2"/>
                  <a:buChar char="Ø"/>
                </a:pPr>
                <a:r>
                  <a:rPr lang="en-US" sz="2600">
                    <a:solidFill>
                      <a:schemeClr val="tx1"/>
                    </a:solidFill>
                    <a:latin typeface="+mj-lt"/>
                    <a:ea typeface="Cambria Math" panose="02040503050406030204" pitchFamily="18" charset="0"/>
                  </a:rPr>
                  <a:t>Nếu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𝑚</m:t>
                    </m:r>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𝑛</m:t>
                    </m:r>
                  </m:oMath>
                </a14:m>
                <a:r>
                  <a:rPr lang="en-US" sz="2600">
                    <a:solidFill>
                      <a:schemeClr val="tx1"/>
                    </a:solidFill>
                    <a:latin typeface="+mj-lt"/>
                    <a:ea typeface="Cambria Math" panose="02040503050406030204" pitchFamily="18" charset="0"/>
                  </a:rPr>
                  <a:t>, MBGD không thực sự trở thành BGD. Bởi vì MBGD lấy mẫu ngẫu nhiên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𝑛</m:t>
                    </m:r>
                  </m:oMath>
                </a14:m>
                <a:r>
                  <a:rPr lang="en-US" sz="2600">
                    <a:solidFill>
                      <a:schemeClr val="tx1"/>
                    </a:solidFill>
                    <a:latin typeface="+mj-lt"/>
                    <a:ea typeface="Cambria Math" panose="02040503050406030204" pitchFamily="18" charset="0"/>
                  </a:rPr>
                  <a:t> lần còn BGD sử dụng toán bộ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𝑛</m:t>
                    </m:r>
                  </m:oMath>
                </a14:m>
                <a:r>
                  <a:rPr lang="en-US" sz="2600">
                    <a:solidFill>
                      <a:schemeClr val="tx1"/>
                    </a:solidFill>
                    <a:latin typeface="+mj-lt"/>
                    <a:ea typeface="Cambria Math" panose="02040503050406030204" pitchFamily="18" charset="0"/>
                  </a:rPr>
                  <a:t> mẫu trong mỗi bước cập nhật. MBGD có thể sử dung một số giá trị nào đó trong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nhiều lần, còn BGD chỉ sử dụng mỗi giá trị một lần duy nhất.</a:t>
                </a:r>
              </a:p>
              <a:p>
                <a:pPr marL="50800" indent="0">
                  <a:buNone/>
                </a:pPr>
                <a:endParaRPr lang="en-US" sz="2600">
                  <a:solidFill>
                    <a:schemeClr val="tx1"/>
                  </a:solidFill>
                  <a:latin typeface="+mj-lt"/>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18F79A27-0E27-3A9E-7DDA-AE9ACA38CD6C}"/>
                  </a:ext>
                </a:extLst>
              </p:cNvPr>
              <p:cNvSpPr>
                <a:spLocks noGrp="1" noRot="1" noChangeAspect="1" noMove="1" noResize="1" noEditPoints="1" noAdjustHandles="1" noChangeArrowheads="1" noChangeShapeType="1" noTextEdit="1"/>
              </p:cNvSpPr>
              <p:nvPr>
                <p:ph type="body" idx="1"/>
              </p:nvPr>
            </p:nvSpPr>
            <p:spPr>
              <a:xfrm>
                <a:off x="482009" y="1009860"/>
                <a:ext cx="11422777" cy="5624176"/>
              </a:xfrm>
              <a:blipFill>
                <a:blip r:embed="rId2"/>
                <a:stretch>
                  <a:fillRect l="-534" r="-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1F6DF5-590F-BCFB-C4C5-BCBCBF13B50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44</a:t>
            </a:fld>
            <a:endParaRPr lang="en-VN"/>
          </a:p>
        </p:txBody>
      </p:sp>
      <p:sp>
        <p:nvSpPr>
          <p:cNvPr id="5" name="Google Shape;375;p5">
            <a:extLst>
              <a:ext uri="{FF2B5EF4-FFF2-40B4-BE49-F238E27FC236}">
                <a16:creationId xmlns:a16="http://schemas.microsoft.com/office/drawing/2014/main" id="{B82A065C-3D10-C72A-3647-C05F47BB35D5}"/>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08113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38ADE-2213-7A1E-0F92-19CAAA261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B209B-E75A-D33F-F4BA-4FC9E7B1FAE1}"/>
              </a:ext>
            </a:extLst>
          </p:cNvPr>
          <p:cNvSpPr>
            <a:spLocks noGrp="1"/>
          </p:cNvSpPr>
          <p:nvPr>
            <p:ph type="title"/>
          </p:nvPr>
        </p:nvSpPr>
        <p:spPr/>
        <p:txBody>
          <a:bodyPr>
            <a:normAutofit fontScale="90000"/>
          </a:bodyPr>
          <a:lstStyle/>
          <a:p>
            <a:r>
              <a:rPr lang="en-US"/>
              <a:t>BGD, MBGD, và SGD – Ví dụ</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1FEE6C6-0F55-134E-44B9-93F0B5C10F0E}"/>
                  </a:ext>
                </a:extLst>
              </p:cNvPr>
              <p:cNvSpPr>
                <a:spLocks noGrp="1"/>
              </p:cNvSpPr>
              <p:nvPr>
                <p:ph type="body" idx="1"/>
              </p:nvPr>
            </p:nvSpPr>
            <p:spPr>
              <a:xfrm>
                <a:off x="482009" y="1009860"/>
                <a:ext cx="11422777" cy="5624176"/>
              </a:xfrm>
            </p:spPr>
            <p:txBody>
              <a:bodyPr>
                <a:normAutofit fontScale="77500" lnSpcReduction="20000"/>
              </a:bodyPr>
              <a:lstStyle/>
              <a:p>
                <a:pPr marL="50800" indent="0">
                  <a:buNone/>
                </a:pPr>
                <a:r>
                  <a:rPr lang="en-US" sz="2600">
                    <a:solidFill>
                      <a:schemeClr val="tx1"/>
                    </a:solidFill>
                    <a:latin typeface="+mj-lt"/>
                    <a:ea typeface="Cambria Math" panose="02040503050406030204" pitchFamily="18" charset="0"/>
                  </a:rPr>
                  <a:t>Cho dãy các số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d>
                          <m:dPr>
                            <m:begChr m:val="{"/>
                            <m:endChr m:val="}"/>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sub>
                        <m: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sSubSup>
                  </m:oMath>
                </a14:m>
                <a:r>
                  <a:rPr lang="en-US" sz="2600">
                    <a:solidFill>
                      <a:schemeClr val="tx1"/>
                    </a:solidFill>
                    <a:latin typeface="+mj-lt"/>
                    <a:ea typeface="Cambria Math" panose="02040503050406030204" pitchFamily="18" charset="0"/>
                  </a:rPr>
                  <a:t>, ta muốn tính toán giá trị trung bình </a:t>
                </a:r>
                <a14:m>
                  <m:oMath xmlns:m="http://schemas.openxmlformats.org/officeDocument/2006/math">
                    <m:acc>
                      <m:accPr>
                        <m:chr m:val="̅"/>
                        <m:ctrlPr>
                          <a:rPr lang="en-US" sz="2600" i="1" smtClean="0">
                            <a:solidFill>
                              <a:schemeClr val="tx1"/>
                            </a:solidFill>
                            <a:latin typeface="Cambria Math" panose="02040503050406030204" pitchFamily="18" charset="0"/>
                            <a:ea typeface="Cambria Math" panose="02040503050406030204" pitchFamily="18" charset="0"/>
                          </a:rPr>
                        </m:ctrlPr>
                      </m:accPr>
                      <m:e>
                        <m:r>
                          <a:rPr lang="en-US" sz="2600" b="0" i="1" smtClean="0">
                            <a:solidFill>
                              <a:schemeClr val="tx1"/>
                            </a:solidFill>
                            <a:latin typeface="Cambria Math" panose="02040503050406030204" pitchFamily="18" charset="0"/>
                            <a:ea typeface="Cambria Math" panose="02040503050406030204" pitchFamily="18" charset="0"/>
                          </a:rPr>
                          <m:t>𝑥</m:t>
                        </m:r>
                      </m:e>
                    </m:acc>
                    <m:r>
                      <a:rPr lang="en-US" sz="2600" b="0" i="1" smtClean="0">
                        <a:solidFill>
                          <a:schemeClr val="tx1"/>
                        </a:solidFill>
                        <a:latin typeface="Cambria Math" panose="02040503050406030204" pitchFamily="18" charset="0"/>
                        <a:ea typeface="Cambria Math" panose="02040503050406030204" pitchFamily="18" charset="0"/>
                      </a:rPr>
                      <m:t>=1/</m:t>
                    </m:r>
                    <m:r>
                      <a:rPr lang="en-US" sz="2600" b="0" i="1" smtClean="0">
                        <a:solidFill>
                          <a:schemeClr val="tx1"/>
                        </a:solidFill>
                        <a:latin typeface="Cambria Math" panose="02040503050406030204" pitchFamily="18" charset="0"/>
                        <a:ea typeface="Cambria Math" panose="02040503050406030204" pitchFamily="18" charset="0"/>
                      </a:rPr>
                      <m:t>𝑛</m:t>
                    </m:r>
                    <m:nary>
                      <m:naryPr>
                        <m:chr m:val="∑"/>
                        <m:ctrlPr>
                          <a:rPr lang="en-US" sz="26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600" b="0" i="1" smtClean="0">
                            <a:solidFill>
                              <a:schemeClr val="tx1"/>
                            </a:solidFill>
                            <a:latin typeface="Cambria Math" panose="02040503050406030204" pitchFamily="18" charset="0"/>
                            <a:ea typeface="Cambria Math" panose="02040503050406030204" pitchFamily="18" charset="0"/>
                          </a:rPr>
                          <m:t>𝑖</m:t>
                        </m:r>
                        <m:r>
                          <a:rPr lang="en-US" sz="2600" b="0" i="1" smtClean="0">
                            <a:solidFill>
                              <a:schemeClr val="tx1"/>
                            </a:solidFill>
                            <a:latin typeface="Cambria Math" panose="02040503050406030204" pitchFamily="18" charset="0"/>
                            <a:ea typeface="Cambria Math" panose="02040503050406030204" pitchFamily="18" charset="0"/>
                          </a:rPr>
                          <m:t>=1</m:t>
                        </m:r>
                      </m:sub>
                      <m:sup>
                        <m:r>
                          <a:rPr lang="en-US" sz="2600" b="0" i="1" smtClean="0">
                            <a:solidFill>
                              <a:schemeClr val="tx1"/>
                            </a:solidFill>
                            <a:latin typeface="Cambria Math" panose="02040503050406030204" pitchFamily="18" charset="0"/>
                            <a:ea typeface="Cambria Math" panose="02040503050406030204" pitchFamily="18" charset="0"/>
                          </a:rPr>
                          <m:t>𝑛</m:t>
                        </m:r>
                      </m:sup>
                      <m:e>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𝑖</m:t>
                            </m:r>
                          </m:sub>
                        </m:sSub>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𝑛</m:t>
                        </m:r>
                      </m:e>
                    </m:nary>
                  </m:oMath>
                </a14:m>
                <a:r>
                  <a:rPr lang="en-US" sz="2600">
                    <a:solidFill>
                      <a:schemeClr val="tx1"/>
                    </a:solidFill>
                    <a:latin typeface="+mj-lt"/>
                    <a:ea typeface="Cambria Math" panose="02040503050406030204" pitchFamily="18" charset="0"/>
                  </a:rPr>
                  <a:t>. Bài toán này có thể được phát biểu với dạng tương đương sau:</a:t>
                </a:r>
              </a:p>
              <a:p>
                <a:pPr marL="50800" indent="0">
                  <a:buNone/>
                </a:pPr>
                <a14:m>
                  <m:oMathPara xmlns:m="http://schemas.openxmlformats.org/officeDocument/2006/math">
                    <m:oMathParaPr>
                      <m:jc m:val="centerGroup"/>
                    </m:oMathParaPr>
                    <m:oMath xmlns:m="http://schemas.openxmlformats.org/officeDocument/2006/math">
                      <m:func>
                        <m:funcPr>
                          <m:ctrlPr>
                            <a:rPr lang="en-US" sz="2600" i="1" smtClean="0">
                              <a:solidFill>
                                <a:schemeClr val="tx1"/>
                              </a:solidFill>
                              <a:latin typeface="Cambria Math" panose="02040503050406030204" pitchFamily="18" charset="0"/>
                              <a:ea typeface="Cambria Math" panose="02040503050406030204" pitchFamily="18" charset="0"/>
                            </a:rPr>
                          </m:ctrlPr>
                        </m:funcPr>
                        <m:fName>
                          <m:limLow>
                            <m:limLowPr>
                              <m:ctrlPr>
                                <a:rPr lang="en-US" sz="2600" i="1" smtClean="0">
                                  <a:solidFill>
                                    <a:schemeClr val="tx1"/>
                                  </a:solidFill>
                                  <a:latin typeface="Cambria Math" panose="02040503050406030204" pitchFamily="18" charset="0"/>
                                  <a:ea typeface="Cambria Math" panose="02040503050406030204" pitchFamily="18" charset="0"/>
                                </a:rPr>
                              </m:ctrlPr>
                            </m:limLowPr>
                            <m:e>
                              <m:r>
                                <m:rPr>
                                  <m:sty m:val="p"/>
                                </m:rPr>
                                <a:rPr lang="en-US" sz="2600" i="0" smtClean="0">
                                  <a:solidFill>
                                    <a:schemeClr val="tx1"/>
                                  </a:solidFill>
                                  <a:latin typeface="Cambria Math" panose="02040503050406030204" pitchFamily="18" charset="0"/>
                                  <a:ea typeface="Cambria Math" panose="02040503050406030204" pitchFamily="18" charset="0"/>
                                </a:rPr>
                                <m:t>min</m:t>
                              </m:r>
                            </m:e>
                            <m:lim>
                              <m:r>
                                <a:rPr lang="en-US" sz="2600" b="0" i="1" smtClean="0">
                                  <a:solidFill>
                                    <a:schemeClr val="tx1"/>
                                  </a:solidFill>
                                  <a:latin typeface="Cambria Math" panose="02040503050406030204" pitchFamily="18" charset="0"/>
                                  <a:ea typeface="Cambria Math" panose="02040503050406030204" pitchFamily="18" charset="0"/>
                                </a:rPr>
                                <m:t>𝑤</m:t>
                              </m:r>
                            </m:lim>
                          </m:limLow>
                        </m:fName>
                        <m:e>
                          <m:r>
                            <a:rPr lang="en-US" sz="2600" b="0" i="1" smtClean="0">
                              <a:solidFill>
                                <a:schemeClr val="tx1"/>
                              </a:solidFill>
                              <a:latin typeface="Cambria Math" panose="02040503050406030204" pitchFamily="18" charset="0"/>
                              <a:ea typeface="Cambria Math" panose="02040503050406030204" pitchFamily="18" charset="0"/>
                            </a:rPr>
                            <m:t>𝐽</m:t>
                          </m:r>
                          <m:d>
                            <m:dPr>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𝑤</m:t>
                              </m:r>
                            </m:e>
                          </m:d>
                          <m:r>
                            <a:rPr lang="en-US" sz="2600" b="0" i="1" smtClean="0">
                              <a:solidFill>
                                <a:schemeClr val="tx1"/>
                              </a:solidFill>
                              <a:latin typeface="Cambria Math" panose="02040503050406030204" pitchFamily="18" charset="0"/>
                              <a:ea typeface="Cambria Math" panose="02040503050406030204" pitchFamily="18" charset="0"/>
                            </a:rPr>
                            <m:t>=</m:t>
                          </m:r>
                          <m:f>
                            <m:fPr>
                              <m:ctrlPr>
                                <a:rPr lang="en-US" sz="2600" b="0" i="1" smtClean="0">
                                  <a:solidFill>
                                    <a:schemeClr val="tx1"/>
                                  </a:solidFill>
                                  <a:latin typeface="Cambria Math" panose="02040503050406030204" pitchFamily="18" charset="0"/>
                                  <a:ea typeface="Cambria Math" panose="02040503050406030204" pitchFamily="18" charset="0"/>
                                </a:rPr>
                              </m:ctrlPr>
                            </m:fPr>
                            <m:num>
                              <m:r>
                                <a:rPr lang="en-US" sz="2600" b="0" i="1" smtClean="0">
                                  <a:solidFill>
                                    <a:schemeClr val="tx1"/>
                                  </a:solidFill>
                                  <a:latin typeface="Cambria Math" panose="02040503050406030204" pitchFamily="18" charset="0"/>
                                  <a:ea typeface="Cambria Math" panose="02040503050406030204" pitchFamily="18" charset="0"/>
                                </a:rPr>
                                <m:t>1</m:t>
                              </m:r>
                            </m:num>
                            <m:den>
                              <m:r>
                                <a:rPr lang="en-US" sz="2600" b="0" i="1" smtClean="0">
                                  <a:solidFill>
                                    <a:schemeClr val="tx1"/>
                                  </a:solidFill>
                                  <a:latin typeface="Cambria Math" panose="02040503050406030204" pitchFamily="18" charset="0"/>
                                  <a:ea typeface="Cambria Math" panose="02040503050406030204" pitchFamily="18" charset="0"/>
                                </a:rPr>
                                <m:t>2</m:t>
                              </m:r>
                              <m:r>
                                <a:rPr lang="en-US" sz="2600" b="0" i="1" smtClean="0">
                                  <a:solidFill>
                                    <a:schemeClr val="tx1"/>
                                  </a:solidFill>
                                  <a:latin typeface="Cambria Math" panose="02040503050406030204" pitchFamily="18" charset="0"/>
                                  <a:ea typeface="Cambria Math" panose="02040503050406030204" pitchFamily="18" charset="0"/>
                                </a:rPr>
                                <m:t>𝑛</m:t>
                              </m:r>
                            </m:den>
                          </m:f>
                          <m:nary>
                            <m:naryPr>
                              <m:chr m:val="∑"/>
                              <m:ctrlPr>
                                <a:rPr lang="en-US" sz="26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600" b="0" i="1" smtClean="0">
                                  <a:solidFill>
                                    <a:schemeClr val="tx1"/>
                                  </a:solidFill>
                                  <a:latin typeface="Cambria Math" panose="02040503050406030204" pitchFamily="18" charset="0"/>
                                  <a:ea typeface="Cambria Math" panose="02040503050406030204" pitchFamily="18" charset="0"/>
                                </a:rPr>
                                <m:t>𝑖</m:t>
                              </m:r>
                              <m:r>
                                <a:rPr lang="en-US" sz="2600" b="0" i="1" smtClean="0">
                                  <a:solidFill>
                                    <a:schemeClr val="tx1"/>
                                  </a:solidFill>
                                  <a:latin typeface="Cambria Math" panose="02040503050406030204" pitchFamily="18" charset="0"/>
                                  <a:ea typeface="Cambria Math" panose="02040503050406030204" pitchFamily="18" charset="0"/>
                                </a:rPr>
                                <m:t>=1</m:t>
                              </m:r>
                            </m:sub>
                            <m:sup>
                              <m:r>
                                <a:rPr lang="en-US" sz="2600" b="0" i="1" smtClean="0">
                                  <a:solidFill>
                                    <a:schemeClr val="tx1"/>
                                  </a:solidFill>
                                  <a:latin typeface="Cambria Math" panose="02040503050406030204" pitchFamily="18" charset="0"/>
                                  <a:ea typeface="Cambria Math" panose="02040503050406030204" pitchFamily="18" charset="0"/>
                                </a:rPr>
                                <m:t>𝑛</m:t>
                              </m:r>
                            </m:sup>
                            <m:e>
                              <m:sSup>
                                <m:sSupPr>
                                  <m:ctrlPr>
                                    <a:rPr lang="en-US" sz="26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𝑤</m:t>
                                      </m:r>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𝑖</m:t>
                                          </m:r>
                                        </m:sub>
                                      </m:sSub>
                                    </m:e>
                                  </m:d>
                                </m:e>
                                <m:sup>
                                  <m:r>
                                    <a:rPr lang="en-US" sz="2600" b="0" i="1" smtClean="0">
                                      <a:solidFill>
                                        <a:schemeClr val="tx1"/>
                                      </a:solidFill>
                                      <a:latin typeface="Cambria Math" panose="02040503050406030204" pitchFamily="18" charset="0"/>
                                      <a:ea typeface="Cambria Math" panose="02040503050406030204" pitchFamily="18" charset="0"/>
                                    </a:rPr>
                                    <m:t>2</m:t>
                                  </m:r>
                                </m:sup>
                              </m:sSup>
                            </m:e>
                          </m:nary>
                        </m:e>
                      </m:func>
                    </m:oMath>
                  </m:oMathPara>
                </a14:m>
                <a:endParaRPr lang="en-US" sz="2600">
                  <a:solidFill>
                    <a:schemeClr val="tx1"/>
                  </a:solidFill>
                  <a:latin typeface="+mj-lt"/>
                  <a:ea typeface="Cambria Math" panose="02040503050406030204" pitchFamily="18" charset="0"/>
                </a:endParaRPr>
              </a:p>
              <a:p>
                <a:pPr marL="50800" indent="0">
                  <a:buNone/>
                </a:pPr>
                <a:r>
                  <a:rPr lang="en-US" sz="2600">
                    <a:solidFill>
                      <a:schemeClr val="tx1"/>
                    </a:solidFill>
                    <a:latin typeface="+mj-lt"/>
                    <a:ea typeface="Cambria Math" panose="02040503050406030204" pitchFamily="18" charset="0"/>
                  </a:rPr>
                  <a:t> Ba thuật toán sẽ giải quyết bài toán trên như sau:</a:t>
                </a:r>
              </a:p>
              <a:p>
                <a:pPr marL="50800" indent="0">
                  <a:buNone/>
                </a:pPr>
                <a14:m>
                  <m:oMathPara xmlns:m="http://schemas.openxmlformats.org/officeDocument/2006/math">
                    <m:oMathParaPr>
                      <m:jc m:val="centerGroup"/>
                    </m:oMathParaPr>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1</m:t>
                          </m:r>
                        </m:num>
                        <m:den>
                          <m:r>
                            <a:rPr lang="en-US" sz="2600" i="1">
                              <a:solidFill>
                                <a:schemeClr val="tx1"/>
                              </a:solidFill>
                              <a:latin typeface="Cambria Math" panose="02040503050406030204" pitchFamily="18" charset="0"/>
                              <a:ea typeface="Cambria Math" panose="02040503050406030204" pitchFamily="18" charset="0"/>
                            </a:rPr>
                            <m:t>𝑛</m:t>
                          </m:r>
                        </m:den>
                      </m:f>
                      <m:nary>
                        <m:naryPr>
                          <m:chr m:val="∑"/>
                          <m:ctrlPr>
                            <a:rPr lang="en-US" sz="2600" i="1">
                              <a:solidFill>
                                <a:schemeClr val="tx1"/>
                              </a:solidFill>
                              <a:latin typeface="Cambria Math" panose="02040503050406030204" pitchFamily="18" charset="0"/>
                              <a:ea typeface="Cambria Math" panose="02040503050406030204" pitchFamily="18" charset="0"/>
                            </a:rPr>
                          </m:ctrlPr>
                        </m:naryPr>
                        <m:sub>
                          <m:r>
                            <m:rPr>
                              <m:brk m:alnAt="23"/>
                            </m:rPr>
                            <a:rPr lang="en-US" sz="2600" i="1">
                              <a:solidFill>
                                <a:schemeClr val="tx1"/>
                              </a:solidFill>
                              <a:latin typeface="Cambria Math" panose="02040503050406030204" pitchFamily="18" charset="0"/>
                              <a:ea typeface="Cambria Math" panose="02040503050406030204" pitchFamily="18" charset="0"/>
                            </a:rPr>
                            <m:t>𝑖</m:t>
                          </m:r>
                          <m:r>
                            <a:rPr lang="en-US" sz="2600" i="1">
                              <a:solidFill>
                                <a:schemeClr val="tx1"/>
                              </a:solidFill>
                              <a:latin typeface="Cambria Math" panose="02040503050406030204" pitchFamily="18" charset="0"/>
                              <a:ea typeface="Cambria Math" panose="02040503050406030204" pitchFamily="18" charset="0"/>
                            </a:rPr>
                            <m:t>=1</m:t>
                          </m:r>
                        </m:sub>
                        <m:sup>
                          <m:r>
                            <a:rPr lang="en-US" sz="2600" i="1">
                              <a:solidFill>
                                <a:schemeClr val="tx1"/>
                              </a:solidFill>
                              <a:latin typeface="Cambria Math" panose="02040503050406030204" pitchFamily="18" charset="0"/>
                              <a:ea typeface="Cambria Math" panose="02040503050406030204" pitchFamily="18" charset="0"/>
                            </a:rPr>
                            <m:t>𝑛</m:t>
                          </m:r>
                        </m:sup>
                        <m:e>
                          <m:d>
                            <m:dPr>
                              <m:ctrlPr>
                                <a:rPr lang="en-US" sz="2600" b="0" i="1" smtClean="0">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𝑖</m:t>
                                  </m:r>
                                </m:sub>
                              </m:sSub>
                            </m:e>
                          </m:d>
                        </m:e>
                      </m:nary>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d>
                        <m:dPr>
                          <m:ctrlPr>
                            <a:rPr lang="en-US" sz="2600" b="0" i="1" smtClean="0">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b="0" i="1" smtClean="0">
                              <a:solidFill>
                                <a:schemeClr val="tx1"/>
                              </a:solidFill>
                              <a:latin typeface="Cambria Math" panose="02040503050406030204" pitchFamily="18" charset="0"/>
                              <a:ea typeface="Cambria Math" panose="02040503050406030204" pitchFamily="18" charset="0"/>
                            </a:rPr>
                            <m:t>−</m:t>
                          </m:r>
                          <m:acc>
                            <m:accPr>
                              <m:chr m:val="̅"/>
                              <m:ctrlPr>
                                <a:rPr lang="en-US" sz="2600" i="1">
                                  <a:solidFill>
                                    <a:schemeClr val="tx1"/>
                                  </a:solidFill>
                                  <a:latin typeface="Cambria Math" panose="02040503050406030204" pitchFamily="18" charset="0"/>
                                  <a:ea typeface="Cambria Math" panose="02040503050406030204" pitchFamily="18" charset="0"/>
                                </a:rPr>
                              </m:ctrlPr>
                            </m:accPr>
                            <m:e>
                              <m:r>
                                <a:rPr lang="en-US" sz="2600" i="1">
                                  <a:solidFill>
                                    <a:schemeClr val="tx1"/>
                                  </a:solidFill>
                                  <a:latin typeface="Cambria Math" panose="02040503050406030204" pitchFamily="18" charset="0"/>
                                  <a:ea typeface="Cambria Math" panose="02040503050406030204" pitchFamily="18" charset="0"/>
                                </a:rPr>
                                <m:t>𝑥</m:t>
                              </m:r>
                            </m:e>
                          </m:acc>
                        </m:e>
                      </m:d>
                      <m:r>
                        <a:rPr lang="en-US" sz="2600" b="0" i="1" smtClean="0">
                          <a:solidFill>
                            <a:schemeClr val="tx1"/>
                          </a:solidFill>
                          <a:latin typeface="Cambria Math" panose="02040503050406030204" pitchFamily="18" charset="0"/>
                          <a:ea typeface="Cambria Math" panose="02040503050406030204" pitchFamily="18" charset="0"/>
                        </a:rPr>
                        <m:t>             </m:t>
                      </m:r>
                      <m:d>
                        <m:dPr>
                          <m:ctrlPr>
                            <a:rPr lang="en-US" sz="2600" b="0" i="1" smtClean="0">
                              <a:solidFill>
                                <a:schemeClr val="tx1"/>
                              </a:solidFill>
                              <a:latin typeface="Cambria Math" panose="02040503050406030204" pitchFamily="18" charset="0"/>
                              <a:ea typeface="Cambria Math" panose="02040503050406030204" pitchFamily="18" charset="0"/>
                            </a:rPr>
                          </m:ctrlPr>
                        </m:dPr>
                        <m:e>
                          <m:r>
                            <m:rPr>
                              <m:sty m:val="p"/>
                            </m:rPr>
                            <a:rPr lang="en-US" sz="2600" b="0" i="0" smtClean="0">
                              <a:solidFill>
                                <a:schemeClr val="tx1"/>
                              </a:solidFill>
                              <a:latin typeface="Cambria Math" panose="02040503050406030204" pitchFamily="18" charset="0"/>
                              <a:ea typeface="Cambria Math" panose="02040503050406030204" pitchFamily="18" charset="0"/>
                            </a:rPr>
                            <m:t>BGD</m:t>
                          </m:r>
                        </m:e>
                      </m:d>
                    </m:oMath>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1</m:t>
                          </m:r>
                        </m:num>
                        <m:den>
                          <m:r>
                            <a:rPr lang="en-US" sz="2600" i="1">
                              <a:solidFill>
                                <a:schemeClr val="tx1"/>
                              </a:solidFill>
                              <a:latin typeface="Cambria Math" panose="02040503050406030204" pitchFamily="18" charset="0"/>
                              <a:ea typeface="Cambria Math" panose="02040503050406030204" pitchFamily="18" charset="0"/>
                            </a:rPr>
                            <m:t>𝑛</m:t>
                          </m:r>
                        </m:den>
                      </m:f>
                      <m:nary>
                        <m:naryPr>
                          <m:chr m:val="∑"/>
                          <m:supHide m:val="on"/>
                          <m:ctrlPr>
                            <a:rPr lang="en-US" sz="2600" i="1">
                              <a:solidFill>
                                <a:schemeClr val="tx1"/>
                              </a:solidFill>
                              <a:latin typeface="Cambria Math" panose="02040503050406030204" pitchFamily="18" charset="0"/>
                              <a:ea typeface="Cambria Math" panose="02040503050406030204" pitchFamily="18" charset="0"/>
                            </a:rPr>
                          </m:ctrlPr>
                        </m:naryPr>
                        <m:sub>
                          <m:r>
                            <a:rPr lang="en-US" sz="2600" b="0" i="1" smtClean="0">
                              <a:solidFill>
                                <a:schemeClr val="tx1"/>
                              </a:solidFill>
                              <a:latin typeface="Cambria Math" panose="02040503050406030204" pitchFamily="18" charset="0"/>
                              <a:ea typeface="Cambria Math" panose="02040503050406030204" pitchFamily="18" charset="0"/>
                            </a:rPr>
                            <m:t>𝑗</m:t>
                          </m:r>
                          <m:r>
                            <m:rPr>
                              <m:brk m:alnAt="23"/>
                            </m:rP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ℐ</m:t>
                              </m:r>
                            </m:e>
                            <m:sub>
                              <m:r>
                                <a:rPr lang="en-US" sz="2600" i="1">
                                  <a:solidFill>
                                    <a:schemeClr val="tx1"/>
                                  </a:solidFill>
                                  <a:latin typeface="Cambria Math" panose="02040503050406030204" pitchFamily="18" charset="0"/>
                                  <a:ea typeface="Cambria Math" panose="02040503050406030204" pitchFamily="18" charset="0"/>
                                </a:rPr>
                                <m:t>𝑘</m:t>
                              </m:r>
                            </m:sub>
                          </m:sSub>
                        </m:sub>
                        <m:sup/>
                        <m:e>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𝑗</m:t>
                              </m:r>
                            </m:e>
                          </m:d>
                        </m:e>
                      </m:nary>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Sup>
                            <m:sSubSupPr>
                              <m:ctrlPr>
                                <a:rPr lang="en-US" sz="2600" i="1" smtClean="0">
                                  <a:solidFill>
                                    <a:schemeClr val="tx1"/>
                                  </a:solidFill>
                                  <a:latin typeface="Cambria Math" panose="02040503050406030204" pitchFamily="18" charset="0"/>
                                  <a:ea typeface="Cambria Math" panose="02040503050406030204" pitchFamily="18" charset="0"/>
                                </a:rPr>
                              </m:ctrlPr>
                            </m:sSubSupPr>
                            <m:e>
                              <m:acc>
                                <m:accPr>
                                  <m:chr m:val="̅"/>
                                  <m:ctrlPr>
                                    <a:rPr lang="en-US" sz="2600" i="1">
                                      <a:solidFill>
                                        <a:schemeClr val="tx1"/>
                                      </a:solidFill>
                                      <a:latin typeface="Cambria Math" panose="02040503050406030204" pitchFamily="18" charset="0"/>
                                      <a:ea typeface="Cambria Math" panose="02040503050406030204" pitchFamily="18" charset="0"/>
                                    </a:rPr>
                                  </m:ctrlPr>
                                </m:accPr>
                                <m:e>
                                  <m:r>
                                    <a:rPr lang="en-US" sz="2600" i="1">
                                      <a:solidFill>
                                        <a:schemeClr val="tx1"/>
                                      </a:solidFill>
                                      <a:latin typeface="Cambria Math" panose="02040503050406030204" pitchFamily="18" charset="0"/>
                                      <a:ea typeface="Cambria Math" panose="02040503050406030204" pitchFamily="18" charset="0"/>
                                    </a:rPr>
                                    <m:t>𝑥</m:t>
                                  </m:r>
                                </m:e>
                              </m:acc>
                            </m:e>
                            <m:sub>
                              <m:r>
                                <a:rPr lang="en-US" sz="2600" b="0" i="1" smtClean="0">
                                  <a:solidFill>
                                    <a:schemeClr val="tx1"/>
                                  </a:solidFill>
                                  <a:latin typeface="Cambria Math" panose="02040503050406030204" pitchFamily="18" charset="0"/>
                                  <a:ea typeface="Cambria Math" panose="02040503050406030204" pitchFamily="18" charset="0"/>
                                </a:rPr>
                                <m:t>𝑘</m:t>
                              </m:r>
                            </m:sub>
                            <m:sup>
                              <m:d>
                                <m:dPr>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𝑚</m:t>
                                  </m:r>
                                </m:e>
                              </m:d>
                            </m:sup>
                          </m:sSubSup>
                        </m:e>
                      </m:d>
                      <m:r>
                        <a:rPr lang="en-US" sz="2600" i="1">
                          <a:solidFill>
                            <a:schemeClr val="tx1"/>
                          </a:solidFill>
                          <a:latin typeface="Cambria Math" panose="02040503050406030204" pitchFamily="18" charset="0"/>
                          <a:ea typeface="Cambria Math" panose="02040503050406030204" pitchFamily="18" charset="0"/>
                        </a:rPr>
                        <m:t>     </m:t>
                      </m:r>
                      <m:d>
                        <m:dPr>
                          <m:ctrlPr>
                            <a:rPr lang="en-US" sz="2600" i="1">
                              <a:solidFill>
                                <a:schemeClr val="tx1"/>
                              </a:solidFill>
                              <a:latin typeface="Cambria Math" panose="02040503050406030204" pitchFamily="18" charset="0"/>
                              <a:ea typeface="Cambria Math" panose="02040503050406030204" pitchFamily="18" charset="0"/>
                            </a:rPr>
                          </m:ctrlPr>
                        </m:dPr>
                        <m:e>
                          <m:r>
                            <m:rPr>
                              <m:sty m:val="p"/>
                            </m:rPr>
                            <a:rPr lang="en-US" sz="2600" b="0" i="0" smtClean="0">
                              <a:solidFill>
                                <a:schemeClr val="tx1"/>
                              </a:solidFill>
                              <a:latin typeface="Cambria Math" panose="02040503050406030204" pitchFamily="18" charset="0"/>
                              <a:ea typeface="Cambria Math" panose="02040503050406030204" pitchFamily="18" charset="0"/>
                            </a:rPr>
                            <m:t>M</m:t>
                          </m:r>
                          <m:r>
                            <m:rPr>
                              <m:sty m:val="p"/>
                            </m:rPr>
                            <a:rPr lang="en-US" sz="2600">
                              <a:solidFill>
                                <a:schemeClr val="tx1"/>
                              </a:solidFill>
                              <a:latin typeface="Cambria Math" panose="02040503050406030204" pitchFamily="18" charset="0"/>
                              <a:ea typeface="Cambria Math" panose="02040503050406030204" pitchFamily="18" charset="0"/>
                            </a:rPr>
                            <m:t>BGD</m:t>
                          </m:r>
                        </m:e>
                      </m:d>
                    </m:oMath>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b="0" i="1" smtClean="0">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𝑎</m:t>
                          </m:r>
                        </m:e>
                        <m:sub>
                          <m:r>
                            <a:rPr lang="en-US" sz="2600" i="1">
                              <a:solidFill>
                                <a:schemeClr val="tx1"/>
                              </a:solidFill>
                              <a:latin typeface="Cambria Math" panose="02040503050406030204" pitchFamily="18" charset="0"/>
                              <a:ea typeface="Cambria Math" panose="02040503050406030204" pitchFamily="18" charset="0"/>
                            </a:rPr>
                            <m:t>𝑘</m:t>
                          </m:r>
                        </m:sub>
                      </m:sSub>
                      <m:d>
                        <m:dPr>
                          <m:ctrlPr>
                            <a:rPr lang="en-US" sz="2600" i="1">
                              <a:solidFill>
                                <a:schemeClr val="tx1"/>
                              </a:solidFill>
                              <a:latin typeface="Cambria Math" panose="02040503050406030204" pitchFamily="18" charset="0"/>
                              <a:ea typeface="Cambria Math" panose="02040503050406030204" pitchFamily="18" charset="0"/>
                            </a:rPr>
                          </m:ctrlPr>
                        </m:dPr>
                        <m:e>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i="1">
                                  <a:solidFill>
                                    <a:schemeClr val="tx1"/>
                                  </a:solidFill>
                                  <a:latin typeface="Cambria Math" panose="02040503050406030204" pitchFamily="18" charset="0"/>
                                  <a:ea typeface="Cambria Math" panose="02040503050406030204" pitchFamily="18" charset="0"/>
                                </a:rPr>
                                <m:t>𝑘</m:t>
                              </m:r>
                            </m:sub>
                          </m:sSub>
                        </m:e>
                      </m:d>
                      <m:r>
                        <a:rPr lang="en-US" sz="2600" b="0" i="1" smtClean="0">
                          <a:solidFill>
                            <a:schemeClr val="tx1"/>
                          </a:solidFill>
                          <a:latin typeface="Cambria Math" panose="02040503050406030204" pitchFamily="18" charset="0"/>
                          <a:ea typeface="Cambria Math" panose="02040503050406030204" pitchFamily="18" charset="0"/>
                        </a:rPr>
                        <m:t>                                                             </m:t>
                      </m:r>
                      <m:r>
                        <a:rPr lang="en-US" sz="2600" b="0" i="0" smtClean="0">
                          <a:solidFill>
                            <a:schemeClr val="tx1"/>
                          </a:solidFill>
                          <a:latin typeface="Cambria Math" panose="02040503050406030204" pitchFamily="18" charset="0"/>
                          <a:ea typeface="Cambria Math" panose="02040503050406030204" pitchFamily="18" charset="0"/>
                        </a:rPr>
                        <m:t>(</m:t>
                      </m:r>
                      <m:r>
                        <m:rPr>
                          <m:sty m:val="p"/>
                        </m:rPr>
                        <a:rPr lang="en-US" sz="2600" b="0" i="0" smtClean="0">
                          <a:solidFill>
                            <a:schemeClr val="tx1"/>
                          </a:solidFill>
                          <a:latin typeface="Cambria Math" panose="02040503050406030204" pitchFamily="18" charset="0"/>
                          <a:ea typeface="Cambria Math" panose="02040503050406030204" pitchFamily="18" charset="0"/>
                        </a:rPr>
                        <m:t>SGD</m:t>
                      </m:r>
                      <m:r>
                        <a:rPr lang="en-US" sz="2600" b="0" i="0" smtClean="0">
                          <a:solidFill>
                            <a:schemeClr val="tx1"/>
                          </a:solidFill>
                          <a:latin typeface="Cambria Math" panose="02040503050406030204" pitchFamily="18" charset="0"/>
                          <a:ea typeface="Cambria Math" panose="02040503050406030204" pitchFamily="18" charset="0"/>
                        </a:rPr>
                        <m:t>)</m:t>
                      </m:r>
                    </m:oMath>
                  </m:oMathPara>
                </a14:m>
                <a:endParaRPr lang="en-US" sz="2600" b="0">
                  <a:solidFill>
                    <a:schemeClr val="tx1"/>
                  </a:solidFill>
                  <a:latin typeface="+mj-lt"/>
                  <a:ea typeface="Cambria Math" panose="02040503050406030204" pitchFamily="18" charset="0"/>
                </a:endParaRPr>
              </a:p>
              <a:p>
                <a:pPr marL="50800" indent="0">
                  <a:buNone/>
                </a:pPr>
                <a:r>
                  <a:rPr lang="en-US" sz="2600">
                    <a:solidFill>
                      <a:schemeClr val="tx1"/>
                    </a:solidFill>
                    <a:latin typeface="+mj-lt"/>
                    <a:ea typeface="Cambria Math" panose="02040503050406030204" pitchFamily="18" charset="0"/>
                  </a:rPr>
                  <a:t>với </a:t>
                </a:r>
                <a14:m>
                  <m:oMath xmlns:m="http://schemas.openxmlformats.org/officeDocument/2006/math">
                    <m:sSubSup>
                      <m:sSubSupPr>
                        <m:ctrlPr>
                          <a:rPr lang="en-US" sz="2600" i="1">
                            <a:solidFill>
                              <a:schemeClr val="tx1"/>
                            </a:solidFill>
                            <a:latin typeface="Cambria Math" panose="02040503050406030204" pitchFamily="18" charset="0"/>
                            <a:ea typeface="Cambria Math" panose="02040503050406030204" pitchFamily="18" charset="0"/>
                          </a:rPr>
                        </m:ctrlPr>
                      </m:sSubSupPr>
                      <m:e>
                        <m:acc>
                          <m:accPr>
                            <m:chr m:val="̅"/>
                            <m:ctrlPr>
                              <a:rPr lang="en-US" sz="2600" i="1">
                                <a:solidFill>
                                  <a:schemeClr val="tx1"/>
                                </a:solidFill>
                                <a:latin typeface="Cambria Math" panose="02040503050406030204" pitchFamily="18" charset="0"/>
                                <a:ea typeface="Cambria Math" panose="02040503050406030204" pitchFamily="18" charset="0"/>
                              </a:rPr>
                            </m:ctrlPr>
                          </m:accPr>
                          <m:e>
                            <m:r>
                              <a:rPr lang="en-US" sz="2600" i="1">
                                <a:solidFill>
                                  <a:schemeClr val="tx1"/>
                                </a:solidFill>
                                <a:latin typeface="Cambria Math" panose="02040503050406030204" pitchFamily="18" charset="0"/>
                                <a:ea typeface="Cambria Math" panose="02040503050406030204" pitchFamily="18" charset="0"/>
                              </a:rPr>
                              <m:t>𝑥</m:t>
                            </m:r>
                          </m:e>
                        </m:acc>
                      </m:e>
                      <m:sub>
                        <m:r>
                          <a:rPr lang="en-US" sz="2600" i="1">
                            <a:solidFill>
                              <a:schemeClr val="tx1"/>
                            </a:solidFill>
                            <a:latin typeface="Cambria Math" panose="02040503050406030204" pitchFamily="18" charset="0"/>
                            <a:ea typeface="Cambria Math" panose="02040503050406030204" pitchFamily="18" charset="0"/>
                          </a:rPr>
                          <m:t>𝑘</m:t>
                        </m:r>
                      </m:sub>
                      <m:sup>
                        <m:d>
                          <m:dPr>
                            <m:ctrlPr>
                              <a:rPr lang="en-US" sz="2600" i="1">
                                <a:solidFill>
                                  <a:schemeClr val="tx1"/>
                                </a:solidFill>
                                <a:latin typeface="Cambria Math" panose="02040503050406030204" pitchFamily="18" charset="0"/>
                                <a:ea typeface="Cambria Math" panose="02040503050406030204" pitchFamily="18" charset="0"/>
                              </a:rPr>
                            </m:ctrlPr>
                          </m:dPr>
                          <m:e>
                            <m:r>
                              <a:rPr lang="en-US" sz="2600" i="1">
                                <a:solidFill>
                                  <a:schemeClr val="tx1"/>
                                </a:solidFill>
                                <a:latin typeface="Cambria Math" panose="02040503050406030204" pitchFamily="18" charset="0"/>
                                <a:ea typeface="Cambria Math" panose="02040503050406030204" pitchFamily="18" charset="0"/>
                              </a:rPr>
                              <m:t>𝑚</m:t>
                            </m:r>
                          </m:e>
                        </m:d>
                      </m:sup>
                    </m:sSubSup>
                    <m:r>
                      <a:rPr lang="en-US" sz="26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US" sz="2600" b="0" i="1" smtClean="0">
                            <a:solidFill>
                              <a:schemeClr val="tx1"/>
                            </a:solidFill>
                            <a:latin typeface="Cambria Math" panose="02040503050406030204" pitchFamily="18" charset="0"/>
                            <a:ea typeface="Cambria Math" panose="02040503050406030204" pitchFamily="18" charset="0"/>
                          </a:rPr>
                        </m:ctrlPr>
                      </m:naryPr>
                      <m:sub>
                        <m:r>
                          <a:rPr lang="en-US" sz="2600" i="1">
                            <a:solidFill>
                              <a:schemeClr val="tx1"/>
                            </a:solidFill>
                            <a:latin typeface="Cambria Math" panose="02040503050406030204" pitchFamily="18" charset="0"/>
                            <a:ea typeface="Cambria Math" panose="02040503050406030204" pitchFamily="18" charset="0"/>
                          </a:rPr>
                          <m:t>𝑗</m:t>
                        </m:r>
                        <m:r>
                          <m:rPr>
                            <m:brk m:alnAt="23"/>
                          </m:rPr>
                          <a:rPr lang="en-US" sz="2600" i="1">
                            <a:solidFill>
                              <a:schemeClr val="tx1"/>
                            </a:solidFill>
                            <a:latin typeface="Cambria Math" panose="02040503050406030204" pitchFamily="18" charset="0"/>
                            <a:ea typeface="Cambria Math" panose="02040503050406030204" pitchFamily="18" charset="0"/>
                          </a:rPr>
                          <m:t>∈</m:t>
                        </m:r>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ℐ</m:t>
                            </m:r>
                          </m:e>
                          <m:sub>
                            <m:r>
                              <a:rPr lang="en-US" sz="2600" i="1">
                                <a:solidFill>
                                  <a:schemeClr val="tx1"/>
                                </a:solidFill>
                                <a:latin typeface="Cambria Math" panose="02040503050406030204" pitchFamily="18" charset="0"/>
                                <a:ea typeface="Cambria Math" panose="02040503050406030204" pitchFamily="18" charset="0"/>
                              </a:rPr>
                              <m:t>𝑘</m:t>
                            </m:r>
                          </m:sub>
                        </m:sSub>
                      </m:sub>
                      <m:sup/>
                      <m:e>
                        <m:sSub>
                          <m:sSubPr>
                            <m:ctrlPr>
                              <a:rPr lang="en-US" sz="2600" b="0" i="1" smtClean="0">
                                <a:solidFill>
                                  <a:schemeClr val="tx1"/>
                                </a:solidFill>
                                <a:latin typeface="Cambria Math" panose="02040503050406030204" pitchFamily="18" charset="0"/>
                                <a:ea typeface="Cambria Math" panose="02040503050406030204" pitchFamily="18" charset="0"/>
                              </a:rPr>
                            </m:ctrlPr>
                          </m:sSubPr>
                          <m:e>
                            <m:r>
                              <a:rPr lang="en-US" sz="2600" b="0" i="1" smtClean="0">
                                <a:solidFill>
                                  <a:schemeClr val="tx1"/>
                                </a:solidFill>
                                <a:latin typeface="Cambria Math" panose="02040503050406030204" pitchFamily="18" charset="0"/>
                                <a:ea typeface="Cambria Math" panose="02040503050406030204" pitchFamily="18" charset="0"/>
                              </a:rPr>
                              <m:t>𝑥</m:t>
                            </m:r>
                          </m:e>
                          <m:sub>
                            <m:r>
                              <a:rPr lang="en-US" sz="2600" b="0" i="1" smtClean="0">
                                <a:solidFill>
                                  <a:schemeClr val="tx1"/>
                                </a:solidFill>
                                <a:latin typeface="Cambria Math" panose="02040503050406030204" pitchFamily="18" charset="0"/>
                                <a:ea typeface="Cambria Math" panose="02040503050406030204" pitchFamily="18" charset="0"/>
                              </a:rPr>
                              <m:t>𝑗</m:t>
                            </m:r>
                          </m:sub>
                        </m:sSub>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𝑚</m:t>
                        </m:r>
                      </m:e>
                    </m:nary>
                  </m:oMath>
                </a14:m>
                <a:r>
                  <a:rPr lang="en-US" sz="2600" b="0">
                    <a:solidFill>
                      <a:schemeClr val="tx1"/>
                    </a:solidFill>
                    <a:latin typeface="+mj-lt"/>
                    <a:ea typeface="Cambria Math" panose="02040503050406030204" pitchFamily="18" charset="0"/>
                  </a:rPr>
                  <a:t>.</a:t>
                </a:r>
              </a:p>
              <a:p>
                <a:pPr marL="50800" indent="0">
                  <a:buNone/>
                </a:pPr>
                <a:endParaRPr lang="en-US" sz="2600">
                  <a:solidFill>
                    <a:schemeClr val="tx1"/>
                  </a:solidFill>
                  <a:latin typeface="+mj-lt"/>
                  <a:ea typeface="Cambria Math" panose="02040503050406030204" pitchFamily="18" charset="0"/>
                </a:endParaRPr>
              </a:p>
            </p:txBody>
          </p:sp>
        </mc:Choice>
        <mc:Fallback>
          <p:sp>
            <p:nvSpPr>
              <p:cNvPr id="3" name="Text Placeholder 2">
                <a:extLst>
                  <a:ext uri="{FF2B5EF4-FFF2-40B4-BE49-F238E27FC236}">
                    <a16:creationId xmlns:a16="http://schemas.microsoft.com/office/drawing/2014/main" id="{31FEE6C6-0F55-134E-44B9-93F0B5C10F0E}"/>
                  </a:ext>
                </a:extLst>
              </p:cNvPr>
              <p:cNvSpPr>
                <a:spLocks noGrp="1" noRot="1" noChangeAspect="1" noMove="1" noResize="1" noEditPoints="1" noAdjustHandles="1" noChangeArrowheads="1" noChangeShapeType="1" noTextEdit="1"/>
              </p:cNvSpPr>
              <p:nvPr>
                <p:ph type="body" idx="1"/>
              </p:nvPr>
            </p:nvSpPr>
            <p:spPr>
              <a:xfrm>
                <a:off x="482009" y="1009860"/>
                <a:ext cx="11422777" cy="5624176"/>
              </a:xfrm>
              <a:blipFill>
                <a:blip r:embed="rId2"/>
                <a:stretch>
                  <a:fillRect l="-107" t="-7809" r="-587" b="-54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E61D9BC-FA6A-320D-95BD-983E151050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45</a:t>
            </a:fld>
            <a:endParaRPr lang="en-VN"/>
          </a:p>
        </p:txBody>
      </p:sp>
      <p:sp>
        <p:nvSpPr>
          <p:cNvPr id="5" name="Google Shape;375;p5">
            <a:extLst>
              <a:ext uri="{FF2B5EF4-FFF2-40B4-BE49-F238E27FC236}">
                <a16:creationId xmlns:a16="http://schemas.microsoft.com/office/drawing/2014/main" id="{BD39CE1E-3A3C-F8EF-968B-BCDB56E8AB70}"/>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958471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653F-1E6F-3B83-83F9-0BC7E4E304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977D2A-F8B3-31C2-D4F5-C17BA65794CD}"/>
              </a:ext>
            </a:extLst>
          </p:cNvPr>
          <p:cNvSpPr>
            <a:spLocks noGrp="1"/>
          </p:cNvSpPr>
          <p:nvPr>
            <p:ph type="title"/>
          </p:nvPr>
        </p:nvSpPr>
        <p:spPr/>
        <p:txBody>
          <a:bodyPr>
            <a:normAutofit fontScale="90000"/>
          </a:bodyPr>
          <a:lstStyle/>
          <a:p>
            <a:r>
              <a:rPr lang="en-US"/>
              <a:t>BGD, MBGD, và SGD – Ví dụ</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DBC16F33-9C4E-8813-AD24-560BEEC655AB}"/>
                  </a:ext>
                </a:extLst>
              </p:cNvPr>
              <p:cNvSpPr>
                <a:spLocks noGrp="1"/>
              </p:cNvSpPr>
              <p:nvPr>
                <p:ph type="body" idx="1"/>
              </p:nvPr>
            </p:nvSpPr>
            <p:spPr>
              <a:xfrm>
                <a:off x="482009" y="850232"/>
                <a:ext cx="11422777" cy="5625388"/>
              </a:xfrm>
            </p:spPr>
            <p:txBody>
              <a:bodyPr>
                <a:noAutofit/>
              </a:bodyPr>
              <a:lstStyle/>
              <a:p>
                <a:pPr marL="50800" indent="0">
                  <a:buNone/>
                </a:pPr>
                <a14:m>
                  <m:oMathPara xmlns:m="http://schemas.openxmlformats.org/officeDocument/2006/math">
                    <m:oMathParaPr>
                      <m:jc m:val="centerGroup"/>
                    </m:oMathParaPr>
                    <m:oMath xmlns:m="http://schemas.openxmlformats.org/officeDocument/2006/math">
                      <m:func>
                        <m:funcPr>
                          <m:ctrlPr>
                            <a:rPr lang="en-US" sz="2000" i="1" smtClean="0">
                              <a:solidFill>
                                <a:schemeClr val="tx1"/>
                              </a:solidFill>
                              <a:latin typeface="Cambria Math" panose="02040503050406030204" pitchFamily="18" charset="0"/>
                              <a:ea typeface="Cambria Math" panose="02040503050406030204" pitchFamily="18" charset="0"/>
                            </a:rPr>
                          </m:ctrlPr>
                        </m:funcPr>
                        <m:fName>
                          <m:limLow>
                            <m:limLowPr>
                              <m:ctrlPr>
                                <a:rPr lang="en-US" sz="2000" i="1" smtClean="0">
                                  <a:solidFill>
                                    <a:schemeClr val="tx1"/>
                                  </a:solidFill>
                                  <a:latin typeface="Cambria Math" panose="02040503050406030204" pitchFamily="18" charset="0"/>
                                  <a:ea typeface="Cambria Math" panose="02040503050406030204" pitchFamily="18" charset="0"/>
                                </a:rPr>
                              </m:ctrlPr>
                            </m:limLowPr>
                            <m:e>
                              <m:r>
                                <m:rPr>
                                  <m:sty m:val="p"/>
                                </m:rPr>
                                <a:rPr lang="en-US" sz="2000" i="0" smtClean="0">
                                  <a:solidFill>
                                    <a:schemeClr val="tx1"/>
                                  </a:solidFill>
                                  <a:latin typeface="Cambria Math" panose="02040503050406030204" pitchFamily="18" charset="0"/>
                                  <a:ea typeface="Cambria Math" panose="02040503050406030204" pitchFamily="18" charset="0"/>
                                </a:rPr>
                                <m:t>min</m:t>
                              </m:r>
                            </m:e>
                            <m:lim>
                              <m:r>
                                <a:rPr lang="en-US" sz="2000" b="0" i="1" smtClean="0">
                                  <a:solidFill>
                                    <a:schemeClr val="tx1"/>
                                  </a:solidFill>
                                  <a:latin typeface="Cambria Math" panose="02040503050406030204" pitchFamily="18" charset="0"/>
                                  <a:ea typeface="Cambria Math" panose="02040503050406030204" pitchFamily="18" charset="0"/>
                                </a:rPr>
                                <m:t>𝑤</m:t>
                              </m:r>
                            </m:lim>
                          </m:limLow>
                        </m:fName>
                        <m:e>
                          <m:r>
                            <a:rPr lang="en-US" sz="2000" b="0" i="1" smtClean="0">
                              <a:solidFill>
                                <a:schemeClr val="tx1"/>
                              </a:solidFill>
                              <a:latin typeface="Cambria Math" panose="02040503050406030204" pitchFamily="18" charset="0"/>
                              <a:ea typeface="Cambria Math" panose="02040503050406030204" pitchFamily="18" charset="0"/>
                            </a:rPr>
                            <m:t>𝐽</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𝑤</m:t>
                              </m:r>
                            </m:e>
                          </m:d>
                          <m:r>
                            <a:rPr lang="en-US" sz="2000" b="0" i="1" smtClean="0">
                              <a:solidFill>
                                <a:schemeClr val="tx1"/>
                              </a:solidFill>
                              <a:latin typeface="Cambria Math" panose="02040503050406030204" pitchFamily="18" charset="0"/>
                              <a:ea typeface="Cambria Math" panose="020405030504060302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rPr>
                                <m:t>2</m:t>
                              </m:r>
                              <m:r>
                                <a:rPr lang="en-US" sz="2000" b="0" i="1" smtClean="0">
                                  <a:solidFill>
                                    <a:schemeClr val="tx1"/>
                                  </a:solidFill>
                                  <a:latin typeface="Cambria Math" panose="02040503050406030204" pitchFamily="18" charset="0"/>
                                  <a:ea typeface="Cambria Math" panose="02040503050406030204" pitchFamily="18" charset="0"/>
                                </a:rPr>
                                <m:t>𝑛</m:t>
                              </m:r>
                            </m:den>
                          </m:f>
                          <m:nary>
                            <m:naryPr>
                              <m:chr m:val="∑"/>
                              <m:ctrlPr>
                                <a:rPr lang="en-US" sz="20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𝑛</m:t>
                              </m:r>
                            </m:sup>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𝑤</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𝑥</m:t>
                                          </m:r>
                                        </m:e>
                                        <m:sub>
                                          <m:r>
                                            <a:rPr lang="en-US" sz="2000" b="0" i="1" smtClean="0">
                                              <a:solidFill>
                                                <a:schemeClr val="tx1"/>
                                              </a:solidFill>
                                              <a:latin typeface="Cambria Math" panose="02040503050406030204" pitchFamily="18" charset="0"/>
                                              <a:ea typeface="Cambria Math" panose="02040503050406030204" pitchFamily="18" charset="0"/>
                                            </a:rPr>
                                            <m:t>𝑖</m:t>
                                          </m:r>
                                        </m:sub>
                                      </m:sSub>
                                    </m:e>
                                  </m:d>
                                </m:e>
                                <m:sup>
                                  <m:r>
                                    <a:rPr lang="en-US" sz="2000" b="0" i="1" smtClean="0">
                                      <a:solidFill>
                                        <a:schemeClr val="tx1"/>
                                      </a:solidFill>
                                      <a:latin typeface="Cambria Math" panose="02040503050406030204" pitchFamily="18" charset="0"/>
                                      <a:ea typeface="Cambria Math" panose="02040503050406030204" pitchFamily="18" charset="0"/>
                                    </a:rPr>
                                    <m:t>2</m:t>
                                  </m:r>
                                </m:sup>
                              </m:sSup>
                            </m:e>
                          </m:nary>
                        </m:e>
                      </m:func>
                    </m:oMath>
                  </m:oMathPara>
                </a14:m>
                <a:endParaRPr lang="en-US" sz="2000">
                  <a:solidFill>
                    <a:schemeClr val="tx1"/>
                  </a:solidFill>
                  <a:latin typeface="+mj-lt"/>
                  <a:ea typeface="Cambria Math" panose="02040503050406030204" pitchFamily="18" charset="0"/>
                </a:endParaRPr>
              </a:p>
              <a:p>
                <a:pPr marL="50800" indent="0">
                  <a:buNone/>
                </a:pPr>
                <a:r>
                  <a:rPr lang="en-US" sz="2000">
                    <a:solidFill>
                      <a:schemeClr val="tx1"/>
                    </a:solidFill>
                    <a:latin typeface="+mj-lt"/>
                    <a:ea typeface="Cambria Math" panose="02040503050406030204" pitchFamily="18" charset="0"/>
                  </a:rPr>
                  <a:t>Nếu chọn </a:t>
                </a:r>
                <a14:m>
                  <m:oMath xmlns:m="http://schemas.openxmlformats.org/officeDocument/2006/math">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𝑎</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=1/</m:t>
                    </m:r>
                    <m:r>
                      <a:rPr lang="en-US" sz="2000" b="0" i="1" smtClean="0">
                        <a:solidFill>
                          <a:schemeClr val="tx1"/>
                        </a:solidFill>
                        <a:latin typeface="Cambria Math" panose="02040503050406030204" pitchFamily="18" charset="0"/>
                        <a:ea typeface="Cambria Math" panose="02040503050406030204" pitchFamily="18" charset="0"/>
                      </a:rPr>
                      <m:t>𝑘</m:t>
                    </m:r>
                  </m:oMath>
                </a14:m>
                <a:r>
                  <a:rPr lang="en-US" sz="2000">
                    <a:solidFill>
                      <a:schemeClr val="tx1"/>
                    </a:solidFill>
                    <a:latin typeface="+mj-lt"/>
                    <a:ea typeface="Cambria Math" panose="02040503050406030204" pitchFamily="18" charset="0"/>
                  </a:rPr>
                  <a:t>, bài toán trên có thể được giải như sau:</a:t>
                </a:r>
              </a:p>
              <a:p>
                <a:pPr marL="5080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r>
                            <a:rPr lang="en-US" sz="2000" i="1">
                              <a:solidFill>
                                <a:schemeClr val="tx1"/>
                              </a:solidFill>
                              <a:latin typeface="Cambria Math" panose="02040503050406030204" pitchFamily="18" charset="0"/>
                              <a:ea typeface="Cambria Math" panose="02040503050406030204" pitchFamily="18" charset="0"/>
                            </a:rPr>
                            <m:t>+1</m:t>
                          </m:r>
                        </m:sub>
                      </m:sSub>
                      <m:r>
                        <a:rPr lang="en-US" sz="2000" i="1">
                          <a:solidFill>
                            <a:schemeClr val="tx1"/>
                          </a:solidFill>
                          <a:latin typeface="Cambria Math" panose="02040503050406030204" pitchFamily="18" charset="0"/>
                          <a:ea typeface="Cambria Math" panose="02040503050406030204" pitchFamily="18" charset="0"/>
                        </a:rPr>
                        <m:t>=</m:t>
                      </m:r>
                      <m:f>
                        <m:fPr>
                          <m:ctrlPr>
                            <a:rPr lang="en-US" sz="2000" i="1">
                              <a:solidFill>
                                <a:schemeClr val="tx1"/>
                              </a:solidFill>
                              <a:latin typeface="Cambria Math" panose="02040503050406030204" pitchFamily="18" charset="0"/>
                              <a:ea typeface="Cambria Math" panose="02040503050406030204" pitchFamily="18" charset="0"/>
                            </a:rPr>
                          </m:ctrlPr>
                        </m:fPr>
                        <m:num>
                          <m:r>
                            <a:rPr lang="en-US" sz="2000" i="1">
                              <a:solidFill>
                                <a:schemeClr val="tx1"/>
                              </a:solidFill>
                              <a:latin typeface="Cambria Math" panose="02040503050406030204" pitchFamily="18" charset="0"/>
                              <a:ea typeface="Cambria Math" panose="020405030504060302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rPr>
                            <m:t>𝑘</m:t>
                          </m:r>
                        </m:den>
                      </m:f>
                      <m:nary>
                        <m:naryPr>
                          <m:chr m:val="∑"/>
                          <m:ctrlPr>
                            <a:rPr lang="en-US" sz="2000" i="1">
                              <a:solidFill>
                                <a:schemeClr val="tx1"/>
                              </a:solidFill>
                              <a:latin typeface="Cambria Math" panose="02040503050406030204" pitchFamily="18" charset="0"/>
                              <a:ea typeface="Cambria Math" panose="02040503050406030204" pitchFamily="18" charset="0"/>
                            </a:rPr>
                          </m:ctrlPr>
                        </m:naryPr>
                        <m:sub>
                          <m:r>
                            <m:rPr>
                              <m:brk m:alnAt="23"/>
                            </m:rPr>
                            <a:rPr lang="en-US" sz="2000" i="1">
                              <a:solidFill>
                                <a:schemeClr val="tx1"/>
                              </a:solidFill>
                              <a:latin typeface="Cambria Math" panose="02040503050406030204" pitchFamily="18" charset="0"/>
                              <a:ea typeface="Cambria Math" panose="02040503050406030204" pitchFamily="18" charset="0"/>
                            </a:rPr>
                            <m:t>𝑖</m:t>
                          </m:r>
                          <m:r>
                            <a:rPr lang="en-US" sz="2000" i="1">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𝑘</m:t>
                          </m:r>
                        </m:sup>
                        <m:e>
                          <m:acc>
                            <m:accPr>
                              <m:chr m:val="̅"/>
                              <m:ctrlPr>
                                <a:rPr lang="en-US" sz="2000" i="1">
                                  <a:solidFill>
                                    <a:schemeClr val="tx1"/>
                                  </a:solidFill>
                                  <a:latin typeface="Cambria Math" panose="02040503050406030204" pitchFamily="18" charset="0"/>
                                  <a:ea typeface="Cambria Math" panose="02040503050406030204" pitchFamily="18" charset="0"/>
                                </a:rPr>
                              </m:ctrlPr>
                            </m:accPr>
                            <m:e>
                              <m:r>
                                <a:rPr lang="en-US" sz="2000" i="1">
                                  <a:solidFill>
                                    <a:schemeClr val="tx1"/>
                                  </a:solidFill>
                                  <a:latin typeface="Cambria Math" panose="02040503050406030204" pitchFamily="18" charset="0"/>
                                  <a:ea typeface="Cambria Math" panose="02040503050406030204" pitchFamily="18" charset="0"/>
                                </a:rPr>
                                <m:t>𝑥</m:t>
                              </m:r>
                            </m:e>
                          </m:acc>
                        </m:e>
                      </m:nary>
                      <m:r>
                        <a:rPr lang="en-US" sz="2000" b="0" i="1" smtClean="0">
                          <a:solidFill>
                            <a:schemeClr val="tx1"/>
                          </a:solidFill>
                          <a:latin typeface="Cambria Math" panose="02040503050406030204" pitchFamily="18" charset="0"/>
                          <a:ea typeface="Cambria Math" panose="02040503050406030204" pitchFamily="18" charset="0"/>
                        </a:rPr>
                        <m:t>=</m:t>
                      </m:r>
                      <m:acc>
                        <m:accPr>
                          <m:chr m:val="̅"/>
                          <m:ctrlPr>
                            <a:rPr lang="en-US" sz="2000" i="1">
                              <a:solidFill>
                                <a:schemeClr val="tx1"/>
                              </a:solidFill>
                              <a:latin typeface="Cambria Math" panose="02040503050406030204" pitchFamily="18" charset="0"/>
                              <a:ea typeface="Cambria Math" panose="02040503050406030204" pitchFamily="18" charset="0"/>
                            </a:rPr>
                          </m:ctrlPr>
                        </m:accPr>
                        <m:e>
                          <m:r>
                            <a:rPr lang="en-US" sz="2000" i="1">
                              <a:solidFill>
                                <a:schemeClr val="tx1"/>
                              </a:solidFill>
                              <a:latin typeface="Cambria Math" panose="02040503050406030204" pitchFamily="18" charset="0"/>
                              <a:ea typeface="Cambria Math" panose="02040503050406030204" pitchFamily="18" charset="0"/>
                            </a:rPr>
                            <m:t>𝑥</m:t>
                          </m:r>
                        </m:e>
                      </m:acc>
                      <m:r>
                        <a:rPr lang="en-US" sz="2000" b="0" i="1" smtClean="0">
                          <a:solidFill>
                            <a:schemeClr val="tx1"/>
                          </a:solidFill>
                          <a:latin typeface="Cambria Math" panose="02040503050406030204" pitchFamily="18" charset="0"/>
                          <a:ea typeface="Cambria Math" panose="02040503050406030204" pitchFamily="18" charset="0"/>
                        </a:rPr>
                        <m:t>             </m:t>
                      </m:r>
                      <m:d>
                        <m:dPr>
                          <m:ctrlPr>
                            <a:rPr lang="en-US" sz="2000" b="0" i="1" smtClean="0">
                              <a:solidFill>
                                <a:schemeClr val="tx1"/>
                              </a:solidFill>
                              <a:latin typeface="Cambria Math" panose="02040503050406030204" pitchFamily="18" charset="0"/>
                              <a:ea typeface="Cambria Math" panose="02040503050406030204" pitchFamily="18" charset="0"/>
                            </a:rPr>
                          </m:ctrlPr>
                        </m:dPr>
                        <m:e>
                          <m:r>
                            <m:rPr>
                              <m:sty m:val="p"/>
                            </m:rPr>
                            <a:rPr lang="en-US" sz="2000" b="0" i="0" smtClean="0">
                              <a:solidFill>
                                <a:schemeClr val="tx1"/>
                              </a:solidFill>
                              <a:latin typeface="Cambria Math" panose="02040503050406030204" pitchFamily="18" charset="0"/>
                              <a:ea typeface="Cambria Math" panose="02040503050406030204" pitchFamily="18" charset="0"/>
                            </a:rPr>
                            <m:t>BGD</m:t>
                          </m:r>
                        </m:e>
                      </m:d>
                    </m:oMath>
                    <m:oMath xmlns:m="http://schemas.openxmlformats.org/officeDocument/2006/math">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r>
                            <a:rPr lang="en-US" sz="2000" i="1">
                              <a:solidFill>
                                <a:schemeClr val="tx1"/>
                              </a:solidFill>
                              <a:latin typeface="Cambria Math" panose="02040503050406030204" pitchFamily="18" charset="0"/>
                              <a:ea typeface="Cambria Math" panose="02040503050406030204" pitchFamily="18" charset="0"/>
                            </a:rPr>
                            <m:t>+1</m:t>
                          </m:r>
                        </m:sub>
                      </m:sSub>
                      <m:r>
                        <a:rPr lang="en-US" sz="2000" i="1">
                          <a:solidFill>
                            <a:schemeClr val="tx1"/>
                          </a:solidFill>
                          <a:latin typeface="Cambria Math" panose="02040503050406030204" pitchFamily="18" charset="0"/>
                          <a:ea typeface="Cambria Math" panose="02040503050406030204" pitchFamily="18" charset="0"/>
                        </a:rPr>
                        <m:t>=</m:t>
                      </m:r>
                      <m:f>
                        <m:fPr>
                          <m:ctrlPr>
                            <a:rPr lang="en-US" sz="2000" i="1">
                              <a:solidFill>
                                <a:schemeClr val="tx1"/>
                              </a:solidFill>
                              <a:latin typeface="Cambria Math" panose="02040503050406030204" pitchFamily="18" charset="0"/>
                              <a:ea typeface="Cambria Math" panose="02040503050406030204" pitchFamily="18" charset="0"/>
                            </a:rPr>
                          </m:ctrlPr>
                        </m:fPr>
                        <m:num>
                          <m:r>
                            <a:rPr lang="en-US" sz="2000" i="1">
                              <a:solidFill>
                                <a:schemeClr val="tx1"/>
                              </a:solidFill>
                              <a:latin typeface="Cambria Math" panose="02040503050406030204" pitchFamily="18" charset="0"/>
                              <a:ea typeface="Cambria Math" panose="02040503050406030204" pitchFamily="18" charset="0"/>
                            </a:rPr>
                            <m:t>1</m:t>
                          </m:r>
                        </m:num>
                        <m:den>
                          <m:r>
                            <a:rPr lang="en-US" sz="2000" i="1">
                              <a:solidFill>
                                <a:schemeClr val="tx1"/>
                              </a:solidFill>
                              <a:latin typeface="Cambria Math" panose="02040503050406030204" pitchFamily="18" charset="0"/>
                              <a:ea typeface="Cambria Math" panose="02040503050406030204" pitchFamily="18" charset="0"/>
                            </a:rPr>
                            <m:t>𝑘</m:t>
                          </m:r>
                        </m:den>
                      </m:f>
                      <m:nary>
                        <m:naryPr>
                          <m:chr m:val="∑"/>
                          <m:ctrlPr>
                            <a:rPr lang="en-US" sz="2000" i="1">
                              <a:solidFill>
                                <a:schemeClr val="tx1"/>
                              </a:solidFill>
                              <a:latin typeface="Cambria Math" panose="02040503050406030204" pitchFamily="18" charset="0"/>
                              <a:ea typeface="Cambria Math" panose="02040503050406030204" pitchFamily="18" charset="0"/>
                            </a:rPr>
                          </m:ctrlPr>
                        </m:naryPr>
                        <m:sub>
                          <m:r>
                            <a:rPr lang="en-US" sz="2000" b="0" i="1" smtClean="0">
                              <a:solidFill>
                                <a:schemeClr val="tx1"/>
                              </a:solidFill>
                              <a:latin typeface="Cambria Math" panose="02040503050406030204" pitchFamily="18" charset="0"/>
                              <a:ea typeface="Cambria Math" panose="02040503050406030204" pitchFamily="18" charset="0"/>
                            </a:rPr>
                            <m:t>𝑗</m:t>
                          </m:r>
                          <m:r>
                            <a:rPr lang="en-US" sz="2000" i="1">
                              <a:solidFill>
                                <a:schemeClr val="tx1"/>
                              </a:solidFill>
                              <a:latin typeface="Cambria Math" panose="02040503050406030204" pitchFamily="18" charset="0"/>
                              <a:ea typeface="Cambria Math" panose="02040503050406030204" pitchFamily="18" charset="0"/>
                            </a:rPr>
                            <m:t>=1</m:t>
                          </m:r>
                        </m:sub>
                        <m:sup>
                          <m:r>
                            <a:rPr lang="en-US" sz="2000" i="1">
                              <a:solidFill>
                                <a:schemeClr val="tx1"/>
                              </a:solidFill>
                              <a:latin typeface="Cambria Math" panose="02040503050406030204" pitchFamily="18" charset="0"/>
                              <a:ea typeface="Cambria Math" panose="02040503050406030204" pitchFamily="18" charset="0"/>
                            </a:rPr>
                            <m:t>𝑘</m:t>
                          </m:r>
                        </m:sup>
                        <m:e>
                          <m:sSubSup>
                            <m:sSubSupPr>
                              <m:ctrlPr>
                                <a:rPr lang="en-US" sz="2000" i="1">
                                  <a:solidFill>
                                    <a:schemeClr val="tx1"/>
                                  </a:solidFill>
                                  <a:latin typeface="Cambria Math" panose="02040503050406030204" pitchFamily="18" charset="0"/>
                                  <a:ea typeface="Cambria Math" panose="02040503050406030204" pitchFamily="18" charset="0"/>
                                </a:rPr>
                              </m:ctrlPr>
                            </m:sSubSupPr>
                            <m:e>
                              <m:acc>
                                <m:accPr>
                                  <m:chr m:val="̅"/>
                                  <m:ctrlPr>
                                    <a:rPr lang="en-US" sz="2000" i="1">
                                      <a:solidFill>
                                        <a:schemeClr val="tx1"/>
                                      </a:solidFill>
                                      <a:latin typeface="Cambria Math" panose="02040503050406030204" pitchFamily="18" charset="0"/>
                                      <a:ea typeface="Cambria Math" panose="02040503050406030204" pitchFamily="18" charset="0"/>
                                    </a:rPr>
                                  </m:ctrlPr>
                                </m:accPr>
                                <m:e>
                                  <m:r>
                                    <a:rPr lang="en-US" sz="2000" i="1">
                                      <a:solidFill>
                                        <a:schemeClr val="tx1"/>
                                      </a:solidFill>
                                      <a:latin typeface="Cambria Math" panose="02040503050406030204" pitchFamily="18" charset="0"/>
                                      <a:ea typeface="Cambria Math" panose="02040503050406030204" pitchFamily="18" charset="0"/>
                                    </a:rPr>
                                    <m:t>𝑥</m:t>
                                  </m:r>
                                </m:e>
                              </m:acc>
                            </m:e>
                            <m:sub>
                              <m:r>
                                <a:rPr lang="en-US" sz="2000" b="0" i="1" smtClean="0">
                                  <a:solidFill>
                                    <a:schemeClr val="tx1"/>
                                  </a:solidFill>
                                  <a:latin typeface="Cambria Math" panose="02040503050406030204" pitchFamily="18" charset="0"/>
                                  <a:ea typeface="Cambria Math" panose="02040503050406030204" pitchFamily="18" charset="0"/>
                                </a:rPr>
                                <m:t>𝑗</m:t>
                              </m:r>
                            </m:sub>
                            <m:sup>
                              <m:d>
                                <m:dPr>
                                  <m:ctrlPr>
                                    <a:rPr lang="en-US" sz="2000" i="1">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ea typeface="Cambria Math" panose="02040503050406030204" pitchFamily="18" charset="0"/>
                                    </a:rPr>
                                    <m:t>𝑚</m:t>
                                  </m:r>
                                </m:e>
                              </m:d>
                            </m:sup>
                          </m:sSubSup>
                        </m:e>
                      </m:nary>
                      <m:r>
                        <a:rPr lang="en-US" sz="2000" b="0" i="1" smtClean="0">
                          <a:solidFill>
                            <a:schemeClr val="tx1"/>
                          </a:solidFill>
                          <a:latin typeface="Cambria Math" panose="02040503050406030204" pitchFamily="18" charset="0"/>
                          <a:ea typeface="Cambria Math" panose="02040503050406030204" pitchFamily="18" charset="0"/>
                        </a:rPr>
                        <m:t>              </m:t>
                      </m:r>
                      <m:d>
                        <m:dPr>
                          <m:ctrlPr>
                            <a:rPr lang="en-US" sz="2000" i="1">
                              <a:solidFill>
                                <a:schemeClr val="tx1"/>
                              </a:solidFill>
                              <a:latin typeface="Cambria Math" panose="02040503050406030204" pitchFamily="18" charset="0"/>
                              <a:ea typeface="Cambria Math" panose="02040503050406030204" pitchFamily="18" charset="0"/>
                            </a:rPr>
                          </m:ctrlPr>
                        </m:dPr>
                        <m:e>
                          <m:r>
                            <m:rPr>
                              <m:sty m:val="p"/>
                            </m:rPr>
                            <a:rPr lang="en-US" sz="2000" b="0" i="0" smtClean="0">
                              <a:solidFill>
                                <a:schemeClr val="tx1"/>
                              </a:solidFill>
                              <a:latin typeface="Cambria Math" panose="02040503050406030204" pitchFamily="18" charset="0"/>
                              <a:ea typeface="Cambria Math" panose="02040503050406030204" pitchFamily="18" charset="0"/>
                            </a:rPr>
                            <m:t>M</m:t>
                          </m:r>
                          <m:r>
                            <m:rPr>
                              <m:sty m:val="p"/>
                            </m:rPr>
                            <a:rPr lang="en-US" sz="2000">
                              <a:solidFill>
                                <a:schemeClr val="tx1"/>
                              </a:solidFill>
                              <a:latin typeface="Cambria Math" panose="02040503050406030204" pitchFamily="18" charset="0"/>
                              <a:ea typeface="Cambria Math" panose="02040503050406030204" pitchFamily="18" charset="0"/>
                            </a:rPr>
                            <m:t>BGD</m:t>
                          </m:r>
                        </m:e>
                      </m:d>
                    </m:oMath>
                    <m:oMath xmlns:m="http://schemas.openxmlformats.org/officeDocument/2006/math">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r>
                            <a:rPr lang="en-US" sz="2000" i="1">
                              <a:solidFill>
                                <a:schemeClr val="tx1"/>
                              </a:solidFill>
                              <a:latin typeface="Cambria Math" panose="02040503050406030204" pitchFamily="18" charset="0"/>
                              <a:ea typeface="Cambria Math" panose="02040503050406030204" pitchFamily="18" charset="0"/>
                            </a:rPr>
                            <m:t>+1</m:t>
                          </m:r>
                        </m:sub>
                      </m:sSub>
                      <m:r>
                        <a:rPr lang="en-US" sz="2000" i="1">
                          <a:solidFill>
                            <a:schemeClr val="tx1"/>
                          </a:solidFill>
                          <a:latin typeface="Cambria Math" panose="02040503050406030204" pitchFamily="18" charset="0"/>
                          <a:ea typeface="Cambria Math" panose="02040503050406030204" pitchFamily="18" charset="0"/>
                        </a:rPr>
                        <m:t>=</m:t>
                      </m:r>
                      <m:f>
                        <m:fPr>
                          <m:ctrlPr>
                            <a:rPr lang="en-US" sz="2000" i="1">
                              <a:solidFill>
                                <a:schemeClr val="tx1"/>
                              </a:solidFill>
                              <a:latin typeface="Cambria Math" panose="02040503050406030204" pitchFamily="18" charset="0"/>
                              <a:ea typeface="Cambria Math" panose="02040503050406030204" pitchFamily="18" charset="0"/>
                            </a:rPr>
                          </m:ctrlPr>
                        </m:fPr>
                        <m:num>
                          <m:r>
                            <a:rPr lang="en-US" sz="2000" i="1">
                              <a:solidFill>
                                <a:schemeClr val="tx1"/>
                              </a:solidFill>
                              <a:latin typeface="Cambria Math" panose="02040503050406030204" pitchFamily="18" charset="0"/>
                              <a:ea typeface="Cambria Math" panose="02040503050406030204" pitchFamily="18" charset="0"/>
                            </a:rPr>
                            <m:t>1</m:t>
                          </m:r>
                        </m:num>
                        <m:den>
                          <m:r>
                            <a:rPr lang="en-US" sz="2000" i="1">
                              <a:solidFill>
                                <a:schemeClr val="tx1"/>
                              </a:solidFill>
                              <a:latin typeface="Cambria Math" panose="02040503050406030204" pitchFamily="18" charset="0"/>
                              <a:ea typeface="Cambria Math" panose="02040503050406030204" pitchFamily="18" charset="0"/>
                            </a:rPr>
                            <m:t>𝑘</m:t>
                          </m:r>
                        </m:den>
                      </m:f>
                      <m:nary>
                        <m:naryPr>
                          <m:chr m:val="∑"/>
                          <m:ctrlPr>
                            <a:rPr lang="en-US" sz="2000" i="1">
                              <a:solidFill>
                                <a:schemeClr val="tx1"/>
                              </a:solidFill>
                              <a:latin typeface="Cambria Math" panose="02040503050406030204" pitchFamily="18" charset="0"/>
                              <a:ea typeface="Cambria Math" panose="02040503050406030204" pitchFamily="18" charset="0"/>
                            </a:rPr>
                          </m:ctrlPr>
                        </m:naryPr>
                        <m:sub>
                          <m:r>
                            <a:rPr lang="en-US" sz="2000" i="1">
                              <a:solidFill>
                                <a:schemeClr val="tx1"/>
                              </a:solidFill>
                              <a:latin typeface="Cambria Math" panose="02040503050406030204" pitchFamily="18" charset="0"/>
                              <a:ea typeface="Cambria Math" panose="02040503050406030204" pitchFamily="18" charset="0"/>
                            </a:rPr>
                            <m:t>𝑗</m:t>
                          </m:r>
                          <m:r>
                            <a:rPr lang="en-US" sz="2000" i="1">
                              <a:solidFill>
                                <a:schemeClr val="tx1"/>
                              </a:solidFill>
                              <a:latin typeface="Cambria Math" panose="02040503050406030204" pitchFamily="18" charset="0"/>
                              <a:ea typeface="Cambria Math" panose="02040503050406030204" pitchFamily="18" charset="0"/>
                            </a:rPr>
                            <m:t>=1</m:t>
                          </m:r>
                        </m:sub>
                        <m:sup>
                          <m:r>
                            <a:rPr lang="en-US" sz="2000" i="1">
                              <a:solidFill>
                                <a:schemeClr val="tx1"/>
                              </a:solidFill>
                              <a:latin typeface="Cambria Math" panose="02040503050406030204" pitchFamily="18" charset="0"/>
                              <a:ea typeface="Cambria Math" panose="02040503050406030204" pitchFamily="18" charset="0"/>
                            </a:rPr>
                            <m:t>𝑘</m:t>
                          </m:r>
                        </m:sup>
                        <m:e>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𝑥</m:t>
                              </m:r>
                            </m:e>
                            <m:sub>
                              <m:r>
                                <a:rPr lang="en-US" sz="2000" i="1">
                                  <a:solidFill>
                                    <a:schemeClr val="tx1"/>
                                  </a:solidFill>
                                  <a:latin typeface="Cambria Math" panose="02040503050406030204" pitchFamily="18" charset="0"/>
                                  <a:ea typeface="Cambria Math" panose="02040503050406030204" pitchFamily="18" charset="0"/>
                                </a:rPr>
                                <m:t>𝑗</m:t>
                              </m:r>
                            </m:sub>
                          </m:sSub>
                        </m:e>
                      </m:nary>
                      <m:r>
                        <a:rPr lang="en-US" sz="2000" b="0" i="0" smtClean="0">
                          <a:solidFill>
                            <a:schemeClr val="tx1"/>
                          </a:solidFill>
                          <a:latin typeface="Cambria Math" panose="02040503050406030204" pitchFamily="18" charset="0"/>
                          <a:ea typeface="Cambria Math" panose="02040503050406030204" pitchFamily="18" charset="0"/>
                        </a:rPr>
                        <m:t>                   </m:t>
                      </m:r>
                      <m:r>
                        <a:rPr lang="en-US" sz="2000" b="0" i="0" smtClean="0">
                          <a:solidFill>
                            <a:schemeClr val="tx1"/>
                          </a:solidFill>
                          <a:latin typeface="Cambria Math" panose="02040503050406030204" pitchFamily="18" charset="0"/>
                          <a:ea typeface="Cambria Math" panose="02040503050406030204" pitchFamily="18" charset="0"/>
                        </a:rPr>
                        <m:t>(</m:t>
                      </m:r>
                      <m:r>
                        <m:rPr>
                          <m:sty m:val="p"/>
                        </m:rPr>
                        <a:rPr lang="en-US" sz="2000" b="0" i="0" smtClean="0">
                          <a:solidFill>
                            <a:schemeClr val="tx1"/>
                          </a:solidFill>
                          <a:latin typeface="Cambria Math" panose="02040503050406030204" pitchFamily="18" charset="0"/>
                          <a:ea typeface="Cambria Math" panose="02040503050406030204" pitchFamily="18" charset="0"/>
                        </a:rPr>
                        <m:t>SGD</m:t>
                      </m:r>
                      <m:r>
                        <a:rPr lang="en-US" sz="2000" b="0" i="0" smtClean="0">
                          <a:solidFill>
                            <a:schemeClr val="tx1"/>
                          </a:solidFill>
                          <a:latin typeface="Cambria Math" panose="02040503050406030204" pitchFamily="18" charset="0"/>
                          <a:ea typeface="Cambria Math" panose="02040503050406030204" pitchFamily="18" charset="0"/>
                        </a:rPr>
                        <m:t>)</m:t>
                      </m:r>
                    </m:oMath>
                  </m:oMathPara>
                </a14:m>
                <a:endParaRPr lang="en-US" sz="2000" b="0">
                  <a:solidFill>
                    <a:schemeClr val="tx1"/>
                  </a:solidFill>
                  <a:latin typeface="+mj-lt"/>
                  <a:ea typeface="Cambria Math" panose="02040503050406030204" pitchFamily="18" charset="0"/>
                </a:endParaRPr>
              </a:p>
              <a:p>
                <a:pPr marL="50800" indent="0">
                  <a:buNone/>
                </a:pPr>
                <a:r>
                  <a:rPr lang="en-US" sz="2000" b="0">
                    <a:solidFill>
                      <a:schemeClr val="tx1"/>
                    </a:solidFill>
                    <a:latin typeface="+mj-lt"/>
                    <a:ea typeface="Cambria Math" panose="02040503050406030204" pitchFamily="18" charset="0"/>
                  </a:rPr>
                  <a:t>Ước lượng của BGD tại mỗi bước là lời giải tối ưu chính xác </a:t>
                </a:r>
                <a14:m>
                  <m:oMath xmlns:m="http://schemas.openxmlformats.org/officeDocument/2006/math">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𝑤</m:t>
                        </m:r>
                      </m:e>
                      <m:sup>
                        <m:r>
                          <a:rPr lang="en-US" sz="2000" b="0" i="1" smtClean="0">
                            <a:solidFill>
                              <a:schemeClr val="tx1"/>
                            </a:solidFill>
                            <a:latin typeface="Cambria Math" panose="02040503050406030204" pitchFamily="18" charset="0"/>
                            <a:ea typeface="Cambria Math" panose="02040503050406030204" pitchFamily="18" charset="0"/>
                          </a:rPr>
                          <m:t>∗</m:t>
                        </m:r>
                      </m:sup>
                    </m:sSup>
                    <m:r>
                      <a:rPr lang="en-US" sz="2000" b="0" i="1" smtClean="0">
                        <a:solidFill>
                          <a:schemeClr val="tx1"/>
                        </a:solidFill>
                        <a:latin typeface="Cambria Math" panose="02040503050406030204" pitchFamily="18" charset="0"/>
                        <a:ea typeface="Cambria Math" panose="02040503050406030204" pitchFamily="18" charset="0"/>
                      </a:rPr>
                      <m:t>=</m:t>
                    </m:r>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b="0" i="1" smtClean="0">
                            <a:solidFill>
                              <a:schemeClr val="tx1"/>
                            </a:solidFill>
                            <a:latin typeface="Cambria Math" panose="02040503050406030204" pitchFamily="18" charset="0"/>
                            <a:ea typeface="Cambria Math" panose="02040503050406030204" pitchFamily="18" charset="0"/>
                          </a:rPr>
                          <m:t>𝑥</m:t>
                        </m:r>
                      </m:e>
                    </m:acc>
                  </m:oMath>
                </a14:m>
                <a:r>
                  <a:rPr lang="en-US" sz="2000" b="0">
                    <a:solidFill>
                      <a:schemeClr val="tx1"/>
                    </a:solidFill>
                    <a:latin typeface="+mj-lt"/>
                    <a:ea typeface="Cambria Math" panose="02040503050406030204" pitchFamily="18" charset="0"/>
                  </a:rPr>
                  <a:t>.</a:t>
                </a:r>
              </a:p>
              <a:p>
                <a:pPr marL="50800" indent="0">
                  <a:buNone/>
                </a:pPr>
                <a:r>
                  <a:rPr lang="en-US" sz="2000" b="0">
                    <a:solidFill>
                      <a:schemeClr val="tx1"/>
                    </a:solidFill>
                    <a:latin typeface="+mj-lt"/>
                    <a:ea typeface="Cambria Math" panose="02040503050406030204" pitchFamily="18" charset="0"/>
                  </a:rPr>
                  <a:t>Ước lượng của MBGD tiến tới giá trị kỳ vọng nhanh hơn SGD vì </a:t>
                </a:r>
                <a14:m>
                  <m:oMath xmlns:m="http://schemas.openxmlformats.org/officeDocument/2006/math">
                    <m:sSubSup>
                      <m:sSubSupPr>
                        <m:ctrlPr>
                          <a:rPr lang="en-US" sz="2000" i="1" smtClean="0">
                            <a:solidFill>
                              <a:schemeClr val="tx1"/>
                            </a:solidFill>
                            <a:latin typeface="Cambria Math" panose="02040503050406030204" pitchFamily="18" charset="0"/>
                            <a:ea typeface="Cambria Math" panose="02040503050406030204" pitchFamily="18" charset="0"/>
                          </a:rPr>
                        </m:ctrlPr>
                      </m:sSubSupPr>
                      <m:e>
                        <m:acc>
                          <m:accPr>
                            <m:chr m:val="̅"/>
                            <m:ctrlPr>
                              <a:rPr lang="en-US" sz="2000" i="1">
                                <a:solidFill>
                                  <a:schemeClr val="tx1"/>
                                </a:solidFill>
                                <a:latin typeface="Cambria Math" panose="02040503050406030204" pitchFamily="18" charset="0"/>
                                <a:ea typeface="Cambria Math" panose="02040503050406030204" pitchFamily="18" charset="0"/>
                              </a:rPr>
                            </m:ctrlPr>
                          </m:accPr>
                          <m:e>
                            <m:r>
                              <a:rPr lang="en-US" sz="2000" i="1">
                                <a:solidFill>
                                  <a:schemeClr val="tx1"/>
                                </a:solidFill>
                                <a:latin typeface="Cambria Math" panose="02040503050406030204" pitchFamily="18" charset="0"/>
                                <a:ea typeface="Cambria Math" panose="02040503050406030204" pitchFamily="18" charset="0"/>
                              </a:rPr>
                              <m:t>𝑥</m:t>
                            </m:r>
                          </m:e>
                        </m:acc>
                      </m:e>
                      <m:sub>
                        <m:r>
                          <a:rPr lang="en-US" sz="2000" b="0" i="1" smtClean="0">
                            <a:solidFill>
                              <a:schemeClr val="tx1"/>
                            </a:solidFill>
                            <a:latin typeface="Cambria Math" panose="02040503050406030204" pitchFamily="18" charset="0"/>
                            <a:ea typeface="Cambria Math" panose="02040503050406030204" pitchFamily="18" charset="0"/>
                          </a:rPr>
                          <m:t>𝑗</m:t>
                        </m:r>
                      </m:sub>
                      <m:sup>
                        <m:d>
                          <m:dPr>
                            <m:ctrlPr>
                              <a:rPr lang="en-US" sz="2000" i="1">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ea typeface="Cambria Math" panose="02040503050406030204" pitchFamily="18" charset="0"/>
                              </a:rPr>
                              <m:t>𝑚</m:t>
                            </m:r>
                          </m:e>
                        </m:d>
                      </m:sup>
                    </m:sSubSup>
                  </m:oMath>
                </a14:m>
                <a:r>
                  <a:rPr lang="en-US" sz="2000" b="0">
                    <a:solidFill>
                      <a:schemeClr val="tx1"/>
                    </a:solidFill>
                    <a:latin typeface="+mj-lt"/>
                    <a:ea typeface="Cambria Math" panose="02040503050406030204" pitchFamily="18" charset="0"/>
                  </a:rPr>
                  <a:t> đã là một giá trị trung bình.</a:t>
                </a:r>
              </a:p>
            </p:txBody>
          </p:sp>
        </mc:Choice>
        <mc:Fallback>
          <p:sp>
            <p:nvSpPr>
              <p:cNvPr id="3" name="Text Placeholder 2">
                <a:extLst>
                  <a:ext uri="{FF2B5EF4-FFF2-40B4-BE49-F238E27FC236}">
                    <a16:creationId xmlns:a16="http://schemas.microsoft.com/office/drawing/2014/main" id="{DBC16F33-9C4E-8813-AD24-560BEEC655AB}"/>
                  </a:ext>
                </a:extLst>
              </p:cNvPr>
              <p:cNvSpPr>
                <a:spLocks noGrp="1" noRot="1" noChangeAspect="1" noMove="1" noResize="1" noEditPoints="1" noAdjustHandles="1" noChangeArrowheads="1" noChangeShapeType="1" noTextEdit="1"/>
              </p:cNvSpPr>
              <p:nvPr>
                <p:ph type="body" idx="1"/>
              </p:nvPr>
            </p:nvSpPr>
            <p:spPr>
              <a:xfrm>
                <a:off x="482009" y="850232"/>
                <a:ext cx="11422777" cy="5625388"/>
              </a:xfrm>
              <a:blipFill>
                <a:blip r:embed="rId2"/>
                <a:stretch>
                  <a:fillRect l="-10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D8135A3-CC4E-7040-BF59-3F1F45E7F91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46</a:t>
            </a:fld>
            <a:endParaRPr lang="en-VN"/>
          </a:p>
        </p:txBody>
      </p:sp>
      <p:sp>
        <p:nvSpPr>
          <p:cNvPr id="5" name="Google Shape;375;p5">
            <a:extLst>
              <a:ext uri="{FF2B5EF4-FFF2-40B4-BE49-F238E27FC236}">
                <a16:creationId xmlns:a16="http://schemas.microsoft.com/office/drawing/2014/main" id="{2540342A-6662-ACEA-E104-67E9A7C91EB9}"/>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3833402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23CAD-9736-0B14-364E-521742FAB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78858-27AA-9FF2-A563-ABD1B37D2C94}"/>
              </a:ext>
            </a:extLst>
          </p:cNvPr>
          <p:cNvSpPr>
            <a:spLocks noGrp="1"/>
          </p:cNvSpPr>
          <p:nvPr>
            <p:ph type="title"/>
          </p:nvPr>
        </p:nvSpPr>
        <p:spPr/>
        <p:txBody>
          <a:bodyPr>
            <a:normAutofit fontScale="90000"/>
          </a:bodyPr>
          <a:lstStyle/>
          <a:p>
            <a:r>
              <a:rPr lang="en-US"/>
              <a:t>BGD, MBGD, và SGD – Ví dụ</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8AC77D5-1A7C-4489-FD3E-DB9CAB56A8FC}"/>
                  </a:ext>
                </a:extLst>
              </p:cNvPr>
              <p:cNvSpPr>
                <a:spLocks noGrp="1"/>
              </p:cNvSpPr>
              <p:nvPr>
                <p:ph type="body" idx="1"/>
              </p:nvPr>
            </p:nvSpPr>
            <p:spPr>
              <a:xfrm>
                <a:off x="482009" y="850232"/>
                <a:ext cx="11422777" cy="5625388"/>
              </a:xfrm>
            </p:spPr>
            <p:txBody>
              <a:bodyPr>
                <a:noAutofit/>
              </a:bodyPr>
              <a:lstStyle/>
              <a:p>
                <a:pPr marL="50800" indent="0">
                  <a:buNone/>
                </a:pPr>
                <a14:m>
                  <m:oMathPara xmlns:m="http://schemas.openxmlformats.org/officeDocument/2006/math">
                    <m:oMathParaPr>
                      <m:jc m:val="centerGroup"/>
                    </m:oMathParaPr>
                    <m:oMath xmlns:m="http://schemas.openxmlformats.org/officeDocument/2006/math">
                      <m:func>
                        <m:funcPr>
                          <m:ctrlPr>
                            <a:rPr lang="en-US" sz="2000" i="1" smtClean="0">
                              <a:solidFill>
                                <a:schemeClr val="tx1"/>
                              </a:solidFill>
                              <a:latin typeface="Cambria Math" panose="02040503050406030204" pitchFamily="18" charset="0"/>
                              <a:ea typeface="Cambria Math" panose="02040503050406030204" pitchFamily="18" charset="0"/>
                            </a:rPr>
                          </m:ctrlPr>
                        </m:funcPr>
                        <m:fName>
                          <m:limLow>
                            <m:limLowPr>
                              <m:ctrlPr>
                                <a:rPr lang="en-US" sz="2000" i="1" smtClean="0">
                                  <a:solidFill>
                                    <a:schemeClr val="tx1"/>
                                  </a:solidFill>
                                  <a:latin typeface="Cambria Math" panose="02040503050406030204" pitchFamily="18" charset="0"/>
                                  <a:ea typeface="Cambria Math" panose="02040503050406030204" pitchFamily="18" charset="0"/>
                                </a:rPr>
                              </m:ctrlPr>
                            </m:limLowPr>
                            <m:e>
                              <m:r>
                                <m:rPr>
                                  <m:sty m:val="p"/>
                                </m:rPr>
                                <a:rPr lang="en-US" sz="2000" i="0" smtClean="0">
                                  <a:solidFill>
                                    <a:schemeClr val="tx1"/>
                                  </a:solidFill>
                                  <a:latin typeface="Cambria Math" panose="02040503050406030204" pitchFamily="18" charset="0"/>
                                  <a:ea typeface="Cambria Math" panose="02040503050406030204" pitchFamily="18" charset="0"/>
                                </a:rPr>
                                <m:t>min</m:t>
                              </m:r>
                            </m:e>
                            <m:lim>
                              <m:r>
                                <a:rPr lang="en-US" sz="2000" b="0" i="1" smtClean="0">
                                  <a:solidFill>
                                    <a:schemeClr val="tx1"/>
                                  </a:solidFill>
                                  <a:latin typeface="Cambria Math" panose="02040503050406030204" pitchFamily="18" charset="0"/>
                                  <a:ea typeface="Cambria Math" panose="02040503050406030204" pitchFamily="18" charset="0"/>
                                </a:rPr>
                                <m:t>𝑤</m:t>
                              </m:r>
                            </m:lim>
                          </m:limLow>
                        </m:fName>
                        <m:e>
                          <m:r>
                            <a:rPr lang="en-US" sz="2000" b="0" i="1" smtClean="0">
                              <a:solidFill>
                                <a:schemeClr val="tx1"/>
                              </a:solidFill>
                              <a:latin typeface="Cambria Math" panose="02040503050406030204" pitchFamily="18" charset="0"/>
                              <a:ea typeface="Cambria Math" panose="02040503050406030204" pitchFamily="18" charset="0"/>
                            </a:rPr>
                            <m:t>𝐽</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𝑤</m:t>
                              </m:r>
                            </m:e>
                          </m:d>
                          <m:r>
                            <a:rPr lang="en-US" sz="2000" b="0" i="1" smtClean="0">
                              <a:solidFill>
                                <a:schemeClr val="tx1"/>
                              </a:solidFill>
                              <a:latin typeface="Cambria Math" panose="02040503050406030204" pitchFamily="18" charset="0"/>
                              <a:ea typeface="Cambria Math" panose="020405030504060302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rPr>
                                <m:t>2</m:t>
                              </m:r>
                              <m:r>
                                <a:rPr lang="en-US" sz="2000" b="0" i="1" smtClean="0">
                                  <a:solidFill>
                                    <a:schemeClr val="tx1"/>
                                  </a:solidFill>
                                  <a:latin typeface="Cambria Math" panose="02040503050406030204" pitchFamily="18" charset="0"/>
                                  <a:ea typeface="Cambria Math" panose="02040503050406030204" pitchFamily="18" charset="0"/>
                                </a:rPr>
                                <m:t>𝑛</m:t>
                              </m:r>
                            </m:den>
                          </m:f>
                          <m:nary>
                            <m:naryPr>
                              <m:chr m:val="∑"/>
                              <m:ctrlPr>
                                <a:rPr lang="en-US" sz="20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𝑛</m:t>
                              </m:r>
                            </m:sup>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𝑤</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𝑥</m:t>
                                          </m:r>
                                        </m:e>
                                        <m:sub>
                                          <m:r>
                                            <a:rPr lang="en-US" sz="2000" b="0" i="1" smtClean="0">
                                              <a:solidFill>
                                                <a:schemeClr val="tx1"/>
                                              </a:solidFill>
                                              <a:latin typeface="Cambria Math" panose="02040503050406030204" pitchFamily="18" charset="0"/>
                                              <a:ea typeface="Cambria Math" panose="02040503050406030204" pitchFamily="18" charset="0"/>
                                            </a:rPr>
                                            <m:t>𝑖</m:t>
                                          </m:r>
                                        </m:sub>
                                      </m:sSub>
                                    </m:e>
                                  </m:d>
                                </m:e>
                                <m:sup>
                                  <m:r>
                                    <a:rPr lang="en-US" sz="2000" b="0" i="1" smtClean="0">
                                      <a:solidFill>
                                        <a:schemeClr val="tx1"/>
                                      </a:solidFill>
                                      <a:latin typeface="Cambria Math" panose="02040503050406030204" pitchFamily="18" charset="0"/>
                                      <a:ea typeface="Cambria Math" panose="02040503050406030204" pitchFamily="18" charset="0"/>
                                    </a:rPr>
                                    <m:t>2</m:t>
                                  </m:r>
                                </m:sup>
                              </m:sSup>
                            </m:e>
                          </m:nary>
                        </m:e>
                      </m:func>
                    </m:oMath>
                  </m:oMathPara>
                </a14:m>
                <a:endParaRPr lang="en-US" sz="2000">
                  <a:solidFill>
                    <a:schemeClr val="tx1"/>
                  </a:solidFill>
                  <a:latin typeface="+mj-lt"/>
                  <a:ea typeface="Cambria Math" panose="02040503050406030204" pitchFamily="18" charset="0"/>
                </a:endParaRPr>
              </a:p>
              <a:p>
                <a:pPr marL="50800" indent="0">
                  <a:buNone/>
                </a:pPr>
                <a:r>
                  <a:rPr lang="en-US" sz="2000">
                    <a:solidFill>
                      <a:schemeClr val="tx1"/>
                    </a:solidFill>
                    <a:latin typeface="+mj-lt"/>
                    <a:ea typeface="Cambria Math" panose="02040503050406030204" pitchFamily="18" charset="0"/>
                  </a:rPr>
                  <a:t>Chọn </a:t>
                </a:r>
                <a14:m>
                  <m:oMath xmlns:m="http://schemas.openxmlformats.org/officeDocument/2006/math">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𝑎</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=1/</m:t>
                    </m:r>
                    <m:r>
                      <a:rPr lang="en-US" sz="2000" b="0" i="1" smtClean="0">
                        <a:solidFill>
                          <a:schemeClr val="tx1"/>
                        </a:solidFill>
                        <a:latin typeface="Cambria Math" panose="02040503050406030204" pitchFamily="18" charset="0"/>
                        <a:ea typeface="Cambria Math" panose="02040503050406030204" pitchFamily="18" charset="0"/>
                      </a:rPr>
                      <m:t>𝑘</m:t>
                    </m:r>
                  </m:oMath>
                </a14:m>
                <a:r>
                  <a:rPr lang="en-US" sz="2000">
                    <a:solidFill>
                      <a:schemeClr val="tx1"/>
                    </a:solidFill>
                    <a:latin typeface="+mj-lt"/>
                    <a:ea typeface="Cambria Math" panose="02040503050406030204" pitchFamily="18" charset="0"/>
                  </a:rPr>
                  <a:t>. Với 100 điểm dữ liệu, với các kích thước mini-batch khác nhau sẽ dẫn đến tốc độ hội tụ khác nhau.</a:t>
                </a:r>
                <a:endParaRPr lang="en-US" sz="2000" b="0">
                  <a:solidFill>
                    <a:schemeClr val="tx1"/>
                  </a:solidFill>
                  <a:latin typeface="+mj-lt"/>
                  <a:ea typeface="Cambria Math" panose="02040503050406030204" pitchFamily="18" charset="0"/>
                </a:endParaRPr>
              </a:p>
            </p:txBody>
          </p:sp>
        </mc:Choice>
        <mc:Fallback>
          <p:sp>
            <p:nvSpPr>
              <p:cNvPr id="3" name="Text Placeholder 2">
                <a:extLst>
                  <a:ext uri="{FF2B5EF4-FFF2-40B4-BE49-F238E27FC236}">
                    <a16:creationId xmlns:a16="http://schemas.microsoft.com/office/drawing/2014/main" id="{48AC77D5-1A7C-4489-FD3E-DB9CAB56A8FC}"/>
                  </a:ext>
                </a:extLst>
              </p:cNvPr>
              <p:cNvSpPr>
                <a:spLocks noGrp="1" noRot="1" noChangeAspect="1" noMove="1" noResize="1" noEditPoints="1" noAdjustHandles="1" noChangeArrowheads="1" noChangeShapeType="1" noTextEdit="1"/>
              </p:cNvSpPr>
              <p:nvPr>
                <p:ph type="body" idx="1"/>
              </p:nvPr>
            </p:nvSpPr>
            <p:spPr>
              <a:xfrm>
                <a:off x="482009" y="850232"/>
                <a:ext cx="11422777" cy="5625388"/>
              </a:xfrm>
              <a:blipFill>
                <a:blip r:embed="rId2"/>
                <a:stretch>
                  <a:fillRect l="-107" r="-5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45EE116-CE3F-99FE-1658-07B9C19EFD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47</a:t>
            </a:fld>
            <a:endParaRPr lang="en-VN"/>
          </a:p>
        </p:txBody>
      </p:sp>
      <p:sp>
        <p:nvSpPr>
          <p:cNvPr id="5" name="Google Shape;375;p5">
            <a:extLst>
              <a:ext uri="{FF2B5EF4-FFF2-40B4-BE49-F238E27FC236}">
                <a16:creationId xmlns:a16="http://schemas.microsoft.com/office/drawing/2014/main" id="{351E95DB-2239-763F-C0B4-C4F2CD3EDDB7}"/>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pic>
        <p:nvPicPr>
          <p:cNvPr id="7" name="Picture 6">
            <a:extLst>
              <a:ext uri="{FF2B5EF4-FFF2-40B4-BE49-F238E27FC236}">
                <a16:creationId xmlns:a16="http://schemas.microsoft.com/office/drawing/2014/main" id="{DCE17091-9098-3813-BCA1-836284F5EDAC}"/>
              </a:ext>
            </a:extLst>
          </p:cNvPr>
          <p:cNvPicPr>
            <a:picLocks noChangeAspect="1"/>
          </p:cNvPicPr>
          <p:nvPr/>
        </p:nvPicPr>
        <p:blipFill>
          <a:blip r:embed="rId3"/>
          <a:stretch>
            <a:fillRect/>
          </a:stretch>
        </p:blipFill>
        <p:spPr>
          <a:xfrm>
            <a:off x="1644453" y="2814146"/>
            <a:ext cx="8903094" cy="3525178"/>
          </a:xfrm>
          <a:prstGeom prst="rect">
            <a:avLst/>
          </a:prstGeom>
        </p:spPr>
      </p:pic>
    </p:spTree>
    <p:extLst>
      <p:ext uri="{BB962C8B-B14F-4D97-AF65-F5344CB8AC3E}">
        <p14:creationId xmlns:p14="http://schemas.microsoft.com/office/powerpoint/2010/main" val="464579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3B463-4BC5-F838-DC6B-ED2E07552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449A2-E2EB-8F04-D4C9-01F34ECAC0DE}"/>
              </a:ext>
            </a:extLst>
          </p:cNvPr>
          <p:cNvSpPr>
            <a:spLocks noGrp="1"/>
          </p:cNvSpPr>
          <p:nvPr>
            <p:ph type="title"/>
          </p:nvPr>
        </p:nvSpPr>
        <p:spPr/>
        <p:txBody>
          <a:bodyPr>
            <a:normAutofit fontScale="90000"/>
          </a:bodyPr>
          <a:lstStyle/>
          <a:p>
            <a:r>
              <a:rPr lang="en-US"/>
              <a:t>Tóm tắt</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D4377AE0-D80A-CCD7-1297-DF1E82A69BC6}"/>
                  </a:ext>
                </a:extLst>
              </p:cNvPr>
              <p:cNvSpPr>
                <a:spLocks noGrp="1"/>
              </p:cNvSpPr>
              <p:nvPr>
                <p:ph type="body" idx="1"/>
              </p:nvPr>
            </p:nvSpPr>
            <p:spPr>
              <a:xfrm>
                <a:off x="482009" y="850232"/>
                <a:ext cx="10871791" cy="5625388"/>
              </a:xfrm>
            </p:spPr>
            <p:txBody>
              <a:bodyPr>
                <a:noAutofit/>
              </a:bodyPr>
              <a:lstStyle/>
              <a:p>
                <a:r>
                  <a:rPr lang="en-US" sz="2000" b="1">
                    <a:solidFill>
                      <a:schemeClr val="tx1"/>
                    </a:solidFill>
                    <a:latin typeface="+mj-lt"/>
                    <a:ea typeface="Cambria Math" panose="02040503050406030204" pitchFamily="18" charset="0"/>
                  </a:rPr>
                  <a:t>Ước lượng kỳ vọng (mean estimation):</a:t>
                </a:r>
                <a:r>
                  <a:rPr lang="en-US" sz="2000" b="0">
                    <a:solidFill>
                      <a:schemeClr val="tx1"/>
                    </a:solidFill>
                    <a:latin typeface="+mj-lt"/>
                    <a:ea typeface="Cambria Math" panose="02040503050406030204" pitchFamily="18" charset="0"/>
                  </a:rPr>
                  <a:t> tính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𝔼</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𝑋</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b="0">
                    <a:solidFill>
                      <a:schemeClr val="tx1"/>
                    </a:solidFill>
                    <a:latin typeface="+mj-lt"/>
                    <a:ea typeface="Cambria Math" panose="02040503050406030204" pitchFamily="18" charset="0"/>
                  </a:rPr>
                  <a:t> sử dụng </a:t>
                </a:r>
                <a14:m>
                  <m:oMath xmlns:m="http://schemas.openxmlformats.org/officeDocument/2006/math">
                    <m:d>
                      <m:dPr>
                        <m:begChr m:val="{"/>
                        <m:endChr m:val="}"/>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𝑥</m:t>
                            </m:r>
                          </m:e>
                          <m:sub>
                            <m:r>
                              <a:rPr lang="en-US" sz="2000" b="0" i="1" smtClean="0">
                                <a:solidFill>
                                  <a:schemeClr val="tx1"/>
                                </a:solidFill>
                                <a:latin typeface="Cambria Math" panose="02040503050406030204" pitchFamily="18" charset="0"/>
                                <a:ea typeface="Cambria Math" panose="02040503050406030204" pitchFamily="18" charset="0"/>
                              </a:rPr>
                              <m:t>𝑘</m:t>
                            </m:r>
                          </m:sub>
                        </m:sSub>
                      </m:e>
                    </m:d>
                  </m:oMath>
                </a14:m>
                <a:endParaRPr lang="en-US" sz="2000" b="0">
                  <a:solidFill>
                    <a:schemeClr val="tx1"/>
                  </a:solidFill>
                  <a:latin typeface="+mj-lt"/>
                  <a:ea typeface="Cambria Math" panose="02040503050406030204" pitchFamily="18" charset="0"/>
                </a:endParaRPr>
              </a:p>
              <a:p>
                <a:pPr marL="50800" inden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𝑤</m:t>
                          </m:r>
                        </m:e>
                        <m:sub>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rPr>
                            <m:t>𝑘</m:t>
                          </m:r>
                        </m:den>
                      </m:f>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i="1">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𝑥</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oMath>
                  </m:oMathPara>
                </a14:m>
                <a:endParaRPr lang="en-US" sz="2000" b="0">
                  <a:solidFill>
                    <a:schemeClr val="tx1"/>
                  </a:solidFill>
                  <a:latin typeface="+mj-lt"/>
                  <a:ea typeface="Cambria Math" panose="02040503050406030204" pitchFamily="18" charset="0"/>
                </a:endParaRPr>
              </a:p>
              <a:p>
                <a:r>
                  <a:rPr lang="en-US" sz="2000" b="1">
                    <a:solidFill>
                      <a:schemeClr val="tx1"/>
                    </a:solidFill>
                    <a:latin typeface="+mj-lt"/>
                    <a:ea typeface="Cambria Math" panose="02040503050406030204" pitchFamily="18" charset="0"/>
                  </a:rPr>
                  <a:t>Thuật toán Robbins-Monro: </a:t>
                </a:r>
                <a:r>
                  <a:rPr lang="en-US" sz="2000">
                    <a:solidFill>
                      <a:schemeClr val="tx1"/>
                    </a:solidFill>
                    <a:latin typeface="+mj-lt"/>
                    <a:ea typeface="Cambria Math" panose="02040503050406030204" pitchFamily="18" charset="0"/>
                  </a:rPr>
                  <a:t>giải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𝑔</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𝑤</m:t>
                        </m:r>
                      </m:e>
                    </m:d>
                    <m:r>
                      <a:rPr lang="en-US" sz="2000" b="0" i="1" smtClean="0">
                        <a:solidFill>
                          <a:schemeClr val="tx1"/>
                        </a:solidFill>
                        <a:latin typeface="Cambria Math" panose="02040503050406030204" pitchFamily="18" charset="0"/>
                        <a:ea typeface="Cambria Math" panose="02040503050406030204" pitchFamily="18" charset="0"/>
                      </a:rPr>
                      <m:t>=0</m:t>
                    </m:r>
                  </m:oMath>
                </a14:m>
                <a:r>
                  <a:rPr lang="en-US" sz="2000" b="0">
                    <a:solidFill>
                      <a:schemeClr val="tx1"/>
                    </a:solidFill>
                    <a:latin typeface="+mj-lt"/>
                    <a:ea typeface="Cambria Math" panose="02040503050406030204" pitchFamily="18" charset="0"/>
                  </a:rPr>
                  <a:t> sử dụng </a:t>
                </a:r>
                <a14:m>
                  <m:oMath xmlns:m="http://schemas.openxmlformats.org/officeDocument/2006/math">
                    <m:d>
                      <m:dPr>
                        <m:begChr m:val="{"/>
                        <m:endChr m:val="}"/>
                        <m:ctrlPr>
                          <a:rPr lang="en-US" sz="2000" b="0" i="1" smtClean="0">
                            <a:solidFill>
                              <a:schemeClr val="tx1"/>
                            </a:solidFill>
                            <a:latin typeface="Cambria Math" panose="02040503050406030204" pitchFamily="18" charset="0"/>
                            <a:ea typeface="Cambria Math" panose="02040503050406030204" pitchFamily="18" charset="0"/>
                          </a:rPr>
                        </m:ctrlPr>
                      </m:dPr>
                      <m:e>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b="0" i="1" smtClean="0">
                                <a:solidFill>
                                  <a:schemeClr val="tx1"/>
                                </a:solidFill>
                                <a:latin typeface="Cambria Math" panose="02040503050406030204" pitchFamily="18" charset="0"/>
                                <a:ea typeface="Cambria Math" panose="02040503050406030204" pitchFamily="18" charset="0"/>
                              </a:rPr>
                              <m:t>𝑔</m:t>
                            </m:r>
                          </m:e>
                        </m:acc>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𝜂</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e>
                    </m:d>
                  </m:oMath>
                </a14:m>
                <a:endParaRPr lang="en-US" sz="2000" b="0">
                  <a:solidFill>
                    <a:schemeClr val="tx1"/>
                  </a:solidFill>
                  <a:latin typeface="+mj-lt"/>
                  <a:ea typeface="Cambria Math" panose="02040503050406030204" pitchFamily="18" charset="0"/>
                </a:endParaRPr>
              </a:p>
              <a:p>
                <a:pPr marL="50800" inden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𝑤</m:t>
                          </m:r>
                        </m:e>
                        <m:sub>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𝑎</m:t>
                          </m:r>
                        </m:e>
                        <m:sub>
                          <m:r>
                            <a:rPr lang="en-US" sz="2000" i="1">
                              <a:solidFill>
                                <a:schemeClr val="tx1"/>
                              </a:solidFill>
                              <a:latin typeface="Cambria Math" panose="02040503050406030204" pitchFamily="18" charset="0"/>
                              <a:ea typeface="Cambria Math" panose="02040503050406030204" pitchFamily="18" charset="0"/>
                            </a:rPr>
                            <m:t>𝑘</m:t>
                          </m:r>
                        </m:sub>
                      </m:sSub>
                      <m:acc>
                        <m:accPr>
                          <m:chr m:val="̃"/>
                          <m:ctrlPr>
                            <a:rPr lang="en-US" sz="2000" i="1">
                              <a:solidFill>
                                <a:schemeClr val="tx1"/>
                              </a:solidFill>
                              <a:latin typeface="Cambria Math" panose="02040503050406030204" pitchFamily="18" charset="0"/>
                              <a:ea typeface="Cambria Math" panose="02040503050406030204" pitchFamily="18" charset="0"/>
                            </a:rPr>
                          </m:ctrlPr>
                        </m:accPr>
                        <m:e>
                          <m:r>
                            <a:rPr lang="en-US" sz="2000" i="1">
                              <a:solidFill>
                                <a:schemeClr val="tx1"/>
                              </a:solidFill>
                              <a:latin typeface="Cambria Math" panose="02040503050406030204" pitchFamily="18" charset="0"/>
                              <a:ea typeface="Cambria Math" panose="02040503050406030204" pitchFamily="18" charset="0"/>
                            </a:rPr>
                            <m:t>𝑔</m:t>
                          </m:r>
                        </m:e>
                      </m:acc>
                      <m:r>
                        <a:rPr lang="en-US" sz="2000" i="1">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i="1">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𝜂</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i="1">
                          <a:solidFill>
                            <a:schemeClr val="tx1"/>
                          </a:solidFill>
                          <a:latin typeface="Cambria Math" panose="02040503050406030204" pitchFamily="18" charset="0"/>
                          <a:ea typeface="Cambria Math" panose="02040503050406030204" pitchFamily="18" charset="0"/>
                        </a:rPr>
                        <m:t>)</m:t>
                      </m:r>
                    </m:oMath>
                  </m:oMathPara>
                </a14:m>
                <a:endParaRPr lang="en-US" sz="2000" b="0">
                  <a:solidFill>
                    <a:schemeClr val="tx1"/>
                  </a:solidFill>
                  <a:latin typeface="+mj-lt"/>
                  <a:ea typeface="Cambria Math" panose="02040503050406030204" pitchFamily="18" charset="0"/>
                </a:endParaRPr>
              </a:p>
              <a:p>
                <a:r>
                  <a:rPr lang="en-US" sz="2000" b="1">
                    <a:solidFill>
                      <a:schemeClr val="tx1"/>
                    </a:solidFill>
                    <a:latin typeface="+mj-lt"/>
                    <a:ea typeface="Cambria Math" panose="02040503050406030204" pitchFamily="18" charset="0"/>
                  </a:rPr>
                  <a:t>Thuật toán Stochastic Gradient Descent (SGD): </a:t>
                </a:r>
                <a:r>
                  <a:rPr lang="en-US" sz="2000">
                    <a:solidFill>
                      <a:schemeClr val="tx1"/>
                    </a:solidFill>
                    <a:latin typeface="+mj-lt"/>
                    <a:ea typeface="Cambria Math" panose="02040503050406030204" pitchFamily="18" charset="0"/>
                  </a:rPr>
                  <a:t>cực tiểu hóa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𝐽</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𝑤</m:t>
                        </m:r>
                      </m:e>
                    </m:d>
                    <m:r>
                      <a:rPr lang="en-US" sz="2000" b="0" i="1" smtClean="0">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𝔼</m:t>
                    </m:r>
                    <m:r>
                      <a:rPr lang="en-US" sz="2000" i="1">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𝑓</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𝑤</m:t>
                    </m:r>
                    <m:r>
                      <a:rPr lang="en-US" sz="2000" b="0" i="1" smtClean="0">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𝑋</m:t>
                    </m:r>
                    <m:r>
                      <a:rPr lang="en-US" sz="2000" b="0" i="1" smtClean="0">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m:t>
                    </m:r>
                  </m:oMath>
                </a14:m>
                <a:r>
                  <a:rPr lang="en-US" sz="2000" b="0">
                    <a:solidFill>
                      <a:schemeClr val="tx1"/>
                    </a:solidFill>
                    <a:latin typeface="+mj-lt"/>
                    <a:ea typeface="Cambria Math" panose="02040503050406030204" pitchFamily="18" charset="0"/>
                  </a:rPr>
                  <a:t> sử dụng </a:t>
                </a:r>
                <a14:m>
                  <m:oMath xmlns:m="http://schemas.openxmlformats.org/officeDocument/2006/math">
                    <m:d>
                      <m:dPr>
                        <m:begChr m:val="{"/>
                        <m:endChr m:val="}"/>
                        <m:ctrlPr>
                          <a:rPr lang="en-US" sz="2000" i="1">
                            <a:solidFill>
                              <a:schemeClr val="tx1"/>
                            </a:solidFill>
                            <a:latin typeface="Cambria Math" panose="02040503050406030204" pitchFamily="18" charset="0"/>
                            <a:ea typeface="Cambria Math" panose="02040503050406030204" pitchFamily="18" charset="0"/>
                          </a:rPr>
                        </m:ctrlPr>
                      </m:dPr>
                      <m:e>
                        <m:sSub>
                          <m:sSubPr>
                            <m:ctrlPr>
                              <a:rPr lang="en-US" sz="2000" i="1" smtClean="0">
                                <a:solidFill>
                                  <a:schemeClr val="tx1"/>
                                </a:solidFill>
                                <a:latin typeface="Cambria Math" panose="02040503050406030204" pitchFamily="18" charset="0"/>
                                <a:ea typeface="Cambria Math" panose="02040503050406030204" pitchFamily="18" charset="0"/>
                              </a:rPr>
                            </m:ctrlPr>
                          </m:sSubPr>
                          <m:e>
                            <m:r>
                              <m:rPr>
                                <m:sty m:val="p"/>
                              </m:rPr>
                              <a:rPr lang="en-US" sz="2000" i="1" smtClean="0">
                                <a:solidFill>
                                  <a:schemeClr val="tx1"/>
                                </a:solidFill>
                                <a:latin typeface="Cambria Math" panose="02040503050406030204" pitchFamily="18" charset="0"/>
                                <a:ea typeface="Cambria Math" panose="02040503050406030204" pitchFamily="18" charset="0"/>
                              </a:rPr>
                              <m:t>∇</m:t>
                            </m:r>
                          </m:e>
                          <m:sub>
                            <m:r>
                              <a:rPr lang="en-US" sz="2000" b="0" i="1" smtClean="0">
                                <a:solidFill>
                                  <a:schemeClr val="tx1"/>
                                </a:solidFill>
                                <a:latin typeface="Cambria Math" panose="02040503050406030204" pitchFamily="18" charset="0"/>
                                <a:ea typeface="Cambria Math" panose="02040503050406030204" pitchFamily="18" charset="0"/>
                              </a:rPr>
                              <m:t>𝑤</m:t>
                            </m:r>
                          </m:sub>
                        </m:sSub>
                        <m:r>
                          <a:rPr lang="en-US" sz="2000" b="0" i="1" smtClean="0">
                            <a:solidFill>
                              <a:schemeClr val="tx1"/>
                            </a:solidFill>
                            <a:latin typeface="Cambria Math" panose="02040503050406030204" pitchFamily="18" charset="0"/>
                            <a:ea typeface="Cambria Math" panose="02040503050406030204" pitchFamily="18" charset="0"/>
                          </a:rPr>
                          <m:t>𝑓</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𝑥</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e>
                    </m:d>
                  </m:oMath>
                </a14:m>
                <a:endParaRPr lang="en-US" sz="2000" b="0">
                  <a:solidFill>
                    <a:schemeClr val="tx1"/>
                  </a:solidFill>
                  <a:latin typeface="+mj-lt"/>
                  <a:ea typeface="Cambria Math" panose="02040503050406030204" pitchFamily="18" charset="0"/>
                </a:endParaRPr>
              </a:p>
              <a:p>
                <a:pPr marL="50800" inden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𝑤</m:t>
                          </m:r>
                        </m:e>
                        <m:sub>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𝑎</m:t>
                          </m:r>
                        </m:e>
                        <m:sub>
                          <m:r>
                            <a:rPr lang="en-US" sz="2000" i="1">
                              <a:solidFill>
                                <a:schemeClr val="tx1"/>
                              </a:solidFill>
                              <a:latin typeface="Cambria Math" panose="02040503050406030204" pitchFamily="18" charset="0"/>
                              <a:ea typeface="Cambria Math" panose="02040503050406030204" pitchFamily="18" charset="0"/>
                            </a:rPr>
                            <m:t>𝑘</m:t>
                          </m:r>
                        </m:sub>
                      </m:sSub>
                      <m:sSub>
                        <m:sSubPr>
                          <m:ctrlPr>
                            <a:rPr lang="en-US" sz="2000" i="1">
                              <a:solidFill>
                                <a:schemeClr val="tx1"/>
                              </a:solidFill>
                              <a:latin typeface="Cambria Math" panose="02040503050406030204" pitchFamily="18" charset="0"/>
                              <a:ea typeface="Cambria Math" panose="02040503050406030204" pitchFamily="18" charset="0"/>
                            </a:rPr>
                          </m:ctrlPr>
                        </m:sSubPr>
                        <m:e>
                          <m:r>
                            <m:rPr>
                              <m:sty m:val="p"/>
                            </m:rPr>
                            <a:rPr lang="en-US" sz="2000" i="1">
                              <a:solidFill>
                                <a:schemeClr val="tx1"/>
                              </a:solidFill>
                              <a:latin typeface="Cambria Math" panose="02040503050406030204" pitchFamily="18" charset="0"/>
                              <a:ea typeface="Cambria Math" panose="02040503050406030204" pitchFamily="18" charset="0"/>
                            </a:rPr>
                            <m:t>∇</m:t>
                          </m:r>
                        </m:e>
                        <m:sub>
                          <m:r>
                            <a:rPr lang="en-US" sz="2000" i="1">
                              <a:solidFill>
                                <a:schemeClr val="tx1"/>
                              </a:solidFill>
                              <a:latin typeface="Cambria Math" panose="02040503050406030204" pitchFamily="18" charset="0"/>
                              <a:ea typeface="Cambria Math" panose="02040503050406030204" pitchFamily="18" charset="0"/>
                            </a:rPr>
                            <m:t>𝑤</m:t>
                          </m:r>
                        </m:sub>
                      </m:sSub>
                      <m:r>
                        <a:rPr lang="en-US" sz="2000" i="1">
                          <a:solidFill>
                            <a:schemeClr val="tx1"/>
                          </a:solidFill>
                          <a:latin typeface="Cambria Math" panose="02040503050406030204" pitchFamily="18" charset="0"/>
                          <a:ea typeface="Cambria Math" panose="02040503050406030204" pitchFamily="18" charset="0"/>
                        </a:rPr>
                        <m:t>𝑓</m:t>
                      </m:r>
                      <m:r>
                        <a:rPr lang="en-US" sz="2000" i="1">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𝑤</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i="1">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𝑥</m:t>
                          </m:r>
                        </m:e>
                        <m:sub>
                          <m:r>
                            <a:rPr lang="en-US" sz="2000" i="1">
                              <a:solidFill>
                                <a:schemeClr val="tx1"/>
                              </a:solidFill>
                              <a:latin typeface="Cambria Math" panose="02040503050406030204" pitchFamily="18" charset="0"/>
                              <a:ea typeface="Cambria Math" panose="02040503050406030204" pitchFamily="18" charset="0"/>
                            </a:rPr>
                            <m:t>𝑘</m:t>
                          </m:r>
                        </m:sub>
                      </m:sSub>
                      <m:r>
                        <a:rPr lang="en-US" sz="2000" i="1">
                          <a:solidFill>
                            <a:schemeClr val="tx1"/>
                          </a:solidFill>
                          <a:latin typeface="Cambria Math" panose="02040503050406030204" pitchFamily="18" charset="0"/>
                          <a:ea typeface="Cambria Math" panose="02040503050406030204" pitchFamily="18" charset="0"/>
                        </a:rPr>
                        <m:t>)</m:t>
                      </m:r>
                    </m:oMath>
                  </m:oMathPara>
                </a14:m>
                <a:endParaRPr lang="en-US" sz="2000" b="0">
                  <a:solidFill>
                    <a:schemeClr val="tx1"/>
                  </a:solidFill>
                  <a:latin typeface="+mj-lt"/>
                  <a:ea typeface="Cambria Math" panose="02040503050406030204" pitchFamily="18" charset="0"/>
                </a:endParaRPr>
              </a:p>
              <a:p>
                <a:pPr marL="50800" indent="0">
                  <a:buNone/>
                </a:pPr>
                <a:endParaRPr lang="en-US" sz="2000">
                  <a:solidFill>
                    <a:schemeClr val="tx1"/>
                  </a:solidFill>
                  <a:latin typeface="+mj-lt"/>
                  <a:ea typeface="Cambria Math" panose="02040503050406030204" pitchFamily="18" charset="0"/>
                </a:endParaRPr>
              </a:p>
              <a:p>
                <a:pPr marL="50800" indent="0">
                  <a:buNone/>
                </a:pPr>
                <a:r>
                  <a:rPr lang="en-US" sz="2000" b="0">
                    <a:solidFill>
                      <a:schemeClr val="tx1"/>
                    </a:solidFill>
                    <a:latin typeface="+mj-lt"/>
                    <a:ea typeface="Cambria Math" panose="02040503050406030204" pitchFamily="18" charset="0"/>
                  </a:rPr>
                  <a:t>Trong phần tiếp theo:</a:t>
                </a:r>
              </a:p>
              <a:p>
                <a:pPr>
                  <a:buFont typeface="Wingdings" panose="05000000000000000000" pitchFamily="2" charset="2"/>
                  <a:buChar char="Ø"/>
                </a:pPr>
                <a:r>
                  <a:rPr lang="en-US" sz="2000">
                    <a:solidFill>
                      <a:schemeClr val="tx1"/>
                    </a:solidFill>
                    <a:latin typeface="+mj-lt"/>
                    <a:ea typeface="Cambria Math" panose="02040503050406030204" pitchFamily="18" charset="0"/>
                  </a:rPr>
                  <a:t>Các thuật toán temporal-difference (TD) learning có thể được xem như là các thuật toán xấp xỉ, và do đó cũng sẽ có biểu diễn tương tự.</a:t>
                </a:r>
              </a:p>
              <a:p>
                <a:pPr marL="50800" indent="0">
                  <a:buNone/>
                </a:pPr>
                <a:endParaRPr lang="en-US" sz="2000" b="0">
                  <a:solidFill>
                    <a:schemeClr val="tx1"/>
                  </a:solidFill>
                  <a:latin typeface="+mj-lt"/>
                  <a:ea typeface="Cambria Math" panose="02040503050406030204" pitchFamily="18" charset="0"/>
                </a:endParaRPr>
              </a:p>
              <a:p>
                <a:pPr marL="50800" indent="0">
                  <a:buNone/>
                </a:pPr>
                <a:endParaRPr lang="en-US" sz="2000" b="0">
                  <a:solidFill>
                    <a:schemeClr val="tx1"/>
                  </a:solidFill>
                  <a:latin typeface="+mj-lt"/>
                  <a:ea typeface="Cambria Math" panose="02040503050406030204" pitchFamily="18" charset="0"/>
                </a:endParaRPr>
              </a:p>
            </p:txBody>
          </p:sp>
        </mc:Choice>
        <mc:Fallback>
          <p:sp>
            <p:nvSpPr>
              <p:cNvPr id="3" name="Text Placeholder 2">
                <a:extLst>
                  <a:ext uri="{FF2B5EF4-FFF2-40B4-BE49-F238E27FC236}">
                    <a16:creationId xmlns:a16="http://schemas.microsoft.com/office/drawing/2014/main" id="{D4377AE0-D80A-CCD7-1297-DF1E82A69BC6}"/>
                  </a:ext>
                </a:extLst>
              </p:cNvPr>
              <p:cNvSpPr>
                <a:spLocks noGrp="1" noRot="1" noChangeAspect="1" noMove="1" noResize="1" noEditPoints="1" noAdjustHandles="1" noChangeArrowheads="1" noChangeShapeType="1" noTextEdit="1"/>
              </p:cNvSpPr>
              <p:nvPr>
                <p:ph type="body" idx="1"/>
              </p:nvPr>
            </p:nvSpPr>
            <p:spPr>
              <a:xfrm>
                <a:off x="482009" y="850232"/>
                <a:ext cx="10871791" cy="5625388"/>
              </a:xfrm>
              <a:blipFill>
                <a:blip r:embed="rId2"/>
                <a:stretch>
                  <a:fillRect l="-561" t="-758" r="-5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830AB10-CBC7-E6D6-DB77-E951462B57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48</a:t>
            </a:fld>
            <a:endParaRPr lang="en-VN"/>
          </a:p>
        </p:txBody>
      </p:sp>
      <p:sp>
        <p:nvSpPr>
          <p:cNvPr id="5" name="Google Shape;375;p5">
            <a:extLst>
              <a:ext uri="{FF2B5EF4-FFF2-40B4-BE49-F238E27FC236}">
                <a16:creationId xmlns:a16="http://schemas.microsoft.com/office/drawing/2014/main" id="{E753BB40-1087-B835-B526-027F19F5114B}"/>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18896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EC3A-5532-6007-95A0-C1DABC0F147D}"/>
              </a:ext>
            </a:extLst>
          </p:cNvPr>
          <p:cNvSpPr>
            <a:spLocks noGrp="1"/>
          </p:cNvSpPr>
          <p:nvPr>
            <p:ph type="title"/>
          </p:nvPr>
        </p:nvSpPr>
        <p:spPr>
          <a:xfrm>
            <a:off x="774146" y="119270"/>
            <a:ext cx="10579655" cy="785896"/>
          </a:xfrm>
        </p:spPr>
        <p:txBody>
          <a:bodyPr>
            <a:normAutofit fontScale="90000"/>
          </a:bodyPr>
          <a:lstStyle/>
          <a:p>
            <a:r>
              <a:rPr lang="en-US" dirty="0" err="1"/>
              <a:t>Ước</a:t>
            </a:r>
            <a:r>
              <a:rPr lang="en-US" dirty="0"/>
              <a:t> </a:t>
            </a:r>
            <a:r>
              <a:rPr lang="en-US" dirty="0" err="1"/>
              <a:t>lượng</a:t>
            </a:r>
            <a:r>
              <a:rPr lang="en-US" dirty="0"/>
              <a:t> </a:t>
            </a:r>
            <a:r>
              <a:rPr lang="en-US" dirty="0" err="1"/>
              <a:t>giá</a:t>
            </a:r>
            <a:r>
              <a:rPr lang="en-US" dirty="0"/>
              <a:t> </a:t>
            </a:r>
            <a:r>
              <a:rPr lang="en-US" err="1"/>
              <a:t>trị</a:t>
            </a:r>
            <a:r>
              <a:rPr lang="en-US"/>
              <a:t>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C0729E-6D3F-35E9-FBC0-E6F49878CFFC}"/>
                  </a:ext>
                </a:extLst>
              </p:cNvPr>
              <p:cNvSpPr>
                <a:spLocks noGrp="1"/>
              </p:cNvSpPr>
              <p:nvPr>
                <p:ph type="body" idx="1"/>
              </p:nvPr>
            </p:nvSpPr>
            <p:spPr>
              <a:xfrm>
                <a:off x="615462" y="1009860"/>
                <a:ext cx="11095891" cy="5498498"/>
              </a:xfrm>
            </p:spPr>
            <p:txBody>
              <a:bodyPr>
                <a:normAutofit/>
              </a:bodyPr>
              <a:lstStyle/>
              <a:p>
                <a:pPr marL="50800" indent="0">
                  <a:buNone/>
                </a:pPr>
                <a:r>
                  <a:rPr lang="en-US" sz="2600" dirty="0" err="1"/>
                  <a:t>Giá</a:t>
                </a:r>
                <a:r>
                  <a:rPr lang="en-US" sz="2600" dirty="0"/>
                  <a:t> </a:t>
                </a:r>
                <a:r>
                  <a:rPr lang="en-US" sz="2600" dirty="0" err="1"/>
                  <a:t>trị</a:t>
                </a:r>
                <a:r>
                  <a:rPr lang="en-US" sz="2600" dirty="0"/>
                  <a:t> </a:t>
                </a:r>
                <a:r>
                  <a:rPr lang="en-US" sz="2600" dirty="0" err="1"/>
                  <a:t>trung</a:t>
                </a:r>
                <a:r>
                  <a:rPr lang="en-US" sz="2600" dirty="0"/>
                  <a:t> </a:t>
                </a:r>
                <a:r>
                  <a:rPr lang="en-US" sz="2600" dirty="0" err="1"/>
                  <a:t>bình</a:t>
                </a:r>
                <a:r>
                  <a:rPr lang="en-US" sz="2600" dirty="0"/>
                  <a:t> </a:t>
                </a:r>
                <a14:m>
                  <m:oMath xmlns:m="http://schemas.openxmlformats.org/officeDocument/2006/math">
                    <m:acc>
                      <m:accPr>
                        <m:chr m:val="̅"/>
                        <m:ctrlPr>
                          <a:rPr lang="en-US" sz="2600" i="1">
                            <a:latin typeface="Cambria Math" panose="02040503050406030204" pitchFamily="18" charset="0"/>
                            <a:ea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𝑥</m:t>
                        </m:r>
                      </m:e>
                    </m:acc>
                  </m:oMath>
                </a14:m>
                <a:r>
                  <a:rPr lang="en-US" sz="2600" dirty="0"/>
                  <a:t> </a:t>
                </a:r>
                <a:r>
                  <a:rPr lang="en-US" sz="2600" dirty="0" err="1"/>
                  <a:t>có</a:t>
                </a:r>
                <a:r>
                  <a:rPr lang="en-US" sz="2600" dirty="0"/>
                  <a:t> </a:t>
                </a:r>
                <a:r>
                  <a:rPr lang="en-US" sz="2600" dirty="0" err="1"/>
                  <a:t>thế</a:t>
                </a:r>
                <a:r>
                  <a:rPr lang="en-US" sz="2600" dirty="0"/>
                  <a:t> </a:t>
                </a:r>
                <a:r>
                  <a:rPr lang="en-US" sz="2600" dirty="0" err="1"/>
                  <a:t>tính</a:t>
                </a:r>
                <a:r>
                  <a:rPr lang="en-US" sz="2600" dirty="0"/>
                  <a:t> </a:t>
                </a:r>
                <a:r>
                  <a:rPr lang="en-US" sz="2600" dirty="0" err="1"/>
                  <a:t>như</a:t>
                </a:r>
                <a:r>
                  <a:rPr lang="en-US" sz="2600" dirty="0"/>
                  <a:t> </a:t>
                </a:r>
                <a:r>
                  <a:rPr lang="en-US" sz="2600" dirty="0" err="1"/>
                  <a:t>thế</a:t>
                </a:r>
                <a:r>
                  <a:rPr lang="en-US" sz="2600" dirty="0"/>
                  <a:t> </a:t>
                </a:r>
                <a:r>
                  <a:rPr lang="en-US" sz="2600" dirty="0" err="1"/>
                  <a:t>nào</a:t>
                </a:r>
                <a:r>
                  <a:rPr lang="en-US" sz="2600" dirty="0"/>
                  <a:t>?</a:t>
                </a:r>
              </a:p>
              <a:p>
                <a:pPr marL="5080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𝔼</m:t>
                      </m:r>
                      <m:d>
                        <m:dPr>
                          <m:begChr m:val="["/>
                          <m:endChr m:val="]"/>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𝑋</m:t>
                          </m:r>
                        </m:e>
                      </m:d>
                      <m:r>
                        <a:rPr lang="en-US" sz="2600" i="1">
                          <a:latin typeface="Cambria Math" panose="02040503050406030204" pitchFamily="18" charset="0"/>
                          <a:ea typeface="Cambria Math" panose="02040503050406030204" pitchFamily="18" charset="0"/>
                        </a:rPr>
                        <m:t>≈</m:t>
                      </m:r>
                      <m:acc>
                        <m:accPr>
                          <m:chr m:val="̅"/>
                          <m:ctrlPr>
                            <a:rPr lang="en-US" sz="2600" i="1">
                              <a:latin typeface="Cambria Math" panose="02040503050406030204" pitchFamily="18" charset="0"/>
                              <a:ea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𝑥</m:t>
                          </m:r>
                        </m:e>
                      </m:acc>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𝑁</m:t>
                          </m:r>
                        </m:den>
                      </m:f>
                      <m:nary>
                        <m:naryPr>
                          <m:chr m:val="∑"/>
                          <m:ctrlPr>
                            <a:rPr lang="en-US" sz="2600" i="1">
                              <a:latin typeface="Cambria Math" panose="02040503050406030204" pitchFamily="18" charset="0"/>
                              <a:ea typeface="Cambria Math" panose="02040503050406030204" pitchFamily="18" charset="0"/>
                            </a:rPr>
                          </m:ctrlPr>
                        </m:naryPr>
                        <m:sub>
                          <m: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=1</m:t>
                          </m:r>
                        </m:sub>
                        <m:sup>
                          <m:r>
                            <a:rPr lang="en-US" sz="2600" i="1">
                              <a:latin typeface="Cambria Math" panose="02040503050406030204" pitchFamily="18" charset="0"/>
                              <a:ea typeface="Cambria Math" panose="02040503050406030204" pitchFamily="18" charset="0"/>
                            </a:rPr>
                            <m:t>𝑁</m:t>
                          </m:r>
                        </m:sup>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e>
                      </m:nary>
                    </m:oMath>
                  </m:oMathPara>
                </a14:m>
                <a:endParaRPr lang="en-US" sz="2600" dirty="0"/>
              </a:p>
              <a:p>
                <a:pPr marL="50800" indent="0">
                  <a:buNone/>
                </a:pPr>
                <a:r>
                  <a:rPr lang="en-US" sz="2600" dirty="0"/>
                  <a:t>Ta </a:t>
                </a:r>
                <a:r>
                  <a:rPr lang="en-US" sz="2600" dirty="0" err="1"/>
                  <a:t>có</a:t>
                </a:r>
                <a:r>
                  <a:rPr lang="en-US" sz="2600" dirty="0"/>
                  <a:t> 2 </a:t>
                </a:r>
                <a:r>
                  <a:rPr lang="en-US" sz="2600" dirty="0" err="1"/>
                  <a:t>cách</a:t>
                </a:r>
                <a:r>
                  <a:rPr lang="en-US" sz="2600" dirty="0"/>
                  <a:t>:</a:t>
                </a:r>
              </a:p>
              <a:p>
                <a:r>
                  <a:rPr lang="en-US" sz="2600" dirty="0">
                    <a:solidFill>
                      <a:schemeClr val="tx1"/>
                    </a:solidFill>
                  </a:rPr>
                  <a:t>Thu </a:t>
                </a:r>
                <a:r>
                  <a:rPr lang="en-US" sz="2600" dirty="0" err="1">
                    <a:solidFill>
                      <a:schemeClr val="tx1"/>
                    </a:solidFill>
                  </a:rPr>
                  <a:t>thập</a:t>
                </a:r>
                <a:r>
                  <a:rPr lang="en-US" sz="2600" dirty="0">
                    <a:solidFill>
                      <a:schemeClr val="tx1"/>
                    </a:solidFill>
                  </a:rPr>
                  <a:t> </a:t>
                </a:r>
                <a:r>
                  <a:rPr lang="en-US" sz="2600" dirty="0" err="1">
                    <a:solidFill>
                      <a:schemeClr val="tx1"/>
                    </a:solidFill>
                  </a:rPr>
                  <a:t>toàn</a:t>
                </a:r>
                <a:r>
                  <a:rPr lang="en-US" sz="2600" dirty="0">
                    <a:solidFill>
                      <a:schemeClr val="tx1"/>
                    </a:solidFill>
                  </a:rPr>
                  <a:t> </a:t>
                </a:r>
                <a:r>
                  <a:rPr lang="en-US" sz="2600" dirty="0" err="1">
                    <a:solidFill>
                      <a:schemeClr val="tx1"/>
                    </a:solidFill>
                  </a:rPr>
                  <a:t>bộ</a:t>
                </a:r>
                <a:r>
                  <a:rPr lang="en-US" sz="2600" dirty="0">
                    <a:solidFill>
                      <a:schemeClr val="tx1"/>
                    </a:solidFill>
                  </a:rPr>
                  <a:t> </a:t>
                </a:r>
                <a:r>
                  <a:rPr lang="en-US" sz="2600" dirty="0" err="1">
                    <a:solidFill>
                      <a:schemeClr val="tx1"/>
                    </a:solidFill>
                  </a:rPr>
                  <a:t>các</a:t>
                </a:r>
                <a:r>
                  <a:rPr lang="en-US" sz="2600" dirty="0">
                    <a:solidFill>
                      <a:schemeClr val="tx1"/>
                    </a:solidFill>
                  </a:rPr>
                  <a:t> </a:t>
                </a:r>
                <a:r>
                  <a:rPr lang="en-US" sz="2600" dirty="0" err="1">
                    <a:solidFill>
                      <a:schemeClr val="tx1"/>
                    </a:solidFill>
                  </a:rPr>
                  <a:t>mẫu</a:t>
                </a:r>
                <a:r>
                  <a:rPr lang="en-US" sz="2600" dirty="0">
                    <a:solidFill>
                      <a:schemeClr val="tx1"/>
                    </a:solidFill>
                  </a:rPr>
                  <a:t>, </a:t>
                </a:r>
                <a:r>
                  <a:rPr lang="en-US" sz="2600" dirty="0" err="1">
                    <a:solidFill>
                      <a:schemeClr val="tx1"/>
                    </a:solidFill>
                  </a:rPr>
                  <a:t>rồi</a:t>
                </a:r>
                <a:r>
                  <a:rPr lang="en-US" sz="2600" dirty="0">
                    <a:solidFill>
                      <a:schemeClr val="tx1"/>
                    </a:solidFill>
                  </a:rPr>
                  <a:t> </a:t>
                </a:r>
                <a:r>
                  <a:rPr lang="en-US" sz="2600" dirty="0" err="1">
                    <a:solidFill>
                      <a:schemeClr val="tx1"/>
                    </a:solidFill>
                  </a:rPr>
                  <a:t>sau</a:t>
                </a:r>
                <a:r>
                  <a:rPr lang="en-US" sz="2600" dirty="0">
                    <a:solidFill>
                      <a:schemeClr val="tx1"/>
                    </a:solidFill>
                  </a:rPr>
                  <a:t> </a:t>
                </a:r>
                <a:r>
                  <a:rPr lang="en-US" sz="2600" dirty="0" err="1">
                    <a:solidFill>
                      <a:schemeClr val="tx1"/>
                    </a:solidFill>
                  </a:rPr>
                  <a:t>đó</a:t>
                </a:r>
                <a:r>
                  <a:rPr lang="en-US" sz="2600" dirty="0">
                    <a:solidFill>
                      <a:schemeClr val="tx1"/>
                    </a:solidFill>
                  </a:rPr>
                  <a:t> </a:t>
                </a:r>
                <a:r>
                  <a:rPr lang="en-US" sz="2600" dirty="0" err="1">
                    <a:solidFill>
                      <a:schemeClr val="tx1"/>
                    </a:solidFill>
                  </a:rPr>
                  <a:t>tính</a:t>
                </a:r>
                <a:r>
                  <a:rPr lang="en-US" sz="2600" dirty="0">
                    <a:solidFill>
                      <a:schemeClr val="tx1"/>
                    </a:solidFill>
                  </a:rPr>
                  <a:t> </a:t>
                </a:r>
                <a:r>
                  <a:rPr lang="en-US" sz="2600" dirty="0" err="1">
                    <a:solidFill>
                      <a:schemeClr val="tx1"/>
                    </a:solidFill>
                  </a:rPr>
                  <a:t>giá</a:t>
                </a:r>
                <a:r>
                  <a:rPr lang="en-US" sz="2600" dirty="0">
                    <a:solidFill>
                      <a:schemeClr val="tx1"/>
                    </a:solidFill>
                  </a:rPr>
                  <a:t> </a:t>
                </a:r>
                <a:r>
                  <a:rPr lang="en-US" sz="2600" dirty="0" err="1">
                    <a:solidFill>
                      <a:schemeClr val="tx1"/>
                    </a:solidFill>
                  </a:rPr>
                  <a:t>trị</a:t>
                </a:r>
                <a:r>
                  <a:rPr lang="en-US" sz="2600" dirty="0">
                    <a:solidFill>
                      <a:schemeClr val="tx1"/>
                    </a:solidFill>
                  </a:rPr>
                  <a:t> </a:t>
                </a:r>
                <a:r>
                  <a:rPr lang="en-US" sz="2600" dirty="0" err="1">
                    <a:solidFill>
                      <a:schemeClr val="tx1"/>
                    </a:solidFill>
                  </a:rPr>
                  <a:t>trung</a:t>
                </a:r>
                <a:r>
                  <a:rPr lang="en-US" sz="2600" dirty="0">
                    <a:solidFill>
                      <a:schemeClr val="tx1"/>
                    </a:solidFill>
                  </a:rPr>
                  <a:t> </a:t>
                </a:r>
                <a:r>
                  <a:rPr lang="en-US" sz="2600" dirty="0" err="1">
                    <a:solidFill>
                      <a:schemeClr val="tx1"/>
                    </a:solidFill>
                  </a:rPr>
                  <a:t>bình</a:t>
                </a:r>
                <a:r>
                  <a:rPr lang="en-US" sz="2600" dirty="0">
                    <a:solidFill>
                      <a:schemeClr val="tx1"/>
                    </a:solidFill>
                  </a:rPr>
                  <a:t>. </a:t>
                </a:r>
                <a:r>
                  <a:rPr lang="en-US" sz="2600" dirty="0" err="1">
                    <a:solidFill>
                      <a:schemeClr val="tx1"/>
                    </a:solidFill>
                  </a:rPr>
                  <a:t>Nhược</a:t>
                </a:r>
                <a:r>
                  <a:rPr lang="en-US" sz="2600" dirty="0">
                    <a:solidFill>
                      <a:schemeClr val="tx1"/>
                    </a:solidFill>
                  </a:rPr>
                  <a:t> </a:t>
                </a:r>
                <a:r>
                  <a:rPr lang="en-US" sz="2600" dirty="0" err="1">
                    <a:solidFill>
                      <a:schemeClr val="tx1"/>
                    </a:solidFill>
                  </a:rPr>
                  <a:t>điểm</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phương</a:t>
                </a:r>
                <a:r>
                  <a:rPr lang="en-US" sz="2600" dirty="0">
                    <a:solidFill>
                      <a:schemeClr val="tx1"/>
                    </a:solidFill>
                  </a:rPr>
                  <a:t> </a:t>
                </a:r>
                <a:r>
                  <a:rPr lang="en-US" sz="2600" dirty="0" err="1">
                    <a:solidFill>
                      <a:schemeClr val="tx1"/>
                    </a:solidFill>
                  </a:rPr>
                  <a:t>pháp</a:t>
                </a:r>
                <a:r>
                  <a:rPr lang="en-US" sz="2600" dirty="0">
                    <a:solidFill>
                      <a:schemeClr val="tx1"/>
                    </a:solidFill>
                  </a:rPr>
                  <a:t> </a:t>
                </a:r>
                <a:r>
                  <a:rPr lang="en-US" sz="2600" dirty="0" err="1">
                    <a:solidFill>
                      <a:schemeClr val="tx1"/>
                    </a:solidFill>
                  </a:rPr>
                  <a:t>này</a:t>
                </a:r>
                <a:r>
                  <a:rPr lang="en-US" sz="2600" dirty="0">
                    <a:solidFill>
                      <a:schemeClr val="tx1"/>
                    </a:solidFill>
                  </a:rPr>
                  <a:t> </a:t>
                </a:r>
                <a:r>
                  <a:rPr lang="en-US" sz="2600" dirty="0" err="1">
                    <a:solidFill>
                      <a:schemeClr val="tx1"/>
                    </a:solidFill>
                  </a:rPr>
                  <a:t>là</a:t>
                </a:r>
                <a:r>
                  <a:rPr lang="en-US" sz="2600" dirty="0">
                    <a:solidFill>
                      <a:schemeClr val="tx1"/>
                    </a:solidFill>
                  </a:rPr>
                  <a:t> ta </a:t>
                </a:r>
                <a:r>
                  <a:rPr lang="en-US" sz="2600" dirty="0" err="1">
                    <a:solidFill>
                      <a:schemeClr val="tx1"/>
                    </a:solidFill>
                  </a:rPr>
                  <a:t>cần</a:t>
                </a:r>
                <a:r>
                  <a:rPr lang="en-US" sz="2600" dirty="0">
                    <a:solidFill>
                      <a:schemeClr val="tx1"/>
                    </a:solidFill>
                  </a:rPr>
                  <a:t> </a:t>
                </a:r>
                <a:r>
                  <a:rPr lang="en-US" sz="2600" dirty="0" err="1">
                    <a:solidFill>
                      <a:schemeClr val="tx1"/>
                    </a:solidFill>
                  </a:rPr>
                  <a:t>phải</a:t>
                </a:r>
                <a:r>
                  <a:rPr lang="en-US" sz="2600" dirty="0">
                    <a:solidFill>
                      <a:schemeClr val="tx1"/>
                    </a:solidFill>
                  </a:rPr>
                  <a:t> </a:t>
                </a:r>
                <a:r>
                  <a:rPr lang="en-US" sz="2600" dirty="0" err="1">
                    <a:solidFill>
                      <a:schemeClr val="tx1"/>
                    </a:solidFill>
                  </a:rPr>
                  <a:t>chờ</a:t>
                </a:r>
                <a:r>
                  <a:rPr lang="en-US" sz="2600" dirty="0">
                    <a:solidFill>
                      <a:schemeClr val="tx1"/>
                    </a:solidFill>
                  </a:rPr>
                  <a:t> </a:t>
                </a:r>
                <a:r>
                  <a:rPr lang="en-US" sz="2600" dirty="0" err="1">
                    <a:solidFill>
                      <a:schemeClr val="tx1"/>
                    </a:solidFill>
                  </a:rPr>
                  <a:t>tới</a:t>
                </a:r>
                <a:r>
                  <a:rPr lang="en-US" sz="2600" dirty="0">
                    <a:solidFill>
                      <a:schemeClr val="tx1"/>
                    </a:solidFill>
                  </a:rPr>
                  <a:t> </a:t>
                </a:r>
                <a:r>
                  <a:rPr lang="en-US" sz="2600" dirty="0" err="1">
                    <a:solidFill>
                      <a:schemeClr val="tx1"/>
                    </a:solidFill>
                  </a:rPr>
                  <a:t>sau</a:t>
                </a:r>
                <a:r>
                  <a:rPr lang="en-US" sz="2600" dirty="0">
                    <a:solidFill>
                      <a:schemeClr val="tx1"/>
                    </a:solidFill>
                  </a:rPr>
                  <a:t> </a:t>
                </a:r>
                <a:r>
                  <a:rPr lang="en-US" sz="2600" dirty="0" err="1">
                    <a:solidFill>
                      <a:schemeClr val="tx1"/>
                    </a:solidFill>
                  </a:rPr>
                  <a:t>khi</a:t>
                </a:r>
                <a:r>
                  <a:rPr lang="en-US" sz="2600" dirty="0">
                    <a:solidFill>
                      <a:schemeClr val="tx1"/>
                    </a:solidFill>
                  </a:rPr>
                  <a:t> </a:t>
                </a:r>
                <a:r>
                  <a:rPr lang="en-US" sz="2600" dirty="0" err="1">
                    <a:solidFill>
                      <a:schemeClr val="tx1"/>
                    </a:solidFill>
                  </a:rPr>
                  <a:t>tất</a:t>
                </a:r>
                <a:r>
                  <a:rPr lang="en-US" sz="2600" dirty="0">
                    <a:solidFill>
                      <a:schemeClr val="tx1"/>
                    </a:solidFill>
                  </a:rPr>
                  <a:t> </a:t>
                </a:r>
                <a:r>
                  <a:rPr lang="en-US" sz="2600" dirty="0" err="1">
                    <a:solidFill>
                      <a:schemeClr val="tx1"/>
                    </a:solidFill>
                  </a:rPr>
                  <a:t>cả</a:t>
                </a:r>
                <a:r>
                  <a:rPr lang="en-US" sz="2600" dirty="0">
                    <a:solidFill>
                      <a:schemeClr val="tx1"/>
                    </a:solidFill>
                  </a:rPr>
                  <a:t> </a:t>
                </a:r>
                <a:r>
                  <a:rPr lang="en-US" sz="2600" dirty="0" err="1">
                    <a:solidFill>
                      <a:schemeClr val="tx1"/>
                    </a:solidFill>
                  </a:rPr>
                  <a:t>các</a:t>
                </a:r>
                <a:r>
                  <a:rPr lang="en-US" sz="2600" dirty="0">
                    <a:solidFill>
                      <a:schemeClr val="tx1"/>
                    </a:solidFill>
                  </a:rPr>
                  <a:t> </a:t>
                </a:r>
                <a:r>
                  <a:rPr lang="en-US" sz="2600" dirty="0" err="1">
                    <a:solidFill>
                      <a:schemeClr val="tx1"/>
                    </a:solidFill>
                  </a:rPr>
                  <a:t>mẫu</a:t>
                </a:r>
                <a:r>
                  <a:rPr lang="en-US" sz="2600" dirty="0">
                    <a:solidFill>
                      <a:schemeClr val="tx1"/>
                    </a:solidFill>
                  </a:rPr>
                  <a:t> </a:t>
                </a:r>
                <a:r>
                  <a:rPr lang="en-US" sz="2600" dirty="0" err="1">
                    <a:solidFill>
                      <a:schemeClr val="tx1"/>
                    </a:solidFill>
                  </a:rPr>
                  <a:t>đã</a:t>
                </a:r>
                <a:r>
                  <a:rPr lang="en-US" sz="2600" dirty="0">
                    <a:solidFill>
                      <a:schemeClr val="tx1"/>
                    </a:solidFill>
                  </a:rPr>
                  <a:t> </a:t>
                </a:r>
                <a:r>
                  <a:rPr lang="en-US" sz="2600" dirty="0" err="1">
                    <a:solidFill>
                      <a:schemeClr val="tx1"/>
                    </a:solidFill>
                  </a:rPr>
                  <a:t>được</a:t>
                </a:r>
                <a:r>
                  <a:rPr lang="en-US" sz="2600" dirty="0">
                    <a:solidFill>
                      <a:schemeClr val="tx1"/>
                    </a:solidFill>
                  </a:rPr>
                  <a:t> </a:t>
                </a:r>
                <a:r>
                  <a:rPr lang="en-US" sz="2600" dirty="0" err="1">
                    <a:solidFill>
                      <a:schemeClr val="tx1"/>
                    </a:solidFill>
                  </a:rPr>
                  <a:t>thu</a:t>
                </a:r>
                <a:r>
                  <a:rPr lang="en-US" sz="2600" dirty="0">
                    <a:solidFill>
                      <a:schemeClr val="tx1"/>
                    </a:solidFill>
                  </a:rPr>
                  <a:t> </a:t>
                </a:r>
                <a:r>
                  <a:rPr lang="en-US" sz="2600" dirty="0" err="1">
                    <a:solidFill>
                      <a:schemeClr val="tx1"/>
                    </a:solidFill>
                  </a:rPr>
                  <a:t>thập</a:t>
                </a:r>
                <a:r>
                  <a:rPr lang="en-US" sz="2600" dirty="0">
                    <a:solidFill>
                      <a:schemeClr val="tx1"/>
                    </a:solidFill>
                  </a:rPr>
                  <a:t>.</a:t>
                </a:r>
              </a:p>
              <a:p>
                <a:r>
                  <a:rPr lang="en-US" sz="2600" dirty="0">
                    <a:solidFill>
                      <a:schemeClr val="tx1"/>
                    </a:solidFill>
                  </a:rPr>
                  <a:t>Ta </a:t>
                </a:r>
                <a:r>
                  <a:rPr lang="en-US" sz="2600" dirty="0" err="1">
                    <a:solidFill>
                      <a:schemeClr val="tx1"/>
                    </a:solidFill>
                  </a:rPr>
                  <a:t>có</a:t>
                </a:r>
                <a:r>
                  <a:rPr lang="en-US" sz="2600" dirty="0">
                    <a:solidFill>
                      <a:schemeClr val="tx1"/>
                    </a:solidFill>
                  </a:rPr>
                  <a:t> </a:t>
                </a:r>
                <a:r>
                  <a:rPr lang="en-US" sz="2600" dirty="0" err="1">
                    <a:solidFill>
                      <a:schemeClr val="tx1"/>
                    </a:solidFill>
                  </a:rPr>
                  <a:t>thể</a:t>
                </a:r>
                <a:r>
                  <a:rPr lang="en-US" sz="2600" dirty="0">
                    <a:solidFill>
                      <a:schemeClr val="tx1"/>
                    </a:solidFill>
                  </a:rPr>
                  <a:t> </a:t>
                </a:r>
                <a:r>
                  <a:rPr lang="en-US" sz="2600" dirty="0" err="1">
                    <a:solidFill>
                      <a:schemeClr val="tx1"/>
                    </a:solidFill>
                  </a:rPr>
                  <a:t>tính</a:t>
                </a:r>
                <a:r>
                  <a:rPr lang="en-US" sz="2600" dirty="0">
                    <a:solidFill>
                      <a:schemeClr val="tx1"/>
                    </a:solidFill>
                  </a:rPr>
                  <a:t> </a:t>
                </a:r>
                <a:r>
                  <a:rPr lang="en-US" sz="2600" dirty="0" err="1">
                    <a:solidFill>
                      <a:schemeClr val="tx1"/>
                    </a:solidFill>
                  </a:rPr>
                  <a:t>giá</a:t>
                </a:r>
                <a:r>
                  <a:rPr lang="en-US" sz="2600" dirty="0">
                    <a:solidFill>
                      <a:schemeClr val="tx1"/>
                    </a:solidFill>
                  </a:rPr>
                  <a:t> </a:t>
                </a:r>
                <a:r>
                  <a:rPr lang="en-US" sz="2600" dirty="0" err="1">
                    <a:solidFill>
                      <a:schemeClr val="tx1"/>
                    </a:solidFill>
                  </a:rPr>
                  <a:t>trị</a:t>
                </a:r>
                <a:r>
                  <a:rPr lang="en-US" sz="2600" dirty="0">
                    <a:solidFill>
                      <a:schemeClr val="tx1"/>
                    </a:solidFill>
                  </a:rPr>
                  <a:t> </a:t>
                </a:r>
                <a:r>
                  <a:rPr lang="en-US" sz="2600" dirty="0" err="1">
                    <a:solidFill>
                      <a:schemeClr val="tx1"/>
                    </a:solidFill>
                  </a:rPr>
                  <a:t>trung</a:t>
                </a:r>
                <a:r>
                  <a:rPr lang="en-US" sz="2600" dirty="0">
                    <a:solidFill>
                      <a:schemeClr val="tx1"/>
                    </a:solidFill>
                  </a:rPr>
                  <a:t> </a:t>
                </a:r>
                <a:r>
                  <a:rPr lang="en-US" sz="2600" dirty="0" err="1">
                    <a:solidFill>
                      <a:schemeClr val="tx1"/>
                    </a:solidFill>
                  </a:rPr>
                  <a:t>bình</a:t>
                </a:r>
                <a:r>
                  <a:rPr lang="en-US" sz="2600" dirty="0">
                    <a:solidFill>
                      <a:schemeClr val="tx1"/>
                    </a:solidFill>
                  </a:rPr>
                  <a:t> </a:t>
                </a:r>
                <a:r>
                  <a:rPr lang="en-US" sz="2600" dirty="0" err="1">
                    <a:solidFill>
                      <a:schemeClr val="tx1"/>
                    </a:solidFill>
                  </a:rPr>
                  <a:t>với</a:t>
                </a:r>
                <a:r>
                  <a:rPr lang="en-US" sz="2600" dirty="0">
                    <a:solidFill>
                      <a:schemeClr val="tx1"/>
                    </a:solidFill>
                  </a:rPr>
                  <a:t> </a:t>
                </a:r>
                <a:r>
                  <a:rPr lang="en-US" sz="2600" dirty="0" err="1">
                    <a:solidFill>
                      <a:schemeClr val="tx1"/>
                    </a:solidFill>
                  </a:rPr>
                  <a:t>các</a:t>
                </a:r>
                <a:r>
                  <a:rPr lang="en-US" sz="2600" dirty="0">
                    <a:solidFill>
                      <a:schemeClr val="tx1"/>
                    </a:solidFill>
                  </a:rPr>
                  <a:t> </a:t>
                </a:r>
                <a:r>
                  <a:rPr lang="en-US" sz="2600" dirty="0" err="1">
                    <a:solidFill>
                      <a:schemeClr val="tx1"/>
                    </a:solidFill>
                  </a:rPr>
                  <a:t>phương</a:t>
                </a:r>
                <a:r>
                  <a:rPr lang="en-US" sz="2600" dirty="0">
                    <a:solidFill>
                      <a:schemeClr val="tx1"/>
                    </a:solidFill>
                  </a:rPr>
                  <a:t> </a:t>
                </a:r>
                <a:r>
                  <a:rPr lang="en-US" sz="2600" dirty="0" err="1">
                    <a:solidFill>
                      <a:schemeClr val="tx1"/>
                    </a:solidFill>
                  </a:rPr>
                  <a:t>pháp</a:t>
                </a:r>
                <a:r>
                  <a:rPr lang="en-US" sz="2600" dirty="0">
                    <a:solidFill>
                      <a:schemeClr val="tx1"/>
                    </a:solidFill>
                  </a:rPr>
                  <a:t> </a:t>
                </a:r>
                <a:r>
                  <a:rPr lang="en-US" sz="2600" dirty="0" err="1">
                    <a:solidFill>
                      <a:schemeClr val="tx1"/>
                    </a:solidFill>
                  </a:rPr>
                  <a:t>cập</a:t>
                </a:r>
                <a:r>
                  <a:rPr lang="en-US" sz="2600" dirty="0">
                    <a:solidFill>
                      <a:schemeClr val="tx1"/>
                    </a:solidFill>
                  </a:rPr>
                  <a:t> </a:t>
                </a:r>
                <a:r>
                  <a:rPr lang="en-US" sz="2600" dirty="0" err="1">
                    <a:solidFill>
                      <a:schemeClr val="tx1"/>
                    </a:solidFill>
                  </a:rPr>
                  <a:t>nhật</a:t>
                </a:r>
                <a:r>
                  <a:rPr lang="en-US" sz="2600" dirty="0">
                    <a:solidFill>
                      <a:schemeClr val="tx1"/>
                    </a:solidFill>
                  </a:rPr>
                  <a:t> </a:t>
                </a:r>
                <a:r>
                  <a:rPr lang="en-US" sz="2600" dirty="0" err="1">
                    <a:solidFill>
                      <a:schemeClr val="tx1"/>
                    </a:solidFill>
                  </a:rPr>
                  <a:t>theo</a:t>
                </a:r>
                <a:r>
                  <a:rPr lang="en-US" sz="2600" dirty="0">
                    <a:solidFill>
                      <a:schemeClr val="tx1"/>
                    </a:solidFill>
                  </a:rPr>
                  <a:t> </a:t>
                </a:r>
                <a:r>
                  <a:rPr lang="en-US" sz="2600" dirty="0" err="1">
                    <a:solidFill>
                      <a:schemeClr val="tx1"/>
                    </a:solidFill>
                  </a:rPr>
                  <a:t>nguyên</a:t>
                </a:r>
                <a:r>
                  <a:rPr lang="en-US" sz="2600" dirty="0">
                    <a:solidFill>
                      <a:schemeClr val="tx1"/>
                    </a:solidFill>
                  </a:rPr>
                  <a:t> </a:t>
                </a:r>
                <a:r>
                  <a:rPr lang="en-US" sz="2600" dirty="0" err="1">
                    <a:solidFill>
                      <a:schemeClr val="tx1"/>
                    </a:solidFill>
                  </a:rPr>
                  <a:t>lý</a:t>
                </a:r>
                <a:r>
                  <a:rPr lang="en-US" sz="2600" dirty="0">
                    <a:solidFill>
                      <a:schemeClr val="tx1"/>
                    </a:solidFill>
                  </a:rPr>
                  <a:t> </a:t>
                </a:r>
                <a:r>
                  <a:rPr lang="en-US" sz="2600" dirty="0" err="1">
                    <a:solidFill>
                      <a:srgbClr val="FF0000"/>
                    </a:solidFill>
                  </a:rPr>
                  <a:t>lặp</a:t>
                </a:r>
                <a:r>
                  <a:rPr lang="en-US" sz="2600" dirty="0">
                    <a:solidFill>
                      <a:srgbClr val="FF0000"/>
                    </a:solidFill>
                  </a:rPr>
                  <a:t> (iterative) </a:t>
                </a:r>
                <a:r>
                  <a:rPr lang="en-US" sz="2600" dirty="0" err="1">
                    <a:solidFill>
                      <a:schemeClr val="tx1"/>
                    </a:solidFill>
                  </a:rPr>
                  <a:t>và</a:t>
                </a:r>
                <a:r>
                  <a:rPr lang="en-US" sz="2600" dirty="0">
                    <a:solidFill>
                      <a:schemeClr val="tx1"/>
                    </a:solidFill>
                  </a:rPr>
                  <a:t> </a:t>
                </a:r>
                <a:r>
                  <a:rPr lang="en-US" sz="2600" dirty="0" err="1">
                    <a:solidFill>
                      <a:srgbClr val="FF0000"/>
                    </a:solidFill>
                  </a:rPr>
                  <a:t>gia</a:t>
                </a:r>
                <a:r>
                  <a:rPr lang="en-US" sz="2600" dirty="0">
                    <a:solidFill>
                      <a:srgbClr val="FF0000"/>
                    </a:solidFill>
                  </a:rPr>
                  <a:t> </a:t>
                </a:r>
                <a:r>
                  <a:rPr lang="en-US" sz="2600" dirty="0" err="1">
                    <a:solidFill>
                      <a:srgbClr val="FF0000"/>
                    </a:solidFill>
                  </a:rPr>
                  <a:t>tăng</a:t>
                </a:r>
                <a:r>
                  <a:rPr lang="en-US" sz="2600" dirty="0">
                    <a:solidFill>
                      <a:srgbClr val="FF0000"/>
                    </a:solidFill>
                  </a:rPr>
                  <a:t> (incremental)</a:t>
                </a:r>
                <a:r>
                  <a:rPr lang="en-US" sz="2600" dirty="0">
                    <a:solidFill>
                      <a:schemeClr val="tx1"/>
                    </a:solidFill>
                  </a:rPr>
                  <a:t>.</a:t>
                </a:r>
              </a:p>
            </p:txBody>
          </p:sp>
        </mc:Choice>
        <mc:Fallback xmlns="">
          <p:sp>
            <p:nvSpPr>
              <p:cNvPr id="3" name="Text Placeholder 2">
                <a:extLst>
                  <a:ext uri="{FF2B5EF4-FFF2-40B4-BE49-F238E27FC236}">
                    <a16:creationId xmlns:a16="http://schemas.microsoft.com/office/drawing/2014/main" id="{FFC0729E-6D3F-35E9-FBC0-E6F49878CFFC}"/>
                  </a:ext>
                </a:extLst>
              </p:cNvPr>
              <p:cNvSpPr>
                <a:spLocks noGrp="1" noRot="1" noChangeAspect="1" noMove="1" noResize="1" noEditPoints="1" noAdjustHandles="1" noChangeArrowheads="1" noChangeShapeType="1" noTextEdit="1"/>
              </p:cNvSpPr>
              <p:nvPr>
                <p:ph type="body" idx="1"/>
              </p:nvPr>
            </p:nvSpPr>
            <p:spPr>
              <a:xfrm>
                <a:off x="615462" y="1009860"/>
                <a:ext cx="11095891" cy="5498498"/>
              </a:xfrm>
              <a:blipFill>
                <a:blip r:embed="rId2"/>
                <a:stretch>
                  <a:fillRect l="-549" r="-9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92E889-480C-258F-DA66-CCA5AEBF5D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5</a:t>
            </a:fld>
            <a:endParaRPr lang="en-VN"/>
          </a:p>
        </p:txBody>
      </p:sp>
      <p:sp>
        <p:nvSpPr>
          <p:cNvPr id="5" name="Google Shape;375;p5">
            <a:extLst>
              <a:ext uri="{FF2B5EF4-FFF2-40B4-BE49-F238E27FC236}">
                <a16:creationId xmlns:a16="http://schemas.microsoft.com/office/drawing/2014/main" id="{2AFFC5F3-7CC0-35FD-F00B-4D48993CC59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37424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EC3A-5532-6007-95A0-C1DABC0F147D}"/>
              </a:ext>
            </a:extLst>
          </p:cNvPr>
          <p:cNvSpPr>
            <a:spLocks noGrp="1"/>
          </p:cNvSpPr>
          <p:nvPr>
            <p:ph type="title"/>
          </p:nvPr>
        </p:nvSpPr>
        <p:spPr>
          <a:xfrm>
            <a:off x="774146" y="62120"/>
            <a:ext cx="10579655" cy="785896"/>
          </a:xfrm>
        </p:spPr>
        <p:txBody>
          <a:bodyPr>
            <a:normAutofit fontScale="90000"/>
          </a:bodyPr>
          <a:lstStyle/>
          <a:p>
            <a:r>
              <a:rPr lang="en-US" dirty="0" err="1"/>
              <a:t>Ước</a:t>
            </a:r>
            <a:r>
              <a:rPr lang="en-US" dirty="0"/>
              <a:t> </a:t>
            </a:r>
            <a:r>
              <a:rPr lang="en-US" dirty="0" err="1"/>
              <a:t>lượng</a:t>
            </a:r>
            <a:r>
              <a:rPr lang="en-US" dirty="0"/>
              <a:t> </a:t>
            </a:r>
            <a:r>
              <a:rPr lang="en-US" dirty="0" err="1"/>
              <a:t>giá</a:t>
            </a:r>
            <a:r>
              <a:rPr lang="en-US" dirty="0"/>
              <a:t> </a:t>
            </a:r>
            <a:r>
              <a:rPr lang="en-US" err="1"/>
              <a:t>trị</a:t>
            </a:r>
            <a:r>
              <a:rPr lang="en-US"/>
              <a:t>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C0729E-6D3F-35E9-FBC0-E6F49878CFFC}"/>
                  </a:ext>
                </a:extLst>
              </p:cNvPr>
              <p:cNvSpPr>
                <a:spLocks noGrp="1"/>
              </p:cNvSpPr>
              <p:nvPr>
                <p:ph type="body" idx="1"/>
              </p:nvPr>
            </p:nvSpPr>
            <p:spPr>
              <a:xfrm>
                <a:off x="548054" y="838782"/>
                <a:ext cx="11095891" cy="5848140"/>
              </a:xfrm>
            </p:spPr>
            <p:txBody>
              <a:bodyPr>
                <a:normAutofit fontScale="85000" lnSpcReduction="10000"/>
              </a:bodyPr>
              <a:lstStyle/>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b="0" i="1" smtClean="0">
                              <a:latin typeface="Cambria Math" panose="02040503050406030204" pitchFamily="18" charset="0"/>
                              <a:ea typeface="Cambria Math" panose="02040503050406030204" pitchFamily="18" charset="0"/>
                            </a:rPr>
                            <m:t>𝑘</m:t>
                          </m:r>
                        </m:den>
                      </m:f>
                      <m:nary>
                        <m:naryPr>
                          <m:chr m:val="∑"/>
                          <m:ctrlPr>
                            <a:rPr lang="en-US" sz="2600" i="1">
                              <a:latin typeface="Cambria Math" panose="02040503050406030204" pitchFamily="18" charset="0"/>
                              <a:ea typeface="Cambria Math" panose="02040503050406030204" pitchFamily="18" charset="0"/>
                            </a:rPr>
                          </m:ctrlPr>
                        </m:naryPr>
                        <m:sub>
                          <m: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=1</m:t>
                          </m:r>
                        </m:sub>
                        <m:sup>
                          <m:r>
                            <a:rPr lang="en-US" sz="2600" b="0" i="1" smtClean="0">
                              <a:latin typeface="Cambria Math" panose="02040503050406030204" pitchFamily="18" charset="0"/>
                              <a:ea typeface="Cambria Math" panose="02040503050406030204" pitchFamily="18" charset="0"/>
                            </a:rPr>
                            <m:t>𝑘</m:t>
                          </m:r>
                        </m:sup>
                        <m:e>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e>
                      </m:nary>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=1, 2,…</m:t>
                      </m:r>
                    </m:oMath>
                  </m:oMathPara>
                </a14:m>
                <a:endParaRPr lang="en-US" sz="2600" dirty="0"/>
              </a:p>
              <a:p>
                <a:pPr marL="50800" indent="0">
                  <a:buNone/>
                </a:pPr>
                <a:r>
                  <a:rPr lang="en-US" sz="2600" dirty="0"/>
                  <a:t>Do </a:t>
                </a:r>
                <a:r>
                  <a:rPr lang="en-US" sz="2600" dirty="0" err="1"/>
                  <a:t>đó</a:t>
                </a:r>
                <a:r>
                  <a:rPr lang="en-US" sz="2600" dirty="0"/>
                  <a:t>, ta </a:t>
                </a:r>
                <a:r>
                  <a:rPr lang="en-US" sz="2600" dirty="0" err="1"/>
                  <a:t>có</a:t>
                </a:r>
                <a:r>
                  <a:rPr lang="en-US" sz="2600" dirty="0"/>
                  <a:t>:</a:t>
                </a:r>
              </a:p>
              <a:p>
                <a:pPr marL="5080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𝑘</m:t>
                          </m:r>
                        </m:sub>
                      </m:sSub>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−1</m:t>
                          </m:r>
                        </m:den>
                      </m:f>
                      <m:nary>
                        <m:naryPr>
                          <m:chr m:val="∑"/>
                          <m:ctrlPr>
                            <a:rPr lang="en-US" sz="2600" i="1">
                              <a:latin typeface="Cambria Math" panose="02040503050406030204" pitchFamily="18" charset="0"/>
                              <a:ea typeface="Cambria Math" panose="02040503050406030204" pitchFamily="18" charset="0"/>
                            </a:rPr>
                          </m:ctrlPr>
                        </m:naryPr>
                        <m:sub>
                          <m: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=1</m:t>
                          </m:r>
                        </m:sub>
                        <m:sup>
                          <m:r>
                            <a:rPr lang="en-US" sz="2600" i="1">
                              <a:latin typeface="Cambria Math" panose="02040503050406030204" pitchFamily="18" charset="0"/>
                              <a:ea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−1</m:t>
                          </m:r>
                        </m:sup>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e>
                      </m:nary>
                      <m:r>
                        <a:rPr lang="en-US" sz="2600" i="1">
                          <a:latin typeface="Cambria Math" panose="02040503050406030204" pitchFamily="18" charset="0"/>
                          <a:ea typeface="Cambria Math" panose="02040503050406030204" pitchFamily="18" charset="0"/>
                        </a:rPr>
                        <m:t>,  </m:t>
                      </m:r>
                      <m:r>
                        <a:rPr lang="en-US" sz="2600" i="1">
                          <a:latin typeface="Cambria Math" panose="02040503050406030204" pitchFamily="18" charset="0"/>
                          <a:ea typeface="Cambria Math" panose="02040503050406030204" pitchFamily="18" charset="0"/>
                        </a:rPr>
                        <m:t>𝑘</m:t>
                      </m:r>
                      <m:r>
                        <a:rPr lang="en-US" sz="2600" i="1">
                          <a:latin typeface="Cambria Math" panose="02040503050406030204" pitchFamily="18" charset="0"/>
                          <a:ea typeface="Cambria Math" panose="02040503050406030204" pitchFamily="18" charset="0"/>
                        </a:rPr>
                        <m:t>=2, 3,…</m:t>
                      </m:r>
                    </m:oMath>
                  </m:oMathPara>
                </a14:m>
                <a:endParaRPr lang="en-US" sz="2600" dirty="0"/>
              </a:p>
              <a:p>
                <a:pPr marL="50800" indent="0">
                  <a:buNone/>
                </a:pP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𝑘</m:t>
                        </m:r>
                        <m:r>
                          <a:rPr lang="en-US" sz="2600" i="1">
                            <a:latin typeface="Cambria Math" panose="02040503050406030204" pitchFamily="18" charset="0"/>
                            <a:ea typeface="Cambria Math" panose="02040503050406030204" pitchFamily="18" charset="0"/>
                          </a:rPr>
                          <m:t>+1</m:t>
                        </m:r>
                      </m:sub>
                    </m:sSub>
                  </m:oMath>
                </a14:m>
                <a:r>
                  <a:rPr lang="en-US" sz="2600" dirty="0"/>
                  <a:t> </a:t>
                </a:r>
                <a:r>
                  <a:rPr lang="en-US" sz="2600" dirty="0" err="1"/>
                  <a:t>có</a:t>
                </a:r>
                <a:r>
                  <a:rPr lang="en-US" sz="2600" dirty="0"/>
                  <a:t> </a:t>
                </a:r>
                <a:r>
                  <a:rPr lang="en-US" sz="2600" dirty="0" err="1"/>
                  <a:t>thể</a:t>
                </a:r>
                <a:r>
                  <a:rPr lang="en-US" sz="2600" dirty="0"/>
                  <a:t> </a:t>
                </a:r>
                <a:r>
                  <a:rPr lang="en-US" sz="2600" dirty="0" err="1"/>
                  <a:t>được</a:t>
                </a:r>
                <a:r>
                  <a:rPr lang="en-US" sz="2600" dirty="0"/>
                  <a:t> </a:t>
                </a:r>
                <a:r>
                  <a:rPr lang="en-US" sz="2600" dirty="0" err="1"/>
                  <a:t>biểu</a:t>
                </a:r>
                <a:r>
                  <a:rPr lang="en-US" sz="2600" dirty="0"/>
                  <a:t> </a:t>
                </a:r>
                <a:r>
                  <a:rPr lang="en-US" sz="2600" dirty="0" err="1"/>
                  <a:t>diễn</a:t>
                </a:r>
                <a:r>
                  <a:rPr lang="en-US" sz="2600" dirty="0"/>
                  <a:t> </a:t>
                </a:r>
                <a:r>
                  <a:rPr lang="en-US" sz="2600" dirty="0" err="1"/>
                  <a:t>với</a:t>
                </a:r>
                <a:r>
                  <a:rPr lang="en-US" sz="2600" dirty="0"/>
                  <a:t>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𝑘</m:t>
                        </m:r>
                      </m:sub>
                    </m:sSub>
                  </m:oMath>
                </a14:m>
                <a:r>
                  <a:rPr lang="en-US" sz="2600" dirty="0"/>
                  <a:t> </a:t>
                </a:r>
                <a:r>
                  <a:rPr lang="en-US" sz="2600" dirty="0" err="1"/>
                  <a:t>như</a:t>
                </a:r>
                <a:r>
                  <a:rPr lang="en-US" sz="2600" dirty="0"/>
                  <a:t> </a:t>
                </a:r>
                <a:r>
                  <a:rPr lang="en-US" sz="2600" dirty="0" err="1"/>
                  <a:t>sau</a:t>
                </a:r>
                <a:r>
                  <a:rPr lang="en-US" sz="2600" dirty="0"/>
                  <a:t>:</a:t>
                </a:r>
              </a:p>
              <a:p>
                <a:pPr marL="50800" indent="0" algn="l">
                  <a:buNone/>
                </a:pPr>
                <a14:m>
                  <m:oMathPara xmlns:m="http://schemas.openxmlformats.org/officeDocument/2006/math">
                    <m:oMathParaPr>
                      <m:jc m:val="left"/>
                    </m:oMathParaPr>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𝑘</m:t>
                          </m:r>
                          <m:r>
                            <a:rPr lang="en-US" sz="2600" i="1">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𝑘</m:t>
                          </m:r>
                        </m:den>
                      </m:f>
                      <m:nary>
                        <m:naryPr>
                          <m:chr m:val="∑"/>
                          <m:ctrlPr>
                            <a:rPr lang="en-US" sz="2600" i="1">
                              <a:latin typeface="Cambria Math" panose="02040503050406030204" pitchFamily="18" charset="0"/>
                              <a:ea typeface="Cambria Math" panose="02040503050406030204" pitchFamily="18" charset="0"/>
                            </a:rPr>
                          </m:ctrlPr>
                        </m:naryPr>
                        <m:sub>
                          <m: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=1</m:t>
                          </m:r>
                        </m:sub>
                        <m:sup>
                          <m:r>
                            <a:rPr lang="en-US" sz="2600" i="1">
                              <a:latin typeface="Cambria Math" panose="02040503050406030204" pitchFamily="18" charset="0"/>
                              <a:ea typeface="Cambria Math" panose="02040503050406030204" pitchFamily="18" charset="0"/>
                            </a:rPr>
                            <m:t>𝑘</m:t>
                          </m:r>
                        </m:sup>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e>
                      </m:nary>
                      <m:r>
                        <a:rPr lang="en-US" sz="2600" b="0" i="1" smtClean="0">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𝑘</m:t>
                          </m:r>
                        </m:den>
                      </m:f>
                      <m:d>
                        <m:dPr>
                          <m:ctrlPr>
                            <a:rPr lang="en-US" sz="2600" i="1" smtClean="0">
                              <a:latin typeface="Cambria Math" panose="02040503050406030204" pitchFamily="18" charset="0"/>
                              <a:ea typeface="Cambria Math" panose="02040503050406030204" pitchFamily="18" charset="0"/>
                            </a:rPr>
                          </m:ctrlPr>
                        </m:dPr>
                        <m:e>
                          <m:nary>
                            <m:naryPr>
                              <m:chr m:val="∑"/>
                              <m:ctrlPr>
                                <a:rPr lang="en-US" sz="2600" i="1">
                                  <a:latin typeface="Cambria Math" panose="02040503050406030204" pitchFamily="18" charset="0"/>
                                  <a:ea typeface="Cambria Math" panose="02040503050406030204" pitchFamily="18" charset="0"/>
                                </a:rPr>
                              </m:ctrlPr>
                            </m:naryPr>
                            <m:sub>
                              <m: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=1</m:t>
                              </m:r>
                            </m:sub>
                            <m:sup>
                              <m:r>
                                <a:rPr lang="en-US" sz="2600" i="1">
                                  <a:latin typeface="Cambria Math" panose="02040503050406030204" pitchFamily="18" charset="0"/>
                                  <a:ea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−1</m:t>
                              </m:r>
                            </m:sup>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e>
                          </m:nary>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𝑘</m:t>
                              </m:r>
                            </m:sub>
                          </m:sSub>
                        </m:e>
                      </m:d>
                    </m:oMath>
                    <m:oMath xmlns:m="http://schemas.openxmlformats.org/officeDocument/2006/math">
                      <m:r>
                        <a:rPr lang="en-US" sz="2600" b="0" i="1" smtClean="0">
                          <a:latin typeface="Cambria Math" panose="02040503050406030204" pitchFamily="18" charset="0"/>
                          <a:ea typeface="Cambria Math" panose="02040503050406030204" pitchFamily="18" charset="0"/>
                        </a:rPr>
                        <m:t>                               =</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𝑘</m:t>
                          </m:r>
                        </m:den>
                      </m:f>
                      <m:d>
                        <m:dPr>
                          <m:ctrlPr>
                            <a:rPr lang="en-US" sz="2600" b="0" i="1" smtClean="0">
                              <a:latin typeface="Cambria Math" panose="02040503050406030204" pitchFamily="18" charset="0"/>
                              <a:ea typeface="Cambria Math" panose="02040503050406030204" pitchFamily="18" charset="0"/>
                            </a:rPr>
                          </m:ctrlPr>
                        </m:dPr>
                        <m:e>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−1</m:t>
                              </m:r>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𝑘</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𝑘</m:t>
                              </m:r>
                            </m:sub>
                          </m:sSub>
                        </m:e>
                      </m:d>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𝑘</m:t>
                          </m:r>
                        </m:sub>
                      </m:sSub>
                      <m:r>
                        <a:rPr lang="en-US" sz="2600" b="0" i="1" smtClean="0">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𝑘</m:t>
                          </m:r>
                        </m:den>
                      </m:f>
                      <m:d>
                        <m:dPr>
                          <m:ctrlPr>
                            <a:rPr lang="en-US" sz="2600" i="1">
                              <a:latin typeface="Cambria Math" panose="02040503050406030204" pitchFamily="18" charset="0"/>
                              <a:ea typeface="Cambria Math" panose="02040503050406030204" pitchFamily="18" charset="0"/>
                            </a:rPr>
                          </m:ctrlPr>
                        </m:dPr>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𝑘</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𝑘</m:t>
                              </m:r>
                            </m:sub>
                          </m:sSub>
                        </m:e>
                      </m:d>
                    </m:oMath>
                  </m:oMathPara>
                </a14:m>
                <a:endParaRPr lang="en-US" sz="2600" dirty="0"/>
              </a:p>
            </p:txBody>
          </p:sp>
        </mc:Choice>
        <mc:Fallback xmlns="">
          <p:sp>
            <p:nvSpPr>
              <p:cNvPr id="3" name="Text Placeholder 2">
                <a:extLst>
                  <a:ext uri="{FF2B5EF4-FFF2-40B4-BE49-F238E27FC236}">
                    <a16:creationId xmlns:a16="http://schemas.microsoft.com/office/drawing/2014/main" id="{FFC0729E-6D3F-35E9-FBC0-E6F49878CFFC}"/>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2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92E889-480C-258F-DA66-CCA5AEBF5D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6</a:t>
            </a:fld>
            <a:endParaRPr lang="en-VN"/>
          </a:p>
        </p:txBody>
      </p:sp>
      <p:sp>
        <p:nvSpPr>
          <p:cNvPr id="5" name="Google Shape;375;p5">
            <a:extLst>
              <a:ext uri="{FF2B5EF4-FFF2-40B4-BE49-F238E27FC236}">
                <a16:creationId xmlns:a16="http://schemas.microsoft.com/office/drawing/2014/main" id="{2AFFC5F3-7CC0-35FD-F00B-4D48993CC59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94264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EC3A-5532-6007-95A0-C1DABC0F147D}"/>
              </a:ext>
            </a:extLst>
          </p:cNvPr>
          <p:cNvSpPr>
            <a:spLocks noGrp="1"/>
          </p:cNvSpPr>
          <p:nvPr>
            <p:ph type="title"/>
          </p:nvPr>
        </p:nvSpPr>
        <p:spPr>
          <a:xfrm>
            <a:off x="774146" y="62120"/>
            <a:ext cx="10579655" cy="785896"/>
          </a:xfrm>
        </p:spPr>
        <p:txBody>
          <a:bodyPr>
            <a:normAutofit fontScale="90000"/>
          </a:bodyPr>
          <a:lstStyle/>
          <a:p>
            <a:r>
              <a:rPr lang="en-US" dirty="0" err="1"/>
              <a:t>Ước</a:t>
            </a:r>
            <a:r>
              <a:rPr lang="en-US" dirty="0"/>
              <a:t> </a:t>
            </a:r>
            <a:r>
              <a:rPr lang="en-US" dirty="0" err="1"/>
              <a:t>lượng</a:t>
            </a:r>
            <a:r>
              <a:rPr lang="en-US" dirty="0"/>
              <a:t> </a:t>
            </a:r>
            <a:r>
              <a:rPr lang="en-US" dirty="0" err="1"/>
              <a:t>giá</a:t>
            </a:r>
            <a:r>
              <a:rPr lang="en-US" dirty="0"/>
              <a:t> </a:t>
            </a:r>
            <a:r>
              <a:rPr lang="en-US" err="1"/>
              <a:t>trị</a:t>
            </a:r>
            <a:r>
              <a:rPr lang="en-US"/>
              <a:t>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C0729E-6D3F-35E9-FBC0-E6F49878CFFC}"/>
                  </a:ext>
                </a:extLst>
              </p:cNvPr>
              <p:cNvSpPr>
                <a:spLocks noGrp="1"/>
              </p:cNvSpPr>
              <p:nvPr>
                <p:ph type="body" idx="1"/>
              </p:nvPr>
            </p:nvSpPr>
            <p:spPr>
              <a:xfrm>
                <a:off x="548054" y="838782"/>
                <a:ext cx="11095891" cy="5848140"/>
              </a:xfrm>
            </p:spPr>
            <p:txBody>
              <a:bodyPr>
                <a:normAutofit fontScale="77500" lnSpcReduction="20000"/>
              </a:bodyPr>
              <a:lstStyle/>
              <a:p>
                <a:pPr marL="50800" indent="0">
                  <a:buNone/>
                </a:pPr>
                <a:r>
                  <a:rPr lang="en-US" sz="2600" dirty="0"/>
                  <a:t>Ta </a:t>
                </a:r>
                <a:r>
                  <a:rPr lang="en-US" sz="2600" dirty="0" err="1"/>
                  <a:t>có</a:t>
                </a:r>
                <a:r>
                  <a:rPr lang="en-US" sz="2600" dirty="0"/>
                  <a:t> </a:t>
                </a:r>
                <a:r>
                  <a:rPr lang="en-US" sz="2600" dirty="0" err="1"/>
                  <a:t>một</a:t>
                </a:r>
                <a:r>
                  <a:rPr lang="en-US" sz="2600" dirty="0"/>
                  <a:t> </a:t>
                </a:r>
                <a:r>
                  <a:rPr lang="en-US" sz="2600" dirty="0" err="1"/>
                  <a:t>thuật</a:t>
                </a:r>
                <a:r>
                  <a:rPr lang="en-US" sz="2600" dirty="0"/>
                  <a:t> </a:t>
                </a:r>
                <a:r>
                  <a:rPr lang="en-US" sz="2600" dirty="0" err="1"/>
                  <a:t>toán</a:t>
                </a:r>
                <a:r>
                  <a:rPr lang="en-US" sz="2600" dirty="0"/>
                  <a:t> </a:t>
                </a:r>
                <a:r>
                  <a:rPr lang="en-US" sz="2600" dirty="0" err="1">
                    <a:solidFill>
                      <a:srgbClr val="FF0000"/>
                    </a:solidFill>
                  </a:rPr>
                  <a:t>lặp</a:t>
                </a:r>
                <a:r>
                  <a:rPr lang="en-US" sz="2600" dirty="0">
                    <a:solidFill>
                      <a:srgbClr val="FF0000"/>
                    </a:solidFill>
                  </a:rPr>
                  <a:t> </a:t>
                </a:r>
                <a:r>
                  <a:rPr lang="en-US" sz="2600">
                    <a:solidFill>
                      <a:schemeClr val="tx1"/>
                    </a:solidFill>
                  </a:rPr>
                  <a:t>(</a:t>
                </a:r>
                <a:r>
                  <a:rPr lang="en-US" sz="2600">
                    <a:solidFill>
                      <a:srgbClr val="FF0000"/>
                    </a:solidFill>
                  </a:rPr>
                  <a:t>iterative</a:t>
                </a:r>
                <a:r>
                  <a:rPr lang="en-US" sz="2600">
                    <a:solidFill>
                      <a:schemeClr val="tx1"/>
                    </a:solidFill>
                  </a:rPr>
                  <a:t>)</a:t>
                </a:r>
                <a:r>
                  <a:rPr lang="en-US" sz="2600"/>
                  <a:t> </a:t>
                </a:r>
                <a:r>
                  <a:rPr lang="en-US" sz="2600" dirty="0" err="1"/>
                  <a:t>như</a:t>
                </a:r>
                <a:r>
                  <a:rPr lang="en-US" sz="2600" dirty="0"/>
                  <a:t> </a:t>
                </a:r>
                <a:r>
                  <a:rPr lang="en-US" sz="2600" dirty="0" err="1"/>
                  <a:t>sau</a:t>
                </a:r>
                <a:r>
                  <a:rPr lang="en-US" sz="2600" dirty="0"/>
                  <a:t>:</a:t>
                </a:r>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r>
                            <a:rPr lang="en-US" sz="2600" i="1">
                              <a:solidFill>
                                <a:schemeClr val="accent1"/>
                              </a:solidFill>
                              <a:latin typeface="Cambria Math" panose="02040503050406030204" pitchFamily="18" charset="0"/>
                              <a:ea typeface="Cambria Math" panose="02040503050406030204" pitchFamily="18" charset="0"/>
                            </a:rPr>
                            <m:t>+1</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f>
                        <m:fPr>
                          <m:ctrlPr>
                            <a:rPr lang="en-US" sz="2600" i="1">
                              <a:solidFill>
                                <a:schemeClr val="accent1"/>
                              </a:solidFill>
                              <a:latin typeface="Cambria Math" panose="02040503050406030204" pitchFamily="18" charset="0"/>
                              <a:ea typeface="Cambria Math" panose="02040503050406030204" pitchFamily="18" charset="0"/>
                            </a:rPr>
                          </m:ctrlPr>
                        </m:fPr>
                        <m:num>
                          <m:r>
                            <a:rPr lang="en-US" sz="2600" i="1">
                              <a:solidFill>
                                <a:schemeClr val="accent1"/>
                              </a:solidFill>
                              <a:latin typeface="Cambria Math" panose="02040503050406030204" pitchFamily="18" charset="0"/>
                              <a:ea typeface="Cambria Math" panose="02040503050406030204" pitchFamily="18" charset="0"/>
                            </a:rPr>
                            <m:t>1</m:t>
                          </m:r>
                        </m:num>
                        <m:den>
                          <m:r>
                            <a:rPr lang="en-US" sz="2600" i="1">
                              <a:solidFill>
                                <a:schemeClr val="accent1"/>
                              </a:solidFill>
                              <a:latin typeface="Cambria Math" panose="02040503050406030204" pitchFamily="18" charset="0"/>
                              <a:ea typeface="Cambria Math" panose="02040503050406030204" pitchFamily="18" charset="0"/>
                            </a:rPr>
                            <m:t>𝑘</m:t>
                          </m:r>
                        </m:den>
                      </m:f>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i="1">
                                  <a:solidFill>
                                    <a:schemeClr val="accent1"/>
                                  </a:solidFill>
                                  <a:latin typeface="Cambria Math" panose="02040503050406030204" pitchFamily="18" charset="0"/>
                                  <a:ea typeface="Cambria Math" panose="02040503050406030204" pitchFamily="18" charset="0"/>
                                </a:rPr>
                                <m:t>𝑘</m:t>
                              </m:r>
                            </m:sub>
                          </m:sSub>
                        </m:e>
                      </m:d>
                    </m:oMath>
                  </m:oMathPara>
                </a14:m>
                <a:endParaRPr lang="en-US" sz="2600" dirty="0"/>
              </a:p>
              <a:p>
                <a:pPr marL="50800" indent="0">
                  <a:buNone/>
                </a:pPr>
                <a:r>
                  <a:rPr lang="en-US" sz="2600" dirty="0" err="1"/>
                  <a:t>để</a:t>
                </a:r>
                <a:r>
                  <a:rPr lang="en-US" sz="2600" dirty="0"/>
                  <a:t> </a:t>
                </a:r>
                <a:r>
                  <a:rPr lang="en-US" sz="2600" dirty="0" err="1"/>
                  <a:t>tính</a:t>
                </a:r>
                <a:r>
                  <a:rPr lang="en-US" sz="2600" dirty="0"/>
                  <a:t> </a:t>
                </a:r>
                <a:r>
                  <a:rPr lang="en-US" sz="2600" dirty="0" err="1"/>
                  <a:t>giá</a:t>
                </a:r>
                <a:r>
                  <a:rPr lang="en-US" sz="2600" dirty="0"/>
                  <a:t> </a:t>
                </a:r>
                <a:r>
                  <a:rPr lang="en-US" sz="2600" dirty="0" err="1"/>
                  <a:t>trị</a:t>
                </a:r>
                <a:r>
                  <a:rPr lang="en-US" sz="2600" dirty="0"/>
                  <a:t> </a:t>
                </a:r>
                <a:r>
                  <a:rPr lang="en-US" sz="2600" dirty="0" err="1"/>
                  <a:t>trung</a:t>
                </a:r>
                <a:r>
                  <a:rPr lang="en-US" sz="2600" dirty="0"/>
                  <a:t> </a:t>
                </a:r>
                <a:r>
                  <a:rPr lang="en-US" sz="2600" dirty="0" err="1"/>
                  <a:t>bình</a:t>
                </a:r>
                <a:r>
                  <a:rPr lang="en-US" sz="2600" dirty="0"/>
                  <a:t> </a:t>
                </a:r>
                <a14:m>
                  <m:oMath xmlns:m="http://schemas.openxmlformats.org/officeDocument/2006/math">
                    <m:acc>
                      <m:accPr>
                        <m:chr m:val="̅"/>
                        <m:ctrlPr>
                          <a:rPr lang="en-US" sz="2600" i="1">
                            <a:latin typeface="Cambria Math" panose="02040503050406030204" pitchFamily="18" charset="0"/>
                            <a:ea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𝑥</m:t>
                        </m:r>
                      </m:e>
                    </m:acc>
                  </m:oMath>
                </a14:m>
                <a:r>
                  <a:rPr lang="en-US" sz="2600" dirty="0"/>
                  <a:t> </a:t>
                </a:r>
                <a:r>
                  <a:rPr lang="en-US" sz="2600" dirty="0" err="1"/>
                  <a:t>một</a:t>
                </a:r>
                <a:r>
                  <a:rPr lang="en-US" sz="2600" dirty="0"/>
                  <a:t> </a:t>
                </a:r>
                <a:r>
                  <a:rPr lang="en-US" sz="2600" dirty="0" err="1"/>
                  <a:t>cách</a:t>
                </a:r>
                <a:r>
                  <a:rPr lang="en-US" sz="2600" dirty="0"/>
                  <a:t> </a:t>
                </a:r>
                <a:r>
                  <a:rPr lang="en-US" sz="2600" dirty="0" err="1">
                    <a:solidFill>
                      <a:srgbClr val="FF0000"/>
                    </a:solidFill>
                  </a:rPr>
                  <a:t>gia</a:t>
                </a:r>
                <a:r>
                  <a:rPr lang="en-US" sz="2600" dirty="0">
                    <a:solidFill>
                      <a:srgbClr val="FF0000"/>
                    </a:solidFill>
                  </a:rPr>
                  <a:t> </a:t>
                </a:r>
                <a:r>
                  <a:rPr lang="en-US" sz="2600" dirty="0" err="1">
                    <a:solidFill>
                      <a:srgbClr val="FF0000"/>
                    </a:solidFill>
                  </a:rPr>
                  <a:t>tăng</a:t>
                </a:r>
                <a:r>
                  <a:rPr lang="en-US" sz="2600" dirty="0">
                    <a:solidFill>
                      <a:srgbClr val="FF0000"/>
                    </a:solidFill>
                  </a:rPr>
                  <a:t> (incrementally)</a:t>
                </a:r>
                <a:r>
                  <a:rPr lang="en-US" sz="2600" dirty="0"/>
                  <a:t>:</a:t>
                </a:r>
              </a:p>
              <a:p>
                <a:pPr marL="5080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1</m:t>
                          </m:r>
                        </m:sub>
                      </m:sSub>
                    </m:oMath>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2</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b="0" i="1" smtClean="0">
                              <a:latin typeface="Cambria Math" panose="02040503050406030204" pitchFamily="18" charset="0"/>
                              <a:ea typeface="Cambria Math" panose="02040503050406030204" pitchFamily="18" charset="0"/>
                            </a:rPr>
                            <m:t>1</m:t>
                          </m:r>
                        </m:den>
                      </m:f>
                      <m:d>
                        <m:dPr>
                          <m:ctrlPr>
                            <a:rPr lang="en-US" sz="2600" i="1">
                              <a:latin typeface="Cambria Math" panose="02040503050406030204" pitchFamily="18" charset="0"/>
                              <a:ea typeface="Cambria Math" panose="02040503050406030204" pitchFamily="18" charset="0"/>
                            </a:rPr>
                          </m:ctrlPr>
                        </m:dPr>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1</m:t>
                              </m:r>
                            </m:sub>
                          </m:sSub>
                        </m:e>
                      </m:d>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1</m:t>
                          </m:r>
                        </m:sub>
                      </m:sSub>
                    </m:oMath>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3</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2</m:t>
                          </m:r>
                        </m:sub>
                      </m:sSub>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b="0" i="1" smtClean="0">
                              <a:latin typeface="Cambria Math" panose="02040503050406030204" pitchFamily="18" charset="0"/>
                              <a:ea typeface="Cambria Math" panose="02040503050406030204" pitchFamily="18" charset="0"/>
                            </a:rPr>
                            <m:t>2</m:t>
                          </m:r>
                        </m:den>
                      </m:f>
                      <m:d>
                        <m:dPr>
                          <m:ctrlPr>
                            <a:rPr lang="en-US" sz="2600" i="1">
                              <a:latin typeface="Cambria Math" panose="02040503050406030204" pitchFamily="18" charset="0"/>
                              <a:ea typeface="Cambria Math" panose="02040503050406030204" pitchFamily="18" charset="0"/>
                            </a:rPr>
                          </m:ctrlPr>
                        </m:dPr>
                        <m:e>
                          <m:sSub>
                            <m:sSubPr>
                              <m:ctrlPr>
                                <a:rPr lang="en-US" sz="2600" i="1" smtClean="0">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2</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2</m:t>
                              </m:r>
                            </m:sub>
                          </m:sSub>
                        </m:e>
                      </m:d>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2</m:t>
                          </m:r>
                        </m:den>
                      </m:f>
                      <m:d>
                        <m:dPr>
                          <m:ctrlPr>
                            <a:rPr lang="en-US" sz="2600" i="1">
                              <a:latin typeface="Cambria Math" panose="02040503050406030204" pitchFamily="18" charset="0"/>
                              <a:ea typeface="Cambria Math" panose="02040503050406030204" pitchFamily="18" charset="0"/>
                            </a:rPr>
                          </m:ctrlPr>
                        </m:dPr>
                        <m:e>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2</m:t>
                              </m:r>
                            </m:sub>
                          </m:sSub>
                        </m:e>
                      </m:d>
                      <m:r>
                        <a:rPr lang="en-US" sz="2600" b="0" i="1" smtClean="0">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2</m:t>
                          </m:r>
                        </m:den>
                      </m:f>
                      <m:d>
                        <m:dPr>
                          <m:ctrlPr>
                            <a:rPr lang="en-US" sz="2600" i="1">
                              <a:latin typeface="Cambria Math" panose="02040503050406030204" pitchFamily="18" charset="0"/>
                              <a:ea typeface="Cambria Math" panose="02040503050406030204" pitchFamily="18" charset="0"/>
                            </a:rPr>
                          </m:ctrlPr>
                        </m:dPr>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2</m:t>
                              </m:r>
                            </m:sub>
                          </m:sSub>
                        </m:e>
                      </m:d>
                    </m:oMath>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4</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3</m:t>
                          </m:r>
                        </m:sub>
                      </m:sSub>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b="0" i="1" smtClean="0">
                              <a:latin typeface="Cambria Math" panose="02040503050406030204" pitchFamily="18" charset="0"/>
                              <a:ea typeface="Cambria Math" panose="02040503050406030204" pitchFamily="18" charset="0"/>
                            </a:rPr>
                            <m:t>3</m:t>
                          </m:r>
                        </m:den>
                      </m:f>
                      <m:d>
                        <m:dPr>
                          <m:ctrlPr>
                            <a:rPr lang="en-US" sz="2600" i="1">
                              <a:latin typeface="Cambria Math" panose="02040503050406030204" pitchFamily="18" charset="0"/>
                              <a:ea typeface="Cambria Math" panose="02040503050406030204" pitchFamily="18" charset="0"/>
                            </a:rPr>
                          </m:ctrlPr>
                        </m:dPr>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3</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3</m:t>
                              </m:r>
                            </m:sub>
                          </m:sSub>
                        </m:e>
                      </m:d>
                      <m:r>
                        <a:rPr lang="en-US" sz="2600" b="0" i="1" smtClean="0">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b="0" i="1" smtClean="0">
                              <a:latin typeface="Cambria Math" panose="02040503050406030204" pitchFamily="18" charset="0"/>
                              <a:ea typeface="Cambria Math" panose="02040503050406030204" pitchFamily="18" charset="0"/>
                            </a:rPr>
                            <m:t>3</m:t>
                          </m:r>
                        </m:den>
                      </m:f>
                      <m:d>
                        <m:dPr>
                          <m:ctrlPr>
                            <a:rPr lang="en-US" sz="2600" i="1">
                              <a:latin typeface="Cambria Math" panose="02040503050406030204" pitchFamily="18" charset="0"/>
                              <a:ea typeface="Cambria Math" panose="02040503050406030204" pitchFamily="18" charset="0"/>
                            </a:rPr>
                          </m:ctrlPr>
                        </m:dPr>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2</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3</m:t>
                              </m:r>
                            </m:sub>
                          </m:sSub>
                        </m:e>
                      </m:d>
                    </m:oMath>
                    <m:oMath xmlns:m="http://schemas.openxmlformats.org/officeDocument/2006/math">
                      <m:r>
                        <a:rPr lang="en-US" sz="2600" b="0" i="1" smtClean="0">
                          <a:latin typeface="Cambria Math" panose="02040503050406030204" pitchFamily="18" charset="0"/>
                          <a:ea typeface="Cambria Math" panose="02040503050406030204" pitchFamily="18" charset="0"/>
                        </a:rPr>
                        <m:t>…</m:t>
                      </m:r>
                    </m:oMath>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1</m:t>
                          </m:r>
                        </m:num>
                        <m:den>
                          <m:r>
                            <a:rPr lang="en-US" sz="2600" i="1">
                              <a:latin typeface="Cambria Math" panose="02040503050406030204" pitchFamily="18" charset="0"/>
                              <a:ea typeface="Cambria Math" panose="02040503050406030204" pitchFamily="18" charset="0"/>
                            </a:rPr>
                            <m:t>𝑘</m:t>
                          </m:r>
                        </m:den>
                      </m:f>
                      <m:nary>
                        <m:naryPr>
                          <m:chr m:val="∑"/>
                          <m:ctrlPr>
                            <a:rPr lang="en-US" sz="2600" i="1">
                              <a:latin typeface="Cambria Math" panose="02040503050406030204" pitchFamily="18" charset="0"/>
                              <a:ea typeface="Cambria Math" panose="02040503050406030204" pitchFamily="18" charset="0"/>
                            </a:rPr>
                          </m:ctrlPr>
                        </m:naryPr>
                        <m:sub>
                          <m:r>
                            <a:rPr lang="en-US" sz="2600" i="1">
                              <a:latin typeface="Cambria Math" panose="02040503050406030204" pitchFamily="18" charset="0"/>
                              <a:ea typeface="Cambria Math" panose="02040503050406030204" pitchFamily="18" charset="0"/>
                            </a:rPr>
                            <m:t>𝑖</m:t>
                          </m:r>
                          <m:r>
                            <a:rPr lang="en-US" sz="2600" i="1">
                              <a:latin typeface="Cambria Math" panose="02040503050406030204" pitchFamily="18" charset="0"/>
                              <a:ea typeface="Cambria Math" panose="02040503050406030204" pitchFamily="18" charset="0"/>
                            </a:rPr>
                            <m:t>=1</m:t>
                          </m:r>
                        </m:sub>
                        <m:sup>
                          <m:r>
                            <a:rPr lang="en-US" sz="2600" i="1">
                              <a:latin typeface="Cambria Math" panose="02040503050406030204" pitchFamily="18" charset="0"/>
                              <a:ea typeface="Cambria Math" panose="02040503050406030204" pitchFamily="18" charset="0"/>
                            </a:rPr>
                            <m:t>𝑘</m:t>
                          </m:r>
                        </m:sup>
                        <m:e>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𝑖</m:t>
                              </m:r>
                            </m:sub>
                          </m:sSub>
                        </m:e>
                      </m:nary>
                    </m:oMath>
                  </m:oMathPara>
                </a14:m>
                <a:endParaRPr lang="en-US" sz="2600" dirty="0"/>
              </a:p>
              <a:p>
                <a:pPr marL="50800" indent="0">
                  <a:buNone/>
                </a:pPr>
                <a:endParaRPr lang="en-US" sz="2600" dirty="0"/>
              </a:p>
            </p:txBody>
          </p:sp>
        </mc:Choice>
        <mc:Fallback xmlns="">
          <p:sp>
            <p:nvSpPr>
              <p:cNvPr id="3" name="Text Placeholder 2">
                <a:extLst>
                  <a:ext uri="{FF2B5EF4-FFF2-40B4-BE49-F238E27FC236}">
                    <a16:creationId xmlns:a16="http://schemas.microsoft.com/office/drawing/2014/main" id="{FFC0729E-6D3F-35E9-FBC0-E6F49878CFFC}"/>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1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92E889-480C-258F-DA66-CCA5AEBF5D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7</a:t>
            </a:fld>
            <a:endParaRPr lang="en-VN"/>
          </a:p>
        </p:txBody>
      </p:sp>
      <p:sp>
        <p:nvSpPr>
          <p:cNvPr id="5" name="Google Shape;375;p5">
            <a:extLst>
              <a:ext uri="{FF2B5EF4-FFF2-40B4-BE49-F238E27FC236}">
                <a16:creationId xmlns:a16="http://schemas.microsoft.com/office/drawing/2014/main" id="{2AFFC5F3-7CC0-35FD-F00B-4D48993CC59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409923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B6E09-606C-CE84-13FB-731385838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F794E-6F2A-C968-0BE2-CB5EFB109170}"/>
              </a:ext>
            </a:extLst>
          </p:cNvPr>
          <p:cNvSpPr>
            <a:spLocks noGrp="1"/>
          </p:cNvSpPr>
          <p:nvPr>
            <p:ph type="title"/>
          </p:nvPr>
        </p:nvSpPr>
        <p:spPr>
          <a:xfrm>
            <a:off x="774146" y="62120"/>
            <a:ext cx="10579655" cy="785896"/>
          </a:xfrm>
        </p:spPr>
        <p:txBody>
          <a:bodyPr>
            <a:normAutofit fontScale="90000"/>
          </a:bodyPr>
          <a:lstStyle/>
          <a:p>
            <a:r>
              <a:rPr lang="en-US" dirty="0" err="1"/>
              <a:t>Ước</a:t>
            </a:r>
            <a:r>
              <a:rPr lang="en-US" dirty="0"/>
              <a:t> </a:t>
            </a:r>
            <a:r>
              <a:rPr lang="en-US" dirty="0" err="1"/>
              <a:t>lượng</a:t>
            </a:r>
            <a:r>
              <a:rPr lang="en-US" dirty="0"/>
              <a:t> </a:t>
            </a:r>
            <a:r>
              <a:rPr lang="en-US" dirty="0" err="1"/>
              <a:t>giá</a:t>
            </a:r>
            <a:r>
              <a:rPr lang="en-US" dirty="0"/>
              <a:t> </a:t>
            </a:r>
            <a:r>
              <a:rPr lang="en-US" err="1"/>
              <a:t>trị</a:t>
            </a:r>
            <a:r>
              <a:rPr lang="en-US"/>
              <a:t>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6A6D4F-AF7D-1CAD-9E31-921B330C0928}"/>
                  </a:ext>
                </a:extLst>
              </p:cNvPr>
              <p:cNvSpPr>
                <a:spLocks noGrp="1"/>
              </p:cNvSpPr>
              <p:nvPr>
                <p:ph type="body" idx="1"/>
              </p:nvPr>
            </p:nvSpPr>
            <p:spPr>
              <a:xfrm>
                <a:off x="548054" y="838782"/>
                <a:ext cx="11095891" cy="5848140"/>
              </a:xfrm>
            </p:spPr>
            <p:txBody>
              <a:bodyPr>
                <a:normAutofit/>
              </a:bodyPr>
              <a:lstStyle/>
              <a:p>
                <a:pPr marL="50800" indent="0">
                  <a:buNone/>
                </a:pPr>
                <a:r>
                  <a:rPr lang="en-US" sz="2600"/>
                  <a:t>Thuật </a:t>
                </a:r>
                <a:r>
                  <a:rPr lang="en-US" sz="2600" err="1"/>
                  <a:t>toán</a:t>
                </a:r>
                <a:r>
                  <a:rPr lang="en-US" sz="2600"/>
                  <a:t> </a:t>
                </a:r>
                <a:r>
                  <a:rPr lang="en-US" sz="2600">
                    <a:solidFill>
                      <a:srgbClr val="FF0000"/>
                    </a:solidFill>
                  </a:rPr>
                  <a:t>lặp </a:t>
                </a:r>
                <a:r>
                  <a:rPr lang="en-US" sz="2600">
                    <a:solidFill>
                      <a:schemeClr val="tx1"/>
                    </a:solidFill>
                  </a:rPr>
                  <a:t>(</a:t>
                </a:r>
                <a:r>
                  <a:rPr lang="en-US" sz="2600">
                    <a:solidFill>
                      <a:srgbClr val="FF0000"/>
                    </a:solidFill>
                  </a:rPr>
                  <a:t>iterative</a:t>
                </a:r>
                <a:r>
                  <a:rPr lang="en-US" sz="2600">
                    <a:solidFill>
                      <a:schemeClr val="tx1"/>
                    </a:solidFill>
                  </a:rPr>
                  <a:t>):</a:t>
                </a:r>
                <a:endParaRPr lang="en-US" sz="2600" dirty="0"/>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r>
                            <a:rPr lang="en-US" sz="2600" i="1">
                              <a:solidFill>
                                <a:schemeClr val="accent1"/>
                              </a:solidFill>
                              <a:latin typeface="Cambria Math" panose="02040503050406030204" pitchFamily="18" charset="0"/>
                              <a:ea typeface="Cambria Math" panose="02040503050406030204" pitchFamily="18" charset="0"/>
                            </a:rPr>
                            <m:t>+1</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f>
                        <m:fPr>
                          <m:ctrlPr>
                            <a:rPr lang="en-US" sz="2600" i="1">
                              <a:solidFill>
                                <a:schemeClr val="accent1"/>
                              </a:solidFill>
                              <a:latin typeface="Cambria Math" panose="02040503050406030204" pitchFamily="18" charset="0"/>
                              <a:ea typeface="Cambria Math" panose="02040503050406030204" pitchFamily="18" charset="0"/>
                            </a:rPr>
                          </m:ctrlPr>
                        </m:fPr>
                        <m:num>
                          <m:r>
                            <a:rPr lang="en-US" sz="2600" i="1">
                              <a:solidFill>
                                <a:schemeClr val="accent1"/>
                              </a:solidFill>
                              <a:latin typeface="Cambria Math" panose="02040503050406030204" pitchFamily="18" charset="0"/>
                              <a:ea typeface="Cambria Math" panose="02040503050406030204" pitchFamily="18" charset="0"/>
                            </a:rPr>
                            <m:t>1</m:t>
                          </m:r>
                        </m:num>
                        <m:den>
                          <m:r>
                            <a:rPr lang="en-US" sz="2600" i="1">
                              <a:solidFill>
                                <a:schemeClr val="accent1"/>
                              </a:solidFill>
                              <a:latin typeface="Cambria Math" panose="02040503050406030204" pitchFamily="18" charset="0"/>
                              <a:ea typeface="Cambria Math" panose="02040503050406030204" pitchFamily="18" charset="0"/>
                            </a:rPr>
                            <m:t>𝑘</m:t>
                          </m:r>
                        </m:den>
                      </m:f>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i="1">
                                  <a:solidFill>
                                    <a:schemeClr val="accent1"/>
                                  </a:solidFill>
                                  <a:latin typeface="Cambria Math" panose="02040503050406030204" pitchFamily="18" charset="0"/>
                                  <a:ea typeface="Cambria Math" panose="02040503050406030204" pitchFamily="18" charset="0"/>
                                </a:rPr>
                                <m:t>𝑘</m:t>
                              </m:r>
                            </m:sub>
                          </m:sSub>
                        </m:e>
                      </m:d>
                    </m:oMath>
                  </m:oMathPara>
                </a14:m>
                <a:endParaRPr lang="en-US" sz="2600" dirty="0"/>
              </a:p>
              <a:p>
                <a:r>
                  <a:rPr lang="en-US" sz="2600"/>
                  <a:t>Ưu điểm của thuật toán này là ước lượng giá trị kỳ vọng có thể được cập nhật mỗi khi một mẫu (a sample) được thu thập. Ta có thể sử dụng ước lượng này cho các thao tác tính toán khác.</a:t>
                </a:r>
              </a:p>
              <a:p>
                <a:r>
                  <a:rPr lang="en-US" sz="2600"/>
                  <a:t>Ước lượng giá trị </a:t>
                </a:r>
                <a:r>
                  <a:rPr lang="en-US" sz="2400"/>
                  <a:t>kỳ vọng</a:t>
                </a:r>
                <a:r>
                  <a:rPr lang="en-US" sz="2600"/>
                  <a:t> không thực sự tốt ở giai đoạn đầu của thuật toán vì số lượng mẫu chưa đủ </a:t>
                </a:r>
                <a:r>
                  <a:rPr lang="en-US" sz="2600">
                    <a:solidFill>
                      <a:schemeClr val="tx1"/>
                    </a:solidFill>
                  </a:rPr>
                  <a:t>(</a:t>
                </a:r>
                <a14:m>
                  <m:oMath xmlns:m="http://schemas.openxmlformats.org/officeDocument/2006/math">
                    <m:sSub>
                      <m:sSubPr>
                        <m:ctrlPr>
                          <a:rPr lang="en-US" sz="2600" i="1" smtClean="0">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r>
                          <a:rPr lang="en-US" sz="2600" i="1">
                            <a:solidFill>
                              <a:schemeClr val="tx1"/>
                            </a:solidFill>
                            <a:latin typeface="Cambria Math" panose="02040503050406030204" pitchFamily="18" charset="0"/>
                            <a:ea typeface="Cambria Math" panose="02040503050406030204" pitchFamily="18" charset="0"/>
                          </a:rPr>
                          <m:t>+1</m:t>
                        </m:r>
                      </m:sub>
                    </m:sSub>
                    <m:r>
                      <a:rPr lang="en-US" sz="2600" i="1" smtClean="0">
                        <a:solidFill>
                          <a:schemeClr val="tx1"/>
                        </a:solidFill>
                        <a:latin typeface="Cambria Math" panose="02040503050406030204" pitchFamily="18" charset="0"/>
                        <a:ea typeface="Cambria Math" panose="02040503050406030204" pitchFamily="18" charset="0"/>
                      </a:rPr>
                      <m:t>≠</m:t>
                    </m:r>
                    <m:r>
                      <a:rPr lang="en-US" sz="2600" i="1" smtClean="0">
                        <a:solidFill>
                          <a:schemeClr val="tx1"/>
                        </a:solidFill>
                        <a:latin typeface="Cambria Math" panose="02040503050406030204" pitchFamily="18" charset="0"/>
                        <a:ea typeface="Cambria Math" panose="02040503050406030204" pitchFamily="18" charset="0"/>
                      </a:rPr>
                      <m:t>𝔼</m:t>
                    </m:r>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𝑋</m:t>
                    </m:r>
                    <m:r>
                      <a:rPr lang="en-US" sz="2600" b="0" i="1" smtClean="0">
                        <a:solidFill>
                          <a:schemeClr val="tx1"/>
                        </a:solidFill>
                        <a:latin typeface="Cambria Math" panose="02040503050406030204" pitchFamily="18" charset="0"/>
                        <a:ea typeface="Cambria Math" panose="02040503050406030204" pitchFamily="18" charset="0"/>
                      </a:rPr>
                      <m:t>]</m:t>
                    </m:r>
                  </m:oMath>
                </a14:m>
                <a:r>
                  <a:rPr lang="en-US" sz="2600">
                    <a:solidFill>
                      <a:schemeClr val="tx1"/>
                    </a:solidFill>
                  </a:rPr>
                  <a:t>). Sau khi ta thu thập nhiều mẫu, ước lượng sẽ chính xác dần lên (</a:t>
                </a:r>
                <a14:m>
                  <m:oMath xmlns:m="http://schemas.openxmlformats.org/officeDocument/2006/math">
                    <m:sSub>
                      <m:sSubPr>
                        <m:ctrlPr>
                          <a:rPr lang="en-US" sz="2600" i="1">
                            <a:solidFill>
                              <a:schemeClr val="tx1"/>
                            </a:solidFill>
                            <a:latin typeface="Cambria Math" panose="02040503050406030204" pitchFamily="18" charset="0"/>
                            <a:ea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𝑤</m:t>
                        </m:r>
                      </m:e>
                      <m:sub>
                        <m:r>
                          <a:rPr lang="en-US" sz="2600" i="1">
                            <a:solidFill>
                              <a:schemeClr val="tx1"/>
                            </a:solidFill>
                            <a:latin typeface="Cambria Math" panose="02040503050406030204" pitchFamily="18" charset="0"/>
                            <a:ea typeface="Cambria Math" panose="02040503050406030204" pitchFamily="18" charset="0"/>
                          </a:rPr>
                          <m:t>𝑘</m:t>
                        </m:r>
                      </m:sub>
                    </m:sSub>
                    <m:r>
                      <a:rPr lang="en-US" sz="2600" b="0" i="1" smtClean="0">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𝔼</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𝑋</m:t>
                    </m:r>
                    <m:r>
                      <a:rPr lang="en-US" sz="2600" i="1">
                        <a:solidFill>
                          <a:schemeClr val="tx1"/>
                        </a:solidFill>
                        <a:latin typeface="Cambria Math" panose="02040503050406030204" pitchFamily="18" charset="0"/>
                        <a:ea typeface="Cambria Math" panose="02040503050406030204" pitchFamily="18" charset="0"/>
                      </a:rPr>
                      <m:t>]</m:t>
                    </m:r>
                  </m:oMath>
                </a14:m>
                <a:r>
                  <a:rPr lang="en-US" sz="2600"/>
                  <a:t> khi </a:t>
                </a:r>
                <a14:m>
                  <m:oMath xmlns:m="http://schemas.openxmlformats.org/officeDocument/2006/math">
                    <m:r>
                      <a:rPr lang="en-US" sz="2600" b="0" i="1" smtClean="0">
                        <a:latin typeface="Cambria Math" panose="02040503050406030204" pitchFamily="18" charset="0"/>
                      </a:rPr>
                      <m:t>𝑘</m:t>
                    </m:r>
                    <m:r>
                      <a:rPr lang="en-US" sz="2600" b="0" i="1" smtClean="0">
                        <a:latin typeface="Cambria Math" panose="02040503050406030204" pitchFamily="18" charset="0"/>
                      </a:rPr>
                      <m:t>→</m:t>
                    </m:r>
                    <m:r>
                      <a:rPr lang="en-US" sz="2600" b="0" i="1" smtClean="0">
                        <a:latin typeface="Cambria Math" panose="02040503050406030204" pitchFamily="18" charset="0"/>
                      </a:rPr>
                      <m:t>𝑁</m:t>
                    </m:r>
                  </m:oMath>
                </a14:m>
                <a:r>
                  <a:rPr lang="en-US" sz="2600"/>
                  <a:t>).</a:t>
                </a:r>
              </a:p>
              <a:p>
                <a:pPr marL="50800" indent="0">
                  <a:buNone/>
                </a:pPr>
                <a:endParaRPr lang="en-US" sz="2600" dirty="0"/>
              </a:p>
              <a:p>
                <a:pPr marL="50800" indent="0">
                  <a:buNone/>
                </a:pPr>
                <a:endParaRPr lang="en-US" sz="2600" dirty="0"/>
              </a:p>
            </p:txBody>
          </p:sp>
        </mc:Choice>
        <mc:Fallback xmlns="">
          <p:sp>
            <p:nvSpPr>
              <p:cNvPr id="3" name="Text Placeholder 2">
                <a:extLst>
                  <a:ext uri="{FF2B5EF4-FFF2-40B4-BE49-F238E27FC236}">
                    <a16:creationId xmlns:a16="http://schemas.microsoft.com/office/drawing/2014/main" id="{0F6A6D4F-AF7D-1CAD-9E31-921B330C0928}"/>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549" r="-9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9B4213-8B85-33F5-5327-B6E7F38BB5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8</a:t>
            </a:fld>
            <a:endParaRPr lang="en-VN"/>
          </a:p>
        </p:txBody>
      </p:sp>
      <p:sp>
        <p:nvSpPr>
          <p:cNvPr id="5" name="Google Shape;375;p5">
            <a:extLst>
              <a:ext uri="{FF2B5EF4-FFF2-40B4-BE49-F238E27FC236}">
                <a16:creationId xmlns:a16="http://schemas.microsoft.com/office/drawing/2014/main" id="{45A3081A-477B-829E-7CC2-407D0C5CDBB2}"/>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67348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72F05-8A75-22E3-A09E-E4E351843B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A525E-37A9-9773-526F-BC815F71B97B}"/>
              </a:ext>
            </a:extLst>
          </p:cNvPr>
          <p:cNvSpPr>
            <a:spLocks noGrp="1"/>
          </p:cNvSpPr>
          <p:nvPr>
            <p:ph type="title"/>
          </p:nvPr>
        </p:nvSpPr>
        <p:spPr>
          <a:xfrm>
            <a:off x="774146" y="62120"/>
            <a:ext cx="10579655" cy="785896"/>
          </a:xfrm>
        </p:spPr>
        <p:txBody>
          <a:bodyPr>
            <a:normAutofit fontScale="90000"/>
          </a:bodyPr>
          <a:lstStyle/>
          <a:p>
            <a:r>
              <a:rPr lang="en-US" dirty="0" err="1"/>
              <a:t>Ước</a:t>
            </a:r>
            <a:r>
              <a:rPr lang="en-US" dirty="0"/>
              <a:t> </a:t>
            </a:r>
            <a:r>
              <a:rPr lang="en-US" dirty="0" err="1"/>
              <a:t>lượng</a:t>
            </a:r>
            <a:r>
              <a:rPr lang="en-US" dirty="0"/>
              <a:t> </a:t>
            </a:r>
            <a:r>
              <a:rPr lang="en-US" dirty="0" err="1"/>
              <a:t>giá</a:t>
            </a:r>
            <a:r>
              <a:rPr lang="en-US" dirty="0"/>
              <a:t> </a:t>
            </a:r>
            <a:r>
              <a:rPr lang="en-US" err="1"/>
              <a:t>trị</a:t>
            </a:r>
            <a:r>
              <a:rPr lang="en-US"/>
              <a:t> kỳ vọng</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F14193F-2F46-61B1-449E-0ED4498828D5}"/>
                  </a:ext>
                </a:extLst>
              </p:cNvPr>
              <p:cNvSpPr>
                <a:spLocks noGrp="1"/>
              </p:cNvSpPr>
              <p:nvPr>
                <p:ph type="body" idx="1"/>
              </p:nvPr>
            </p:nvSpPr>
            <p:spPr>
              <a:xfrm>
                <a:off x="548054" y="838782"/>
                <a:ext cx="11095891" cy="5848140"/>
              </a:xfrm>
            </p:spPr>
            <p:txBody>
              <a:bodyPr>
                <a:normAutofit/>
              </a:bodyPr>
              <a:lstStyle/>
              <a:p>
                <a:pPr marL="50800" indent="0">
                  <a:buNone/>
                </a:pPr>
                <a:r>
                  <a:rPr lang="en-US" sz="2600"/>
                  <a:t>Xét phiên bản tổng quát hơn của thuật toán</a:t>
                </a:r>
                <a:r>
                  <a:rPr lang="en-US" sz="2600">
                    <a:solidFill>
                      <a:schemeClr val="tx1"/>
                    </a:solidFill>
                  </a:rPr>
                  <a:t>:</a:t>
                </a:r>
                <a:endParaRPr lang="en-US" sz="2600" dirty="0"/>
              </a:p>
              <a:p>
                <a:pPr marL="50800" indent="0">
                  <a:buNone/>
                </a:pPr>
                <a14:m>
                  <m:oMathPara xmlns:m="http://schemas.openxmlformats.org/officeDocument/2006/math">
                    <m:oMathParaPr>
                      <m:jc m:val="centerGroup"/>
                    </m:oMathParaPr>
                    <m:oMath xmlns:m="http://schemas.openxmlformats.org/officeDocument/2006/math">
                      <m:sSub>
                        <m:sSubPr>
                          <m:ctrlPr>
                            <a:rPr lang="en-US" sz="2600" i="1" smtClean="0">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r>
                            <a:rPr lang="en-US" sz="2600" i="1">
                              <a:solidFill>
                                <a:schemeClr val="accent1"/>
                              </a:solidFill>
                              <a:latin typeface="Cambria Math" panose="02040503050406030204" pitchFamily="18" charset="0"/>
                              <a:ea typeface="Cambria Math" panose="02040503050406030204" pitchFamily="18" charset="0"/>
                            </a:rPr>
                            <m:t>+1</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smtClean="0">
                              <a:solidFill>
                                <a:srgbClr val="FF0000"/>
                              </a:solidFill>
                              <a:latin typeface="Cambria Math" panose="02040503050406030204" pitchFamily="18" charset="0"/>
                              <a:ea typeface="Cambria Math" panose="02040503050406030204" pitchFamily="18" charset="0"/>
                            </a:rPr>
                          </m:ctrlPr>
                        </m:sSubPr>
                        <m:e>
                          <m:r>
                            <a:rPr lang="en-US" sz="2600" i="1" smtClean="0">
                              <a:solidFill>
                                <a:srgbClr val="FF0000"/>
                              </a:solidFill>
                              <a:latin typeface="Cambria Math" panose="02040503050406030204" pitchFamily="18" charset="0"/>
                              <a:ea typeface="Cambria Math" panose="02040503050406030204" pitchFamily="18" charset="0"/>
                            </a:rPr>
                            <m:t>𝛼</m:t>
                          </m:r>
                        </m:e>
                        <m:sub>
                          <m:r>
                            <a:rPr lang="en-US" sz="2600" i="1">
                              <a:solidFill>
                                <a:srgbClr val="FF0000"/>
                              </a:solidFill>
                              <a:latin typeface="Cambria Math" panose="02040503050406030204" pitchFamily="18" charset="0"/>
                              <a:ea typeface="Cambria Math" panose="02040503050406030204" pitchFamily="18" charset="0"/>
                            </a:rPr>
                            <m:t>𝑘</m:t>
                          </m:r>
                        </m:sub>
                      </m:sSub>
                      <m:d>
                        <m:dPr>
                          <m:ctrlPr>
                            <a:rPr lang="en-US" sz="2600" i="1">
                              <a:solidFill>
                                <a:schemeClr val="accent1"/>
                              </a:solidFill>
                              <a:latin typeface="Cambria Math" panose="02040503050406030204" pitchFamily="18" charset="0"/>
                              <a:ea typeface="Cambria Math" panose="02040503050406030204" pitchFamily="18" charset="0"/>
                            </a:rPr>
                          </m:ctrlPr>
                        </m:dPr>
                        <m:e>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𝑤</m:t>
                              </m:r>
                            </m:e>
                            <m:sub>
                              <m:r>
                                <a:rPr lang="en-US" sz="2600" i="1">
                                  <a:solidFill>
                                    <a:schemeClr val="accent1"/>
                                  </a:solidFill>
                                  <a:latin typeface="Cambria Math" panose="02040503050406030204" pitchFamily="18" charset="0"/>
                                  <a:ea typeface="Cambria Math" panose="02040503050406030204" pitchFamily="18" charset="0"/>
                                </a:rPr>
                                <m:t>𝑘</m:t>
                              </m:r>
                            </m:sub>
                          </m:sSub>
                          <m:r>
                            <a:rPr lang="en-US" sz="2600" i="1">
                              <a:solidFill>
                                <a:schemeClr val="accent1"/>
                              </a:solidFill>
                              <a:latin typeface="Cambria Math" panose="02040503050406030204" pitchFamily="18" charset="0"/>
                              <a:ea typeface="Cambria Math" panose="02040503050406030204" pitchFamily="18" charset="0"/>
                            </a:rPr>
                            <m:t>−</m:t>
                          </m:r>
                          <m:sSub>
                            <m:sSubPr>
                              <m:ctrlPr>
                                <a:rPr lang="en-US" sz="2600" i="1">
                                  <a:solidFill>
                                    <a:schemeClr val="accent1"/>
                                  </a:solidFill>
                                  <a:latin typeface="Cambria Math" panose="02040503050406030204" pitchFamily="18" charset="0"/>
                                  <a:ea typeface="Cambria Math" panose="02040503050406030204" pitchFamily="18" charset="0"/>
                                </a:rPr>
                              </m:ctrlPr>
                            </m:sSubPr>
                            <m:e>
                              <m:r>
                                <a:rPr lang="en-US" sz="2600" i="1">
                                  <a:solidFill>
                                    <a:schemeClr val="accent1"/>
                                  </a:solidFill>
                                  <a:latin typeface="Cambria Math" panose="02040503050406030204" pitchFamily="18" charset="0"/>
                                  <a:ea typeface="Cambria Math" panose="02040503050406030204" pitchFamily="18" charset="0"/>
                                </a:rPr>
                                <m:t>𝑥</m:t>
                              </m:r>
                            </m:e>
                            <m:sub>
                              <m:r>
                                <a:rPr lang="en-US" sz="2600" i="1">
                                  <a:solidFill>
                                    <a:schemeClr val="accent1"/>
                                  </a:solidFill>
                                  <a:latin typeface="Cambria Math" panose="02040503050406030204" pitchFamily="18" charset="0"/>
                                  <a:ea typeface="Cambria Math" panose="02040503050406030204" pitchFamily="18" charset="0"/>
                                </a:rPr>
                                <m:t>𝑘</m:t>
                              </m:r>
                            </m:sub>
                          </m:sSub>
                        </m:e>
                      </m:d>
                    </m:oMath>
                  </m:oMathPara>
                </a14:m>
                <a:endParaRPr lang="en-US" sz="2600" dirty="0"/>
              </a:p>
              <a:p>
                <a:pPr marL="50800" indent="0">
                  <a:buNone/>
                </a:pPr>
                <a:r>
                  <a:rPr lang="en-US" sz="2600"/>
                  <a:t>với </a:t>
                </a:r>
                <a14:m>
                  <m:oMath xmlns:m="http://schemas.openxmlformats.org/officeDocument/2006/math">
                    <m:r>
                      <a:rPr lang="en-US" sz="2600" b="0" i="1" smtClean="0">
                        <a:latin typeface="Cambria Math" panose="02040503050406030204" pitchFamily="18" charset="0"/>
                      </a:rPr>
                      <m:t>1/</m:t>
                    </m:r>
                    <m:r>
                      <a:rPr lang="en-US" sz="2600" b="0" i="1" smtClean="0">
                        <a:latin typeface="Cambria Math" panose="02040503050406030204" pitchFamily="18" charset="0"/>
                      </a:rPr>
                      <m:t>𝑘</m:t>
                    </m:r>
                  </m:oMath>
                </a14:m>
                <a:r>
                  <a:rPr lang="en-US" sz="2600" dirty="0"/>
                  <a:t> </a:t>
                </a:r>
                <a:r>
                  <a:rPr lang="en-US" sz="2600"/>
                  <a:t>được thay thế bởi </a:t>
                </a:r>
                <a14:m>
                  <m:oMath xmlns:m="http://schemas.openxmlformats.org/officeDocument/2006/math">
                    <m:sSub>
                      <m:sSubPr>
                        <m:ctrlPr>
                          <a:rPr lang="en-US" sz="2600" i="1">
                            <a:solidFill>
                              <a:srgbClr val="FF0000"/>
                            </a:solidFill>
                            <a:latin typeface="Cambria Math" panose="02040503050406030204" pitchFamily="18" charset="0"/>
                            <a:ea typeface="Cambria Math" panose="02040503050406030204" pitchFamily="18" charset="0"/>
                          </a:rPr>
                        </m:ctrlPr>
                      </m:sSubPr>
                      <m:e>
                        <m:r>
                          <a:rPr lang="en-US" sz="2600" i="1">
                            <a:solidFill>
                              <a:srgbClr val="FF0000"/>
                            </a:solidFill>
                            <a:latin typeface="Cambria Math" panose="02040503050406030204" pitchFamily="18" charset="0"/>
                            <a:ea typeface="Cambria Math" panose="02040503050406030204" pitchFamily="18" charset="0"/>
                          </a:rPr>
                          <m:t>𝛼</m:t>
                        </m:r>
                      </m:e>
                      <m:sub>
                        <m:r>
                          <a:rPr lang="en-US" sz="2600" i="1">
                            <a:solidFill>
                              <a:srgbClr val="FF0000"/>
                            </a:solidFill>
                            <a:latin typeface="Cambria Math" panose="02040503050406030204" pitchFamily="18" charset="0"/>
                            <a:ea typeface="Cambria Math" panose="02040503050406030204" pitchFamily="18" charset="0"/>
                          </a:rPr>
                          <m:t>𝑘</m:t>
                        </m:r>
                      </m:sub>
                    </m:sSub>
                    <m:r>
                      <a:rPr lang="en-US" sz="2600" b="0" i="1" smtClean="0">
                        <a:solidFill>
                          <a:srgbClr val="FF0000"/>
                        </a:solidFill>
                        <a:latin typeface="Cambria Math" panose="02040503050406030204" pitchFamily="18" charset="0"/>
                        <a:ea typeface="Cambria Math" panose="02040503050406030204" pitchFamily="18" charset="0"/>
                      </a:rPr>
                      <m:t>&gt;0</m:t>
                    </m:r>
                  </m:oMath>
                </a14:m>
                <a:r>
                  <a:rPr lang="en-US" sz="2600" dirty="0"/>
                  <a:t>.</a:t>
                </a:r>
              </a:p>
              <a:p>
                <a:pPr marL="50800" indent="0">
                  <a:buNone/>
                </a:pPr>
                <a:endParaRPr lang="en-US" sz="2600" dirty="0"/>
              </a:p>
              <a:p>
                <a:r>
                  <a:rPr lang="en-US" sz="2600"/>
                  <a:t>Thuật toán vẫn hội tụ về </a:t>
                </a:r>
                <a14:m>
                  <m:oMath xmlns:m="http://schemas.openxmlformats.org/officeDocument/2006/math">
                    <m:r>
                      <a:rPr lang="en-US" sz="2600" i="1" smtClean="0">
                        <a:solidFill>
                          <a:schemeClr val="tx1"/>
                        </a:solidFill>
                        <a:latin typeface="Cambria Math" panose="02040503050406030204" pitchFamily="18" charset="0"/>
                        <a:ea typeface="Cambria Math" panose="02040503050406030204" pitchFamily="18" charset="0"/>
                      </a:rPr>
                      <m:t>𝔼</m:t>
                    </m:r>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𝑋</m:t>
                    </m:r>
                    <m:r>
                      <a:rPr lang="en-US" sz="2600" b="0" i="1" smtClean="0">
                        <a:solidFill>
                          <a:schemeClr val="tx1"/>
                        </a:solidFill>
                        <a:latin typeface="Cambria Math" panose="02040503050406030204" pitchFamily="18" charset="0"/>
                        <a:ea typeface="Cambria Math" panose="02040503050406030204" pitchFamily="18" charset="0"/>
                      </a:rPr>
                      <m:t>]</m:t>
                    </m:r>
                  </m:oMath>
                </a14:m>
                <a:r>
                  <a:rPr lang="en-US" sz="2600"/>
                  <a:t> nếu </a:t>
                </a:r>
                <a14:m>
                  <m:oMath xmlns:m="http://schemas.openxmlformats.org/officeDocument/2006/math">
                    <m:r>
                      <a:rPr lang="en-US" sz="2600" b="0" i="1" smtClean="0">
                        <a:latin typeface="Cambria Math" panose="02040503050406030204" pitchFamily="18" charset="0"/>
                      </a:rPr>
                      <m:t>{</m:t>
                    </m:r>
                    <m:sSub>
                      <m:sSubPr>
                        <m:ctrlPr>
                          <a:rPr lang="en-US" sz="2600" i="1">
                            <a:solidFill>
                              <a:srgbClr val="FF0000"/>
                            </a:solidFill>
                            <a:latin typeface="Cambria Math" panose="02040503050406030204" pitchFamily="18" charset="0"/>
                            <a:ea typeface="Cambria Math" panose="02040503050406030204" pitchFamily="18" charset="0"/>
                          </a:rPr>
                        </m:ctrlPr>
                      </m:sSubPr>
                      <m:e>
                        <m:r>
                          <a:rPr lang="en-US" sz="2600" i="1">
                            <a:solidFill>
                              <a:srgbClr val="FF0000"/>
                            </a:solidFill>
                            <a:latin typeface="Cambria Math" panose="02040503050406030204" pitchFamily="18" charset="0"/>
                            <a:ea typeface="Cambria Math" panose="02040503050406030204" pitchFamily="18" charset="0"/>
                          </a:rPr>
                          <m:t>𝛼</m:t>
                        </m:r>
                      </m:e>
                      <m:sub>
                        <m:r>
                          <a:rPr lang="en-US" sz="2600" i="1">
                            <a:solidFill>
                              <a:srgbClr val="FF0000"/>
                            </a:solidFill>
                            <a:latin typeface="Cambria Math" panose="02040503050406030204" pitchFamily="18" charset="0"/>
                            <a:ea typeface="Cambria Math" panose="02040503050406030204" pitchFamily="18" charset="0"/>
                          </a:rPr>
                          <m:t>𝑘</m:t>
                        </m:r>
                      </m:sub>
                    </m:sSub>
                    <m:r>
                      <a:rPr lang="en-US" sz="2600" b="0" i="1" smtClean="0">
                        <a:latin typeface="Cambria Math" panose="02040503050406030204" pitchFamily="18" charset="0"/>
                      </a:rPr>
                      <m:t>}</m:t>
                    </m:r>
                  </m:oMath>
                </a14:m>
                <a:r>
                  <a:rPr lang="en-US" sz="2600"/>
                  <a:t> thỏa mãn một số điều kiện.</a:t>
                </a:r>
              </a:p>
              <a:p>
                <a:r>
                  <a:rPr lang="en-US" sz="2600"/>
                  <a:t>Thuật toán này là một thuật toán xấp xỉ ngẫu nhiên, và tương tự như thuật toán Stochastic Gradient Descent.</a:t>
                </a:r>
              </a:p>
              <a:p>
                <a:r>
                  <a:rPr lang="en-US" sz="2600"/>
                  <a:t>Các thuật toán Temporal Difference (TD) trong học tăng cường cũng có biểu diễn tương tự.</a:t>
                </a:r>
              </a:p>
              <a:p>
                <a:pPr marL="50800" indent="0">
                  <a:buNone/>
                </a:pPr>
                <a:endParaRPr lang="en-US" sz="2600" dirty="0"/>
              </a:p>
              <a:p>
                <a:pPr marL="50800" indent="0">
                  <a:buNone/>
                </a:pPr>
                <a:endParaRPr lang="en-US" sz="2600" dirty="0"/>
              </a:p>
            </p:txBody>
          </p:sp>
        </mc:Choice>
        <mc:Fallback xmlns="">
          <p:sp>
            <p:nvSpPr>
              <p:cNvPr id="3" name="Text Placeholder 2">
                <a:extLst>
                  <a:ext uri="{FF2B5EF4-FFF2-40B4-BE49-F238E27FC236}">
                    <a16:creationId xmlns:a16="http://schemas.microsoft.com/office/drawing/2014/main" id="{9F14193F-2F46-61B1-449E-0ED4498828D5}"/>
                  </a:ext>
                </a:extLst>
              </p:cNvPr>
              <p:cNvSpPr>
                <a:spLocks noGrp="1" noRot="1" noChangeAspect="1" noMove="1" noResize="1" noEditPoints="1" noAdjustHandles="1" noChangeArrowheads="1" noChangeShapeType="1" noTextEdit="1"/>
              </p:cNvSpPr>
              <p:nvPr>
                <p:ph type="body" idx="1"/>
              </p:nvPr>
            </p:nvSpPr>
            <p:spPr>
              <a:xfrm>
                <a:off x="548054" y="838782"/>
                <a:ext cx="11095891" cy="5848140"/>
              </a:xfrm>
              <a:blipFill>
                <a:blip r:embed="rId2"/>
                <a:stretch>
                  <a:fillRect l="-549" r="-9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60960E-352C-94B9-2FDD-DBAA97DAF7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VN" smtClean="0"/>
              <a:t>9</a:t>
            </a:fld>
            <a:endParaRPr lang="en-VN"/>
          </a:p>
        </p:txBody>
      </p:sp>
      <p:sp>
        <p:nvSpPr>
          <p:cNvPr id="5" name="Google Shape;375;p5">
            <a:extLst>
              <a:ext uri="{FF2B5EF4-FFF2-40B4-BE49-F238E27FC236}">
                <a16:creationId xmlns:a16="http://schemas.microsoft.com/office/drawing/2014/main" id="{F954B59E-6673-1419-1882-1711A03A0F47}"/>
              </a:ext>
            </a:extLst>
          </p:cNvPr>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VN" dirty="0"/>
              <a:t>Thực hiện bởi Trường Đại học Công nghệ Thông tin, ĐHQG-HCM</a:t>
            </a:r>
            <a:endParaRPr dirty="0"/>
          </a:p>
        </p:txBody>
      </p:sp>
    </p:spTree>
    <p:extLst>
      <p:ext uri="{BB962C8B-B14F-4D97-AF65-F5344CB8AC3E}">
        <p14:creationId xmlns:p14="http://schemas.microsoft.com/office/powerpoint/2010/main" val="246831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3330</TotalTime>
  <Words>4968</Words>
  <Application>Microsoft Office PowerPoint</Application>
  <PresentationFormat>Widescreen</PresentationFormat>
  <Paragraphs>439</Paragraphs>
  <Slides>48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Cambria Math</vt:lpstr>
      <vt:lpstr>Times New Roman</vt:lpstr>
      <vt:lpstr>Wingdings</vt:lpstr>
      <vt:lpstr>Office Theme</vt:lpstr>
      <vt:lpstr>PowerPoint Presentation</vt:lpstr>
      <vt:lpstr>PowerPoint Presentation</vt:lpstr>
      <vt:lpstr>PowerPoint Presentation</vt:lpstr>
      <vt:lpstr>Ước lượng giá trị kỳ vọng</vt:lpstr>
      <vt:lpstr>Ước lượng giá trị kỳ vọng</vt:lpstr>
      <vt:lpstr>Ước lượng giá trị kỳ vọng</vt:lpstr>
      <vt:lpstr>Ước lượng giá trị kỳ vọng</vt:lpstr>
      <vt:lpstr>Ước lượng giá trị kỳ vọng</vt:lpstr>
      <vt:lpstr>Ước lượng giá trị kỳ vọng</vt:lpstr>
      <vt:lpstr>PowerPoint Presentation</vt:lpstr>
      <vt:lpstr>Thuật toán Robbins-Monro – Phát biểu bài toán</vt:lpstr>
      <vt:lpstr>Thuật toán Robbins-Monro – Thuật toán</vt:lpstr>
      <vt:lpstr>Thuật toán Robbins-Monro – Ví dụ</vt:lpstr>
      <vt:lpstr>Thuật toán Robbins-Monro – Ví dụ</vt:lpstr>
      <vt:lpstr>Thuật toán Robbins-Monro – Tính hội tụ</vt:lpstr>
      <vt:lpstr>Thuật toán Robbins-Monro – Tính hội tụ</vt:lpstr>
      <vt:lpstr>Thuật toán Robbins-Monro – Tính hội tụ</vt:lpstr>
      <vt:lpstr>Thuật toán Robbins-Monro – Tính hội tụ</vt:lpstr>
      <vt:lpstr>Thuật toán Robbins-Monro – Tính hội tụ</vt:lpstr>
      <vt:lpstr>Thuật toán Robbins-Monro – Tính hội tụ</vt:lpstr>
      <vt:lpstr>Thuật toán Robbins-Monro – Ước lượng kỳ vọng</vt:lpstr>
      <vt:lpstr>Thuật toán Robbins-Monro – Ước lượng kỳ vọng</vt:lpstr>
      <vt:lpstr>PowerPoint Presentation</vt:lpstr>
      <vt:lpstr>Thuật toán Stochastic Gradient Descent (SGD)</vt:lpstr>
      <vt:lpstr>Thuật toán Stochastic Gradient Descent (SGD)</vt:lpstr>
      <vt:lpstr>Thuật toán Stochastic Gradient Descent (SGD)</vt:lpstr>
      <vt:lpstr>Stochastic Gradient Descent (SGD) – Ví dụ</vt:lpstr>
      <vt:lpstr>Stochastic Gradient Descent (SGD) – Ví dụ</vt:lpstr>
      <vt:lpstr>Stochastic Gradient Descent (SGD) – Hội tụ</vt:lpstr>
      <vt:lpstr>Stochastic Gradient Descent (SGD) – Hội tụ</vt:lpstr>
      <vt:lpstr>Stochastic Gradient Descent (SGD) – Hội tụ</vt:lpstr>
      <vt:lpstr>Stochastic Gradient Descent (SGD) – Hội tụ</vt:lpstr>
      <vt:lpstr>PowerPoint Presentation</vt:lpstr>
      <vt:lpstr>Stochastic Gradient Descent (SGD) – Hội tụ</vt:lpstr>
      <vt:lpstr>Stochastic Gradient Descent (SGD) – Hội tụ</vt:lpstr>
      <vt:lpstr>Stochastic Gradient Descent (SGD) – Hội tụ</vt:lpstr>
      <vt:lpstr>Stochastic Gradient Descent (SGD) – Hội tụ</vt:lpstr>
      <vt:lpstr>Stochastic Gradient Descent (SGD) – Hội tụ</vt:lpstr>
      <vt:lpstr>SGD – Phiên bản đơn định (deterministic)</vt:lpstr>
      <vt:lpstr>SGD – Phiên bản đơn định (deterministic)</vt:lpstr>
      <vt:lpstr>SGD – Phiên bản đơn định (deterministic)</vt:lpstr>
      <vt:lpstr>PowerPoint Presentation</vt:lpstr>
      <vt:lpstr>BGD, MBGD, và SGD</vt:lpstr>
      <vt:lpstr>BGD, MBGD, và SGD</vt:lpstr>
      <vt:lpstr>BGD, MBGD, và SGD – Ví dụ</vt:lpstr>
      <vt:lpstr>BGD, MBGD, và SGD – Ví dụ</vt:lpstr>
      <vt:lpstr>BGD, MBGD, và SGD – Ví dụ</vt:lpstr>
      <vt:lpstr>Tóm tắt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Trần Hoàng Lộc</dc:creator>
  <cp:lastModifiedBy>Lương Ngọc Hoàng</cp:lastModifiedBy>
  <cp:revision>245</cp:revision>
  <dcterms:created xsi:type="dcterms:W3CDTF">2023-03-03T01:55:04Z</dcterms:created>
  <dcterms:modified xsi:type="dcterms:W3CDTF">2024-10-26T05:47:26Z</dcterms:modified>
</cp:coreProperties>
</file>