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9" r:id="rId4"/>
    <p:sldId id="383" r:id="rId5"/>
    <p:sldId id="473" r:id="rId6"/>
    <p:sldId id="474" r:id="rId7"/>
    <p:sldId id="475" r:id="rId8"/>
    <p:sldId id="476" r:id="rId9"/>
    <p:sldId id="478" r:id="rId10"/>
    <p:sldId id="477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31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jYI8QqtrztLJzOwI7ywtbQbS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3"/>
    <p:restoredTop sz="94635"/>
  </p:normalViewPr>
  <p:slideViewPr>
    <p:cSldViewPr snapToGrid="0">
      <p:cViewPr varScale="1">
        <p:scale>
          <a:sx n="81" d="100"/>
          <a:sy n="81" d="100"/>
        </p:scale>
        <p:origin x="9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B9ECE711-5520-E9DE-006B-E1345C49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8BDA3D79-22E0-A9FB-6498-4B64BE51B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679817FE-8203-F661-ACD9-AB8FBC2F9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77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9CC01F46-247D-6764-3AFA-0CCA347C0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6BEEFF84-7F5B-C6B4-0D45-54C73145D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E8925F99-3287-368D-E9B2-C897675723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67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10FA4ECD-F2D8-C735-5EF1-4A0CDBF4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8E03E1F5-33DD-EBD0-7DAE-9ED4AE5DA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BB78CCE8-055E-767E-B71E-B82061281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01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12EE296A-9BE0-B964-1646-09DC60A1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D01173C8-6B8B-6C77-3890-A16CE688E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4307EA89-7D3A-19E1-08DD-C6E3413BC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721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27F3B771-617A-3BEE-AE49-F6A0EAFC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55ACAA2E-7788-4DAB-B99D-3A85AC480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85DA94D6-3CB6-02D3-92D9-6E6F8DBA2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33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A25AD712-9437-6E3C-3269-8B915ECB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4D9DBE4D-32BF-04C8-68C4-A7E5523D9D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4EA299C4-9CAD-5238-7C21-9128AC19BE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04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">
  <p:cSld name="Tiêu đề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" name="Google Shape;20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3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5" name="Google Shape;25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13"/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/>
          <p:nvPr/>
        </p:nvSpPr>
        <p:spPr>
          <a:xfrm rot="10800000" flipH="1">
            <a:off x="0" y="655320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3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0" i="0" u="none" strike="noStrike" cap="non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ĐẠI HỌC QUỐC GIA TP.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  <a:defRPr sz="4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  <a:defRPr sz="2800" b="1">
                <a:solidFill>
                  <a:srgbClr val="00004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767806" y="6476999"/>
            <a:ext cx="2495896" cy="2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ục lục">
  <p:cSld name="1_Mục lục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 rot="10800000">
            <a:off x="9263702" y="5930537"/>
            <a:ext cx="2869771" cy="886519"/>
            <a:chOff x="44879" y="27296"/>
            <a:chExt cx="2869771" cy="886519"/>
          </a:xfrm>
        </p:grpSpPr>
        <p:cxnSp>
          <p:nvCxnSpPr>
            <p:cNvPr id="69" name="Google Shape;69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5" name="Google Shape;75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8" name="Google Shape;78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80" name="Google Shape;80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" name="Google Shape;83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Google Shape;86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9" name="Google Shape;89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95" name="Google Shape;95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" name="Google Shape;98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00" name="Google Shape;100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" name="Google Shape;103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106" name="Google Shape;106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" name="Google Shape;109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11" name="Google Shape;111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4" name="Google Shape;114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" name="Google Shape;117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" name="Google Shape;120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" name="Google Shape;122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5" name="Google Shape;125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126" name="Google Shape;126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9" name="Google Shape;129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31" name="Google Shape;131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" name="Google Shape;134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5"/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2033899" y="1559014"/>
            <a:ext cx="8124204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</p:grpSpPr>
        <p:cxnSp>
          <p:nvCxnSpPr>
            <p:cNvPr id="141" name="Google Shape;141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796022" y="6454635"/>
            <a:ext cx="2132276" cy="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chương">
  <p:cSld name="Tiêu đề chương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>
            <a:gsLst>
              <a:gs pos="0">
                <a:srgbClr val="0A4671">
                  <a:alpha val="74901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52" name="Google Shape;152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5" name="Google Shape;155;p16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6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57" name="Google Shape;157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" name="Google Shape;160;p16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  <a:defRPr sz="44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  <a:defRPr sz="1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  <a:defRPr sz="120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1574156" y="2979683"/>
            <a:ext cx="3565003" cy="0"/>
          </a:xfrm>
          <a:prstGeom prst="straightConnector1">
            <a:avLst/>
          </a:prstGeom>
          <a:noFill/>
          <a:ln w="25400" cap="rnd" cmpd="sng">
            <a:solidFill>
              <a:srgbClr val="00F7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6"/>
          <p:cNvSpPr txBox="1">
            <a:spLocks noGrp="1"/>
          </p:cNvSpPr>
          <p:nvPr>
            <p:ph type="dt" idx="10"/>
          </p:nvPr>
        </p:nvSpPr>
        <p:spPr>
          <a:xfrm>
            <a:off x="60603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69" name="Google Shape;169;p16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6"/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i dung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17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181" name="Google Shape;181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4" name="Google Shape;184;p17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89" name="Google Shape;189;p17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7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00" name="Google Shape;200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1" i="0" u="none" strike="noStrike" cap="none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37" name="Google Shape;337;p1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</a:t>
            </a:fld>
            <a:endParaRPr/>
          </a:p>
        </p:txBody>
      </p:sp>
      <p:sp>
        <p:nvSpPr>
          <p:cNvPr id="338" name="Google Shape;338;p1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</a:pPr>
            <a:r>
              <a:rPr lang="vi-VN" dirty="0"/>
              <a:t>TRÍ TUỆ NHÂN TẠO NÂNG CAO</a:t>
            </a:r>
            <a:endParaRPr dirty="0"/>
          </a:p>
        </p:txBody>
      </p:sp>
      <p:sp>
        <p:nvSpPr>
          <p:cNvPr id="339" name="Google Shape;339;p1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</a:pPr>
            <a:r>
              <a:rPr lang="en-US"/>
              <a:t>TEMPORAL-DIFFERENCE LEARNING</a:t>
            </a:r>
            <a:endParaRPr dirty="0"/>
          </a:p>
        </p:txBody>
      </p:sp>
      <p:sp>
        <p:nvSpPr>
          <p:cNvPr id="340" name="Google Shape;340;p1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vi-VN" dirty="0"/>
              <a:t>TS. Lương Ngọc Hoàng</a:t>
            </a:r>
            <a:endParaRPr dirty="0"/>
          </a:p>
        </p:txBody>
      </p:sp>
      <p:sp>
        <p:nvSpPr>
          <p:cNvPr id="341" name="Google Shape;341;p1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1CCD3-7B79-BFB8-4428-DCD9DD665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4B28-500B-F222-9DD1-FBCFC143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TD Learning cho Giá trị trạng thái – Tính 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85AA26-783B-AF2F-759B-A9247885D99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85000" lnSpcReduction="10000"/>
              </a:bodyPr>
              <a:lstStyle/>
              <a:p>
                <a:pPr marL="50800" indent="0">
                  <a:buNone/>
                </a:pPr>
                <a:r>
                  <a:rPr lang="en-US"/>
                  <a:t>Tại sao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được gọi là </a:t>
                </a:r>
                <a:r>
                  <a:rPr lang="en-US">
                    <a:solidFill>
                      <a:srgbClr val="FF0000"/>
                    </a:solidFill>
                  </a:rPr>
                  <a:t>mục tiêu TD (TD target)</a:t>
                </a:r>
                <a:r>
                  <a:rPr lang="en-US"/>
                  <a:t>?</a:t>
                </a:r>
              </a:p>
              <a:p>
                <a:pPr marL="50800" indent="0">
                  <a:buNone/>
                </a:pPr>
                <a:r>
                  <a:rPr lang="en-US"/>
                  <a:t>Bởi vì thuật toán TD Learning cập nhật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về phía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Bởi vì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thường là một số dương nhỏ, ta có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Do đó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Ngh</a:t>
                </a:r>
                <a:r>
                  <a:rPr lang="vi-VN"/>
                  <a:t>ĩ</a:t>
                </a:r>
                <a:r>
                  <a:rPr lang="en-US"/>
                  <a:t>a là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được cập nhật về phía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85AA26-783B-AF2F-759B-A9247885D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2D3EA-66D8-1E2D-3528-1DA9467CDA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7DC94C1-6C02-E119-7B82-C0132809F65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7ED1-56EB-CAE7-677F-B6DAF987A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3312-8723-9C3C-6C11-3D57626F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TD Learning cho Giá trị trạng thái – Tính 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939774-31A3-FC11-5EC0-1767210CF60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59"/>
                <a:ext cx="11303331" cy="5615529"/>
              </a:xfrm>
            </p:spPr>
            <p:txBody>
              <a:bodyPr>
                <a:normAutofit fontScale="85000" lnSpcReduction="20000"/>
              </a:bodyPr>
              <a:lstStyle/>
              <a:p>
                <a:pPr marL="50800" indent="0">
                  <a:buNone/>
                </a:pPr>
                <a:r>
                  <a:rPr lang="en-US"/>
                  <a:t>Ý nghĩa của </a:t>
                </a:r>
                <a:r>
                  <a:rPr lang="en-US">
                    <a:solidFill>
                      <a:srgbClr val="FF0000"/>
                    </a:solidFill>
                  </a:rPr>
                  <a:t>sai số TD (TD error)</a:t>
                </a:r>
                <a:r>
                  <a:rPr lang="en-US"/>
                  <a:t> là gì?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r>
                  <a:rPr lang="en-US"/>
                  <a:t>Sự </a:t>
                </a:r>
                <a:r>
                  <a:rPr lang="en-US">
                    <a:solidFill>
                      <a:srgbClr val="FF0000"/>
                    </a:solidFill>
                  </a:rPr>
                  <a:t>khác biệt </a:t>
                </a:r>
                <a:r>
                  <a:rPr lang="en-US"/>
                  <a:t>giữa hai bước liên tiếp nhau của thuật toán TD Learning.</a:t>
                </a:r>
              </a:p>
              <a:p>
                <a:r>
                  <a:rPr lang="en-US"/>
                  <a:t>Thể hiện sự </a:t>
                </a:r>
                <a:r>
                  <a:rPr lang="en-US">
                    <a:solidFill>
                      <a:srgbClr val="FF0000"/>
                    </a:solidFill>
                  </a:rPr>
                  <a:t>sai lệch </a:t>
                </a:r>
                <a:r>
                  <a:rPr lang="en-US"/>
                  <a:t>giữa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. Ta đặt: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cần bằng 0 (xét giá trì kỳ vọng).</a:t>
                </a:r>
              </a:p>
              <a:p>
                <a:r>
                  <a:rPr lang="en-US"/>
                  <a:t>Do đó,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không phải là 0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chưa bằng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pPr marL="50800" indent="0">
                  <a:buNone/>
                </a:pPr>
                <a:r>
                  <a:rPr lang="en-US"/>
                  <a:t> </a:t>
                </a:r>
              </a:p>
              <a:p>
                <a:pPr marL="5080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Sai số TD (TD error) </a:t>
                </a:r>
                <a:r>
                  <a:rPr lang="en-US"/>
                  <a:t>có thể hiểu như </a:t>
                </a:r>
                <a:r>
                  <a:rPr lang="en-US">
                    <a:solidFill>
                      <a:schemeClr val="accent1"/>
                    </a:solidFill>
                  </a:rPr>
                  <a:t>thông tin mới</a:t>
                </a:r>
                <a:r>
                  <a:rPr lang="en-US"/>
                  <a:t> thu thập được từ trải nghiệm (experience)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939774-31A3-FC11-5EC0-1767210CF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59"/>
                <a:ext cx="11303331" cy="5615529"/>
              </a:xfrm>
              <a:blipFill>
                <a:blip r:embed="rId2"/>
                <a:stretch>
                  <a:fillRect l="-539" r="-809" b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4AF8-FBAB-1D83-8551-983696D681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6FF0023C-1220-13A0-8808-4FE054EFD22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2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BC89696B-7D7A-E37C-2969-B4448A8AD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14C33FA5-8806-30A3-AB5C-D3D845EE0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TÍNH HỘI TỤ CỦA TD LEARNING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4B374B4F-4E4B-5733-8735-156A261F77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CONVERGENCE OF TD LEARNING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A8AEC3E8-4A9E-EB74-4EBB-5713CE1C2EA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F2FA27F9-3BF7-6521-81B9-2ABC3AA5323D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E8C22568-5FCF-CB72-0AD3-FF039095B4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68408A4C-09BF-3572-A336-0A7F9E483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435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89520-F4E4-B06D-4400-F6AFA0219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B038-B70D-AD13-5434-EFFBED29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TD Learning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C89566-ED64-BB4A-B700-D8531F501A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 dirty="0"/>
                  <a:t>Định </a:t>
                </a:r>
                <a:r>
                  <a:rPr lang="en-US" dirty="0" err="1"/>
                  <a:t>nghĩa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err="1">
                    <a:solidFill>
                      <a:srgbClr val="FF0000"/>
                    </a:solidFill>
                  </a:rPr>
                  <a:t>thái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vi-VN">
                    <a:solidFill>
                      <a:srgbClr val="FF0000"/>
                    </a:solidFill>
                  </a:rPr>
                  <a:t>(state value)</a:t>
                </a:r>
                <a:r>
                  <a:rPr lang="vi-VN"/>
                  <a:t> </a:t>
                </a:r>
                <a:r>
                  <a:rPr lang="en-US"/>
                  <a:t>của </a:t>
                </a:r>
                <a:r>
                  <a:rPr lang="en-US" dirty="0" err="1"/>
                  <a:t>chiến</a:t>
                </a:r>
                <a:r>
                  <a:rPr lang="en-US" dirty="0"/>
                  <a:t> </a:t>
                </a: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trả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chiết</a:t>
                </a:r>
                <a:r>
                  <a:rPr lang="en-US" dirty="0"/>
                  <a:t> </a:t>
                </a:r>
                <a:r>
                  <a:rPr lang="en-US" dirty="0" err="1"/>
                  <a:t>khấu</a:t>
                </a:r>
                <a:r>
                  <a:rPr lang="en-US" dirty="0"/>
                  <a:t> (discounted </a:t>
                </a:r>
                <a:r>
                  <a:rPr lang="en-US"/>
                  <a:t>return)</a:t>
                </a:r>
                <a:r>
                  <a:rPr lang="vi-VN"/>
                  <a:t>:</a:t>
                </a:r>
                <a:endParaRPr lang="en-US" dirty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(next state</a:t>
                </a:r>
                <a:r>
                  <a:rPr lang="en-US"/>
                  <a:t>). </a:t>
                </a:r>
                <a:endParaRPr lang="vi-VN"/>
              </a:p>
              <a:p>
                <a:pPr marL="50800" indent="0">
                  <a:buNone/>
                </a:pPr>
                <a:r>
                  <a:rPr lang="en-US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Bellman,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phương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trình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kỳ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vọng</a:t>
                </a:r>
                <a:r>
                  <a:rPr lang="en-US" dirty="0">
                    <a:solidFill>
                      <a:schemeClr val="accent1"/>
                    </a:solidFill>
                  </a:rPr>
                  <a:t> Bellman </a:t>
                </a:r>
                <a:r>
                  <a:rPr lang="en-US" dirty="0"/>
                  <a:t>(Bellman expectation equation).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C89566-ED64-BB4A-B700-D8531F501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971" b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262F5-FE44-15EC-96F6-81E3556EC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D50BF76-705E-99CD-0A72-B43FABCFAF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49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13B15-25CD-1AEB-147A-FB27EF4E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57B-B5E3-37B3-6474-5FE5B23E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TD Learning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AF54E1-3A85-81FD-11D2-26F348F3E09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Ta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Robbins-Monro: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r>
                  <a:rPr lang="en-US" dirty="0" err="1"/>
                  <a:t>Vì</a:t>
                </a:r>
                <a:r>
                  <a:rPr lang="en-US" dirty="0"/>
                  <a:t> ta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thu</a:t>
                </a:r>
                <a:r>
                  <a:rPr lang="en-US" dirty="0"/>
                  <a:t> </a:t>
                </a:r>
                <a:r>
                  <a:rPr lang="en-US" dirty="0" err="1"/>
                  <a:t>thập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(samples)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sát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(noisy observation) </a:t>
                </a:r>
                <a:r>
                  <a:rPr lang="en-US" dirty="0" err="1"/>
                  <a:t>mà</a:t>
                </a:r>
                <a:r>
                  <a:rPr lang="en-US" dirty="0"/>
                  <a:t>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=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]−[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AF54E1-3A85-81FD-11D2-26F348F3E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88A9E-71D4-BD80-9088-6089B1ACD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08365588-8E0A-E7B7-05D0-2C54CFA7545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5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F45EE-F340-D6BE-5FCD-19727499B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ABD-EB4C-8F5F-22FD-B2244057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TD Learning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80C94F-A873-AE6C-9F2B-205DF1675C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Robbins-Monro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hoạt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thu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Robbins-Monro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2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Ta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trải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nào.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80C94F-A873-AE6C-9F2B-205DF1675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 r="-1079" b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5EE0E-6CE2-1DCC-1632-436A448CF8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CA3E1287-A1AA-4B1B-78BF-4EDD3239AB4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9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7A65B-D494-F0F2-5176-743FD349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6FCC-3C03-031C-934C-FE6CF95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TD Learning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5D2AD0-DCCE-7696-51DC-35CDE920B2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b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Robbins-Monro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2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Ta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trải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kỳ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Ta </a:t>
                </a:r>
                <a:r>
                  <a:rPr lang="en-US" dirty="0" err="1">
                    <a:solidFill>
                      <a:srgbClr val="FF0000"/>
                    </a:solidFill>
                  </a:rPr>
                  <a:t>loại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bỏ</a:t>
                </a:r>
                <a:r>
                  <a:rPr lang="en-US" dirty="0">
                    <a:solidFill>
                      <a:srgbClr val="FF0000"/>
                    </a:solidFill>
                  </a:rPr>
                  <a:t> 2 </a:t>
                </a:r>
                <a:r>
                  <a:rPr lang="en-US" dirty="0" err="1">
                    <a:solidFill>
                      <a:srgbClr val="FF0000"/>
                    </a:solidFill>
                  </a:rPr>
                  <a:t>giả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định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bằng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cách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tận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tuần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(sequential samples)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vì</a:t>
                </a:r>
                <a:r>
                  <a:rPr lang="en-US" dirty="0"/>
                  <a:t> ta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45D2AD0-DCCE-7696-51DC-35CDE920B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132A-23BD-A36D-1404-48276D675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69C5BE9-D7B0-CFC4-4971-039AF5CA908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2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1ECF-C355-C5F9-9723-9EA1194BF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AF5-8FF8-B0EA-60B0-762947A0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TD Learning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–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3D0622-EFB0-764D-545E-D932E828C13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5962" y="2806397"/>
                <a:ext cx="11303331" cy="347940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Định </a:t>
                </a:r>
                <a:r>
                  <a:rPr lang="en-US" sz="2200" dirty="0" err="1"/>
                  <a:t>lý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trên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phát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biểu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giá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trị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trạng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thái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của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một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chiến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lược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có </a:t>
                </a:r>
                <a:r>
                  <a:rPr lang="en-US" sz="2200" dirty="0" err="1"/>
                  <a:t>thể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xác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định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với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thuật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toán</a:t>
                </a:r>
                <a:r>
                  <a:rPr lang="en-US" sz="2200" dirty="0"/>
                  <a:t> TD Learning.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2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và</a:t>
                </a:r>
                <a:r>
                  <a:rPr lang="en-US" sz="2200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200" i="1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200" b="0" i="1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2200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baseline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200" b="0" i="1" baseline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2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cần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thỏa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với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mọi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200" dirty="0"/>
                  <a:t>. </a:t>
                </a:r>
                <a:r>
                  <a:rPr lang="en-US" sz="2200" dirty="0" err="1"/>
                  <a:t>Tại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bước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thứ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nếu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nghĩa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là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được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ghé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thăm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tại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bước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thứ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và</a:t>
                </a:r>
                <a:r>
                  <a:rPr lang="en-US" sz="2200" dirty="0"/>
                  <a:t> do </a:t>
                </a:r>
                <a:r>
                  <a:rPr lang="en-US" sz="2200" dirty="0" err="1"/>
                  <a:t>đó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. </a:t>
                </a:r>
                <a:r>
                  <a:rPr lang="en-US" sz="2200" dirty="0" err="1"/>
                  <a:t>Ngược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lại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cho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tất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cả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các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trạng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thái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  <a:r>
                  <a:rPr lang="en-US" sz="2200" dirty="0" err="1"/>
                  <a:t>Tất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cả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các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trạng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thái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cần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ghé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thăm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đủ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nhiều</a:t>
                </a:r>
                <a:r>
                  <a:rPr lang="en-US" sz="2200" dirty="0"/>
                  <a:t> (sufficiently many).</a:t>
                </a:r>
              </a:p>
              <a:p>
                <a:r>
                  <a:rPr lang="en-US" sz="2200" dirty="0" err="1"/>
                  <a:t>Hệ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học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thường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chọn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một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hằng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nhỏ</a:t>
                </a:r>
                <a:r>
                  <a:rPr lang="en-US" sz="2200" dirty="0"/>
                  <a:t> (small constant). Do </a:t>
                </a:r>
                <a:r>
                  <a:rPr lang="en-US" sz="2200" dirty="0" err="1"/>
                  <a:t>đó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điều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kiện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không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còn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thỏa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mãn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nữa</a:t>
                </a:r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3D0622-EFB0-764D-545E-D932E828C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962" y="2806397"/>
                <a:ext cx="11303331" cy="3479408"/>
              </a:xfrm>
              <a:blipFill>
                <a:blip r:embed="rId2"/>
                <a:stretch>
                  <a:fillRect l="-539" t="-350" r="-701" b="-28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2E5C4-B70E-62B2-12EC-70BDA15F65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B76C0EE2-5BF5-7CA2-A068-C8F3AF15B45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EC18070-782D-932C-41EA-ECFDA4FAB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617305"/>
                  </p:ext>
                </p:extLst>
              </p:nvPr>
            </p:nvGraphicFramePr>
            <p:xfrm>
              <a:off x="545962" y="876879"/>
              <a:ext cx="11151458" cy="192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1458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5522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hội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tụ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của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TD Learning)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13171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Trong </a:t>
                          </a:r>
                          <a:r>
                            <a:rPr lang="en-US" sz="2400" dirty="0" err="1"/>
                            <a:t>thuật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toán</a:t>
                          </a:r>
                          <a:r>
                            <a:rPr lang="en-US" sz="2400" dirty="0"/>
                            <a:t> TD Learning ở </a:t>
                          </a:r>
                          <a:r>
                            <a:rPr lang="en-US" sz="2400" dirty="0" err="1"/>
                            <a:t>đây</a:t>
                          </a:r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hội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tụ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xác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suất</a:t>
                          </a:r>
                          <a:r>
                            <a:rPr lang="en-US" sz="2400" baseline="0" dirty="0"/>
                            <a:t> 1 </a:t>
                          </a:r>
                          <a:r>
                            <a:rPr lang="en-US" sz="2400" baseline="0" dirty="0" err="1"/>
                            <a:t>về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mọi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khi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nếu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và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mọi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EC18070-782D-932C-41EA-ECFDA4FAB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617305"/>
                  </p:ext>
                </p:extLst>
              </p:nvPr>
            </p:nvGraphicFramePr>
            <p:xfrm>
              <a:off x="545962" y="876879"/>
              <a:ext cx="11151458" cy="192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1458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612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hội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tụ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của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TD Learning)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13171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" t="-47005" r="-273" b="-54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245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B37E5-71DE-BE84-4BF5-40A89295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A030-1008-61FE-5AD8-C0C2A529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TD Learning </a:t>
            </a:r>
            <a:r>
              <a:rPr lang="en-US" dirty="0" err="1"/>
              <a:t>và</a:t>
            </a:r>
            <a:r>
              <a:rPr lang="en-US" dirty="0"/>
              <a:t> Monte-Carlo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408C-A874-F05F-07CA-125E56AD4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DC7EB1D-0DEF-2B98-741D-B369E68E2A8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F0AB6E-F286-00C1-F9F6-4A19A2512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64CA5E-19C9-1AF4-3596-1B9FC0CE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30547"/>
              </p:ext>
            </p:extLst>
          </p:nvPr>
        </p:nvGraphicFramePr>
        <p:xfrm>
          <a:off x="710089" y="1475410"/>
          <a:ext cx="10643710" cy="390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855">
                  <a:extLst>
                    <a:ext uri="{9D8B030D-6E8A-4147-A177-3AD203B41FA5}">
                      <a16:colId xmlns:a16="http://schemas.microsoft.com/office/drawing/2014/main" val="467619399"/>
                    </a:ext>
                  </a:extLst>
                </a:gridCol>
                <a:gridCol w="5321855">
                  <a:extLst>
                    <a:ext uri="{9D8B030D-6E8A-4147-A177-3AD203B41FA5}">
                      <a16:colId xmlns:a16="http://schemas.microsoft.com/office/drawing/2014/main" val="1123435894"/>
                    </a:ext>
                  </a:extLst>
                </a:gridCol>
              </a:tblGrid>
              <a:tr h="4916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Monte Carlo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6373"/>
                  </a:ext>
                </a:extLst>
              </a:tr>
              <a:tr h="16477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Online</a:t>
                      </a:r>
                      <a:r>
                        <a:rPr lang="en-US" sz="2200" dirty="0"/>
                        <a:t>: TD Learning </a:t>
                      </a:r>
                      <a:r>
                        <a:rPr lang="en-US" sz="2200" dirty="0" err="1"/>
                        <a:t>có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chất</a:t>
                      </a:r>
                      <a:r>
                        <a:rPr lang="en-US" sz="2200" dirty="0"/>
                        <a:t> online. </a:t>
                      </a:r>
                      <a:r>
                        <a:rPr lang="en-US" sz="2200" dirty="0" err="1"/>
                        <a:t>Thuật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toán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cập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nhật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giá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trị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trạng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thái</a:t>
                      </a:r>
                      <a:r>
                        <a:rPr lang="en-US" sz="2200" dirty="0"/>
                        <a:t> / </a:t>
                      </a:r>
                      <a:r>
                        <a:rPr lang="en-US" sz="2200" dirty="0" err="1"/>
                        <a:t>hành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động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ngay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lập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tức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sau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khi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nhận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mỗi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phần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thưởng</a:t>
                      </a:r>
                      <a:r>
                        <a:rPr lang="en-US" sz="2200" dirty="0"/>
                        <a:t> (reward)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Offline</a:t>
                      </a:r>
                      <a:r>
                        <a:rPr lang="en-US" sz="2200" dirty="0"/>
                        <a:t>: MC Learning </a:t>
                      </a:r>
                      <a:r>
                        <a:rPr lang="en-US" sz="2200" dirty="0" err="1"/>
                        <a:t>có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chất</a:t>
                      </a:r>
                      <a:r>
                        <a:rPr lang="en-US" sz="2200" dirty="0"/>
                        <a:t> offline. </a:t>
                      </a:r>
                      <a:r>
                        <a:rPr lang="en-US" sz="2200" dirty="0" err="1"/>
                        <a:t>Thuật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toán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cần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chờ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sau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khi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một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tập</a:t>
                      </a:r>
                      <a:r>
                        <a:rPr lang="en-US" sz="2200" dirty="0"/>
                        <a:t> (episode) </a:t>
                      </a:r>
                      <a:r>
                        <a:rPr lang="en-US" sz="2200" dirty="0" err="1"/>
                        <a:t>hoàn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toàn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kết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thúc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mới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cập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nhật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giá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trị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trạng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thái</a:t>
                      </a:r>
                      <a:r>
                        <a:rPr lang="en-US" sz="2200" dirty="0"/>
                        <a:t> / </a:t>
                      </a:r>
                      <a:r>
                        <a:rPr lang="en-US" sz="2200" dirty="0" err="1"/>
                        <a:t>hành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động</a:t>
                      </a:r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23544"/>
                  </a:ext>
                </a:extLst>
              </a:tr>
              <a:tr h="1647713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Tác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vụ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vô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(continuing task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2200" dirty="0"/>
                        <a:t>: </a:t>
                      </a:r>
                      <a:r>
                        <a:rPr lang="en-US" sz="2200" dirty="0" err="1"/>
                        <a:t>Vì</a:t>
                      </a:r>
                      <a:r>
                        <a:rPr lang="en-US" sz="2200" dirty="0"/>
                        <a:t> TD Learning </a:t>
                      </a:r>
                      <a:r>
                        <a:rPr lang="en-US" sz="2200" dirty="0" err="1"/>
                        <a:t>có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chất</a:t>
                      </a:r>
                      <a:r>
                        <a:rPr lang="en-US" sz="2200" dirty="0"/>
                        <a:t> online, </a:t>
                      </a:r>
                      <a:r>
                        <a:rPr lang="en-US" sz="2200" dirty="0" err="1"/>
                        <a:t>nên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có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thể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xử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lý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các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tác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vụ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hữu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hạn</a:t>
                      </a:r>
                      <a:r>
                        <a:rPr lang="en-US" sz="2200" dirty="0"/>
                        <a:t> (episodic) </a:t>
                      </a:r>
                      <a:r>
                        <a:rPr lang="en-US" sz="2200" dirty="0" err="1"/>
                        <a:t>và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vô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hạn</a:t>
                      </a:r>
                      <a:r>
                        <a:rPr lang="en-US" sz="2200" dirty="0"/>
                        <a:t> (continuing).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Tác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vụ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(episodic task)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dirty="0" err="1"/>
                        <a:t>Vì</a:t>
                      </a:r>
                      <a:r>
                        <a:rPr lang="en-US" sz="2200" dirty="0"/>
                        <a:t> MC Learning </a:t>
                      </a:r>
                      <a:r>
                        <a:rPr lang="en-US" sz="2200" dirty="0" err="1"/>
                        <a:t>có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chất</a:t>
                      </a:r>
                      <a:r>
                        <a:rPr lang="en-US" sz="2200" dirty="0"/>
                        <a:t> offline, </a:t>
                      </a:r>
                      <a:r>
                        <a:rPr lang="en-US" sz="2200" dirty="0" err="1"/>
                        <a:t>nên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chỉ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có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thể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xử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lý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các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tác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vụ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hữu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hạn</a:t>
                      </a:r>
                      <a:r>
                        <a:rPr lang="en-US" sz="2200" dirty="0"/>
                        <a:t> (episodic) </a:t>
                      </a:r>
                      <a:r>
                        <a:rPr lang="en-US" sz="2200" dirty="0" err="1"/>
                        <a:t>với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các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trạng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thái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kết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thúc</a:t>
                      </a:r>
                      <a:r>
                        <a:rPr lang="en-US" sz="2200" dirty="0"/>
                        <a:t> (terminal states).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3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4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32FD-BD8D-59CB-CCD0-6DCF336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A752-A685-D41E-4541-5199FE7E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TD Learning </a:t>
            </a:r>
            <a:r>
              <a:rPr lang="en-US" dirty="0" err="1"/>
              <a:t>và</a:t>
            </a:r>
            <a:r>
              <a:rPr lang="en-US" dirty="0"/>
              <a:t> Monte-Carlo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5B18-9A70-ABB7-AAB9-5971A8AEE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2BE1478-A857-CD4B-84F1-16423763C4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307A54-7EE1-7E65-79D2-22F2AFC30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989255D-EA96-B0BB-AFF3-0785B3B1C1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276739"/>
                  </p:ext>
                </p:extLst>
              </p:nvPr>
            </p:nvGraphicFramePr>
            <p:xfrm>
              <a:off x="710089" y="1475410"/>
              <a:ext cx="10643710" cy="4242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1855">
                      <a:extLst>
                        <a:ext uri="{9D8B030D-6E8A-4147-A177-3AD203B41FA5}">
                          <a16:colId xmlns:a16="http://schemas.microsoft.com/office/drawing/2014/main" val="467619399"/>
                        </a:ext>
                      </a:extLst>
                    </a:gridCol>
                    <a:gridCol w="5321855">
                      <a:extLst>
                        <a:ext uri="{9D8B030D-6E8A-4147-A177-3AD203B41FA5}">
                          <a16:colId xmlns:a16="http://schemas.microsoft.com/office/drawing/2014/main" val="1123435894"/>
                        </a:ext>
                      </a:extLst>
                    </a:gridCol>
                  </a:tblGrid>
                  <a:tr h="4916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TD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Monte Carlo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856373"/>
                      </a:ext>
                    </a:extLst>
                  </a:tr>
                  <a:tr h="16477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Bootstrapping</a:t>
                          </a:r>
                          <a:r>
                            <a:rPr lang="en-US" sz="2200" dirty="0"/>
                            <a:t>: TD Learning </a:t>
                          </a:r>
                          <a:r>
                            <a:rPr lang="en-US" sz="2200" dirty="0" err="1"/>
                            <a:t>cập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nhật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dựa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vào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lượng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đó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của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này</a:t>
                          </a:r>
                          <a:r>
                            <a:rPr lang="en-US" sz="2200" dirty="0"/>
                            <a:t>. Do </a:t>
                          </a:r>
                          <a:r>
                            <a:rPr lang="en-US" sz="2200" dirty="0" err="1"/>
                            <a:t>đó</a:t>
                          </a:r>
                          <a:r>
                            <a:rPr lang="en-US" sz="2200" dirty="0"/>
                            <a:t>, TD Learning </a:t>
                          </a:r>
                          <a:r>
                            <a:rPr lang="en-US" sz="2200" dirty="0" err="1"/>
                            <a:t>cần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các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khởi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tạo</a:t>
                          </a:r>
                          <a:r>
                            <a:rPr lang="en-US" sz="2200" dirty="0"/>
                            <a:t> (initial guess).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Non-bootstrapping</a:t>
                          </a:r>
                          <a:r>
                            <a:rPr lang="en-US" sz="2200" dirty="0"/>
                            <a:t>: MC Learning </a:t>
                          </a:r>
                          <a:r>
                            <a:rPr lang="en-US" sz="2200" dirty="0" err="1"/>
                            <a:t>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lượng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trực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tiếp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trạng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thái</a:t>
                          </a:r>
                          <a:r>
                            <a:rPr lang="en-US" sz="2200" dirty="0"/>
                            <a:t> / </a:t>
                          </a:r>
                          <a:r>
                            <a:rPr lang="en-US" sz="2200" dirty="0" err="1"/>
                            <a:t>hành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động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mà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không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cần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các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khởi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tạo</a:t>
                          </a:r>
                          <a:r>
                            <a:rPr lang="en-US" sz="2200" dirty="0"/>
                            <a:t> (initial guess).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323544"/>
                      </a:ext>
                    </a:extLst>
                  </a:tr>
                  <a:tr h="5894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Ước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lượng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có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phương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sai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thấp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(low estimation variance)</a:t>
                          </a:r>
                          <a:r>
                            <a:rPr lang="en-US" sz="2200" dirty="0"/>
                            <a:t>: Trong </a:t>
                          </a:r>
                          <a:r>
                            <a:rPr lang="en-US" sz="2200" dirty="0" err="1"/>
                            <a:t>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lượng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của</a:t>
                          </a:r>
                          <a:r>
                            <a:rPr lang="en-US" sz="2200" dirty="0"/>
                            <a:t> TD Learning </a:t>
                          </a:r>
                          <a:r>
                            <a:rPr lang="en-US" sz="2200" dirty="0" err="1"/>
                            <a:t>có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ít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biến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ngẫu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nhiên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hơn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nên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lượng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có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mức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độ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biến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thiên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thấp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hơn</a:t>
                          </a:r>
                          <a:r>
                            <a:rPr lang="en-US" sz="2200" dirty="0"/>
                            <a:t>. </a:t>
                          </a:r>
                          <a:r>
                            <a:rPr lang="en-US" sz="2200" dirty="0" err="1"/>
                            <a:t>Ví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dụ</a:t>
                          </a:r>
                          <a:r>
                            <a:rPr lang="en-US" sz="2200" dirty="0"/>
                            <a:t>, </a:t>
                          </a:r>
                          <a:r>
                            <a:rPr lang="en-US" sz="2200" dirty="0" err="1"/>
                            <a:t>thuật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toán</a:t>
                          </a:r>
                          <a:r>
                            <a:rPr lang="en-US" sz="2200" dirty="0"/>
                            <a:t> SARSA </a:t>
                          </a:r>
                          <a:r>
                            <a:rPr lang="en-US" sz="2200" dirty="0" err="1"/>
                            <a:t>cần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các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mẫu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ngẫu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nhiên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của</a:t>
                          </a:r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Ước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lượng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có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phương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sai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1" dirty="0" err="1">
                              <a:solidFill>
                                <a:srgbClr val="FF0000"/>
                              </a:solidFill>
                            </a:rPr>
                            <a:t>cao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(high estimation variance)</a:t>
                          </a: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200" b="0" dirty="0" err="1">
                              <a:solidFill>
                                <a:schemeClr val="tx1"/>
                              </a:solidFill>
                            </a:rPr>
                            <a:t>Để</a:t>
                          </a: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="0" dirty="0" err="1">
                              <a:solidFill>
                                <a:schemeClr val="tx1"/>
                              </a:solidFill>
                            </a:rPr>
                            <a:t>ước</a:t>
                          </a: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="0" dirty="0" err="1">
                              <a:solidFill>
                                <a:schemeClr val="tx1"/>
                              </a:solidFill>
                            </a:rPr>
                            <a:t>lượng</a:t>
                          </a:r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dirty="0"/>
                            <a:t>, ta </a:t>
                          </a:r>
                          <a:r>
                            <a:rPr lang="en-US" sz="2200" dirty="0" err="1"/>
                            <a:t>cần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phát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sinh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các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mẫu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ngẫu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nhiên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của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oMath>
                          </a14:m>
                          <a:r>
                            <a:rPr lang="en-US" sz="2200" dirty="0"/>
                            <a:t>. </a:t>
                          </a:r>
                          <a:r>
                            <a:rPr lang="en-US" sz="2200" dirty="0" err="1"/>
                            <a:t>Giả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sử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chiều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dài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của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mỗi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tập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là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thì</a:t>
                          </a:r>
                          <a:r>
                            <a:rPr lang="en-US" sz="2200" baseline="0" dirty="0"/>
                            <a:t> ta </a:t>
                          </a:r>
                          <a:r>
                            <a:rPr lang="en-US" sz="2200" baseline="0" dirty="0" err="1"/>
                            <a:t>có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tất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cả</a:t>
                          </a:r>
                          <a:r>
                            <a:rPr lang="en-US" sz="22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tập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có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thể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xảy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ra.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37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989255D-EA96-B0BB-AFF3-0785B3B1C1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276739"/>
                  </p:ext>
                </p:extLst>
              </p:nvPr>
            </p:nvGraphicFramePr>
            <p:xfrm>
              <a:off x="710089" y="1475410"/>
              <a:ext cx="10643710" cy="4242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1855">
                      <a:extLst>
                        <a:ext uri="{9D8B030D-6E8A-4147-A177-3AD203B41FA5}">
                          <a16:colId xmlns:a16="http://schemas.microsoft.com/office/drawing/2014/main" val="467619399"/>
                        </a:ext>
                      </a:extLst>
                    </a:gridCol>
                    <a:gridCol w="5321855">
                      <a:extLst>
                        <a:ext uri="{9D8B030D-6E8A-4147-A177-3AD203B41FA5}">
                          <a16:colId xmlns:a16="http://schemas.microsoft.com/office/drawing/2014/main" val="1123435894"/>
                        </a:ext>
                      </a:extLst>
                    </a:gridCol>
                  </a:tblGrid>
                  <a:tr h="4916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TD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Monte Carlo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856373"/>
                      </a:ext>
                    </a:extLst>
                  </a:tr>
                  <a:tr h="16477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Bootstrapping</a:t>
                          </a:r>
                          <a:r>
                            <a:rPr lang="en-US" sz="2200" dirty="0"/>
                            <a:t>: TD Learning </a:t>
                          </a:r>
                          <a:r>
                            <a:rPr lang="en-US" sz="2200" dirty="0" err="1"/>
                            <a:t>cập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nhật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dựa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vào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lượng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đó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của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này</a:t>
                          </a:r>
                          <a:r>
                            <a:rPr lang="en-US" sz="2200" dirty="0"/>
                            <a:t>. Do </a:t>
                          </a:r>
                          <a:r>
                            <a:rPr lang="en-US" sz="2200" dirty="0" err="1"/>
                            <a:t>đó</a:t>
                          </a:r>
                          <a:r>
                            <a:rPr lang="en-US" sz="2200" dirty="0"/>
                            <a:t>, TD Learning </a:t>
                          </a:r>
                          <a:r>
                            <a:rPr lang="en-US" sz="2200" dirty="0" err="1"/>
                            <a:t>cần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các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khởi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tạo</a:t>
                          </a:r>
                          <a:r>
                            <a:rPr lang="en-US" sz="2200" dirty="0"/>
                            <a:t> (initial guess).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Non-bootstrapping</a:t>
                          </a:r>
                          <a:r>
                            <a:rPr lang="en-US" sz="2200" dirty="0"/>
                            <a:t>: MC Learning </a:t>
                          </a:r>
                          <a:r>
                            <a:rPr lang="en-US" sz="2200" dirty="0" err="1"/>
                            <a:t>ước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lượng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trực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tiếp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trạng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thái</a:t>
                          </a:r>
                          <a:r>
                            <a:rPr lang="en-US" sz="2200" dirty="0"/>
                            <a:t> / </a:t>
                          </a:r>
                          <a:r>
                            <a:rPr lang="en-US" sz="2200" dirty="0" err="1"/>
                            <a:t>hành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động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mà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không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cần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các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giá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trị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khởi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dirty="0" err="1"/>
                            <a:t>tạo</a:t>
                          </a:r>
                          <a:r>
                            <a:rPr lang="en-US" sz="2200" dirty="0"/>
                            <a:t> (initial guess).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323544"/>
                      </a:ext>
                    </a:extLst>
                  </a:tr>
                  <a:tr h="2103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3768" r="-100343" b="-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103768" r="-458" b="-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37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972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56" name="Google Shape;356;p3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</a:t>
            </a:fld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body" idx="1"/>
          </p:nvPr>
        </p:nvSpPr>
        <p:spPr>
          <a:xfrm>
            <a:off x="859221" y="1566897"/>
            <a:ext cx="9945616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92150" indent="-514350">
              <a:spcBef>
                <a:spcPts val="0"/>
              </a:spcBef>
            </a:pPr>
            <a:r>
              <a:rPr lang="vi-VN"/>
              <a:t>Giới thiệu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vi-VN"/>
              <a:t>Temporal-Difference (TD) Learning cho Giá trị trạng thái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vi-VN"/>
              <a:t>Tính hội tụ của TD Learning</a:t>
            </a:r>
            <a:endParaRPr lang="en-US"/>
          </a:p>
          <a:p>
            <a:pPr marL="692150" indent="-514350">
              <a:spcBef>
                <a:spcPts val="0"/>
              </a:spcBef>
            </a:pPr>
            <a:r>
              <a:rPr lang="vi-VN"/>
              <a:t>Thuật toán SARSA</a:t>
            </a:r>
          </a:p>
          <a:p>
            <a:pPr marL="692150" indent="-514350">
              <a:spcBef>
                <a:spcPts val="0"/>
              </a:spcBef>
            </a:pPr>
            <a:r>
              <a:rPr lang="vi-VN"/>
              <a:t>Expected SARSA và </a:t>
            </a:r>
            <a:r>
              <a:rPr lang="vi-VN" i="1"/>
              <a:t>n</a:t>
            </a:r>
            <a:r>
              <a:rPr lang="vi-VN"/>
              <a:t>-step SARSA.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vi-VN"/>
              <a:t>Thuật toán Q-Learning</a:t>
            </a:r>
          </a:p>
          <a:p>
            <a:pPr marL="692150" indent="-514350">
              <a:spcBef>
                <a:spcPts val="0"/>
              </a:spcBef>
            </a:pPr>
            <a:r>
              <a:rPr lang="vi-VN"/>
              <a:t>Tóm tắt</a:t>
            </a:r>
            <a:endParaRPr dirty="0"/>
          </a:p>
        </p:txBody>
      </p:sp>
      <p:sp>
        <p:nvSpPr>
          <p:cNvPr id="358" name="Google Shape;358;p3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/>
              <a:t>NỘI DUNG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99EAE424-0D75-8888-E7AE-021A6D578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7B4F3FD4-32E6-4053-8129-4022301B3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THUẬT TOÁN SARSA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5346508A-49BA-DCBC-7DF9-A3F160A9A8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SARSA ALGORITHM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9F287340-0711-A064-0643-778C2AC4BB7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35F3DE67-8DB2-D88D-5926-969A4E8BF714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CFBBBFF0-7EB9-0637-55C4-A2FD3001C1A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9F9DC293-28BF-68FE-F4F6-5F562F0017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12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C3A-5532-6007-95A0-C1DABC0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SARSA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C0729E-6D3F-35E9-FBC0-E6F49878CF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600" dirty="0"/>
                  <a:t>Ta </a:t>
                </a:r>
                <a:r>
                  <a:rPr lang="en-US" sz="2600" dirty="0" err="1"/>
                  <a:t>ước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lượng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các</a:t>
                </a:r>
                <a:r>
                  <a:rPr lang="en-US" sz="2600" dirty="0"/>
                  <a:t> </a:t>
                </a:r>
                <a:r>
                  <a:rPr lang="en-US" sz="2600" dirty="0" err="1"/>
                  <a:t>giá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trị</a:t>
                </a:r>
                <a:r>
                  <a:rPr lang="en-US" sz="2600" dirty="0"/>
                  <a:t> </a:t>
                </a:r>
                <a:r>
                  <a:rPr lang="en-US" sz="2600" dirty="0" err="1"/>
                  <a:t>hành</a:t>
                </a:r>
                <a:r>
                  <a:rPr lang="en-US" sz="2600" dirty="0"/>
                  <a:t> </a:t>
                </a:r>
                <a:r>
                  <a:rPr lang="en-US" sz="2600" dirty="0" err="1"/>
                  <a:t>động</a:t>
                </a:r>
                <a:r>
                  <a:rPr lang="en-US" sz="2600" dirty="0"/>
                  <a:t> (action values)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</a:t>
                </a:r>
                <a:r>
                  <a:rPr lang="en-US" sz="2600" dirty="0" err="1"/>
                  <a:t>một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chiến</a:t>
                </a:r>
                <a:r>
                  <a:rPr lang="en-US" sz="2600" dirty="0"/>
                  <a:t> </a:t>
                </a:r>
                <a:r>
                  <a:rPr lang="en-US" sz="2600" dirty="0" err="1"/>
                  <a:t>lược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 sz="2600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600" dirty="0">
                    <a:solidFill>
                      <a:schemeClr val="tx1"/>
                    </a:solidFill>
                  </a:rPr>
                  <a:t> ta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trải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nghiệm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Ta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SARSA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6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∀(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(estimate)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hệ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học</a:t>
                </a:r>
                <a:r>
                  <a:rPr lang="en-US" sz="2600" dirty="0">
                    <a:solidFill>
                      <a:schemeClr val="tx1"/>
                    </a:solidFill>
                  </a:rPr>
                  <a:t> (learning rate)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phụ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thuộc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C0729E-6D3F-35E9-FBC0-E6F49878C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  <a:blipFill>
                <a:blip r:embed="rId2"/>
                <a:stretch>
                  <a:fillRect l="-549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E889-480C-258F-DA66-CCA5AEBF5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AFFC5F3-7CC0-35FD-F00B-4D48993CC5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2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55D6E-9C8E-957E-108A-7AF79E65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11F8-F69F-A451-F6FD-F7D883B1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SARSA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426014-AC4C-471A-D85A-331E79F1B50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SARSA </a:t>
                </a:r>
                <a:r>
                  <a:rPr lang="en-US" sz="2600" dirty="0" err="1"/>
                  <a:t>là</a:t>
                </a:r>
                <a:r>
                  <a:rPr lang="en-US" sz="2600" dirty="0"/>
                  <a:t> </a:t>
                </a:r>
                <a:r>
                  <a:rPr lang="en-US" sz="2600" dirty="0" err="1"/>
                  <a:t>viết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tắt</a:t>
                </a:r>
                <a:r>
                  <a:rPr lang="en-US" sz="2600" dirty="0"/>
                  <a:t> </a:t>
                </a:r>
                <a:r>
                  <a:rPr lang="en-US" sz="2600" dirty="0" err="1"/>
                  <a:t>của</a:t>
                </a:r>
                <a:r>
                  <a:rPr lang="en-US" sz="2600" dirty="0"/>
                  <a:t> state-action-reward-state-action. </a:t>
                </a:r>
                <a:r>
                  <a:rPr lang="en-US" sz="2600" dirty="0">
                    <a:solidFill>
                      <a:schemeClr val="tx1"/>
                    </a:solidFill>
                  </a:rPr>
                  <a:t>Ở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mỗi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ta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cần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trải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nghiệm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SARSA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phiên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bản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TD Learning (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dùng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600" dirty="0">
                    <a:solidFill>
                      <a:schemeClr val="tx1"/>
                    </a:solidFill>
                  </a:rPr>
                  <a:t>). Ta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tạo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ra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SARSA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thay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ước </a:t>
                </a:r>
                <a:r>
                  <a:rPr lang="en-US" sz="2600" dirty="0" err="1">
                    <a:solidFill>
                      <a:schemeClr val="accent1"/>
                    </a:solidFill>
                  </a:rPr>
                  <a:t>lượng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accent1"/>
                    </a:solidFill>
                  </a:rPr>
                  <a:t>trị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accent1"/>
                    </a:solidFill>
                  </a:rPr>
                  <a:t>trạng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accent1"/>
                    </a:solidFill>
                  </a:rPr>
                  <a:t>thái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TD Learning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ước 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lượng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hành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động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SARSA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xấp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xỉ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ngẫu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nhiên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giải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trình</a:t>
                </a:r>
                <a:r>
                  <a:rPr lang="en-US" sz="2600" dirty="0">
                    <a:solidFill>
                      <a:schemeClr val="tx1"/>
                    </a:solidFill>
                  </a:rPr>
                  <a:t> Bellman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(action values)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đây</a:t>
                </a:r>
                <a:r>
                  <a:rPr lang="en-US" sz="26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 ∀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426014-AC4C-471A-D85A-331E79F1B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EAE4-9AA7-1484-896F-29E2FC84F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B119EA5-899F-ECEC-13DB-1369CEF5D1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3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452C5-F584-80F0-6FE5-9A0BB2F5D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A9CE-3448-E19A-FD99-0F9A12FC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SARSA –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C3F8A28-4B79-AB35-C51D-C04CE48DF5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9894" y="3803494"/>
                <a:ext cx="11303331" cy="1955408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lý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trên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phát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biểu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600" dirty="0">
                    <a:solidFill>
                      <a:schemeClr val="tx1"/>
                    </a:solidFill>
                  </a:rPr>
                  <a:t> SARSA.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C3F8A28-4B79-AB35-C51D-C04CE48D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9894" y="3803494"/>
                <a:ext cx="11303331" cy="1955408"/>
              </a:xfrm>
              <a:blipFill>
                <a:blip r:embed="rId2"/>
                <a:stretch>
                  <a:fillRect l="-539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777-0E14-EFCD-E358-98AFB6BBE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8D62251-0A09-CBFC-ECFB-B6E5C08492E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9B09DBF-4EAA-E88A-01F4-D0B5C75E3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520904"/>
                  </p:ext>
                </p:extLst>
              </p:nvPr>
            </p:nvGraphicFramePr>
            <p:xfrm>
              <a:off x="559894" y="1621884"/>
              <a:ext cx="11441605" cy="192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605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5522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hội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tụ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của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SARSA)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13171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Trong </a:t>
                          </a:r>
                          <a:r>
                            <a:rPr lang="en-US" sz="2400" dirty="0" err="1"/>
                            <a:t>thuật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toán</a:t>
                          </a:r>
                          <a:r>
                            <a:rPr lang="en-US" sz="2400" dirty="0"/>
                            <a:t> SARSA,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hội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tụ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xác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suất</a:t>
                          </a:r>
                          <a:r>
                            <a:rPr lang="en-US" sz="2400" baseline="0" dirty="0"/>
                            <a:t> 1 </a:t>
                          </a:r>
                          <a:r>
                            <a:rPr lang="en-US" sz="2400" baseline="0" dirty="0" err="1"/>
                            <a:t>về</a:t>
                          </a:r>
                          <a:r>
                            <a:rPr lang="en-US" sz="2400" baseline="0" dirty="0"/>
                            <a:t> giá trị hành động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khi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oMath>
                          </a14:m>
                          <a:r>
                            <a:rPr lang="en-US" sz="2400" dirty="0"/>
                            <a:t> với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mọi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nếu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và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với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 err="1"/>
                            <a:t>mọi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9B09DBF-4EAA-E88A-01F4-D0B5C75E3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520904"/>
                  </p:ext>
                </p:extLst>
              </p:nvPr>
            </p:nvGraphicFramePr>
            <p:xfrm>
              <a:off x="559894" y="1621884"/>
              <a:ext cx="11441605" cy="192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605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6123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Tính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hội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tụ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của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SARSA)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13171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" t="-47222" r="-213" b="-55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63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24DD8-9DE4-8128-53A6-9051BAF2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9A7-F557-FD92-A720-3DB523F4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SARSA –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195B-29FD-95B0-2ED1-C9D7DC35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34" y="905166"/>
            <a:ext cx="11303331" cy="195540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Trong </a:t>
            </a:r>
            <a:r>
              <a:rPr lang="en-US" sz="2200" dirty="0" err="1">
                <a:solidFill>
                  <a:schemeClr val="tx1"/>
                </a:solidFill>
              </a:rPr>
              <a:t>Học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tăng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cường</a:t>
            </a:r>
            <a:r>
              <a:rPr lang="en-US" sz="2200" dirty="0">
                <a:solidFill>
                  <a:schemeClr val="tx1"/>
                </a:solidFill>
              </a:rPr>
              <a:t>, ta </a:t>
            </a:r>
            <a:r>
              <a:rPr lang="en-US" sz="2200" dirty="0" err="1">
                <a:solidFill>
                  <a:schemeClr val="tx1"/>
                </a:solidFill>
              </a:rPr>
              <a:t>muốn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tìm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các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chiến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lược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tối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ưu</a:t>
            </a:r>
            <a:r>
              <a:rPr lang="en-US" sz="2200" dirty="0">
                <a:solidFill>
                  <a:schemeClr val="tx1"/>
                </a:solidFill>
              </a:rPr>
              <a:t> (optimal policies).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Ta </a:t>
            </a:r>
            <a:r>
              <a:rPr lang="en-US" sz="2200" dirty="0" err="1">
                <a:solidFill>
                  <a:schemeClr val="tx1"/>
                </a:solidFill>
              </a:rPr>
              <a:t>có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thể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hợp</a:t>
            </a:r>
            <a:r>
              <a:rPr lang="en-US" sz="2200" dirty="0">
                <a:solidFill>
                  <a:schemeClr val="tx1"/>
                </a:solidFill>
              </a:rPr>
              <a:t> SARSA </a:t>
            </a:r>
            <a:r>
              <a:rPr lang="en-US" sz="2200" dirty="0" err="1">
                <a:solidFill>
                  <a:schemeClr val="tx1"/>
                </a:solidFill>
              </a:rPr>
              <a:t>với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một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bước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cải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thiện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chiến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lược</a:t>
            </a:r>
            <a:r>
              <a:rPr lang="en-US" sz="2200" dirty="0">
                <a:solidFill>
                  <a:schemeClr val="tx1"/>
                </a:solidFill>
              </a:rPr>
              <a:t> (policy improvement).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Thuật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hợp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cũng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có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tên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gọi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là</a:t>
            </a:r>
            <a:r>
              <a:rPr lang="en-US" sz="2200" dirty="0">
                <a:solidFill>
                  <a:schemeClr val="tx1"/>
                </a:solidFill>
              </a:rPr>
              <a:t> SARSA.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9F933-D418-5008-A3DD-9E76E938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BB4A79ED-E297-F78C-31CE-5DC473E4CEB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5452A-4F6E-B447-737B-F172B5B2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60" y="2472781"/>
            <a:ext cx="8058150" cy="43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5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7AB6F-8CBE-F3FB-483E-71C762412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B33D-CBAF-ECFD-54EF-A4C4F492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SARSA –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0872BEB-ACE1-FA09-5546-01B73FF38F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1300308"/>
                <a:ext cx="10744201" cy="42573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Chiến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tại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cập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nhật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ngay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lập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tức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khi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cập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nhật</a:t>
                </a:r>
                <a:r>
                  <a:rPr lang="en-US" sz="2400" dirty="0">
                    <a:solidFill>
                      <a:schemeClr val="tx1"/>
                    </a:solidFill>
                  </a:rPr>
                  <a:t>. Ý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tưởng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dựa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Policy Iteration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tổng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quát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(generalized policy iteration)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tham</a:t>
                </a:r>
                <a:r>
                  <a:rPr lang="en-US" sz="2400" dirty="0">
                    <a:solidFill>
                      <a:srgbClr val="FF0000"/>
                    </a:solidFill>
                  </a:rPr>
                  <a:t> lam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-greedy)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thay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tham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lam (greedy)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cân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giữa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khám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phá</a:t>
                </a:r>
                <a:r>
                  <a:rPr lang="en-US" sz="2400" dirty="0">
                    <a:solidFill>
                      <a:schemeClr val="tx1"/>
                    </a:solidFill>
                  </a:rPr>
                  <a:t> (exploration)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khai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thác</a:t>
                </a:r>
                <a:r>
                  <a:rPr lang="en-US" sz="2400" dirty="0">
                    <a:solidFill>
                      <a:schemeClr val="tx1"/>
                    </a:solidFill>
                  </a:rPr>
                  <a:t> (exploitation).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Ý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tưởng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trung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tâm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vẫn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giải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trình</a:t>
                </a:r>
                <a:r>
                  <a:rPr lang="en-US" sz="2400" dirty="0">
                    <a:solidFill>
                      <a:schemeClr val="tx1"/>
                    </a:solidFill>
                  </a:rPr>
                  <a:t> Bellman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0872BEB-ACE1-FA09-5546-01B73FF38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300308"/>
                <a:ext cx="10744201" cy="4257384"/>
              </a:xfrm>
              <a:blipFill>
                <a:blip r:embed="rId2"/>
                <a:stretch>
                  <a:fillRect l="-567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E5ECF-4105-82B0-C5B8-6464843C20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55E7953-0BC4-1E36-3077-AF2DE58648F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70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841E-290C-6E0F-B16F-7917DCB8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CD3F-FA02-ABE3-9483-4C44737A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SARSA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7083E-4E7B-8FE0-9001-1ECB10302AA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1090758"/>
                <a:ext cx="11064949" cy="42573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Tác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vụ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đường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tốt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một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trạng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thái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xuất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phát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(starting state)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đến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trạng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thái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mục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tiêu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(target </a:t>
                </a:r>
                <a:r>
                  <a:rPr lang="en-US" sz="2400">
                    <a:solidFill>
                      <a:schemeClr val="accent1"/>
                    </a:solidFill>
                  </a:rPr>
                  <a:t>state)</a:t>
                </a:r>
                <a:r>
                  <a:rPr lang="vi-VN" sz="2400">
                    <a:solidFill>
                      <a:schemeClr val="tx1"/>
                    </a:solidFill>
                  </a:rPr>
                  <a:t>, thay vì tìm trạng thái tối ưu cho mọi trạng thái.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Mỗi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sz="2400" dirty="0">
                    <a:solidFill>
                      <a:schemeClr val="tx1"/>
                    </a:solidFill>
                  </a:rPr>
                  <a:t> (episode)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bắt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trên-trái</a:t>
                </a:r>
                <a:r>
                  <a:rPr lang="en-US" sz="2400" dirty="0">
                    <a:solidFill>
                      <a:schemeClr val="tx1"/>
                    </a:solidFill>
                  </a:rPr>
                  <a:t> (top-left)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thúc</a:t>
                </a:r>
                <a:r>
                  <a:rPr lang="en-US" sz="2400" dirty="0">
                    <a:solidFill>
                      <a:schemeClr val="tx1"/>
                    </a:solidFill>
                  </a:rPr>
                  <a:t> ở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tiêu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target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forbidden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boundary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other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Hệ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học</a:t>
                </a:r>
                <a:r>
                  <a:rPr lang="en-US" sz="2200" dirty="0">
                    <a:solidFill>
                      <a:schemeClr val="tx1"/>
                    </a:solidFill>
                  </a:rPr>
                  <a:t> (learning rate)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7E7083E-4E7B-8FE0-9001-1ECB10302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090758"/>
                <a:ext cx="11064949" cy="4257384"/>
              </a:xfrm>
              <a:blipFill>
                <a:blip r:embed="rId2"/>
                <a:stretch>
                  <a:fillRect l="-551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AA212-A305-D941-80BC-D969C08AD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71B2633-126F-C106-0C20-3AAD12707F4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74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4519-5BB7-DB77-E968-B4503DB7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7842-A064-A38D-ADE1-5C8CBFD5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49482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SARSA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D8E0-462A-E33B-EBB5-34F9AE14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92308"/>
            <a:ext cx="10744201" cy="42573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200" b="1" dirty="0" err="1">
                <a:solidFill>
                  <a:schemeClr val="tx1"/>
                </a:solidFill>
              </a:rPr>
              <a:t>Kết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quả</a:t>
            </a:r>
            <a:r>
              <a:rPr lang="en-US" sz="2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Hình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trái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thấy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chiến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lược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cuối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cùng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trả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về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bởi</a:t>
            </a:r>
            <a:r>
              <a:rPr lang="en-US" sz="2200" dirty="0">
                <a:solidFill>
                  <a:schemeClr val="tx1"/>
                </a:solidFill>
              </a:rPr>
              <a:t> SARSA </a:t>
            </a:r>
            <a:r>
              <a:rPr lang="en-US" sz="2200" dirty="0" err="1">
                <a:solidFill>
                  <a:schemeClr val="tx1"/>
                </a:solidFill>
              </a:rPr>
              <a:t>sau</a:t>
            </a:r>
            <a:r>
              <a:rPr lang="en-US" sz="2200" dirty="0">
                <a:solidFill>
                  <a:schemeClr val="tx1"/>
                </a:solidFill>
              </a:rPr>
              <a:t> 500 </a:t>
            </a:r>
            <a:r>
              <a:rPr lang="en-US" sz="2200" dirty="0" err="1">
                <a:solidFill>
                  <a:schemeClr val="tx1"/>
                </a:solidFill>
              </a:rPr>
              <a:t>tập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huấn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luyện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Có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một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số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trạng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thái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vẫn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chưa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phải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là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chiến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lược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tối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ưu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Hình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phải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thấy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tổng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phần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thưởng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và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độ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mỗi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tập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6BF93-B55B-249B-9264-B363F2BE37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D1197DA7-C47A-66C9-6692-8117D8D7637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FEC8A-46D6-00C3-5870-11A176B2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22183"/>
            <a:ext cx="8686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8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0500712A-763B-61E2-6819-5DD60D382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CA0FF667-1294-EC5C-1E9B-5E193D85E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EXPECTED SARSA VÀ N-STEP SARSA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E8E93697-B690-36F3-FAA7-84403D7341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EXPECTED SARSA &amp; N-STEP SARSA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BBADB19F-ABBE-F623-7982-F6FEA1EA697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6233A881-AF9F-3537-2604-FDEE2B9E5B34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F9933616-E452-C488-3828-29811E1478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70B24DCE-685E-84E1-D1C2-D8270F361E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036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F5C4-C10E-4826-B6E2-59B2E0FD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40FF-DA2C-6384-BB55-117EC7E5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err="1"/>
              <a:t>toán</a:t>
            </a:r>
            <a:r>
              <a:rPr lang="en-US"/>
              <a:t> Expected SARSA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4CC327-DB58-CC1D-8B20-DA729803CB3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</p:spPr>
            <p:txBody>
              <a:bodyPr>
                <a:normAutofit fontScale="85000" lnSpcReduction="10000"/>
              </a:bodyPr>
              <a:lstStyle/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Expected SARSA là một biến thể của thuật toán SARSA.</a:t>
                </a:r>
                <a:endParaRPr lang="en-US" sz="26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∀(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với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là giá trị kỳ vọng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khi tuân theo chiến lược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 sz="2600" b="1">
                    <a:solidFill>
                      <a:schemeClr val="tx1"/>
                    </a:solidFill>
                  </a:rPr>
                  <a:t>So với SARSA:</a:t>
                </a: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Mục tiêu TD (TD target) chuyển từ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thành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Cần thực hiện nhiều phép tính hơn, nhưng có thể giảm phương sai của ước lượng do số biến ngẫu nhiên được giảm xuống từ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thành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4CC327-DB58-CC1D-8B20-DA729803C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  <a:blipFill>
                <a:blip r:embed="rId2"/>
                <a:stretch>
                  <a:fillRect l="-549" r="-714" b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AD566-AE72-E42C-67CE-E9BCDE038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008636DF-2979-243B-1681-130A485DF0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2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GIỚI THIỆU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INTRODUCTION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ADF98-9538-8232-00E8-143CBB1B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0CF-CEE6-5C23-D5D6-8F5B1B92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err="1"/>
              <a:t>toán</a:t>
            </a:r>
            <a:r>
              <a:rPr lang="en-US"/>
              <a:t> Expected 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B150D0-388F-F095-DE4D-41C1AC826B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Expected SARSA là một thuật toán xấp xỉ ngẫu nhiên giải phương trình sau: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US" sz="2400" b="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Phương trình trên cũng là một biểu diễn của phương trình Bellman.</a:t>
                </a:r>
              </a:p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Thay thế: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solidFill>
                    <a:schemeClr val="accent1"/>
                  </a:solidFill>
                </a:endParaRPr>
              </a:p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ta được: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B150D0-388F-F095-DE4D-41C1AC826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  <a:blipFill>
                <a:blip r:embed="rId2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1FB1F-7BEA-F3DE-8B90-63A3D7EA5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D3567E1-576D-27C3-C7B1-F4FBA52829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4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30E6-1C4F-1E99-B6D9-11E677F93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796B-67EC-CE1A-A312-798DA56A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-step 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0D2A63-3E22-71D0-3DBE-213706704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</p:spPr>
            <p:txBody>
              <a:bodyPr>
                <a:normAutofit fontScale="25000" lnSpcReduction="20000"/>
              </a:bodyPr>
              <a:lstStyle/>
              <a:p>
                <a:pPr marL="50800" indent="0">
                  <a:buNone/>
                </a:pPr>
                <a:r>
                  <a:rPr lang="en-US" sz="8000">
                    <a:solidFill>
                      <a:schemeClr val="tx1"/>
                    </a:solidFill>
                  </a:rPr>
                  <a:t>Thuật toán </a:t>
                </a:r>
                <a:r>
                  <a:rPr lang="en-US" sz="8000" i="1">
                    <a:solidFill>
                      <a:srgbClr val="FF0000"/>
                    </a:solidFill>
                  </a:rPr>
                  <a:t>n</a:t>
                </a:r>
                <a:r>
                  <a:rPr lang="en-US" sz="8000">
                    <a:solidFill>
                      <a:srgbClr val="FF0000"/>
                    </a:solidFill>
                  </a:rPr>
                  <a:t>-step SARSA </a:t>
                </a:r>
                <a:r>
                  <a:rPr lang="en-US" sz="8000">
                    <a:solidFill>
                      <a:schemeClr val="tx1"/>
                    </a:solidFill>
                  </a:rPr>
                  <a:t>có thể tổng quát hóa SARSA và Monte Carlo Learning.</a:t>
                </a:r>
                <a:endParaRPr lang="en-US" sz="80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8000">
                    <a:solidFill>
                      <a:schemeClr val="tx1"/>
                    </a:solidFill>
                  </a:rPr>
                  <a:t>Định nghĩa của giá trị hành động (action value)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8000">
                    <a:solidFill>
                      <a:schemeClr val="tx1"/>
                    </a:solidFill>
                  </a:rPr>
                  <a:t>Kết quả được chiết khấu (</a:t>
                </a:r>
                <a:r>
                  <a:rPr lang="en-US" sz="8000">
                    <a:solidFill>
                      <a:srgbClr val="FF0000"/>
                    </a:solidFill>
                  </a:rPr>
                  <a:t>discounted return</a:t>
                </a:r>
                <a:r>
                  <a:rPr lang="en-US" sz="800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>
                    <a:solidFill>
                      <a:schemeClr val="tx1"/>
                    </a:solidFill>
                  </a:rPr>
                  <a:t>có thể được viết với nhiều dạng khác nhau: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SARSA</m:t>
                      </m:r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  <m:sSubSup>
                        <m:sSubSupPr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step</m:t>
                      </m:r>
                      <m: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SARSA</m:t>
                      </m:r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8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p>
                        <m:sSup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8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m:rPr>
                          <m:sty m:val="p"/>
                        </m:rPr>
                        <a:rPr lang="en-US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MC</m:t>
                      </m:r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80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endParaRPr lang="en-US" sz="800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8000">
                    <a:solidFill>
                      <a:schemeClr val="tx1"/>
                    </a:solidFill>
                  </a:rPr>
                  <a:t>Lưu ý: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8000" b="0" i="1" smtClean="0">
                        <a:solidFill>
                          <a:srgbClr val="2A2F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b="0" i="1" smtClean="0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8000" b="0" i="1" smtClean="0">
                        <a:solidFill>
                          <a:srgbClr val="2A2F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sz="8000" i="1">
                                <a:solidFill>
                                  <a:srgbClr val="2A2F4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0" i="1">
                                <a:solidFill>
                                  <a:srgbClr val="2A2F4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8000" b="0" i="1" smtClean="0">
                        <a:solidFill>
                          <a:srgbClr val="2A2F4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(∞)</m:t>
                        </m:r>
                      </m:sup>
                    </m:sSubSup>
                  </m:oMath>
                </a14:m>
                <a:r>
                  <a:rPr lang="en-US" sz="80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8000">
                    <a:solidFill>
                      <a:srgbClr val="2A2F4F"/>
                    </a:solidFill>
                  </a:rPr>
                  <a:t>với các cách phân rã khác nhau 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8000" i="1">
                            <a:solidFill>
                              <a:srgbClr val="2A2F4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0D2A63-3E22-71D0-3DBE-213706704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  <a:blipFill>
                <a:blip r:embed="rId2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EC3B1-AFA5-FB4C-0B1B-BA25A537B8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D44F8B62-D18B-F821-0A69-BA0506B13CE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4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BC8F2-F5A8-EE7D-57A5-AAC057219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BF78-A18A-5615-F074-800BF789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-step 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54ECD1-D815-BBFC-6C19-E8EBB23FDD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8000">
                    <a:solidFill>
                      <a:schemeClr val="tx1"/>
                    </a:solidFill>
                  </a:rPr>
                  <a:t>Thuật toán SARSA giải bài toán: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r>
                  <a:rPr lang="en-US" sz="8000">
                    <a:solidFill>
                      <a:schemeClr val="tx1"/>
                    </a:solidFill>
                  </a:rPr>
                  <a:t>Thuật toán Monte Carlo Learning giải bài toán: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(∞)</m:t>
                              </m:r>
                            </m:sup>
                          </m:sSubSup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r>
                  <a:rPr lang="en-US" sz="8000">
                    <a:solidFill>
                      <a:schemeClr val="tx1"/>
                    </a:solidFill>
                  </a:rPr>
                  <a:t>Thuật toán trung gian </a:t>
                </a:r>
                <a:r>
                  <a:rPr lang="en-US" sz="8000" i="1">
                    <a:solidFill>
                      <a:schemeClr val="tx1"/>
                    </a:solidFill>
                  </a:rPr>
                  <a:t>n</a:t>
                </a:r>
                <a:r>
                  <a:rPr lang="en-US" sz="8000">
                    <a:solidFill>
                      <a:schemeClr val="tx1"/>
                    </a:solidFill>
                  </a:rPr>
                  <a:t>-step SARSA giải bài toán: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endParaRPr lang="en-US" sz="8000">
                  <a:solidFill>
                    <a:schemeClr val="tx1"/>
                  </a:solidFill>
                </a:endParaRPr>
              </a:p>
              <a:p>
                <a:r>
                  <a:rPr lang="en-US" sz="8000">
                    <a:solidFill>
                      <a:schemeClr val="tx1"/>
                    </a:solidFill>
                  </a:rPr>
                  <a:t>Thuật toán </a:t>
                </a:r>
                <a:r>
                  <a:rPr lang="en-US" sz="8000" i="1">
                    <a:solidFill>
                      <a:schemeClr val="tx1"/>
                    </a:solidFill>
                  </a:rPr>
                  <a:t>n</a:t>
                </a:r>
                <a:r>
                  <a:rPr lang="en-US" sz="8000">
                    <a:solidFill>
                      <a:schemeClr val="tx1"/>
                    </a:solidFill>
                  </a:rPr>
                  <a:t>-step SARSA hoạt động: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8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8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8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8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r>
                                <a:rPr 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8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8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8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8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8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2A2F4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sz="8000" b="0" i="0" u="none" strike="noStrike" kern="0" cap="none" spc="0" normalizeH="0" baseline="0" noProof="0">
                    <a:ln>
                      <a:noFill/>
                    </a:ln>
                    <a:solidFill>
                      <a:srgbClr val="2A2F4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Thuật toán </a:t>
                </a:r>
                <a:r>
                  <a:rPr kumimoji="0" lang="en-US" sz="8000" b="0" i="1" u="none" strike="noStrike" kern="0" cap="none" spc="0" normalizeH="0" baseline="0" noProof="0">
                    <a:ln>
                      <a:noFill/>
                    </a:ln>
                    <a:solidFill>
                      <a:srgbClr val="2A2F4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n</a:t>
                </a:r>
                <a:r>
                  <a:rPr kumimoji="0" lang="en-US" sz="8000" b="0" i="0" u="none" strike="noStrike" kern="0" cap="none" spc="0" normalizeH="0" baseline="0" noProof="0">
                    <a:ln>
                      <a:noFill/>
                    </a:ln>
                    <a:solidFill>
                      <a:srgbClr val="2A2F4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-step SARSA trở thành SARSA khi </a:t>
                </a:r>
                <a14:m>
                  <m:oMath xmlns:m="http://schemas.openxmlformats.org/officeDocument/2006/math">
                    <m:r>
                      <a:rPr kumimoji="0" lang="en-US" sz="8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A2F4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𝑛</m:t>
                    </m:r>
                    <m:r>
                      <a:rPr kumimoji="0" lang="en-US" sz="8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A2F4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=1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2A2F4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sz="8000" b="0" i="0" u="none" strike="noStrike" kern="0" cap="none" spc="0" normalizeH="0" baseline="0" noProof="0">
                    <a:ln>
                      <a:noFill/>
                    </a:ln>
                    <a:solidFill>
                      <a:srgbClr val="2A2F4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Thuật toán </a:t>
                </a:r>
                <a:r>
                  <a:rPr kumimoji="0" lang="en-US" sz="8000" b="0" i="1" u="none" strike="noStrike" kern="0" cap="none" spc="0" normalizeH="0" baseline="0" noProof="0">
                    <a:ln>
                      <a:noFill/>
                    </a:ln>
                    <a:solidFill>
                      <a:srgbClr val="2A2F4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n</a:t>
                </a:r>
                <a:r>
                  <a:rPr kumimoji="0" lang="en-US" sz="8000" b="0" i="0" u="none" strike="noStrike" kern="0" cap="none" spc="0" normalizeH="0" baseline="0" noProof="0">
                    <a:ln>
                      <a:noFill/>
                    </a:ln>
                    <a:solidFill>
                      <a:srgbClr val="2A2F4F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-step SARSA trở thành Monte Carlo Learning khi </a:t>
                </a:r>
                <a14:m>
                  <m:oMath xmlns:m="http://schemas.openxmlformats.org/officeDocument/2006/math">
                    <m:r>
                      <a:rPr kumimoji="0" lang="en-US" sz="8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A2F4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𝑛</m:t>
                    </m:r>
                    <m:r>
                      <a:rPr kumimoji="0" lang="en-US" sz="8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A2F4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=∞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54ECD1-D815-BBFC-6C19-E8EBB23FD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462" y="1009860"/>
                <a:ext cx="11095891" cy="5498498"/>
              </a:xfrm>
              <a:blipFill>
                <a:blip r:embed="rId2"/>
                <a:stretch>
                  <a:fillRect l="-549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A316-673D-A1F7-5CBC-C40DE667F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2D0F12B-01E9-34A7-9129-D72B5DBAA9F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2FDC-DB5C-D769-B0C5-6B146FEC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5EF3-8499-5CD2-4C6C-9723906F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</a:t>
            </a:r>
            <a:r>
              <a:rPr lang="en-US" i="1"/>
              <a:t>n</a:t>
            </a:r>
            <a:r>
              <a:rPr lang="en-US"/>
              <a:t>-step 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271C9F-3F84-673E-1BEA-ECF28F5EF4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905166"/>
                <a:ext cx="10744201" cy="56031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Thuật toán n-step SARSA cần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Vì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>
                    <a:solidFill>
                      <a:schemeClr val="tx1"/>
                    </a:solidFill>
                  </a:rPr>
                  <a:t>vẫn chưa được thu thập tại thời điểm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, ta không thể tính thực hiện cập nhật tại bước thứ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>
                    <a:solidFill>
                      <a:schemeClr val="tx1"/>
                    </a:solidFill>
                  </a:rPr>
                  <a:t>mà cần phải chờ tới thời điểm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>
                    <a:solidFill>
                      <a:schemeClr val="tx1"/>
                    </a:solidFill>
                  </a:rPr>
                  <a:t>để cập nhật </a:t>
                </a:r>
                <a:r>
                  <a:rPr lang="en-US" sz="2400" i="1">
                    <a:solidFill>
                      <a:schemeClr val="tx1"/>
                    </a:solidFill>
                  </a:rPr>
                  <a:t>q</a:t>
                </a:r>
                <a:r>
                  <a:rPr lang="en-US" sz="2400">
                    <a:solidFill>
                      <a:schemeClr val="tx1"/>
                    </a:solidFill>
                  </a:rPr>
                  <a:t>-value của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Hiệu năng của n-step SARSA phối hợp cả SARSA lẫn Monte Carlo: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>
                    <a:solidFill>
                      <a:schemeClr val="tx1"/>
                    </a:solidFill>
                  </a:rPr>
                  <a:t>Nếu </a:t>
                </a:r>
                <a:r>
                  <a:rPr lang="en-US" sz="2400" i="1">
                    <a:solidFill>
                      <a:schemeClr val="tx1"/>
                    </a:solidFill>
                  </a:rPr>
                  <a:t>n</a:t>
                </a:r>
                <a:r>
                  <a:rPr lang="en-US" sz="2400">
                    <a:solidFill>
                      <a:schemeClr val="tx1"/>
                    </a:solidFill>
                  </a:rPr>
                  <a:t> lớp, hiệu năng của n-step SARSA gần với Monte Carlo, có phương sai lớn (large variance) nhưng độ chệch nhỏ (small bias)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>
                    <a:solidFill>
                      <a:schemeClr val="tx1"/>
                    </a:solidFill>
                  </a:rPr>
                  <a:t>Nếu </a:t>
                </a:r>
                <a:r>
                  <a:rPr lang="en-US" sz="2400" i="1">
                    <a:solidFill>
                      <a:schemeClr val="tx1"/>
                    </a:solidFill>
                  </a:rPr>
                  <a:t>n</a:t>
                </a:r>
                <a:r>
                  <a:rPr lang="en-US" sz="2400">
                    <a:solidFill>
                      <a:schemeClr val="tx1"/>
                    </a:solidFill>
                  </a:rPr>
                  <a:t> nhỏ, hiệu năng của n-step SARSA gần với SARSA, có độ chệch lớn (large bias) bởi vì sử dụng giá trị khởi tạo, nhưng phương sai tương đối nhỏ.</a:t>
                </a: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n-step SARSA cũng là một thuật toán </a:t>
                </a:r>
                <a:r>
                  <a:rPr lang="en-US" sz="2400">
                    <a:solidFill>
                      <a:srgbClr val="FF0000"/>
                    </a:solidFill>
                  </a:rPr>
                  <a:t>đánh giá chiến lược (policy evaluation)</a:t>
                </a:r>
                <a:r>
                  <a:rPr lang="en-US" sz="2400">
                    <a:solidFill>
                      <a:schemeClr val="tx1"/>
                    </a:solidFill>
                  </a:rPr>
                  <a:t>. Ta có thể kết hợp với thao tác </a:t>
                </a:r>
                <a:r>
                  <a:rPr lang="en-US" sz="2400">
                    <a:solidFill>
                      <a:schemeClr val="accent1"/>
                    </a:solidFill>
                  </a:rPr>
                  <a:t>cải thiện chiến lược </a:t>
                </a:r>
                <a:r>
                  <a:rPr lang="en-US" sz="2400">
                    <a:solidFill>
                      <a:schemeClr val="tx1"/>
                    </a:solidFill>
                  </a:rPr>
                  <a:t>để tìm chiến lược tối ưu.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271C9F-3F84-673E-1BEA-ECF28F5EF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905166"/>
                <a:ext cx="10744201" cy="5603192"/>
              </a:xfrm>
              <a:blipFill>
                <a:blip r:embed="rId2"/>
                <a:stretch>
                  <a:fillRect l="-624" t="-652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0CAA-B418-D1ED-2C35-55A64D37EB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0D5DFA42-B367-7EEF-C606-D35779085B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6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B29E63ED-49ED-8F6C-1379-D17EA4BB4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4A497B34-1564-035E-6B93-744526EF34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THUẬT TOÁN Q-LEARNING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792B18AA-9F1A-3468-4CC2-3F632C1A0D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Q-LEARNING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AB161BB8-5D66-376E-20D5-0C7DD1B507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FE25615A-7625-51E2-078E-05AB40D4B147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4EDD9483-9EA2-D897-B818-3E969E95DF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C60C0BC6-102C-52D1-EDE8-2179479214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872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D15E1-530D-62F8-2B5F-EBAABA9C8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CED3-B95A-278C-92C7-F320A44E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TD Learning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Giá trị hành động tối ưu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2BF09-16C2-9236-12B6-62113C9A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22" y="1857480"/>
            <a:ext cx="11303331" cy="3143040"/>
          </a:xfrm>
        </p:spPr>
        <p:txBody>
          <a:bodyPr>
            <a:normAutofit/>
          </a:bodyPr>
          <a:lstStyle/>
          <a:p>
            <a:r>
              <a:rPr lang="en-US" sz="2400"/>
              <a:t>SARSA có thể </a:t>
            </a:r>
            <a:r>
              <a:rPr lang="en-US" sz="2400">
                <a:solidFill>
                  <a:schemeClr val="accent1"/>
                </a:solidFill>
              </a:rPr>
              <a:t>ước lượng giá trị hành động </a:t>
            </a:r>
            <a:r>
              <a:rPr lang="en-US" sz="2400"/>
              <a:t>của một chiến lược cho trước.</a:t>
            </a:r>
          </a:p>
          <a:p>
            <a:r>
              <a:rPr lang="en-US" sz="2400"/>
              <a:t>SARSA cần kết hợp với một thủ tục </a:t>
            </a:r>
            <a:r>
              <a:rPr lang="en-US" sz="2400">
                <a:solidFill>
                  <a:schemeClr val="accent1"/>
                </a:solidFill>
              </a:rPr>
              <a:t>cải thiện chiến lược</a:t>
            </a:r>
            <a:r>
              <a:rPr lang="en-US" sz="2400"/>
              <a:t> (policy improvement) để có thể tìm được các </a:t>
            </a:r>
            <a:r>
              <a:rPr lang="en-US" sz="2400">
                <a:solidFill>
                  <a:srgbClr val="FF0000"/>
                </a:solidFill>
              </a:rPr>
              <a:t>chiến lược tối ưu </a:t>
            </a:r>
            <a:r>
              <a:rPr lang="en-US" sz="2400"/>
              <a:t>(optimal policies).</a:t>
            </a:r>
          </a:p>
          <a:p>
            <a:r>
              <a:rPr lang="en-US" sz="2400"/>
              <a:t>Q-Learning là thuật toán Học tăng cường có thể </a:t>
            </a:r>
            <a:r>
              <a:rPr lang="en-US" sz="2400">
                <a:solidFill>
                  <a:srgbClr val="FF0000"/>
                </a:solidFill>
              </a:rPr>
              <a:t>trực tiếp ước lượng</a:t>
            </a:r>
            <a:r>
              <a:rPr lang="en-US" sz="2400"/>
              <a:t> giá trị hành động tối ưu (optimal action values) và do đó có thể tìm được chiến lược tối ưu.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86B60-83EA-8036-FBBE-BBB6C3585F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C2C3ACA-E314-E913-410A-D2D12E41EA1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1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223D-CDDD-7A35-0E3A-E895F6820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7E5C-9D85-0626-0025-2CF0B83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Q-Learning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5AF08E-EF5E-4378-1B63-B77ADAA4F37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400"/>
                  <a:t>Thuật toán Q-Learning hoạt động như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Q-Learning rất giống SARSA. Sự khác biệt nằm ở TD target:</a:t>
                </a:r>
              </a:p>
              <a:p>
                <a:r>
                  <a:rPr lang="en-US" sz="2400"/>
                  <a:t>Mục tiêu TD trong Q-Learning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/>
                  <a:t>Mục tiêu TD trong SARSA là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5AF08E-EF5E-4378-1B63-B77ADAA4F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98F0B-971A-A523-CCD1-C9E2EFC5D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C66FDC7D-9331-7E69-FB3D-88634C43D8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422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06E05-8A78-574F-FB2C-8A8F83BE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2BE9-A37D-D020-E2E9-92970489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Q-Learning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E77811-8966-7BE7-9B21-061D67C6F8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Thuật toán SARSA giải bài toán: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Đây là </a:t>
                </a:r>
                <a:r>
                  <a:rPr lang="en-US" sz="2400">
                    <a:solidFill>
                      <a:schemeClr val="accent1"/>
                    </a:solidFill>
                  </a:rPr>
                  <a:t>phương trình Bellman </a:t>
                </a:r>
                <a:r>
                  <a:rPr lang="en-US" sz="2400"/>
                  <a:t>dưới dạng giá trị hành động (action values).</a:t>
                </a:r>
              </a:p>
              <a:p>
                <a:r>
                  <a:rPr lang="en-US" sz="2400"/>
                  <a:t>Thuật toán Q-Learning giải bài toán: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Đây là </a:t>
                </a:r>
                <a:r>
                  <a:rPr lang="en-US" sz="2400">
                    <a:solidFill>
                      <a:srgbClr val="FF0000"/>
                    </a:solidFill>
                  </a:rPr>
                  <a:t>phương trình Bellman tối ưu </a:t>
                </a:r>
                <a:r>
                  <a:rPr lang="en-US" sz="2400"/>
                  <a:t>dưới dạng giá trị hành động (action values).</a:t>
                </a:r>
              </a:p>
              <a:p>
                <a:pPr marL="50800" indent="0">
                  <a:buNone/>
                </a:pPr>
                <a:endParaRPr lang="vi-VN" sz="2400"/>
              </a:p>
              <a:p>
                <a:pPr marL="50800" indent="0">
                  <a:buNone/>
                </a:pPr>
                <a:r>
                  <a:rPr lang="en-US" sz="2400"/>
                  <a:t>Q-Learning rất giống SARSA. Sự khác biệt nằm ở TD target:</a:t>
                </a:r>
              </a:p>
              <a:p>
                <a:r>
                  <a:rPr lang="en-US" sz="2400"/>
                  <a:t>Mục tiêu TD trong Q-Learning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/>
                  <a:t>Mục tiêu TD trong SARSA là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5E77811-8966-7BE7-9B21-061D67C6F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FC71E-3BD3-AB02-7C32-DED31A821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6E20969-AB9B-6AF7-A852-59F77FFDE8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7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7D79-E81B-60A1-50D8-F226D03A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752-4AEC-BDA7-C128-DA0E589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Off-policy và on-policy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775F-3C66-5D76-8284-A6F02164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618878" cy="4943184"/>
          </a:xfrm>
        </p:spPr>
        <p:txBody>
          <a:bodyPr>
            <a:normAutofit fontScale="92500"/>
          </a:bodyPr>
          <a:lstStyle/>
          <a:p>
            <a:pPr marL="50800" indent="0">
              <a:buNone/>
            </a:pPr>
            <a:r>
              <a:rPr lang="en-US" sz="2400"/>
              <a:t>Có hai chiến lược (policies) trong một tác vụ TD Learning:</a:t>
            </a:r>
          </a:p>
          <a:p>
            <a:r>
              <a:rPr lang="en-US" sz="2400">
                <a:solidFill>
                  <a:srgbClr val="FF0000"/>
                </a:solidFill>
              </a:rPr>
              <a:t>Chiến lược hành xử (behavior policy) </a:t>
            </a:r>
            <a:r>
              <a:rPr lang="en-US" sz="2400"/>
              <a:t>được sử dụng để phát sinh các mẫu trải nghiệm (experience samples).</a:t>
            </a:r>
          </a:p>
          <a:p>
            <a:r>
              <a:rPr lang="en-US" sz="2400">
                <a:solidFill>
                  <a:srgbClr val="FF0000"/>
                </a:solidFill>
              </a:rPr>
              <a:t>Chiến lược mục tiêu (target policy) </a:t>
            </a:r>
            <a:r>
              <a:rPr lang="en-US" sz="2400"/>
              <a:t>được cập nhật liên tục về phía một </a:t>
            </a:r>
            <a:r>
              <a:rPr lang="en-US" sz="2400">
                <a:solidFill>
                  <a:schemeClr val="accent1"/>
                </a:solidFill>
              </a:rPr>
              <a:t>chiến lược tối ưu</a:t>
            </a:r>
            <a:r>
              <a:rPr lang="en-US" sz="2400"/>
              <a:t>.</a:t>
            </a:r>
          </a:p>
          <a:p>
            <a:pPr marL="50800" indent="0">
              <a:buNone/>
            </a:pPr>
            <a:endParaRPr lang="en-US" sz="2400"/>
          </a:p>
          <a:p>
            <a:pPr marL="50800" indent="0">
              <a:buNone/>
            </a:pPr>
            <a:r>
              <a:rPr lang="en-US" sz="2400" b="1"/>
              <a:t>On-policy</a:t>
            </a:r>
            <a:r>
              <a:rPr lang="en-US" sz="2400"/>
              <a:t> và </a:t>
            </a:r>
            <a:r>
              <a:rPr lang="en-US" sz="2400" b="1"/>
              <a:t>off-policy</a:t>
            </a:r>
            <a:r>
              <a:rPr lang="en-US" sz="2400"/>
              <a:t>:</a:t>
            </a:r>
          </a:p>
          <a:p>
            <a:r>
              <a:rPr lang="en-US" sz="2400"/>
              <a:t>Khi chiến lược hành xử cũng là chiến lược mục tiêu, thuật toán Học tăng cường được gọi là on-policy.</a:t>
            </a:r>
          </a:p>
          <a:p>
            <a:r>
              <a:rPr lang="en-US" sz="2400"/>
              <a:t>Khi chiến lược hành xử và chiến lược mục tiêu </a:t>
            </a:r>
            <a:r>
              <a:rPr lang="en-US" sz="2400">
                <a:solidFill>
                  <a:srgbClr val="FF0000"/>
                </a:solidFill>
              </a:rPr>
              <a:t>khác nhau</a:t>
            </a:r>
            <a:r>
              <a:rPr lang="en-US" sz="2400"/>
              <a:t>, thuật toán Học tăng cường được gọi là off-policy.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FC2E-4445-B127-8CB1-D81EFCECC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1284D33-6DC0-4CCE-4D08-395F11EDD24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B04CB-50D1-1212-2677-5324BCBC8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00B9-12B8-BF32-A4D1-717A2C98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Off-policy và on-policy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3560A-4202-8BCA-2C96-9B69F7AC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618878" cy="49431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400"/>
              <a:t>Ưu điểm của các thuật toán Học tăng cường off-policy:</a:t>
            </a:r>
          </a:p>
          <a:p>
            <a:pPr marL="50800" indent="0">
              <a:buNone/>
            </a:pPr>
            <a:endParaRPr lang="en-US" sz="2400"/>
          </a:p>
          <a:p>
            <a:r>
              <a:rPr lang="en-US" sz="2400"/>
              <a:t>Có thể tìm được chiến lược tối ưu dựa vào </a:t>
            </a:r>
            <a:r>
              <a:rPr lang="en-US" sz="2400" i="1">
                <a:solidFill>
                  <a:srgbClr val="FF0000"/>
                </a:solidFill>
              </a:rPr>
              <a:t>các mẫu trải nghiệm phát sinh bởi các chiến lược khác</a:t>
            </a:r>
            <a:r>
              <a:rPr lang="en-US" sz="2400"/>
              <a:t>.</a:t>
            </a:r>
          </a:p>
          <a:p>
            <a:r>
              <a:rPr lang="en-US" sz="2400"/>
              <a:t>Chiến lược hành xử (behavior policy) có thể được sử dụng để </a:t>
            </a:r>
            <a:r>
              <a:rPr lang="en-US" sz="2400">
                <a:solidFill>
                  <a:srgbClr val="FF0000"/>
                </a:solidFill>
              </a:rPr>
              <a:t>khám phá (exploration)</a:t>
            </a:r>
            <a:r>
              <a:rPr lang="en-US" sz="2400"/>
              <a:t>. Ví dụ, nếu ta muốn ước lượng giá trị hành động cho mọi cặp trạng thái – hành động, ta có thể sử dụng một chiến lược thiên về khám phá để phát sinh các tập (episodes) ghé thăm mỗi cặp trạng thái – hành động đủ nhiều (sufficiently many).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BD5C9-4718-E5A6-F75E-9F856498B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A7DB12F-6DC3-699E-283E-1A1DC70D5C8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4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C3A-5532-6007-95A0-C1DABC0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Các thuật toán ngẫu nhiên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C0729E-6D3F-35E9-FBC0-E6F49878CF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77500" lnSpcReduction="20000"/>
              </a:bodyPr>
              <a:lstStyle/>
              <a:p>
                <a:pPr marL="50800" indent="0">
                  <a:buNone/>
                </a:pPr>
                <a:r>
                  <a:rPr lang="en-US"/>
                  <a:t>Ta xét các bài toán ngẫu nhiên (stochastic problems) và thuật toán Robbins-Monro.</a:t>
                </a:r>
              </a:p>
              <a:p>
                <a:pPr marL="50800" indent="0">
                  <a:buNone/>
                </a:pPr>
                <a:r>
                  <a:rPr lang="en-US"/>
                  <a:t>Xét bài toán </a:t>
                </a:r>
                <a:r>
                  <a:rPr lang="en-US">
                    <a:solidFill>
                      <a:srgbClr val="FF0000"/>
                    </a:solidFill>
                  </a:rPr>
                  <a:t>ước lượng kỳ vọng (mean estimation)</a:t>
                </a:r>
                <a:r>
                  <a:rPr lang="en-US"/>
                  <a:t> đơn giản sau đây: ta cần tính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/>
                  <a:t>dựa trên </a:t>
                </a:r>
                <a:r>
                  <a:rPr lang="en-US">
                    <a:solidFill>
                      <a:schemeClr val="accent1"/>
                    </a:solidFill>
                  </a:rPr>
                  <a:t>các mẫu độc lập và có cùng phân phối (iid)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/>
                  <a:t>của biến ngẫu nhiên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Biểu diễn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giúp ta có thể mô hình hóa bài toán trên thành một </a:t>
                </a:r>
                <a:r>
                  <a:rPr lang="en-US">
                    <a:solidFill>
                      <a:schemeClr val="accent1"/>
                    </a:solidFill>
                  </a:rPr>
                  <a:t>bài toán tìm nghiệm (root finding)</a:t>
                </a:r>
                <a:r>
                  <a:rPr lang="en-US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/>
                  <a:t>Vì ta chỉ có thể thu thập được các mẫu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các quan sát có nhiễu (noisy observation)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/>
                  <a:t>Thuật toán Robbins-Monro để giải phương trình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hoạt động như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C0729E-6D3F-35E9-FBC0-E6F49878C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E889-480C-258F-DA66-CCA5AEBF5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AFFC5F3-7CC0-35FD-F00B-4D48993CC5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7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84594-9381-3122-97A6-B4BAF2C7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BA6B-08CF-8E3C-FD19-2DE593CD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Off-policy và on-policy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986995-1B6A-6AB1-C520-B3035692E1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618878" cy="5374984"/>
              </a:xfrm>
            </p:spPr>
            <p:txBody>
              <a:bodyPr>
                <a:normAutofit fontScale="92500"/>
              </a:bodyPr>
              <a:lstStyle/>
              <a:p>
                <a:pPr marL="50800" indent="0">
                  <a:buNone/>
                </a:pPr>
                <a:r>
                  <a:rPr lang="en-US" sz="2400" b="1"/>
                  <a:t>SARSA là một thuật toán on-policy:</a:t>
                </a:r>
              </a:p>
              <a:p>
                <a:pPr marL="50800" indent="0">
                  <a:buNone/>
                </a:pPr>
                <a:r>
                  <a:rPr lang="en-US" sz="2400"/>
                  <a:t>Thuật toán SARSA giải phương trình Bellman của một chiến lược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/>
                  <a:t> cụ thể: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với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.</a:t>
                </a:r>
              </a:p>
              <a:p>
                <a:pPr marL="50800" indent="0">
                  <a:buNone/>
                </a:pPr>
                <a:r>
                  <a:rPr lang="en-US" sz="2400"/>
                  <a:t>Thuật toán SARSA hoạt động: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cần phải có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:</a:t>
                </a: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Với mỗi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xác định,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không phụ thuộc vào bất kỳ chiến lược nào.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được phát sinh dựa vào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vừa là chiến lược mục tiêu (target policy) vừa là chiến lược hành xử (behavior policy).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986995-1B6A-6AB1-C520-B3035692E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618878" cy="5374984"/>
              </a:xfrm>
              <a:blipFill>
                <a:blip r:embed="rId2"/>
                <a:stretch>
                  <a:fillRect l="-525" r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9151-309A-0C95-AADD-47D6897B8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3987A497-EC7E-95A8-55A9-B0C917755C2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9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3CC5-892D-175D-E53E-2C3704665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594-A756-446A-E5FB-3E3C4C36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Off-policy và on-policy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9085B-4F0E-0FB0-B092-BE4E393C82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618878" cy="5374984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400" b="1"/>
                  <a:t>Monte Carlo Learning là một thuật toán on-policy:</a:t>
                </a:r>
              </a:p>
              <a:p>
                <a:r>
                  <a:rPr lang="en-US" sz="2400"/>
                  <a:t>Thuật toán Monte Carlo Learning giải bài toán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/>
              </a:p>
              <a:p>
                <a:pPr marL="50800" indent="0">
                  <a:buNone/>
                </a:pPr>
                <a:r>
                  <a:rPr lang="en-US" sz="2400"/>
                  <a:t>với mẫu được phát sinh khi tuân theo chiến lược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/>
                  <a:t>.</a:t>
                </a:r>
              </a:p>
              <a:p>
                <a:r>
                  <a:rPr lang="en-US" sz="2400"/>
                  <a:t>Thuật toán Monte Carlo có thể được cài đặt như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/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Một chiến lược được sử dụng để phát sinh các mẫu (samples), sau đó được sử dụng để ước lượng giá trị hành động của một chiến lược.</a:t>
                </a: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Dựa vào các giá trị hành động, ta có thể cải thiện chiến l</a:t>
                </a:r>
                <a:r>
                  <a:rPr lang="vi-VN" sz="2400">
                    <a:solidFill>
                      <a:schemeClr val="tx1"/>
                    </a:solidFill>
                  </a:rPr>
                  <a:t>ược.</a:t>
                </a:r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19085B-4F0E-0FB0-B092-BE4E393C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618878" cy="5374984"/>
              </a:xfrm>
              <a:blipFill>
                <a:blip r:embed="rId2"/>
                <a:stretch>
                  <a:fillRect l="-525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B1A9-93A4-EE54-0448-98299DBC1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0B8085D9-AB23-56D6-A023-43D697DB208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8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CDA7B-37BE-DA23-1C7D-87512F3E3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FE91-3AF5-BD0F-0CA5-7610105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Off-policy và on-policy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11A7C8-48B5-FBB9-7E32-C731DAD10D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079128" cy="5374984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vi-VN" sz="2200" b="1"/>
                  <a:t>Q-</a:t>
                </a:r>
                <a:r>
                  <a:rPr lang="en-US" sz="2200" b="1"/>
                  <a:t>Learning là một thuật toán o</a:t>
                </a:r>
                <a:r>
                  <a:rPr lang="vi-VN" sz="2200" b="1"/>
                  <a:t>ff</a:t>
                </a:r>
                <a:r>
                  <a:rPr lang="en-US" sz="2200" b="1"/>
                  <a:t>-policy:</a:t>
                </a:r>
              </a:p>
              <a:p>
                <a:r>
                  <a:rPr lang="vi-VN" sz="2200"/>
                  <a:t>Q-Learning giải phương trình Bellman tối ưu (Bellman optimality equation):</a:t>
                </a:r>
                <a:endParaRPr lang="en-US" sz="220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/>
              </a:p>
              <a:p>
                <a:r>
                  <a:rPr lang="en-US" sz="2200"/>
                  <a:t>Thuật toán </a:t>
                </a:r>
                <a:r>
                  <a:rPr lang="vi-VN" sz="2200"/>
                  <a:t>Q-Learning hoạt động như sau</a:t>
                </a:r>
                <a:r>
                  <a:rPr lang="en-US" sz="2200"/>
                  <a:t>:</a:t>
                </a:r>
                <a:endParaRPr lang="vi-VN" sz="220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200"/>
              </a:p>
              <a:p>
                <a:pPr marL="50800" indent="0">
                  <a:buNone/>
                </a:pPr>
                <a:r>
                  <a:rPr lang="vi-VN" sz="2200">
                    <a:solidFill>
                      <a:schemeClr val="tx1"/>
                    </a:solidFill>
                  </a:rPr>
                  <a:t>cần có các mẫu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vi-V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2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Với mỗi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 xác định,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 không phụ thuộc vào bất kỳ chiến lược nào.</a:t>
                </a:r>
              </a:p>
              <a:p>
                <a:r>
                  <a:rPr lang="vi-VN" sz="2200">
                    <a:solidFill>
                      <a:schemeClr val="tx1"/>
                    </a:solidFill>
                  </a:rPr>
                  <a:t>Bất kỳ chiến lược nào cũng có thể làm chiến lược hành vi phát sinh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200">
                    <a:solidFill>
                      <a:schemeClr val="tx1"/>
                    </a:solidFill>
                  </a:rPr>
                  <a:t> từ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vi-V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2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vi-VN" sz="2200">
                    <a:solidFill>
                      <a:schemeClr val="tx1"/>
                    </a:solidFill>
                  </a:rPr>
                  <a:t>Chiến lược mục tiêu (target policy) trở thành chiến lược tối ưu (optimal policy).</a:t>
                </a:r>
                <a:endParaRPr lang="en-US" sz="2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11A7C8-48B5-FBB9-7E32-C731DAD10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079128" cy="5374984"/>
              </a:xfrm>
              <a:blipFill>
                <a:blip r:embed="rId2"/>
                <a:stretch>
                  <a:fillRect l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C164E-2C9F-19F0-78B3-7DA83D0F9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B07BC2B2-B771-9D28-A9C7-D15954CAFC2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5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4D939-381A-8752-1030-65C2EAE1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9631-2ED6-4C88-31EE-98BB2A4B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Q-Learning – Cài đặt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D27E-E8A1-F9CD-61CB-C4BA2421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079128" cy="53749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vi-VN" sz="2200" b="1"/>
              <a:t>Phiên bản </a:t>
            </a:r>
            <a:r>
              <a:rPr lang="vi-VN" sz="2200" b="1">
                <a:solidFill>
                  <a:srgbClr val="FF0000"/>
                </a:solidFill>
              </a:rPr>
              <a:t>online</a:t>
            </a:r>
            <a:r>
              <a:rPr lang="vi-VN" sz="2200" b="1"/>
              <a:t> của Q-Learning</a:t>
            </a:r>
            <a:r>
              <a:rPr lang="en-US" sz="2200" b="1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D50F8-B23B-4491-AE0B-2A7A1217B2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C93750D3-EAE2-94FD-BA02-66C76D9F184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FA166-16A0-095E-FDAD-4C1757B0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12" y="2068512"/>
            <a:ext cx="8029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8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805F0-4FC7-F47E-1B4B-E989D46CB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FD93-0B3F-7DAB-9C1F-2E3C911F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Q-Learning – Cài đặt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0134-AED1-D013-B5F5-5851BBAD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079128" cy="53749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vi-VN" sz="2200" b="1"/>
              <a:t>Phiên bản </a:t>
            </a:r>
            <a:r>
              <a:rPr lang="vi-VN" sz="2200" b="1">
                <a:solidFill>
                  <a:srgbClr val="FF0000"/>
                </a:solidFill>
              </a:rPr>
              <a:t>offline</a:t>
            </a:r>
            <a:r>
              <a:rPr lang="vi-VN" sz="2200" b="1"/>
              <a:t> của Q-Learning</a:t>
            </a:r>
            <a:r>
              <a:rPr lang="en-US" sz="2200" b="1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80E7-6B83-BE1C-92AB-83D2275EA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79E7181-DFBA-75CC-EED7-2996D820BDB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5C591-2A75-4F97-1D85-979DD35B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4712" y="2339342"/>
            <a:ext cx="8029575" cy="32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87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1CC56-46DE-26C2-3323-8D96B62BF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4DE0-C14D-77C1-CFA1-6A3E10B4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Q-Learning – Ví dụ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4F3920-75C7-8D3F-1F14-6B6821409F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079128" cy="5374984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vi-VN" sz="2200"/>
                  <a:t>Ta cần tìm một chiến lược tối ưu cho tất cả các trạng thái.</a:t>
                </a:r>
              </a:p>
              <a:p>
                <a:pPr marL="50800" indent="0">
                  <a:buNone/>
                </a:pPr>
                <a:r>
                  <a:rPr lang="vi-VN" sz="2200"/>
                  <a:t>Phần thưởng (reward) được thiết kế như sau: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200" b="0" i="0" smtClean="0">
                            <a:latin typeface="Cambria Math" panose="02040503050406030204" pitchFamily="18" charset="0"/>
                          </a:rPr>
                          <m:t>boundary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200" b="0" i="0" smtClean="0">
                            <a:latin typeface="Cambria Math" panose="02040503050406030204" pitchFamily="18" charset="0"/>
                          </a:rPr>
                          <m:t>forbidden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vi-VN" sz="220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200" b="0" i="0" smtClean="0">
                            <a:latin typeface="Cambria Math" panose="02040503050406030204" pitchFamily="18" charset="0"/>
                          </a:rPr>
                          <m:t>target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vi-VN" sz="2200"/>
              </a:p>
              <a:p>
                <a:pPr marL="50800" indent="0">
                  <a:buNone/>
                </a:pPr>
                <a:r>
                  <a:rPr lang="vi-VN" sz="2200"/>
                  <a:t>Hệ số chiết khấu (discount rate) là </a:t>
                </a:r>
                <a14:m>
                  <m:oMath xmlns:m="http://schemas.openxmlformats.org/officeDocument/2006/math">
                    <m:r>
                      <a:rPr lang="vi-V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vi-V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vi-VN" sz="2200"/>
                  <a:t>. Hệ số học (learning rate) là </a:t>
                </a:r>
                <a14:m>
                  <m:oMath xmlns:m="http://schemas.openxmlformats.org/officeDocument/2006/math">
                    <m:r>
                      <a:rPr lang="vi-V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vi-V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vi-VN" sz="2200"/>
                  <a:t>.</a:t>
                </a:r>
              </a:p>
              <a:p>
                <a:pPr marL="50800" indent="0">
                  <a:buNone/>
                </a:pPr>
                <a:r>
                  <a:rPr lang="vi-VN" sz="2200"/>
                  <a:t>Ta có một </a:t>
                </a:r>
                <a:r>
                  <a:rPr lang="vi-VN" sz="2200">
                    <a:solidFill>
                      <a:srgbClr val="FF0000"/>
                    </a:solidFill>
                  </a:rPr>
                  <a:t>chiến lược tối ưu</a:t>
                </a:r>
                <a:r>
                  <a:rPr lang="vi-VN" sz="2200"/>
                  <a:t> và các </a:t>
                </a:r>
                <a:r>
                  <a:rPr lang="vi-VN" sz="2200">
                    <a:solidFill>
                      <a:srgbClr val="FF0000"/>
                    </a:solidFill>
                  </a:rPr>
                  <a:t>giá trị trạng thái tối ưu </a:t>
                </a:r>
                <a:r>
                  <a:rPr lang="vi-VN" sz="2200"/>
                  <a:t>tương ứng như sau:</a:t>
                </a:r>
              </a:p>
              <a:p>
                <a:pPr marL="5080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4F3920-75C7-8D3F-1F14-6B6821409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079128" cy="5374984"/>
              </a:xfrm>
              <a:blipFill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4978C-E645-D8A0-9A16-D0A99CDA1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8312D00C-CB24-D0FA-0426-ED9E7B9227D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E2F91-E2E7-8F93-3E69-88A7E31C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11" y="3464435"/>
            <a:ext cx="5746750" cy="28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86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20FBD-57D5-2E9A-85F6-0D736647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520B-E23B-536E-F63C-144150A7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Q-Learning – Ví 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8A54-CEC4-7A6A-FDE8-1344EF37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079128" cy="53749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vi-VN" sz="2000"/>
              <a:t>Ta chọn một </a:t>
            </a:r>
            <a:r>
              <a:rPr lang="vi-VN" sz="2000">
                <a:solidFill>
                  <a:schemeClr val="accent1"/>
                </a:solidFill>
              </a:rPr>
              <a:t>chiến lược hành xử (behavior policy) </a:t>
            </a:r>
            <a:r>
              <a:rPr lang="vi-VN" sz="2000"/>
              <a:t>và phát sinh các trải nghiệm.</a:t>
            </a: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60A96-A557-351D-C714-8CA413784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37F1D60-86BF-DDB0-EFA2-B0B29EF332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37EC6-0113-EB21-6F52-19416D36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1" y="1988967"/>
            <a:ext cx="4431489" cy="2171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3E7D5-5C75-8821-005F-C95B3D82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76111" y="1951378"/>
            <a:ext cx="4431489" cy="2164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96BB2-3C1E-EA9E-3068-A10EA87826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76111" y="4365741"/>
            <a:ext cx="4431489" cy="21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9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F864-91C8-A199-5FBF-C9C608251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EF4-B880-84D1-F244-42B71EBC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Q-Learning – Ví 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A22CC-8483-D3D6-18C8-DD2C4F20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079128" cy="53749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vi-VN" sz="2000"/>
              <a:t>Nếu chiến lược hành xử không khám phá đầy đủ (not sufficiently exploratory), các mẫu trải nghiệm được phát sinh không tốt.</a:t>
            </a: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21FDE-D055-BA5E-7360-213E2F5564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BE2FC1F6-044F-397A-6863-289FA33E9A4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6D619-E415-B747-909E-64AC7499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23" y="2203154"/>
            <a:ext cx="9195077" cy="31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0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B84CF-D635-453B-D8D1-063AAAE3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114A-4115-161B-DB00-58C3FD3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Q-Learning – Ví 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BE1D-7606-8D20-D790-7217D921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079128" cy="53749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vi-VN" sz="2000"/>
              <a:t>Nếu chiến lược hành xử không khám phá đầy đủ (not sufficiently exploratory), các mẫu trải nghiệm được phát sinh không tốt.</a:t>
            </a: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ACE00-FE77-41E1-60EE-0D6696A5F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4413A219-8EB9-0A48-AFA1-80B8FD0435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D411D1-162F-C035-CA03-1075F462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50974" y="1856449"/>
            <a:ext cx="6720026" cy="233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188E2-5607-6DA2-01F4-38ABDDA9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50974" y="4209515"/>
            <a:ext cx="6720026" cy="2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7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51E6C892-788C-6120-5216-DA629B468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3AB9441F-3B07-DDB1-0C11-8D8554784E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vi-VN"/>
              <a:t>TÓM TẮT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804C3A08-F3FF-D063-59BE-AF36A0F652A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vi-VN"/>
              <a:t>SUMMARY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B8763080-5818-9690-2199-FF734FB86F7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D7BB859F-E1AE-50B5-BC15-C9CB8229EEFD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6A9A1494-A36C-0B90-EB11-5B70DDDA3E4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AB7B9D79-A399-3264-BC8E-1E2FF07E80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16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158F-6933-A41F-7949-6EB2C9F4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D961-4209-6617-ECFD-90A81A81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Các thuật toán ngẫu nhiên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A5CCB-6D90-499D-FEAA-49A5503F7B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/>
                  <a:t>Xét bài toán </a:t>
                </a:r>
                <a:r>
                  <a:rPr lang="en-US">
                    <a:solidFill>
                      <a:srgbClr val="FF0000"/>
                    </a:solidFill>
                  </a:rPr>
                  <a:t>ước lượng kỳ vọng của một hàm số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/>
                  <a:t>dựa trên các </a:t>
                </a:r>
                <a:r>
                  <a:rPr lang="en-US">
                    <a:solidFill>
                      <a:schemeClr val="accent1"/>
                    </a:solidFill>
                  </a:rPr>
                  <a:t>mẫu độc lập và có cùng phân phối (iid)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/>
                  <a:t>của biến ngẫu nhiên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Ta định nghĩa: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/>
                  <a:t>Bài toán trên trở thành </a:t>
                </a:r>
                <a:r>
                  <a:rPr lang="en-US">
                    <a:solidFill>
                      <a:schemeClr val="accent1"/>
                    </a:solidFill>
                  </a:rPr>
                  <a:t>bài toán tìm nghiệm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 Thuật toán Robbins-Monro tương ứng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A5CCB-6D90-499D-FEAA-49A5503F7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5499-DE22-065F-5559-4452FFFEC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60244F9B-D6BE-9E96-55CC-9F4B91CC41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51389-5C07-7C97-0D07-B63C653E6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57E-4804-6657-4848-21780BF0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Tóm tắt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6FFE35-AA09-B134-A37E-AD8E5461D8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079128" cy="5374984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vi-VN" sz="2000"/>
                  <a:t>Tất cả các thuật toán trong bài có thể được biểu diễn dưới dạng: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vi-V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vi-V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vi-V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vi-V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vi-V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vi-V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vi-V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vi-V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vi-V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vi-V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vi-V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vi-V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vi-VN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vi-V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vi-V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2200"/>
              </a:p>
              <a:p>
                <a:pPr marL="50800" indent="0">
                  <a:buNone/>
                </a:pPr>
                <a:r>
                  <a:rPr lang="vi-VN" sz="220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200"/>
                  <a:t> là mục tiêu TD (TD target).</a:t>
                </a:r>
              </a:p>
              <a:p>
                <a:pPr marL="50800" indent="0">
                  <a:buNone/>
                </a:pPr>
                <a:r>
                  <a:rPr lang="vi-VN" sz="2200"/>
                  <a:t>Mỗi thuật toán TD Learning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200"/>
                  <a:t> khác nhau:</a:t>
                </a:r>
              </a:p>
              <a:p>
                <a:pPr marL="50800" indent="0">
                  <a:buNone/>
                </a:pPr>
                <a:endParaRPr lang="vi-VN" sz="2200"/>
              </a:p>
              <a:p>
                <a:pPr marL="50800" indent="0">
                  <a:buNone/>
                </a:pPr>
                <a:endParaRPr lang="vi-VN" sz="2200"/>
              </a:p>
              <a:p>
                <a:pPr marL="50800" indent="0">
                  <a:buNone/>
                </a:pPr>
                <a:endParaRPr lang="vi-VN" sz="2200"/>
              </a:p>
              <a:p>
                <a:pPr marL="50800" indent="0">
                  <a:buNone/>
                </a:pPr>
                <a:endParaRPr lang="vi-VN" sz="2200"/>
              </a:p>
              <a:p>
                <a:pPr marL="50800" indent="0">
                  <a:buNone/>
                </a:pPr>
                <a:endParaRPr lang="vi-VN" sz="2200"/>
              </a:p>
              <a:p>
                <a:pPr marL="50800" indent="0">
                  <a:buNone/>
                </a:pPr>
                <a:r>
                  <a:rPr lang="vi-VN" sz="2200"/>
                  <a:t>Thuật toán Monte Carlo Learning cũng có thể được biểu diễn với dạng trên khi ta 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vi-V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vi-V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 sz="2200"/>
                  <a:t> và do đó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vi-VN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vi-VN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vi-V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vi-V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vi-V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200"/>
                  <a:t>.</a:t>
                </a:r>
              </a:p>
              <a:p>
                <a:pPr marL="50800" indent="0">
                  <a:buNone/>
                </a:pPr>
                <a:endParaRPr lang="vi-VN" sz="2200"/>
              </a:p>
              <a:p>
                <a:pPr marL="5080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6FFE35-AA09-B134-A37E-AD8E5461D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079128" cy="5374984"/>
              </a:xfrm>
              <a:blipFill>
                <a:blip r:embed="rId2"/>
                <a:stretch>
                  <a:fillRect l="-275" r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B25C0-96D9-9F91-CEE3-B583677F8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50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B5C9AD64-86B1-1609-7023-AC26FAF572A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2B661FB-61B8-E469-B027-FC313CBB73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87540"/>
                  </p:ext>
                </p:extLst>
              </p:nvPr>
            </p:nvGraphicFramePr>
            <p:xfrm>
              <a:off x="1447800" y="2891366"/>
              <a:ext cx="8223250" cy="2304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1050">
                      <a:extLst>
                        <a:ext uri="{9D8B030D-6E8A-4147-A177-3AD203B41FA5}">
                          <a16:colId xmlns:a16="http://schemas.microsoft.com/office/drawing/2014/main" val="506204218"/>
                        </a:ext>
                      </a:extLst>
                    </a:gridCol>
                    <a:gridCol w="6172200">
                      <a:extLst>
                        <a:ext uri="{9D8B030D-6E8A-4147-A177-3AD203B41FA5}">
                          <a16:colId xmlns:a16="http://schemas.microsoft.com/office/drawing/2014/main" val="4805672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Thuật toán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Biểu thức của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vi-VN" sz="1800"/>
                            <a:t> 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0587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vi-VN" sz="1800"/>
                            <a:t> 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5460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 i="1"/>
                            <a:t>n</a:t>
                          </a:r>
                          <a:r>
                            <a:rPr lang="vi-VN" sz="1800"/>
                            <a:t>-step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vi-VN" sz="1800"/>
                            <a:t> 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24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Expected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vi-VN" sz="1800"/>
                            <a:t> 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738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Q-Learning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sz="1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vi-V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vi-V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vi-VN" sz="1800"/>
                            <a:t> 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032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Monte Carlo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oMath>
                          </a14:m>
                          <a:r>
                            <a:rPr lang="vi-VN" sz="1800"/>
                            <a:t> 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40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2B661FB-61B8-E469-B027-FC313CBB73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87540"/>
                  </p:ext>
                </p:extLst>
              </p:nvPr>
            </p:nvGraphicFramePr>
            <p:xfrm>
              <a:off x="1447800" y="2891366"/>
              <a:ext cx="822325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1050">
                      <a:extLst>
                        <a:ext uri="{9D8B030D-6E8A-4147-A177-3AD203B41FA5}">
                          <a16:colId xmlns:a16="http://schemas.microsoft.com/office/drawing/2014/main" val="506204218"/>
                        </a:ext>
                      </a:extLst>
                    </a:gridCol>
                    <a:gridCol w="6172200">
                      <a:extLst>
                        <a:ext uri="{9D8B030D-6E8A-4147-A177-3AD203B41FA5}">
                          <a16:colId xmlns:a16="http://schemas.microsoft.com/office/drawing/2014/main" val="4805672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Thuật toán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66" t="-8197" r="-395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587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66" t="-108197" r="-395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460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 i="1"/>
                            <a:t>n</a:t>
                          </a:r>
                          <a:r>
                            <a:rPr lang="vi-VN" sz="1800"/>
                            <a:t>-step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66" t="-208197" r="-39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24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Expected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66" t="-308197" r="-39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9738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Q-Learning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66" t="-408197" r="-39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9032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Monte Carlo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366" t="-508197" r="-39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540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59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7455F-C193-FCEF-9935-58841A902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ED68-B252-1648-B27B-AFC6C2CF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vi-VN"/>
              <a:t>Tóm tắt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4341-69D7-BC67-D77A-3AFAEE96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079128" cy="5374984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vi-VN" sz="2000"/>
              <a:t>Tất cả các thuật toán trong bài đều là các thuật toán xấp xỉ ngẫu nhiên (stochastic approximation algorithms) để giải phương trình Bellman (Bellman Equation – BE) hoặc phương trình Bellman tối ưu (Bellman Optimality Equation – BOE).</a:t>
            </a:r>
            <a:endParaRPr lang="vi-VN" sz="2200"/>
          </a:p>
          <a:p>
            <a:pPr marL="50800" indent="0">
              <a:buNone/>
            </a:pPr>
            <a:endParaRPr lang="vi-VN" sz="2200"/>
          </a:p>
          <a:p>
            <a:pPr marL="50800" indent="0">
              <a:buNone/>
            </a:pP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F6EF1-5A09-BD30-9A82-CCCD9F1224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51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902F20B-051B-C71F-903F-483F11568C1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AF33772-2ACF-D384-5F73-73A6DB7EB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725859"/>
                  </p:ext>
                </p:extLst>
              </p:nvPr>
            </p:nvGraphicFramePr>
            <p:xfrm>
              <a:off x="959661" y="2650066"/>
              <a:ext cx="9975850" cy="2414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2950">
                      <a:extLst>
                        <a:ext uri="{9D8B030D-6E8A-4147-A177-3AD203B41FA5}">
                          <a16:colId xmlns:a16="http://schemas.microsoft.com/office/drawing/2014/main" val="506204218"/>
                        </a:ext>
                      </a:extLst>
                    </a:gridCol>
                    <a:gridCol w="7962900">
                      <a:extLst>
                        <a:ext uri="{9D8B030D-6E8A-4147-A177-3AD203B41FA5}">
                          <a16:colId xmlns:a16="http://schemas.microsoft.com/office/drawing/2014/main" val="4805672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Thuật toán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Bài toán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0587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800" b="0"/>
                            <a:t>BE: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5460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 i="1"/>
                            <a:t>n</a:t>
                          </a:r>
                          <a:r>
                            <a:rPr lang="vi-VN" sz="1800"/>
                            <a:t>-step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1800" b="0"/>
                            <a:t>BE: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vi-VN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vi-VN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24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Expected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800" b="0"/>
                            <a:t>BE: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vi-VN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vi-VN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738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Q-Learning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800" b="0">
                              <a:solidFill>
                                <a:srgbClr val="FF0000"/>
                              </a:solidFill>
                            </a:rPr>
                            <a:t>BOE</a:t>
                          </a:r>
                          <a:r>
                            <a:rPr lang="vi-VN" sz="1800" b="0"/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vi-VN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vi-VN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032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Monte Carlo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800" b="0"/>
                            <a:t>BE: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+…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vi-VN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40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AF33772-2ACF-D384-5F73-73A6DB7EB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725859"/>
                  </p:ext>
                </p:extLst>
              </p:nvPr>
            </p:nvGraphicFramePr>
            <p:xfrm>
              <a:off x="959661" y="2650066"/>
              <a:ext cx="9975850" cy="22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2950">
                      <a:extLst>
                        <a:ext uri="{9D8B030D-6E8A-4147-A177-3AD203B41FA5}">
                          <a16:colId xmlns:a16="http://schemas.microsoft.com/office/drawing/2014/main" val="506204218"/>
                        </a:ext>
                      </a:extLst>
                    </a:gridCol>
                    <a:gridCol w="7962900">
                      <a:extLst>
                        <a:ext uri="{9D8B030D-6E8A-4147-A177-3AD203B41FA5}">
                          <a16:colId xmlns:a16="http://schemas.microsoft.com/office/drawing/2014/main" val="4805672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Thuật toán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Bài toán</a:t>
                          </a: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0587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325" t="-108197" r="-383" b="-4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460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 i="1"/>
                            <a:t>n</a:t>
                          </a:r>
                          <a:r>
                            <a:rPr lang="vi-VN" sz="1800"/>
                            <a:t>-step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325" t="-208197" r="-383" b="-3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247292"/>
                      </a:ext>
                    </a:extLst>
                  </a:tr>
                  <a:tr h="411353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Expected SARSA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325" t="-276471" r="-383" b="-20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9738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Q-Learning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325" t="-419672" r="-38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9032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1800"/>
                            <a:t>Monte Carlo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325" t="-519672" r="-38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540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30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E46C-5983-DAA5-DA1C-A009C8447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EBFD-5F4A-9EDA-B008-5C9CF886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Các thuật toán ngẫu nhiên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E77574-F94C-4BC6-47F9-400A601636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85000" lnSpcReduction="20000"/>
              </a:bodyPr>
              <a:lstStyle/>
              <a:p>
                <a:pPr marL="50800" indent="0">
                  <a:buNone/>
                </a:pP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(constant),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(function).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dirty="0">
                    <a:solidFill>
                      <a:schemeClr val="tx1"/>
                    </a:solidFill>
                  </a:rPr>
                  <a:t> ta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mẫu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Ta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nghiệm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Robbins-Monro </a:t>
                </a:r>
                <a:r>
                  <a:rPr lang="en-US" dirty="0" err="1">
                    <a:solidFill>
                      <a:schemeClr val="tx1"/>
                    </a:solidFill>
                  </a:rPr>
                  <a:t>tương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3E77574-F94C-4BC6-47F9-400A60163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9D082-94F1-5F69-D438-EF09894D5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3D2AF28E-FEB7-E77F-2CF3-72AEA10714E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0E2735FB-CD0C-057B-BDAF-381343ED6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CE3BF2C9-BF59-40F6-33CC-CC0D8F7DA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TD LEARNING CHO GIÁ TRỊ TRẠNG THÁI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B562F043-FA34-255C-13F3-8B1C5810422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TD LEARNING OF STATE VALUES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9A22094B-6F23-B4C4-724A-BC7B5B020D5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675C34A4-B333-EEA8-565A-7A961029AE28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8ED7ED70-DC9E-F531-9645-18D5A89C71D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DAC8D813-CBFC-C608-B741-D2626CB96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07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991E0-411B-40BA-25A5-C0407AF1A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ED6-F230-67FF-0296-38C24CB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TD Learning cho Giá trị trạng thái – Mô tả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56EE0D-AC7D-08EE-C746-6F5A7BD8B00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 lnSpcReduction="20000"/>
              </a:bodyPr>
              <a:lstStyle/>
              <a:p>
                <a:pPr marL="50800" indent="0">
                  <a:buNone/>
                </a:pPr>
                <a:r>
                  <a:rPr lang="en-US"/>
                  <a:t>Dữ liệu (data) / Trải nghiệm (experience) đòi hỏi bởi thuật toán: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/>
                  <a:t>hoặc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/>
                  <a:t>được phát sinh bởi một tác tử (agent) tuân theo một chiến lược xác định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b="1">
                    <a:solidFill>
                      <a:schemeClr val="accent1"/>
                    </a:solidFill>
                  </a:rPr>
                  <a:t>Thuật toán Temporal-Difference (TD) </a:t>
                </a:r>
                <a:r>
                  <a:rPr lang="en-US"/>
                  <a:t>hoạt động như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/>
                  <a:t>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/>
                  <a:t> </a:t>
                </a:r>
                <a:endParaRPr lang="vi-VN"/>
              </a:p>
              <a:p>
                <a:pPr marL="50800" indent="0">
                  <a:buNone/>
                </a:pPr>
                <a:r>
                  <a:rPr lang="en-US"/>
                  <a:t>Ta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là giá trị trạng thái ước lượng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là hệ số học (learning rate)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tại thời điểm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Ở bước thứ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chỉ có giá trị của trạng thái được ghé thăm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được cập nhật. Còn giá trị của các trạng thái chưa ghé thăm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không thay đổi.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56EE0D-AC7D-08EE-C746-6F5A7BD8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t="-333" r="-971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8D15-9BC2-2553-FA3F-2F09BB25AA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A9D35C1-8C91-0A9A-42D0-120988A0313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1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2582-E1E9-14C6-8208-5739C28BB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FC0B-7B4B-0EF3-253B-B127DC8B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TD Learning cho Giá trị trạng thái – Tính chất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E30BDD-6538-54C8-A1DE-A6599124FE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85000" lnSpcReduction="20000"/>
              </a:bodyPr>
              <a:lstStyle/>
              <a:p>
                <a:pPr marL="50800" indent="0">
                  <a:buNone/>
                </a:pPr>
                <a:r>
                  <a:rPr lang="en-US"/>
                  <a:t>Thuật toán TD Learning có thể được mô tả: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ướ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ượ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ướ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ượ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ng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ệ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ạ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TD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ố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Upp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được gọi là </a:t>
                </a:r>
                <a:r>
                  <a:rPr lang="en-US">
                    <a:solidFill>
                      <a:schemeClr val="accent1"/>
                    </a:solidFill>
                  </a:rPr>
                  <a:t>mục tiêu TD (TD target)</a:t>
                </a:r>
                <a:r>
                  <a:rPr lang="en-US"/>
                  <a:t>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:r>
                  <a:rPr lang="en-US"/>
                  <a:t>được gọi là </a:t>
                </a:r>
                <a:r>
                  <a:rPr lang="en-US">
                    <a:solidFill>
                      <a:schemeClr val="accent1"/>
                    </a:solidFill>
                  </a:rPr>
                  <a:t>sai số TD (TD error)</a:t>
                </a:r>
                <a:r>
                  <a:rPr lang="en-US"/>
                  <a:t>.</a:t>
                </a:r>
                <a:endParaRPr lang="vi-VN"/>
              </a:p>
              <a:p>
                <a:pPr marL="50800" indent="0">
                  <a:buNone/>
                </a:pPr>
                <a:endParaRPr lang="en-US"/>
              </a:p>
              <a:p>
                <a:pPr marL="50800" indent="0">
                  <a:buNone/>
                </a:pPr>
                <a:r>
                  <a:rPr lang="en-US"/>
                  <a:t>Ước lượng mới (new 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là sự kết hợp của ước lượng hiện tại (current 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và sai số TD.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E30BDD-6538-54C8-A1DE-A6599124F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431" r="-809" b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14DC4-CDC9-0891-91C2-0A66A487D0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3E478AFD-3C96-C9C4-B258-E212EB04CE6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7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5200</Words>
  <Application>Microsoft Office PowerPoint</Application>
  <PresentationFormat>Widescreen</PresentationFormat>
  <Paragraphs>444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Các thuật toán ngẫu nhiên</vt:lpstr>
      <vt:lpstr>Các thuật toán ngẫu nhiên</vt:lpstr>
      <vt:lpstr>Các thuật toán ngẫu nhiên</vt:lpstr>
      <vt:lpstr>PowerPoint Presentation</vt:lpstr>
      <vt:lpstr>TD Learning cho Giá trị trạng thái – Mô tả</vt:lpstr>
      <vt:lpstr>TD Learning cho Giá trị trạng thái – Tính chất</vt:lpstr>
      <vt:lpstr>TD Learning cho Giá trị trạng thái – Tính chất</vt:lpstr>
      <vt:lpstr>TD Learning cho Giá trị trạng thái – Tính chất</vt:lpstr>
      <vt:lpstr>PowerPoint Presentation</vt:lpstr>
      <vt:lpstr>TD Learning cho Giá trị trạng thái</vt:lpstr>
      <vt:lpstr>TD Learning cho Giá trị trạng thái</vt:lpstr>
      <vt:lpstr>TD Learning cho Giá trị trạng thái</vt:lpstr>
      <vt:lpstr>TD Learning cho Giá trị trạng thái</vt:lpstr>
      <vt:lpstr>TD Learning cho Giá trị trạng thái – Hội tụ</vt:lpstr>
      <vt:lpstr>So sánh TD Learning và Monte-Carlo Learning</vt:lpstr>
      <vt:lpstr>So sánh TD Learning và Monte-Carlo Learning</vt:lpstr>
      <vt:lpstr>PowerPoint Presentation</vt:lpstr>
      <vt:lpstr>Thuật toán SARSA</vt:lpstr>
      <vt:lpstr>Thuật toán SARSA</vt:lpstr>
      <vt:lpstr>Thuật toán SARSA – Hội tụ</vt:lpstr>
      <vt:lpstr>Thuật toán SARSA – Cài đặt</vt:lpstr>
      <vt:lpstr>Thuật toán SARSA – Cài đặt</vt:lpstr>
      <vt:lpstr>Thuật toán SARSA – Ví dụ</vt:lpstr>
      <vt:lpstr>Thuật toán SARSA – Ví dụ</vt:lpstr>
      <vt:lpstr>PowerPoint Presentation</vt:lpstr>
      <vt:lpstr>Thuật toán Expected SARSA</vt:lpstr>
      <vt:lpstr>Thuật toán Expected SARSA</vt:lpstr>
      <vt:lpstr>Thuật toán n-step SARSA</vt:lpstr>
      <vt:lpstr>Thuật toán n-step SARSA</vt:lpstr>
      <vt:lpstr>Thuật toán n-step SARSA</vt:lpstr>
      <vt:lpstr>PowerPoint Presentation</vt:lpstr>
      <vt:lpstr>TD Learning cho Giá trị hành động tối ưu</vt:lpstr>
      <vt:lpstr>Thuật toán Q-Learning</vt:lpstr>
      <vt:lpstr>Thuật toán Q-Learning</vt:lpstr>
      <vt:lpstr>Off-policy và on-policy</vt:lpstr>
      <vt:lpstr>Off-policy và on-policy</vt:lpstr>
      <vt:lpstr>Off-policy và on-policy</vt:lpstr>
      <vt:lpstr>Off-policy và on-policy</vt:lpstr>
      <vt:lpstr>Off-policy và on-policy</vt:lpstr>
      <vt:lpstr>Q-Learning – Cài đặt</vt:lpstr>
      <vt:lpstr>Q-Learning – Cài đặt</vt:lpstr>
      <vt:lpstr>Q-Learning – Ví dụ</vt:lpstr>
      <vt:lpstr>Q-Learning – Ví dụ</vt:lpstr>
      <vt:lpstr>Q-Learning – Ví dụ</vt:lpstr>
      <vt:lpstr>Q-Learning – Ví dụ</vt:lpstr>
      <vt:lpstr>PowerPoint Presentation</vt:lpstr>
      <vt:lpstr>Tóm tắt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Trần Hoàng Lộc</dc:creator>
  <cp:lastModifiedBy>Lương Ngọc Hoàng</cp:lastModifiedBy>
  <cp:revision>309</cp:revision>
  <dcterms:created xsi:type="dcterms:W3CDTF">2023-03-03T01:55:04Z</dcterms:created>
  <dcterms:modified xsi:type="dcterms:W3CDTF">2024-11-01T07:59:41Z</dcterms:modified>
</cp:coreProperties>
</file>