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383" r:id="rId5"/>
    <p:sldId id="520" r:id="rId6"/>
    <p:sldId id="521" r:id="rId7"/>
    <p:sldId id="522" r:id="rId8"/>
    <p:sldId id="523" r:id="rId9"/>
    <p:sldId id="47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475" r:id="rId24"/>
    <p:sldId id="476" r:id="rId25"/>
    <p:sldId id="537" r:id="rId26"/>
    <p:sldId id="538" r:id="rId27"/>
    <p:sldId id="539" r:id="rId28"/>
    <p:sldId id="540" r:id="rId29"/>
    <p:sldId id="541" r:id="rId30"/>
    <p:sldId id="542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jjYI8QqtrztLJzOwI7ywtbQbS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03"/>
    <p:restoredTop sz="94635"/>
  </p:normalViewPr>
  <p:slideViewPr>
    <p:cSldViewPr snapToGrid="0">
      <p:cViewPr varScale="1">
        <p:scale>
          <a:sx n="151" d="100"/>
          <a:sy n="151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85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D2153B7A-9E75-749D-47F4-67CE68079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>
            <a:extLst>
              <a:ext uri="{FF2B5EF4-FFF2-40B4-BE49-F238E27FC236}">
                <a16:creationId xmlns:a16="http://schemas.microsoft.com/office/drawing/2014/main" id="{7518CBF2-943D-0281-3A94-81592920A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>
            <a:extLst>
              <a:ext uri="{FF2B5EF4-FFF2-40B4-BE49-F238E27FC236}">
                <a16:creationId xmlns:a16="http://schemas.microsoft.com/office/drawing/2014/main" id="{B83A093B-A77B-7C30-F39D-B69EB752F8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433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FF9D0295-30C1-F001-15CA-E967FA244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>
            <a:extLst>
              <a:ext uri="{FF2B5EF4-FFF2-40B4-BE49-F238E27FC236}">
                <a16:creationId xmlns:a16="http://schemas.microsoft.com/office/drawing/2014/main" id="{32551AB7-45A5-DDFF-E42F-87495FDDF7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>
            <a:extLst>
              <a:ext uri="{FF2B5EF4-FFF2-40B4-BE49-F238E27FC236}">
                <a16:creationId xmlns:a16="http://schemas.microsoft.com/office/drawing/2014/main" id="{1E4D757A-E9B2-CDBD-399F-EA020A702E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723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B9ECE711-5520-E9DE-006B-E1345C49B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>
            <a:extLst>
              <a:ext uri="{FF2B5EF4-FFF2-40B4-BE49-F238E27FC236}">
                <a16:creationId xmlns:a16="http://schemas.microsoft.com/office/drawing/2014/main" id="{8BDA3D79-22E0-A9FB-6498-4B64BE51B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>
            <a:extLst>
              <a:ext uri="{FF2B5EF4-FFF2-40B4-BE49-F238E27FC236}">
                <a16:creationId xmlns:a16="http://schemas.microsoft.com/office/drawing/2014/main" id="{679817FE-8203-F661-ACD9-AB8FBC2F9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77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">
  <p:cSld name="Tiêu đề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/>
          <p:nvPr/>
        </p:nvSpPr>
        <p:spPr>
          <a:xfrm rot="10800000">
            <a:off x="-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20" name="Google Shape;20;p13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3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3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13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3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25" name="Google Shape;25;p13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3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3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" name="Google Shape;28;p13"/>
          <p:cNvSpPr/>
          <p:nvPr/>
        </p:nvSpPr>
        <p:spPr>
          <a:xfrm flipH="1">
            <a:off x="5441009" y="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3"/>
          <p:cNvSpPr/>
          <p:nvPr/>
        </p:nvSpPr>
        <p:spPr>
          <a:xfrm rot="10800000" flipH="1">
            <a:off x="0" y="655320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13" descr="A picture containing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 txBox="1"/>
          <p:nvPr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00" b="0" i="0" u="none" strike="noStrike" cap="non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ĐẠI HỌC QUỐC GIA TP. HỒ CHÍ MINH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00" b="1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</a:t>
            </a:r>
            <a:endParaRPr/>
          </a:p>
        </p:txBody>
      </p:sp>
      <p:sp>
        <p:nvSpPr>
          <p:cNvPr id="32" name="Google Shape;32;p13"/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46"/>
              </a:buClr>
              <a:buSzPts val="4400"/>
              <a:buNone/>
              <a:defRPr sz="4400" b="1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876991" y="3039455"/>
            <a:ext cx="10438019" cy="4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46"/>
              </a:buClr>
              <a:buSzPts val="2800"/>
              <a:buNone/>
              <a:defRPr sz="2800" b="1">
                <a:solidFill>
                  <a:srgbClr val="00004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4"/>
          </p:nvPr>
        </p:nvSpPr>
        <p:spPr>
          <a:xfrm>
            <a:off x="1850807" y="3630811"/>
            <a:ext cx="8490387" cy="6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6767806" y="6476999"/>
            <a:ext cx="2495896" cy="23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ục lục">
  <p:cSld name="1_Mục lục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 rot="10800000">
            <a:off x="9263702" y="5930537"/>
            <a:ext cx="2869771" cy="886519"/>
            <a:chOff x="44879" y="27296"/>
            <a:chExt cx="2869771" cy="886519"/>
          </a:xfrm>
        </p:grpSpPr>
        <p:cxnSp>
          <p:nvCxnSpPr>
            <p:cNvPr id="69" name="Google Shape;69;p1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1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5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465443" y="6466114"/>
            <a:ext cx="5261114" cy="25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74" name="Google Shape;74;p15"/>
            <p:cNvGrpSpPr/>
            <p:nvPr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5" name="Google Shape;75;p15"/>
              <p:cNvCxnSpPr/>
              <p:nvPr/>
            </p:nvCxnSpPr>
            <p:spPr>
              <a:xfrm>
                <a:off x="0" y="1566123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15"/>
              <p:cNvCxnSpPr/>
              <p:nvPr/>
            </p:nvCxnSpPr>
            <p:spPr>
              <a:xfrm rot="10800000" flipH="1">
                <a:off x="2520285" y="1059987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77;p15"/>
              <p:cNvCxnSpPr/>
              <p:nvPr/>
            </p:nvCxnSpPr>
            <p:spPr>
              <a:xfrm>
                <a:off x="3111690" y="1059987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8" name="Google Shape;78;p15"/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15"/>
            <p:cNvGrpSpPr/>
            <p:nvPr/>
          </p:nvGrpSpPr>
          <p:grpSpPr>
            <a:xfrm rot="10800000" flipH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80" name="Google Shape;80;p15"/>
              <p:cNvCxnSpPr/>
              <p:nvPr/>
            </p:nvCxnSpPr>
            <p:spPr>
              <a:xfrm>
                <a:off x="0" y="1897039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" name="Google Shape;81;p15"/>
              <p:cNvCxnSpPr/>
              <p:nvPr/>
            </p:nvCxnSpPr>
            <p:spPr>
              <a:xfrm rot="10800000" flipH="1">
                <a:off x="2520285" y="1390903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5"/>
              <p:cNvCxnSpPr/>
              <p:nvPr/>
            </p:nvCxnSpPr>
            <p:spPr>
              <a:xfrm>
                <a:off x="3111690" y="1390903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3" name="Google Shape;83;p15"/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" name="Google Shape;86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9" name="Google Shape;89;p15"/>
            <p:cNvGrpSpPr/>
            <p:nvPr/>
          </p:nvGrpSpPr>
          <p:grpSpPr>
            <a:xfrm rot="10800000" flipH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1" name="Google Shape;91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" name="Google Shape;94;p15"/>
            <p:cNvGrpSpPr/>
            <p:nvPr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95" name="Google Shape;95;p15"/>
              <p:cNvCxnSpPr/>
              <p:nvPr/>
            </p:nvCxnSpPr>
            <p:spPr>
              <a:xfrm>
                <a:off x="-26865" y="3151921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5"/>
              <p:cNvCxnSpPr/>
              <p:nvPr/>
            </p:nvCxnSpPr>
            <p:spPr>
              <a:xfrm rot="10800000" flipH="1">
                <a:off x="1368303" y="2877197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15"/>
              <p:cNvCxnSpPr/>
              <p:nvPr/>
            </p:nvCxnSpPr>
            <p:spPr>
              <a:xfrm>
                <a:off x="1695690" y="2877197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8" name="Google Shape;98;p15"/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100" name="Google Shape;100;p15"/>
              <p:cNvCxnSpPr/>
              <p:nvPr/>
            </p:nvCxnSpPr>
            <p:spPr>
              <a:xfrm>
                <a:off x="-34420" y="3843718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5"/>
              <p:cNvCxnSpPr/>
              <p:nvPr/>
            </p:nvCxnSpPr>
            <p:spPr>
              <a:xfrm>
                <a:off x="1360748" y="3843718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2" name="Google Shape;102;p15"/>
              <p:cNvCxnSpPr/>
              <p:nvPr/>
            </p:nvCxnSpPr>
            <p:spPr>
              <a:xfrm>
                <a:off x="1688135" y="4118442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" name="Google Shape;103;p15"/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105" name="Google Shape;105;p15"/>
            <p:cNvGrpSpPr/>
            <p:nvPr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106" name="Google Shape;106;p15"/>
              <p:cNvCxnSpPr/>
              <p:nvPr/>
            </p:nvCxnSpPr>
            <p:spPr>
              <a:xfrm>
                <a:off x="0" y="1566123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rot="10800000" flipH="1">
                <a:off x="2520285" y="1059987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>
                <a:off x="3111690" y="1059987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9" name="Google Shape;109;p15"/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 rot="10800000" flipH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11" name="Google Shape;111;p15"/>
              <p:cNvCxnSpPr/>
              <p:nvPr/>
            </p:nvCxnSpPr>
            <p:spPr>
              <a:xfrm>
                <a:off x="0" y="1897039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" name="Google Shape;112;p15"/>
              <p:cNvCxnSpPr/>
              <p:nvPr/>
            </p:nvCxnSpPr>
            <p:spPr>
              <a:xfrm rot="10800000" flipH="1">
                <a:off x="2520285" y="1390903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15"/>
              <p:cNvCxnSpPr/>
              <p:nvPr/>
            </p:nvCxnSpPr>
            <p:spPr>
              <a:xfrm>
                <a:off x="3111690" y="1390903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4" name="Google Shape;114;p15"/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15"/>
            <p:cNvGrpSpPr/>
            <p:nvPr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7" name="Google Shape;117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0" name="Google Shape;120;p15"/>
            <p:cNvGrpSpPr/>
            <p:nvPr/>
          </p:nvGrpSpPr>
          <p:grpSpPr>
            <a:xfrm rot="10800000" flipH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121" name="Google Shape;121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" name="Google Shape;122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5" name="Google Shape;125;p15"/>
            <p:cNvGrpSpPr/>
            <p:nvPr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126" name="Google Shape;126;p15"/>
              <p:cNvCxnSpPr/>
              <p:nvPr/>
            </p:nvCxnSpPr>
            <p:spPr>
              <a:xfrm>
                <a:off x="-26865" y="3151921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15"/>
              <p:cNvCxnSpPr/>
              <p:nvPr/>
            </p:nvCxnSpPr>
            <p:spPr>
              <a:xfrm rot="10800000" flipH="1">
                <a:off x="1368303" y="2877197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15"/>
              <p:cNvCxnSpPr/>
              <p:nvPr/>
            </p:nvCxnSpPr>
            <p:spPr>
              <a:xfrm>
                <a:off x="1695690" y="2877197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9" name="Google Shape;129;p15"/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15"/>
            <p:cNvGrpSpPr/>
            <p:nvPr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131" name="Google Shape;131;p15"/>
              <p:cNvCxnSpPr/>
              <p:nvPr/>
            </p:nvCxnSpPr>
            <p:spPr>
              <a:xfrm>
                <a:off x="-34420" y="3843718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15"/>
              <p:cNvCxnSpPr/>
              <p:nvPr/>
            </p:nvCxnSpPr>
            <p:spPr>
              <a:xfrm>
                <a:off x="1360748" y="3843718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15"/>
              <p:cNvCxnSpPr/>
              <p:nvPr/>
            </p:nvCxnSpPr>
            <p:spPr>
              <a:xfrm>
                <a:off x="1688135" y="4118442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4" name="Google Shape;134;p15"/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" name="Google Shape;135;p15"/>
          <p:cNvSpPr/>
          <p:nvPr/>
        </p:nvSpPr>
        <p:spPr>
          <a:xfrm>
            <a:off x="82718" y="6583140"/>
            <a:ext cx="233916" cy="233916"/>
          </a:xfrm>
          <a:prstGeom prst="ellipse">
            <a:avLst/>
          </a:prstGeom>
          <a:gradFill>
            <a:gsLst>
              <a:gs pos="0">
                <a:srgbClr val="0072FF"/>
              </a:gs>
              <a:gs pos="99000">
                <a:srgbClr val="00C6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58527" y="656640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2033899" y="1559014"/>
            <a:ext cx="8124204" cy="415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5"/>
          <p:cNvGrpSpPr/>
          <p:nvPr/>
        </p:nvGrpSpPr>
        <p:grpSpPr>
          <a:xfrm>
            <a:off x="58527" y="40944"/>
            <a:ext cx="2869771" cy="886519"/>
            <a:chOff x="44879" y="27296"/>
            <a:chExt cx="2869771" cy="886519"/>
          </a:xfrm>
        </p:grpSpPr>
        <p:cxnSp>
          <p:nvCxnSpPr>
            <p:cNvPr id="141" name="Google Shape;141;p1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Google Shape;142;p1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" name="Google Shape;143;p15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4" name="Google Shape;144;p15"/>
          <p:cNvSpPr txBox="1">
            <a:spLocks noGrp="1"/>
          </p:cNvSpPr>
          <p:nvPr>
            <p:ph type="dt" idx="10"/>
          </p:nvPr>
        </p:nvSpPr>
        <p:spPr>
          <a:xfrm>
            <a:off x="796022" y="6454635"/>
            <a:ext cx="2132276" cy="26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4859729" y="734646"/>
            <a:ext cx="2714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chương">
  <p:cSld name="Tiêu đề chương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-1" y="-3113"/>
            <a:ext cx="12192000" cy="6858000"/>
          </a:xfrm>
          <a:prstGeom prst="rect">
            <a:avLst/>
          </a:prstGeom>
          <a:gradFill>
            <a:gsLst>
              <a:gs pos="0">
                <a:srgbClr val="0A4671">
                  <a:alpha val="74901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152" name="Google Shape;152;p16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16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16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5" name="Google Shape;155;p16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6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157" name="Google Shape;157;p16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6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0" name="Google Shape;160;p16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  <a:defRPr sz="4400" b="1">
                <a:solidFill>
                  <a:srgbClr val="00F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  <a:defRPr sz="1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  <a:defRPr sz="12000" b="1">
                <a:solidFill>
                  <a:srgbClr val="00F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5" name="Google Shape;165;p16"/>
          <p:cNvCxnSpPr/>
          <p:nvPr/>
        </p:nvCxnSpPr>
        <p:spPr>
          <a:xfrm>
            <a:off x="1574156" y="2979683"/>
            <a:ext cx="3565003" cy="0"/>
          </a:xfrm>
          <a:prstGeom prst="straightConnector1">
            <a:avLst/>
          </a:prstGeom>
          <a:noFill/>
          <a:ln w="25400" cap="rnd" cmpd="sng">
            <a:solidFill>
              <a:srgbClr val="00F7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16"/>
          <p:cNvSpPr txBox="1">
            <a:spLocks noGrp="1"/>
          </p:cNvSpPr>
          <p:nvPr>
            <p:ph type="dt" idx="10"/>
          </p:nvPr>
        </p:nvSpPr>
        <p:spPr>
          <a:xfrm>
            <a:off x="6060300" y="6481647"/>
            <a:ext cx="2090098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16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169" name="Google Shape;169;p16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6"/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i dung" type="obj">
  <p:cSld name="OBJEC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17"/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</p:grpSpPr>
        <p:cxnSp>
          <p:nvCxnSpPr>
            <p:cNvPr id="181" name="Google Shape;181;p1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" name="Google Shape;182;p1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3" name="Google Shape;183;p1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4" name="Google Shape;184;p17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72FF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>
            <a:off x="774145" y="1233824"/>
            <a:ext cx="10579654" cy="49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7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189" name="Google Shape;189;p17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7"/>
          <p:cNvSpPr txBox="1">
            <a:spLocks noGrp="1"/>
          </p:cNvSpPr>
          <p:nvPr>
            <p:ph type="dt" idx="10"/>
          </p:nvPr>
        </p:nvSpPr>
        <p:spPr>
          <a:xfrm>
            <a:off x="6447446" y="6475620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grpSp>
        <p:nvGrpSpPr>
          <p:cNvPr id="199" name="Google Shape;199;p17"/>
          <p:cNvGrpSpPr/>
          <p:nvPr/>
        </p:nvGrpSpPr>
        <p:grpSpPr>
          <a:xfrm rot="10800000">
            <a:off x="9265363" y="5246044"/>
            <a:ext cx="2869771" cy="1563379"/>
            <a:chOff x="44879" y="27296"/>
            <a:chExt cx="2869771" cy="1563379"/>
          </a:xfrm>
        </p:grpSpPr>
        <p:cxnSp>
          <p:nvCxnSpPr>
            <p:cNvPr id="200" name="Google Shape;200;p1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1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1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ts val="4000"/>
              <a:buFont typeface="Times New Roman"/>
              <a:buNone/>
              <a:defRPr sz="4000" b="1" i="0" u="none" strike="noStrike" cap="none">
                <a:solidFill>
                  <a:srgbClr val="0072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37" name="Google Shape;337;p1"/>
          <p:cNvSpPr txBox="1">
            <a:spLocks noGrp="1"/>
          </p:cNvSpPr>
          <p:nvPr>
            <p:ph type="sldNum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1</a:t>
            </a:fld>
            <a:endParaRPr/>
          </a:p>
        </p:txBody>
      </p:sp>
      <p:sp>
        <p:nvSpPr>
          <p:cNvPr id="338" name="Google Shape;338;p1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4400"/>
              <a:buNone/>
            </a:pPr>
            <a:r>
              <a:rPr lang="vi-VN" dirty="0"/>
              <a:t>TRÍ TUỆ NHÂN TẠO NÂNG CAO</a:t>
            </a:r>
            <a:endParaRPr dirty="0"/>
          </a:p>
        </p:txBody>
      </p:sp>
      <p:sp>
        <p:nvSpPr>
          <p:cNvPr id="339" name="Google Shape;339;p1"/>
          <p:cNvSpPr txBox="1">
            <a:spLocks noGrp="1"/>
          </p:cNvSpPr>
          <p:nvPr>
            <p:ph type="body" idx="2"/>
          </p:nvPr>
        </p:nvSpPr>
        <p:spPr>
          <a:xfrm>
            <a:off x="876991" y="3039455"/>
            <a:ext cx="10438019" cy="4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2800"/>
              <a:buNone/>
            </a:pPr>
            <a:r>
              <a:rPr lang="en-US" dirty="0"/>
              <a:t>CÁC PHƯƠNG PHÁP POLICY GRADIENT</a:t>
            </a:r>
            <a:endParaRPr dirty="0"/>
          </a:p>
        </p:txBody>
      </p:sp>
      <p:sp>
        <p:nvSpPr>
          <p:cNvPr id="340" name="Google Shape;340;p1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vi-VN" dirty="0"/>
              <a:t>TS. Lương Ngọc Hoàng</a:t>
            </a:r>
            <a:endParaRPr dirty="0"/>
          </a:p>
        </p:txBody>
      </p:sp>
      <p:sp>
        <p:nvSpPr>
          <p:cNvPr id="341" name="Google Shape;341;p1"/>
          <p:cNvSpPr txBox="1">
            <a:spLocks noGrp="1"/>
          </p:cNvSpPr>
          <p:nvPr>
            <p:ph type="body" idx="4"/>
          </p:nvPr>
        </p:nvSpPr>
        <p:spPr>
          <a:xfrm>
            <a:off x="1850807" y="3630811"/>
            <a:ext cx="8490387" cy="6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9376A-34E8-2A73-6B87-3CE58B30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5B05-B07C-B7DD-72F6-1B94C726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1: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(Average value)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F38719-DC7B-DC8C-15F4-8BE209E13F3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92500"/>
              </a:bodyPr>
              <a:lstStyle/>
              <a:p>
                <a:pPr marL="508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Biểu </a:t>
                </a:r>
                <a:r>
                  <a:rPr lang="en-US" dirty="0" err="1">
                    <a:solidFill>
                      <a:schemeClr val="tx1"/>
                    </a:solidFill>
                  </a:rPr>
                  <a:t>diễn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độ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trung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bình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dirty="0" err="1">
                    <a:solidFill>
                      <a:schemeClr val="tx1"/>
                    </a:solidFill>
                  </a:rPr>
                  <a:t>Mối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hệ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giữa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độ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đo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trung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bình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F38719-DC7B-DC8C-15F4-8BE209E13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A908-E767-D8DB-49D0-2977362745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A1B3AE55-BFD0-39AC-360A-041139CBCA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32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18827-26A9-788E-617E-D1A9B3994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68BB-EAB6-1C15-4BFD-52ECDBD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1: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(Average value)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143AA2-1252-901A-1994-40CAE4C6FD0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77500" lnSpcReduction="20000"/>
              </a:bodyPr>
              <a:lstStyle/>
              <a:p>
                <a:pPr marL="5080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Ta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lựa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chọn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phân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phối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xác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suất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như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thế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nào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5080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Trường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hợp</a:t>
                </a:r>
                <a:r>
                  <a:rPr lang="en-US" b="1" dirty="0">
                    <a:solidFill>
                      <a:schemeClr val="accent1"/>
                    </a:solidFill>
                  </a:rPr>
                  <a:t> 1: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độc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lập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với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chiến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lược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Tương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đối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dễ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gradient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độ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đo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Ta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ký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hiệu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</a:rPr>
                  <a:t>Lựa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chọn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thế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nào</a:t>
                </a:r>
                <a:r>
                  <a:rPr lang="en-US" i="1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Chọn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như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trọng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ngang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nhau</a:t>
                </a:r>
                <a:r>
                  <a:rPr lang="en-US" dirty="0">
                    <a:solidFill>
                      <a:schemeClr val="tx1"/>
                    </a:solidFill>
                  </a:rPr>
                  <a:t> (equally important).</a:t>
                </a: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như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</a:rPr>
                  <a:t> (episodes) </a:t>
                </a:r>
                <a:r>
                  <a:rPr lang="en-US" dirty="0" err="1">
                    <a:solidFill>
                      <a:schemeClr val="tx1"/>
                    </a:solidFill>
                  </a:rPr>
                  <a:t>luôn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bắt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đầu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cùng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khởi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đầu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thì ta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chỉ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tâm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đến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về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dài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hạn</a:t>
                </a:r>
                <a:r>
                  <a:rPr lang="en-US" dirty="0">
                    <a:solidFill>
                      <a:schemeClr val="tx1"/>
                    </a:solidFill>
                  </a:rPr>
                  <a:t> (long-term return) </a:t>
                </a:r>
                <a:r>
                  <a:rPr lang="en-US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Khi </a:t>
                </a:r>
                <a:r>
                  <a:rPr lang="en-US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1,  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do </a:t>
                </a:r>
                <a:r>
                  <a:rPr lang="en-US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143AA2-1252-901A-1994-40CAE4C6F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0EF7E-A6E6-28A8-5A58-DC485250A8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DD7ED193-5A50-1441-8BF9-4FBA173148B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8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95C90-B0A4-3B02-AB35-93AE29AA5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A825-1BBA-6204-645D-F37E72AE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1: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(Average value)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5E31275-5A5A-2F08-7EB4-1BC652E406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lnSpcReduction="10000"/>
              </a:bodyPr>
              <a:lstStyle/>
              <a:p>
                <a:pPr marL="5080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Ta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lựa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chọn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phân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phối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xác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suất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như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thế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nào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5080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Trường </a:t>
                </a:r>
                <a:r>
                  <a:rPr lang="en-US" b="1" err="1">
                    <a:solidFill>
                      <a:schemeClr val="accent1"/>
                    </a:solidFill>
                  </a:rPr>
                  <a:t>hợp</a:t>
                </a:r>
                <a:r>
                  <a:rPr lang="en-US" b="1">
                    <a:solidFill>
                      <a:schemeClr val="accent1"/>
                    </a:solidFill>
                  </a:rPr>
                  <a:t> 2: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>
                    <a:solidFill>
                      <a:schemeClr val="accent1"/>
                    </a:solidFill>
                  </a:rPr>
                  <a:t>phụ thuộc chiến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lược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Ta có thể chọn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như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- phân phối ổn định (stationary distribution) của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phản ánh hành vi dài hạn (long-term behavior) của một Quá trình quyết định Markov theo một chiến lược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Nếu trạng thái nào được ghé thăm nhiều lần (trong một tập dài), thì trạng thái đó có thể xem là quan trọng và có trọng số lớn hớn.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Nếu trạng thái nào ít khi được ghé thăm, thì có thể được gán trọng số nhỏ.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5E31275-5A5A-2F08-7EB4-1BC652E40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701" r="-1079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9D113-DC40-2DA2-550F-45ADDCE628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2DF1AAFF-43F4-FA92-A6F9-FCFE1F7C8F7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33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32983-8A44-CD43-60D1-14112B670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B22B-16A1-E538-A244-01E47843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Autofit/>
          </a:bodyPr>
          <a:lstStyle/>
          <a:p>
            <a:r>
              <a:rPr lang="en-US" sz="3600" dirty="0" err="1"/>
              <a:t>Độ</a:t>
            </a:r>
            <a:r>
              <a:rPr lang="en-US" sz="3600" dirty="0"/>
              <a:t> </a:t>
            </a:r>
            <a:r>
              <a:rPr lang="en-US" sz="3600" err="1"/>
              <a:t>đo</a:t>
            </a:r>
            <a:r>
              <a:rPr lang="en-US" sz="3600"/>
              <a:t> 2: Phần thưởng trung bình (Average reward)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5B088F-77DB-6016-12AA-F7B8251A2C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62500" lnSpcReduction="20000"/>
              </a:bodyPr>
              <a:lstStyle/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Độ đo này gọi là </a:t>
                </a:r>
                <a:r>
                  <a:rPr lang="en-US">
                    <a:solidFill>
                      <a:srgbClr val="FF0000"/>
                    </a:solidFill>
                  </a:rPr>
                  <a:t>phần thưởng một bước trung bình (average one-step reward)</a:t>
                </a:r>
                <a:r>
                  <a:rPr lang="en-US">
                    <a:solidFill>
                      <a:schemeClr val="tx1"/>
                    </a:solidFill>
                  </a:rPr>
                  <a:t> hay </a:t>
                </a:r>
                <a:r>
                  <a:rPr lang="en-US">
                    <a:solidFill>
                      <a:srgbClr val="FF0000"/>
                    </a:solidFill>
                  </a:rPr>
                  <a:t>phần thưởng trung bình (average reward)</a:t>
                </a:r>
                <a:r>
                  <a:rPr lang="en-US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với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Ta có: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là phần thưởng ngay lập tức trung bình (average immediate reward) có thể nhận được khi bắt đầu từ trạng thái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Trọng số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là phân phối ổn định.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là trung bình có trọng số (weighted average) của các phần thưởng ngay lập tức.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5B088F-77DB-6016-12AA-F7B8251A2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r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5CD21-74D4-1584-7F51-399A1A944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AD85E775-F9C4-837B-7355-F4AAD56B72A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5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1C8DF-5E39-74E8-207B-69E0B0664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FD31-40B7-4962-C954-74CDEBC6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Autofit/>
          </a:bodyPr>
          <a:lstStyle/>
          <a:p>
            <a:r>
              <a:rPr lang="en-US" sz="3600" dirty="0" err="1"/>
              <a:t>Độ</a:t>
            </a:r>
            <a:r>
              <a:rPr lang="en-US" sz="3600" dirty="0"/>
              <a:t> </a:t>
            </a:r>
            <a:r>
              <a:rPr lang="en-US" sz="3600" err="1"/>
              <a:t>đo</a:t>
            </a:r>
            <a:r>
              <a:rPr lang="en-US" sz="3600"/>
              <a:t> 2: Phần thưởng trung bình (Average reward)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A21CF0-448E-C57C-75DE-62920EC534C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Giả sử một tác tử (agent) tuân theo một chiến lược và phát sinh một đường đi (trajectory) với các phần thưởng là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Phần thưởng một bước trung bình dọc theo quỹ đạo này là: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là trạng thái bắt đầu của đường đi.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A21CF0-448E-C57C-75DE-62920EC53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701" r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9B93-737D-47E0-DA85-A9FFEA842B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167144EE-E7A6-39D1-4949-B4C5453D246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9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509212FE-508E-6276-E25C-82A96DCFE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>
            <a:extLst>
              <a:ext uri="{FF2B5EF4-FFF2-40B4-BE49-F238E27FC236}">
                <a16:creationId xmlns:a16="http://schemas.microsoft.com/office/drawing/2014/main" id="{844B863A-C5E4-CBB3-B6F0-6EAA04FBC3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/>
              <a:t>GRADIENT CỦA ĐỘ ĐO</a:t>
            </a:r>
            <a:endParaRPr dirty="0"/>
          </a:p>
        </p:txBody>
      </p:sp>
      <p:sp>
        <p:nvSpPr>
          <p:cNvPr id="364" name="Google Shape;364;p4">
            <a:extLst>
              <a:ext uri="{FF2B5EF4-FFF2-40B4-BE49-F238E27FC236}">
                <a16:creationId xmlns:a16="http://schemas.microsoft.com/office/drawing/2014/main" id="{B9304409-3359-A5C2-0465-C19E4A0932A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GRADIENTS OF THE METRICS</a:t>
            </a:r>
            <a:endParaRPr dirty="0"/>
          </a:p>
        </p:txBody>
      </p:sp>
      <p:sp>
        <p:nvSpPr>
          <p:cNvPr id="365" name="Google Shape;365;p4">
            <a:extLst>
              <a:ext uri="{FF2B5EF4-FFF2-40B4-BE49-F238E27FC236}">
                <a16:creationId xmlns:a16="http://schemas.microsoft.com/office/drawing/2014/main" id="{6026B1D3-896E-5638-4761-EF58290135F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>
            <a:extLst>
              <a:ext uri="{FF2B5EF4-FFF2-40B4-BE49-F238E27FC236}">
                <a16:creationId xmlns:a16="http://schemas.microsoft.com/office/drawing/2014/main" id="{9A9DCA8C-7185-2623-083B-01D2EF4DD5A4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>
            <a:extLst>
              <a:ext uri="{FF2B5EF4-FFF2-40B4-BE49-F238E27FC236}">
                <a16:creationId xmlns:a16="http://schemas.microsoft.com/office/drawing/2014/main" id="{90728A78-A108-EEEB-4705-BC42C96BC1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>
            <a:extLst>
              <a:ext uri="{FF2B5EF4-FFF2-40B4-BE49-F238E27FC236}">
                <a16:creationId xmlns:a16="http://schemas.microsoft.com/office/drawing/2014/main" id="{F3CB5782-1A9B-53CE-FFE9-7D1C608A82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900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8D86-E465-0138-1432-B8AE766D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4678-BD08-2E1D-0BEE-3FCC0524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Autofit/>
          </a:bodyPr>
          <a:lstStyle/>
          <a:p>
            <a:r>
              <a:rPr lang="en-US" sz="3600"/>
              <a:t>Gradient của độ đo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5212F3-4CF2-F0E0-7C49-2BCFB43E05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Với một độ đo xác định, ta cần: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Xây dựng công thức tính gradient.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Áp dụng các thuật toán dựa trên gradient để tối ưu hóa độ đo.</a:t>
                </a:r>
              </a:p>
              <a:p>
                <a:pPr marL="5080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Ta cần: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Phân biệt </a:t>
                </a:r>
                <a:r>
                  <a:rPr lang="en-US">
                    <a:solidFill>
                      <a:schemeClr val="accent1"/>
                    </a:solidFill>
                  </a:rPr>
                  <a:t>các độ đo khác nhau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Phân biệt trường hợp </a:t>
                </a:r>
                <a:r>
                  <a:rPr lang="en-US">
                    <a:solidFill>
                      <a:schemeClr val="accent1"/>
                    </a:solidFill>
                  </a:rPr>
                  <a:t>có chiết khấu (discounted)</a:t>
                </a:r>
                <a:r>
                  <a:rPr lang="en-US">
                    <a:solidFill>
                      <a:schemeClr val="tx1"/>
                    </a:solidFill>
                  </a:rPr>
                  <a:t> và </a:t>
                </a:r>
                <a:r>
                  <a:rPr lang="en-US">
                    <a:solidFill>
                      <a:schemeClr val="accent1"/>
                    </a:solidFill>
                  </a:rPr>
                  <a:t>không có chiết khấu (undiscounted)</a:t>
                </a:r>
                <a:r>
                  <a:rPr lang="en-US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5212F3-4CF2-F0E0-7C49-2BCFB43E0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701" r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3D86-0A37-1F46-F90C-496CC00EA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CBEC7D94-5EC9-F589-02BF-31F09D12F0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09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13278-800D-42AA-DD0F-1986A2A4E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EF08-C738-5C7E-A52D-31E2F006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Autofit/>
          </a:bodyPr>
          <a:lstStyle/>
          <a:p>
            <a:r>
              <a:rPr lang="en-US" sz="3600"/>
              <a:t>Gradient của độ đo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75EB96C-DDBE-D5EF-ED62-6095457F470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Công thức của gradient như sau: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Công thức trên thống nhất cho nhiều trường hợp: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có thể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"=“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có thể có nghĩa là “bằng nhau”, “xấp xỉ”, hoặc “tỉ lệ với”.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là phân phối hoặc trọng số của các trạng thái.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75EB96C-DDBE-D5EF-ED62-6095457F4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2AA07-4B31-04E8-F32E-0C26ACA6B1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66DEE438-7F29-2A26-F786-70E0FF937E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15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6DF33-50F3-B4D7-D9FF-F9C78EE00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A80C-2227-2755-72B0-73E2E2C2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Autofit/>
          </a:bodyPr>
          <a:lstStyle/>
          <a:p>
            <a:r>
              <a:rPr lang="en-US" sz="3600"/>
              <a:t>Gradient của độ đo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F304D3-4DC5-E1FE-4496-92E6DAC467C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Công thức gradient của độ đo có dạng đơn giản: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Với công thức trên, ta có thể lấy mẫu để xấp xỉ gradient: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với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là các mẫu ngẫu nhiên </a:t>
                </a:r>
                <a:r>
                  <a:rPr lang="en-US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stochastic gradient descent.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F304D3-4DC5-E1FE-4496-92E6DAC46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A43DB-0FAA-11F8-97CB-B0B34E1316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9E249F6-2B0A-1ABE-68DE-AFD3E1AA5BE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777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AE60E-866C-1C60-91A4-6DD1DC5F4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F1A9-AEB8-11C0-F0C0-79BF58AD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Autofit/>
          </a:bodyPr>
          <a:lstStyle/>
          <a:p>
            <a:r>
              <a:rPr lang="en-US" sz="3600"/>
              <a:t>Gradient của độ đo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B1A7201-D77F-094E-15DB-D979E45A906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92500" lnSpcReduction="20000"/>
              </a:bodyPr>
              <a:lstStyle/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Công thức gradient của độ đo có dạng đơn giản: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Công thức trên có thể suy ra dựa vào: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Do đó: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B1A7201-D77F-094E-15DB-D979E45A9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931EC-B67A-177B-3C9F-BDA6A0E3C4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8932C9AF-AFFE-4D8B-5F97-27D54ED57A9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205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 txBox="1">
            <a:spLocks noGrp="1"/>
          </p:cNvSpPr>
          <p:nvPr>
            <p:ph type="ftr" idx="11"/>
          </p:nvPr>
        </p:nvSpPr>
        <p:spPr>
          <a:xfrm>
            <a:off x="3465443" y="6466114"/>
            <a:ext cx="5261114" cy="25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56" name="Google Shape;356;p3"/>
          <p:cNvSpPr txBox="1">
            <a:spLocks noGrp="1"/>
          </p:cNvSpPr>
          <p:nvPr>
            <p:ph type="sldNum" idx="12"/>
          </p:nvPr>
        </p:nvSpPr>
        <p:spPr>
          <a:xfrm>
            <a:off x="58527" y="656640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2</a:t>
            </a:fld>
            <a:endParaRPr/>
          </a:p>
        </p:txBody>
      </p:sp>
      <p:sp>
        <p:nvSpPr>
          <p:cNvPr id="357" name="Google Shape;357;p3"/>
          <p:cNvSpPr txBox="1">
            <a:spLocks noGrp="1"/>
          </p:cNvSpPr>
          <p:nvPr>
            <p:ph type="body" idx="1"/>
          </p:nvPr>
        </p:nvSpPr>
        <p:spPr>
          <a:xfrm>
            <a:off x="859221" y="1566897"/>
            <a:ext cx="9945616" cy="415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92150" indent="-514350">
              <a:spcBef>
                <a:spcPts val="0"/>
              </a:spcBef>
            </a:pPr>
            <a:r>
              <a:rPr lang="en-US"/>
              <a:t>Ý tưởng cơ bản của Policy </a:t>
            </a:r>
            <a:r>
              <a:rPr lang="en-US" dirty="0"/>
              <a:t>Gradient</a:t>
            </a:r>
          </a:p>
          <a:p>
            <a:pPr marL="692150" indent="-514350">
              <a:spcBef>
                <a:spcPts val="0"/>
              </a:spcBef>
            </a:pPr>
            <a:r>
              <a:rPr lang="en-US"/>
              <a:t>Các độ đo đánh giá chiến lược</a:t>
            </a:r>
            <a:endParaRPr lang="en-US" dirty="0"/>
          </a:p>
          <a:p>
            <a:pPr marL="692150" indent="-514350">
              <a:spcBef>
                <a:spcPts val="0"/>
              </a:spcBef>
            </a:pPr>
            <a:r>
              <a:rPr lang="en-US"/>
              <a:t>Gradient của độ đo</a:t>
            </a:r>
            <a:endParaRPr lang="en-US" dirty="0"/>
          </a:p>
          <a:p>
            <a:pPr marL="692150" indent="-514350">
              <a:spcBef>
                <a:spcPts val="0"/>
              </a:spcBef>
            </a:pPr>
            <a:r>
              <a:rPr lang="en-US"/>
              <a:t>Thuật toán Gradient Ascent</a:t>
            </a:r>
            <a:endParaRPr lang="vi-VN" dirty="0"/>
          </a:p>
        </p:txBody>
      </p:sp>
      <p:sp>
        <p:nvSpPr>
          <p:cNvPr id="358" name="Google Shape;358;p3"/>
          <p:cNvSpPr txBox="1">
            <a:spLocks noGrp="1"/>
          </p:cNvSpPr>
          <p:nvPr>
            <p:ph type="body" idx="2"/>
          </p:nvPr>
        </p:nvSpPr>
        <p:spPr>
          <a:xfrm>
            <a:off x="4859729" y="734646"/>
            <a:ext cx="2714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/>
              <a:t>NỘI DUNG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0DD63-7A2D-8458-ECDF-EFE1E511A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209-8847-9CB6-C166-4580DC2B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Autofit/>
          </a:bodyPr>
          <a:lstStyle/>
          <a:p>
            <a:r>
              <a:rPr lang="en-US" sz="3600"/>
              <a:t>Gradient của độ đo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DBE8B2-F673-4E30-C69C-EEE255A8011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62500" lnSpcReduction="20000"/>
              </a:bodyPr>
              <a:lstStyle/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Công thức gradient của độ đo có dạng đơn giản: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Ta có: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3DBE8B2-F673-4E30-C69C-EEE255A80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7B10E-C950-8914-CDB4-5FDBF17DFC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4218D228-0967-74BA-EC63-3455BAA5706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8512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2C7FC-E2E5-5F3D-CDCA-289336D92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1291-CE15-C7F2-506E-522E366D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Autofit/>
          </a:bodyPr>
          <a:lstStyle/>
          <a:p>
            <a:r>
              <a:rPr lang="en-US" sz="3600"/>
              <a:t>Gradient của độ đo – Lưu ý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344E07-32F0-D8E7-2AE2-2BB2E1EEF2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85000" lnSpcReduction="20000"/>
              </a:bodyPr>
              <a:lstStyle/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Vì ta sử dụng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nên với mọi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ta cần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Sử dụng hàm softmax để chuẩn hóa các giá trị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∞,+∞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thành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. Với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bất kỳ, ta có: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Do đó, hàm chiến lược (policy function) có dạng: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với</a:t>
                </a:r>
                <a:r>
                  <a:rPr lang="en-US" b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là một hàm khác cần phải học.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344E07-32F0-D8E7-2AE2-2BB2E1EEF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r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A9F26-1B9A-1F75-F3CC-14B8E77C3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17ED75D1-8765-85F2-2C29-C005A498DFB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87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E33A7-BD32-818E-AF44-50205A6F7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E697-E80B-A893-4076-D2ECF259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Autofit/>
          </a:bodyPr>
          <a:lstStyle/>
          <a:p>
            <a:r>
              <a:rPr lang="en-US" sz="3600"/>
              <a:t>Gradient của độ đo – Lưu ý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2CC934-3D0B-7C1A-08B4-8070100151C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92500" lnSpcReduction="20000"/>
              </a:bodyPr>
              <a:lstStyle/>
              <a:p>
                <a:pPr marL="5080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Hàm chiến lược (policy function)</a:t>
                </a:r>
                <a:r>
                  <a:rPr lang="en-US">
                    <a:solidFill>
                      <a:schemeClr val="tx1"/>
                    </a:solidFill>
                  </a:rPr>
                  <a:t> có dạng: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Hàm chiến lược có thể được hiện thực hóa bằng một </a:t>
                </a:r>
                <a:r>
                  <a:rPr lang="en-US">
                    <a:solidFill>
                      <a:srgbClr val="FF0000"/>
                    </a:solidFill>
                  </a:rPr>
                  <a:t>mạng neural </a:t>
                </a:r>
                <a:r>
                  <a:rPr lang="en-US">
                    <a:solidFill>
                      <a:schemeClr val="tx1"/>
                    </a:solidFill>
                  </a:rPr>
                  <a:t>với đầu vào (input) là trạng thái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và các tham số của mạng (parameters) là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. Mạng neural này có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đầu ra (output), mỗi đầu ra tương ứng với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cho hành động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. Hàm kích hoạt (activation function) của lớp output của mạng neural này là hàm softmax.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Bởi vì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cho mọi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nên chiến lược được tham số hóa này (parameterized policy) có </a:t>
                </a:r>
                <a:r>
                  <a:rPr lang="en-US">
                    <a:solidFill>
                      <a:srgbClr val="FF0000"/>
                    </a:solidFill>
                  </a:rPr>
                  <a:t>tính chất ngẫu nhiên (stochastic)</a:t>
                </a:r>
                <a:r>
                  <a:rPr lang="en-US">
                    <a:solidFill>
                      <a:schemeClr val="tx1"/>
                    </a:solidFill>
                  </a:rPr>
                  <a:t>, và do đó có </a:t>
                </a:r>
                <a:r>
                  <a:rPr lang="en-US">
                    <a:solidFill>
                      <a:schemeClr val="accent1"/>
                    </a:solidFill>
                  </a:rPr>
                  <a:t>tính chất khám phá (exploratory).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2CC934-3D0B-7C1A-08B4-807010015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t="-333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CD122-EC38-909D-406D-BA371DE3E4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F60B89B1-22A3-D503-0395-FB637B863EE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83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0E2735FB-CD0C-057B-BDAF-381343ED6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>
            <a:extLst>
              <a:ext uri="{FF2B5EF4-FFF2-40B4-BE49-F238E27FC236}">
                <a16:creationId xmlns:a16="http://schemas.microsoft.com/office/drawing/2014/main" id="{CE3BF2C9-BF59-40F6-33CC-CC0D8F7DA7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/>
              <a:t>THUẬT TOÁN GRADIENT ASCENT</a:t>
            </a:r>
            <a:endParaRPr dirty="0"/>
          </a:p>
        </p:txBody>
      </p:sp>
      <p:sp>
        <p:nvSpPr>
          <p:cNvPr id="364" name="Google Shape;364;p4">
            <a:extLst>
              <a:ext uri="{FF2B5EF4-FFF2-40B4-BE49-F238E27FC236}">
                <a16:creationId xmlns:a16="http://schemas.microsoft.com/office/drawing/2014/main" id="{B562F043-FA34-255C-13F3-8B1C5810422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GRADIENT ASCENT ALGORITHM</a:t>
            </a:r>
            <a:endParaRPr dirty="0"/>
          </a:p>
        </p:txBody>
      </p:sp>
      <p:sp>
        <p:nvSpPr>
          <p:cNvPr id="365" name="Google Shape;365;p4">
            <a:extLst>
              <a:ext uri="{FF2B5EF4-FFF2-40B4-BE49-F238E27FC236}">
                <a16:creationId xmlns:a16="http://schemas.microsoft.com/office/drawing/2014/main" id="{9A22094B-6F23-B4C4-724A-BC7B5B020D5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>
            <a:extLst>
              <a:ext uri="{FF2B5EF4-FFF2-40B4-BE49-F238E27FC236}">
                <a16:creationId xmlns:a16="http://schemas.microsoft.com/office/drawing/2014/main" id="{675C34A4-B333-EEA8-565A-7A961029AE28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>
            <a:extLst>
              <a:ext uri="{FF2B5EF4-FFF2-40B4-BE49-F238E27FC236}">
                <a16:creationId xmlns:a16="http://schemas.microsoft.com/office/drawing/2014/main" id="{8ED7ED70-DC9E-F531-9645-18D5A89C71D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>
            <a:extLst>
              <a:ext uri="{FF2B5EF4-FFF2-40B4-BE49-F238E27FC236}">
                <a16:creationId xmlns:a16="http://schemas.microsoft.com/office/drawing/2014/main" id="{DAC8D813-CBFC-C608-B741-D2626CB96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2073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991E0-411B-40BA-25A5-C0407AF1A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9ED6-F230-67FF-0296-38C24CBE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Gradient Ascent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856EE0D-AC7D-08EE-C746-6F5A7BD8B00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Thuật toán </a:t>
                </a:r>
                <a:r>
                  <a:rPr lang="en-US">
                    <a:solidFill>
                      <a:srgbClr val="FF0000"/>
                    </a:solidFill>
                  </a:rPr>
                  <a:t>policy gradient </a:t>
                </a:r>
                <a:r>
                  <a:rPr lang="en-US">
                    <a:solidFill>
                      <a:schemeClr val="tx1"/>
                    </a:solidFill>
                  </a:rPr>
                  <a:t>tìm kiếm các chiến lược tối ưu (optimal policies). Dựa trên cơ chế gradient ascent, thuật toán này cực đại hóa độ đo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hoạt động: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Bởi vì ta không có thông tin về </a:t>
                </a:r>
                <a:r>
                  <a:rPr lang="en-US">
                    <a:solidFill>
                      <a:srgbClr val="FF0000"/>
                    </a:solidFill>
                  </a:rPr>
                  <a:t>gradient thực sự (true gradient)</a:t>
                </a:r>
                <a:r>
                  <a:rPr lang="en-US">
                    <a:solidFill>
                      <a:schemeClr val="tx1"/>
                    </a:solidFill>
                  </a:rPr>
                  <a:t>, ta có thể thay thế với </a:t>
                </a:r>
                <a:r>
                  <a:rPr lang="en-US">
                    <a:solidFill>
                      <a:schemeClr val="accent1"/>
                    </a:solidFill>
                  </a:rPr>
                  <a:t>gradient ngẫu nhiên (stochastic gradient)</a:t>
                </a:r>
                <a:r>
                  <a:rPr lang="en-US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Bởi vì ta cũng không có thông tin về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ta thay thế bằng một </a:t>
                </a:r>
                <a:r>
                  <a:rPr lang="en-US">
                    <a:solidFill>
                      <a:srgbClr val="FF01C9"/>
                    </a:solidFill>
                  </a:rPr>
                  <a:t>ước lượng (estimate)</a:t>
                </a:r>
                <a:r>
                  <a:rPr lang="en-US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1C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1C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1C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1C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1C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1C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1C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1C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1C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1C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1C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1C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856EE0D-AC7D-08EE-C746-6F5A7BD8B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r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48D15-9BC2-2553-FA3F-2F09BB25AA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9A9D35C1-8C91-0A9A-42D0-120988A0313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410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94C60-51B3-291C-9E23-CFFD30F78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3CC4-273E-FE1B-658D-CAD60AA7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Gradient Ascent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92822D6-3CB9-0793-33D6-0181EB08E9E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/>
              </a:bodyPr>
              <a:lstStyle/>
              <a:p>
                <a:r>
                  <a:rPr lang="en-US" sz="2200">
                    <a:solidFill>
                      <a:schemeClr val="tx1"/>
                    </a:solidFill>
                  </a:rPr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>
                    <a:solidFill>
                      <a:schemeClr val="tx1"/>
                    </a:solidFill>
                  </a:rPr>
                  <a:t> được ước lượng bởi Ước lượng Monte-Carlo thì thuật toán policy gradient này có tên gọi là </a:t>
                </a:r>
                <a:r>
                  <a:rPr lang="en-US" sz="2200">
                    <a:solidFill>
                      <a:srgbClr val="FF0000"/>
                    </a:solidFill>
                  </a:rPr>
                  <a:t>REINFORCE</a:t>
                </a:r>
                <a:r>
                  <a:rPr lang="en-US" sz="220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200">
                    <a:solidFill>
                      <a:schemeClr val="tx1"/>
                    </a:solidFill>
                  </a:rPr>
                  <a:t>REINFORCE là một trong những thuật toán policy gradient đầu tiên và khá đơn giản.</a:t>
                </a:r>
              </a:p>
              <a:p>
                <a:r>
                  <a:rPr lang="en-US" sz="2200">
                    <a:solidFill>
                      <a:schemeClr val="tx1"/>
                    </a:solidFill>
                  </a:rPr>
                  <a:t>Nhiều thuật toán policy gradient khác (ví dụ như các phương pháp actor-critic) có thể được thiết kế bằng cách cải tiến REINFORCE.</a:t>
                </a:r>
              </a:p>
              <a:p>
                <a:pPr marL="5080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92822D6-3CB9-0793-33D6-0181EB08E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t="-333" r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1062-4BC4-25F3-5756-CB1DCA8DC7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4BB48808-7B01-0E6A-9BAB-231701C083F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5B8E5-52D9-05A3-42A9-484217E8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64" y="3573544"/>
            <a:ext cx="10058400" cy="31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32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1AD2E-A459-ECCF-9037-8CBDAA1C5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D04F-E3E2-B1F3-62A7-BEA8C95C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Gradient Ascent – Lấy mẫu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7C3342-8DF6-09F2-A109-CB04E088518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>
                    <a:solidFill>
                      <a:srgbClr val="FF01C9"/>
                    </a:solidFill>
                  </a:rPr>
                  <a:t>Lưu ý: Ta cần lấy mẫu (sampling) như thế nào?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600">
                  <a:solidFill>
                    <a:schemeClr val="tx1"/>
                  </a:solidFill>
                </a:endParaRPr>
              </a:p>
              <a:p>
                <a:r>
                  <a:rPr lang="en-US" sz="2600" b="1" i="1">
                    <a:solidFill>
                      <a:srgbClr val="FF0000"/>
                    </a:solidFill>
                  </a:rPr>
                  <a:t>Lấu mẫu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600" b="1" i="1">
                    <a:solidFill>
                      <a:srgbClr val="FF0000"/>
                    </a:solidFill>
                  </a:rPr>
                  <a:t> như thế nào?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, với phân phối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>
                    <a:solidFill>
                      <a:schemeClr val="tx1"/>
                    </a:solidFill>
                  </a:rPr>
                  <a:t>thể hiện hành vi dài hạn (long-run behavior) của chiến lược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600" b="1" i="1">
                    <a:solidFill>
                      <a:schemeClr val="accent1"/>
                    </a:solidFill>
                  </a:rPr>
                  <a:t>Lấu mẫu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600" b="1" i="1">
                    <a:solidFill>
                      <a:schemeClr val="accent1"/>
                    </a:solidFill>
                  </a:rPr>
                  <a:t>như thế nào?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. </a:t>
                </a:r>
                <a:r>
                  <a:rPr lang="en-US" sz="2600">
                    <a:solidFill>
                      <a:schemeClr val="tx1"/>
                    </a:solidFill>
                  </a:rPr>
                  <a:t>Do đó,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>
                    <a:solidFill>
                      <a:schemeClr val="tx1"/>
                    </a:solidFill>
                  </a:rPr>
                  <a:t>cần được lấy mẫu theo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600">
                    <a:solidFill>
                      <a:schemeClr val="tx1"/>
                    </a:solidFill>
                  </a:rPr>
                  <a:t>Thuật toán policy gradient này là phương pháp </a:t>
                </a:r>
                <a:r>
                  <a:rPr lang="en-US" sz="2600">
                    <a:solidFill>
                      <a:srgbClr val="FF0000"/>
                    </a:solidFill>
                  </a:rPr>
                  <a:t>on-policy.</a:t>
                </a:r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17C3342-8DF6-09F2-A109-CB04E0885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88782-5BAB-92BE-68B8-A3DE226213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D60B7D6F-4DC8-2163-344A-9A5A48E146A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94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952A0-3502-82BE-FF90-F3417E636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734C-5F46-B395-3ECF-47A8B98C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Gradient Ascent – Diễn giải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9AC22E-9979-B97F-8060-62699ABBB2C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600" b="1">
                    <a:solidFill>
                      <a:srgbClr val="FF01C9"/>
                    </a:solidFill>
                  </a:rPr>
                  <a:t>Diễn giải thuật toán Policy Gradient như thế nào?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600">
                    <a:solidFill>
                      <a:schemeClr val="tx1"/>
                    </a:solidFill>
                  </a:rPr>
                  <a:t>Bởi vì: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600">
                    <a:solidFill>
                      <a:schemeClr val="tx1"/>
                    </a:solidFill>
                  </a:rPr>
                  <a:t>Thuật toán policy gradient có thể đươc hiểu như là: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limLow>
                        <m:limLow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Ta có biểu thức sau: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6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9AC22E-9979-B97F-8060-62699ABBB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t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729AF-3A9A-9501-81B5-6187D6A4A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7AC1F7FE-43FF-3B36-F701-C2921C77026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57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C63E2-835F-B259-BC3E-0D4D09246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001C-1B9D-6496-5038-814DB0B8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Gradient Ascent – Diễn giải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82E2B1-6649-C38B-860A-E0F5FA04D89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92500" lnSpcReduction="20000"/>
              </a:bodyPr>
              <a:lstStyle/>
              <a:p>
                <a:pPr marL="50800" indent="0">
                  <a:buNone/>
                </a:pPr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Diễn giải của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600">
                    <a:solidFill>
                      <a:schemeClr val="tx1"/>
                    </a:solidFill>
                  </a:rPr>
                  <a:t>như sau:</a:t>
                </a:r>
              </a:p>
              <a:p>
                <a:r>
                  <a:rPr lang="en-US" sz="2600">
                    <a:solidFill>
                      <a:schemeClr val="tx1"/>
                    </a:solidFill>
                  </a:rPr>
                  <a:t>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đủ nhỏ (sufficiently small) thì: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2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=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=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r>
                  <a:rPr lang="en-US" sz="2600">
                    <a:solidFill>
                      <a:schemeClr val="tx1"/>
                    </a:solidFill>
                  </a:rPr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, xác suất chọn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được tăng lên: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r>
                  <a:rPr lang="en-US" sz="2600">
                    <a:solidFill>
                      <a:schemeClr val="tx1"/>
                    </a:solidFill>
                  </a:rPr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, xác suất chọn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được giảm xuống: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6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82E2B1-6649-C38B-860A-E0F5FA04D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FF192-9E9D-90D7-0EC2-BE4D3052F5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CF1920D-61B3-393C-D600-DF5D163AA94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3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B64F7-98A0-6A97-AFA9-D616915F7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D7C4-ECA1-D04C-9F4A-20E9B2AF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Gradient Ascent – Diễn giải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D1802A2-5C09-8C4C-8D16-D2902ED4F1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96044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cân bằng giữa khám phá (exploration) và khai thác (exploitation).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2400">
                    <a:solidFill>
                      <a:schemeClr val="accent1"/>
                    </a:solidFill>
                  </a:rPr>
                  <a:t>tỉ lệ thuận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400">
                  <a:solidFill>
                    <a:schemeClr val="accent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>
                    <a:solidFill>
                      <a:schemeClr val="tx1"/>
                    </a:solidFill>
                  </a:rPr>
                  <a:t>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càng lớn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càng lớn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Xác suất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càng lớn</a:t>
                </a:r>
              </a:p>
              <a:p>
                <a:pPr marL="5080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Thuật toán có xu hướng khai thác (exploit) các hành động có giá trị lớn.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:r>
                  <a:rPr lang="en-US" sz="2400">
                    <a:solidFill>
                      <a:schemeClr val="accent1"/>
                    </a:solidFill>
                  </a:rPr>
                  <a:t>tỉ lệ nghịch với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40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>
                    <a:solidFill>
                      <a:schemeClr val="tx1"/>
                    </a:solidFill>
                  </a:rPr>
                  <a:t>Giá trị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càng nhỏ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càng lớn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Xác suất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càng lớn</a:t>
                </a:r>
              </a:p>
              <a:p>
                <a:pPr marL="5080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Thuật toán có xu hướng khám phá (explore) các hành động có xác suất thấp.</a:t>
                </a:r>
              </a:p>
              <a:p>
                <a:pPr marL="50800" indent="0">
                  <a:buNone/>
                </a:pPr>
                <a:endParaRPr lang="en-US" sz="26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D1802A2-5C09-8C4C-8D16-D2902ED4F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960441" cy="5498498"/>
              </a:xfrm>
              <a:blipFill>
                <a:blip r:embed="rId2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3F885-1683-F4E5-491D-DAE3E9EF75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843B1D18-22BC-42A3-3186-B3D235F5016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5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 dirty="0"/>
              <a:t>Ý TƯỞNG CƠ BẢN POLICY GRADIENT</a:t>
            </a:r>
            <a:endParaRPr dirty="0"/>
          </a:p>
        </p:txBody>
      </p:sp>
      <p:sp>
        <p:nvSpPr>
          <p:cNvPr id="364" name="Google Shape;364;p4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BASIC IDEA OF POLICY GRADIENT</a:t>
            </a:r>
            <a:endParaRPr dirty="0"/>
          </a:p>
        </p:txBody>
      </p:sp>
      <p:sp>
        <p:nvSpPr>
          <p:cNvPr id="365" name="Google Shape;365;p4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62565-0635-5F68-21AC-8A89AEB20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BE63-044A-BEAF-A7AB-6D8B000D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Tóm tắt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E9236-F64E-96C6-B9FB-E85290C39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22" y="1009860"/>
            <a:ext cx="11960441" cy="5498498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2600" b="1" i="1">
                <a:solidFill>
                  <a:schemeClr val="tx1"/>
                </a:solidFill>
              </a:rPr>
              <a:t>Nội dung buổi học:</a:t>
            </a:r>
          </a:p>
          <a:p>
            <a:r>
              <a:rPr lang="en-US" sz="2600">
                <a:solidFill>
                  <a:schemeClr val="tx1"/>
                </a:solidFill>
              </a:rPr>
              <a:t>Các độ đo đánh giá tính tối ưu của chiến lược.</a:t>
            </a:r>
          </a:p>
          <a:p>
            <a:r>
              <a:rPr lang="en-US" sz="2600">
                <a:solidFill>
                  <a:schemeClr val="tx1"/>
                </a:solidFill>
              </a:rPr>
              <a:t>Gradient của các độ đo</a:t>
            </a:r>
          </a:p>
          <a:p>
            <a:r>
              <a:rPr lang="en-US" sz="2600">
                <a:solidFill>
                  <a:schemeClr val="tx1"/>
                </a:solidFill>
              </a:rPr>
              <a:t>Thuật toán Gradient Ascent</a:t>
            </a:r>
          </a:p>
          <a:p>
            <a:r>
              <a:rPr lang="en-US" sz="2600">
                <a:solidFill>
                  <a:schemeClr val="tx1"/>
                </a:solidFill>
              </a:rPr>
              <a:t>Trường hợp đặc biệt: Thuật toán REINFORCE.</a:t>
            </a:r>
          </a:p>
          <a:p>
            <a:pPr marL="50800" indent="0">
              <a:buNone/>
            </a:pP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4C083-EDF5-F91C-4A97-9B46169A9A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AA3D1FD2-29A8-97C9-9981-8A7BFAA1A27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67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EC3A-5532-6007-95A0-C1DABC0F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Policy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C0729E-6D3F-35E9-FBC0-E6F49878CF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891129"/>
                <a:ext cx="1130333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200" dirty="0"/>
                  <a:t>Trong </a:t>
                </a:r>
                <a:r>
                  <a:rPr lang="en-US" sz="2200" dirty="0" err="1"/>
                  <a:t>bài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học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này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chúng</a:t>
                </a:r>
                <a:r>
                  <a:rPr lang="en-US" sz="2200" dirty="0"/>
                  <a:t> ta </a:t>
                </a:r>
                <a:r>
                  <a:rPr lang="en-US" sz="2200" dirty="0" err="1"/>
                  <a:t>sẽ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thay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đổi</a:t>
                </a:r>
                <a:r>
                  <a:rPr lang="en-US" sz="2200" dirty="0"/>
                  <a:t>:</a:t>
                </a:r>
              </a:p>
              <a:p>
                <a:r>
                  <a:rPr lang="en-US" sz="2200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phương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pháp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dựa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trên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hàm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giá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trị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(value-based methods) sang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phương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pháp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dựa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trên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chiến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lược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(policy-based methods).</a:t>
                </a:r>
              </a:p>
              <a:p>
                <a:r>
                  <a:rPr lang="en-US" sz="2200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xấp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xỉ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hàm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giá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trị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(value function approximation) sang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xấp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xỉ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hàm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chiến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lược</a:t>
                </a:r>
                <a:r>
                  <a:rPr lang="en-US" sz="2200" dirty="0">
                    <a:solidFill>
                      <a:schemeClr val="tx1"/>
                    </a:solidFill>
                  </a:rPr>
                  <a:t> (policy function approximation).</a:t>
                </a:r>
              </a:p>
              <a:p>
                <a:pPr marL="50800" indent="0">
                  <a:buNone/>
                </a:pPr>
                <a:r>
                  <a:rPr lang="en-US" sz="2200" b="1" dirty="0" err="1">
                    <a:solidFill>
                      <a:srgbClr val="FF0000"/>
                    </a:solidFill>
                  </a:rPr>
                  <a:t>Chiến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0000"/>
                    </a:solidFill>
                  </a:rPr>
                  <a:t>lược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biểu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diễn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dạng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bảng</a:t>
                </a:r>
                <a:r>
                  <a:rPr lang="en-US" sz="2200" dirty="0">
                    <a:solidFill>
                      <a:schemeClr val="tx1"/>
                    </a:solidFill>
                  </a:rPr>
                  <a:t>: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suất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hành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động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ở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mọi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lưu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trữ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bảng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Mỗi</a:t>
                </a:r>
                <a:r>
                  <a:rPr lang="en-US" sz="2200" dirty="0">
                    <a:solidFill>
                      <a:schemeClr val="tx1"/>
                    </a:solidFill>
                  </a:rPr>
                  <a:t> ô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bảng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chỉ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mục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tương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ứng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cặp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sz="2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hành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động</a:t>
                </a:r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C0729E-6D3F-35E9-FBC0-E6F49878C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891129"/>
                <a:ext cx="11303331" cy="5498498"/>
              </a:xfrm>
              <a:blipFill>
                <a:blip r:embed="rId2"/>
                <a:stretch>
                  <a:fillRect l="-539" r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2E889-480C-258F-DA66-CCA5AEBF5D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2AFFC5F3-7CC0-35FD-F00B-4D48993CC59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9BCD76-6724-1879-F97D-9EBFE85349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664534"/>
                  </p:ext>
                </p:extLst>
              </p:nvPr>
            </p:nvGraphicFramePr>
            <p:xfrm>
              <a:off x="2238092" y="4939913"/>
              <a:ext cx="812800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64778508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39205705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7812535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162839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3374341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2591431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2813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2529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3859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7103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B9BCD76-6724-1879-F97D-9EBFE85349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664534"/>
                  </p:ext>
                </p:extLst>
              </p:nvPr>
            </p:nvGraphicFramePr>
            <p:xfrm>
              <a:off x="2238092" y="4939913"/>
              <a:ext cx="812800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64778508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39205705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7812535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1628396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3374341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2591431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639" r="-3995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901" t="-1639" r="-30135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901" t="-1639" r="-20135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103" t="-1639" r="-10044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351" t="-1639" r="-90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2813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0" t="-101639" r="-50180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1639" r="-3995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901" t="-101639" r="-30135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901" t="-101639" r="-20135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103" t="-101639" r="-1004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351" t="-101639" r="-90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2529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0" t="-201639" r="-50180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1639" r="-39955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901" t="-201639" r="-30135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901" t="-201639" r="-20135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103" t="-201639" r="-1004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351" t="-201639" r="-90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859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0" t="-301639" r="-50180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01639" r="-3995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901" t="-301639" r="-3013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901" t="-301639" r="-2013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103" t="-301639" r="-1004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351" t="-301639" r="-90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103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047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F56E8-0940-6455-D499-D4FB1464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1FA5-1BC8-48FF-8703-FBB68B8C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Policy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3775B1-849F-7A12-B9F3-097333846F2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891129"/>
                <a:ext cx="1130333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200" dirty="0"/>
                  <a:t>Mỗi </a:t>
                </a:r>
                <a:r>
                  <a:rPr lang="en-US" sz="2200" dirty="0" err="1"/>
                  <a:t>chiến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lược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có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thể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được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biểu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diễn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bởi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một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hàm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có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tham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số</a:t>
                </a:r>
                <a:r>
                  <a:rPr lang="en-US" sz="2200" dirty="0"/>
                  <a:t> (parameterized function):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endChr m:val="|"/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2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200" dirty="0">
                    <a:solidFill>
                      <a:schemeClr val="tx1"/>
                    </a:solidFill>
                  </a:rPr>
                  <a:t> vector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tham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200" dirty="0">
                    <a:solidFill>
                      <a:schemeClr val="tx1"/>
                    </a:solidFill>
                  </a:rPr>
                  <a:t> (parameter vector).</a:t>
                </a:r>
              </a:p>
              <a:p>
                <a:r>
                  <a:rPr lang="en-US" sz="22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mô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hình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tuyến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sz="2200" dirty="0">
                    <a:solidFill>
                      <a:schemeClr val="tx1"/>
                    </a:solidFill>
                  </a:rPr>
                  <a:t>,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neural,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đầu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vào</a:t>
                </a:r>
                <a:r>
                  <a:rPr lang="en-US" sz="2200" dirty="0">
                    <a:solidFill>
                      <a:schemeClr val="tx1"/>
                    </a:solidFill>
                  </a:rPr>
                  <a:t> (input)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đầu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ra</a:t>
                </a:r>
                <a:r>
                  <a:rPr lang="en-US" sz="2200" dirty="0">
                    <a:solidFill>
                      <a:schemeClr val="tx1"/>
                    </a:solidFill>
                  </a:rPr>
                  <a:t> (output)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suất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thực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hiện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mỗi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hành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động</a:t>
                </a:r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2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tham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Đây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trọng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neural.</a:t>
                </a:r>
              </a:p>
              <a:p>
                <a:r>
                  <a:rPr lang="en-US" sz="2200" b="1" dirty="0" err="1">
                    <a:solidFill>
                      <a:srgbClr val="FF0000"/>
                    </a:solidFill>
                  </a:rPr>
                  <a:t>Ưu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0000"/>
                    </a:solidFill>
                  </a:rPr>
                  <a:t>điểm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so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chiến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dạng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bảng</a:t>
                </a:r>
                <a:r>
                  <a:rPr lang="en-US" sz="2200" dirty="0">
                    <a:solidFill>
                      <a:schemeClr val="tx1"/>
                    </a:solidFill>
                  </a:rPr>
                  <a:t>: Khi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gian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rất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lớn</a:t>
                </a:r>
                <a:r>
                  <a:rPr lang="en-US" sz="2200" dirty="0">
                    <a:solidFill>
                      <a:schemeClr val="tx1"/>
                    </a:solidFill>
                  </a:rPr>
                  <a:t>,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cách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biểu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diễn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dạng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bảng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hiệu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suất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thấp</a:t>
                </a:r>
                <a:r>
                  <a:rPr lang="en-US" sz="2200" dirty="0">
                    <a:solidFill>
                      <a:schemeClr val="tx1"/>
                    </a:solidFill>
                  </a:rPr>
                  <a:t> do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vấn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đề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về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lưu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trữ</a:t>
                </a:r>
                <a:r>
                  <a:rPr lang="en-US" sz="2200" dirty="0">
                    <a:solidFill>
                      <a:schemeClr val="tx1"/>
                    </a:solidFill>
                  </a:rPr>
                  <a:t> (storage)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tổng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quát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hóa</a:t>
                </a:r>
                <a:r>
                  <a:rPr lang="en-US" sz="2200" dirty="0">
                    <a:solidFill>
                      <a:schemeClr val="tx1"/>
                    </a:solidFill>
                  </a:rPr>
                  <a:t> (generalization).</a:t>
                </a:r>
              </a:p>
              <a:p>
                <a:r>
                  <a:rPr lang="en-US" sz="2200" dirty="0" err="1">
                    <a:solidFill>
                      <a:schemeClr val="tx1"/>
                    </a:solidFill>
                  </a:rPr>
                  <a:t>Cách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biểu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diễn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dạng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viết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hoặc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3775B1-849F-7A12-B9F3-097333846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891129"/>
                <a:ext cx="11303331" cy="5498498"/>
              </a:xfrm>
              <a:blipFill>
                <a:blip r:embed="rId2"/>
                <a:stretch>
                  <a:fillRect l="-539" r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E59D-F0A7-78B3-12DC-FBAAA09A01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0D9D15E2-9560-4F32-12FF-92EFF21580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6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DE37F-C686-6E65-3497-1D28C086B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57E8-B15D-E65A-FD1E-0DDF78BF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Policy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831AAB-82F0-8ACC-E147-0D9D3A8E48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Sự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khác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biệt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giữa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biểu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diễn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dạng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bảng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biểu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diễn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dạng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hàm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số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solidFill>
                      <a:schemeClr val="accent1"/>
                    </a:solidFill>
                  </a:rPr>
                  <a:t>Thứ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nhất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: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Các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chiến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lược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tối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ưu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được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định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nghĩa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thế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nào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Ở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dạng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bảng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chiến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nó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cực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đại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hóa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Ở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dạng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chiến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tối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ưu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nó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cực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đại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hóa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độ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đo</a:t>
                </a:r>
                <a:r>
                  <a:rPr lang="en-US" sz="2000" dirty="0">
                    <a:solidFill>
                      <a:schemeClr val="tx1"/>
                    </a:solidFill>
                  </a:rPr>
                  <a:t> (metric)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nào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solidFill>
                      <a:schemeClr val="accent1"/>
                    </a:solidFill>
                  </a:rPr>
                  <a:t>Thứ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hai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: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Xác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định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xác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suất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thực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hiện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mỗi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hành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động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bằng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cách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nào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Ở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dạng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bảng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suất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thực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hiện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hành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động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tại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lưu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trữ</a:t>
                </a:r>
                <a:r>
                  <a:rPr lang="en-US" sz="2000" dirty="0">
                    <a:solidFill>
                      <a:schemeClr val="tx1"/>
                    </a:solidFill>
                  </a:rPr>
                  <a:t> ở 1 ô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bảng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Ở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dạng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</a:rPr>
                  <a:t>, ta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cần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dựa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vào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cấu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trúc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tham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solidFill>
                      <a:schemeClr val="accent1"/>
                    </a:solidFill>
                  </a:rPr>
                  <a:t>Thứ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ba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: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Cập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nhật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chiến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lược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như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thế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nào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Ở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dạng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bảng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chiến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cập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nhật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cách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thay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đổi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trực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tiếp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000" dirty="0">
                    <a:solidFill>
                      <a:schemeClr val="tx1"/>
                    </a:solidFill>
                  </a:rPr>
                  <a:t> ô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bảng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Ở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dạng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chiến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cập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nhật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cách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thay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đổi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tham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831AAB-82F0-8ACC-E147-0D9D3A8E4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F3190-DAA3-1219-2362-07C5BE41A6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F62E9851-38EC-118F-4431-330320D20DD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10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A93B8-382E-94E4-5661-088A7AD14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B34A-23FE-E728-A1B5-940020BB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Policy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A4F788-5C91-BBF0-3ED8-876A8C6CBE1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>
                  <a:buNone/>
                </a:pPr>
                <a:r>
                  <a:rPr lang="en-US" sz="2200" b="1" i="1" dirty="0">
                    <a:solidFill>
                      <a:schemeClr val="tx1"/>
                    </a:solidFill>
                  </a:rPr>
                  <a:t>Ý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tưởng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cơ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bản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Policy Gradient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như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sau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2200" dirty="0" err="1">
                    <a:solidFill>
                      <a:schemeClr val="tx1"/>
                    </a:solidFill>
                  </a:rPr>
                  <a:t>Độ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đo</a:t>
                </a:r>
                <a:r>
                  <a:rPr lang="en-US" sz="2200" dirty="0">
                    <a:solidFill>
                      <a:schemeClr val="tx1"/>
                    </a:solidFill>
                  </a:rPr>
                  <a:t> (metric),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mục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tiêu</a:t>
                </a:r>
                <a:r>
                  <a:rPr lang="en-US" sz="2200" dirty="0">
                    <a:solidFill>
                      <a:schemeClr val="tx1"/>
                    </a:solidFill>
                  </a:rPr>
                  <a:t> (objective function),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để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đánh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chiến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nghĩa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chiến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tối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ưu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theo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mục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tiêu</a:t>
                </a:r>
                <a:r>
                  <a:rPr lang="en-US" sz="2200" dirty="0">
                    <a:solidFill>
                      <a:schemeClr val="tx1"/>
                    </a:solidFill>
                  </a:rPr>
                  <a:t> /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độ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đo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nào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2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thuật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tối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ưu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hóa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dựa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trên</a:t>
                </a:r>
                <a:r>
                  <a:rPr lang="en-US" sz="2200" dirty="0">
                    <a:solidFill>
                      <a:srgbClr val="FF0000"/>
                    </a:solidFill>
                  </a:rPr>
                  <a:t> gradient </a:t>
                </a:r>
                <a:r>
                  <a:rPr lang="en-US" sz="2200" dirty="0">
                    <a:solidFill>
                      <a:schemeClr val="tx1"/>
                    </a:solidFill>
                  </a:rPr>
                  <a:t>(gradient-based optimization)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để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kiếm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chiến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lược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tối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ưu</a:t>
                </a:r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200" b="1" i="1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thách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thức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policy gradient:</a:t>
                </a:r>
              </a:p>
              <a:p>
                <a:r>
                  <a:rPr lang="en-US" sz="2200" dirty="0" err="1">
                    <a:solidFill>
                      <a:schemeClr val="tx1"/>
                    </a:solidFill>
                  </a:rPr>
                  <a:t>Độ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đo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nào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nên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200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sz="2200" dirty="0">
                    <a:solidFill>
                      <a:schemeClr val="tx1"/>
                    </a:solidFill>
                  </a:rPr>
                  <a:t> gradient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độ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đo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này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như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thế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nào</a:t>
                </a:r>
                <a:r>
                  <a:rPr lang="en-US" sz="22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A4F788-5C91-BBF0-3ED8-876A8C6CB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B8354-7F1D-1589-7FD6-6314C1E24E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95CE8573-7B95-AC29-5F19-2B7EA60733D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1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6A491820-8C42-B8CF-1882-2B3C75B12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>
            <a:extLst>
              <a:ext uri="{FF2B5EF4-FFF2-40B4-BE49-F238E27FC236}">
                <a16:creationId xmlns:a16="http://schemas.microsoft.com/office/drawing/2014/main" id="{9C7E6284-D829-FF02-3C96-AFF9658A5F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 dirty="0"/>
              <a:t>CÁC ĐỘ ĐO ĐÁNH GIÁ CHIẾN LƯỢC</a:t>
            </a:r>
            <a:endParaRPr dirty="0"/>
          </a:p>
        </p:txBody>
      </p:sp>
      <p:sp>
        <p:nvSpPr>
          <p:cNvPr id="364" name="Google Shape;364;p4">
            <a:extLst>
              <a:ext uri="{FF2B5EF4-FFF2-40B4-BE49-F238E27FC236}">
                <a16:creationId xmlns:a16="http://schemas.microsoft.com/office/drawing/2014/main" id="{5CED54A5-4EFD-C988-07D4-DF6D7BBC767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METRICS TO DEFINE OPTIMAL POLICIES</a:t>
            </a:r>
            <a:endParaRPr dirty="0"/>
          </a:p>
        </p:txBody>
      </p:sp>
      <p:sp>
        <p:nvSpPr>
          <p:cNvPr id="365" name="Google Shape;365;p4">
            <a:extLst>
              <a:ext uri="{FF2B5EF4-FFF2-40B4-BE49-F238E27FC236}">
                <a16:creationId xmlns:a16="http://schemas.microsoft.com/office/drawing/2014/main" id="{79BCADC0-64B6-3F65-0E4D-DD6EB516BFD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>
            <a:extLst>
              <a:ext uri="{FF2B5EF4-FFF2-40B4-BE49-F238E27FC236}">
                <a16:creationId xmlns:a16="http://schemas.microsoft.com/office/drawing/2014/main" id="{6E238957-9E54-7082-58AF-4A460D283DEC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>
            <a:extLst>
              <a:ext uri="{FF2B5EF4-FFF2-40B4-BE49-F238E27FC236}">
                <a16:creationId xmlns:a16="http://schemas.microsoft.com/office/drawing/2014/main" id="{9CC2ABA3-A208-C399-4330-FC92C22CE97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>
            <a:extLst>
              <a:ext uri="{FF2B5EF4-FFF2-40B4-BE49-F238E27FC236}">
                <a16:creationId xmlns:a16="http://schemas.microsoft.com/office/drawing/2014/main" id="{F7E78626-9A65-8DD3-190E-F3D6553378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852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5158F-6933-A41F-7949-6EB2C9F41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D961-4209-6617-ECFD-90A81A81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1: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(Average value)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FA5CCB-6D90-499D-FEAA-49A5503F7BE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fontScale="92500" lnSpcReduction="10000"/>
              </a:bodyPr>
              <a:lstStyle/>
              <a:p>
                <a:pPr marL="508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Độ </a:t>
                </a:r>
                <a:r>
                  <a:rPr lang="en-US" dirty="0" err="1">
                    <a:solidFill>
                      <a:schemeClr val="tx1"/>
                    </a:solidFill>
                  </a:rPr>
                  <a:t>đo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trạng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thái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trung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bình</a:t>
                </a:r>
                <a:r>
                  <a:rPr lang="en-US" dirty="0">
                    <a:solidFill>
                      <a:srgbClr val="FF0000"/>
                    </a:solidFill>
                  </a:rPr>
                  <a:t> (average state value) </a:t>
                </a:r>
                <a:r>
                  <a:rPr lang="en-US" dirty="0">
                    <a:solidFill>
                      <a:schemeClr val="tx1"/>
                    </a:solidFill>
                  </a:rPr>
                  <a:t>hay </a:t>
                </a:r>
                <a:r>
                  <a:rPr lang="en-US" dirty="0" err="1">
                    <a:solidFill>
                      <a:schemeClr val="tx1"/>
                    </a:solidFill>
                  </a:rPr>
                  <a:t>còn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trung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bình</a:t>
                </a:r>
                <a:r>
                  <a:rPr lang="en-US" dirty="0">
                    <a:solidFill>
                      <a:srgbClr val="FF0000"/>
                    </a:solidFill>
                  </a:rPr>
                  <a:t> (average value)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trung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bình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trọng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(weighted average)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dirty="0">
                    <a:solidFill>
                      <a:schemeClr val="tx1"/>
                    </a:solidFill>
                  </a:rPr>
                  <a:t> (state values).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trọng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(weight)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>
                  <a:buNone/>
                </a:pPr>
                <a:r>
                  <a:rPr lang="en-US" dirty="0" err="1">
                    <a:solidFill>
                      <a:schemeClr val="tx1"/>
                    </a:solidFill>
                  </a:rPr>
                  <a:t>Bởi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hiểu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như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phân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phối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xác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suất</a:t>
                </a:r>
                <a:r>
                  <a:rPr lang="en-US" dirty="0">
                    <a:solidFill>
                      <a:schemeClr val="tx1"/>
                    </a:solidFill>
                  </a:rPr>
                  <a:t> (probability distribution). Do </a:t>
                </a:r>
                <a:r>
                  <a:rPr lang="en-US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độ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trung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bình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viết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FA5CCB-6D90-499D-FEAA-49A5503F7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5499-DE22-065F-5559-4452FFFECC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60244F9B-D6BE-9E96-55CC-9F4B91CC416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9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2968</Words>
  <Application>Microsoft Office PowerPoint</Application>
  <PresentationFormat>Widescreen</PresentationFormat>
  <Paragraphs>283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Ý tưởng cơ bản của Policy Gradient</vt:lpstr>
      <vt:lpstr>Ý tưởng cơ bản của Policy Gradient</vt:lpstr>
      <vt:lpstr>Ý tưởng cơ bản của Policy Gradient</vt:lpstr>
      <vt:lpstr>Ý tưởng cơ bản của Policy Gradient</vt:lpstr>
      <vt:lpstr>PowerPoint Presentation</vt:lpstr>
      <vt:lpstr>Độ đo 1: Giá trị trung bình (Average value)</vt:lpstr>
      <vt:lpstr>Độ đo 1: Giá trị trung bình (Average value)</vt:lpstr>
      <vt:lpstr>Độ đo 1: Giá trị trung bình (Average value)</vt:lpstr>
      <vt:lpstr>Độ đo 1: Giá trị trung bình (Average value)</vt:lpstr>
      <vt:lpstr>Độ đo 2: Phần thưởng trung bình (Average reward)</vt:lpstr>
      <vt:lpstr>Độ đo 2: Phần thưởng trung bình (Average reward)</vt:lpstr>
      <vt:lpstr>PowerPoint Presentation</vt:lpstr>
      <vt:lpstr>Gradient của độ đo</vt:lpstr>
      <vt:lpstr>Gradient của độ đo</vt:lpstr>
      <vt:lpstr>Gradient của độ đo</vt:lpstr>
      <vt:lpstr>Gradient của độ đo</vt:lpstr>
      <vt:lpstr>Gradient của độ đo</vt:lpstr>
      <vt:lpstr>Gradient của độ đo – Lưu ý</vt:lpstr>
      <vt:lpstr>Gradient của độ đo – Lưu ý</vt:lpstr>
      <vt:lpstr>PowerPoint Presentation</vt:lpstr>
      <vt:lpstr>Thuật toán Gradient Ascent</vt:lpstr>
      <vt:lpstr>Thuật toán Gradient Ascent</vt:lpstr>
      <vt:lpstr>Thuật toán Gradient Ascent – Lấy mẫu</vt:lpstr>
      <vt:lpstr>Thuật toán Gradient Ascent – Diễn giải</vt:lpstr>
      <vt:lpstr>Thuật toán Gradient Ascent – Diễn giải</vt:lpstr>
      <vt:lpstr>Thuật toán Gradient Ascent – Diễn giải</vt:lpstr>
      <vt:lpstr>Tóm tắt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Trần Hoàng Lộc</dc:creator>
  <cp:lastModifiedBy>Lương Ngọc Hoàng</cp:lastModifiedBy>
  <cp:revision>336</cp:revision>
  <dcterms:created xsi:type="dcterms:W3CDTF">2023-03-03T01:55:04Z</dcterms:created>
  <dcterms:modified xsi:type="dcterms:W3CDTF">2024-11-21T17:39:42Z</dcterms:modified>
</cp:coreProperties>
</file>