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383" r:id="rId4"/>
    <p:sldId id="259" r:id="rId5"/>
    <p:sldId id="520" r:id="rId6"/>
    <p:sldId id="543" r:id="rId7"/>
    <p:sldId id="544" r:id="rId8"/>
    <p:sldId id="545" r:id="rId9"/>
    <p:sldId id="546" r:id="rId10"/>
    <p:sldId id="521" r:id="rId11"/>
    <p:sldId id="547" r:id="rId12"/>
    <p:sldId id="548" r:id="rId13"/>
    <p:sldId id="549" r:id="rId14"/>
    <p:sldId id="551" r:id="rId15"/>
    <p:sldId id="552" r:id="rId16"/>
    <p:sldId id="553" r:id="rId17"/>
    <p:sldId id="554" r:id="rId18"/>
    <p:sldId id="555" r:id="rId19"/>
    <p:sldId id="550" r:id="rId20"/>
    <p:sldId id="556" r:id="rId21"/>
    <p:sldId id="557" r:id="rId22"/>
    <p:sldId id="558" r:id="rId23"/>
    <p:sldId id="559" r:id="rId24"/>
    <p:sldId id="560" r:id="rId25"/>
    <p:sldId id="561" r:id="rId26"/>
    <p:sldId id="562" r:id="rId27"/>
    <p:sldId id="563" r:id="rId28"/>
    <p:sldId id="522" r:id="rId29"/>
    <p:sldId id="564" r:id="rId30"/>
    <p:sldId id="565" r:id="rId31"/>
    <p:sldId id="566" r:id="rId32"/>
    <p:sldId id="567" r:id="rId33"/>
    <p:sldId id="568" r:id="rId34"/>
    <p:sldId id="523" r:id="rId35"/>
    <p:sldId id="473" r:id="rId36"/>
    <p:sldId id="524" r:id="rId37"/>
    <p:sldId id="569" r:id="rId38"/>
    <p:sldId id="525" r:id="rId39"/>
    <p:sldId id="570" r:id="rId40"/>
    <p:sldId id="571" r:id="rId4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3" roundtripDataSignature="AMtx7mjjYI8QqtrztLJzOwI7ywtbQbSG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3"/>
    <p:restoredTop sz="94635"/>
  </p:normalViewPr>
  <p:slideViewPr>
    <p:cSldViewPr snapToGrid="0">
      <p:cViewPr varScale="1">
        <p:scale>
          <a:sx n="151" d="100"/>
          <a:sy n="151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64432D81-3D51-D68F-ECDF-D7C5D23B2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BE735367-015D-509C-7FE9-402644DAE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09010E11-94A0-7D2D-7375-B5BA4316A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6408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2AA82926-B539-7A73-6E51-CCEDC7555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8F8E0D2C-B6D2-4818-75B2-C82ADA9A90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5E95F6B2-F731-CBEF-BEF0-41DDDA818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7396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>
          <a:extLst>
            <a:ext uri="{FF2B5EF4-FFF2-40B4-BE49-F238E27FC236}">
              <a16:creationId xmlns:a16="http://schemas.microsoft.com/office/drawing/2014/main" id="{D2153B7A-9E75-749D-47F4-67CE6807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:notes">
            <a:extLst>
              <a:ext uri="{FF2B5EF4-FFF2-40B4-BE49-F238E27FC236}">
                <a16:creationId xmlns:a16="http://schemas.microsoft.com/office/drawing/2014/main" id="{7518CBF2-943D-0281-3A94-81592920A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:notes">
            <a:extLst>
              <a:ext uri="{FF2B5EF4-FFF2-40B4-BE49-F238E27FC236}">
                <a16:creationId xmlns:a16="http://schemas.microsoft.com/office/drawing/2014/main" id="{B83A093B-A77B-7C30-F39D-B69EB752F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043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">
  <p:cSld name="Tiêu đề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/>
          <p:nvPr/>
        </p:nvSpPr>
        <p:spPr>
          <a:xfrm rot="10800000">
            <a:off x="-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304800"/>
                </a:moveTo>
                <a:lnTo>
                  <a:pt x="9909279" y="304800"/>
                </a:lnTo>
                <a:lnTo>
                  <a:pt x="9732789" y="152400"/>
                </a:lnTo>
                <a:lnTo>
                  <a:pt x="5617499" y="152400"/>
                </a:lnTo>
                <a:lnTo>
                  <a:pt x="5441009" y="0"/>
                </a:lnTo>
                <a:lnTo>
                  <a:pt x="12192000" y="0"/>
                </a:lnTo>
                <a:close/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1999" y="6858000"/>
                </a:moveTo>
                <a:lnTo>
                  <a:pt x="11476382" y="6858000"/>
                </a:lnTo>
                <a:lnTo>
                  <a:pt x="12191999" y="6241089"/>
                </a:lnTo>
                <a:close/>
                <a:moveTo>
                  <a:pt x="6750991" y="6858000"/>
                </a:moveTo>
                <a:lnTo>
                  <a:pt x="0" y="6858000"/>
                </a:lnTo>
                <a:lnTo>
                  <a:pt x="0" y="6553200"/>
                </a:lnTo>
                <a:lnTo>
                  <a:pt x="2282721" y="6553200"/>
                </a:lnTo>
                <a:lnTo>
                  <a:pt x="2459211" y="6705600"/>
                </a:lnTo>
                <a:lnTo>
                  <a:pt x="6574500" y="670560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19;p13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20" name="Google Shape;20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21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2" name="Google Shape;22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3" name="Google Shape;23;p13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" name="Google Shape;24;p13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25" name="Google Shape;25;p13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13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13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8" name="Google Shape;28;p13"/>
          <p:cNvSpPr/>
          <p:nvPr/>
        </p:nvSpPr>
        <p:spPr>
          <a:xfrm flipH="1">
            <a:off x="5441009" y="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3"/>
          <p:cNvSpPr/>
          <p:nvPr/>
        </p:nvSpPr>
        <p:spPr>
          <a:xfrm rot="10800000" flipH="1">
            <a:off x="0" y="6553200"/>
            <a:ext cx="6750991" cy="304800"/>
          </a:xfrm>
          <a:custGeom>
            <a:avLst/>
            <a:gdLst/>
            <a:ahLst/>
            <a:cxnLst/>
            <a:rect l="l" t="t" r="r" b="b"/>
            <a:pathLst>
              <a:path w="6750991" h="304800" extrusionOk="0">
                <a:moveTo>
                  <a:pt x="0" y="0"/>
                </a:moveTo>
                <a:lnTo>
                  <a:pt x="6750991" y="0"/>
                </a:lnTo>
                <a:lnTo>
                  <a:pt x="6574501" y="152400"/>
                </a:lnTo>
                <a:lnTo>
                  <a:pt x="2459211" y="152400"/>
                </a:lnTo>
                <a:lnTo>
                  <a:pt x="2282721" y="304800"/>
                </a:lnTo>
                <a:lnTo>
                  <a:pt x="0" y="304800"/>
                </a:lnTo>
                <a:close/>
              </a:path>
            </a:pathLst>
          </a:custGeom>
          <a:gradFill>
            <a:gsLst>
              <a:gs pos="0">
                <a:srgbClr val="0072FF">
                  <a:alpha val="80000"/>
                </a:srgbClr>
              </a:gs>
              <a:gs pos="100000">
                <a:srgbClr val="00C6FF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13" descr="A picture containing clipart, vector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638" y="362637"/>
            <a:ext cx="544288" cy="450213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3"/>
          <p:cNvSpPr txBox="1"/>
          <p:nvPr/>
        </p:nvSpPr>
        <p:spPr>
          <a:xfrm>
            <a:off x="956926" y="326133"/>
            <a:ext cx="39966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0" i="0" u="none" strike="noStrike" cap="none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ĐẠI HỌC QUỐC GIA TP. HỒ CHÍ MINH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sz="1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rPr>
              <a:t>TRƯỜNG ĐẠI HỌC CÔNG NGHỆ THÔNG TIN</a:t>
            </a:r>
            <a:endParaRPr/>
          </a:p>
        </p:txBody>
      </p:sp>
      <p:sp>
        <p:nvSpPr>
          <p:cNvPr id="32" name="Google Shape;32;p13"/>
          <p:cNvSpPr/>
          <p:nvPr/>
        </p:nvSpPr>
        <p:spPr>
          <a:xfrm>
            <a:off x="105836" y="6604291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  <a:defRPr sz="4400" b="1">
                <a:solidFill>
                  <a:srgbClr val="00004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  <a:defRPr sz="2800" b="1">
                <a:solidFill>
                  <a:srgbClr val="00004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  <a:defRPr sz="12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dt" idx="10"/>
          </p:nvPr>
        </p:nvSpPr>
        <p:spPr>
          <a:xfrm>
            <a:off x="6767806" y="6476999"/>
            <a:ext cx="2495896" cy="23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Mục lục">
  <p:cSld name="1_Mục lục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 rot="10800000">
            <a:off x="9263702" y="5930537"/>
            <a:ext cx="2869771" cy="886519"/>
            <a:chOff x="44879" y="27296"/>
            <a:chExt cx="2869771" cy="886519"/>
          </a:xfrm>
        </p:grpSpPr>
        <p:cxnSp>
          <p:nvCxnSpPr>
            <p:cNvPr id="69" name="Google Shape;69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rnd" cmpd="sng">
              <a:solidFill>
                <a:srgbClr val="00C6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-2323526" y="1121391"/>
            <a:ext cx="4841288" cy="5054000"/>
            <a:chOff x="-1259888" y="901609"/>
            <a:chExt cx="4841288" cy="5054000"/>
          </a:xfrm>
        </p:grpSpPr>
        <p:grpSp>
          <p:nvGrpSpPr>
            <p:cNvPr id="74" name="Google Shape;74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75" name="Google Shape;75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7" name="Google Shape;77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8" name="Google Shape;78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80" name="Google Shape;80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" name="Google Shape;81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2" name="Google Shape;82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83" name="Google Shape;83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85" name="Google Shape;85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6" name="Google Shape;86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7" name="Google Shape;87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" name="Google Shape;88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9" name="Google Shape;89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90" name="Google Shape;90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1" name="Google Shape;91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94" name="Google Shape;94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95" name="Google Shape;95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" name="Google Shape;96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8" name="Google Shape;98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00" name="Google Shape;100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" name="Google Shape;101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2" name="Google Shape;102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3" name="Google Shape;103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5"/>
          <p:cNvGrpSpPr/>
          <p:nvPr/>
        </p:nvGrpSpPr>
        <p:grpSpPr>
          <a:xfrm flipH="1">
            <a:off x="9674240" y="1121391"/>
            <a:ext cx="4841288" cy="5054000"/>
            <a:chOff x="-1259888" y="901609"/>
            <a:chExt cx="4841288" cy="5054000"/>
          </a:xfrm>
        </p:grpSpPr>
        <p:grpSp>
          <p:nvGrpSpPr>
            <p:cNvPr id="105" name="Google Shape;105;p15"/>
            <p:cNvGrpSpPr/>
            <p:nvPr/>
          </p:nvGrpSpPr>
          <p:grpSpPr>
            <a:xfrm>
              <a:off x="-1225468" y="901609"/>
              <a:ext cx="4806868" cy="664514"/>
              <a:chOff x="0" y="901609"/>
              <a:chExt cx="4806868" cy="664514"/>
            </a:xfrm>
          </p:grpSpPr>
          <p:cxnSp>
            <p:nvCxnSpPr>
              <p:cNvPr id="106" name="Google Shape;106;p15"/>
              <p:cNvCxnSpPr/>
              <p:nvPr/>
            </p:nvCxnSpPr>
            <p:spPr>
              <a:xfrm>
                <a:off x="0" y="1566123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7" name="Google Shape;107;p15"/>
              <p:cNvCxnSpPr/>
              <p:nvPr/>
            </p:nvCxnSpPr>
            <p:spPr>
              <a:xfrm rot="10800000" flipH="1">
                <a:off x="2520285" y="1059987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8" name="Google Shape;108;p15"/>
              <p:cNvCxnSpPr/>
              <p:nvPr/>
            </p:nvCxnSpPr>
            <p:spPr>
              <a:xfrm>
                <a:off x="3111690" y="1059987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09" name="Google Shape;109;p15"/>
              <p:cNvSpPr/>
              <p:nvPr/>
            </p:nvSpPr>
            <p:spPr>
              <a:xfrm>
                <a:off x="4490113" y="901609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 rot="10800000" flipH="1">
              <a:off x="-1225468" y="5291095"/>
              <a:ext cx="4806868" cy="664514"/>
              <a:chOff x="0" y="1232525"/>
              <a:chExt cx="4806868" cy="664514"/>
            </a:xfrm>
          </p:grpSpPr>
          <p:cxnSp>
            <p:nvCxnSpPr>
              <p:cNvPr id="111" name="Google Shape;111;p15"/>
              <p:cNvCxnSpPr/>
              <p:nvPr/>
            </p:nvCxnSpPr>
            <p:spPr>
              <a:xfrm>
                <a:off x="0" y="1897039"/>
                <a:ext cx="253393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" name="Google Shape;112;p15"/>
              <p:cNvCxnSpPr/>
              <p:nvPr/>
            </p:nvCxnSpPr>
            <p:spPr>
              <a:xfrm rot="10800000" flipH="1">
                <a:off x="2520285" y="1390903"/>
                <a:ext cx="591405" cy="506136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" name="Google Shape;113;p15"/>
              <p:cNvCxnSpPr/>
              <p:nvPr/>
            </p:nvCxnSpPr>
            <p:spPr>
              <a:xfrm>
                <a:off x="3111690" y="1390903"/>
                <a:ext cx="13784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14" name="Google Shape;114;p15"/>
              <p:cNvSpPr/>
              <p:nvPr/>
            </p:nvSpPr>
            <p:spPr>
              <a:xfrm>
                <a:off x="4490113" y="123252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15"/>
            <p:cNvGrpSpPr/>
            <p:nvPr/>
          </p:nvGrpSpPr>
          <p:grpSpPr>
            <a:xfrm>
              <a:off x="-1225469" y="1860637"/>
              <a:ext cx="3835321" cy="547270"/>
              <a:chOff x="-1" y="1860637"/>
              <a:chExt cx="3835321" cy="547270"/>
            </a:xfrm>
          </p:grpSpPr>
          <p:sp>
            <p:nvSpPr>
              <p:cNvPr id="116" name="Google Shape;116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7" name="Google Shape;117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8" name="Google Shape;118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9" name="Google Shape;119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0" name="Google Shape;120;p15"/>
            <p:cNvGrpSpPr/>
            <p:nvPr/>
          </p:nvGrpSpPr>
          <p:grpSpPr>
            <a:xfrm rot="10800000" flipH="1">
              <a:off x="-1259888" y="4408929"/>
              <a:ext cx="3835321" cy="547270"/>
              <a:chOff x="-1" y="1860637"/>
              <a:chExt cx="3835321" cy="547270"/>
            </a:xfrm>
          </p:grpSpPr>
          <p:sp>
            <p:nvSpPr>
              <p:cNvPr id="121" name="Google Shape;121;p15"/>
              <p:cNvSpPr/>
              <p:nvPr/>
            </p:nvSpPr>
            <p:spPr>
              <a:xfrm>
                <a:off x="3518565" y="1860637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2" name="Google Shape;122;p15"/>
              <p:cNvCxnSpPr/>
              <p:nvPr/>
            </p:nvCxnSpPr>
            <p:spPr>
              <a:xfrm>
                <a:off x="-1" y="2407907"/>
                <a:ext cx="1985654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" name="Google Shape;123;p15"/>
              <p:cNvCxnSpPr/>
              <p:nvPr/>
            </p:nvCxnSpPr>
            <p:spPr>
              <a:xfrm rot="10800000" flipH="1">
                <a:off x="1974958" y="2019015"/>
                <a:ext cx="463440" cy="388892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" name="Google Shape;124;p15"/>
              <p:cNvCxnSpPr/>
              <p:nvPr/>
            </p:nvCxnSpPr>
            <p:spPr>
              <a:xfrm>
                <a:off x="2438398" y="2019015"/>
                <a:ext cx="1080167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25" name="Google Shape;125;p15"/>
            <p:cNvGrpSpPr/>
            <p:nvPr/>
          </p:nvGrpSpPr>
          <p:grpSpPr>
            <a:xfrm>
              <a:off x="-1252333" y="2715185"/>
              <a:ext cx="2776521" cy="436736"/>
              <a:chOff x="-26865" y="2715185"/>
              <a:chExt cx="2776521" cy="436736"/>
            </a:xfrm>
          </p:grpSpPr>
          <p:cxnSp>
            <p:nvCxnSpPr>
              <p:cNvPr id="126" name="Google Shape;126;p15"/>
              <p:cNvCxnSpPr/>
              <p:nvPr/>
            </p:nvCxnSpPr>
            <p:spPr>
              <a:xfrm>
                <a:off x="-26865" y="3151921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" name="Google Shape;127;p15"/>
              <p:cNvCxnSpPr/>
              <p:nvPr/>
            </p:nvCxnSpPr>
            <p:spPr>
              <a:xfrm rot="10800000" flipH="1">
                <a:off x="1368303" y="2877197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8" name="Google Shape;128;p15"/>
              <p:cNvCxnSpPr/>
              <p:nvPr/>
            </p:nvCxnSpPr>
            <p:spPr>
              <a:xfrm>
                <a:off x="1695690" y="2877197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29" name="Google Shape;129;p15"/>
              <p:cNvSpPr/>
              <p:nvPr/>
            </p:nvSpPr>
            <p:spPr>
              <a:xfrm>
                <a:off x="2432901" y="2715185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" name="Google Shape;130;p15"/>
            <p:cNvGrpSpPr/>
            <p:nvPr/>
          </p:nvGrpSpPr>
          <p:grpSpPr>
            <a:xfrm>
              <a:off x="-1225468" y="3843225"/>
              <a:ext cx="2802371" cy="433101"/>
              <a:chOff x="-34420" y="3843718"/>
              <a:chExt cx="2802371" cy="433101"/>
            </a:xfrm>
          </p:grpSpPr>
          <p:cxnSp>
            <p:nvCxnSpPr>
              <p:cNvPr id="131" name="Google Shape;131;p15"/>
              <p:cNvCxnSpPr/>
              <p:nvPr/>
            </p:nvCxnSpPr>
            <p:spPr>
              <a:xfrm>
                <a:off x="-34420" y="3843718"/>
                <a:ext cx="1402723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5"/>
              <p:cNvCxnSpPr/>
              <p:nvPr/>
            </p:nvCxnSpPr>
            <p:spPr>
              <a:xfrm>
                <a:off x="1360748" y="3843718"/>
                <a:ext cx="327387" cy="274724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3" name="Google Shape;133;p15"/>
              <p:cNvCxnSpPr/>
              <p:nvPr/>
            </p:nvCxnSpPr>
            <p:spPr>
              <a:xfrm>
                <a:off x="1688135" y="4118442"/>
                <a:ext cx="763061" cy="0"/>
              </a:xfrm>
              <a:prstGeom prst="straightConnector1">
                <a:avLst/>
              </a:prstGeom>
              <a:noFill/>
              <a:ln w="38100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4" name="Google Shape;134;p15"/>
              <p:cNvSpPr/>
              <p:nvPr/>
            </p:nvSpPr>
            <p:spPr>
              <a:xfrm>
                <a:off x="2451196" y="3960064"/>
                <a:ext cx="316755" cy="316755"/>
              </a:xfrm>
              <a:prstGeom prst="ellipse">
                <a:avLst/>
              </a:prstGeom>
              <a:gradFill>
                <a:gsLst>
                  <a:gs pos="0">
                    <a:srgbClr val="0072FF">
                      <a:alpha val="40000"/>
                    </a:srgbClr>
                  </a:gs>
                  <a:gs pos="100000">
                    <a:srgbClr val="00C6FF">
                      <a:alpha val="40000"/>
                    </a:srgbClr>
                  </a:gs>
                </a:gsLst>
                <a:lin ang="2700000" scaled="0"/>
              </a:gradFill>
              <a:ln w="9525" cap="rnd" cmpd="sng">
                <a:solidFill>
                  <a:srgbClr val="0072FF">
                    <a:alpha val="40000"/>
                  </a:srgb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" name="Google Shape;135;p15"/>
          <p:cNvSpPr/>
          <p:nvPr/>
        </p:nvSpPr>
        <p:spPr>
          <a:xfrm>
            <a:off x="82718" y="6583140"/>
            <a:ext cx="233916" cy="233916"/>
          </a:xfrm>
          <a:prstGeom prst="ellipse">
            <a:avLst/>
          </a:prstGeom>
          <a:gradFill>
            <a:gsLst>
              <a:gs pos="0">
                <a:srgbClr val="0072FF"/>
              </a:gs>
              <a:gs pos="99000">
                <a:srgbClr val="00C6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4702630" y="640081"/>
            <a:ext cx="3028822" cy="646331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2033899" y="1559014"/>
            <a:ext cx="8124204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58527" y="40944"/>
            <a:ext cx="2869771" cy="886519"/>
            <a:chOff x="44879" y="27296"/>
            <a:chExt cx="2869771" cy="886519"/>
          </a:xfrm>
        </p:grpSpPr>
        <p:cxnSp>
          <p:nvCxnSpPr>
            <p:cNvPr id="141" name="Google Shape;141;p15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43" name="Google Shape;143;p15"/>
            <p:cNvCxnSpPr/>
            <p:nvPr/>
          </p:nvCxnSpPr>
          <p:spPr>
            <a:xfrm rot="10800000">
              <a:off x="52214" y="654128"/>
              <a:ext cx="0" cy="25968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44" name="Google Shape;144;p15"/>
          <p:cNvSpPr txBox="1">
            <a:spLocks noGrp="1"/>
          </p:cNvSpPr>
          <p:nvPr>
            <p:ph type="dt" idx="10"/>
          </p:nvPr>
        </p:nvSpPr>
        <p:spPr>
          <a:xfrm>
            <a:off x="796022" y="6454635"/>
            <a:ext cx="2132276" cy="26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êu đề chương">
  <p:cSld name="Tiêu đề chương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 descr="Background patter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-1"/>
            <a:ext cx="12192001" cy="685488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-1" y="-3113"/>
            <a:ext cx="12192000" cy="6858000"/>
          </a:xfrm>
          <a:prstGeom prst="rect">
            <a:avLst/>
          </a:prstGeom>
          <a:gradFill>
            <a:gsLst>
              <a:gs pos="0">
                <a:srgbClr val="0A4671">
                  <a:alpha val="74901"/>
                </a:srgbClr>
              </a:gs>
              <a:gs pos="100000">
                <a:srgbClr val="0A467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6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" name="Google Shape;151;p16"/>
          <p:cNvGrpSpPr/>
          <p:nvPr/>
        </p:nvGrpSpPr>
        <p:grpSpPr>
          <a:xfrm>
            <a:off x="58527" y="40944"/>
            <a:ext cx="2869771" cy="1563379"/>
            <a:chOff x="44879" y="27296"/>
            <a:chExt cx="2869771" cy="1563379"/>
          </a:xfrm>
        </p:grpSpPr>
        <p:cxnSp>
          <p:nvCxnSpPr>
            <p:cNvPr id="152" name="Google Shape;152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3" name="Google Shape;153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54" name="Google Shape;154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F7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5" name="Google Shape;155;p16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F7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6" name="Google Shape;156;p16"/>
          <p:cNvGrpSpPr/>
          <p:nvPr/>
        </p:nvGrpSpPr>
        <p:grpSpPr>
          <a:xfrm rot="10800000">
            <a:off x="9263702" y="5253677"/>
            <a:ext cx="2869771" cy="1563379"/>
            <a:chOff x="44879" y="27296"/>
            <a:chExt cx="2869771" cy="1563379"/>
          </a:xfrm>
        </p:grpSpPr>
        <p:cxnSp>
          <p:nvCxnSpPr>
            <p:cNvPr id="157" name="Google Shape;157;p16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" name="Google Shape;158;p16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6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rnd" cmpd="sng">
              <a:solidFill>
                <a:srgbClr val="00F7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" name="Google Shape;160;p16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  <a:defRPr sz="44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16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  <a:defRPr sz="10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  <a:defRPr sz="12000" b="1">
                <a:solidFill>
                  <a:srgbClr val="00F7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65" name="Google Shape;165;p16"/>
          <p:cNvCxnSpPr/>
          <p:nvPr/>
        </p:nvCxnSpPr>
        <p:spPr>
          <a:xfrm>
            <a:off x="1574156" y="2979683"/>
            <a:ext cx="3565003" cy="0"/>
          </a:xfrm>
          <a:prstGeom prst="straightConnector1">
            <a:avLst/>
          </a:prstGeom>
          <a:noFill/>
          <a:ln w="25400" cap="rnd" cmpd="sng">
            <a:solidFill>
              <a:srgbClr val="00F7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6" name="Google Shape;166;p16"/>
          <p:cNvSpPr txBox="1">
            <a:spLocks noGrp="1"/>
          </p:cNvSpPr>
          <p:nvPr>
            <p:ph type="dt" idx="10"/>
          </p:nvPr>
        </p:nvSpPr>
        <p:spPr>
          <a:xfrm>
            <a:off x="6060300" y="6481647"/>
            <a:ext cx="2090098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16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69" name="Google Shape;169;p16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F7FF"/>
                </a:gs>
                <a:gs pos="100000">
                  <a:srgbClr val="00F7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6"/>
          <p:cNvSpPr/>
          <p:nvPr/>
        </p:nvSpPr>
        <p:spPr>
          <a:xfrm>
            <a:off x="95208" y="6583150"/>
            <a:ext cx="233916" cy="23391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i dung" type="obj">
  <p:cSld name="OBJEC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0" y="616911"/>
                </a:moveTo>
                <a:lnTo>
                  <a:pt x="0" y="0"/>
                </a:lnTo>
                <a:lnTo>
                  <a:pt x="715617" y="0"/>
                </a:lnTo>
                <a:close/>
                <a:moveTo>
                  <a:pt x="12192000" y="6858000"/>
                </a:moveTo>
                <a:lnTo>
                  <a:pt x="11476383" y="6858000"/>
                </a:lnTo>
                <a:lnTo>
                  <a:pt x="12192000" y="6241089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7"/>
          <p:cNvSpPr/>
          <p:nvPr/>
        </p:nvSpPr>
        <p:spPr>
          <a:xfrm rot="10800000">
            <a:off x="0" y="0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17"/>
          <p:cNvGrpSpPr/>
          <p:nvPr/>
        </p:nvGrpSpPr>
        <p:grpSpPr>
          <a:xfrm>
            <a:off x="58527" y="54292"/>
            <a:ext cx="2869771" cy="1563379"/>
            <a:chOff x="44879" y="27296"/>
            <a:chExt cx="2869771" cy="1563379"/>
          </a:xfrm>
        </p:grpSpPr>
        <p:cxnSp>
          <p:nvCxnSpPr>
            <p:cNvPr id="181" name="Google Shape;181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2" name="Google Shape;182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3" name="Google Shape;183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84" name="Google Shape;184;p17"/>
          <p:cNvSpPr/>
          <p:nvPr/>
        </p:nvSpPr>
        <p:spPr>
          <a:xfrm>
            <a:off x="11476383" y="6241089"/>
            <a:ext cx="715617" cy="616911"/>
          </a:xfrm>
          <a:prstGeom prst="triangle">
            <a:avLst>
              <a:gd name="adj" fmla="val 100000"/>
            </a:avLst>
          </a:prstGeom>
          <a:solidFill>
            <a:srgbClr val="0072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>
            <a:spLocks noGrp="1"/>
          </p:cNvSpPr>
          <p:nvPr>
            <p:ph type="title"/>
          </p:nvPr>
        </p:nvSpPr>
        <p:spPr>
          <a:xfrm>
            <a:off x="774145" y="223964"/>
            <a:ext cx="10579655" cy="7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0072FF"/>
              </a:buClr>
              <a:buSzPts val="4400"/>
              <a:buFont typeface="Times New Roman"/>
              <a:buNone/>
              <a:defRPr sz="4400"/>
            </a:lvl1pPr>
            <a:lvl2pPr lvl="1"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1"/>
          </p:nvPr>
        </p:nvSpPr>
        <p:spPr>
          <a:xfrm>
            <a:off x="774145" y="1233824"/>
            <a:ext cx="10579654" cy="4943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just">
              <a:lnSpc>
                <a:spcPct val="13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8" name="Google Shape;188;p17"/>
          <p:cNvGrpSpPr/>
          <p:nvPr/>
        </p:nvGrpSpPr>
        <p:grpSpPr>
          <a:xfrm>
            <a:off x="16026" y="4629289"/>
            <a:ext cx="434350" cy="2228711"/>
            <a:chOff x="16026" y="4629289"/>
            <a:chExt cx="434350" cy="2228711"/>
          </a:xfrm>
        </p:grpSpPr>
        <p:sp>
          <p:nvSpPr>
            <p:cNvPr id="189" name="Google Shape;189;p17"/>
            <p:cNvSpPr/>
            <p:nvPr/>
          </p:nvSpPr>
          <p:spPr>
            <a:xfrm>
              <a:off x="16026" y="4629289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6026" y="5005641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16026" y="5381993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16026" y="5758345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16026" y="6134697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16026" y="6511050"/>
              <a:ext cx="434350" cy="346950"/>
            </a:xfrm>
            <a:prstGeom prst="rect">
              <a:avLst/>
            </a:prstGeom>
            <a:gradFill>
              <a:gsLst>
                <a:gs pos="0">
                  <a:srgbClr val="0072FF"/>
                </a:gs>
                <a:gs pos="100000">
                  <a:srgbClr val="00C6FF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7"/>
          <p:cNvSpPr txBox="1">
            <a:spLocks noGrp="1"/>
          </p:cNvSpPr>
          <p:nvPr>
            <p:ph type="dt" idx="10"/>
          </p:nvPr>
        </p:nvSpPr>
        <p:spPr>
          <a:xfrm>
            <a:off x="6447446" y="6475620"/>
            <a:ext cx="209009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8B8C9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11589537" y="105878"/>
            <a:ext cx="489307" cy="405155"/>
          </a:xfrm>
          <a:custGeom>
            <a:avLst/>
            <a:gdLst/>
            <a:ahLst/>
            <a:cxnLst/>
            <a:rect l="l" t="t" r="r" b="b"/>
            <a:pathLst>
              <a:path w="489307" h="405155" extrusionOk="0">
                <a:moveTo>
                  <a:pt x="278290" y="349616"/>
                </a:moveTo>
                <a:lnTo>
                  <a:pt x="277683" y="349811"/>
                </a:lnTo>
                <a:lnTo>
                  <a:pt x="277976" y="349743"/>
                </a:lnTo>
                <a:close/>
                <a:moveTo>
                  <a:pt x="173116" y="214928"/>
                </a:moveTo>
                <a:cubicBezTo>
                  <a:pt x="186639" y="218079"/>
                  <a:pt x="199843" y="222476"/>
                  <a:pt x="212561" y="228062"/>
                </a:cubicBezTo>
                <a:cubicBezTo>
                  <a:pt x="213178" y="228246"/>
                  <a:pt x="213754" y="228547"/>
                  <a:pt x="214259" y="228947"/>
                </a:cubicBezTo>
                <a:cubicBezTo>
                  <a:pt x="214217" y="229557"/>
                  <a:pt x="213672" y="229599"/>
                  <a:pt x="213316" y="229788"/>
                </a:cubicBezTo>
                <a:cubicBezTo>
                  <a:pt x="202362" y="236025"/>
                  <a:pt x="191918" y="243127"/>
                  <a:pt x="182086" y="251026"/>
                </a:cubicBezTo>
                <a:cubicBezTo>
                  <a:pt x="181512" y="251550"/>
                  <a:pt x="180766" y="251843"/>
                  <a:pt x="179990" y="251847"/>
                </a:cubicBezTo>
                <a:lnTo>
                  <a:pt x="156055" y="251847"/>
                </a:lnTo>
                <a:cubicBezTo>
                  <a:pt x="155735" y="251891"/>
                  <a:pt x="155409" y="251824"/>
                  <a:pt x="155132" y="251658"/>
                </a:cubicBezTo>
                <a:cubicBezTo>
                  <a:pt x="155074" y="251207"/>
                  <a:pt x="155162" y="250748"/>
                  <a:pt x="155384" y="250353"/>
                </a:cubicBezTo>
                <a:cubicBezTo>
                  <a:pt x="159232" y="238513"/>
                  <a:pt x="164239" y="227084"/>
                  <a:pt x="170328" y="216233"/>
                </a:cubicBezTo>
                <a:cubicBezTo>
                  <a:pt x="171292" y="214507"/>
                  <a:pt x="171313" y="214507"/>
                  <a:pt x="173116" y="214928"/>
                </a:cubicBezTo>
                <a:close/>
                <a:moveTo>
                  <a:pt x="277908" y="214851"/>
                </a:moveTo>
                <a:cubicBezTo>
                  <a:pt x="278730" y="214533"/>
                  <a:pt x="279652" y="214946"/>
                  <a:pt x="279966" y="215771"/>
                </a:cubicBezTo>
                <a:cubicBezTo>
                  <a:pt x="286223" y="226906"/>
                  <a:pt x="291362" y="238640"/>
                  <a:pt x="295308" y="250795"/>
                </a:cubicBezTo>
                <a:cubicBezTo>
                  <a:pt x="295455" y="251088"/>
                  <a:pt x="295499" y="251423"/>
                  <a:pt x="295434" y="251743"/>
                </a:cubicBezTo>
                <a:cubicBezTo>
                  <a:pt x="294948" y="251907"/>
                  <a:pt x="294432" y="251957"/>
                  <a:pt x="293925" y="251890"/>
                </a:cubicBezTo>
                <a:cubicBezTo>
                  <a:pt x="286191" y="251890"/>
                  <a:pt x="278520" y="251890"/>
                  <a:pt x="270870" y="251890"/>
                </a:cubicBezTo>
                <a:cubicBezTo>
                  <a:pt x="269914" y="251905"/>
                  <a:pt x="268985" y="251576"/>
                  <a:pt x="268250" y="250964"/>
                </a:cubicBezTo>
                <a:cubicBezTo>
                  <a:pt x="258573" y="243178"/>
                  <a:pt x="248290" y="236182"/>
                  <a:pt x="237502" y="230042"/>
                </a:cubicBezTo>
                <a:cubicBezTo>
                  <a:pt x="237020" y="229859"/>
                  <a:pt x="236588" y="229564"/>
                  <a:pt x="236245" y="229179"/>
                </a:cubicBezTo>
                <a:cubicBezTo>
                  <a:pt x="236350" y="228589"/>
                  <a:pt x="236874" y="228547"/>
                  <a:pt x="237251" y="228400"/>
                </a:cubicBezTo>
                <a:cubicBezTo>
                  <a:pt x="250332" y="222603"/>
                  <a:pt x="263932" y="218072"/>
                  <a:pt x="277870" y="214866"/>
                </a:cubicBezTo>
                <a:cubicBezTo>
                  <a:pt x="277883" y="214862"/>
                  <a:pt x="277895" y="214856"/>
                  <a:pt x="277908" y="214851"/>
                </a:cubicBezTo>
                <a:close/>
                <a:moveTo>
                  <a:pt x="151422" y="211056"/>
                </a:moveTo>
                <a:cubicBezTo>
                  <a:pt x="154692" y="211561"/>
                  <a:pt x="157982" y="212024"/>
                  <a:pt x="161566" y="212550"/>
                </a:cubicBezTo>
                <a:cubicBezTo>
                  <a:pt x="159177" y="217160"/>
                  <a:pt x="156830" y="221622"/>
                  <a:pt x="154797" y="226084"/>
                </a:cubicBezTo>
                <a:cubicBezTo>
                  <a:pt x="152764" y="230546"/>
                  <a:pt x="150982" y="235114"/>
                  <a:pt x="148886" y="239639"/>
                </a:cubicBezTo>
                <a:cubicBezTo>
                  <a:pt x="148760" y="238250"/>
                  <a:pt x="148530" y="236840"/>
                  <a:pt x="148530" y="235429"/>
                </a:cubicBezTo>
                <a:cubicBezTo>
                  <a:pt x="148302" y="227778"/>
                  <a:pt x="148673" y="220121"/>
                  <a:pt x="149641" y="212529"/>
                </a:cubicBezTo>
                <a:cubicBezTo>
                  <a:pt x="149850" y="210908"/>
                  <a:pt x="149913" y="210845"/>
                  <a:pt x="151422" y="211056"/>
                </a:cubicBezTo>
                <a:close/>
                <a:moveTo>
                  <a:pt x="299584" y="210929"/>
                </a:moveTo>
                <a:cubicBezTo>
                  <a:pt x="300465" y="210803"/>
                  <a:pt x="300800" y="211224"/>
                  <a:pt x="300800" y="212003"/>
                </a:cubicBezTo>
                <a:cubicBezTo>
                  <a:pt x="301093" y="214655"/>
                  <a:pt x="301492" y="217328"/>
                  <a:pt x="301680" y="219980"/>
                </a:cubicBezTo>
                <a:cubicBezTo>
                  <a:pt x="302219" y="226164"/>
                  <a:pt x="302227" y="232382"/>
                  <a:pt x="301701" y="238566"/>
                </a:cubicBezTo>
                <a:cubicBezTo>
                  <a:pt x="301825" y="238991"/>
                  <a:pt x="301825" y="239445"/>
                  <a:pt x="301701" y="239871"/>
                </a:cubicBezTo>
                <a:cubicBezTo>
                  <a:pt x="301093" y="239765"/>
                  <a:pt x="301093" y="239344"/>
                  <a:pt x="301093" y="238923"/>
                </a:cubicBezTo>
                <a:cubicBezTo>
                  <a:pt x="297648" y="229900"/>
                  <a:pt x="293609" y="221117"/>
                  <a:pt x="289000" y="212634"/>
                </a:cubicBezTo>
                <a:cubicBezTo>
                  <a:pt x="292647" y="211813"/>
                  <a:pt x="296126" y="211455"/>
                  <a:pt x="299584" y="210929"/>
                </a:cubicBezTo>
                <a:close/>
                <a:moveTo>
                  <a:pt x="112605" y="209436"/>
                </a:moveTo>
                <a:cubicBezTo>
                  <a:pt x="121492" y="209225"/>
                  <a:pt x="130358" y="209162"/>
                  <a:pt x="139224" y="209814"/>
                </a:cubicBezTo>
                <a:cubicBezTo>
                  <a:pt x="140397" y="209899"/>
                  <a:pt x="140544" y="209920"/>
                  <a:pt x="140397" y="211204"/>
                </a:cubicBezTo>
                <a:cubicBezTo>
                  <a:pt x="140041" y="214445"/>
                  <a:pt x="139685" y="217707"/>
                  <a:pt x="139475" y="220970"/>
                </a:cubicBezTo>
                <a:cubicBezTo>
                  <a:pt x="139059" y="227242"/>
                  <a:pt x="139052" y="233536"/>
                  <a:pt x="139454" y="239808"/>
                </a:cubicBezTo>
                <a:cubicBezTo>
                  <a:pt x="139706" y="243786"/>
                  <a:pt x="140167" y="247722"/>
                  <a:pt x="140670" y="251616"/>
                </a:cubicBezTo>
                <a:cubicBezTo>
                  <a:pt x="140179" y="251869"/>
                  <a:pt x="139621" y="251957"/>
                  <a:pt x="139077" y="251869"/>
                </a:cubicBezTo>
                <a:cubicBezTo>
                  <a:pt x="131615" y="251869"/>
                  <a:pt x="124133" y="251869"/>
                  <a:pt x="116671" y="251869"/>
                </a:cubicBezTo>
                <a:cubicBezTo>
                  <a:pt x="115649" y="251976"/>
                  <a:pt x="114660" y="251463"/>
                  <a:pt x="114156" y="250564"/>
                </a:cubicBezTo>
                <a:cubicBezTo>
                  <a:pt x="106186" y="238977"/>
                  <a:pt x="104682" y="224098"/>
                  <a:pt x="110174" y="211140"/>
                </a:cubicBezTo>
                <a:cubicBezTo>
                  <a:pt x="110472" y="210061"/>
                  <a:pt x="111492" y="209345"/>
                  <a:pt x="112605" y="209436"/>
                </a:cubicBezTo>
                <a:close/>
                <a:moveTo>
                  <a:pt x="337584" y="209372"/>
                </a:moveTo>
                <a:cubicBezTo>
                  <a:pt x="338953" y="209237"/>
                  <a:pt x="340213" y="210134"/>
                  <a:pt x="340539" y="211477"/>
                </a:cubicBezTo>
                <a:cubicBezTo>
                  <a:pt x="345851" y="224367"/>
                  <a:pt x="344272" y="239083"/>
                  <a:pt x="336348" y="250542"/>
                </a:cubicBezTo>
                <a:cubicBezTo>
                  <a:pt x="335962" y="251350"/>
                  <a:pt x="335145" y="251860"/>
                  <a:pt x="334252" y="251847"/>
                </a:cubicBezTo>
                <a:cubicBezTo>
                  <a:pt x="326518" y="251847"/>
                  <a:pt x="318805" y="251847"/>
                  <a:pt x="311070" y="251847"/>
                </a:cubicBezTo>
                <a:cubicBezTo>
                  <a:pt x="310666" y="251921"/>
                  <a:pt x="310247" y="251822"/>
                  <a:pt x="309918" y="251574"/>
                </a:cubicBezTo>
                <a:cubicBezTo>
                  <a:pt x="310190" y="249090"/>
                  <a:pt x="310463" y="246564"/>
                  <a:pt x="310735" y="244038"/>
                </a:cubicBezTo>
                <a:cubicBezTo>
                  <a:pt x="311452" y="236806"/>
                  <a:pt x="311592" y="229528"/>
                  <a:pt x="311154" y="222274"/>
                </a:cubicBezTo>
                <a:cubicBezTo>
                  <a:pt x="310945" y="218612"/>
                  <a:pt x="310567" y="214992"/>
                  <a:pt x="310169" y="211350"/>
                </a:cubicBezTo>
                <a:cubicBezTo>
                  <a:pt x="310023" y="209919"/>
                  <a:pt x="310043" y="209814"/>
                  <a:pt x="311343" y="209814"/>
                </a:cubicBezTo>
                <a:cubicBezTo>
                  <a:pt x="320083" y="209161"/>
                  <a:pt x="328823" y="209245"/>
                  <a:pt x="337584" y="209372"/>
                </a:cubicBezTo>
                <a:close/>
                <a:moveTo>
                  <a:pt x="223837" y="156099"/>
                </a:moveTo>
                <a:cubicBezTo>
                  <a:pt x="225577" y="154857"/>
                  <a:pt x="225137" y="154920"/>
                  <a:pt x="226772" y="156099"/>
                </a:cubicBezTo>
                <a:cubicBezTo>
                  <a:pt x="245080" y="169370"/>
                  <a:pt x="260831" y="185874"/>
                  <a:pt x="273260" y="204805"/>
                </a:cubicBezTo>
                <a:lnTo>
                  <a:pt x="273909" y="205920"/>
                </a:lnTo>
                <a:lnTo>
                  <a:pt x="270220" y="206888"/>
                </a:lnTo>
                <a:cubicBezTo>
                  <a:pt x="255205" y="210723"/>
                  <a:pt x="240613" y="216070"/>
                  <a:pt x="226667" y="222843"/>
                </a:cubicBezTo>
                <a:cubicBezTo>
                  <a:pt x="225843" y="223317"/>
                  <a:pt x="224829" y="223317"/>
                  <a:pt x="224005" y="222843"/>
                </a:cubicBezTo>
                <a:cubicBezTo>
                  <a:pt x="209195" y="215638"/>
                  <a:pt x="193660" y="210050"/>
                  <a:pt x="177664" y="206173"/>
                </a:cubicBezTo>
                <a:cubicBezTo>
                  <a:pt x="177441" y="206099"/>
                  <a:pt x="177223" y="206006"/>
                  <a:pt x="177014" y="205899"/>
                </a:cubicBezTo>
                <a:cubicBezTo>
                  <a:pt x="176783" y="205289"/>
                  <a:pt x="177202" y="204994"/>
                  <a:pt x="177433" y="204636"/>
                </a:cubicBezTo>
                <a:cubicBezTo>
                  <a:pt x="189845" y="185766"/>
                  <a:pt x="205569" y="169321"/>
                  <a:pt x="223837" y="156099"/>
                </a:cubicBezTo>
                <a:close/>
                <a:moveTo>
                  <a:pt x="190281" y="135577"/>
                </a:moveTo>
                <a:cubicBezTo>
                  <a:pt x="198967" y="139281"/>
                  <a:pt x="207373" y="143615"/>
                  <a:pt x="215432" y="148542"/>
                </a:cubicBezTo>
                <a:cubicBezTo>
                  <a:pt x="215810" y="148774"/>
                  <a:pt x="216166" y="149048"/>
                  <a:pt x="216732" y="149426"/>
                </a:cubicBezTo>
                <a:cubicBezTo>
                  <a:pt x="214196" y="151426"/>
                  <a:pt x="211806" y="153278"/>
                  <a:pt x="209459" y="155194"/>
                </a:cubicBezTo>
                <a:cubicBezTo>
                  <a:pt x="193209" y="168404"/>
                  <a:pt x="179212" y="184185"/>
                  <a:pt x="168022" y="201921"/>
                </a:cubicBezTo>
                <a:cubicBezTo>
                  <a:pt x="167418" y="203270"/>
                  <a:pt x="165893" y="203935"/>
                  <a:pt x="164501" y="203457"/>
                </a:cubicBezTo>
                <a:cubicBezTo>
                  <a:pt x="160875" y="202721"/>
                  <a:pt x="157186" y="202215"/>
                  <a:pt x="153539" y="201626"/>
                </a:cubicBezTo>
                <a:cubicBezTo>
                  <a:pt x="151653" y="201331"/>
                  <a:pt x="151653" y="201331"/>
                  <a:pt x="152051" y="199521"/>
                </a:cubicBezTo>
                <a:cubicBezTo>
                  <a:pt x="153707" y="192399"/>
                  <a:pt x="155957" y="185427"/>
                  <a:pt x="158779" y="178683"/>
                </a:cubicBezTo>
                <a:cubicBezTo>
                  <a:pt x="165364" y="162853"/>
                  <a:pt x="174937" y="148450"/>
                  <a:pt x="186969" y="136271"/>
                </a:cubicBezTo>
                <a:cubicBezTo>
                  <a:pt x="187741" y="135236"/>
                  <a:pt x="189160" y="134937"/>
                  <a:pt x="190281" y="135577"/>
                </a:cubicBezTo>
                <a:close/>
                <a:moveTo>
                  <a:pt x="260223" y="135514"/>
                </a:moveTo>
                <a:cubicBezTo>
                  <a:pt x="261329" y="134828"/>
                  <a:pt x="262773" y="135102"/>
                  <a:pt x="263555" y="136146"/>
                </a:cubicBezTo>
                <a:cubicBezTo>
                  <a:pt x="279501" y="152309"/>
                  <a:pt x="291048" y="172311"/>
                  <a:pt x="297090" y="194239"/>
                </a:cubicBezTo>
                <a:cubicBezTo>
                  <a:pt x="297614" y="196133"/>
                  <a:pt x="298075" y="198027"/>
                  <a:pt x="298536" y="199943"/>
                </a:cubicBezTo>
                <a:cubicBezTo>
                  <a:pt x="298830" y="201248"/>
                  <a:pt x="298788" y="201269"/>
                  <a:pt x="297384" y="201479"/>
                </a:cubicBezTo>
                <a:cubicBezTo>
                  <a:pt x="293297" y="202237"/>
                  <a:pt x="289189" y="202848"/>
                  <a:pt x="285101" y="203584"/>
                </a:cubicBezTo>
                <a:cubicBezTo>
                  <a:pt x="284261" y="203820"/>
                  <a:pt x="283374" y="203412"/>
                  <a:pt x="283006" y="202616"/>
                </a:cubicBezTo>
                <a:cubicBezTo>
                  <a:pt x="277902" y="194481"/>
                  <a:pt x="272199" y="186741"/>
                  <a:pt x="265945" y="179463"/>
                </a:cubicBezTo>
                <a:cubicBezTo>
                  <a:pt x="257022" y="169004"/>
                  <a:pt x="247027" y="159522"/>
                  <a:pt x="236119" y="151174"/>
                </a:cubicBezTo>
                <a:lnTo>
                  <a:pt x="233793" y="149364"/>
                </a:lnTo>
                <a:cubicBezTo>
                  <a:pt x="235813" y="147960"/>
                  <a:pt x="237911" y="146674"/>
                  <a:pt x="240081" y="145512"/>
                </a:cubicBezTo>
                <a:cubicBezTo>
                  <a:pt x="246591" y="141782"/>
                  <a:pt x="253316" y="138444"/>
                  <a:pt x="260223" y="135514"/>
                </a:cubicBezTo>
                <a:close/>
                <a:moveTo>
                  <a:pt x="322955" y="47469"/>
                </a:moveTo>
                <a:cubicBezTo>
                  <a:pt x="300264" y="54570"/>
                  <a:pt x="278009" y="63003"/>
                  <a:pt x="256303" y="72727"/>
                </a:cubicBezTo>
                <a:cubicBezTo>
                  <a:pt x="245153" y="77799"/>
                  <a:pt x="234128" y="83145"/>
                  <a:pt x="223376" y="89060"/>
                </a:cubicBezTo>
                <a:cubicBezTo>
                  <a:pt x="197303" y="103220"/>
                  <a:pt x="172759" y="120058"/>
                  <a:pt x="150144" y="139302"/>
                </a:cubicBezTo>
                <a:cubicBezTo>
                  <a:pt x="120830" y="164358"/>
                  <a:pt x="95293" y="193554"/>
                  <a:pt x="74334" y="225979"/>
                </a:cubicBezTo>
                <a:cubicBezTo>
                  <a:pt x="65749" y="239223"/>
                  <a:pt x="58928" y="253537"/>
                  <a:pt x="54045" y="268560"/>
                </a:cubicBezTo>
                <a:cubicBezTo>
                  <a:pt x="50376" y="279928"/>
                  <a:pt x="48876" y="291889"/>
                  <a:pt x="49622" y="303815"/>
                </a:cubicBezTo>
                <a:cubicBezTo>
                  <a:pt x="50381" y="318010"/>
                  <a:pt x="55442" y="331635"/>
                  <a:pt x="64126" y="342860"/>
                </a:cubicBezTo>
                <a:cubicBezTo>
                  <a:pt x="69755" y="349890"/>
                  <a:pt x="76705" y="355742"/>
                  <a:pt x="84583" y="360077"/>
                </a:cubicBezTo>
                <a:cubicBezTo>
                  <a:pt x="99400" y="368204"/>
                  <a:pt x="115709" y="373216"/>
                  <a:pt x="132517" y="374811"/>
                </a:cubicBezTo>
                <a:cubicBezTo>
                  <a:pt x="140389" y="375666"/>
                  <a:pt x="148317" y="375870"/>
                  <a:pt x="156222" y="375422"/>
                </a:cubicBezTo>
                <a:cubicBezTo>
                  <a:pt x="168209" y="374761"/>
                  <a:pt x="180147" y="373405"/>
                  <a:pt x="191979" y="371359"/>
                </a:cubicBezTo>
                <a:cubicBezTo>
                  <a:pt x="209438" y="368413"/>
                  <a:pt x="226814" y="365024"/>
                  <a:pt x="244000" y="360604"/>
                </a:cubicBezTo>
                <a:lnTo>
                  <a:pt x="277680" y="349812"/>
                </a:lnTo>
                <a:lnTo>
                  <a:pt x="247375" y="356815"/>
                </a:lnTo>
                <a:cubicBezTo>
                  <a:pt x="237369" y="358185"/>
                  <a:pt x="227256" y="358602"/>
                  <a:pt x="217172" y="358057"/>
                </a:cubicBezTo>
                <a:cubicBezTo>
                  <a:pt x="196093" y="356998"/>
                  <a:pt x="175394" y="352001"/>
                  <a:pt x="156138" y="343323"/>
                </a:cubicBezTo>
                <a:cubicBezTo>
                  <a:pt x="127518" y="330429"/>
                  <a:pt x="102944" y="309934"/>
                  <a:pt x="85065" y="284051"/>
                </a:cubicBezTo>
                <a:cubicBezTo>
                  <a:pt x="84876" y="283777"/>
                  <a:pt x="84667" y="283525"/>
                  <a:pt x="84499" y="283251"/>
                </a:cubicBezTo>
                <a:cubicBezTo>
                  <a:pt x="83388" y="281462"/>
                  <a:pt x="83702" y="280768"/>
                  <a:pt x="85798" y="280768"/>
                </a:cubicBezTo>
                <a:cubicBezTo>
                  <a:pt x="97955" y="280768"/>
                  <a:pt x="110090" y="280768"/>
                  <a:pt x="122226" y="280768"/>
                </a:cubicBezTo>
                <a:cubicBezTo>
                  <a:pt x="123646" y="280875"/>
                  <a:pt x="124955" y="281578"/>
                  <a:pt x="125831" y="282704"/>
                </a:cubicBezTo>
                <a:cubicBezTo>
                  <a:pt x="133821" y="290881"/>
                  <a:pt x="142741" y="298088"/>
                  <a:pt x="152407" y="304173"/>
                </a:cubicBezTo>
                <a:cubicBezTo>
                  <a:pt x="168993" y="314500"/>
                  <a:pt x="187563" y="321191"/>
                  <a:pt x="206902" y="323811"/>
                </a:cubicBezTo>
                <a:cubicBezTo>
                  <a:pt x="203192" y="321138"/>
                  <a:pt x="199902" y="318507"/>
                  <a:pt x="196548" y="316002"/>
                </a:cubicBezTo>
                <a:cubicBezTo>
                  <a:pt x="186802" y="308699"/>
                  <a:pt x="177119" y="301290"/>
                  <a:pt x="167393" y="293965"/>
                </a:cubicBezTo>
                <a:cubicBezTo>
                  <a:pt x="154168" y="283904"/>
                  <a:pt x="140901" y="273780"/>
                  <a:pt x="127571" y="263740"/>
                </a:cubicBezTo>
                <a:cubicBezTo>
                  <a:pt x="126795" y="263150"/>
                  <a:pt x="125433" y="262687"/>
                  <a:pt x="125789" y="261466"/>
                </a:cubicBezTo>
                <a:cubicBezTo>
                  <a:pt x="126145" y="260246"/>
                  <a:pt x="127529" y="260666"/>
                  <a:pt x="128472" y="260666"/>
                </a:cubicBezTo>
                <a:cubicBezTo>
                  <a:pt x="143751" y="260666"/>
                  <a:pt x="159010" y="260666"/>
                  <a:pt x="174289" y="260666"/>
                </a:cubicBezTo>
                <a:cubicBezTo>
                  <a:pt x="176224" y="260587"/>
                  <a:pt x="178058" y="261538"/>
                  <a:pt x="179110" y="263171"/>
                </a:cubicBezTo>
                <a:cubicBezTo>
                  <a:pt x="193928" y="283378"/>
                  <a:pt x="208914" y="303289"/>
                  <a:pt x="223795" y="323369"/>
                </a:cubicBezTo>
                <a:cubicBezTo>
                  <a:pt x="225221" y="325348"/>
                  <a:pt x="225304" y="325327"/>
                  <a:pt x="226772" y="323369"/>
                </a:cubicBezTo>
                <a:cubicBezTo>
                  <a:pt x="241584" y="303557"/>
                  <a:pt x="256310" y="283742"/>
                  <a:pt x="270954" y="263929"/>
                </a:cubicBezTo>
                <a:cubicBezTo>
                  <a:pt x="272283" y="261856"/>
                  <a:pt x="274624" y="260664"/>
                  <a:pt x="277074" y="260814"/>
                </a:cubicBezTo>
                <a:cubicBezTo>
                  <a:pt x="292018" y="260814"/>
                  <a:pt x="306983" y="260814"/>
                  <a:pt x="321928" y="260814"/>
                </a:cubicBezTo>
                <a:cubicBezTo>
                  <a:pt x="322934" y="260814"/>
                  <a:pt x="324568" y="260498"/>
                  <a:pt x="324799" y="261614"/>
                </a:cubicBezTo>
                <a:cubicBezTo>
                  <a:pt x="325030" y="262729"/>
                  <a:pt x="323730" y="263234"/>
                  <a:pt x="322934" y="263824"/>
                </a:cubicBezTo>
                <a:lnTo>
                  <a:pt x="269298" y="304447"/>
                </a:lnTo>
                <a:cubicBezTo>
                  <a:pt x="261082" y="310677"/>
                  <a:pt x="252803" y="316844"/>
                  <a:pt x="244650" y="323159"/>
                </a:cubicBezTo>
                <a:cubicBezTo>
                  <a:pt x="244342" y="323331"/>
                  <a:pt x="244088" y="323586"/>
                  <a:pt x="243916" y="323895"/>
                </a:cubicBezTo>
                <a:cubicBezTo>
                  <a:pt x="268192" y="320507"/>
                  <a:pt x="291142" y="310734"/>
                  <a:pt x="310442" y="295565"/>
                </a:cubicBezTo>
                <a:cubicBezTo>
                  <a:pt x="315749" y="291353"/>
                  <a:pt x="320762" y="286781"/>
                  <a:pt x="325449" y="281883"/>
                </a:cubicBezTo>
                <a:cubicBezTo>
                  <a:pt x="326298" y="281079"/>
                  <a:pt x="327455" y="280694"/>
                  <a:pt x="328614" y="280831"/>
                </a:cubicBezTo>
                <a:cubicBezTo>
                  <a:pt x="337710" y="280831"/>
                  <a:pt x="346785" y="280704"/>
                  <a:pt x="355861" y="280831"/>
                </a:cubicBezTo>
                <a:cubicBezTo>
                  <a:pt x="357919" y="281003"/>
                  <a:pt x="359891" y="279961"/>
                  <a:pt x="360912" y="278158"/>
                </a:cubicBezTo>
                <a:cubicBezTo>
                  <a:pt x="371568" y="262456"/>
                  <a:pt x="379537" y="245076"/>
                  <a:pt x="384491" y="226737"/>
                </a:cubicBezTo>
                <a:cubicBezTo>
                  <a:pt x="387315" y="216183"/>
                  <a:pt x="389153" y="205387"/>
                  <a:pt x="389983" y="194491"/>
                </a:cubicBezTo>
                <a:cubicBezTo>
                  <a:pt x="390318" y="190281"/>
                  <a:pt x="390507" y="186071"/>
                  <a:pt x="390507" y="181862"/>
                </a:cubicBezTo>
                <a:cubicBezTo>
                  <a:pt x="390501" y="172251"/>
                  <a:pt x="389715" y="162655"/>
                  <a:pt x="388159" y="153173"/>
                </a:cubicBezTo>
                <a:cubicBezTo>
                  <a:pt x="385212" y="135768"/>
                  <a:pt x="379650" y="118913"/>
                  <a:pt x="371664" y="103183"/>
                </a:cubicBezTo>
                <a:cubicBezTo>
                  <a:pt x="365936" y="91914"/>
                  <a:pt x="358969" y="81324"/>
                  <a:pt x="350893" y="71611"/>
                </a:cubicBezTo>
                <a:cubicBezTo>
                  <a:pt x="343746" y="63084"/>
                  <a:pt x="335794" y="55274"/>
                  <a:pt x="327146" y="48289"/>
                </a:cubicBezTo>
                <a:cubicBezTo>
                  <a:pt x="326002" y="47268"/>
                  <a:pt x="324397" y="46953"/>
                  <a:pt x="322955" y="47469"/>
                </a:cubicBezTo>
                <a:close/>
                <a:moveTo>
                  <a:pt x="279044" y="15391"/>
                </a:moveTo>
                <a:cubicBezTo>
                  <a:pt x="280107" y="14960"/>
                  <a:pt x="281293" y="14960"/>
                  <a:pt x="282356" y="15391"/>
                </a:cubicBezTo>
                <a:cubicBezTo>
                  <a:pt x="284473" y="16296"/>
                  <a:pt x="286694" y="17075"/>
                  <a:pt x="288790" y="17896"/>
                </a:cubicBezTo>
                <a:cubicBezTo>
                  <a:pt x="288958" y="17959"/>
                  <a:pt x="289126" y="18085"/>
                  <a:pt x="289650" y="18380"/>
                </a:cubicBezTo>
                <a:cubicBezTo>
                  <a:pt x="281266" y="21200"/>
                  <a:pt x="273217" y="23852"/>
                  <a:pt x="265211" y="26947"/>
                </a:cubicBezTo>
                <a:cubicBezTo>
                  <a:pt x="257204" y="30041"/>
                  <a:pt x="249282" y="33282"/>
                  <a:pt x="241422" y="36755"/>
                </a:cubicBezTo>
                <a:cubicBezTo>
                  <a:pt x="233562" y="40228"/>
                  <a:pt x="225807" y="43911"/>
                  <a:pt x="218115" y="47742"/>
                </a:cubicBezTo>
                <a:cubicBezTo>
                  <a:pt x="210429" y="51601"/>
                  <a:pt x="202835" y="55635"/>
                  <a:pt x="195332" y="59845"/>
                </a:cubicBezTo>
                <a:cubicBezTo>
                  <a:pt x="187814" y="64069"/>
                  <a:pt x="180403" y="68454"/>
                  <a:pt x="173094" y="73000"/>
                </a:cubicBezTo>
                <a:cubicBezTo>
                  <a:pt x="165785" y="77547"/>
                  <a:pt x="158569" y="82254"/>
                  <a:pt x="151443" y="87124"/>
                </a:cubicBezTo>
                <a:cubicBezTo>
                  <a:pt x="144373" y="92007"/>
                  <a:pt x="137386" y="97044"/>
                  <a:pt x="130483" y="102236"/>
                </a:cubicBezTo>
                <a:cubicBezTo>
                  <a:pt x="123581" y="107428"/>
                  <a:pt x="116804" y="112781"/>
                  <a:pt x="110153" y="118296"/>
                </a:cubicBezTo>
                <a:cubicBezTo>
                  <a:pt x="103516" y="123796"/>
                  <a:pt x="96990" y="129466"/>
                  <a:pt x="90577" y="135303"/>
                </a:cubicBezTo>
                <a:cubicBezTo>
                  <a:pt x="84163" y="141140"/>
                  <a:pt x="77910" y="147132"/>
                  <a:pt x="71818" y="153278"/>
                </a:cubicBezTo>
                <a:cubicBezTo>
                  <a:pt x="65740" y="159424"/>
                  <a:pt x="59850" y="165739"/>
                  <a:pt x="53814" y="172474"/>
                </a:cubicBezTo>
                <a:cubicBezTo>
                  <a:pt x="53793" y="170496"/>
                  <a:pt x="53940" y="169043"/>
                  <a:pt x="53940" y="167612"/>
                </a:cubicBezTo>
                <a:cubicBezTo>
                  <a:pt x="53730" y="163739"/>
                  <a:pt x="55616" y="161129"/>
                  <a:pt x="58131" y="158456"/>
                </a:cubicBezTo>
                <a:cubicBezTo>
                  <a:pt x="80821" y="134501"/>
                  <a:pt x="105627" y="112661"/>
                  <a:pt x="132244" y="93206"/>
                </a:cubicBezTo>
                <a:cubicBezTo>
                  <a:pt x="156774" y="75183"/>
                  <a:pt x="182675" y="59123"/>
                  <a:pt x="209710" y="45174"/>
                </a:cubicBezTo>
                <a:cubicBezTo>
                  <a:pt x="232078" y="33585"/>
                  <a:pt x="255249" y="23631"/>
                  <a:pt x="279044" y="15391"/>
                </a:cubicBezTo>
                <a:close/>
                <a:moveTo>
                  <a:pt x="261648" y="9456"/>
                </a:moveTo>
                <a:cubicBezTo>
                  <a:pt x="264037" y="10193"/>
                  <a:pt x="266469" y="10698"/>
                  <a:pt x="268900" y="11287"/>
                </a:cubicBezTo>
                <a:cubicBezTo>
                  <a:pt x="269067" y="11351"/>
                  <a:pt x="269227" y="11429"/>
                  <a:pt x="269382" y="11519"/>
                </a:cubicBezTo>
                <a:cubicBezTo>
                  <a:pt x="269005" y="12087"/>
                  <a:pt x="268376" y="12108"/>
                  <a:pt x="267852" y="12298"/>
                </a:cubicBezTo>
                <a:cubicBezTo>
                  <a:pt x="242275" y="21696"/>
                  <a:pt x="217451" y="33038"/>
                  <a:pt x="193593" y="46227"/>
                </a:cubicBezTo>
                <a:cubicBezTo>
                  <a:pt x="177984" y="54843"/>
                  <a:pt x="162747" y="64161"/>
                  <a:pt x="147880" y="74180"/>
                </a:cubicBezTo>
                <a:cubicBezTo>
                  <a:pt x="131120" y="85503"/>
                  <a:pt x="114947" y="97678"/>
                  <a:pt x="99422" y="110656"/>
                </a:cubicBezTo>
                <a:cubicBezTo>
                  <a:pt x="90437" y="118219"/>
                  <a:pt x="81690" y="126057"/>
                  <a:pt x="73180" y="134167"/>
                </a:cubicBezTo>
                <a:cubicBezTo>
                  <a:pt x="67605" y="139471"/>
                  <a:pt x="62261" y="145007"/>
                  <a:pt x="56853" y="150479"/>
                </a:cubicBezTo>
                <a:cubicBezTo>
                  <a:pt x="56769" y="150732"/>
                  <a:pt x="56602" y="150985"/>
                  <a:pt x="56371" y="150985"/>
                </a:cubicBezTo>
                <a:cubicBezTo>
                  <a:pt x="56015" y="151027"/>
                  <a:pt x="56036" y="150690"/>
                  <a:pt x="56057" y="150458"/>
                </a:cubicBezTo>
                <a:cubicBezTo>
                  <a:pt x="56043" y="150016"/>
                  <a:pt x="56167" y="149583"/>
                  <a:pt x="56413" y="149217"/>
                </a:cubicBezTo>
                <a:cubicBezTo>
                  <a:pt x="56806" y="146377"/>
                  <a:pt x="57380" y="143563"/>
                  <a:pt x="58132" y="140797"/>
                </a:cubicBezTo>
                <a:cubicBezTo>
                  <a:pt x="58380" y="140120"/>
                  <a:pt x="58808" y="139524"/>
                  <a:pt x="59368" y="139071"/>
                </a:cubicBezTo>
                <a:cubicBezTo>
                  <a:pt x="66760" y="131690"/>
                  <a:pt x="74354" y="124491"/>
                  <a:pt x="82151" y="117476"/>
                </a:cubicBezTo>
                <a:cubicBezTo>
                  <a:pt x="101750" y="100000"/>
                  <a:pt x="122497" y="83868"/>
                  <a:pt x="144254" y="69191"/>
                </a:cubicBezTo>
                <a:cubicBezTo>
                  <a:pt x="163134" y="56408"/>
                  <a:pt x="182729" y="44722"/>
                  <a:pt x="202940" y="34188"/>
                </a:cubicBezTo>
                <a:cubicBezTo>
                  <a:pt x="220404" y="25119"/>
                  <a:pt x="238335" y="16989"/>
                  <a:pt x="256660" y="9835"/>
                </a:cubicBezTo>
                <a:cubicBezTo>
                  <a:pt x="258227" y="9124"/>
                  <a:pt x="259992" y="8990"/>
                  <a:pt x="261648" y="9456"/>
                </a:cubicBezTo>
                <a:close/>
                <a:moveTo>
                  <a:pt x="245404" y="6677"/>
                </a:moveTo>
                <a:cubicBezTo>
                  <a:pt x="245634" y="6614"/>
                  <a:pt x="246158" y="6256"/>
                  <a:pt x="246033" y="6825"/>
                </a:cubicBezTo>
                <a:cubicBezTo>
                  <a:pt x="245907" y="7393"/>
                  <a:pt x="245488" y="7393"/>
                  <a:pt x="245027" y="7393"/>
                </a:cubicBezTo>
                <a:cubicBezTo>
                  <a:pt x="236643" y="10887"/>
                  <a:pt x="228301" y="14528"/>
                  <a:pt x="220064" y="18401"/>
                </a:cubicBezTo>
                <a:cubicBezTo>
                  <a:pt x="203994" y="25993"/>
                  <a:pt x="188275" y="34293"/>
                  <a:pt x="172905" y="43301"/>
                </a:cubicBezTo>
                <a:cubicBezTo>
                  <a:pt x="147433" y="58287"/>
                  <a:pt x="123089" y="75129"/>
                  <a:pt x="100071" y="93691"/>
                </a:cubicBezTo>
                <a:cubicBezTo>
                  <a:pt x="88166" y="103268"/>
                  <a:pt x="76638" y="113308"/>
                  <a:pt x="65572" y="123916"/>
                </a:cubicBezTo>
                <a:lnTo>
                  <a:pt x="62407" y="126842"/>
                </a:lnTo>
                <a:cubicBezTo>
                  <a:pt x="62176" y="122148"/>
                  <a:pt x="74501" y="95754"/>
                  <a:pt x="82507" y="83546"/>
                </a:cubicBezTo>
                <a:cubicBezTo>
                  <a:pt x="91237" y="70196"/>
                  <a:pt x="101729" y="58095"/>
                  <a:pt x="113695" y="47574"/>
                </a:cubicBezTo>
                <a:cubicBezTo>
                  <a:pt x="125704" y="37085"/>
                  <a:pt x="139107" y="28323"/>
                  <a:pt x="153518" y="21538"/>
                </a:cubicBezTo>
                <a:cubicBezTo>
                  <a:pt x="167768" y="14781"/>
                  <a:pt x="182897" y="10076"/>
                  <a:pt x="198455" y="7561"/>
                </a:cubicBezTo>
                <a:cubicBezTo>
                  <a:pt x="213981" y="5016"/>
                  <a:pt x="229793" y="4718"/>
                  <a:pt x="245404" y="6677"/>
                </a:cubicBezTo>
                <a:close/>
                <a:moveTo>
                  <a:pt x="416266" y="131"/>
                </a:moveTo>
                <a:cubicBezTo>
                  <a:pt x="431122" y="1575"/>
                  <a:pt x="442595" y="13881"/>
                  <a:pt x="443052" y="28862"/>
                </a:cubicBezTo>
                <a:cubicBezTo>
                  <a:pt x="442977" y="30144"/>
                  <a:pt x="443767" y="31318"/>
                  <a:pt x="444980" y="31724"/>
                </a:cubicBezTo>
                <a:cubicBezTo>
                  <a:pt x="453519" y="35548"/>
                  <a:pt x="461323" y="40849"/>
                  <a:pt x="468036" y="47384"/>
                </a:cubicBezTo>
                <a:cubicBezTo>
                  <a:pt x="477738" y="56923"/>
                  <a:pt x="484430" y="69119"/>
                  <a:pt x="487277" y="82451"/>
                </a:cubicBezTo>
                <a:cubicBezTo>
                  <a:pt x="489207" y="91549"/>
                  <a:pt x="489767" y="100886"/>
                  <a:pt x="488932" y="110150"/>
                </a:cubicBezTo>
                <a:cubicBezTo>
                  <a:pt x="487807" y="123049"/>
                  <a:pt x="484952" y="135737"/>
                  <a:pt x="480444" y="147869"/>
                </a:cubicBezTo>
                <a:cubicBezTo>
                  <a:pt x="475168" y="162253"/>
                  <a:pt x="468476" y="176074"/>
                  <a:pt x="460470" y="189123"/>
                </a:cubicBezTo>
                <a:cubicBezTo>
                  <a:pt x="453762" y="200176"/>
                  <a:pt x="446414" y="210824"/>
                  <a:pt x="438462" y="221012"/>
                </a:cubicBezTo>
                <a:cubicBezTo>
                  <a:pt x="438190" y="221369"/>
                  <a:pt x="437854" y="221685"/>
                  <a:pt x="437561" y="222022"/>
                </a:cubicBezTo>
                <a:cubicBezTo>
                  <a:pt x="436599" y="223510"/>
                  <a:pt x="435519" y="224918"/>
                  <a:pt x="434333" y="226232"/>
                </a:cubicBezTo>
                <a:cubicBezTo>
                  <a:pt x="434023" y="226802"/>
                  <a:pt x="433635" y="227326"/>
                  <a:pt x="433180" y="227789"/>
                </a:cubicBezTo>
                <a:cubicBezTo>
                  <a:pt x="432837" y="228469"/>
                  <a:pt x="432323" y="229050"/>
                  <a:pt x="431692" y="229473"/>
                </a:cubicBezTo>
                <a:cubicBezTo>
                  <a:pt x="431650" y="230083"/>
                  <a:pt x="431315" y="230483"/>
                  <a:pt x="430539" y="230799"/>
                </a:cubicBezTo>
                <a:cubicBezTo>
                  <a:pt x="430770" y="230115"/>
                  <a:pt x="431158" y="229494"/>
                  <a:pt x="431671" y="228989"/>
                </a:cubicBezTo>
                <a:lnTo>
                  <a:pt x="432803" y="227389"/>
                </a:lnTo>
                <a:cubicBezTo>
                  <a:pt x="433067" y="226783"/>
                  <a:pt x="433453" y="226240"/>
                  <a:pt x="433935" y="225789"/>
                </a:cubicBezTo>
                <a:cubicBezTo>
                  <a:pt x="434851" y="224165"/>
                  <a:pt x="435897" y="222615"/>
                  <a:pt x="437058" y="221159"/>
                </a:cubicBezTo>
                <a:cubicBezTo>
                  <a:pt x="439929" y="216423"/>
                  <a:pt x="443136" y="211940"/>
                  <a:pt x="445945" y="207183"/>
                </a:cubicBezTo>
                <a:cubicBezTo>
                  <a:pt x="453589" y="194691"/>
                  <a:pt x="460524" y="181775"/>
                  <a:pt x="466715" y="168496"/>
                </a:cubicBezTo>
                <a:cubicBezTo>
                  <a:pt x="471721" y="157743"/>
                  <a:pt x="475462" y="146442"/>
                  <a:pt x="477866" y="134819"/>
                </a:cubicBezTo>
                <a:cubicBezTo>
                  <a:pt x="479557" y="126606"/>
                  <a:pt x="480261" y="118216"/>
                  <a:pt x="479962" y="109835"/>
                </a:cubicBezTo>
                <a:cubicBezTo>
                  <a:pt x="479685" y="98430"/>
                  <a:pt x="477082" y="87205"/>
                  <a:pt x="472312" y="76852"/>
                </a:cubicBezTo>
                <a:cubicBezTo>
                  <a:pt x="467095" y="66064"/>
                  <a:pt x="458969" y="56963"/>
                  <a:pt x="448858" y="50584"/>
                </a:cubicBezTo>
                <a:cubicBezTo>
                  <a:pt x="446272" y="48900"/>
                  <a:pt x="443593" y="47368"/>
                  <a:pt x="440831" y="45995"/>
                </a:cubicBezTo>
                <a:cubicBezTo>
                  <a:pt x="439384" y="45280"/>
                  <a:pt x="439384" y="45301"/>
                  <a:pt x="438462" y="46732"/>
                </a:cubicBezTo>
                <a:cubicBezTo>
                  <a:pt x="434377" y="53474"/>
                  <a:pt x="427664" y="58185"/>
                  <a:pt x="419955" y="59719"/>
                </a:cubicBezTo>
                <a:cubicBezTo>
                  <a:pt x="404254" y="63069"/>
                  <a:pt x="388759" y="53219"/>
                  <a:pt x="385057" y="37534"/>
                </a:cubicBezTo>
                <a:cubicBezTo>
                  <a:pt x="384659" y="36039"/>
                  <a:pt x="384659" y="36039"/>
                  <a:pt x="383087" y="36039"/>
                </a:cubicBezTo>
                <a:cubicBezTo>
                  <a:pt x="374729" y="36508"/>
                  <a:pt x="366408" y="37485"/>
                  <a:pt x="358166" y="38965"/>
                </a:cubicBezTo>
                <a:cubicBezTo>
                  <a:pt x="349971" y="40270"/>
                  <a:pt x="341839" y="41912"/>
                  <a:pt x="333707" y="43575"/>
                </a:cubicBezTo>
                <a:cubicBezTo>
                  <a:pt x="333378" y="43576"/>
                  <a:pt x="333074" y="43752"/>
                  <a:pt x="332910" y="44038"/>
                </a:cubicBezTo>
                <a:cubicBezTo>
                  <a:pt x="333015" y="44627"/>
                  <a:pt x="333665" y="44901"/>
                  <a:pt x="334105" y="45280"/>
                </a:cubicBezTo>
                <a:cubicBezTo>
                  <a:pt x="353098" y="61237"/>
                  <a:pt x="368476" y="81087"/>
                  <a:pt x="379210" y="103499"/>
                </a:cubicBezTo>
                <a:cubicBezTo>
                  <a:pt x="386818" y="119273"/>
                  <a:pt x="392085" y="136078"/>
                  <a:pt x="394845" y="153383"/>
                </a:cubicBezTo>
                <a:cubicBezTo>
                  <a:pt x="396864" y="165903"/>
                  <a:pt x="397509" y="178608"/>
                  <a:pt x="396774" y="191270"/>
                </a:cubicBezTo>
                <a:cubicBezTo>
                  <a:pt x="395223" y="221224"/>
                  <a:pt x="386128" y="250294"/>
                  <a:pt x="370344" y="275758"/>
                </a:cubicBezTo>
                <a:cubicBezTo>
                  <a:pt x="360587" y="291612"/>
                  <a:pt x="348334" y="305773"/>
                  <a:pt x="334063" y="317686"/>
                </a:cubicBezTo>
                <a:cubicBezTo>
                  <a:pt x="329242" y="321706"/>
                  <a:pt x="324233" y="325432"/>
                  <a:pt x="319098" y="328968"/>
                </a:cubicBezTo>
                <a:cubicBezTo>
                  <a:pt x="317337" y="330147"/>
                  <a:pt x="315325" y="330884"/>
                  <a:pt x="313670" y="332252"/>
                </a:cubicBezTo>
                <a:cubicBezTo>
                  <a:pt x="313552" y="332694"/>
                  <a:pt x="313265" y="333073"/>
                  <a:pt x="312873" y="333304"/>
                </a:cubicBezTo>
                <a:lnTo>
                  <a:pt x="307549" y="336630"/>
                </a:lnTo>
                <a:lnTo>
                  <a:pt x="304846" y="338166"/>
                </a:lnTo>
                <a:lnTo>
                  <a:pt x="301408" y="340145"/>
                </a:lnTo>
                <a:cubicBezTo>
                  <a:pt x="300323" y="340905"/>
                  <a:pt x="299172" y="341568"/>
                  <a:pt x="297971" y="342123"/>
                </a:cubicBezTo>
                <a:cubicBezTo>
                  <a:pt x="297321" y="342687"/>
                  <a:pt x="296567" y="343117"/>
                  <a:pt x="295749" y="343386"/>
                </a:cubicBezTo>
                <a:cubicBezTo>
                  <a:pt x="295676" y="343576"/>
                  <a:pt x="295489" y="343696"/>
                  <a:pt x="295288" y="343681"/>
                </a:cubicBezTo>
                <a:cubicBezTo>
                  <a:pt x="295141" y="343946"/>
                  <a:pt x="294856" y="344102"/>
                  <a:pt x="294554" y="344081"/>
                </a:cubicBezTo>
                <a:cubicBezTo>
                  <a:pt x="294399" y="344352"/>
                  <a:pt x="294112" y="344521"/>
                  <a:pt x="293800" y="344523"/>
                </a:cubicBezTo>
                <a:cubicBezTo>
                  <a:pt x="293655" y="344792"/>
                  <a:pt x="293370" y="344956"/>
                  <a:pt x="293066" y="344944"/>
                </a:cubicBezTo>
                <a:cubicBezTo>
                  <a:pt x="292995" y="345125"/>
                  <a:pt x="292819" y="345243"/>
                  <a:pt x="292626" y="345238"/>
                </a:cubicBezTo>
                <a:cubicBezTo>
                  <a:pt x="287994" y="348122"/>
                  <a:pt x="283174" y="350711"/>
                  <a:pt x="278395" y="353300"/>
                </a:cubicBezTo>
                <a:cubicBezTo>
                  <a:pt x="256599" y="365194"/>
                  <a:pt x="233948" y="375438"/>
                  <a:pt x="210633" y="383946"/>
                </a:cubicBezTo>
                <a:cubicBezTo>
                  <a:pt x="192968" y="390402"/>
                  <a:pt x="174859" y="395565"/>
                  <a:pt x="156453" y="399396"/>
                </a:cubicBezTo>
                <a:cubicBezTo>
                  <a:pt x="147817" y="401220"/>
                  <a:pt x="139119" y="402622"/>
                  <a:pt x="130358" y="403605"/>
                </a:cubicBezTo>
                <a:cubicBezTo>
                  <a:pt x="118577" y="404992"/>
                  <a:pt x="106705" y="405449"/>
                  <a:pt x="94853" y="404973"/>
                </a:cubicBezTo>
                <a:cubicBezTo>
                  <a:pt x="80530" y="404529"/>
                  <a:pt x="66356" y="401917"/>
                  <a:pt x="52808" y="397228"/>
                </a:cubicBezTo>
                <a:cubicBezTo>
                  <a:pt x="41327" y="393306"/>
                  <a:pt x="30799" y="386994"/>
                  <a:pt x="21914" y="378705"/>
                </a:cubicBezTo>
                <a:cubicBezTo>
                  <a:pt x="11426" y="368621"/>
                  <a:pt x="4352" y="355489"/>
                  <a:pt x="1688" y="341155"/>
                </a:cubicBezTo>
                <a:cubicBezTo>
                  <a:pt x="-172" y="331366"/>
                  <a:pt x="-498" y="321347"/>
                  <a:pt x="724" y="311456"/>
                </a:cubicBezTo>
                <a:cubicBezTo>
                  <a:pt x="2699" y="295445"/>
                  <a:pt x="7095" y="279829"/>
                  <a:pt x="13761" y="265150"/>
                </a:cubicBezTo>
                <a:cubicBezTo>
                  <a:pt x="21442" y="247897"/>
                  <a:pt x="30904" y="231502"/>
                  <a:pt x="41993" y="216234"/>
                </a:cubicBezTo>
                <a:cubicBezTo>
                  <a:pt x="55802" y="197029"/>
                  <a:pt x="71229" y="179050"/>
                  <a:pt x="88104" y="162497"/>
                </a:cubicBezTo>
                <a:cubicBezTo>
                  <a:pt x="113892" y="137157"/>
                  <a:pt x="142171" y="114505"/>
                  <a:pt x="172508" y="94890"/>
                </a:cubicBezTo>
                <a:cubicBezTo>
                  <a:pt x="195316" y="79990"/>
                  <a:pt x="219207" y="66833"/>
                  <a:pt x="243979" y="55530"/>
                </a:cubicBezTo>
                <a:cubicBezTo>
                  <a:pt x="267374" y="44765"/>
                  <a:pt x="291670" y="36095"/>
                  <a:pt x="316583" y="29620"/>
                </a:cubicBezTo>
                <a:cubicBezTo>
                  <a:pt x="330194" y="26085"/>
                  <a:pt x="344033" y="23497"/>
                  <a:pt x="357999" y="21874"/>
                </a:cubicBezTo>
                <a:cubicBezTo>
                  <a:pt x="366053" y="20902"/>
                  <a:pt x="374156" y="20382"/>
                  <a:pt x="382270" y="20316"/>
                </a:cubicBezTo>
                <a:cubicBezTo>
                  <a:pt x="382521" y="20316"/>
                  <a:pt x="382773" y="20316"/>
                  <a:pt x="383024" y="20316"/>
                </a:cubicBezTo>
                <a:cubicBezTo>
                  <a:pt x="385015" y="20443"/>
                  <a:pt x="386043" y="19622"/>
                  <a:pt x="386923" y="17622"/>
                </a:cubicBezTo>
                <a:cubicBezTo>
                  <a:pt x="391878" y="6006"/>
                  <a:pt x="403739" y="-1064"/>
                  <a:pt x="416266" y="131"/>
                </a:cubicBezTo>
                <a:close/>
              </a:path>
            </a:pathLst>
          </a:custGeom>
          <a:solidFill>
            <a:srgbClr val="376D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92963" y="6542941"/>
            <a:ext cx="280476" cy="28047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>
            <a:spLocks noGrp="1"/>
          </p:cNvSpPr>
          <p:nvPr>
            <p:ph type="sldNum" idx="12"/>
          </p:nvPr>
        </p:nvSpPr>
        <p:spPr>
          <a:xfrm>
            <a:off x="58380" y="6508358"/>
            <a:ext cx="349642" cy="349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  <p:grpSp>
        <p:nvGrpSpPr>
          <p:cNvPr id="199" name="Google Shape;199;p17"/>
          <p:cNvGrpSpPr/>
          <p:nvPr/>
        </p:nvGrpSpPr>
        <p:grpSpPr>
          <a:xfrm rot="10800000">
            <a:off x="9265363" y="5246044"/>
            <a:ext cx="2869771" cy="1563379"/>
            <a:chOff x="44879" y="27296"/>
            <a:chExt cx="2869771" cy="1563379"/>
          </a:xfrm>
        </p:grpSpPr>
        <p:cxnSp>
          <p:nvCxnSpPr>
            <p:cNvPr id="200" name="Google Shape;200;p17"/>
            <p:cNvCxnSpPr/>
            <p:nvPr/>
          </p:nvCxnSpPr>
          <p:spPr>
            <a:xfrm rot="10800000">
              <a:off x="766351" y="34631"/>
              <a:ext cx="2148299" cy="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1" name="Google Shape;201;p17"/>
            <p:cNvCxnSpPr/>
            <p:nvPr/>
          </p:nvCxnSpPr>
          <p:spPr>
            <a:xfrm flipH="1">
              <a:off x="44879" y="27296"/>
              <a:ext cx="737495" cy="644210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02" name="Google Shape;202;p17"/>
            <p:cNvCxnSpPr/>
            <p:nvPr/>
          </p:nvCxnSpPr>
          <p:spPr>
            <a:xfrm rot="10800000">
              <a:off x="52214" y="654128"/>
              <a:ext cx="0" cy="936547"/>
            </a:xfrm>
            <a:prstGeom prst="straightConnector1">
              <a:avLst/>
            </a:prstGeom>
            <a:noFill/>
            <a:ln w="38100" cap="flat" cmpd="sng">
              <a:solidFill>
                <a:srgbClr val="00C6F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2FF"/>
              </a:buClr>
              <a:buSzPts val="4000"/>
              <a:buFont typeface="Times New Roman"/>
              <a:buNone/>
              <a:defRPr sz="4000" b="1" i="0" u="none" strike="noStrike" cap="none">
                <a:solidFill>
                  <a:srgbClr val="0072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B8C9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"/>
          <p:cNvSpPr txBox="1">
            <a:spLocks noGrp="1"/>
          </p:cNvSpPr>
          <p:nvPr>
            <p:ph type="ftr" idx="11"/>
          </p:nvPr>
        </p:nvSpPr>
        <p:spPr>
          <a:xfrm>
            <a:off x="2353680" y="6480629"/>
            <a:ext cx="4288103" cy="23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37" name="Google Shape;337;p1"/>
          <p:cNvSpPr txBox="1">
            <a:spLocks noGrp="1"/>
          </p:cNvSpPr>
          <p:nvPr>
            <p:ph type="sldNum" idx="12"/>
          </p:nvPr>
        </p:nvSpPr>
        <p:spPr>
          <a:xfrm>
            <a:off x="75604" y="6587552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</a:t>
            </a:fld>
            <a:endParaRPr/>
          </a:p>
        </p:txBody>
      </p:sp>
      <p:sp>
        <p:nvSpPr>
          <p:cNvPr id="338" name="Google Shape;338;p1"/>
          <p:cNvSpPr txBox="1">
            <a:spLocks noGrp="1"/>
          </p:cNvSpPr>
          <p:nvPr>
            <p:ph type="body" idx="1"/>
          </p:nvPr>
        </p:nvSpPr>
        <p:spPr>
          <a:xfrm>
            <a:off x="1850807" y="2208158"/>
            <a:ext cx="8490387" cy="69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4400"/>
              <a:buNone/>
            </a:pPr>
            <a:r>
              <a:rPr lang="vi-VN" dirty="0"/>
              <a:t>TRÍ TUỆ NHÂN TẠO NÂNG CAO</a:t>
            </a:r>
            <a:endParaRPr dirty="0"/>
          </a:p>
        </p:txBody>
      </p:sp>
      <p:sp>
        <p:nvSpPr>
          <p:cNvPr id="339" name="Google Shape;339;p1"/>
          <p:cNvSpPr txBox="1">
            <a:spLocks noGrp="1"/>
          </p:cNvSpPr>
          <p:nvPr>
            <p:ph type="body" idx="2"/>
          </p:nvPr>
        </p:nvSpPr>
        <p:spPr>
          <a:xfrm>
            <a:off x="876991" y="3039455"/>
            <a:ext cx="10438019" cy="4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46"/>
              </a:buClr>
              <a:buSzPts val="2800"/>
              <a:buNone/>
            </a:pPr>
            <a:r>
              <a:rPr lang="en-US" dirty="0"/>
              <a:t>CÁC PHƯƠNG PHÁP ACTOR-CRITIC</a:t>
            </a:r>
            <a:endParaRPr dirty="0"/>
          </a:p>
        </p:txBody>
      </p:sp>
      <p:sp>
        <p:nvSpPr>
          <p:cNvPr id="340" name="Google Shape;340;p1"/>
          <p:cNvSpPr txBox="1">
            <a:spLocks noGrp="1"/>
          </p:cNvSpPr>
          <p:nvPr>
            <p:ph type="body" idx="3"/>
          </p:nvPr>
        </p:nvSpPr>
        <p:spPr>
          <a:xfrm>
            <a:off x="4680970" y="4963048"/>
            <a:ext cx="2830058" cy="345005"/>
          </a:xfrm>
          <a:prstGeom prst="rect">
            <a:avLst/>
          </a:prstGeom>
          <a:gradFill>
            <a:gsLst>
              <a:gs pos="0">
                <a:srgbClr val="0072FF"/>
              </a:gs>
              <a:gs pos="100000">
                <a:srgbClr val="00C6FF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vi-VN" dirty="0"/>
              <a:t>TS. Lương Ngọc Hoàng</a:t>
            </a:r>
            <a:endParaRPr dirty="0"/>
          </a:p>
        </p:txBody>
      </p:sp>
      <p:sp>
        <p:nvSpPr>
          <p:cNvPr id="341" name="Google Shape;341;p1"/>
          <p:cNvSpPr txBox="1">
            <a:spLocks noGrp="1"/>
          </p:cNvSpPr>
          <p:nvPr>
            <p:ph type="body" idx="4"/>
          </p:nvPr>
        </p:nvSpPr>
        <p:spPr>
          <a:xfrm>
            <a:off x="1850807" y="3630811"/>
            <a:ext cx="8490387" cy="64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DE37F-C686-6E65-3497-1D28C086B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7E8-B15D-E65A-FD1E-0DDF78BF5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831AAB-82F0-8ACC-E147-0D9D3A8E48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Ta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mở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rộng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200" dirty="0">
                    <a:solidFill>
                      <a:schemeClr val="tx1"/>
                    </a:solidFill>
                  </a:rPr>
                  <a:t> QAC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200" dirty="0">
                    <a:solidFill>
                      <a:schemeClr val="tx1"/>
                    </a:solidFill>
                  </a:rPr>
                  <a:t> Advantage Actor-Critic (A2C)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đại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baseline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giảm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sai</a:t>
                </a:r>
                <a:r>
                  <a:rPr lang="en-US" sz="2200" dirty="0">
                    <a:solidFill>
                      <a:schemeClr val="tx1"/>
                    </a:solidFill>
                  </a:rPr>
                  <a:t> (variance).</a:t>
                </a: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200" dirty="0">
                    <a:solidFill>
                      <a:schemeClr val="tx1"/>
                    </a:solidFill>
                  </a:rPr>
                  <a:t> policy gradient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tính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chất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bất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biến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(invariant)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đối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</a:rPr>
                  <a:t>baseline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thêm</a:t>
                </a:r>
                <a:r>
                  <a:rPr lang="en-US" sz="2200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 err="1">
                    <a:solidFill>
                      <a:srgbClr val="FF0000"/>
                    </a:solidFill>
                  </a:rPr>
                  <a:t>vào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ctrlPr>
                                    <a:rPr lang="en-US" sz="2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Thành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phần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baseline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số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vô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hướng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(scalar function).</a:t>
                </a: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831AAB-82F0-8ACC-E147-0D9D3A8E4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270" r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F3190-DAA3-1219-2362-07C5BE41A6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F62E9851-38EC-118F-4431-330320D20D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10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CF39D-7B4E-E154-08FB-BA0E9E8AB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81F1-C687-B7A0-AAE0-48FFA4DD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245A39-D379-675F-E71D-67541F5AD4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Tính </a:t>
                </a:r>
                <a:r>
                  <a:rPr lang="en-US" sz="2200" b="1" dirty="0" err="1">
                    <a:solidFill>
                      <a:srgbClr val="FF0000"/>
                    </a:solidFill>
                  </a:rPr>
                  <a:t>đúng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Ta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thêm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sz="2200" dirty="0">
                    <a:solidFill>
                      <a:schemeClr val="tx1"/>
                    </a:solidFill>
                  </a:rPr>
                  <a:t> baseline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vào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công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thức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200" dirty="0">
                    <a:solidFill>
                      <a:schemeClr val="tx1"/>
                    </a:solidFill>
                  </a:rPr>
                  <a:t> policy gradient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bởi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Ta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e>
                                  <m:r>
                                    <a:rPr lang="en-US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       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 dirty="0">
                    <a:solidFill>
                      <a:srgbClr val="FF0000"/>
                    </a:solidFill>
                  </a:rPr>
                </a:b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245A39-D379-675F-E71D-67541F5AD4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1C83C-D105-AFCB-3D91-829FDCB87E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4D8C062-3DBE-46B3-D590-9D24E0C74C7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7914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557B-12E8-D78D-A4F6-18FD7B319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9508-0537-83BA-BCEE-D5898720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27A90A-CD76-2680-ED99-2A95C9029A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200" b="1" dirty="0">
                    <a:solidFill>
                      <a:srgbClr val="FF0000"/>
                    </a:solidFill>
                  </a:rPr>
                  <a:t>Tính </a:t>
                </a:r>
                <a:r>
                  <a:rPr lang="en-US" sz="2200" b="1" dirty="0" err="1">
                    <a:solidFill>
                      <a:srgbClr val="FF0000"/>
                    </a:solidFill>
                  </a:rPr>
                  <a:t>hữu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200" b="1" dirty="0" err="1">
                    <a:solidFill>
                      <a:srgbClr val="FF0000"/>
                    </a:solidFill>
                  </a:rPr>
                  <a:t>ích</a:t>
                </a:r>
                <a:r>
                  <a:rPr lang="en-US" sz="2200" b="1" dirty="0">
                    <a:solidFill>
                      <a:srgbClr val="FF0000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Gradient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của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mục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tiêu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với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 dirty="0">
                    <a:solidFill>
                      <a:schemeClr val="tx1"/>
                    </a:solidFill>
                  </a:rPr>
                  <a:t>Ta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bất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biến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(invariant)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sz="2200" dirty="0">
                    <a:solidFill>
                      <a:schemeClr val="tx1"/>
                    </a:solidFill>
                  </a:rPr>
                  <a:t> KHÔNG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bất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biến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chemeClr val="tx1"/>
                    </a:solidFill>
                  </a:rPr>
                  <a:t>Ta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muốn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baseline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tối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accent1"/>
                    </a:solidFill>
                  </a:rPr>
                  <a:t>ưu</a:t>
                </a:r>
                <a:r>
                  <a:rPr lang="en-US" sz="22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để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cực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tiểu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hóa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𝑣𝑎𝑟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Khi ta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sử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dụng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mẫu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ngẫu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nhiên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(random sample)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để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xấp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xỉ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phương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sai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của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ước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lượng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(estimation variance)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cần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phải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nhỏ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Trong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các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thuật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toán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REINFORCE hay QAC,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thì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không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baseline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hoặc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xem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như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0800" indent="0" algn="l">
                  <a:buNone/>
                </a:pP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 dirty="0">
                    <a:solidFill>
                      <a:srgbClr val="FF0000"/>
                    </a:solidFill>
                  </a:rPr>
                </a:b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E27A90A-CD76-2680-ED99-2A95C9029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F6143-6D91-214B-C85B-DA2958BDE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454768F0-D384-3033-9FAF-638DBF3B649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63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C94D5-2C08-0724-4B5B-8CCAEBE0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0190-4896-C2BA-0C0A-14099CDD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01DDB-EE4A-75C5-742D-8FE1AD7A68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 algn="l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Baseline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tối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ưu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cực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tiểu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hóa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với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mọi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∇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func>
                                        <m:func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Mặc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dù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baseline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trên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tối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ưu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nhưng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chi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phí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tính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phức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tạp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thường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bỏ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thành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phần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để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baseline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đơn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giản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hơn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b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chính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trạng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thái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400" dirty="0">
                    <a:solidFill>
                      <a:schemeClr val="tx1"/>
                    </a:solidFill>
                  </a:rPr>
                </a:b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CD01DDB-EE4A-75C5-742D-8FE1AD7A6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D103A-FAD1-882F-5DCA-0EC8FA6693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A2D8D62-045C-ADAB-0B31-C61E7F0B7EC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8412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BF22-A5DC-FD31-AEB5-767773888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40B1-5BCA-F39B-382E-B7C7732A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Advantage actor-critic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B221B0-A43E-5C39-91A9-DD5256CE38C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 algn="l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Khi ta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chọn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Thuật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gradient descent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hoạt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động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b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với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gọi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hàm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lợi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thế</a:t>
                </a:r>
                <a:r>
                  <a:rPr lang="en-US" sz="24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(advantage function)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Thuật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stochastic gradient descent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hoạt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động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6B221B0-A43E-5C39-91A9-DD5256CE38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9EDA6-239B-967F-3489-0DB5084988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68816AC-8EB0-F97E-8EB7-CA63D4BF94F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322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FB90-9092-F3ED-27EC-093001B9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BA96-53EC-E25B-BB00-32099C84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Advantage actor-critic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EF8894C-D30E-A736-223A-5DBA4B7ADB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 algn="l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r>
                  <a:rPr lang="en-US" sz="2400" dirty="0" err="1">
                    <a:solidFill>
                      <a:schemeClr val="tx1"/>
                    </a:solidFill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lợi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thế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xấp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xỉ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lỗi</a:t>
                </a:r>
                <a:r>
                  <a:rPr lang="en-US" sz="2400" dirty="0">
                    <a:solidFill>
                      <a:schemeClr val="tx1"/>
                    </a:solidFill>
                  </a:rPr>
                  <a:t> TD: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Bởi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vì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Với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phép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xấp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xỉ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này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ta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chỉ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cần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một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mạng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nơ-rơn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để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xấp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xỉ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thay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vì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hai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mạng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nơ-rơn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riêng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biệt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cho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EF8894C-D30E-A736-223A-5DBA4B7AD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742D9-9C16-BF53-F924-EAE0BC63DD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3540A898-5DE8-9139-3379-281466029D0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96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8494C-040C-9FDA-C0D2-2760EC37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403E-C6EF-6E63-0390-C5EB238D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Advantage actor-critic (A2C)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7DE166-32E1-8D68-78BB-6A841FF59D9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631578" cy="5498498"/>
              </a:xfrm>
            </p:spPr>
            <p:txBody>
              <a:bodyPr>
                <a:noAutofit/>
              </a:bodyPr>
              <a:lstStyle/>
              <a:p>
                <a:pPr marL="50800" indent="0" algn="l">
                  <a:buNone/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Diễn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giải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A2C:</a:t>
                </a:r>
              </a:p>
              <a:p>
                <a:pPr marL="50800" indent="0" algn="l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limLow>
                        <m:limLow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lim>
                      </m:limLow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lớn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lớn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xác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suất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lớn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Giá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nhỏ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lớn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xác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suất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lớn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0800" indent="0" algn="l">
                  <a:buNone/>
                </a:pP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Tương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tự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công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thức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cập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nhật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của</a:t>
                </a:r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policy gradient: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Cân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bằng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giữa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khám</a:t>
                </a:r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phá</a:t>
                </a:r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(exploration)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và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khai</a:t>
                </a:r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thác</a:t>
                </a:r>
                <a:r>
                  <a:rPr lang="en-US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(exploitation).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tương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đối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của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đóng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vai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trò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quan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trọng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thay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vì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tuyệt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đối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của</a:t>
                </a:r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50800" indent="0" algn="l">
                  <a:buNone/>
                </a:pPr>
                <a:endParaRPr lang="en-US" sz="24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br>
                  <a:rPr lang="en-US" sz="22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97DE166-32E1-8D68-78BB-6A841FF59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631578" cy="5498498"/>
              </a:xfrm>
              <a:blipFill>
                <a:blip r:embed="rId2"/>
                <a:stretch>
                  <a:fillRect l="-524" b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46A4B-6727-2356-3AA1-8C5B415D8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81F5959-AC1C-C99E-B5C5-6FB11D53395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94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53A42-F6D1-6CCA-5DF5-827815B05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23D03-CB25-1616-0747-798502F9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Advantage actor-critic (A2C)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0521E-5C45-AD9F-9467-31BED71F17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A14FB3D0-62B0-9C8F-6C8F-03CF9D15634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97364-BA6C-5268-8616-08CB7799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70" y="905166"/>
            <a:ext cx="10909484" cy="4669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F676772B-C83E-C369-D6A8-E03380A5530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624176"/>
              </a:xfrm>
            </p:spPr>
            <p:txBody>
              <a:bodyPr>
                <a:normAutofit lnSpcReduction="10000"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50800" indent="0">
                  <a:buNone/>
                </a:pPr>
                <a:endParaRPr lang="en-US" sz="2200" dirty="0"/>
              </a:p>
              <a:p>
                <a:pPr marL="50800" indent="0">
                  <a:buNone/>
                </a:pPr>
                <a:r>
                  <a:rPr lang="en-US" sz="2200" dirty="0" err="1"/>
                  <a:t>Đây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một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thuật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toán</a:t>
                </a:r>
                <a:r>
                  <a:rPr lang="en-US" sz="2200" dirty="0"/>
                  <a:t> on-policy. </a:t>
                </a:r>
                <a:r>
                  <a:rPr lang="en-US" sz="2200" dirty="0" err="1"/>
                  <a:t>Bởi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vì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là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chiến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lược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có</a:t>
                </a:r>
                <a:r>
                  <a:rPr lang="en-US" sz="2200" dirty="0"/>
                  <a:t> </a:t>
                </a:r>
                <a:r>
                  <a:rPr lang="en-US" sz="2200" dirty="0" err="1"/>
                  <a:t>yếu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tố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ngẫu</a:t>
                </a:r>
                <a:r>
                  <a:rPr lang="en-US" sz="2200" dirty="0"/>
                  <a:t> </a:t>
                </a:r>
                <a:r>
                  <a:rPr lang="en-US" sz="2200" dirty="0" err="1"/>
                  <a:t>nhiên</a:t>
                </a:r>
                <a:r>
                  <a:rPr lang="en-US" sz="2200" dirty="0"/>
                  <a:t> (stochastic policy) </a:t>
                </a:r>
                <a:r>
                  <a:rPr lang="en-US" sz="2200" dirty="0" err="1"/>
                  <a:t>nên</a:t>
                </a:r>
                <a:r>
                  <a:rPr lang="en-US" sz="2200" dirty="0"/>
                  <a:t> ta </a:t>
                </a:r>
                <a:r>
                  <a:rPr lang="en-US" sz="2200" dirty="0" err="1"/>
                  <a:t>không</a:t>
                </a:r>
                <a:r>
                  <a:rPr lang="en-US" sz="2200" dirty="0"/>
                  <a:t> </a:t>
                </a:r>
                <a:r>
                  <a:rPr lang="en-US" sz="2200" dirty="0" err="1"/>
                  <a:t>cần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sử</a:t>
                </a:r>
                <a:r>
                  <a:rPr lang="en-US" sz="2200" dirty="0"/>
                  <a:t> </a:t>
                </a:r>
                <a:r>
                  <a:rPr lang="en-US" sz="2200" dirty="0" err="1"/>
                  <a:t>dụng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200" dirty="0"/>
                  <a:t>-greedy.</a:t>
                </a:r>
              </a:p>
            </p:txBody>
          </p:sp>
        </mc:Choice>
        <mc:Fallback xmlns="">
          <p:sp>
            <p:nvSpPr>
              <p:cNvPr id="9" name="Text Placeholder 8">
                <a:extLst>
                  <a:ext uri="{FF2B5EF4-FFF2-40B4-BE49-F238E27FC236}">
                    <a16:creationId xmlns:a16="http://schemas.microsoft.com/office/drawing/2014/main" id="{F676772B-C83E-C369-D6A8-E03380A55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624176"/>
              </a:xfrm>
              <a:blipFill>
                <a:blip r:embed="rId3"/>
                <a:stretch>
                  <a:fillRect l="-288" r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675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8928164E-E283-1DDD-EF84-9E7D6891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61B040C8-3D3D-D66C-0149-F2DD28B1F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OFF-POLICY ACTOR-CRITIC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DD3D4D54-F30B-C3CB-AD79-A77AA66AEF5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E1994774-6D45-0E36-0D60-9E8804455BE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3EADC136-1F92-07BE-6656-5637BA106C2E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791117AE-AB88-01C9-30F1-41057656243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BFDE8E0E-478F-BA09-E786-3DAA892F76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255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EABC-A097-0E59-495D-F4623C0E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48D8-67DE-D8AD-36C2-42C0CD7F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06C815-28B3-9CF5-A651-43228A19BB4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Policy gradient là phương pháp </a:t>
                </a:r>
                <a:r>
                  <a:rPr lang="en-US" sz="2600">
                    <a:solidFill>
                      <a:srgbClr val="FF0000"/>
                    </a:solidFill>
                  </a:rPr>
                  <a:t>on-policy</a:t>
                </a:r>
                <a:r>
                  <a:rPr lang="en-US" sz="2600">
                    <a:solidFill>
                      <a:schemeClr val="tx1"/>
                    </a:solidFill>
                  </a:rPr>
                  <a:t>. Bởi vì: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Ta có thể chuyển đổi thành phương pháp </a:t>
                </a:r>
                <a:r>
                  <a:rPr lang="en-US" sz="2600">
                    <a:solidFill>
                      <a:schemeClr val="accent1"/>
                    </a:solidFill>
                  </a:rPr>
                  <a:t>off-policy</a:t>
                </a:r>
                <a:r>
                  <a:rPr lang="en-US" sz="2600">
                    <a:solidFill>
                      <a:schemeClr val="tx1"/>
                    </a:solidFill>
                  </a:rPr>
                  <a:t> như thế nào?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>
                    <a:solidFill>
                      <a:schemeClr val="tx1"/>
                    </a:solidFill>
                  </a:rPr>
                  <a:t>Bằng cách sử dụng </a:t>
                </a:r>
                <a:r>
                  <a:rPr lang="en-US" sz="2600">
                    <a:solidFill>
                      <a:schemeClr val="accent1"/>
                    </a:solidFill>
                  </a:rPr>
                  <a:t>importance sampling</a:t>
                </a:r>
                <a:r>
                  <a:rPr lang="en-US" sz="260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 algn="l">
                  <a:buNone/>
                </a:pP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06C815-28B3-9CF5-A651-43228A19B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E5CD6-BE1F-5936-DE0B-7792BF1A3B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19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8841B7FD-0113-D346-0919-CCE24CC2220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88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"/>
          <p:cNvSpPr txBox="1">
            <a:spLocks noGrp="1"/>
          </p:cNvSpPr>
          <p:nvPr>
            <p:ph type="ftr" idx="11"/>
          </p:nvPr>
        </p:nvSpPr>
        <p:spPr>
          <a:xfrm>
            <a:off x="3465443" y="6466114"/>
            <a:ext cx="5261114" cy="255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56" name="Google Shape;356;p3"/>
          <p:cNvSpPr txBox="1">
            <a:spLocks noGrp="1"/>
          </p:cNvSpPr>
          <p:nvPr>
            <p:ph type="sldNum" idx="12"/>
          </p:nvPr>
        </p:nvSpPr>
        <p:spPr>
          <a:xfrm>
            <a:off x="58527" y="6566400"/>
            <a:ext cx="291600" cy="2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2</a:t>
            </a:fld>
            <a:endParaRPr/>
          </a:p>
        </p:txBody>
      </p:sp>
      <p:sp>
        <p:nvSpPr>
          <p:cNvPr id="357" name="Google Shape;357;p3"/>
          <p:cNvSpPr txBox="1">
            <a:spLocks noGrp="1"/>
          </p:cNvSpPr>
          <p:nvPr>
            <p:ph type="body" idx="1"/>
          </p:nvPr>
        </p:nvSpPr>
        <p:spPr>
          <a:xfrm>
            <a:off x="859221" y="1566897"/>
            <a:ext cx="9945616" cy="415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692150" indent="-514350">
              <a:spcBef>
                <a:spcPts val="0"/>
              </a:spcBef>
            </a:pPr>
            <a:r>
              <a:rPr lang="en-US"/>
              <a:t>Phương pháp actor-critic đơn giản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Phương pháp advantage actor-critic (A2C)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Các phương pháp off-policy actor-critic</a:t>
            </a:r>
            <a:endParaRPr lang="en-US" dirty="0"/>
          </a:p>
          <a:p>
            <a:pPr marL="692150" indent="-514350">
              <a:spcBef>
                <a:spcPts val="0"/>
              </a:spcBef>
            </a:pPr>
            <a:r>
              <a:rPr lang="en-US"/>
              <a:t>Phương pháp actor-critic đơn định</a:t>
            </a:r>
            <a:endParaRPr lang="vi-VN" dirty="0"/>
          </a:p>
        </p:txBody>
      </p:sp>
      <p:sp>
        <p:nvSpPr>
          <p:cNvPr id="358" name="Google Shape;358;p3"/>
          <p:cNvSpPr txBox="1">
            <a:spLocks noGrp="1"/>
          </p:cNvSpPr>
          <p:nvPr>
            <p:ph type="body" idx="2"/>
          </p:nvPr>
        </p:nvSpPr>
        <p:spPr>
          <a:xfrm>
            <a:off x="4859729" y="734646"/>
            <a:ext cx="2714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n-US" dirty="0"/>
              <a:t>NỘI DUNG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0F8D-EA95-3423-EF25-B2223177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AC574-C25F-F39C-AD1E-D561EE775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err="1"/>
              <a:t>Giới</a:t>
            </a:r>
            <a:r>
              <a:rPr lang="en-US"/>
              <a:t> thiệu – Ví dụ minh họa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87F6EB-6B31-A714-289D-ACBBE2E4F6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r>
                  <a:rPr lang="en-US" sz="2600">
                    <a:solidFill>
                      <a:schemeClr val="tx1"/>
                    </a:solidFill>
                  </a:rPr>
                  <a:t>Xét một biến ngẫu nhiên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={+1,−1}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Nếu phân phối xác suất của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là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=0.5, 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thì kỳ vọng (expectation) của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∙0.5+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∙0.5=0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 b="1">
                    <a:solidFill>
                      <a:schemeClr val="tx1"/>
                    </a:solidFill>
                  </a:rPr>
                  <a:t>Câu hỏi: Ta có thể ước lượng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b="1">
                    <a:solidFill>
                      <a:schemeClr val="tx1"/>
                    </a:solidFill>
                  </a:rPr>
                  <a:t>bằng các mẫu (samples)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</a:t>
                </a:r>
                <a:r>
                  <a:rPr lang="en-US" sz="2600" b="1">
                    <a:solidFill>
                      <a:schemeClr val="tx1"/>
                    </a:solidFill>
                  </a:rPr>
                  <a:t>như thế nào?</a:t>
                </a:r>
              </a:p>
              <a:p>
                <a:pPr marL="50800" indent="0" algn="l">
                  <a:buNone/>
                </a:pP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887F6EB-6B31-A714-289D-ACBBE2E4F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4281D-2DF6-FD92-3D21-F12FC6362E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BB23263A-C778-EC83-D324-15C40BDCFD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79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94DE3-2C5D-3E6C-CC43-979B685EC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3562-F23B-801D-B236-7983D0E23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err="1"/>
              <a:t>Giới</a:t>
            </a:r>
            <a:r>
              <a:rPr lang="en-US"/>
              <a:t> thiệu – Ví dụ minh họa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C62571-D436-E2B4-B747-18DEDF3C0E3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600" b="1">
                    <a:solidFill>
                      <a:schemeClr val="tx1"/>
                    </a:solidFill>
                  </a:rPr>
                  <a:t>Trường hợp 1</a:t>
                </a: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Các mẫu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được phát sinh tuân theo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như sau: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Khi đó, giá trị trung bình (average value) của các mẫu có thể hội tụ về giá trị kỳ vọng (expectation):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khi</m:t>
                      </m:r>
                      <m:r>
                        <a:rPr lang="en-US" sz="2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(Luật số lớn – Law of large numbers).</a:t>
                </a:r>
                <a:endParaRPr lang="en-US" sz="2600" b="1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8C62571-D436-E2B4-B747-18DEDF3C0E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9C562-C95C-F88F-F505-5FD96BFB7F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3DF97BE-4292-861B-F5F0-84F55E0C266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7FA3-C3E9-3E51-AE51-29F21901A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5AAB-AC3E-152F-2453-506263E3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err="1"/>
              <a:t>Giới</a:t>
            </a:r>
            <a:r>
              <a:rPr lang="en-US"/>
              <a:t> thiệu – Ví dụ minh họa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47D19-163F-6F10-D4CD-03D4F57F1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FD43E5B-7D32-63C6-7C55-4181A6449DA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E6495F-F493-CAC9-99E3-AD0C85678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58" y="785896"/>
            <a:ext cx="7194458" cy="5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5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9DA14-B820-19FD-42EE-48FDF7A1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5B182-E48C-2004-3B97-C4D2E57DB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err="1"/>
              <a:t>Giới</a:t>
            </a:r>
            <a:r>
              <a:rPr lang="en-US"/>
              <a:t> thiệu – Ví dụ minh họa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589997C-09E2-B43C-60D5-27D5274D1EB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600" b="1">
                    <a:solidFill>
                      <a:schemeClr val="tx1"/>
                    </a:solidFill>
                  </a:rPr>
                  <a:t>Trường hợp 2</a:t>
                </a: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Các mẫu </a:t>
                </a:r>
                <a14:m>
                  <m:oMath xmlns:m="http://schemas.openxmlformats.org/officeDocument/2006/math">
                    <m:r>
                      <a:rPr lang="en-US" sz="2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được phát sinh tuân theo một phân phối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khác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=0.8, 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Giá trị kỳ vọng (expectation)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∙0.8+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∙0.2=0.6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r>
                  <a:rPr lang="en-US" sz="2600">
                    <a:solidFill>
                      <a:schemeClr val="tx1"/>
                    </a:solidFill>
                  </a:rPr>
                  <a:t>Nếu ta sử dụng giá trị trung bình (average value) của các mẫu thì 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marL="50800" indent="0" algn="l">
                  <a:buNone/>
                </a:pP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589997C-09E2-B43C-60D5-27D5274D1E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7123A-9838-8CBC-B359-3B394F9F4B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D3A0FA2-ED8C-398B-65D6-C4CFA881AA5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657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D5335-7CD2-82D1-5AB1-6EBF44D6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CD28-147C-DF39-C865-0CE04B3A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err="1"/>
              <a:t>Giới</a:t>
            </a:r>
            <a:r>
              <a:rPr lang="en-US"/>
              <a:t> thiệu – Ví dụ minh họa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9DF7C9-886D-3D80-1EE7-82C3B7F0144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600" b="1">
                    <a:solidFill>
                      <a:schemeClr val="tx1"/>
                    </a:solidFill>
                  </a:rPr>
                  <a:t>Câu hỏi: Ta có thể sử dụng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b="1">
                    <a:solidFill>
                      <a:schemeClr val="tx1"/>
                    </a:solidFill>
                  </a:rPr>
                  <a:t> để ước lượng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600" b="1">
                    <a:solidFill>
                      <a:schemeClr val="tx1"/>
                    </a:solidFill>
                  </a:rPr>
                  <a:t> không?</a:t>
                </a:r>
              </a:p>
              <a:p>
                <a:r>
                  <a:rPr lang="en-US" sz="2600" b="1">
                    <a:solidFill>
                      <a:schemeClr val="tx1"/>
                    </a:solidFill>
                  </a:rPr>
                  <a:t>Tại sao?</a:t>
                </a:r>
              </a:p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Ta muốn ước lượng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với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là chiến lược mục tiêu (target policy) dựa trên các mẫu (samples) được phát sinh bởi một chiến lược hành xử (behavior policy)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600" b="1">
                    <a:solidFill>
                      <a:schemeClr val="tx1"/>
                    </a:solidFill>
                  </a:rPr>
                  <a:t>Bằng cách nào?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600">
                    <a:solidFill>
                      <a:schemeClr val="tx1"/>
                    </a:solidFill>
                  </a:rPr>
                  <a:t>Ta không thể sử dụng trực tiếp giá trị trung bình của các mẫu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bởi vì: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=0.6≠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có thể sử dụng kỹ thuật </a:t>
                </a:r>
                <a:r>
                  <a:rPr lang="en-US" sz="260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importance sampling</a:t>
                </a: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9DF7C9-886D-3D80-1EE7-82C3B7F014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12903-C28F-F756-AE40-20EAEE698E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24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DEAC795-41E7-30CB-C867-08B9F96DE05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5587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1A72-EEF5-CC12-0938-4E3EA3820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70F6-522F-40B8-7A95-3FEDF44E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err="1"/>
              <a:t>Giới</a:t>
            </a:r>
            <a:r>
              <a:rPr lang="en-US"/>
              <a:t> thiệu – Ví dụ minh họa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A1520-4BCF-F786-76EC-EBC407EA2F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005C7E5-BCD6-4453-9C48-D7FBA7E5F2E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6905C-DDA4-B4FA-3B8F-AE35A442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99122" y="785896"/>
            <a:ext cx="7193756" cy="595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12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F4E04-6210-DA0A-8877-C9501331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4038-4536-5A2D-47BF-429496DB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Importance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B5F5AD-AA9C-D865-8EDC-BBA7C81EE6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400">
                    <a:solidFill>
                      <a:schemeClr val="tx1"/>
                    </a:solidFill>
                  </a:rPr>
                  <a:t>Ta có: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limLow>
                            <m:limLow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groupChr>
                            </m:e>
                            <m:li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lim>
                          </m:limLow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>
                  <a:solidFill>
                    <a:schemeClr val="tx1"/>
                  </a:solidFill>
                </a:endParaRP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Do đó, ta có thể ước lượng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bằng cách ước lượng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>
                    <a:solidFill>
                      <a:schemeClr val="tx1"/>
                    </a:solidFill>
                  </a:rPr>
                  <a:t>Ước lượng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như thế nào?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ớ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r>
                  <a:rPr lang="en-US" sz="24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có: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khi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5B5F5AD-AA9C-D865-8EDC-BBA7C81EE6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3E8E4-DCDB-B446-5D78-EF97E82AB2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A0A1BF6-B4F7-5821-299C-992420AFCAA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299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A7780-924D-FDC3-DBBF-7EB51A01F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0A26-80AE-F658-BCB7-7516F069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Importance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A9988D-1B0C-847A-41B7-90405F2B817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Ta có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 là một xấp xỉ tốt cho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60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600">
                    <a:solidFill>
                      <a:srgbClr val="FF0000"/>
                    </a:solidFill>
                  </a:rPr>
                  <a:t> </a:t>
                </a:r>
                <a:r>
                  <a:rPr lang="en-US" sz="2600">
                    <a:solidFill>
                      <a:schemeClr val="tx1"/>
                    </a:solidFill>
                  </a:rPr>
                  <a:t>được gọi là trọng số quan trọng (importance weight).</a:t>
                </a:r>
              </a:p>
              <a:p>
                <a:pPr algn="l"/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trọng số quan trọng là 1 và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trở thành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Nếu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có thể được phát sinh bởi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nhiều hơn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Trọng số quan trọng (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) nhấn mạnh tính quan trọng của mẫu (sample) tương ứng.</a:t>
                </a: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1A9988D-1B0C-847A-41B7-90405F2B8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92487-AFB3-700A-CBB8-D7B85BA7FB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7032277-43D3-0DD6-7362-A334B60528A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67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A93B8-382E-94E4-5661-088A7AD14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B34A-23FE-E728-A1B5-940020BB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Tóm tắt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A4F788-5C91-BBF0-3ED8-876A8C6CBE1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>
                  <a:buNone/>
                </a:pPr>
                <a:r>
                  <a:rPr lang="en-US" sz="2600">
                    <a:solidFill>
                      <a:schemeClr val="tx1"/>
                    </a:solidFill>
                  </a:rPr>
                  <a:t>Nếu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>
                    <a:solidFill>
                      <a:srgbClr val="FF0000"/>
                    </a:solidFill>
                  </a:rPr>
                  <a:t> </a:t>
                </a:r>
                <a:r>
                  <a:rPr lang="en-US" sz="2600">
                    <a:solidFill>
                      <a:schemeClr val="tx1"/>
                    </a:solidFill>
                  </a:rPr>
                  <a:t>thì: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3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5080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sz="3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34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sSub>
                          <m:sSubPr>
                            <m:ctrlPr>
                              <a:rPr lang="en-US" sz="3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40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AA4F788-5C91-BBF0-3ED8-876A8C6CB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B8354-7F1D-1589-7FD6-6314C1E24E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5CE8573-7B95-AC29-5F19-2B7EA60733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2BCC18-CDC5-E60B-BA5E-A8F5FFF8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19797" y="881482"/>
            <a:ext cx="5276903" cy="436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54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0F2B0-BDD3-25AD-835A-97BE8536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31F2-9563-823E-84D8-0227DEB11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Định lý off-policy 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9F5415-87D7-8B8C-BF65-63E7CCB1A41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Giả sử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60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 là chiến lược hành xử (behavior policy)</a:t>
                </a: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phát sinh các mẫu trải nghiệm (experience samples).</a:t>
                </a:r>
              </a:p>
              <a:p>
                <a:pPr algn="l"/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sử dụng các mẫu này để cập nhật </a:t>
                </a:r>
                <a:r>
                  <a:rPr lang="en-US" sz="260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chiến lược mục tiêu (target policy)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có thể tối ưu hóa độ đo: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 algn="l">
                  <a:buNone/>
                </a:pP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là phân phối ổn định (stationary distribution) theo chiến lược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en-US" sz="2200">
                    <a:solidFill>
                      <a:srgbClr val="FF0000"/>
                    </a:solidFill>
                  </a:rPr>
                </a:br>
                <a:b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endParaRPr lang="en-US" sz="2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9F5415-87D7-8B8C-BF65-63E7CCB1A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30E25-C79C-C67E-6234-A884F19822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29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999097E-A0B4-9146-3E51-BE07BFDD8D3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3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4EC3A-5532-6007-95A0-C1DABC0F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0729E-6D3F-35E9-FBC0-E6F49878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891129"/>
            <a:ext cx="11303331" cy="5498498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actor-critic </a:t>
            </a:r>
            <a:r>
              <a:rPr lang="en-US" sz="2400" b="1" dirty="0" err="1"/>
              <a:t>thuộc</a:t>
            </a:r>
            <a:r>
              <a:rPr lang="en-US" sz="2400" b="1" dirty="0"/>
              <a:t> </a:t>
            </a:r>
            <a:r>
              <a:rPr lang="en-US" sz="2400" b="1" dirty="0" err="1"/>
              <a:t>nhóm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pháp</a:t>
            </a:r>
            <a:r>
              <a:rPr lang="en-US" sz="2400" b="1" dirty="0"/>
              <a:t> policy gradient.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actor-critic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ý </a:t>
            </a:r>
            <a:r>
              <a:rPr lang="en-US" sz="2400" dirty="0" err="1"/>
              <a:t>tưởng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policy gradient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dựa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trị</a:t>
            </a:r>
            <a:r>
              <a:rPr lang="en-US" sz="2400" dirty="0"/>
              <a:t> (value-based).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Thành </a:t>
            </a:r>
            <a:r>
              <a:rPr lang="en-US" sz="2400" b="1" dirty="0" err="1">
                <a:solidFill>
                  <a:schemeClr val="tx1"/>
                </a:solidFill>
              </a:rPr>
              <a:t>phần</a:t>
            </a:r>
            <a:r>
              <a:rPr lang="en-US" sz="2400" b="1" dirty="0">
                <a:solidFill>
                  <a:schemeClr val="tx1"/>
                </a:solidFill>
              </a:rPr>
              <a:t> “actor” </a:t>
            </a:r>
            <a:r>
              <a:rPr lang="en-US" sz="2400" b="1" dirty="0" err="1">
                <a:solidFill>
                  <a:schemeClr val="tx1"/>
                </a:solidFill>
              </a:rPr>
              <a:t>và</a:t>
            </a:r>
            <a:r>
              <a:rPr lang="en-US" sz="2400" b="1" dirty="0">
                <a:solidFill>
                  <a:schemeClr val="tx1"/>
                </a:solidFill>
              </a:rPr>
              <a:t> “critic” </a:t>
            </a:r>
            <a:r>
              <a:rPr lang="en-US" sz="2400" b="1" dirty="0" err="1">
                <a:solidFill>
                  <a:schemeClr val="tx1"/>
                </a:solidFill>
              </a:rPr>
              <a:t>là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gì</a:t>
            </a:r>
            <a:r>
              <a:rPr lang="en-US" sz="2400" b="1" dirty="0">
                <a:solidFill>
                  <a:schemeClr val="tx1"/>
                </a:solidFill>
              </a:rPr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Actor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cập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nhật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chiến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rgbClr val="FF0000"/>
                </a:solidFill>
                <a:sym typeface="Wingdings" panose="05000000000000000000" pitchFamily="2" charset="2"/>
              </a:rPr>
              <a:t>lược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(policy update)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. Thành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phần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này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gọi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là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actor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vì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các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chiến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lược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sẽ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được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sử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dụng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để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chọn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lựa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hành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động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(actions).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Critic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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đánh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giá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chiến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lược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(policy evaluation)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hoặc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ước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lượng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giá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trị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 (value estimation)</a:t>
            </a:r>
            <a:r>
              <a:rPr 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5080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E889-480C-258F-DA66-CCA5AEBF5D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AFFC5F3-7CC0-35FD-F00B-4D48993CC5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7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ADF9D-BADD-FA52-AE04-0F33E0B9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9CA5-82E8-7BD3-16A2-47861204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Định lý off-policy policy gradient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726A3-1D83-2677-9D42-03F82DEA8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905166"/>
            <a:ext cx="11288678" cy="5498498"/>
          </a:xfrm>
        </p:spPr>
        <p:txBody>
          <a:bodyPr>
            <a:noAutofit/>
          </a:bodyPr>
          <a:lstStyle/>
          <a:p>
            <a:pPr marL="50800" indent="0" algn="l">
              <a:buNone/>
            </a:pPr>
            <a:br>
              <a:rPr lang="en-US" sz="2200">
                <a:solidFill>
                  <a:schemeClr val="tx1"/>
                </a:solidFill>
                <a:ea typeface="Cambria Math" panose="02040503050406030204" pitchFamily="18" charset="0"/>
              </a:rPr>
            </a:br>
            <a:br>
              <a:rPr lang="en-US" sz="2200">
                <a:solidFill>
                  <a:schemeClr val="tx1"/>
                </a:solidFill>
                <a:ea typeface="Cambria Math" panose="02040503050406030204" pitchFamily="18" charset="0"/>
              </a:rPr>
            </a:br>
            <a:br>
              <a:rPr lang="en-US" sz="2200">
                <a:solidFill>
                  <a:srgbClr val="FF0000"/>
                </a:solidFill>
              </a:rPr>
            </a:br>
            <a:br>
              <a:rPr lang="en-US" sz="2200">
                <a:solidFill>
                  <a:schemeClr val="tx1"/>
                </a:solidFill>
                <a:ea typeface="Cambria Math" panose="02040503050406030204" pitchFamily="18" charset="0"/>
              </a:rPr>
            </a:br>
            <a:endParaRPr lang="en-US" sz="2200">
              <a:solidFill>
                <a:schemeClr val="tx1"/>
              </a:solidFill>
            </a:endParaRPr>
          </a:p>
          <a:p>
            <a:pPr marL="5080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9D659-188F-8D36-D44F-544E72657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E66C94CA-1D5A-2A25-6BC0-7B4A17F46DC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83673AE-9C46-B168-9D5B-1EC8B6F29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706573"/>
                  </p:ext>
                </p:extLst>
              </p:nvPr>
            </p:nvGraphicFramePr>
            <p:xfrm>
              <a:off x="495300" y="1095970"/>
              <a:ext cx="11441605" cy="4522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605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75145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off-policy policy gradient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30168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/>
                            <a:t>Trong trường hợp hệ số chiết khấu (discount)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∈(0,1)</m:t>
                              </m:r>
                            </m:oMath>
                          </a14:m>
                          <a:r>
                            <a:rPr lang="en-US" sz="2600" dirty="0"/>
                            <a:t>, </a:t>
                          </a:r>
                          <a:r>
                            <a:rPr lang="en-US" sz="2600"/>
                            <a:t>gradient của</a:t>
                          </a:r>
                          <a:r>
                            <a:rPr lang="en-US" sz="2600" baseline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/>
                            <a:t>là: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  <m:oMath xmlns:m="http://schemas.openxmlformats.org/officeDocument/2006/math"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=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26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2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6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den>
                                    </m:f>
                                    <m:sSub>
                                      <m:sSub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600" b="0" i="1" baseline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</m:sub>
                                        </m:sSub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  <m:r>
                                          <a:rPr lang="en-US" sz="2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/>
                            <a:t>Với</a:t>
                          </a:r>
                          <a:r>
                            <a:rPr lang="en-US" sz="26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/>
                            <a:t>là</a:t>
                          </a:r>
                          <a:r>
                            <a:rPr lang="en-US" sz="2600" baseline="0"/>
                            <a:t> chiến lược hành xử (behavior policy) và và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/>
                            <a:t>là</a:t>
                          </a:r>
                          <a:r>
                            <a:rPr lang="en-US" sz="2600" baseline="0"/>
                            <a:t> phân phối trạng thái (state distribution).</a:t>
                          </a:r>
                          <a:endParaRPr lang="en-US" sz="26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C83673AE-9C46-B168-9D5B-1EC8B6F29A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2706573"/>
                  </p:ext>
                </p:extLst>
              </p:nvPr>
            </p:nvGraphicFramePr>
            <p:xfrm>
              <a:off x="495300" y="1095970"/>
              <a:ext cx="11441605" cy="45225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605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75145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off-policy policy gradient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37710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" t="-20000" r="-213" b="-40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4484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38DE9-7A1C-D0B9-B293-061577588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7C35-ACC6-DDA0-DDF9-50081382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off-policy 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4F47C6-3936-3A9B-9672-5F540D60CDC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 algn="l">
                  <a:buNone/>
                </a:pP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Thuật toán off-policy policy gradient cũng </a:t>
                </a:r>
                <a:r>
                  <a:rPr lang="en-US" sz="260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có tính chất bất biến (invariant) </a:t>
                </a: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đối với thành phần baseline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algn="l"/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có: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2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Để giảm </a:t>
                </a:r>
                <a:r>
                  <a:rPr lang="en-US" sz="2600">
                    <a:solidFill>
                      <a:schemeClr val="accent1"/>
                    </a:solidFill>
                    <a:ea typeface="Cambria Math" panose="02040503050406030204" pitchFamily="18" charset="0"/>
                  </a:rPr>
                  <a:t>phương sai ước lượng (estimation variance)</a:t>
                </a:r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, ta có thể chọn baseline là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26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en-US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  <m:r>
                                    <a:rPr lang="en-US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6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6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94F47C6-3936-3A9B-9672-5F540D60C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12606-ECCA-14A5-ADAB-6E6B88E85F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31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254A8283-A697-3D13-66C3-FD4FB326FF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657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433A3-2858-325F-2A61-709AE3B10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18C8-0BB8-9AFA-6420-1F2781ED6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off-policy policy gradient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222E2D-B83E-B97B-9703-DFCF16F376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</p:spPr>
            <p:txBody>
              <a:bodyPr>
                <a:noAutofit/>
              </a:bodyPr>
              <a:lstStyle/>
              <a:p>
                <a:pPr marL="50800" indent="0" algn="l">
                  <a:buNone/>
                </a:pPr>
                <a: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có thuật toán stochastic gradient ascent cho off-policy policy gradient: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2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Tương tự như trường hợp on-policy, ta cũng có: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2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Thuật toán trở thành: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>
                        <m:f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2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/>
                <a: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Ta có thể hiểu như là:</a:t>
                </a:r>
              </a:p>
              <a:p>
                <a:pPr marL="5080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2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0222E2D-B83E-B97B-9703-DFCF16F37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905166"/>
                <a:ext cx="11288678" cy="5498498"/>
              </a:xfrm>
              <a:blipFill>
                <a:blip r:embed="rId2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84E8D-43DA-7100-74A9-CAC0492EBC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32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FDDDF498-79D8-59F4-4AE6-17770304B0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2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23297-FEC4-3534-BB58-4E891E010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CF62-D7EB-F81F-EAE0-21ED8C38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off-policy policy gradient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2FC4E-7654-5618-5235-3F1D48E4B1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33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59FEEEE-9ACB-BA18-925F-1B6A3746BAC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DE365-33A7-5DBE-05CF-84860EB39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32" y="980031"/>
            <a:ext cx="11353801" cy="552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81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6A491820-8C42-B8CF-1882-2B3C75B1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9C7E6284-D829-FF02-3C96-AFF9658A5F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/>
              <a:t>ACTOR-CRITIC ĐƠN ĐỊNH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5CED54A5-4EFD-C988-07D4-DF6D7BBC76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DETERMINISTIC ACTOR-CRITIC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79BCADC0-64B6-3F65-0E4D-DD6EB516BFD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6E238957-9E54-7082-58AF-4A460D283DEC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9CC2ABA3-A208-C399-4330-FC92C22CE97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F7E78626-9A65-8DD3-190E-F3D6553378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8524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158F-6933-A41F-7949-6EB2C9F4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D961-4209-6617-ECFD-90A81A818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Giới thiệu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A5CCB-6D90-499D-FEAA-49A5503F7BE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728870"/>
              </a:xfrm>
            </p:spPr>
            <p:txBody>
              <a:bodyPr>
                <a:normAutofit/>
              </a:bodyPr>
              <a:lstStyle/>
              <a:p>
                <a:r>
                  <a:rPr lang="en-US" sz="2200">
                    <a:solidFill>
                      <a:schemeClr val="tx1"/>
                    </a:solidFill>
                  </a:rPr>
                  <a:t>Các chiến lược sử dụng trong các phương pháp policy gradient là các </a:t>
                </a:r>
                <a:r>
                  <a:rPr lang="en-US" sz="2200">
                    <a:solidFill>
                      <a:schemeClr val="accent1"/>
                    </a:solidFill>
                  </a:rPr>
                  <a:t>chiến lược có yếu tố ngẫu nhiên (stochastic policy)</a:t>
                </a:r>
                <a:r>
                  <a:rPr lang="en-US" sz="2200">
                    <a:solidFill>
                      <a:schemeClr val="tx1"/>
                    </a:solidFill>
                  </a:rPr>
                  <a:t> vì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với mọi cặp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Ta có thể sử dụng các </a:t>
                </a:r>
                <a:r>
                  <a:rPr lang="en-US" sz="2200">
                    <a:solidFill>
                      <a:srgbClr val="FF0000"/>
                    </a:solidFill>
                  </a:rPr>
                  <a:t>chiến lược đơn định (deterministic policies)</a:t>
                </a:r>
                <a:r>
                  <a:rPr lang="en-US" sz="2200">
                    <a:solidFill>
                      <a:schemeClr val="tx1"/>
                    </a:solidFill>
                  </a:rPr>
                  <a:t> với các phương pháp policy gradient hay không?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200" b="1">
                    <a:solidFill>
                      <a:schemeClr val="tx1"/>
                    </a:solidFill>
                  </a:rPr>
                  <a:t>Lợi ích: </a:t>
                </a:r>
                <a:r>
                  <a:rPr lang="en-US" sz="2200">
                    <a:solidFill>
                      <a:schemeClr val="tx1"/>
                    </a:solidFill>
                  </a:rPr>
                  <a:t>chiến lược đơn định có thể xử lý </a:t>
                </a:r>
                <a:r>
                  <a:rPr lang="en-US" sz="2200">
                    <a:solidFill>
                      <a:srgbClr val="FF0000"/>
                    </a:solidFill>
                  </a:rPr>
                  <a:t>hành động liên tục (continuous action)</a:t>
                </a:r>
                <a:r>
                  <a:rPr lang="en-US" sz="220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Các chiến lược có thể được biểu diễn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:r>
                  <a:rPr lang="en-US" sz="2200">
                    <a:solidFill>
                      <a:schemeClr val="tx1"/>
                    </a:solidFill>
                  </a:rPr>
                  <a:t>và ta có thể cài đặt là chiến lược có yếu tố ngẫu nhiên (stochastic) hoặc đơn định (deterministic).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Chiến lược đơn định (deterministic policy) còn có thể được biểu diễn với: 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là một ánh xạ (mapping) từ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có thể được cài đặt bằng một mạng neural có input là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, output là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, và các tham số của mạng là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FA5CCB-6D90-499D-FEAA-49A5503F7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728870"/>
              </a:xfrm>
              <a:blipFill>
                <a:blip r:embed="rId2"/>
                <a:stretch>
                  <a:fillRect l="-539" t="-319" r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F5499-DE22-065F-5559-4452FFFECC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60244F9B-D6BE-9E96-55CC-9F4B91CC416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9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376A-34E8-2A73-6B87-3CE58B306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C5B05-B07C-B7DD-72F6-1B94C726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Định lý policy gradient đơn định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F38719-DC7B-DC8C-15F4-8BE209E13F3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200">
                    <a:solidFill>
                      <a:schemeClr val="tx1"/>
                    </a:solidFill>
                  </a:rPr>
                  <a:t>Các định lý về policy gradient tiêu chuẩn đều dành cho các chiến lược có yếu tố ngẫu nhiên (stochastic policies).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Đối với các chiến lược đơn định (deterministic policies), ta cần phát triển các định lý policy gradient mới.</a:t>
                </a:r>
              </a:p>
              <a:p>
                <a:r>
                  <a:rPr lang="en-US" sz="2200">
                    <a:solidFill>
                      <a:schemeClr val="tx1"/>
                    </a:solidFill>
                  </a:rPr>
                  <a:t>Xét độ đo giá trị trạng thái trung bình trong trường hợp có chiết khấu (discount):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𝒮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>
                    <a:solidFill>
                      <a:schemeClr val="tx1"/>
                    </a:solidFill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là phân phối xác suất thỏa mãn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2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Để đơn giản, ta xem như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độc lập với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. Có hai trường hợp đặc biệt: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và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>
                    <a:solidFill>
                      <a:schemeClr val="tx1"/>
                    </a:solidFill>
                  </a:rPr>
                  <a:t>, 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là trạng thái khởi đầu mà ta quan tâm.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>
                    <a:solidFill>
                      <a:schemeClr val="tx1"/>
                    </a:solidFill>
                  </a:rPr>
                  <a:t>là phân phối ổn định (stationary distribution) của một chiến lược hành xử (behavior policy) khác với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EF38719-DC7B-DC8C-15F4-8BE209E13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t="-776" r="-701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FA908-E767-D8DB-49D0-2977362745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A1B3AE55-BFD0-39AC-360A-041139CBCA9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32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E5130-DA77-D7A2-CDBA-0BE38EDE3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8A88-09A8-4E9C-A994-A36F6625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Định lý policy gradient đơn định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0FFA4-A640-3870-50EF-BE9661EAD3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52316740-3D09-FBC0-E564-9138656C3C1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B10389E-2BD2-80C9-3A3F-43CB31FD437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41796"/>
              </a:xfrm>
            </p:spPr>
            <p:txBody>
              <a:bodyPr>
                <a:normAutofit fontScale="92500" lnSpcReduction="10000"/>
              </a:bodyPr>
              <a:lstStyle/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Gradient không sử dụng phân phối hành động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/>
                  <a:t>.</a:t>
                </a:r>
              </a:p>
              <a:p>
                <a:r>
                  <a:rPr lang="en-US"/>
                  <a:t>Phương pháp policy gradient đơn định là </a:t>
                </a:r>
                <a:r>
                  <a:rPr lang="en-US">
                    <a:solidFill>
                      <a:srgbClr val="FF0000"/>
                    </a:solidFill>
                  </a:rPr>
                  <a:t>off-policy</a:t>
                </a:r>
                <a:r>
                  <a:rPr lang="en-US"/>
                  <a:t>.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3B10389E-2BD2-80C9-3A3F-43CB31FD4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4145" y="1233824"/>
                <a:ext cx="10579654" cy="5241796"/>
              </a:xfrm>
              <a:blipFill>
                <a:blip r:embed="rId2"/>
                <a:stretch>
                  <a:fillRect l="-576" b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7D4AE87-B7E2-65DF-75DD-BC66ED8B2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473530"/>
                  </p:ext>
                </p:extLst>
              </p:nvPr>
            </p:nvGraphicFramePr>
            <p:xfrm>
              <a:off x="575510" y="935167"/>
              <a:ext cx="11441605" cy="4214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605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75145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policy gradient đơn định (DPG theorem)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30168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/>
                            <a:t>Trong trường hợp hệ số chiết khấu (discount)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∈(0,1)</m:t>
                              </m:r>
                            </m:oMath>
                          </a14:m>
                          <a:r>
                            <a:rPr lang="en-US" sz="2600" dirty="0"/>
                            <a:t>, </a:t>
                          </a:r>
                          <a:r>
                            <a:rPr lang="en-US" sz="2600"/>
                            <a:t>gradient của</a:t>
                          </a:r>
                          <a:r>
                            <a:rPr lang="en-US" sz="2600" baseline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6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600" dirty="0"/>
                            <a:t> </a:t>
                          </a:r>
                          <a:r>
                            <a:rPr lang="en-US" sz="2600"/>
                            <a:t>là:</a:t>
                          </a: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2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𝒮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nary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b>
                                </m:sSub>
                              </m:oMath>
                              <m:oMath xmlns:m="http://schemas.openxmlformats.org/officeDocument/2006/math">
                                <m:r>
                                  <a:rPr lang="en-US" sz="2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=</m:t>
                                </m:r>
                                <m:sSub>
                                  <m:sSubPr>
                                    <m:ctrlPr>
                                      <a:rPr lang="en-US" sz="2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∇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  <m:d>
                                      <m:d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∇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e>
                                          <m:sub>
                                            <m:r>
                                              <a:rPr lang="en-US" sz="26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sub>
                                        </m:s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|</m:t>
                                        </m:r>
                                      </m:e>
                                      <m:sub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6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600" dirty="0"/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/>
                            <a:t>với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600"/>
                            <a:t> là</a:t>
                          </a:r>
                          <a:r>
                            <a:rPr lang="en-US" sz="2600" baseline="0"/>
                            <a:t> phân phối trạng thái (state distribution).</a:t>
                          </a:r>
                          <a:endParaRPr lang="en-US" sz="2600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7D4AE87-B7E2-65DF-75DD-BC66ED8B2B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2473530"/>
                  </p:ext>
                </p:extLst>
              </p:nvPr>
            </p:nvGraphicFramePr>
            <p:xfrm>
              <a:off x="575510" y="935167"/>
              <a:ext cx="11441605" cy="42144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41605">
                      <a:extLst>
                        <a:ext uri="{9D8B030D-6E8A-4147-A177-3AD203B41FA5}">
                          <a16:colId xmlns:a16="http://schemas.microsoft.com/office/drawing/2014/main" val="2608535808"/>
                        </a:ext>
                      </a:extLst>
                    </a:gridCol>
                  </a:tblGrid>
                  <a:tr h="75145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600" dirty="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Định</a:t>
                          </a:r>
                          <a:r>
                            <a:rPr lang="en-US" sz="2600" dirty="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sz="2600" err="1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lý</a:t>
                          </a:r>
                          <a:r>
                            <a:rPr lang="en-US" sz="2600"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</a:rPr>
                            <a:t> policy gradient đơn định (DPG theorem)</a:t>
                          </a:r>
                          <a:endParaRPr lang="en-VN" sz="2600" dirty="0">
                            <a:solidFill>
                              <a:schemeClr val="tx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6693422"/>
                      </a:ext>
                    </a:extLst>
                  </a:tr>
                  <a:tr h="34629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3" t="-21793" r="-213" b="-33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008814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0085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18827-26A9-788E-617E-D1A9B399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8BB-EAB6-1C15-4BFD-52ECDBD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actor-critic đơn định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143AA2-1252-901A-1994-40CAE4C6FD0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r>
                  <a:rPr lang="en-US" sz="3200">
                    <a:solidFill>
                      <a:schemeClr val="tx1"/>
                    </a:solidFill>
                  </a:rPr>
                  <a:t>Dựa trên công thức policy gradient, ta có thuật toán gradient ascent cực đại hóa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sz="3200">
                    <a:solidFill>
                      <a:schemeClr val="tx1"/>
                    </a:solidFill>
                  </a:rPr>
                  <a:t>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3200">
                  <a:solidFill>
                    <a:schemeClr val="tx1"/>
                  </a:solidFill>
                </a:endParaRPr>
              </a:p>
              <a:p>
                <a:r>
                  <a:rPr lang="en-US" sz="3200">
                    <a:solidFill>
                      <a:schemeClr val="tx1"/>
                    </a:solidFill>
                  </a:rPr>
                  <a:t>Thuật toán stochastic gradient ascent tương ứng là: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7143AA2-1252-901A-1994-40CAE4C6F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0EF7E-A6E6-28A8-5A58-DC485250A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DD7ED193-5A50-1441-8BF9-4FBA173148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890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DB78-C3BE-7D52-2E18-142FA8340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BB376-81AC-919F-634B-1D2FC7445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actor-critic đơn định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77A29-F75A-BB82-8A5B-9DDEDAF1B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022" y="1009860"/>
            <a:ext cx="11303331" cy="5498498"/>
          </a:xfrm>
        </p:spPr>
        <p:txBody>
          <a:bodyPr>
            <a:normAutofit/>
          </a:bodyPr>
          <a:lstStyle/>
          <a:p>
            <a:pPr marL="50800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7087A-5A71-71AB-0D4D-4B1F9D674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39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8A39693E-90EC-6D09-2C3D-BA64B9A8EA1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1C1A3-9797-BDD5-1D01-12DE04958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47" y="905166"/>
            <a:ext cx="11303331" cy="53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3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/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PHƯƠNG PHÁP ACTOR-CRITIC ĐƠN GIẢN</a:t>
            </a:r>
            <a:endParaRPr dirty="0"/>
          </a:p>
        </p:txBody>
      </p:sp>
      <p:sp>
        <p:nvSpPr>
          <p:cNvPr id="364" name="Google Shape;364;p4"/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SIMPLE ACTOR-CRITIC</a:t>
            </a:r>
            <a:endParaRPr dirty="0"/>
          </a:p>
        </p:txBody>
      </p:sp>
      <p:sp>
        <p:nvSpPr>
          <p:cNvPr id="365" name="Google Shape;365;p4"/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/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/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/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119B-DEEB-AEE1-C9C6-DC478B133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9107-7F91-89C2-953B-EF93B5DB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/>
              <a:t>Thuật toán actor-critic đơn định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11B509-343C-C17B-52A6-540B2DAB07F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Bản cài đặt off-policy với chiến lược hành xử (behavior policy)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khác với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có thể được thay thế bởi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noise</m:t>
                    </m:r>
                  </m:oMath>
                </a14:m>
                <a:endParaRPr lang="en-US">
                  <a:solidFill>
                    <a:schemeClr val="tx1"/>
                  </a:solidFill>
                </a:endParaRPr>
              </a:p>
              <a:p>
                <a:r>
                  <a:rPr lang="en-US">
                    <a:solidFill>
                      <a:schemeClr val="tx1"/>
                    </a:solidFill>
                  </a:rPr>
                  <a:t>Các lựa chọn để cài đặt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>
                    <a:solidFill>
                      <a:schemeClr val="accent1"/>
                    </a:solidFill>
                  </a:rPr>
                  <a:t>Hàm tuyến tính (linear function):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với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là vector đặc trưng.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>
                    <a:solidFill>
                      <a:schemeClr val="accent1"/>
                    </a:solidFill>
                  </a:rPr>
                  <a:t>Mạng nơ-rơn (neural network): </a:t>
                </a:r>
                <a:r>
                  <a:rPr lang="en-US">
                    <a:solidFill>
                      <a:schemeClr val="tx1"/>
                    </a:solidFill>
                  </a:rPr>
                  <a:t>phương pháp deep deterministic policy gradient (DDPG).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111B509-343C-C17B-52A6-540B2DAB0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1009860"/>
                <a:ext cx="11303331" cy="5498498"/>
              </a:xfrm>
              <a:blipFill>
                <a:blip r:embed="rId2"/>
                <a:stretch>
                  <a:fillRect l="-539" r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6C359-26CB-184E-37EA-8C4D671411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40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F43FC118-DB81-2E14-FFA7-E45B15A150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81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F56E8-0940-6455-D499-D4FB1464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1FA5-1BC8-48FF-8703-FBB68B8C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actor-critic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3775B1-849F-7A12-B9F3-097333846F2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200" b="1" i="1" dirty="0"/>
                  <a:t>Ý </a:t>
                </a:r>
                <a:r>
                  <a:rPr lang="en-US" sz="2200" b="1" i="1" dirty="0" err="1"/>
                  <a:t>tưởng</a:t>
                </a:r>
                <a:r>
                  <a:rPr lang="en-US" sz="2200" b="1" i="1" dirty="0"/>
                  <a:t> </a:t>
                </a:r>
                <a:r>
                  <a:rPr lang="en-US" sz="2200" b="1" i="1" dirty="0" err="1"/>
                  <a:t>của</a:t>
                </a:r>
                <a:r>
                  <a:rPr lang="en-US" sz="2200" b="1" i="1" dirty="0"/>
                  <a:t> policy gradient:</a:t>
                </a:r>
              </a:p>
              <a:p>
                <a:pPr marL="508000" indent="-457200">
                  <a:buFont typeface="+mj-lt"/>
                  <a:buAutoNum type="arabicPeriod"/>
                </a:pPr>
                <a:r>
                  <a:rPr lang="en-US" sz="2200" dirty="0" err="1">
                    <a:solidFill>
                      <a:schemeClr val="tx1"/>
                    </a:solidFill>
                  </a:rPr>
                  <a:t>Một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đo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hoặc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0" indent="-457200" algn="l">
                  <a:buFont typeface="+mj-lt"/>
                  <a:buAutoNum type="arabicPeriod"/>
                </a:pPr>
                <a:r>
                  <a:rPr lang="en-US" sz="22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200" dirty="0">
                    <a:solidFill>
                      <a:schemeClr val="tx1"/>
                    </a:solidFill>
                  </a:rPr>
                  <a:t> gradient ascent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cực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đại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hóa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2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=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func>
                          <m:funcPr>
                            <m:ctrlP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0" indent="-457200">
                  <a:buFont typeface="+mj-lt"/>
                  <a:buAutoNum type="arabicPeriod"/>
                </a:pPr>
                <a:r>
                  <a:rPr lang="en-US" sz="2200" dirty="0" err="1">
                    <a:solidFill>
                      <a:schemeClr val="tx1"/>
                    </a:solidFill>
                  </a:rPr>
                  <a:t>Phiên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bản</a:t>
                </a:r>
                <a:r>
                  <a:rPr lang="en-US" sz="2200" dirty="0">
                    <a:solidFill>
                      <a:schemeClr val="tx1"/>
                    </a:solidFill>
                  </a:rPr>
                  <a:t> stochastic gradient ascent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hoạt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2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508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func>
                        <m:func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200" b="1" i="1" dirty="0">
                    <a:solidFill>
                      <a:schemeClr val="tx1"/>
                    </a:solidFill>
                  </a:rPr>
                  <a:t>Thành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actor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và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critic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trong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công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thức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cập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nhật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b="1" i="1" dirty="0" err="1">
                    <a:solidFill>
                      <a:schemeClr val="tx1"/>
                    </a:solidFill>
                  </a:rPr>
                  <a:t>trên</a:t>
                </a:r>
                <a:r>
                  <a:rPr lang="en-US" sz="2200" b="1" i="1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Biểu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thức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cập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nhật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ứng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sz="2200" dirty="0">
                    <a:solidFill>
                      <a:schemeClr val="tx1"/>
                    </a:solidFill>
                  </a:rPr>
                  <a:t> actor.</a:t>
                </a:r>
              </a:p>
              <a:p>
                <a:r>
                  <a:rPr lang="en-US" sz="22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tương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ứng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với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thành</a:t>
                </a: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phần</a:t>
                </a:r>
                <a:r>
                  <a:rPr lang="en-US" sz="2200" dirty="0">
                    <a:solidFill>
                      <a:schemeClr val="tx1"/>
                    </a:solidFill>
                  </a:rPr>
                  <a:t> critic.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03775B1-849F-7A12-B9F3-097333846F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  <a:blipFill>
                <a:blip r:embed="rId2"/>
                <a:stretch>
                  <a:fillRect l="-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3E59D-F0A7-78B3-12DC-FBAAA09A01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5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0D9D15E2-9560-4F32-12FF-92EFF21580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5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DD50-4E80-8E89-FD8E-3AC93506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6341-16AC-E06A-7E36-9A5917C3B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actor-critic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A2C23C-5612-8142-5CA5-FDCBC08936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</p:spPr>
            <p:txBody>
              <a:bodyPr>
                <a:normAutofit/>
              </a:bodyPr>
              <a:lstStyle/>
              <a:p>
                <a:pPr marL="50800" indent="0">
                  <a:buNone/>
                </a:pPr>
                <a:r>
                  <a:rPr lang="en-US" sz="2400" b="1" dirty="0" err="1">
                    <a:solidFill>
                      <a:schemeClr val="tx1"/>
                    </a:solidFill>
                  </a:rPr>
                  <a:t>Uớc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bằng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</a:rPr>
                  <a:t>nào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50800" indent="0"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Ta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2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cách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khác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nhau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để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ước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lượng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giá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trị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hành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động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(action values):</a:t>
                </a:r>
              </a:p>
              <a:p>
                <a:r>
                  <a:rPr lang="en-US" sz="24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pháp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Monte Carlo (MC) learning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pháp</a:t>
                </a:r>
                <a:r>
                  <a:rPr lang="en-US" sz="2400" dirty="0">
                    <a:solidFill>
                      <a:schemeClr val="tx1"/>
                    </a:solidFill>
                  </a:rPr>
                  <a:t> MC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</a:rPr>
                  <a:t> ta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REINFORCE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hoặc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còn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gọi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là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Monte Carlo policy gradient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pháp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Temporal Difference (TD) learning</a:t>
                </a:r>
                <a:r>
                  <a:rPr lang="en-US" sz="2400" dirty="0">
                    <a:solidFill>
                      <a:schemeClr val="tx1"/>
                    </a:solidFill>
                  </a:rPr>
                  <a:t>: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Nếu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phương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pháp</a:t>
                </a:r>
                <a:r>
                  <a:rPr lang="en-US" sz="2400" dirty="0">
                    <a:solidFill>
                      <a:schemeClr val="tx1"/>
                    </a:solidFill>
                  </a:rPr>
                  <a:t> TD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được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sử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dụng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thì</a:t>
                </a:r>
                <a:r>
                  <a:rPr lang="en-US" sz="2400" dirty="0">
                    <a:solidFill>
                      <a:schemeClr val="tx1"/>
                    </a:solidFill>
                  </a:rPr>
                  <a:t> ta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có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họ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thuật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toán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actor-critic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50800" indent="0">
                  <a:buNone/>
                </a:pP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A2C23C-5612-8142-5CA5-FDCBC0893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08022" y="891129"/>
                <a:ext cx="11303331" cy="5498498"/>
              </a:xfrm>
              <a:blipFill>
                <a:blip r:embed="rId2"/>
                <a:stretch>
                  <a:fillRect l="-539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01BF0-E7BF-451E-D7AD-26B9D5062F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6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1F81336A-87E3-0A77-4338-D29F3EB216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876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475B3-DD87-A103-206A-1595C20F1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EA9E-CBDF-0ED3-84B3-9B771240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Q actor-critic (QAC)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9ADB8-E2DB-932D-1266-9AF4680BBF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7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CEFDFC37-8D98-9363-3DBA-A3844FA86C7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81D93CF-0F9D-AE30-33B4-C867A1D1C4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053F4B-54C8-C1D2-182E-A17D093F6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6" y="1321762"/>
            <a:ext cx="11630914" cy="42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4190A-E1B9-46E0-5E9F-24A3097B0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4F2C-A41F-5599-8A35-A1129B2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46" y="119270"/>
            <a:ext cx="10579655" cy="78589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Q actor-critic (QAC)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4F580-131F-3712-2745-A40BCC48B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 smtClean="0"/>
              <a:t>8</a:t>
            </a:fld>
            <a:endParaRPr lang="en-VN"/>
          </a:p>
        </p:txBody>
      </p:sp>
      <p:sp>
        <p:nvSpPr>
          <p:cNvPr id="5" name="Google Shape;375;p5">
            <a:extLst>
              <a:ext uri="{FF2B5EF4-FFF2-40B4-BE49-F238E27FC236}">
                <a16:creationId xmlns:a16="http://schemas.microsoft.com/office/drawing/2014/main" id="{97D08583-0E1A-8C52-4D2E-43ED82B0F17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74146" y="6475620"/>
            <a:ext cx="4311788" cy="263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 dirty="0"/>
              <a:t>Thực hiện bởi Trường Đại học Công nghệ Thông tin, ĐHQG-HCM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D6DC222-3D9A-3633-584A-812B3408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en-US" dirty="0"/>
              <a:t> critic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SARSA + </a:t>
            </a:r>
            <a:r>
              <a:rPr lang="en-US" dirty="0" err="1"/>
              <a:t>xấp</a:t>
            </a:r>
            <a:r>
              <a:rPr lang="en-US" dirty="0"/>
              <a:t> </a:t>
            </a:r>
            <a:r>
              <a:rPr lang="en-US" dirty="0" err="1"/>
              <a:t>xỉ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(value function approximation).</a:t>
            </a:r>
          </a:p>
          <a:p>
            <a:r>
              <a:rPr lang="en-US" dirty="0"/>
              <a:t>Thành </a:t>
            </a:r>
            <a:r>
              <a:rPr lang="en-US" dirty="0" err="1"/>
              <a:t>phần</a:t>
            </a:r>
            <a:r>
              <a:rPr lang="en-US" dirty="0"/>
              <a:t> actor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(policy update).</a:t>
            </a:r>
          </a:p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actor-critic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Q Actor-Critic (QAC).</a:t>
            </a:r>
          </a:p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actor-critic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QAC.</a:t>
            </a:r>
          </a:p>
        </p:txBody>
      </p:sp>
    </p:spTree>
    <p:extLst>
      <p:ext uri="{BB962C8B-B14F-4D97-AF65-F5344CB8AC3E}">
        <p14:creationId xmlns:p14="http://schemas.microsoft.com/office/powerpoint/2010/main" val="3101500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>
          <a:extLst>
            <a:ext uri="{FF2B5EF4-FFF2-40B4-BE49-F238E27FC236}">
              <a16:creationId xmlns:a16="http://schemas.microsoft.com/office/drawing/2014/main" id="{C1D0899B-E732-44B8-CEC3-CD15D8A3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">
            <a:extLst>
              <a:ext uri="{FF2B5EF4-FFF2-40B4-BE49-F238E27FC236}">
                <a16:creationId xmlns:a16="http://schemas.microsoft.com/office/drawing/2014/main" id="{C944E534-0A43-009F-67B2-56C8097A7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70929" y="2095027"/>
            <a:ext cx="9941071" cy="88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4400"/>
              <a:buNone/>
            </a:pPr>
            <a:r>
              <a:rPr lang="en-US" dirty="0"/>
              <a:t>ADVANTAGE ACTOR-CRITIC (A2C)</a:t>
            </a:r>
            <a:endParaRPr dirty="0"/>
          </a:p>
        </p:txBody>
      </p:sp>
      <p:sp>
        <p:nvSpPr>
          <p:cNvPr id="364" name="Google Shape;364;p4">
            <a:extLst>
              <a:ext uri="{FF2B5EF4-FFF2-40B4-BE49-F238E27FC236}">
                <a16:creationId xmlns:a16="http://schemas.microsoft.com/office/drawing/2014/main" id="{A1F71411-0669-7932-1743-14BDB67E7F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70930" y="3169159"/>
            <a:ext cx="9941070" cy="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ADVANTAGE ACTOR-CRITIC (A2C)</a:t>
            </a:r>
            <a:endParaRPr dirty="0"/>
          </a:p>
        </p:txBody>
      </p:sp>
      <p:sp>
        <p:nvSpPr>
          <p:cNvPr id="365" name="Google Shape;365;p4">
            <a:extLst>
              <a:ext uri="{FF2B5EF4-FFF2-40B4-BE49-F238E27FC236}">
                <a16:creationId xmlns:a16="http://schemas.microsoft.com/office/drawing/2014/main" id="{9480D233-F461-45BE-64D6-A612D8316B1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470930" y="4137397"/>
            <a:ext cx="7147030" cy="916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000"/>
              <a:buNone/>
            </a:pPr>
            <a:endParaRPr/>
          </a:p>
        </p:txBody>
      </p:sp>
      <p:sp>
        <p:nvSpPr>
          <p:cNvPr id="366" name="Google Shape;366;p4">
            <a:extLst>
              <a:ext uri="{FF2B5EF4-FFF2-40B4-BE49-F238E27FC236}">
                <a16:creationId xmlns:a16="http://schemas.microsoft.com/office/drawing/2014/main" id="{EE6A9691-BC1B-10F4-B9B7-BDD8ED61DD6F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8896576" y="5231902"/>
            <a:ext cx="2521280" cy="157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F7FF"/>
              </a:buClr>
              <a:buSzPts val="12000"/>
              <a:buNone/>
            </a:pPr>
            <a:endParaRPr/>
          </a:p>
        </p:txBody>
      </p:sp>
      <p:sp>
        <p:nvSpPr>
          <p:cNvPr id="367" name="Google Shape;367;p4">
            <a:extLst>
              <a:ext uri="{FF2B5EF4-FFF2-40B4-BE49-F238E27FC236}">
                <a16:creationId xmlns:a16="http://schemas.microsoft.com/office/drawing/2014/main" id="{E3B5075C-308D-75BF-27F8-6FFC6BAFE98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838200" y="6481647"/>
            <a:ext cx="4475922" cy="23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VN"/>
              <a:t>Thực hiện bởi Trường Đại học Công nghệ Thông tin, ĐHQG-HCM</a:t>
            </a:r>
            <a:endParaRPr/>
          </a:p>
        </p:txBody>
      </p:sp>
      <p:sp>
        <p:nvSpPr>
          <p:cNvPr id="368" name="Google Shape;368;p4">
            <a:extLst>
              <a:ext uri="{FF2B5EF4-FFF2-40B4-BE49-F238E27FC236}">
                <a16:creationId xmlns:a16="http://schemas.microsoft.com/office/drawing/2014/main" id="{8FB297B8-2D7A-776C-5A57-6EDE89F900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62" y="6542216"/>
            <a:ext cx="292608" cy="315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V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337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IT Pallete">
      <a:dk1>
        <a:srgbClr val="2A2F4F"/>
      </a:dk1>
      <a:lt1>
        <a:srgbClr val="FFFFFF"/>
      </a:lt1>
      <a:dk2>
        <a:srgbClr val="1C305E"/>
      </a:dk2>
      <a:lt2>
        <a:srgbClr val="E7E6E6"/>
      </a:lt2>
      <a:accent1>
        <a:srgbClr val="0071FF"/>
      </a:accent1>
      <a:accent2>
        <a:srgbClr val="FAAB78"/>
      </a:accent2>
      <a:accent3>
        <a:srgbClr val="EC7171"/>
      </a:accent3>
      <a:accent4>
        <a:srgbClr val="FFCD38"/>
      </a:accent4>
      <a:accent5>
        <a:srgbClr val="4700D8"/>
      </a:accent5>
      <a:accent6>
        <a:srgbClr val="41855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4876</TotalTime>
  <Words>3163</Words>
  <Application>Microsoft Office PowerPoint</Application>
  <PresentationFormat>Widescreen</PresentationFormat>
  <Paragraphs>323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Giới thiệu</vt:lpstr>
      <vt:lpstr>PowerPoint Presentation</vt:lpstr>
      <vt:lpstr>Phương pháp actor-critic đơn giản</vt:lpstr>
      <vt:lpstr>Phương pháp actor-critic đơn giản</vt:lpstr>
      <vt:lpstr>Phương pháp Q actor-critic (QAC)</vt:lpstr>
      <vt:lpstr>Phương pháp Q actor-critic (QAC)</vt:lpstr>
      <vt:lpstr>PowerPoint Presentation</vt:lpstr>
      <vt:lpstr>Giới thiệu</vt:lpstr>
      <vt:lpstr>Giới thiệu</vt:lpstr>
      <vt:lpstr>Giới thiệu</vt:lpstr>
      <vt:lpstr>Giới thiệu</vt:lpstr>
      <vt:lpstr>Thuật toán Advantage actor-critic</vt:lpstr>
      <vt:lpstr>Thuật toán Advantage actor-critic</vt:lpstr>
      <vt:lpstr>Thuật toán Advantage actor-critic (A2C)</vt:lpstr>
      <vt:lpstr>Thuật toán Advantage actor-critic (A2C)</vt:lpstr>
      <vt:lpstr>PowerPoint Presentation</vt:lpstr>
      <vt:lpstr>Giới thiệu</vt:lpstr>
      <vt:lpstr>Giới thiệu – Ví dụ minh họa</vt:lpstr>
      <vt:lpstr>Giới thiệu – Ví dụ minh họa</vt:lpstr>
      <vt:lpstr>Giới thiệu – Ví dụ minh họa</vt:lpstr>
      <vt:lpstr>Giới thiệu – Ví dụ minh họa</vt:lpstr>
      <vt:lpstr>Giới thiệu – Ví dụ minh họa</vt:lpstr>
      <vt:lpstr>Giới thiệu – Ví dụ minh họa</vt:lpstr>
      <vt:lpstr>Importance Sampling</vt:lpstr>
      <vt:lpstr>Importance Sampling</vt:lpstr>
      <vt:lpstr>Tóm tắt</vt:lpstr>
      <vt:lpstr>Định lý off-policy policy gradient</vt:lpstr>
      <vt:lpstr>Định lý off-policy policy gradient</vt:lpstr>
      <vt:lpstr>Thuật toán off-policy policy gradient</vt:lpstr>
      <vt:lpstr>Thuật toán off-policy policy gradient</vt:lpstr>
      <vt:lpstr>Thuật toán off-policy policy gradient</vt:lpstr>
      <vt:lpstr>PowerPoint Presentation</vt:lpstr>
      <vt:lpstr>Giới thiệu</vt:lpstr>
      <vt:lpstr>Định lý policy gradient đơn định</vt:lpstr>
      <vt:lpstr>Định lý policy gradient đơn định</vt:lpstr>
      <vt:lpstr>Thuật toán actor-critic đơn định</vt:lpstr>
      <vt:lpstr>Thuật toán actor-critic đơn định</vt:lpstr>
      <vt:lpstr>Thuật toán actor-critic đơn định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Trần Hoàng Lộc</dc:creator>
  <cp:lastModifiedBy>Lương Ngọc Hoàng</cp:lastModifiedBy>
  <cp:revision>372</cp:revision>
  <dcterms:created xsi:type="dcterms:W3CDTF">2023-03-03T01:55:04Z</dcterms:created>
  <dcterms:modified xsi:type="dcterms:W3CDTF">2024-12-05T22:39:51Z</dcterms:modified>
</cp:coreProperties>
</file>