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6"/>
  </p:handoutMasterIdLst>
  <p:sldIdLst>
    <p:sldId id="262" r:id="rId3"/>
    <p:sldId id="300" r:id="rId4"/>
    <p:sldId id="302" r:id="rId6"/>
    <p:sldId id="303" r:id="rId7"/>
    <p:sldId id="305" r:id="rId8"/>
    <p:sldId id="306" r:id="rId9"/>
    <p:sldId id="307" r:id="rId10"/>
    <p:sldId id="308" r:id="rId11"/>
    <p:sldId id="309" r:id="rId12"/>
    <p:sldId id="310" r:id="rId13"/>
    <p:sldId id="311" r:id="rId14"/>
    <p:sldId id="296" r:id="rId15"/>
    <p:sldId id="312" r:id="rId16"/>
    <p:sldId id="313" r:id="rId17"/>
    <p:sldId id="314" r:id="rId18"/>
    <p:sldId id="315" r:id="rId19"/>
    <p:sldId id="316" r:id="rId20"/>
    <p:sldId id="317" r:id="rId21"/>
    <p:sldId id="318" r:id="rId22"/>
    <p:sldId id="319" r:id="rId23"/>
    <p:sldId id="301" r:id="rId24"/>
    <p:sldId id="320" r:id="rId2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5" id="{01E33B1B-E197-463B-A531-467BFB591BCB}">
          <p14:sldIdLst>
            <p14:sldId id="262"/>
            <p14:sldId id="300"/>
            <p14:sldId id="302"/>
            <p14:sldId id="303"/>
            <p14:sldId id="305"/>
            <p14:sldId id="306"/>
            <p14:sldId id="307"/>
            <p14:sldId id="308"/>
            <p14:sldId id="309"/>
            <p14:sldId id="310"/>
            <p14:sldId id="311"/>
            <p14:sldId id="296"/>
            <p14:sldId id="312"/>
            <p14:sldId id="313"/>
            <p14:sldId id="314"/>
            <p14:sldId id="315"/>
            <p14:sldId id="316"/>
            <p14:sldId id="317"/>
            <p14:sldId id="318"/>
            <p14:sldId id="319"/>
            <p14:sldId id="301"/>
            <p14:sldId id="320"/>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573" autoAdjust="0"/>
  </p:normalViewPr>
  <p:slideViewPr>
    <p:cSldViewPr showGuides="1">
      <p:cViewPr varScale="1">
        <p:scale>
          <a:sx n="54" d="100"/>
          <a:sy n="54" d="100"/>
        </p:scale>
        <p:origin x="1624" y="5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anose="05000000000000000000"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defRPr/>
            </a:lvl1pPr>
            <a:lvl2pPr>
              <a:defRPr baseline="0"/>
            </a:lvl2pPr>
            <a:lvl3pPr>
              <a:defRPr baseline="0"/>
            </a:lvl3pPr>
            <a:lvl4pPr>
              <a:defRPr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5.jpeg"/><Relationship Id="rId6" Type="http://schemas.openxmlformats.org/officeDocument/2006/relationships/image" Target="../media/image4.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6"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ln>
          <a:effectLst/>
        </p:spPr>
        <p:txBody>
          <a:bodyPr wrap="none" anchor="ctr"/>
          <a:lstStyle/>
          <a:p>
            <a:endParaRPr lang="ja-JP" altLang="en-US">
              <a:latin typeface="Times New Roman" panose="02020603050405020304" pitchFamily="18" charset="0"/>
              <a:cs typeface="Times New Roman" panose="02020603050405020304"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ln>
          <a:effectLst/>
        </p:spPr>
        <p:txBody>
          <a:bodyPr vert="horz" wrap="square" lIns="91440" tIns="45720" rIns="91440" bIns="45720" numCol="1" anchor="ctr" anchorCtr="0" compatLnSpc="1"/>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ln>
          <a:effectLst/>
        </p:spPr>
        <p:txBody>
          <a:bodyPr vert="horz" wrap="square" lIns="91440" tIns="45720" rIns="91440" bIns="45720" numCol="1" anchor="t" anchorCtr="0" compatLnSpc="1"/>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ln>
          <a:effectLst/>
        </p:spPr>
        <p:txBody>
          <a:bodyPr vert="horz" wrap="square" lIns="91440" tIns="45720" rIns="91440" bIns="45720" numCol="1" anchor="t" anchorCtr="0" compatLnSpc="1"/>
          <a:lstStyle>
            <a:lvl1pPr>
              <a:defRPr sz="1000">
                <a:latin typeface="Times New Roman" panose="02020603050405020304" pitchFamily="18" charset="0"/>
                <a:cs typeface="Times New Roman" panose="02020603050405020304" pitchFamily="18" charset="0"/>
              </a:defRPr>
            </a:lvl1pPr>
          </a:lstStyle>
          <a:p>
            <a:fld id="{547C34CA-7153-4941-88F2-C5EB28E4F17F}" type="datetime1">
              <a:rPr kumimoji="1" lang="en-US" altLang="ja-JP" smtClean="0"/>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ln>
          <a:effectLst/>
        </p:spPr>
        <p:txBody>
          <a:bodyPr vert="horz" wrap="square" lIns="91440" tIns="45720" rIns="91440" bIns="45720" numCol="1" anchor="t" anchorCtr="0" compatLnSpc="1"/>
          <a:lstStyle>
            <a:lvl1pPr algn="ctr">
              <a:defRPr kumimoji="0" sz="1000">
                <a:latin typeface="Times New Roman" panose="02020603050405020304" pitchFamily="18" charset="0"/>
                <a:cs typeface="Times New Roman" panose="02020603050405020304"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ln>
          <a:effectLst/>
        </p:spPr>
        <p:txBody>
          <a:bodyPr vert="horz" wrap="square" lIns="91440" tIns="45720" rIns="91440" bIns="45720" numCol="1" anchor="t" anchorCtr="0" compatLnSpc="1"/>
          <a:lstStyle>
            <a:lvl1pPr algn="r">
              <a:defRPr sz="1000">
                <a:latin typeface="Times New Roman" panose="02020603050405020304" pitchFamily="18" charset="0"/>
                <a:cs typeface="Times New Roman" panose="02020603050405020304" pitchFamily="18" charset="0"/>
              </a:defRPr>
            </a:lvl1pPr>
          </a:lstStyle>
          <a:p>
            <a:fld id="{800C8475-47C1-49C9-BEE5-594F8CF4D71F}" type="slidenum">
              <a:rPr kumimoji="1" lang="ja-JP" altLang="en-US" smtClean="0"/>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ln>
          <a:effectLst/>
        </p:spPr>
        <p:txBody>
          <a:bodyPr/>
          <a:lstStyle/>
          <a:p>
            <a:endParaRPr lang="ja-JP" alt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p:txStyles>
    <p:titleStyle>
      <a:lvl1pPr algn="l" rtl="0" eaLnBrk="1" fontAlgn="base" hangingPunct="1">
        <a:spcBef>
          <a:spcPct val="0"/>
        </a:spcBef>
        <a:spcAft>
          <a:spcPct val="0"/>
        </a:spcAft>
        <a:defRPr kumimoji="1" sz="3200" baseline="0">
          <a:solidFill>
            <a:srgbClr val="3366CC"/>
          </a:solidFill>
          <a:latin typeface="Times New Roman" panose="02020603050405020304" pitchFamily="18" charset="0"/>
          <a:ea typeface="+mj-ea"/>
          <a:cs typeface="Times New Roman" panose="02020603050405020304" pitchFamily="18" charset="0"/>
        </a:defRPr>
      </a:lvl1pPr>
      <a:lvl2pPr algn="l" rtl="0" eaLnBrk="1" fontAlgn="base" hangingPunct="1">
        <a:spcBef>
          <a:spcPct val="0"/>
        </a:spcBef>
        <a:spcAft>
          <a:spcPct val="0"/>
        </a:spcAft>
        <a:defRPr kumimoji="1" sz="4400">
          <a:solidFill>
            <a:srgbClr val="3366CC"/>
          </a:solidFill>
          <a:latin typeface="Times New Roman" panose="02020603050405020304" pitchFamily="18" charset="0"/>
          <a:ea typeface="MS PGothic" panose="020B0600070205080204" charset="-128"/>
        </a:defRPr>
      </a:lvl2pPr>
      <a:lvl3pPr algn="l" rtl="0" eaLnBrk="1" fontAlgn="base" hangingPunct="1">
        <a:spcBef>
          <a:spcPct val="0"/>
        </a:spcBef>
        <a:spcAft>
          <a:spcPct val="0"/>
        </a:spcAft>
        <a:defRPr kumimoji="1" sz="4400">
          <a:solidFill>
            <a:srgbClr val="3366CC"/>
          </a:solidFill>
          <a:latin typeface="Times New Roman" panose="02020603050405020304" pitchFamily="18" charset="0"/>
          <a:ea typeface="MS PGothic" panose="020B0600070205080204" charset="-128"/>
        </a:defRPr>
      </a:lvl3pPr>
      <a:lvl4pPr algn="l" rtl="0" eaLnBrk="1" fontAlgn="base" hangingPunct="1">
        <a:spcBef>
          <a:spcPct val="0"/>
        </a:spcBef>
        <a:spcAft>
          <a:spcPct val="0"/>
        </a:spcAft>
        <a:defRPr kumimoji="1" sz="4400">
          <a:solidFill>
            <a:srgbClr val="3366CC"/>
          </a:solidFill>
          <a:latin typeface="Times New Roman" panose="02020603050405020304" pitchFamily="18" charset="0"/>
          <a:ea typeface="MS PGothic" panose="020B0600070205080204" charset="-128"/>
        </a:defRPr>
      </a:lvl4pPr>
      <a:lvl5pPr algn="l" rtl="0" eaLnBrk="1" fontAlgn="base" hangingPunct="1">
        <a:spcBef>
          <a:spcPct val="0"/>
        </a:spcBef>
        <a:spcAft>
          <a:spcPct val="0"/>
        </a:spcAft>
        <a:defRPr kumimoji="1" sz="4400">
          <a:solidFill>
            <a:srgbClr val="3366CC"/>
          </a:solidFill>
          <a:latin typeface="Times New Roman" panose="02020603050405020304" pitchFamily="18" charset="0"/>
          <a:ea typeface="MS PGothic" panose="020B0600070205080204" charset="-128"/>
        </a:defRPr>
      </a:lvl5pPr>
      <a:lvl6pPr marL="457200" algn="l" rtl="0" eaLnBrk="1" fontAlgn="base" hangingPunct="1">
        <a:spcBef>
          <a:spcPct val="0"/>
        </a:spcBef>
        <a:spcAft>
          <a:spcPct val="0"/>
        </a:spcAft>
        <a:defRPr kumimoji="1" sz="4400">
          <a:solidFill>
            <a:srgbClr val="3366CC"/>
          </a:solidFill>
          <a:latin typeface="Times New Roman" panose="02020603050405020304" pitchFamily="18" charset="0"/>
          <a:ea typeface="MS PGothic" panose="020B0600070205080204" charset="-128"/>
        </a:defRPr>
      </a:lvl6pPr>
      <a:lvl7pPr marL="914400" algn="l" rtl="0" eaLnBrk="1" fontAlgn="base" hangingPunct="1">
        <a:spcBef>
          <a:spcPct val="0"/>
        </a:spcBef>
        <a:spcAft>
          <a:spcPct val="0"/>
        </a:spcAft>
        <a:defRPr kumimoji="1" sz="4400">
          <a:solidFill>
            <a:srgbClr val="3366CC"/>
          </a:solidFill>
          <a:latin typeface="Times New Roman" panose="02020603050405020304" pitchFamily="18" charset="0"/>
          <a:ea typeface="MS PGothic" panose="020B0600070205080204" charset="-128"/>
        </a:defRPr>
      </a:lvl7pPr>
      <a:lvl8pPr marL="1371600" algn="l" rtl="0" eaLnBrk="1" fontAlgn="base" hangingPunct="1">
        <a:spcBef>
          <a:spcPct val="0"/>
        </a:spcBef>
        <a:spcAft>
          <a:spcPct val="0"/>
        </a:spcAft>
        <a:defRPr kumimoji="1" sz="4400">
          <a:solidFill>
            <a:srgbClr val="3366CC"/>
          </a:solidFill>
          <a:latin typeface="Times New Roman" panose="02020603050405020304" pitchFamily="18" charset="0"/>
          <a:ea typeface="MS PGothic" panose="020B0600070205080204" charset="-128"/>
        </a:defRPr>
      </a:lvl8pPr>
      <a:lvl9pPr marL="1828800" algn="l" rtl="0" eaLnBrk="1" fontAlgn="base" hangingPunct="1">
        <a:spcBef>
          <a:spcPct val="0"/>
        </a:spcBef>
        <a:spcAft>
          <a:spcPct val="0"/>
        </a:spcAft>
        <a:defRPr kumimoji="1" sz="4400">
          <a:solidFill>
            <a:srgbClr val="3366CC"/>
          </a:solidFill>
          <a:latin typeface="Times New Roman" panose="02020603050405020304" pitchFamily="18" charset="0"/>
          <a:ea typeface="MS PGothic" panose="020B0600070205080204" charset="-128"/>
        </a:defRPr>
      </a:lvl9pPr>
    </p:titleStyle>
    <p:bodyStyle>
      <a:lvl1pPr marL="342900" indent="-342900" algn="l" rtl="0" eaLnBrk="1" fontAlgn="base" hangingPunct="1">
        <a:spcBef>
          <a:spcPct val="20000"/>
        </a:spcBef>
        <a:spcAft>
          <a:spcPct val="0"/>
        </a:spcAft>
        <a:buClr>
          <a:srgbClr val="003399"/>
        </a:buClr>
        <a:buFont typeface="Wingdings" panose="05000000000000000000" pitchFamily="2" charset="2"/>
        <a:buChar char="n"/>
        <a:defRPr kumimoji="1" sz="2800" baseline="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1" fontAlgn="base" hangingPunct="1">
        <a:spcBef>
          <a:spcPct val="20000"/>
        </a:spcBef>
        <a:spcAft>
          <a:spcPct val="0"/>
        </a:spcAft>
        <a:buClr>
          <a:srgbClr val="003399"/>
        </a:buClr>
        <a:buFont typeface="Wingdings" panose="05000000000000000000" pitchFamily="2" charset="2"/>
        <a:buChar char="p"/>
        <a:defRPr kumimoji="1" sz="2400" baseline="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1" fontAlgn="base" hangingPunct="1">
        <a:spcBef>
          <a:spcPct val="20000"/>
        </a:spcBef>
        <a:spcAft>
          <a:spcPct val="0"/>
        </a:spcAft>
        <a:buClr>
          <a:srgbClr val="003399"/>
        </a:buClr>
        <a:buFont typeface="Wingdings" panose="05000000000000000000" pitchFamily="2" charset="2"/>
        <a:buChar char="n"/>
        <a:defRPr kumimoji="1" sz="2000" baseline="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1" fontAlgn="base" hangingPunct="1">
        <a:spcBef>
          <a:spcPct val="20000"/>
        </a:spcBef>
        <a:spcAft>
          <a:spcPct val="0"/>
        </a:spcAft>
        <a:buClr>
          <a:srgbClr val="003399"/>
        </a:buClr>
        <a:buFont typeface="Wingdings" panose="05000000000000000000" pitchFamily="2" charset="2"/>
        <a:buChar char="p"/>
        <a:defRPr kumimoji="1" sz="1800" baseline="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1" fontAlgn="base" hangingPunct="1">
        <a:spcBef>
          <a:spcPct val="20000"/>
        </a:spcBef>
        <a:spcAft>
          <a:spcPct val="0"/>
        </a:spcAft>
        <a:buClr>
          <a:srgbClr val="003399"/>
        </a:buClr>
        <a:buFont typeface="Wingdings" panose="05000000000000000000" pitchFamily="2" charset="2"/>
        <a:buChar char="n"/>
        <a:defRPr kumimoji="1" sz="1800" baseline="0">
          <a:solidFill>
            <a:schemeClr val="tx1"/>
          </a:solidFill>
          <a:latin typeface="Times New Roman" panose="02020603050405020304" pitchFamily="18" charset="0"/>
          <a:ea typeface="+mn-ea"/>
          <a:cs typeface="Times New Roman" panose="02020603050405020304" pitchFamily="18" charset="0"/>
        </a:defRPr>
      </a:lvl5pPr>
      <a:lvl6pPr marL="2514600" indent="-228600" algn="l" rtl="0" eaLnBrk="1" fontAlgn="base" hangingPunct="1">
        <a:spcBef>
          <a:spcPct val="20000"/>
        </a:spcBef>
        <a:spcAft>
          <a:spcPct val="0"/>
        </a:spcAft>
        <a:buClr>
          <a:srgbClr val="003399"/>
        </a:buClr>
        <a:buFont typeface="Wingdings" panose="05000000000000000000"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anose="05000000000000000000"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anose="05000000000000000000"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anose="05000000000000000000"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z="4400" b="1"/>
              <a:t>HỆ ĐIỀU HÀNH</a:t>
            </a:r>
            <a:br>
              <a:rPr lang="en-US" altLang="ja-JP" sz="4400" b="1"/>
            </a:br>
            <a:r>
              <a:rPr lang="en-US" altLang="ja-JP" sz="4400" b="1"/>
              <a:t>Chương 5 – Đồng bộ (2)</a:t>
            </a:r>
            <a:br>
              <a:rPr lang="en-US" altLang="ja-JP" sz="4400" b="1" dirty="0"/>
            </a:br>
            <a:endParaRPr kumimoji="1" lang="ja-JP" altLang="en-US" dirty="0"/>
          </a:p>
        </p:txBody>
      </p:sp>
      <p:sp>
        <p:nvSpPr>
          <p:cNvPr id="3" name="サブタイトル 2"/>
          <p:cNvSpPr>
            <a:spLocks noGrp="1"/>
          </p:cNvSpPr>
          <p:nvPr>
            <p:ph type="subTitle" idx="1"/>
          </p:nvPr>
        </p:nvSpPr>
        <p:spPr/>
        <p:txBody>
          <a:bodyPr/>
          <a:lstStyle/>
          <a:p>
            <a:fld id="{C724031C-9E2E-4599-A37A-2B9E11B13DDA}" type="datetime1">
              <a:rPr lang="en-US" altLang="ja-JP" smtClean="0"/>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3: Tính đúng đắn</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en-US" altLang="en-US" sz="2400"/>
              <a:t>Giải thuật 3 thỏa mutual exclusion, progress, và bounded waiting</a:t>
            </a:r>
            <a:endParaRPr lang="en-US" altLang="en-US" sz="2400"/>
          </a:p>
          <a:p>
            <a:r>
              <a:rPr lang="en-US" altLang="en-US" sz="2400"/>
              <a:t>Mutual exclusion được đảm bảo bởi vì</a:t>
            </a:r>
            <a:endParaRPr lang="en-US" altLang="en-US" sz="2400"/>
          </a:p>
          <a:p>
            <a:pPr lvl="1"/>
            <a:r>
              <a:rPr lang="en-US" altLang="en-US"/>
              <a:t>P0 và P1 đều ở trong CS nếu và chỉ nếu flag[0] = flag[1] = true và turn = I cho mỗi Pi (không thể xảy ra)</a:t>
            </a:r>
            <a:endParaRPr lang="vi-VN" altLang="en-US"/>
          </a:p>
          <a:p>
            <a:r>
              <a:rPr lang="en-US" altLang="en-US" sz="2400"/>
              <a:t>Chứng minh thỏa yêu cầu về progress và bounded waiting</a:t>
            </a:r>
            <a:endParaRPr lang="en-US" altLang="en-US" sz="2400"/>
          </a:p>
          <a:p>
            <a:pPr lvl="1"/>
            <a:r>
              <a:rPr lang="vi-VN" altLang="en-US"/>
              <a:t>P</a:t>
            </a:r>
            <a:r>
              <a:rPr lang="en-US" altLang="en-US"/>
              <a:t>i không thể vào CS nếu và chỉ nếu bị kẹt tại vòng lặp while() với điều kiện flag[j] = true và turn = j</a:t>
            </a:r>
            <a:endParaRPr lang="vi-VN" altLang="en-US"/>
          </a:p>
          <a:p>
            <a:pPr lvl="1"/>
            <a:r>
              <a:rPr lang="en-US" altLang="en-US"/>
              <a:t>Nếu Pj không muốn vào CS thì flag[j] = false và do đó Pi có thể vào CS</a:t>
            </a:r>
            <a:endParaRPr lang="vi-VN" altLang="en-US"/>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3: Tính đúng đắn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marL="457200" lvl="1" indent="-182880" algn="just">
              <a:lnSpc>
                <a:spcPts val="3800"/>
              </a:lnSpc>
              <a:spcBef>
                <a:spcPts val="600"/>
              </a:spcBef>
            </a:pPr>
            <a:r>
              <a:rPr lang="en-US" altLang="en-US"/>
              <a:t>Nếu Pj đã bật flag[j] = true và đang chờ tại while() thì có chỉ hai trường hợp là turn = i hoặc turn = j</a:t>
            </a:r>
            <a:endParaRPr lang="vi-VN" altLang="en-US"/>
          </a:p>
          <a:p>
            <a:pPr marL="457200" lvl="1" indent="-182880" algn="just">
              <a:lnSpc>
                <a:spcPts val="3800"/>
              </a:lnSpc>
              <a:spcBef>
                <a:spcPts val="600"/>
              </a:spcBef>
            </a:pPr>
            <a:r>
              <a:rPr lang="en-US" altLang="en-US"/>
              <a:t>Nếu turn = i và Pi vào CS. Nếu turn = j thì Pj vào CS nhưng sẽ bật flag[j] = false khi thoát ra -&gt; cho phếp Pi và CS</a:t>
            </a:r>
            <a:endParaRPr lang="vi-VN" altLang="en-US"/>
          </a:p>
          <a:p>
            <a:pPr marL="457200" lvl="1" indent="-182880" algn="just">
              <a:lnSpc>
                <a:spcPts val="3800"/>
              </a:lnSpc>
              <a:spcBef>
                <a:spcPts val="600"/>
              </a:spcBef>
            </a:pPr>
            <a:r>
              <a:rPr lang="en-US" altLang="en-US"/>
              <a:t>Nhưng nếu Pj  có đủ thời gian bật flag[j] = true thì Pj cũng phải gán turn = i</a:t>
            </a:r>
            <a:endParaRPr lang="en-US" altLang="en-US"/>
          </a:p>
          <a:p>
            <a:pPr marL="457200" lvl="1" indent="-182880" algn="just">
              <a:lnSpc>
                <a:spcPts val="3800"/>
              </a:lnSpc>
              <a:spcBef>
                <a:spcPts val="600"/>
              </a:spcBef>
            </a:pPr>
            <a:r>
              <a:rPr lang="en-US" altLang="en-US"/>
              <a:t>Vì </a:t>
            </a:r>
            <a:r>
              <a:rPr lang="vi-VN" altLang="en-US"/>
              <a:t>Pi không thay đổi trị của biến turn khi đang kẹt trong vòng lặp while(), Pi sẽ chờ để vào CS nhiều nhất là sau một lần Pj vào CS (bounded waiting</a:t>
            </a:r>
            <a:r>
              <a:rPr lang="en-US" altLang="en-US"/>
              <a:t>)</a:t>
            </a:r>
            <a:endParaRPr lang="vi-VN" altLang="en-US"/>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bakery: n process</a:t>
            </a:r>
            <a:endParaRPr kumimoji="1" lang="ja-JP" altLang="en-US" dirty="0"/>
          </a:p>
        </p:txBody>
      </p:sp>
      <p:sp>
        <p:nvSpPr>
          <p:cNvPr id="3" name="コンテンツ プレースホルダ 2"/>
          <p:cNvSpPr>
            <a:spLocks noGrp="1"/>
          </p:cNvSpPr>
          <p:nvPr>
            <p:ph idx="1"/>
          </p:nvPr>
        </p:nvSpPr>
        <p:spPr/>
        <p:txBody>
          <a:bodyPr/>
          <a:lstStyle/>
          <a:p>
            <a:r>
              <a:rPr lang="vi-VN" altLang="en-US" sz="2400"/>
              <a:t>Trước khi vào CS, process Pi nhận một con số. Process nào giữ con số nhỏ nhất thì được vào CS</a:t>
            </a:r>
            <a:endParaRPr lang="vi-VN" altLang="en-US" sz="2400"/>
          </a:p>
          <a:p>
            <a:r>
              <a:rPr lang="vi-VN" altLang="en-US" sz="2400"/>
              <a:t>Trường hợp Pi và Pj cùng nhận được một chỉ số: </a:t>
            </a:r>
            <a:endParaRPr lang="vi-VN" altLang="en-US" sz="2400"/>
          </a:p>
          <a:p>
            <a:pPr lvl="1"/>
            <a:r>
              <a:rPr lang="vi-VN" altLang="en-US"/>
              <a:t>Nếu i &lt; j thì Pi được vào trước. (Đối xứng)</a:t>
            </a:r>
            <a:endParaRPr lang="vi-VN" altLang="en-US"/>
          </a:p>
          <a:p>
            <a:r>
              <a:rPr lang="vi-VN" altLang="en-US" sz="2400"/>
              <a:t>Khi ra khỏi CS, Pi đặt lại số của mình bằng 0</a:t>
            </a:r>
            <a:endParaRPr lang="vi-VN" altLang="en-US" sz="2400"/>
          </a:p>
          <a:p>
            <a:r>
              <a:rPr lang="vi-VN" altLang="en-US" sz="2400"/>
              <a:t>Cơ chế cấp số cho các process thường tạo các số theo cơ chế tăng dần, ví dụ 1, 2, 3, 3, 3, 3, 4, 5,…</a:t>
            </a:r>
            <a:endParaRPr lang="vi-VN" altLang="en-US" sz="2400"/>
          </a:p>
          <a:p>
            <a:r>
              <a:rPr lang="vi-VN" altLang="en-US" sz="2400"/>
              <a:t>Kí hiệu</a:t>
            </a:r>
            <a:endParaRPr lang="vi-VN" altLang="en-US" sz="2400"/>
          </a:p>
          <a:p>
            <a:pPr lvl="1"/>
            <a:r>
              <a:rPr lang="vi-VN" altLang="en-US"/>
              <a:t>(a,b) &lt; (c,d) nếu  a &lt; c hoặc nếu a = c và b &lt; d</a:t>
            </a:r>
            <a:endParaRPr lang="vi-VN" altLang="en-US"/>
          </a:p>
          <a:p>
            <a:pPr lvl="1"/>
            <a:r>
              <a:rPr lang="vi-VN" altLang="en-US"/>
              <a:t>max(a0,…,ak) là con số b sao cho b ≥ ai với mọi i = 0,…, k</a:t>
            </a:r>
            <a:endParaRPr lang="vi-VN" altLang="en-US"/>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bakery: n process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8" name="Rectangle 2"/>
          <p:cNvSpPr txBox="1">
            <a:spLocks noChangeArrowheads="1"/>
          </p:cNvSpPr>
          <p:nvPr/>
        </p:nvSpPr>
        <p:spPr bwMode="auto">
          <a:xfrm>
            <a:off x="668338" y="1371600"/>
            <a:ext cx="7805737" cy="520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584200">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defTabSz="58420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defTabSz="5842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defTabSz="5842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defTabSz="5842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a:spcBef>
                <a:spcPct val="0"/>
              </a:spcBef>
              <a:buClrTx/>
              <a:buSzTx/>
              <a:buFontTx/>
              <a:buNone/>
            </a:pPr>
            <a:r>
              <a:rPr lang="en-US" altLang="en-US" sz="2000">
                <a:solidFill>
                  <a:srgbClr val="00B050"/>
                </a:solidFill>
                <a:latin typeface="Arial" panose="020B0604020202020204" pitchFamily="34" charset="0"/>
                <a:cs typeface="Arial" panose="020B0604020202020204" pitchFamily="34" charset="0"/>
                <a:sym typeface="Arial" panose="020B0604020202020204" pitchFamily="34" charset="0"/>
              </a:rPr>
              <a:t>/*  shared variable  */</a:t>
            </a:r>
            <a:endParaRPr lang="en-US" altLang="en-US" sz="2000">
              <a:solidFill>
                <a:srgbClr val="00B050"/>
              </a:solidFill>
              <a:latin typeface="Arial" panose="020B0604020202020204" pitchFamily="34" charset="0"/>
              <a:cs typeface="Arial" panose="020B0604020202020204" pitchFamily="34" charset="0"/>
              <a:sym typeface="Arial" panose="020B0604020202020204" pitchFamily="34" charset="0"/>
            </a:endParaRPr>
          </a:p>
          <a:p>
            <a:pPr eaLnBrk="1">
              <a:spcBef>
                <a:spcPct val="0"/>
              </a:spcBef>
              <a:buClrTx/>
              <a:buSzTx/>
              <a:buFontTx/>
              <a:buNone/>
            </a:pP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boolean</a:t>
            </a:r>
            <a:r>
              <a:rPr lang="en-US" altLang="en-US" sz="2000">
                <a:latin typeface="Arial" panose="020B0604020202020204" pitchFamily="34" charset="0"/>
                <a:cs typeface="Arial" panose="020B0604020202020204" pitchFamily="34" charset="0"/>
                <a:sym typeface="Arial" panose="020B0604020202020204" pitchFamily="34" charset="0"/>
              </a:rPr>
              <a:t>      choosing[ n ]; 	</a:t>
            </a:r>
            <a:r>
              <a:rPr lang="en-US" altLang="en-US" sz="2000">
                <a:solidFill>
                  <a:srgbClr val="00B050"/>
                </a:solidFill>
                <a:latin typeface="Arial" panose="020B0604020202020204" pitchFamily="34" charset="0"/>
                <a:cs typeface="Arial" panose="020B0604020202020204" pitchFamily="34" charset="0"/>
                <a:sym typeface="Arial" panose="020B0604020202020204" pitchFamily="34" charset="0"/>
              </a:rPr>
              <a:t>/*  initially, choosing[ i ] = false  */</a:t>
            </a:r>
            <a:endParaRPr lang="en-US" altLang="en-US" sz="2000">
              <a:solidFill>
                <a:srgbClr val="00B050"/>
              </a:solidFill>
              <a:latin typeface="Arial" panose="020B0604020202020204" pitchFamily="34" charset="0"/>
              <a:cs typeface="Arial" panose="020B0604020202020204" pitchFamily="34" charset="0"/>
              <a:sym typeface="Arial" panose="020B0604020202020204" pitchFamily="34" charset="0"/>
            </a:endParaRPr>
          </a:p>
          <a:p>
            <a:pPr eaLnBrk="1">
              <a:spcBef>
                <a:spcPct val="0"/>
              </a:spcBef>
              <a:buClrTx/>
              <a:buSzTx/>
              <a:buFontTx/>
              <a:buNone/>
            </a:pP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int</a:t>
            </a:r>
            <a:r>
              <a:rPr lang="en-US" altLang="en-US" sz="2000">
                <a:latin typeface="Arial" panose="020B0604020202020204" pitchFamily="34" charset="0"/>
                <a:cs typeface="Arial" panose="020B0604020202020204" pitchFamily="34" charset="0"/>
                <a:sym typeface="Arial" panose="020B0604020202020204" pitchFamily="34" charset="0"/>
              </a:rPr>
              <a:t>               num[ n ];		</a:t>
            </a:r>
            <a:r>
              <a:rPr lang="en-US" altLang="en-US" sz="2000">
                <a:solidFill>
                  <a:srgbClr val="00B050"/>
                </a:solidFill>
                <a:latin typeface="Arial" panose="020B0604020202020204" pitchFamily="34" charset="0"/>
                <a:cs typeface="Arial" panose="020B0604020202020204" pitchFamily="34" charset="0"/>
                <a:sym typeface="Arial" panose="020B0604020202020204" pitchFamily="34" charset="0"/>
              </a:rPr>
              <a:t>/*  initially, num[ i ] = 0               */</a:t>
            </a:r>
            <a:endParaRPr lang="en-US" altLang="en-US" sz="2000">
              <a:solidFill>
                <a:srgbClr val="00B050"/>
              </a:solidFill>
              <a:latin typeface="Arial" panose="020B0604020202020204" pitchFamily="34" charset="0"/>
              <a:cs typeface="Arial" panose="020B0604020202020204" pitchFamily="34" charset="0"/>
              <a:sym typeface="Arial" panose="020B0604020202020204" pitchFamily="34" charset="0"/>
            </a:endParaRPr>
          </a:p>
          <a:p>
            <a:pPr eaLnBrk="1">
              <a:spcBef>
                <a:spcPct val="0"/>
              </a:spcBef>
              <a:buClrTx/>
              <a:buSzTx/>
              <a:buFontTx/>
              <a:buNone/>
            </a:pPr>
            <a:endParaRPr lang="en-US" altLang="en-US" sz="2000">
              <a:latin typeface="Arial" panose="020B0604020202020204" pitchFamily="34" charset="0"/>
              <a:cs typeface="Arial" panose="020B0604020202020204" pitchFamily="34" charset="0"/>
              <a:sym typeface="Arial" panose="020B0604020202020204" pitchFamily="34" charset="0"/>
            </a:endParaRPr>
          </a:p>
          <a:p>
            <a:pPr eaLnBrk="1">
              <a:spcBef>
                <a:spcPct val="0"/>
              </a:spcBef>
              <a:buClrTx/>
              <a:buSzTx/>
              <a:buFontTx/>
              <a:buNone/>
            </a:pP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do</a:t>
            </a:r>
            <a:r>
              <a:rPr lang="en-US" altLang="en-US" sz="2000">
                <a:latin typeface="Arial" panose="020B0604020202020204" pitchFamily="34" charset="0"/>
                <a:cs typeface="Arial" panose="020B0604020202020204" pitchFamily="34" charset="0"/>
                <a:sym typeface="Arial" panose="020B0604020202020204" pitchFamily="34" charset="0"/>
              </a:rPr>
              <a:t> {</a:t>
            </a:r>
            <a:endParaRPr lang="en-US" altLang="en-US" sz="2000">
              <a:latin typeface="Arial" panose="020B0604020202020204" pitchFamily="34" charset="0"/>
              <a:cs typeface="Arial" panose="020B0604020202020204" pitchFamily="34" charset="0"/>
              <a:sym typeface="Arial" panose="020B0604020202020204" pitchFamily="34" charset="0"/>
            </a:endParaRP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choosing[ i ] = </a:t>
            </a: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true</a:t>
            </a:r>
            <a:r>
              <a:rPr lang="en-US" altLang="en-US" sz="2000">
                <a:latin typeface="Arial" panose="020B0604020202020204" pitchFamily="34" charset="0"/>
                <a:cs typeface="Arial" panose="020B0604020202020204" pitchFamily="34" charset="0"/>
                <a:sym typeface="Arial" panose="020B0604020202020204" pitchFamily="34" charset="0"/>
              </a:rPr>
              <a:t>;</a:t>
            </a:r>
            <a:endParaRPr lang="en-US" altLang="en-US" sz="2000">
              <a:latin typeface="Arial" panose="020B0604020202020204" pitchFamily="34" charset="0"/>
              <a:cs typeface="Arial" panose="020B0604020202020204" pitchFamily="34" charset="0"/>
              <a:sym typeface="Arial" panose="020B0604020202020204" pitchFamily="34" charset="0"/>
            </a:endParaRP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num[ i ]        = max(num[0], num[1],…, num[n </a:t>
            </a:r>
            <a:r>
              <a:rPr lang="en-US" altLang="en-US" sz="2000">
                <a:latin typeface="Symbol" panose="05050102010706020507" pitchFamily="18" charset="2"/>
                <a:cs typeface="Arial" panose="020B0604020202020204" pitchFamily="34" charset="0"/>
                <a:sym typeface="Symbol" panose="05050102010706020507" pitchFamily="18" charset="2"/>
              </a:rPr>
              <a:t>−</a:t>
            </a:r>
            <a:r>
              <a:rPr lang="en-US" altLang="en-US" sz="2000">
                <a:latin typeface="Arial" panose="020B0604020202020204" pitchFamily="34" charset="0"/>
                <a:cs typeface="Arial" panose="020B0604020202020204" pitchFamily="34" charset="0"/>
                <a:sym typeface="Arial" panose="020B0604020202020204" pitchFamily="34" charset="0"/>
              </a:rPr>
              <a:t> 1]) + 1;</a:t>
            </a:r>
            <a:endParaRPr lang="en-US" altLang="en-US" sz="2000">
              <a:latin typeface="Arial" panose="020B0604020202020204" pitchFamily="34" charset="0"/>
              <a:cs typeface="Arial" panose="020B0604020202020204" pitchFamily="34" charset="0"/>
              <a:sym typeface="Arial" panose="020B0604020202020204" pitchFamily="34" charset="0"/>
            </a:endParaRP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choosing[ i ] = </a:t>
            </a: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false</a:t>
            </a:r>
            <a:r>
              <a:rPr lang="en-US" altLang="en-US" sz="2000">
                <a:latin typeface="Arial" panose="020B0604020202020204" pitchFamily="34" charset="0"/>
                <a:cs typeface="Arial" panose="020B0604020202020204" pitchFamily="34" charset="0"/>
                <a:sym typeface="Arial" panose="020B0604020202020204" pitchFamily="34" charset="0"/>
              </a:rPr>
              <a:t>;</a:t>
            </a:r>
            <a:endParaRPr lang="en-US" altLang="en-US" sz="2000">
              <a:latin typeface="Arial" panose="020B0604020202020204" pitchFamily="34" charset="0"/>
              <a:cs typeface="Arial" panose="020B0604020202020204" pitchFamily="34" charset="0"/>
              <a:sym typeface="Arial" panose="020B0604020202020204" pitchFamily="34" charset="0"/>
            </a:endParaRP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for</a:t>
            </a:r>
            <a:r>
              <a:rPr lang="en-US" altLang="en-US" sz="2000">
                <a:latin typeface="Arial" panose="020B0604020202020204" pitchFamily="34" charset="0"/>
                <a:cs typeface="Arial" panose="020B0604020202020204" pitchFamily="34" charset="0"/>
                <a:sym typeface="Arial" panose="020B0604020202020204" pitchFamily="34" charset="0"/>
              </a:rPr>
              <a:t> (j = 0; j &lt; n; j++) {</a:t>
            </a:r>
            <a:endParaRPr lang="en-US" altLang="en-US" sz="2000">
              <a:latin typeface="Arial" panose="020B0604020202020204" pitchFamily="34" charset="0"/>
              <a:cs typeface="Arial" panose="020B0604020202020204" pitchFamily="34" charset="0"/>
              <a:sym typeface="Arial" panose="020B0604020202020204" pitchFamily="34" charset="0"/>
            </a:endParaRP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while</a:t>
            </a:r>
            <a:r>
              <a:rPr lang="en-US" altLang="en-US" sz="2000">
                <a:latin typeface="Arial" panose="020B0604020202020204" pitchFamily="34" charset="0"/>
                <a:cs typeface="Arial" panose="020B0604020202020204" pitchFamily="34" charset="0"/>
                <a:sym typeface="Arial" panose="020B0604020202020204" pitchFamily="34" charset="0"/>
              </a:rPr>
              <a:t> (choosing[ j ]); </a:t>
            </a:r>
            <a:endParaRPr lang="en-US" altLang="en-US" sz="2000">
              <a:latin typeface="Arial" panose="020B0604020202020204" pitchFamily="34" charset="0"/>
              <a:cs typeface="Arial" panose="020B0604020202020204" pitchFamily="34" charset="0"/>
              <a:sym typeface="Arial" panose="020B0604020202020204" pitchFamily="34" charset="0"/>
            </a:endParaRP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while</a:t>
            </a:r>
            <a:r>
              <a:rPr lang="en-US" altLang="en-US" sz="2000">
                <a:latin typeface="Arial" panose="020B0604020202020204" pitchFamily="34" charset="0"/>
                <a:cs typeface="Arial" panose="020B0604020202020204" pitchFamily="34" charset="0"/>
                <a:sym typeface="Arial" panose="020B0604020202020204" pitchFamily="34" charset="0"/>
              </a:rPr>
              <a:t> ((num[ j ] != 0) &amp;&amp; (num[ j ], j) &lt; (num[ i ], i));</a:t>
            </a:r>
            <a:endParaRPr lang="en-US" altLang="en-US" sz="2000">
              <a:latin typeface="Arial" panose="020B0604020202020204" pitchFamily="34" charset="0"/>
              <a:cs typeface="Arial" panose="020B0604020202020204" pitchFamily="34" charset="0"/>
              <a:sym typeface="Arial" panose="020B0604020202020204" pitchFamily="34" charset="0"/>
            </a:endParaRP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endParaRPr lang="en-US" altLang="en-US" sz="2000">
              <a:latin typeface="Arial" panose="020B0604020202020204" pitchFamily="34" charset="0"/>
              <a:cs typeface="Arial" panose="020B0604020202020204" pitchFamily="34" charset="0"/>
              <a:sym typeface="Arial" panose="020B0604020202020204" pitchFamily="34" charset="0"/>
            </a:endParaRP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r>
              <a:rPr lang="en-US" altLang="en-US" sz="2000">
                <a:solidFill>
                  <a:srgbClr val="FF0000"/>
                </a:solidFill>
                <a:latin typeface="Arial" panose="020B0604020202020204" pitchFamily="34" charset="0"/>
                <a:cs typeface="Arial" panose="020B0604020202020204" pitchFamily="34" charset="0"/>
                <a:sym typeface="Arial" panose="020B0604020202020204" pitchFamily="34" charset="0"/>
              </a:rPr>
              <a:t>critical section</a:t>
            </a:r>
            <a:endParaRPr lang="en-US" altLang="en-US" sz="2000">
              <a:solidFill>
                <a:srgbClr val="FF0000"/>
              </a:solidFill>
              <a:latin typeface="Arial" panose="020B0604020202020204" pitchFamily="34" charset="0"/>
              <a:cs typeface="Arial" panose="020B0604020202020204" pitchFamily="34" charset="0"/>
              <a:sym typeface="Arial" panose="020B0604020202020204" pitchFamily="34" charset="0"/>
            </a:endParaRP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num[ i ] = 0;</a:t>
            </a:r>
            <a:endParaRPr lang="en-US" altLang="en-US" sz="2000">
              <a:latin typeface="Arial" panose="020B0604020202020204" pitchFamily="34" charset="0"/>
              <a:cs typeface="Arial" panose="020B0604020202020204" pitchFamily="34" charset="0"/>
              <a:sym typeface="Arial" panose="020B0604020202020204" pitchFamily="34" charset="0"/>
            </a:endParaRP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r>
              <a:rPr lang="en-US" altLang="en-US" sz="2000">
                <a:solidFill>
                  <a:srgbClr val="FF0000"/>
                </a:solidFill>
                <a:latin typeface="Arial" panose="020B0604020202020204" pitchFamily="34" charset="0"/>
                <a:cs typeface="Arial" panose="020B0604020202020204" pitchFamily="34" charset="0"/>
                <a:sym typeface="Arial" panose="020B0604020202020204" pitchFamily="34" charset="0"/>
              </a:rPr>
              <a:t>remainder section</a:t>
            </a:r>
            <a:endParaRPr lang="en-US" altLang="en-US" sz="2000">
              <a:solidFill>
                <a:srgbClr val="FF0000"/>
              </a:solidFill>
              <a:latin typeface="Arial" panose="020B0604020202020204" pitchFamily="34" charset="0"/>
              <a:cs typeface="Arial" panose="020B0604020202020204" pitchFamily="34" charset="0"/>
              <a:sym typeface="Arial" panose="020B0604020202020204" pitchFamily="34" charset="0"/>
            </a:endParaRP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while</a:t>
            </a:r>
            <a:r>
              <a:rPr lang="en-US" altLang="en-US" sz="2000">
                <a:latin typeface="Arial" panose="020B0604020202020204" pitchFamily="34" charset="0"/>
                <a:cs typeface="Arial" panose="020B0604020202020204" pitchFamily="34" charset="0"/>
                <a:sym typeface="Arial" panose="020B0604020202020204" pitchFamily="34" charset="0"/>
              </a:rPr>
              <a:t> (1);</a:t>
            </a:r>
            <a:endParaRPr lang="en-US" altLang="en-US">
              <a:cs typeface="Arial" panose="020B0604020202020204" pitchFamily="34"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Từ software đến hardware</a:t>
            </a:r>
            <a:endParaRPr kumimoji="1" lang="ja-JP" altLang="en-US" dirty="0"/>
          </a:p>
        </p:txBody>
      </p:sp>
      <p:sp>
        <p:nvSpPr>
          <p:cNvPr id="3" name="コンテンツ プレースホルダ 2"/>
          <p:cNvSpPr>
            <a:spLocks noGrp="1"/>
          </p:cNvSpPr>
          <p:nvPr>
            <p:ph idx="1"/>
          </p:nvPr>
        </p:nvSpPr>
        <p:spPr/>
        <p:txBody>
          <a:bodyPr/>
          <a:lstStyle/>
          <a:p>
            <a:r>
              <a:rPr lang="en-US" altLang="en-US"/>
              <a:t>Khuyết điểm của các giải pháp software</a:t>
            </a:r>
            <a:r>
              <a:rPr lang="vi-VN" altLang="en-US"/>
              <a:t>:</a:t>
            </a:r>
            <a:endParaRPr lang="vi-VN" altLang="en-US"/>
          </a:p>
          <a:p>
            <a:pPr lvl="1"/>
            <a:r>
              <a:rPr lang="vi-VN" altLang="en-US" sz="2800"/>
              <a:t>Các process khi yêu cầu được vào vùng tranh chấp đều phải liên tục kiểm tra điều kiện (busy waiting), tốn nhiều thời gian xử lý của CPU</a:t>
            </a:r>
            <a:endParaRPr lang="vi-VN" altLang="en-US" sz="2800"/>
          </a:p>
          <a:p>
            <a:pPr marL="457200" lvl="1" indent="0">
              <a:buNone/>
            </a:pPr>
            <a:r>
              <a:rPr lang="vi-VN" altLang="en-US" sz="2800"/>
              <a:t>=&gt; Nếu thời gian xử lý trong vùng tranh chấp lớn, một giải pháp hiệu quả nên có cơ chế block các process cần đợi.</a:t>
            </a:r>
            <a:endParaRPr lang="en-US" altLang="en-US" sz="2800"/>
          </a:p>
          <a:p>
            <a:r>
              <a:rPr lang="vi-VN" altLang="en-US"/>
              <a:t>C</a:t>
            </a:r>
            <a:r>
              <a:rPr lang="en-US" altLang="en-US"/>
              <a:t>ác giải pháp phần cứng:</a:t>
            </a:r>
            <a:endParaRPr lang="vi-VN" altLang="en-US"/>
          </a:p>
          <a:p>
            <a:pPr lvl="1"/>
            <a:r>
              <a:rPr lang="vi-VN" altLang="en-US" sz="2800"/>
              <a:t>Cấm ngắt (disable interrupts)</a:t>
            </a:r>
            <a:endParaRPr lang="vi-VN" altLang="en-US" sz="2800"/>
          </a:p>
          <a:p>
            <a:pPr lvl="1"/>
            <a:r>
              <a:rPr lang="vi-VN" altLang="en-US" sz="2800"/>
              <a:t>Dùng các lệnh đặc biệt</a:t>
            </a:r>
            <a:endParaRPr lang="vi-VN" altLang="en-US" sz="28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Cấm ngắt</a:t>
            </a:r>
            <a:endParaRPr kumimoji="1" lang="ja-JP" altLang="en-US" dirty="0"/>
          </a:p>
        </p:txBody>
      </p:sp>
      <p:sp>
        <p:nvSpPr>
          <p:cNvPr id="3" name="コンテンツ プレースホルダ 2"/>
          <p:cNvSpPr>
            <a:spLocks noGrp="1"/>
          </p:cNvSpPr>
          <p:nvPr>
            <p:ph idx="1"/>
          </p:nvPr>
        </p:nvSpPr>
        <p:spPr>
          <a:xfrm>
            <a:off x="251520" y="1412776"/>
            <a:ext cx="5311080" cy="4824536"/>
          </a:xfrm>
        </p:spPr>
        <p:txBody>
          <a:bodyPr/>
          <a:lstStyle/>
          <a:p>
            <a:pPr>
              <a:defRPr/>
            </a:pPr>
            <a:r>
              <a:rPr lang="en-US"/>
              <a:t>Trong hệ thống uniprocessor: mutual exclusion được đảm bảo</a:t>
            </a:r>
            <a:endParaRPr lang="en-US"/>
          </a:p>
          <a:p>
            <a:pPr lvl="1">
              <a:defRPr/>
            </a:pPr>
            <a:r>
              <a:rPr lang="en-US"/>
              <a:t>Nhưng nếu system clock được cập nhật do interrupt thì…</a:t>
            </a:r>
            <a:endParaRPr lang="en-US"/>
          </a:p>
          <a:p>
            <a:pPr>
              <a:defRPr/>
            </a:pPr>
            <a:r>
              <a:rPr lang="en-US"/>
              <a:t>Trong hệ thống multiprocessor: mutual exclusion không được đảm bảo</a:t>
            </a:r>
            <a:endParaRPr lang="en-US"/>
          </a:p>
          <a:p>
            <a:pPr lvl="1">
              <a:defRPr/>
            </a:pPr>
            <a:r>
              <a:rPr lang="en-US"/>
              <a:t>Chỉ cấm ngắt tại CPU thực thi lệnh disable_interrupts</a:t>
            </a:r>
            <a:endParaRPr lang="en-US"/>
          </a:p>
          <a:p>
            <a:pPr lvl="1">
              <a:defRPr/>
            </a:pPr>
            <a:r>
              <a:rPr lang="en-US"/>
              <a:t>Các CPU khác vẫn có thể truy cập bộ nhớ chia sẻ</a:t>
            </a:r>
            <a:endParaRPr 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7" name="Rectangle 3"/>
          <p:cNvSpPr/>
          <p:nvPr/>
        </p:nvSpPr>
        <p:spPr bwMode="auto">
          <a:xfrm>
            <a:off x="5562600" y="1338263"/>
            <a:ext cx="3429000" cy="2308324"/>
          </a:xfrm>
          <a:prstGeom prst="rect">
            <a:avLst/>
          </a:prstGeom>
          <a:solidFill>
            <a:srgbClr val="FFFFFF"/>
          </a:solidFill>
          <a:ln w="25400">
            <a:solidFill>
              <a:srgbClr val="00CC99"/>
            </a:solid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45720" rIns="4572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a:latin typeface="Verdana" panose="020B0604030504040204" pitchFamily="34" charset="0"/>
              </a:rPr>
              <a:t>Process Pi:</a:t>
            </a:r>
            <a:endParaRPr kumimoji="0" lang="en-US" altLang="en-US">
              <a:latin typeface="Verdana" panose="020B0604030504040204" pitchFamily="34" charset="0"/>
            </a:endParaRPr>
          </a:p>
          <a:p>
            <a:pPr>
              <a:spcBef>
                <a:spcPct val="0"/>
              </a:spcBef>
              <a:buClrTx/>
              <a:buSzTx/>
              <a:buFontTx/>
              <a:buNone/>
            </a:pPr>
            <a:endParaRPr kumimoji="0" lang="en-US" altLang="en-US">
              <a:latin typeface="Verdana" panose="020B0604030504040204" pitchFamily="34" charset="0"/>
            </a:endParaRPr>
          </a:p>
          <a:p>
            <a:pPr>
              <a:spcBef>
                <a:spcPct val="0"/>
              </a:spcBef>
              <a:buClrTx/>
              <a:buSzTx/>
              <a:buFontTx/>
              <a:buNone/>
            </a:pPr>
            <a:r>
              <a:rPr kumimoji="0" lang="en-US" altLang="en-US">
                <a:latin typeface="Verdana" panose="020B0604030504040204" pitchFamily="34" charset="0"/>
              </a:rPr>
              <a:t>do {</a:t>
            </a:r>
            <a:endParaRPr kumimoji="0" lang="en-US" altLang="en-US">
              <a:latin typeface="Verdana" panose="020B0604030504040204" pitchFamily="34" charset="0"/>
            </a:endParaRPr>
          </a:p>
          <a:p>
            <a:pPr>
              <a:spcBef>
                <a:spcPct val="0"/>
              </a:spcBef>
              <a:buClrTx/>
              <a:buSzTx/>
              <a:buFontTx/>
              <a:buNone/>
            </a:pPr>
            <a:r>
              <a:rPr kumimoji="0" lang="en-US" altLang="en-US">
                <a:latin typeface="Verdana" panose="020B0604030504040204" pitchFamily="34" charset="0"/>
              </a:rPr>
              <a:t>  	disable_interrupts();</a:t>
            </a:r>
            <a:endParaRPr kumimoji="0" lang="en-US" altLang="en-US">
              <a:latin typeface="Verdana" panose="020B0604030504040204" pitchFamily="34" charset="0"/>
            </a:endParaRPr>
          </a:p>
          <a:p>
            <a:pPr>
              <a:spcBef>
                <a:spcPct val="0"/>
              </a:spcBef>
              <a:buClrTx/>
              <a:buSzTx/>
              <a:buFontTx/>
              <a:buNone/>
            </a:pPr>
            <a:r>
              <a:rPr kumimoji="0" lang="en-US" altLang="en-US">
                <a:latin typeface="Verdana" panose="020B0604030504040204" pitchFamily="34" charset="0"/>
              </a:rPr>
              <a:t>  	    critical section</a:t>
            </a:r>
            <a:endParaRPr kumimoji="0" lang="en-US" altLang="en-US">
              <a:latin typeface="Verdana" panose="020B0604030504040204" pitchFamily="34" charset="0"/>
            </a:endParaRPr>
          </a:p>
          <a:p>
            <a:pPr>
              <a:spcBef>
                <a:spcPct val="0"/>
              </a:spcBef>
              <a:buClrTx/>
              <a:buSzTx/>
              <a:buFontTx/>
              <a:buNone/>
            </a:pPr>
            <a:r>
              <a:rPr kumimoji="0" lang="en-US" altLang="en-US">
                <a:latin typeface="Verdana" panose="020B0604030504040204" pitchFamily="34" charset="0"/>
              </a:rPr>
              <a:t>  	enable_interrupts();</a:t>
            </a:r>
            <a:endParaRPr kumimoji="0" lang="en-US" altLang="en-US">
              <a:latin typeface="Verdana" panose="020B0604030504040204" pitchFamily="34" charset="0"/>
            </a:endParaRPr>
          </a:p>
          <a:p>
            <a:pPr>
              <a:spcBef>
                <a:spcPct val="0"/>
              </a:spcBef>
              <a:buClrTx/>
              <a:buSzTx/>
              <a:buFontTx/>
              <a:buNone/>
            </a:pPr>
            <a:r>
              <a:rPr kumimoji="0" lang="en-US" altLang="en-US">
                <a:latin typeface="Verdana" panose="020B0604030504040204" pitchFamily="34" charset="0"/>
              </a:rPr>
              <a:t>  	    remainder section</a:t>
            </a:r>
            <a:endParaRPr kumimoji="0" lang="en-US" altLang="en-US">
              <a:latin typeface="Verdana" panose="020B0604030504040204" pitchFamily="34" charset="0"/>
            </a:endParaRPr>
          </a:p>
          <a:p>
            <a:pPr>
              <a:spcBef>
                <a:spcPct val="0"/>
              </a:spcBef>
              <a:buClrTx/>
              <a:buSzTx/>
              <a:buFontTx/>
              <a:buNone/>
            </a:pPr>
            <a:r>
              <a:rPr kumimoji="0" lang="en-US" altLang="en-US">
                <a:latin typeface="Verdana" panose="020B0604030504040204" pitchFamily="34" charset="0"/>
              </a:rPr>
              <a:t>} while (1);</a:t>
            </a:r>
            <a:endParaRPr kumimoji="0" lang="en-US" altLang="en-US">
              <a:latin typeface="Verdana" panose="020B0604030504040204" pitchFamily="34"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Lệnh TestAndSet</a:t>
            </a:r>
            <a:endParaRPr kumimoji="1" lang="ja-JP" altLang="en-US" dirty="0"/>
          </a:p>
        </p:txBody>
      </p:sp>
      <p:sp>
        <p:nvSpPr>
          <p:cNvPr id="3" name="コンテンツ プレースホルダ 2"/>
          <p:cNvSpPr>
            <a:spLocks noGrp="1"/>
          </p:cNvSpPr>
          <p:nvPr>
            <p:ph idx="1"/>
          </p:nvPr>
        </p:nvSpPr>
        <p:spPr>
          <a:xfrm>
            <a:off x="251520" y="1412776"/>
            <a:ext cx="8435280" cy="949424"/>
          </a:xfrm>
        </p:spPr>
        <p:txBody>
          <a:bodyPr/>
          <a:lstStyle/>
          <a:p>
            <a:r>
              <a:rPr lang="en-US" altLang="en-US"/>
              <a:t>Đọc và ghi một biến trong một thao tác atomic (không chia cắt được)</a:t>
            </a:r>
            <a:endParaRPr lang="vi-VN" altLang="en-US" sz="24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8" name="Rectangle 3"/>
          <p:cNvSpPr/>
          <p:nvPr/>
        </p:nvSpPr>
        <p:spPr bwMode="auto">
          <a:xfrm>
            <a:off x="280988" y="2457450"/>
            <a:ext cx="4621212" cy="2058987"/>
          </a:xfrm>
          <a:prstGeom prst="rect">
            <a:avLst/>
          </a:prstGeom>
          <a:solidFill>
            <a:srgbClr val="EAEAEA"/>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ts val="400"/>
              </a:spcBef>
              <a:buClrTx/>
              <a:buSzTx/>
              <a:buFontTx/>
              <a:buNone/>
            </a:pPr>
            <a:r>
              <a:rPr kumimoji="0" lang="en-US" altLang="en-US" sz="2000">
                <a:solidFill>
                  <a:srgbClr val="0070C0"/>
                </a:solidFill>
                <a:latin typeface="VNI-Helve" pitchFamily="2" charset="0"/>
                <a:sym typeface="VNI-Helve" pitchFamily="2" charset="0"/>
              </a:rPr>
              <a:t>boolean </a:t>
            </a:r>
            <a:r>
              <a:rPr kumimoji="0" lang="en-US" altLang="en-US" sz="2000">
                <a:latin typeface="VNI-Helve" pitchFamily="2" charset="0"/>
                <a:sym typeface="VNI-Helve" pitchFamily="2" charset="0"/>
              </a:rPr>
              <a:t>TestAndSet( </a:t>
            </a:r>
            <a:r>
              <a:rPr kumimoji="0" lang="en-US" altLang="en-US" sz="2000">
                <a:solidFill>
                  <a:srgbClr val="0070C0"/>
                </a:solidFill>
                <a:latin typeface="VNI-Helve" pitchFamily="2" charset="0"/>
                <a:sym typeface="VNI-Helve" pitchFamily="2" charset="0"/>
              </a:rPr>
              <a:t>boolean </a:t>
            </a:r>
            <a:r>
              <a:rPr kumimoji="0" lang="en-US" altLang="en-US" sz="2400" b="1">
                <a:solidFill>
                  <a:srgbClr val="FF2600"/>
                </a:solidFill>
                <a:latin typeface="Tahoma" panose="020B0604030504040204" pitchFamily="34" charset="0"/>
                <a:cs typeface="Tahoma" panose="020B0604030504040204" pitchFamily="34" charset="0"/>
                <a:sym typeface="Tahoma" panose="020B0604030504040204" pitchFamily="34" charset="0"/>
              </a:rPr>
              <a:t>*</a:t>
            </a:r>
            <a:r>
              <a:rPr kumimoji="0" lang="en-US" altLang="en-US" sz="2000">
                <a:latin typeface="VNI-Helve" pitchFamily="2" charset="0"/>
                <a:cs typeface="Tahoma" panose="020B0604030504040204" pitchFamily="34" charset="0"/>
                <a:sym typeface="VNI-Helve" pitchFamily="2" charset="0"/>
              </a:rPr>
              <a:t>target){</a:t>
            </a:r>
            <a:endParaRPr kumimoji="0" lang="en-US" altLang="en-US" sz="2000">
              <a:latin typeface="VNI-Helve" pitchFamily="2" charset="0"/>
              <a:cs typeface="Tahoma" panose="020B0604030504040204" pitchFamily="34" charset="0"/>
              <a:sym typeface="VNI-Helve" pitchFamily="2" charset="0"/>
            </a:endParaRPr>
          </a:p>
          <a:p>
            <a:pPr>
              <a:spcBef>
                <a:spcPts val="400"/>
              </a:spcBef>
              <a:buClrTx/>
              <a:buSzTx/>
              <a:buFontTx/>
              <a:buNone/>
            </a:pPr>
            <a:r>
              <a:rPr kumimoji="0" lang="en-US" altLang="en-US" sz="2000">
                <a:latin typeface="VNI-Helve" pitchFamily="2" charset="0"/>
                <a:cs typeface="Tahoma" panose="020B0604030504040204" pitchFamily="34" charset="0"/>
                <a:sym typeface="VNI-Helve" pitchFamily="2" charset="0"/>
              </a:rPr>
              <a:t>    </a:t>
            </a:r>
            <a:r>
              <a:rPr kumimoji="0" lang="en-US" altLang="en-US" sz="2000">
                <a:solidFill>
                  <a:srgbClr val="0070C0"/>
                </a:solidFill>
                <a:latin typeface="VNI-Helve" pitchFamily="2" charset="0"/>
                <a:cs typeface="Tahoma" panose="020B0604030504040204" pitchFamily="34" charset="0"/>
                <a:sym typeface="VNI-Helve" pitchFamily="2" charset="0"/>
              </a:rPr>
              <a:t>boolean </a:t>
            </a:r>
            <a:r>
              <a:rPr kumimoji="0" lang="en-US" altLang="en-US" sz="2000">
                <a:latin typeface="VNI-Helve" pitchFamily="2" charset="0"/>
                <a:cs typeface="Tahoma" panose="020B0604030504040204" pitchFamily="34" charset="0"/>
                <a:sym typeface="VNI-Helve" pitchFamily="2" charset="0"/>
              </a:rPr>
              <a:t>rv = </a:t>
            </a:r>
            <a:r>
              <a:rPr kumimoji="0" lang="en-US" altLang="en-US" sz="2400" b="1">
                <a:solidFill>
                  <a:srgbClr val="FF2600"/>
                </a:solidFill>
                <a:latin typeface="Tahoma" panose="020B0604030504040204" pitchFamily="34" charset="0"/>
                <a:cs typeface="Tahoma" panose="020B0604030504040204" pitchFamily="34" charset="0"/>
                <a:sym typeface="Tahoma" panose="020B0604030504040204" pitchFamily="34" charset="0"/>
              </a:rPr>
              <a:t>*</a:t>
            </a:r>
            <a:r>
              <a:rPr kumimoji="0" lang="en-US" altLang="en-US" sz="2000">
                <a:latin typeface="VNI-Helve" pitchFamily="2" charset="0"/>
                <a:cs typeface="Tahoma" panose="020B0604030504040204" pitchFamily="34" charset="0"/>
                <a:sym typeface="VNI-Helve" pitchFamily="2" charset="0"/>
              </a:rPr>
              <a:t>target;</a:t>
            </a:r>
            <a:endParaRPr kumimoji="0" lang="en-US" altLang="en-US" sz="2000">
              <a:latin typeface="VNI-Helve" pitchFamily="2" charset="0"/>
              <a:cs typeface="Tahoma" panose="020B0604030504040204" pitchFamily="34" charset="0"/>
              <a:sym typeface="VNI-Helve" pitchFamily="2" charset="0"/>
            </a:endParaRPr>
          </a:p>
          <a:p>
            <a:pPr>
              <a:spcBef>
                <a:spcPts val="400"/>
              </a:spcBef>
              <a:buClrTx/>
              <a:buSzTx/>
              <a:buFontTx/>
              <a:buNone/>
            </a:pPr>
            <a:r>
              <a:rPr kumimoji="0" lang="en-US" altLang="en-US" sz="2000">
                <a:latin typeface="VNI-Helve" pitchFamily="2" charset="0"/>
                <a:cs typeface="Tahoma" panose="020B0604030504040204" pitchFamily="34" charset="0"/>
                <a:sym typeface="VNI-Helve" pitchFamily="2" charset="0"/>
              </a:rPr>
              <a:t>    </a:t>
            </a:r>
            <a:r>
              <a:rPr kumimoji="0" lang="en-US" altLang="en-US" sz="2400" b="1">
                <a:solidFill>
                  <a:srgbClr val="FF2600"/>
                </a:solidFill>
                <a:latin typeface="Tahoma" panose="020B0604030504040204" pitchFamily="34" charset="0"/>
                <a:cs typeface="Tahoma" panose="020B0604030504040204" pitchFamily="34" charset="0"/>
                <a:sym typeface="Tahoma" panose="020B0604030504040204" pitchFamily="34" charset="0"/>
              </a:rPr>
              <a:t>*</a:t>
            </a:r>
            <a:r>
              <a:rPr kumimoji="0" lang="en-US" altLang="en-US" sz="2000">
                <a:latin typeface="VNI-Helve" pitchFamily="2" charset="0"/>
                <a:cs typeface="Tahoma" panose="020B0604030504040204" pitchFamily="34" charset="0"/>
                <a:sym typeface="VNI-Helve" pitchFamily="2" charset="0"/>
              </a:rPr>
              <a:t>target = </a:t>
            </a:r>
            <a:r>
              <a:rPr kumimoji="0" lang="en-US" altLang="en-US" sz="2000">
                <a:solidFill>
                  <a:srgbClr val="0070C0"/>
                </a:solidFill>
                <a:latin typeface="VNI-Helve" pitchFamily="2" charset="0"/>
                <a:cs typeface="Tahoma" panose="020B0604030504040204" pitchFamily="34" charset="0"/>
                <a:sym typeface="VNI-Helve" pitchFamily="2" charset="0"/>
              </a:rPr>
              <a:t>true</a:t>
            </a:r>
            <a:r>
              <a:rPr kumimoji="0" lang="en-US" altLang="en-US" sz="2000">
                <a:latin typeface="VNI-Helve" pitchFamily="2" charset="0"/>
                <a:cs typeface="Tahoma" panose="020B0604030504040204" pitchFamily="34" charset="0"/>
                <a:sym typeface="VNI-Helve" pitchFamily="2" charset="0"/>
              </a:rPr>
              <a:t>;</a:t>
            </a:r>
            <a:endParaRPr kumimoji="0" lang="en-US" altLang="en-US" sz="2000">
              <a:latin typeface="VNI-Helve" pitchFamily="2" charset="0"/>
              <a:cs typeface="Tahoma" panose="020B0604030504040204" pitchFamily="34" charset="0"/>
              <a:sym typeface="VNI-Helve" pitchFamily="2" charset="0"/>
            </a:endParaRPr>
          </a:p>
          <a:p>
            <a:pPr>
              <a:spcBef>
                <a:spcPts val="400"/>
              </a:spcBef>
              <a:buClrTx/>
              <a:buSzTx/>
              <a:buFontTx/>
              <a:buNone/>
            </a:pPr>
            <a:r>
              <a:rPr kumimoji="0" lang="en-US" altLang="en-US" sz="2000">
                <a:latin typeface="VNI-Helve" pitchFamily="2" charset="0"/>
                <a:cs typeface="Tahoma" panose="020B0604030504040204" pitchFamily="34" charset="0"/>
                <a:sym typeface="VNI-Helve" pitchFamily="2" charset="0"/>
              </a:rPr>
              <a:t>    </a:t>
            </a:r>
            <a:r>
              <a:rPr kumimoji="0" lang="en-US" altLang="en-US" sz="2000">
                <a:solidFill>
                  <a:srgbClr val="0070C0"/>
                </a:solidFill>
                <a:latin typeface="VNI-Helve" pitchFamily="2" charset="0"/>
                <a:cs typeface="Tahoma" panose="020B0604030504040204" pitchFamily="34" charset="0"/>
                <a:sym typeface="VNI-Helve" pitchFamily="2" charset="0"/>
              </a:rPr>
              <a:t>return</a:t>
            </a:r>
            <a:r>
              <a:rPr kumimoji="0" lang="en-US" altLang="en-US" sz="2000">
                <a:latin typeface="VNI-Helve" pitchFamily="2" charset="0"/>
                <a:cs typeface="Tahoma" panose="020B0604030504040204" pitchFamily="34" charset="0"/>
                <a:sym typeface="VNI-Helve" pitchFamily="2" charset="0"/>
              </a:rPr>
              <a:t> rv;</a:t>
            </a:r>
            <a:endParaRPr kumimoji="0" lang="en-US" altLang="en-US" sz="2000">
              <a:latin typeface="VNI-Helve" pitchFamily="2" charset="0"/>
              <a:cs typeface="Tahoma" panose="020B0604030504040204" pitchFamily="34" charset="0"/>
              <a:sym typeface="VNI-Helve" pitchFamily="2" charset="0"/>
            </a:endParaRPr>
          </a:p>
          <a:p>
            <a:pPr>
              <a:spcBef>
                <a:spcPts val="400"/>
              </a:spcBef>
              <a:buClrTx/>
              <a:buSzTx/>
              <a:buFontTx/>
              <a:buNone/>
            </a:pPr>
            <a:r>
              <a:rPr kumimoji="0" lang="en-US" altLang="en-US" sz="2000">
                <a:latin typeface="VNI-Helve" pitchFamily="2" charset="0"/>
                <a:cs typeface="Tahoma" panose="020B0604030504040204" pitchFamily="34" charset="0"/>
                <a:sym typeface="VNI-Helve" pitchFamily="2" charset="0"/>
              </a:rPr>
              <a:t>}</a:t>
            </a:r>
            <a:endParaRPr kumimoji="0" lang="en-US" altLang="en-US">
              <a:latin typeface="Verdana" panose="020B0604030504040204" pitchFamily="34" charset="0"/>
              <a:cs typeface="Tahoma" panose="020B0604030504040204" pitchFamily="34" charset="0"/>
            </a:endParaRPr>
          </a:p>
        </p:txBody>
      </p:sp>
      <p:sp>
        <p:nvSpPr>
          <p:cNvPr id="9" name="Rectangle 4"/>
          <p:cNvSpPr/>
          <p:nvPr/>
        </p:nvSpPr>
        <p:spPr bwMode="auto">
          <a:xfrm>
            <a:off x="4965700" y="2438400"/>
            <a:ext cx="4100513" cy="403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ts val="400"/>
              </a:spcBef>
              <a:buClr>
                <a:srgbClr val="000000"/>
              </a:buClr>
              <a:buFont typeface="Helvetica" panose="020B0604020202020204" pitchFamily="34" charset="0"/>
              <a:buChar char=""/>
            </a:pPr>
            <a:r>
              <a:rPr kumimoji="0" lang="en-US" altLang="en-US" sz="2000">
                <a:latin typeface="VNI-Helve" pitchFamily="2" charset="0"/>
                <a:sym typeface="VNI-Helve" pitchFamily="2" charset="0"/>
              </a:rPr>
              <a:t>  Shared data: </a:t>
            </a:r>
            <a:br>
              <a:rPr kumimoji="0" lang="en-US" altLang="en-US" sz="2000">
                <a:latin typeface="VNI-Helve" pitchFamily="2" charset="0"/>
                <a:sym typeface="VNI-Helve" pitchFamily="2" charset="0"/>
              </a:rPr>
            </a:br>
            <a:r>
              <a:rPr kumimoji="0" lang="en-US" altLang="en-US" sz="2000">
                <a:solidFill>
                  <a:srgbClr val="0070C0"/>
                </a:solidFill>
                <a:latin typeface="VNI-Helve" pitchFamily="2" charset="0"/>
                <a:sym typeface="VNI-Helve" pitchFamily="2" charset="0"/>
              </a:rPr>
              <a:t>     boolean</a:t>
            </a:r>
            <a:r>
              <a:rPr kumimoji="0" lang="en-US" altLang="en-US" sz="2000">
                <a:latin typeface="VNI-Helve" pitchFamily="2" charset="0"/>
                <a:sym typeface="VNI-Helve" pitchFamily="2" charset="0"/>
              </a:rPr>
              <a:t>  lock = </a:t>
            </a:r>
            <a:r>
              <a:rPr kumimoji="0" lang="en-US" altLang="en-US" sz="2000">
                <a:solidFill>
                  <a:srgbClr val="0070C0"/>
                </a:solidFill>
                <a:latin typeface="VNI-Helve" pitchFamily="2" charset="0"/>
                <a:sym typeface="VNI-Helve" pitchFamily="2" charset="0"/>
              </a:rPr>
              <a:t>false</a:t>
            </a:r>
            <a:r>
              <a:rPr kumimoji="0" lang="en-US" altLang="en-US" sz="2000">
                <a:latin typeface="VNI-Helve" pitchFamily="2" charset="0"/>
                <a:sym typeface="VNI-Helve" pitchFamily="2" charset="0"/>
              </a:rPr>
              <a:t>;</a:t>
            </a:r>
            <a:br>
              <a:rPr kumimoji="0" lang="en-US" altLang="en-US" sz="2000">
                <a:latin typeface="VNI-Helve" pitchFamily="2" charset="0"/>
                <a:sym typeface="VNI-Helve" pitchFamily="2" charset="0"/>
              </a:rPr>
            </a:br>
            <a:endParaRPr kumimoji="0" lang="en-US" altLang="en-US" sz="2000">
              <a:latin typeface="VNI-Helve" pitchFamily="2" charset="0"/>
              <a:sym typeface="VNI-Helve" pitchFamily="2" charset="0"/>
            </a:endParaRPr>
          </a:p>
          <a:p>
            <a:pPr>
              <a:spcBef>
                <a:spcPts val="400"/>
              </a:spcBef>
              <a:buClr>
                <a:srgbClr val="000000"/>
              </a:buClr>
              <a:buFont typeface="Helvetica" panose="020B0604020202020204" pitchFamily="34" charset="0"/>
              <a:buChar char=""/>
            </a:pPr>
            <a:r>
              <a:rPr kumimoji="0" lang="en-US" altLang="en-US" sz="2000">
                <a:latin typeface="VNI-Helve" pitchFamily="2" charset="0"/>
                <a:sym typeface="VNI-Helve" pitchFamily="2" charset="0"/>
              </a:rPr>
              <a:t>  Process </a:t>
            </a:r>
            <a:r>
              <a:rPr kumimoji="0" lang="en-US" altLang="en-US" sz="2000" i="1">
                <a:latin typeface="VNI-Helve" pitchFamily="2" charset="0"/>
                <a:sym typeface="VNI-Helve" pitchFamily="2" charset="0"/>
              </a:rPr>
              <a:t>P</a:t>
            </a:r>
            <a:r>
              <a:rPr kumimoji="0" lang="en-US" altLang="en-US" sz="2000" i="1" baseline="-25000">
                <a:latin typeface="VNI-Helve" pitchFamily="2" charset="0"/>
                <a:sym typeface="VNI-Helve" pitchFamily="2" charset="0"/>
              </a:rPr>
              <a:t>i</a:t>
            </a:r>
            <a:r>
              <a:rPr kumimoji="0" lang="en-US" altLang="en-US" sz="2000">
                <a:latin typeface="VNI-Helve" pitchFamily="2" charset="0"/>
                <a:sym typeface="VNI-Helve" pitchFamily="2" charset="0"/>
              </a:rPr>
              <a:t> :</a:t>
            </a:r>
            <a:endParaRPr kumimoji="0" lang="en-US" altLang="en-US" sz="2000">
              <a:latin typeface="VNI-Helve" pitchFamily="2" charset="0"/>
              <a:sym typeface="VNI-Helve" pitchFamily="2" charset="0"/>
            </a:endParaRPr>
          </a:p>
          <a:p>
            <a:pPr>
              <a:spcBef>
                <a:spcPts val="400"/>
              </a:spcBef>
              <a:buClrTx/>
              <a:buSzTx/>
              <a:buFontTx/>
              <a:buNone/>
            </a:pPr>
            <a:endParaRPr kumimoji="0" lang="en-US" altLang="en-US" sz="2000">
              <a:latin typeface="VNI-Helve" pitchFamily="2" charset="0"/>
              <a:sym typeface="VNI-Helve" pitchFamily="2" charset="0"/>
            </a:endParaRPr>
          </a:p>
          <a:p>
            <a:pPr>
              <a:spcBef>
                <a:spcPts val="400"/>
              </a:spcBef>
              <a:buClrTx/>
              <a:buSzTx/>
              <a:buFontTx/>
              <a:buNone/>
            </a:pPr>
            <a:r>
              <a:rPr kumimoji="0" lang="en-US" altLang="en-US" sz="2000">
                <a:latin typeface="VNI-Helve" pitchFamily="2" charset="0"/>
                <a:sym typeface="VNI-Helve" pitchFamily="2" charset="0"/>
              </a:rPr>
              <a:t>    </a:t>
            </a:r>
            <a:r>
              <a:rPr kumimoji="0" lang="en-US" altLang="en-US" sz="2000">
                <a:solidFill>
                  <a:srgbClr val="0070C0"/>
                </a:solidFill>
                <a:latin typeface="VNI-Helve" pitchFamily="2" charset="0"/>
                <a:sym typeface="VNI-Helve" pitchFamily="2" charset="0"/>
              </a:rPr>
              <a:t>do</a:t>
            </a:r>
            <a:r>
              <a:rPr kumimoji="0" lang="en-US" altLang="en-US" sz="2000">
                <a:latin typeface="VNI-Helve" pitchFamily="2" charset="0"/>
                <a:sym typeface="VNI-Helve" pitchFamily="2" charset="0"/>
              </a:rPr>
              <a:t> {</a:t>
            </a:r>
            <a:endParaRPr kumimoji="0" lang="en-US" altLang="en-US" sz="2000">
              <a:latin typeface="VNI-Helve" pitchFamily="2" charset="0"/>
              <a:sym typeface="VNI-Helve" pitchFamily="2" charset="0"/>
            </a:endParaRPr>
          </a:p>
          <a:p>
            <a:pPr>
              <a:spcBef>
                <a:spcPts val="400"/>
              </a:spcBef>
              <a:buClrTx/>
              <a:buSzTx/>
              <a:buFontTx/>
              <a:buNone/>
            </a:pPr>
            <a:r>
              <a:rPr kumimoji="0" lang="en-US" altLang="en-US" sz="2000">
                <a:solidFill>
                  <a:srgbClr val="FF0000"/>
                </a:solidFill>
                <a:latin typeface="VNI-Helve" pitchFamily="2" charset="0"/>
                <a:sym typeface="VNI-Helve" pitchFamily="2" charset="0"/>
              </a:rPr>
              <a:t>         while (TestAndSet(</a:t>
            </a:r>
            <a:r>
              <a:rPr kumimoji="0" lang="en-US" altLang="en-US" sz="2400" b="1">
                <a:solidFill>
                  <a:srgbClr val="FF0000"/>
                </a:solidFill>
                <a:latin typeface="Tahoma" panose="020B0604030504040204" pitchFamily="34" charset="0"/>
                <a:cs typeface="Tahoma" panose="020B0604030504040204" pitchFamily="34" charset="0"/>
                <a:sym typeface="Tahoma" panose="020B0604030504040204" pitchFamily="34" charset="0"/>
              </a:rPr>
              <a:t>&amp;</a:t>
            </a:r>
            <a:r>
              <a:rPr kumimoji="0" lang="en-US" altLang="en-US" sz="2000">
                <a:solidFill>
                  <a:srgbClr val="0433FF"/>
                </a:solidFill>
                <a:latin typeface="VNI-Helve" pitchFamily="2" charset="0"/>
                <a:cs typeface="Tahoma" panose="020B0604030504040204" pitchFamily="34" charset="0"/>
                <a:sym typeface="VNI-Helve" pitchFamily="2" charset="0"/>
              </a:rPr>
              <a:t>lock</a:t>
            </a:r>
            <a:r>
              <a:rPr kumimoji="0" lang="en-US" altLang="en-US" sz="2000">
                <a:solidFill>
                  <a:srgbClr val="FF0000"/>
                </a:solidFill>
                <a:latin typeface="VNI-Helve" pitchFamily="2" charset="0"/>
                <a:cs typeface="Tahoma" panose="020B0604030504040204" pitchFamily="34" charset="0"/>
                <a:sym typeface="VNI-Helve" pitchFamily="2" charset="0"/>
              </a:rPr>
              <a:t>));</a:t>
            </a:r>
            <a:endParaRPr kumimoji="0" lang="en-US" altLang="en-US" sz="2000">
              <a:solidFill>
                <a:srgbClr val="FF0000"/>
              </a:solidFill>
              <a:latin typeface="VNI-Helve" pitchFamily="2" charset="0"/>
              <a:cs typeface="Tahoma" panose="020B0604030504040204" pitchFamily="34" charset="0"/>
              <a:sym typeface="VNI-Helve" pitchFamily="2" charset="0"/>
            </a:endParaRPr>
          </a:p>
          <a:p>
            <a:pPr>
              <a:spcBef>
                <a:spcPts val="400"/>
              </a:spcBef>
              <a:buClrTx/>
              <a:buSzTx/>
              <a:buFontTx/>
              <a:buNone/>
            </a:pPr>
            <a:r>
              <a:rPr kumimoji="0" lang="en-US" altLang="en-US" sz="2000" b="1">
                <a:latin typeface="VNI-Helve" pitchFamily="2" charset="0"/>
                <a:cs typeface="Tahoma" panose="020B0604030504040204" pitchFamily="34" charset="0"/>
                <a:sym typeface="VNI-Helve" pitchFamily="2" charset="0"/>
              </a:rPr>
              <a:t>             </a:t>
            </a:r>
            <a:r>
              <a:rPr kumimoji="0" lang="en-US" altLang="en-US" sz="2000" b="1" i="1">
                <a:latin typeface="VNI-Helve" pitchFamily="2" charset="0"/>
                <a:cs typeface="Tahoma" panose="020B0604030504040204" pitchFamily="34" charset="0"/>
                <a:sym typeface="VNI-Helve" pitchFamily="2" charset="0"/>
              </a:rPr>
              <a:t>c</a:t>
            </a:r>
            <a:r>
              <a:rPr kumimoji="0" lang="en-US" altLang="en-US" sz="2000" i="1">
                <a:latin typeface="VNI-Helve" pitchFamily="2" charset="0"/>
                <a:cs typeface="Tahoma" panose="020B0604030504040204" pitchFamily="34" charset="0"/>
                <a:sym typeface="VNI-Helve" pitchFamily="2" charset="0"/>
              </a:rPr>
              <a:t>ritical section</a:t>
            </a:r>
            <a:endParaRPr kumimoji="0" lang="en-US" altLang="en-US" sz="2000" i="1">
              <a:latin typeface="VNI-Helve" pitchFamily="2" charset="0"/>
              <a:cs typeface="Tahoma" panose="020B0604030504040204" pitchFamily="34" charset="0"/>
              <a:sym typeface="VNI-Helve" pitchFamily="2" charset="0"/>
            </a:endParaRPr>
          </a:p>
          <a:p>
            <a:pPr>
              <a:spcBef>
                <a:spcPts val="400"/>
              </a:spcBef>
              <a:buClrTx/>
              <a:buSzTx/>
              <a:buFontTx/>
              <a:buNone/>
            </a:pPr>
            <a:r>
              <a:rPr kumimoji="0" lang="en-US" altLang="en-US" sz="2000">
                <a:solidFill>
                  <a:srgbClr val="FF0000"/>
                </a:solidFill>
                <a:latin typeface="VNI-Helve" pitchFamily="2" charset="0"/>
                <a:cs typeface="Tahoma" panose="020B0604030504040204" pitchFamily="34" charset="0"/>
                <a:sym typeface="VNI-Helve" pitchFamily="2" charset="0"/>
              </a:rPr>
              <a:t>         lock = false;</a:t>
            </a:r>
            <a:endParaRPr kumimoji="0" lang="en-US" altLang="en-US" sz="2000">
              <a:solidFill>
                <a:srgbClr val="FF0000"/>
              </a:solidFill>
              <a:latin typeface="VNI-Helve" pitchFamily="2" charset="0"/>
              <a:cs typeface="Tahoma" panose="020B0604030504040204" pitchFamily="34" charset="0"/>
              <a:sym typeface="VNI-Helve" pitchFamily="2" charset="0"/>
            </a:endParaRPr>
          </a:p>
          <a:p>
            <a:pPr>
              <a:spcBef>
                <a:spcPts val="400"/>
              </a:spcBef>
              <a:buClrTx/>
              <a:buSzTx/>
              <a:buFontTx/>
              <a:buNone/>
            </a:pPr>
            <a:r>
              <a:rPr kumimoji="0" lang="en-US" altLang="en-US" sz="2000">
                <a:latin typeface="VNI-Helve" pitchFamily="2" charset="0"/>
                <a:cs typeface="Tahoma" panose="020B0604030504040204" pitchFamily="34" charset="0"/>
                <a:sym typeface="VNI-Helve" pitchFamily="2" charset="0"/>
              </a:rPr>
              <a:t>             </a:t>
            </a:r>
            <a:r>
              <a:rPr kumimoji="0" lang="en-US" altLang="en-US" sz="2000" i="1">
                <a:latin typeface="VNI-Helve" pitchFamily="2" charset="0"/>
                <a:cs typeface="Tahoma" panose="020B0604030504040204" pitchFamily="34" charset="0"/>
                <a:sym typeface="VNI-Helve" pitchFamily="2" charset="0"/>
              </a:rPr>
              <a:t>remainder section</a:t>
            </a:r>
            <a:endParaRPr kumimoji="0" lang="en-US" altLang="en-US" sz="2000" i="1">
              <a:latin typeface="VNI-Helve" pitchFamily="2" charset="0"/>
              <a:cs typeface="Tahoma" panose="020B0604030504040204" pitchFamily="34" charset="0"/>
              <a:sym typeface="VNI-Helve" pitchFamily="2" charset="0"/>
            </a:endParaRPr>
          </a:p>
          <a:p>
            <a:pPr>
              <a:spcBef>
                <a:spcPts val="400"/>
              </a:spcBef>
              <a:buClrTx/>
              <a:buSzTx/>
              <a:buFontTx/>
              <a:buNone/>
            </a:pPr>
            <a:r>
              <a:rPr kumimoji="0" lang="en-US" altLang="en-US" sz="2000">
                <a:latin typeface="VNI-Helve" pitchFamily="2" charset="0"/>
                <a:cs typeface="Tahoma" panose="020B0604030504040204" pitchFamily="34" charset="0"/>
                <a:sym typeface="VNI-Helve" pitchFamily="2" charset="0"/>
              </a:rPr>
              <a:t>    } </a:t>
            </a:r>
            <a:r>
              <a:rPr kumimoji="0" lang="en-US" altLang="en-US" sz="2000">
                <a:solidFill>
                  <a:srgbClr val="0070C0"/>
                </a:solidFill>
                <a:latin typeface="VNI-Helve" pitchFamily="2" charset="0"/>
                <a:cs typeface="Tahoma" panose="020B0604030504040204" pitchFamily="34" charset="0"/>
                <a:sym typeface="VNI-Helve" pitchFamily="2" charset="0"/>
              </a:rPr>
              <a:t>while</a:t>
            </a:r>
            <a:r>
              <a:rPr kumimoji="0" lang="en-US" altLang="en-US" sz="2000">
                <a:latin typeface="VNI-Helve" pitchFamily="2" charset="0"/>
                <a:cs typeface="Tahoma" panose="020B0604030504040204" pitchFamily="34" charset="0"/>
                <a:sym typeface="VNI-Helve" pitchFamily="2" charset="0"/>
              </a:rPr>
              <a:t> (1);</a:t>
            </a:r>
            <a:endParaRPr kumimoji="0" lang="en-US" altLang="en-US">
              <a:latin typeface="Verdana" panose="020B0604030504040204" pitchFamily="34" charset="0"/>
              <a:cs typeface="Tahoma" panose="020B0604030504040204" pitchFamily="34"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Lệnh TestAndSet</a:t>
            </a:r>
            <a:endParaRPr kumimoji="1" lang="ja-JP" altLang="en-US" dirty="0"/>
          </a:p>
        </p:txBody>
      </p:sp>
      <p:sp>
        <p:nvSpPr>
          <p:cNvPr id="3" name="コンテンツ プレースホルダ 2"/>
          <p:cNvSpPr>
            <a:spLocks noGrp="1"/>
          </p:cNvSpPr>
          <p:nvPr>
            <p:ph idx="1"/>
          </p:nvPr>
        </p:nvSpPr>
        <p:spPr>
          <a:xfrm>
            <a:off x="251520" y="1412776"/>
            <a:ext cx="8435280" cy="4911824"/>
          </a:xfrm>
        </p:spPr>
        <p:txBody>
          <a:bodyPr/>
          <a:lstStyle/>
          <a:p>
            <a:r>
              <a:rPr lang="vi-VN" altLang="en-US"/>
              <a:t>Mutual exclusion được bảo đảm: nếu Pi vào CS, các process Pj  khác đều đang busy waiting</a:t>
            </a:r>
            <a:endParaRPr lang="vi-VN" altLang="en-US"/>
          </a:p>
          <a:p>
            <a:r>
              <a:rPr lang="vi-VN" altLang="en-US"/>
              <a:t>Khi Pi ra khỏi CS, quá trình chọn lựa process Pj vào CS kế tiếp là tùy ý ⇒ không bảo đảm điều kiện bounded waiting. Do đó có thể xảy ra starvation (bị bỏ đói)</a:t>
            </a:r>
            <a:endParaRPr lang="vi-VN" altLang="en-US"/>
          </a:p>
          <a:p>
            <a:r>
              <a:rPr lang="vi-VN" altLang="en-US"/>
              <a:t>Các processor (ví dụ Pentium) thông thường cung cấp một lệnh đơn là Swap(a, b) có tác dụng hoán chuyển nội dung của a và b.</a:t>
            </a:r>
            <a:endParaRPr lang="vi-VN" altLang="en-US"/>
          </a:p>
          <a:p>
            <a:pPr lvl="1"/>
            <a:r>
              <a:rPr lang="vi-VN" altLang="en-US" sz="2800"/>
              <a:t>Swap(a, b) cũng có ưu nhược điểm như TestAndSet</a:t>
            </a:r>
            <a:endParaRPr lang="vi-VN" altLang="en-US" sz="28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Swap và mutual exclusion</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8" name="Rectangle 2"/>
          <p:cNvSpPr txBox="1">
            <a:spLocks noChangeArrowheads="1"/>
          </p:cNvSpPr>
          <p:nvPr/>
        </p:nvSpPr>
        <p:spPr bwMode="auto">
          <a:xfrm>
            <a:off x="515938" y="1268412"/>
            <a:ext cx="3886200" cy="520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584200">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30250" indent="-285750" defTabSz="58420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defTabSz="5842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defTabSz="5842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defTabSz="5842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eaLnBrk="1">
              <a:spcBef>
                <a:spcPts val="400"/>
              </a:spcBef>
              <a:buClrTx/>
              <a:buFontTx/>
              <a:buBlip>
                <a:blip r:embed="rId1"/>
              </a:buBlip>
            </a:pPr>
            <a:r>
              <a:rPr lang="en-US" altLang="en-US" sz="2000">
                <a:latin typeface="Times New Roman" panose="02020603050405020304" pitchFamily="18" charset="0"/>
                <a:cs typeface="Times New Roman" panose="02020603050405020304" pitchFamily="18" charset="0"/>
                <a:sym typeface="Arial" panose="020B0604020202020204" pitchFamily="34" charset="0"/>
              </a:rPr>
              <a:t>Biến chia sẻ </a:t>
            </a:r>
            <a:r>
              <a:rPr lang="en-US" altLang="en-US" sz="2000" b="1">
                <a:latin typeface="Times New Roman" panose="02020603050405020304" pitchFamily="18" charset="0"/>
                <a:cs typeface="Times New Roman" panose="02020603050405020304" pitchFamily="18" charset="0"/>
                <a:sym typeface="Arial" panose="020B0604020202020204" pitchFamily="34" charset="0"/>
              </a:rPr>
              <a:t>lock</a:t>
            </a:r>
            <a:r>
              <a:rPr lang="en-US" altLang="en-US" sz="2000" b="1" i="1">
                <a:latin typeface="Times New Roman" panose="02020603050405020304" pitchFamily="18" charset="0"/>
                <a:cs typeface="Times New Roman" panose="02020603050405020304" pitchFamily="18" charset="0"/>
                <a:sym typeface="Arial" panose="020B0604020202020204" pitchFamily="34" charset="0"/>
              </a:rPr>
              <a:t> </a:t>
            </a:r>
            <a:r>
              <a:rPr lang="en-US" altLang="en-US" sz="2000">
                <a:latin typeface="Times New Roman" panose="02020603050405020304" pitchFamily="18" charset="0"/>
                <a:cs typeface="Times New Roman" panose="02020603050405020304" pitchFamily="18" charset="0"/>
                <a:sym typeface="Arial" panose="020B0604020202020204" pitchFamily="34" charset="0"/>
              </a:rPr>
              <a:t>được khởi tạo giá trị false</a:t>
            </a:r>
            <a:endParaRPr lang="en-US" altLang="en-US" sz="2000">
              <a:latin typeface="Times New Roman" panose="02020603050405020304" pitchFamily="18" charset="0"/>
              <a:cs typeface="Times New Roman" panose="02020603050405020304" pitchFamily="18" charset="0"/>
              <a:sym typeface="Arial" panose="020B0604020202020204" pitchFamily="34" charset="0"/>
            </a:endParaRPr>
          </a:p>
          <a:p>
            <a:pPr eaLnBrk="1">
              <a:spcBef>
                <a:spcPts val="400"/>
              </a:spcBef>
              <a:buClrTx/>
              <a:buFontTx/>
              <a:buBlip>
                <a:blip r:embed="rId1"/>
              </a:buBlip>
            </a:pPr>
            <a:r>
              <a:rPr lang="en-US" altLang="en-US" sz="2000">
                <a:latin typeface="Times New Roman" panose="02020603050405020304" pitchFamily="18" charset="0"/>
                <a:cs typeface="Times New Roman" panose="02020603050405020304" pitchFamily="18" charset="0"/>
                <a:sym typeface="Arial" panose="020B0604020202020204" pitchFamily="34" charset="0"/>
              </a:rPr>
              <a:t>Mỗi process P</a:t>
            </a:r>
            <a:r>
              <a:rPr lang="en-US" altLang="en-US" sz="2000" baseline="-25000">
                <a:latin typeface="Times New Roman" panose="02020603050405020304" pitchFamily="18" charset="0"/>
                <a:cs typeface="Times New Roman" panose="02020603050405020304" pitchFamily="18" charset="0"/>
                <a:sym typeface="Arial" panose="020B0604020202020204" pitchFamily="34" charset="0"/>
              </a:rPr>
              <a:t>i</a:t>
            </a:r>
            <a:r>
              <a:rPr lang="en-US" altLang="en-US" sz="2000">
                <a:latin typeface="Times New Roman" panose="02020603050405020304" pitchFamily="18" charset="0"/>
                <a:cs typeface="Times New Roman" panose="02020603050405020304" pitchFamily="18" charset="0"/>
                <a:sym typeface="Arial" panose="020B0604020202020204" pitchFamily="34" charset="0"/>
              </a:rPr>
              <a:t> có biến cục bộ </a:t>
            </a:r>
            <a:r>
              <a:rPr lang="en-US" altLang="en-US" sz="2000" b="1">
                <a:latin typeface="Times New Roman" panose="02020603050405020304" pitchFamily="18" charset="0"/>
                <a:cs typeface="Times New Roman" panose="02020603050405020304" pitchFamily="18" charset="0"/>
                <a:sym typeface="Arial" panose="020B0604020202020204" pitchFamily="34" charset="0"/>
              </a:rPr>
              <a:t>key</a:t>
            </a:r>
            <a:r>
              <a:rPr lang="en-US" altLang="en-US" sz="2000" b="1" i="1">
                <a:latin typeface="Times New Roman" panose="02020603050405020304" pitchFamily="18" charset="0"/>
                <a:cs typeface="Times New Roman" panose="02020603050405020304" pitchFamily="18" charset="0"/>
                <a:sym typeface="Arial" panose="020B0604020202020204" pitchFamily="34" charset="0"/>
              </a:rPr>
              <a:t> </a:t>
            </a:r>
            <a:endParaRPr lang="en-US" altLang="en-US" sz="2000" b="1" i="1">
              <a:latin typeface="Times New Roman" panose="02020603050405020304" pitchFamily="18" charset="0"/>
              <a:cs typeface="Times New Roman" panose="02020603050405020304" pitchFamily="18" charset="0"/>
              <a:sym typeface="Arial" panose="020B0604020202020204" pitchFamily="34" charset="0"/>
            </a:endParaRPr>
          </a:p>
          <a:p>
            <a:pPr eaLnBrk="1">
              <a:spcBef>
                <a:spcPts val="400"/>
              </a:spcBef>
              <a:buClrTx/>
              <a:buFontTx/>
              <a:buBlip>
                <a:blip r:embed="rId1"/>
              </a:buBlip>
            </a:pPr>
            <a:r>
              <a:rPr lang="en-US" altLang="en-US" sz="2000">
                <a:latin typeface="Times New Roman" panose="02020603050405020304" pitchFamily="18" charset="0"/>
                <a:cs typeface="Times New Roman" panose="02020603050405020304" pitchFamily="18" charset="0"/>
                <a:sym typeface="Arial" panose="020B0604020202020204" pitchFamily="34" charset="0"/>
              </a:rPr>
              <a:t>Process P</a:t>
            </a:r>
            <a:r>
              <a:rPr lang="en-US" altLang="en-US" sz="2000" baseline="-25000">
                <a:latin typeface="Times New Roman" panose="02020603050405020304" pitchFamily="18" charset="0"/>
                <a:cs typeface="Times New Roman" panose="02020603050405020304" pitchFamily="18" charset="0"/>
                <a:sym typeface="Arial" panose="020B0604020202020204" pitchFamily="34" charset="0"/>
              </a:rPr>
              <a:t>i</a:t>
            </a:r>
            <a:r>
              <a:rPr lang="en-US" altLang="en-US" sz="2000">
                <a:latin typeface="Times New Roman" panose="02020603050405020304" pitchFamily="18" charset="0"/>
                <a:cs typeface="Times New Roman" panose="02020603050405020304" pitchFamily="18" charset="0"/>
                <a:sym typeface="Arial" panose="020B0604020202020204" pitchFamily="34" charset="0"/>
              </a:rPr>
              <a:t> nào thấy giá trị  </a:t>
            </a:r>
            <a:r>
              <a:rPr lang="en-US" altLang="en-US" sz="2000" b="1">
                <a:latin typeface="Times New Roman" panose="02020603050405020304" pitchFamily="18" charset="0"/>
                <a:cs typeface="Times New Roman" panose="02020603050405020304" pitchFamily="18" charset="0"/>
                <a:sym typeface="Arial" panose="020B0604020202020204" pitchFamily="34" charset="0"/>
              </a:rPr>
              <a:t>lock = false</a:t>
            </a:r>
            <a:r>
              <a:rPr lang="en-US" altLang="en-US" sz="2000">
                <a:latin typeface="Times New Roman" panose="02020603050405020304" pitchFamily="18" charset="0"/>
                <a:cs typeface="Times New Roman" panose="02020603050405020304" pitchFamily="18" charset="0"/>
                <a:sym typeface="Arial" panose="020B0604020202020204" pitchFamily="34" charset="0"/>
              </a:rPr>
              <a:t> thì được vào CS.</a:t>
            </a:r>
            <a:endParaRPr lang="en-US" altLang="en-US" sz="2000">
              <a:latin typeface="Times New Roman" panose="02020603050405020304" pitchFamily="18" charset="0"/>
              <a:cs typeface="Times New Roman" panose="02020603050405020304" pitchFamily="18" charset="0"/>
              <a:sym typeface="Arial" panose="020B0604020202020204" pitchFamily="34" charset="0"/>
            </a:endParaRPr>
          </a:p>
          <a:p>
            <a:pPr lvl="1" eaLnBrk="1">
              <a:spcBef>
                <a:spcPts val="400"/>
              </a:spcBef>
              <a:buClrTx/>
              <a:buSzPct val="60000"/>
              <a:buFont typeface="Arial" panose="020B0604020202020204" pitchFamily="34" charset="0"/>
              <a:buBlip>
                <a:blip r:embed="rId2"/>
              </a:buBlip>
            </a:pPr>
            <a:r>
              <a:rPr lang="en-US" altLang="en-US">
                <a:latin typeface="Times New Roman" panose="02020603050405020304" pitchFamily="18" charset="0"/>
                <a:cs typeface="Times New Roman" panose="02020603050405020304" pitchFamily="18" charset="0"/>
                <a:sym typeface="Arial" panose="020B0604020202020204" pitchFamily="34" charset="0"/>
              </a:rPr>
              <a:t>Process P</a:t>
            </a:r>
            <a:r>
              <a:rPr lang="en-US" altLang="en-US" baseline="-25000">
                <a:latin typeface="Times New Roman" panose="02020603050405020304" pitchFamily="18" charset="0"/>
                <a:cs typeface="Times New Roman" panose="02020603050405020304" pitchFamily="18" charset="0"/>
                <a:sym typeface="Arial" panose="020B0604020202020204" pitchFamily="34" charset="0"/>
              </a:rPr>
              <a:t>i</a:t>
            </a:r>
            <a:r>
              <a:rPr lang="en-US" altLang="en-US">
                <a:latin typeface="Times New Roman" panose="02020603050405020304" pitchFamily="18" charset="0"/>
                <a:cs typeface="Times New Roman" panose="02020603050405020304" pitchFamily="18" charset="0"/>
                <a:sym typeface="Arial" panose="020B0604020202020204" pitchFamily="34" charset="0"/>
              </a:rPr>
              <a:t> sẽ loại trừ các process P</a:t>
            </a:r>
            <a:r>
              <a:rPr lang="en-US" altLang="en-US" baseline="-25000">
                <a:latin typeface="Times New Roman" panose="02020603050405020304" pitchFamily="18" charset="0"/>
                <a:cs typeface="Times New Roman" panose="02020603050405020304" pitchFamily="18" charset="0"/>
                <a:sym typeface="Arial" panose="020B0604020202020204" pitchFamily="34" charset="0"/>
              </a:rPr>
              <a:t>j</a:t>
            </a:r>
            <a:r>
              <a:rPr lang="en-US" altLang="en-US">
                <a:latin typeface="Times New Roman" panose="02020603050405020304" pitchFamily="18" charset="0"/>
                <a:cs typeface="Times New Roman" panose="02020603050405020304" pitchFamily="18" charset="0"/>
                <a:sym typeface="Arial" panose="020B0604020202020204" pitchFamily="34" charset="0"/>
              </a:rPr>
              <a:t> khác khi thiết lập </a:t>
            </a:r>
            <a:r>
              <a:rPr lang="en-US" altLang="en-US" b="1">
                <a:latin typeface="Times New Roman" panose="02020603050405020304" pitchFamily="18" charset="0"/>
                <a:cs typeface="Times New Roman" panose="02020603050405020304" pitchFamily="18" charset="0"/>
                <a:sym typeface="Arial" panose="020B0604020202020204" pitchFamily="34" charset="0"/>
              </a:rPr>
              <a:t>lock = true</a:t>
            </a:r>
            <a:endParaRPr lang="en-US" altLang="en-US">
              <a:latin typeface="Times New Roman" panose="02020603050405020304" pitchFamily="18" charset="0"/>
              <a:cs typeface="Times New Roman" panose="02020603050405020304" pitchFamily="18" charset="0"/>
            </a:endParaRPr>
          </a:p>
        </p:txBody>
      </p:sp>
      <p:sp>
        <p:nvSpPr>
          <p:cNvPr id="9" name="Rectangle 3"/>
          <p:cNvSpPr/>
          <p:nvPr/>
        </p:nvSpPr>
        <p:spPr bwMode="auto">
          <a:xfrm>
            <a:off x="641350" y="4167188"/>
            <a:ext cx="3778250" cy="2233612"/>
          </a:xfrm>
          <a:prstGeom prst="rect">
            <a:avLst/>
          </a:prstGeom>
          <a:solidFill>
            <a:srgbClr val="EAEAEA"/>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ts val="400"/>
              </a:spcBef>
              <a:buClrTx/>
              <a:buSzTx/>
              <a:buFontTx/>
              <a:buNone/>
            </a:pPr>
            <a:r>
              <a:rPr kumimoji="0" lang="en-US" altLang="en-US" sz="2000" b="1">
                <a:solidFill>
                  <a:srgbClr val="0070C0"/>
                </a:solidFill>
                <a:latin typeface="VNI-Helve" pitchFamily="2" charset="0"/>
                <a:sym typeface="VNI-Helve" pitchFamily="2" charset="0"/>
              </a:rPr>
              <a:t>void</a:t>
            </a:r>
            <a:r>
              <a:rPr kumimoji="0" lang="en-US" altLang="en-US" sz="2000" b="1">
                <a:solidFill>
                  <a:srgbClr val="660066"/>
                </a:solidFill>
                <a:latin typeface="VNI-Helve" pitchFamily="2" charset="0"/>
                <a:sym typeface="VNI-Helve" pitchFamily="2" charset="0"/>
              </a:rPr>
              <a:t> Swap(</a:t>
            </a:r>
            <a:r>
              <a:rPr kumimoji="0" lang="en-US" altLang="en-US" sz="2000" b="1">
                <a:solidFill>
                  <a:srgbClr val="0070C0"/>
                </a:solidFill>
                <a:latin typeface="VNI-Helve" pitchFamily="2" charset="0"/>
                <a:sym typeface="VNI-Helve" pitchFamily="2" charset="0"/>
              </a:rPr>
              <a:t>boolean *</a:t>
            </a:r>
            <a:r>
              <a:rPr kumimoji="0" lang="en-US" altLang="en-US" sz="2000" b="1">
                <a:solidFill>
                  <a:srgbClr val="660066"/>
                </a:solidFill>
                <a:latin typeface="VNI-Helve" pitchFamily="2" charset="0"/>
                <a:sym typeface="VNI-Helve" pitchFamily="2" charset="0"/>
              </a:rPr>
              <a:t>a,</a:t>
            </a:r>
            <a:endParaRPr kumimoji="0" lang="en-US" altLang="en-US" sz="2000" b="1">
              <a:solidFill>
                <a:srgbClr val="660066"/>
              </a:solidFill>
              <a:latin typeface="VNI-Helve" pitchFamily="2" charset="0"/>
              <a:sym typeface="VNI-Helve" pitchFamily="2" charset="0"/>
            </a:endParaRPr>
          </a:p>
          <a:p>
            <a:pPr>
              <a:spcBef>
                <a:spcPts val="400"/>
              </a:spcBef>
              <a:buClrTx/>
              <a:buSzTx/>
              <a:buFontTx/>
              <a:buNone/>
            </a:pPr>
            <a:r>
              <a:rPr kumimoji="0" lang="en-US" altLang="en-US" sz="2000" b="1">
                <a:solidFill>
                  <a:srgbClr val="660066"/>
                </a:solidFill>
                <a:latin typeface="VNI-Helve" pitchFamily="2" charset="0"/>
                <a:sym typeface="VNI-Helve" pitchFamily="2" charset="0"/>
              </a:rPr>
              <a:t>                   </a:t>
            </a:r>
            <a:r>
              <a:rPr kumimoji="0" lang="en-US" altLang="en-US" sz="2000" b="1">
                <a:solidFill>
                  <a:srgbClr val="0070C0"/>
                </a:solidFill>
                <a:latin typeface="VNI-Helve" pitchFamily="2" charset="0"/>
                <a:sym typeface="VNI-Helve" pitchFamily="2" charset="0"/>
              </a:rPr>
              <a:t>boolean *</a:t>
            </a:r>
            <a:r>
              <a:rPr kumimoji="0" lang="en-US" altLang="en-US" sz="2000" b="1">
                <a:solidFill>
                  <a:srgbClr val="660066"/>
                </a:solidFill>
                <a:latin typeface="VNI-Helve" pitchFamily="2" charset="0"/>
                <a:sym typeface="VNI-Helve" pitchFamily="2" charset="0"/>
              </a:rPr>
              <a:t>b) {</a:t>
            </a:r>
            <a:endParaRPr kumimoji="0" lang="en-US" altLang="en-US" sz="2000" b="1">
              <a:solidFill>
                <a:srgbClr val="660066"/>
              </a:solidFill>
              <a:latin typeface="VNI-Helve" pitchFamily="2" charset="0"/>
              <a:sym typeface="VNI-Helve" pitchFamily="2" charset="0"/>
            </a:endParaRPr>
          </a:p>
          <a:p>
            <a:pPr>
              <a:spcBef>
                <a:spcPts val="400"/>
              </a:spcBef>
              <a:buClrTx/>
              <a:buSzTx/>
              <a:buFontTx/>
              <a:buNone/>
            </a:pPr>
            <a:r>
              <a:rPr kumimoji="0" lang="en-US" altLang="en-US" sz="2000" b="1">
                <a:solidFill>
                  <a:srgbClr val="660066"/>
                </a:solidFill>
                <a:latin typeface="VNI-Helve" pitchFamily="2" charset="0"/>
                <a:sym typeface="VNI-Helve" pitchFamily="2" charset="0"/>
              </a:rPr>
              <a:t>    </a:t>
            </a:r>
            <a:r>
              <a:rPr kumimoji="0" lang="en-US" altLang="en-US" sz="2000" b="1">
                <a:solidFill>
                  <a:srgbClr val="0070C0"/>
                </a:solidFill>
                <a:latin typeface="VNI-Helve" pitchFamily="2" charset="0"/>
                <a:sym typeface="VNI-Helve" pitchFamily="2" charset="0"/>
              </a:rPr>
              <a:t>boolean </a:t>
            </a:r>
            <a:r>
              <a:rPr kumimoji="0" lang="en-US" altLang="en-US" sz="2000" b="1">
                <a:solidFill>
                  <a:srgbClr val="660066"/>
                </a:solidFill>
                <a:latin typeface="VNI-Helve" pitchFamily="2" charset="0"/>
                <a:sym typeface="VNI-Helve" pitchFamily="2" charset="0"/>
              </a:rPr>
              <a:t>temp = *a;</a:t>
            </a:r>
            <a:endParaRPr kumimoji="0" lang="en-US" altLang="en-US" sz="2000" b="1">
              <a:solidFill>
                <a:srgbClr val="660066"/>
              </a:solidFill>
              <a:latin typeface="VNI-Helve" pitchFamily="2" charset="0"/>
              <a:sym typeface="VNI-Helve" pitchFamily="2" charset="0"/>
            </a:endParaRPr>
          </a:p>
          <a:p>
            <a:pPr>
              <a:spcBef>
                <a:spcPts val="400"/>
              </a:spcBef>
              <a:buClrTx/>
              <a:buSzTx/>
              <a:buFontTx/>
              <a:buNone/>
            </a:pPr>
            <a:r>
              <a:rPr kumimoji="0" lang="en-US" altLang="en-US" sz="2000" b="1">
                <a:solidFill>
                  <a:srgbClr val="660066"/>
                </a:solidFill>
                <a:latin typeface="VNI-Helve" pitchFamily="2" charset="0"/>
                <a:sym typeface="VNI-Helve" pitchFamily="2" charset="0"/>
              </a:rPr>
              <a:t>    *a = *b;</a:t>
            </a:r>
            <a:endParaRPr kumimoji="0" lang="en-US" altLang="en-US" sz="2000" b="1">
              <a:solidFill>
                <a:srgbClr val="660066"/>
              </a:solidFill>
              <a:latin typeface="VNI-Helve" pitchFamily="2" charset="0"/>
              <a:sym typeface="VNI-Helve" pitchFamily="2" charset="0"/>
            </a:endParaRPr>
          </a:p>
          <a:p>
            <a:pPr>
              <a:spcBef>
                <a:spcPts val="400"/>
              </a:spcBef>
              <a:buClrTx/>
              <a:buSzTx/>
              <a:buFontTx/>
              <a:buNone/>
            </a:pPr>
            <a:r>
              <a:rPr kumimoji="0" lang="en-US" altLang="en-US" sz="2000" b="1">
                <a:solidFill>
                  <a:srgbClr val="660066"/>
                </a:solidFill>
                <a:latin typeface="VNI-Helve" pitchFamily="2" charset="0"/>
                <a:sym typeface="VNI-Helve" pitchFamily="2" charset="0"/>
              </a:rPr>
              <a:t>    *b = temp;</a:t>
            </a:r>
            <a:endParaRPr kumimoji="0" lang="en-US" altLang="en-US" sz="2000" b="1">
              <a:solidFill>
                <a:srgbClr val="660066"/>
              </a:solidFill>
              <a:latin typeface="VNI-Helve" pitchFamily="2" charset="0"/>
              <a:sym typeface="VNI-Helve" pitchFamily="2" charset="0"/>
            </a:endParaRPr>
          </a:p>
          <a:p>
            <a:pPr>
              <a:spcBef>
                <a:spcPts val="400"/>
              </a:spcBef>
              <a:buClrTx/>
              <a:buSzTx/>
              <a:buFontTx/>
              <a:buNone/>
            </a:pPr>
            <a:r>
              <a:rPr kumimoji="0" lang="en-US" altLang="en-US" sz="2000" b="1">
                <a:solidFill>
                  <a:srgbClr val="660066"/>
                </a:solidFill>
                <a:latin typeface="VNI-Helve" pitchFamily="2" charset="0"/>
                <a:sym typeface="VNI-Helve" pitchFamily="2" charset="0"/>
              </a:rPr>
              <a:t>}</a:t>
            </a:r>
            <a:endParaRPr kumimoji="0" lang="en-US" altLang="en-US">
              <a:latin typeface="Verdana" panose="020B0604030504040204" pitchFamily="34" charset="0"/>
            </a:endParaRPr>
          </a:p>
        </p:txBody>
      </p:sp>
      <p:sp>
        <p:nvSpPr>
          <p:cNvPr id="10" name="Rectangle 4"/>
          <p:cNvSpPr/>
          <p:nvPr/>
        </p:nvSpPr>
        <p:spPr bwMode="auto">
          <a:xfrm>
            <a:off x="4522787" y="1301750"/>
            <a:ext cx="4468813" cy="509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7980" indent="-347980">
              <a:spcBef>
                <a:spcPct val="35000"/>
              </a:spcBef>
              <a:buClr>
                <a:srgbClr val="993300"/>
              </a:buClr>
              <a:buSzPct val="90000"/>
              <a:buFont typeface="Monotype Sorts" charset="2"/>
              <a:buChar char="n"/>
              <a:tabLst>
                <a:tab pos="1422400" algn="l"/>
                <a:tab pos="1714500" algn="l"/>
                <a:tab pos="2057400" algn="l"/>
              </a:tabLst>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tabLst>
                <a:tab pos="1422400" algn="l"/>
                <a:tab pos="1714500" algn="l"/>
                <a:tab pos="2057400" algn="l"/>
              </a:tabLst>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tabLst>
                <a:tab pos="1422400" algn="l"/>
                <a:tab pos="1714500" algn="l"/>
                <a:tab pos="2057400" algn="l"/>
              </a:tabLst>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tabLst>
                <a:tab pos="1422400" algn="l"/>
                <a:tab pos="1714500" algn="l"/>
                <a:tab pos="2057400" algn="l"/>
              </a:tabLst>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tabLst>
                <a:tab pos="1422400" algn="l"/>
                <a:tab pos="1714500" algn="l"/>
                <a:tab pos="2057400" algn="l"/>
              </a:tabLst>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tabLst>
                <a:tab pos="1422400" algn="l"/>
                <a:tab pos="1714500" algn="l"/>
                <a:tab pos="2057400" algn="l"/>
              </a:tabLst>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tabLst>
                <a:tab pos="1422400" algn="l"/>
                <a:tab pos="1714500" algn="l"/>
                <a:tab pos="2057400" algn="l"/>
              </a:tabLst>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tabLst>
                <a:tab pos="1422400" algn="l"/>
                <a:tab pos="1714500" algn="l"/>
                <a:tab pos="2057400" algn="l"/>
              </a:tabLst>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tabLst>
                <a:tab pos="1422400" algn="l"/>
                <a:tab pos="1714500" algn="l"/>
                <a:tab pos="2057400" algn="l"/>
              </a:tabLst>
              <a:defRPr kumimoji="1">
                <a:solidFill>
                  <a:schemeClr val="tx1"/>
                </a:solidFill>
                <a:latin typeface="Helvetica" panose="020B0604020202020204" pitchFamily="34" charset="0"/>
                <a:ea typeface="MS PGothic" panose="020B0600070205080204" charset="-128"/>
              </a:defRPr>
            </a:lvl9pPr>
          </a:lstStyle>
          <a:p>
            <a:pPr>
              <a:lnSpc>
                <a:spcPct val="90000"/>
              </a:lnSpc>
              <a:spcBef>
                <a:spcPts val="400"/>
              </a:spcBef>
              <a:buClrTx/>
              <a:buSzPct val="70000"/>
              <a:buFont typeface="Wingdings" panose="05000000000000000000" pitchFamily="2" charset="2"/>
              <a:buChar char="➢"/>
            </a:pPr>
            <a:r>
              <a:rPr kumimoji="0" lang="en-US" altLang="en-US" sz="2000">
                <a:latin typeface="Times New Roman" panose="02020603050405020304" pitchFamily="18" charset="0"/>
                <a:cs typeface="Times New Roman" panose="02020603050405020304" pitchFamily="18" charset="0"/>
                <a:sym typeface="VNI-Helve" pitchFamily="2" charset="0"/>
              </a:rPr>
              <a:t>Biến chia sẻ (khởi tạo là </a:t>
            </a:r>
            <a:r>
              <a:rPr kumimoji="0" lang="en-US" altLang="en-US" sz="2000" b="1">
                <a:latin typeface="Times New Roman" panose="02020603050405020304" pitchFamily="18" charset="0"/>
                <a:cs typeface="Times New Roman" panose="02020603050405020304" pitchFamily="18" charset="0"/>
                <a:sym typeface="VNI-Helve" pitchFamily="2" charset="0"/>
              </a:rPr>
              <a:t>false</a:t>
            </a:r>
            <a:r>
              <a:rPr kumimoji="0" lang="en-US" altLang="en-US" sz="2000">
                <a:latin typeface="Times New Roman" panose="02020603050405020304" pitchFamily="18" charset="0"/>
                <a:cs typeface="Times New Roman" panose="02020603050405020304" pitchFamily="18" charset="0"/>
                <a:sym typeface="VNI-Helve" pitchFamily="2" charset="0"/>
              </a:rPr>
              <a:t>) </a:t>
            </a:r>
            <a:br>
              <a:rPr kumimoji="0" lang="en-US" altLang="en-US" sz="2000">
                <a:latin typeface="Times New Roman" panose="02020603050405020304" pitchFamily="18" charset="0"/>
                <a:cs typeface="Times New Roman" panose="02020603050405020304" pitchFamily="18" charset="0"/>
                <a:sym typeface="VNI-Helve" pitchFamily="2" charset="0"/>
              </a:rPr>
            </a:br>
            <a:r>
              <a:rPr kumimoji="0" lang="en-US" altLang="en-US" sz="2000">
                <a:latin typeface="Times New Roman" panose="02020603050405020304" pitchFamily="18" charset="0"/>
                <a:cs typeface="Times New Roman" panose="02020603050405020304" pitchFamily="18" charset="0"/>
                <a:sym typeface="VNI-Helve" pitchFamily="2" charset="0"/>
              </a:rPr>
              <a:t>      </a:t>
            </a:r>
            <a:r>
              <a:rPr kumimoji="0" lang="en-US" altLang="en-US" sz="2000">
                <a:solidFill>
                  <a:srgbClr val="0070C0"/>
                </a:solidFill>
                <a:latin typeface="Times New Roman" panose="02020603050405020304" pitchFamily="18" charset="0"/>
                <a:cs typeface="Times New Roman" panose="02020603050405020304" pitchFamily="18" charset="0"/>
                <a:sym typeface="VNI-Helve" pitchFamily="2" charset="0"/>
              </a:rPr>
              <a:t> </a:t>
            </a:r>
            <a:r>
              <a:rPr kumimoji="0" lang="en-US" altLang="en-US" sz="2000" b="1">
                <a:solidFill>
                  <a:srgbClr val="0070C0"/>
                </a:solidFill>
                <a:latin typeface="Times New Roman" panose="02020603050405020304" pitchFamily="18" charset="0"/>
                <a:cs typeface="Times New Roman" panose="02020603050405020304" pitchFamily="18" charset="0"/>
                <a:sym typeface="VNI-Helve" pitchFamily="2" charset="0"/>
              </a:rPr>
              <a:t>bool  </a:t>
            </a:r>
            <a:r>
              <a:rPr kumimoji="0" lang="en-US" altLang="en-US" sz="2000" b="1">
                <a:latin typeface="Times New Roman" panose="02020603050405020304" pitchFamily="18" charset="0"/>
                <a:cs typeface="Times New Roman" panose="02020603050405020304" pitchFamily="18" charset="0"/>
                <a:sym typeface="VNI-Helve" pitchFamily="2" charset="0"/>
              </a:rPr>
              <a:t>lock;</a:t>
            </a:r>
            <a:endParaRPr kumimoji="0" lang="en-US" altLang="en-US" sz="2000" b="1">
              <a:latin typeface="Times New Roman" panose="02020603050405020304" pitchFamily="18" charset="0"/>
              <a:cs typeface="Times New Roman" panose="02020603050405020304" pitchFamily="18" charset="0"/>
              <a:sym typeface="VNI-Helve" pitchFamily="2" charset="0"/>
            </a:endParaRPr>
          </a:p>
          <a:p>
            <a:pPr>
              <a:lnSpc>
                <a:spcPct val="90000"/>
              </a:lnSpc>
              <a:spcBef>
                <a:spcPts val="400"/>
              </a:spcBef>
              <a:buClrTx/>
              <a:buSzTx/>
              <a:buFontTx/>
              <a:buNone/>
            </a:pPr>
            <a:r>
              <a:rPr kumimoji="0" lang="en-US" altLang="en-US" sz="2000" b="1">
                <a:latin typeface="Times New Roman" panose="02020603050405020304" pitchFamily="18" charset="0"/>
                <a:cs typeface="Times New Roman" panose="02020603050405020304" pitchFamily="18" charset="0"/>
                <a:sym typeface="VNI-Helve" pitchFamily="2" charset="0"/>
              </a:rPr>
              <a:t>	      </a:t>
            </a:r>
            <a:r>
              <a:rPr kumimoji="0" lang="en-US" altLang="en-US" sz="2000" b="1">
                <a:solidFill>
                  <a:srgbClr val="0070C0"/>
                </a:solidFill>
                <a:latin typeface="Times New Roman" panose="02020603050405020304" pitchFamily="18" charset="0"/>
                <a:cs typeface="Times New Roman" panose="02020603050405020304" pitchFamily="18" charset="0"/>
                <a:sym typeface="VNI-Helve" pitchFamily="2" charset="0"/>
              </a:rPr>
              <a:t> bool  </a:t>
            </a:r>
            <a:r>
              <a:rPr kumimoji="0" lang="en-US" altLang="en-US" sz="2000" b="1">
                <a:latin typeface="Times New Roman" panose="02020603050405020304" pitchFamily="18" charset="0"/>
                <a:cs typeface="Times New Roman" panose="02020603050405020304" pitchFamily="18" charset="0"/>
                <a:sym typeface="VNI-Helve" pitchFamily="2" charset="0"/>
              </a:rPr>
              <a:t>key;</a:t>
            </a:r>
            <a:br>
              <a:rPr kumimoji="0" lang="en-US" altLang="en-US" sz="2000" b="1">
                <a:latin typeface="Times New Roman" panose="02020603050405020304" pitchFamily="18" charset="0"/>
                <a:cs typeface="Times New Roman" panose="02020603050405020304" pitchFamily="18" charset="0"/>
                <a:sym typeface="VNI-Helve" pitchFamily="2" charset="0"/>
              </a:rPr>
            </a:br>
            <a:endParaRPr kumimoji="0" lang="en-US" altLang="en-US" sz="2000" b="1">
              <a:latin typeface="Times New Roman" panose="02020603050405020304" pitchFamily="18" charset="0"/>
              <a:cs typeface="Times New Roman" panose="02020603050405020304" pitchFamily="18" charset="0"/>
              <a:sym typeface="VNI-Helve" pitchFamily="2" charset="0"/>
            </a:endParaRPr>
          </a:p>
          <a:p>
            <a:pPr>
              <a:lnSpc>
                <a:spcPct val="90000"/>
              </a:lnSpc>
              <a:spcBef>
                <a:spcPts val="400"/>
              </a:spcBef>
              <a:buClrTx/>
              <a:buSzPct val="70000"/>
              <a:buFont typeface="Wingdings" panose="05000000000000000000" pitchFamily="2" charset="2"/>
              <a:buChar char="➢"/>
            </a:pPr>
            <a:r>
              <a:rPr kumimoji="0" lang="en-US" altLang="en-US" sz="2000">
                <a:latin typeface="Times New Roman" panose="02020603050405020304" pitchFamily="18" charset="0"/>
                <a:cs typeface="Times New Roman" panose="02020603050405020304" pitchFamily="18" charset="0"/>
                <a:sym typeface="VNI-Helve" pitchFamily="2" charset="0"/>
              </a:rPr>
              <a:t>Process </a:t>
            </a:r>
            <a:r>
              <a:rPr kumimoji="0" lang="en-US" altLang="en-US" sz="2000" i="1">
                <a:latin typeface="Times New Roman" panose="02020603050405020304" pitchFamily="18" charset="0"/>
                <a:cs typeface="Times New Roman" panose="02020603050405020304" pitchFamily="18" charset="0"/>
                <a:sym typeface="VNI-Helve" pitchFamily="2" charset="0"/>
              </a:rPr>
              <a:t>P</a:t>
            </a:r>
            <a:r>
              <a:rPr kumimoji="0" lang="en-US" altLang="en-US" sz="2000" i="1" baseline="-25000">
                <a:latin typeface="Times New Roman" panose="02020603050405020304" pitchFamily="18" charset="0"/>
                <a:cs typeface="Times New Roman" panose="02020603050405020304" pitchFamily="18" charset="0"/>
                <a:sym typeface="VNI-Helve" pitchFamily="2" charset="0"/>
              </a:rPr>
              <a:t>i</a:t>
            </a:r>
            <a:endParaRPr kumimoji="0" lang="en-US" altLang="en-US" sz="2000">
              <a:latin typeface="Times New Roman" panose="02020603050405020304" pitchFamily="18" charset="0"/>
              <a:cs typeface="Times New Roman" panose="02020603050405020304" pitchFamily="18" charset="0"/>
              <a:sym typeface="VNI-Helve" pitchFamily="2" charset="0"/>
            </a:endParaRPr>
          </a:p>
          <a:p>
            <a:pPr>
              <a:lnSpc>
                <a:spcPct val="90000"/>
              </a:lnSpc>
              <a:spcBef>
                <a:spcPts val="400"/>
              </a:spcBef>
              <a:buClrTx/>
              <a:buSzTx/>
              <a:buFontTx/>
              <a:buNone/>
            </a:pPr>
            <a:r>
              <a:rPr kumimoji="0" lang="en-US" altLang="en-US" sz="2000">
                <a:latin typeface="Times New Roman" panose="02020603050405020304" pitchFamily="18" charset="0"/>
                <a:cs typeface="Times New Roman" panose="02020603050405020304" pitchFamily="18" charset="0"/>
                <a:sym typeface="VNI-Helve" pitchFamily="2" charset="0"/>
              </a:rPr>
              <a:t>	</a:t>
            </a:r>
            <a:endParaRPr kumimoji="0" lang="en-US" altLang="en-US" sz="2000">
              <a:latin typeface="Times New Roman" panose="02020603050405020304" pitchFamily="18" charset="0"/>
              <a:cs typeface="Times New Roman" panose="02020603050405020304" pitchFamily="18" charset="0"/>
              <a:sym typeface="VNI-Helve" pitchFamily="2" charset="0"/>
            </a:endParaRPr>
          </a:p>
          <a:p>
            <a:pPr>
              <a:lnSpc>
                <a:spcPct val="90000"/>
              </a:lnSpc>
              <a:spcBef>
                <a:spcPts val="400"/>
              </a:spcBef>
              <a:buClrTx/>
              <a:buSzTx/>
              <a:buFontTx/>
              <a:buNone/>
            </a:pPr>
            <a:r>
              <a:rPr kumimoji="0" lang="en-US" altLang="en-US" sz="2000">
                <a:latin typeface="Times New Roman" panose="02020603050405020304" pitchFamily="18" charset="0"/>
                <a:cs typeface="Times New Roman" panose="02020603050405020304" pitchFamily="18" charset="0"/>
                <a:sym typeface="VNI-Helve" pitchFamily="2" charset="0"/>
              </a:rPr>
              <a:t>	</a:t>
            </a:r>
            <a:r>
              <a:rPr kumimoji="0" lang="en-US" altLang="en-US" sz="2000">
                <a:solidFill>
                  <a:srgbClr val="0070C0"/>
                </a:solidFill>
                <a:latin typeface="Times New Roman" panose="02020603050405020304" pitchFamily="18" charset="0"/>
                <a:cs typeface="Times New Roman" panose="02020603050405020304" pitchFamily="18" charset="0"/>
                <a:sym typeface="VNI-Helve" pitchFamily="2" charset="0"/>
              </a:rPr>
              <a:t>do</a:t>
            </a:r>
            <a:r>
              <a:rPr kumimoji="0" lang="en-US" altLang="en-US" sz="2000">
                <a:latin typeface="Times New Roman" panose="02020603050405020304" pitchFamily="18" charset="0"/>
                <a:cs typeface="Times New Roman" panose="02020603050405020304" pitchFamily="18" charset="0"/>
                <a:sym typeface="VNI-Helve" pitchFamily="2" charset="0"/>
              </a:rPr>
              <a:t> {</a:t>
            </a:r>
            <a:endParaRPr kumimoji="0" lang="en-US" altLang="en-US" sz="2000">
              <a:latin typeface="Times New Roman" panose="02020603050405020304" pitchFamily="18" charset="0"/>
              <a:cs typeface="Times New Roman" panose="02020603050405020304" pitchFamily="18" charset="0"/>
              <a:sym typeface="VNI-Helve" pitchFamily="2" charset="0"/>
            </a:endParaRPr>
          </a:p>
          <a:p>
            <a:pPr>
              <a:lnSpc>
                <a:spcPct val="90000"/>
              </a:lnSpc>
              <a:spcBef>
                <a:spcPts val="400"/>
              </a:spcBef>
              <a:buClrTx/>
              <a:buSzTx/>
              <a:buFontTx/>
              <a:buNone/>
            </a:pPr>
            <a:r>
              <a:rPr kumimoji="0" lang="en-US" altLang="en-US" sz="2000" b="1">
                <a:latin typeface="Times New Roman" panose="02020603050405020304" pitchFamily="18" charset="0"/>
                <a:cs typeface="Times New Roman" panose="02020603050405020304" pitchFamily="18" charset="0"/>
                <a:sym typeface="VNI-Helve" pitchFamily="2" charset="0"/>
              </a:rPr>
              <a:t>	       key = </a:t>
            </a:r>
            <a:r>
              <a:rPr kumimoji="0" lang="en-US" altLang="en-US" sz="2000" b="1">
                <a:solidFill>
                  <a:srgbClr val="0070C0"/>
                </a:solidFill>
                <a:latin typeface="Times New Roman" panose="02020603050405020304" pitchFamily="18" charset="0"/>
                <a:cs typeface="Times New Roman" panose="02020603050405020304" pitchFamily="18" charset="0"/>
                <a:sym typeface="VNI-Helve" pitchFamily="2" charset="0"/>
              </a:rPr>
              <a:t>true</a:t>
            </a:r>
            <a:r>
              <a:rPr kumimoji="0" lang="en-US" altLang="en-US" sz="2000" b="1">
                <a:latin typeface="Times New Roman" panose="02020603050405020304" pitchFamily="18" charset="0"/>
                <a:cs typeface="Times New Roman" panose="02020603050405020304" pitchFamily="18" charset="0"/>
                <a:sym typeface="VNI-Helve" pitchFamily="2" charset="0"/>
              </a:rPr>
              <a:t>;</a:t>
            </a:r>
            <a:endParaRPr kumimoji="0" lang="en-US" altLang="en-US" sz="2000" b="1">
              <a:latin typeface="Times New Roman" panose="02020603050405020304" pitchFamily="18" charset="0"/>
              <a:cs typeface="Times New Roman" panose="02020603050405020304" pitchFamily="18" charset="0"/>
              <a:sym typeface="VNI-Helve" pitchFamily="2" charset="0"/>
            </a:endParaRPr>
          </a:p>
          <a:p>
            <a:pPr>
              <a:lnSpc>
                <a:spcPct val="90000"/>
              </a:lnSpc>
              <a:spcBef>
                <a:spcPts val="400"/>
              </a:spcBef>
              <a:buClrTx/>
              <a:buSzTx/>
              <a:buFontTx/>
              <a:buNone/>
            </a:pPr>
            <a:r>
              <a:rPr kumimoji="0" lang="en-US" altLang="en-US" sz="2000" b="1">
                <a:latin typeface="Times New Roman" panose="02020603050405020304" pitchFamily="18" charset="0"/>
                <a:cs typeface="Times New Roman" panose="02020603050405020304" pitchFamily="18" charset="0"/>
                <a:sym typeface="VNI-Helve" pitchFamily="2" charset="0"/>
              </a:rPr>
              <a:t>	       </a:t>
            </a:r>
            <a:r>
              <a:rPr kumimoji="0" lang="en-US" altLang="en-US" sz="2000" b="1">
                <a:solidFill>
                  <a:srgbClr val="0070C0"/>
                </a:solidFill>
                <a:latin typeface="Times New Roman" panose="02020603050405020304" pitchFamily="18" charset="0"/>
                <a:cs typeface="Times New Roman" panose="02020603050405020304" pitchFamily="18" charset="0"/>
                <a:sym typeface="VNI-Helve" pitchFamily="2" charset="0"/>
              </a:rPr>
              <a:t>while</a:t>
            </a:r>
            <a:r>
              <a:rPr kumimoji="0" lang="en-US" altLang="en-US" sz="2000" b="1">
                <a:latin typeface="Times New Roman" panose="02020603050405020304" pitchFamily="18" charset="0"/>
                <a:cs typeface="Times New Roman" panose="02020603050405020304" pitchFamily="18" charset="0"/>
                <a:sym typeface="VNI-Helve" pitchFamily="2" charset="0"/>
              </a:rPr>
              <a:t> (key == </a:t>
            </a:r>
            <a:r>
              <a:rPr kumimoji="0" lang="en-US" altLang="en-US" sz="2000" b="1">
                <a:solidFill>
                  <a:srgbClr val="0070C0"/>
                </a:solidFill>
                <a:latin typeface="Times New Roman" panose="02020603050405020304" pitchFamily="18" charset="0"/>
                <a:cs typeface="Times New Roman" panose="02020603050405020304" pitchFamily="18" charset="0"/>
                <a:sym typeface="VNI-Helve" pitchFamily="2" charset="0"/>
              </a:rPr>
              <a:t>true</a:t>
            </a:r>
            <a:r>
              <a:rPr kumimoji="0" lang="en-US" altLang="en-US" sz="2000" b="1">
                <a:latin typeface="Times New Roman" panose="02020603050405020304" pitchFamily="18" charset="0"/>
                <a:cs typeface="Times New Roman" panose="02020603050405020304" pitchFamily="18" charset="0"/>
                <a:sym typeface="VNI-Helve" pitchFamily="2" charset="0"/>
              </a:rPr>
              <a:t>) </a:t>
            </a:r>
            <a:endParaRPr kumimoji="0" lang="en-US" altLang="en-US" sz="2000" b="1">
              <a:latin typeface="Times New Roman" panose="02020603050405020304" pitchFamily="18" charset="0"/>
              <a:cs typeface="Times New Roman" panose="02020603050405020304" pitchFamily="18" charset="0"/>
              <a:sym typeface="VNI-Helve" pitchFamily="2" charset="0"/>
            </a:endParaRPr>
          </a:p>
          <a:p>
            <a:pPr>
              <a:lnSpc>
                <a:spcPct val="90000"/>
              </a:lnSpc>
              <a:spcBef>
                <a:spcPts val="400"/>
              </a:spcBef>
              <a:buClrTx/>
              <a:buSzTx/>
              <a:buFontTx/>
              <a:buNone/>
            </a:pPr>
            <a:r>
              <a:rPr kumimoji="0" lang="en-US" altLang="en-US" sz="2000" b="1">
                <a:latin typeface="Times New Roman" panose="02020603050405020304" pitchFamily="18" charset="0"/>
                <a:cs typeface="Times New Roman" panose="02020603050405020304" pitchFamily="18" charset="0"/>
                <a:sym typeface="VNI-Helve" pitchFamily="2" charset="0"/>
              </a:rPr>
              <a:t>		Swap(&amp;lock, &amp;key);</a:t>
            </a:r>
            <a:endParaRPr kumimoji="0" lang="en-US" altLang="en-US" sz="2000" b="1">
              <a:latin typeface="Times New Roman" panose="02020603050405020304" pitchFamily="18" charset="0"/>
              <a:cs typeface="Times New Roman" panose="02020603050405020304" pitchFamily="18" charset="0"/>
              <a:sym typeface="VNI-Helve" pitchFamily="2" charset="0"/>
            </a:endParaRPr>
          </a:p>
          <a:p>
            <a:pPr>
              <a:lnSpc>
                <a:spcPct val="90000"/>
              </a:lnSpc>
              <a:spcBef>
                <a:spcPts val="400"/>
              </a:spcBef>
              <a:buClrTx/>
              <a:buSzTx/>
              <a:buFontTx/>
              <a:buNone/>
            </a:pPr>
            <a:r>
              <a:rPr kumimoji="0" lang="en-US" altLang="en-US" sz="2000" b="1">
                <a:latin typeface="Times New Roman" panose="02020603050405020304" pitchFamily="18" charset="0"/>
                <a:cs typeface="Times New Roman" panose="02020603050405020304" pitchFamily="18" charset="0"/>
                <a:sym typeface="VNI-Helve" pitchFamily="2" charset="0"/>
              </a:rPr>
              <a:t>	           </a:t>
            </a:r>
            <a:r>
              <a:rPr kumimoji="0" lang="en-US" altLang="en-US" sz="2000" i="1">
                <a:latin typeface="Times New Roman" panose="02020603050405020304" pitchFamily="18" charset="0"/>
                <a:cs typeface="Times New Roman" panose="02020603050405020304" pitchFamily="18" charset="0"/>
                <a:sym typeface="VNI-Helve" pitchFamily="2" charset="0"/>
              </a:rPr>
              <a:t>critical section</a:t>
            </a:r>
            <a:endParaRPr kumimoji="0" lang="en-US" altLang="en-US" sz="2000" i="1">
              <a:latin typeface="Times New Roman" panose="02020603050405020304" pitchFamily="18" charset="0"/>
              <a:cs typeface="Times New Roman" panose="02020603050405020304" pitchFamily="18" charset="0"/>
              <a:sym typeface="VNI-Helve" pitchFamily="2" charset="0"/>
            </a:endParaRPr>
          </a:p>
          <a:p>
            <a:pPr>
              <a:lnSpc>
                <a:spcPct val="90000"/>
              </a:lnSpc>
              <a:spcBef>
                <a:spcPts val="400"/>
              </a:spcBef>
              <a:buClrTx/>
              <a:buSzTx/>
              <a:buFontTx/>
              <a:buNone/>
            </a:pPr>
            <a:r>
              <a:rPr kumimoji="0" lang="en-US" altLang="en-US" sz="2000" b="1">
                <a:latin typeface="Times New Roman" panose="02020603050405020304" pitchFamily="18" charset="0"/>
                <a:cs typeface="Times New Roman" panose="02020603050405020304" pitchFamily="18" charset="0"/>
                <a:sym typeface="VNI-Helve" pitchFamily="2" charset="0"/>
              </a:rPr>
              <a:t>	       lock = </a:t>
            </a:r>
            <a:r>
              <a:rPr kumimoji="0" lang="en-US" altLang="en-US" sz="2000" b="1">
                <a:solidFill>
                  <a:srgbClr val="0070C0"/>
                </a:solidFill>
                <a:latin typeface="Times New Roman" panose="02020603050405020304" pitchFamily="18" charset="0"/>
                <a:cs typeface="Times New Roman" panose="02020603050405020304" pitchFamily="18" charset="0"/>
                <a:sym typeface="VNI-Helve" pitchFamily="2" charset="0"/>
              </a:rPr>
              <a:t>false</a:t>
            </a:r>
            <a:r>
              <a:rPr kumimoji="0" lang="en-US" altLang="en-US" sz="2000" b="1">
                <a:latin typeface="Times New Roman" panose="02020603050405020304" pitchFamily="18" charset="0"/>
                <a:cs typeface="Times New Roman" panose="02020603050405020304" pitchFamily="18" charset="0"/>
                <a:sym typeface="VNI-Helve" pitchFamily="2" charset="0"/>
              </a:rPr>
              <a:t>;</a:t>
            </a:r>
            <a:endParaRPr kumimoji="0" lang="en-US" altLang="en-US" sz="2000" b="1">
              <a:latin typeface="Times New Roman" panose="02020603050405020304" pitchFamily="18" charset="0"/>
              <a:cs typeface="Times New Roman" panose="02020603050405020304" pitchFamily="18" charset="0"/>
              <a:sym typeface="VNI-Helve" pitchFamily="2" charset="0"/>
            </a:endParaRPr>
          </a:p>
          <a:p>
            <a:pPr>
              <a:lnSpc>
                <a:spcPct val="90000"/>
              </a:lnSpc>
              <a:spcBef>
                <a:spcPts val="400"/>
              </a:spcBef>
              <a:buClrTx/>
              <a:buSzTx/>
              <a:buFontTx/>
              <a:buNone/>
            </a:pPr>
            <a:r>
              <a:rPr kumimoji="0" lang="en-US" altLang="en-US" sz="2000">
                <a:latin typeface="Times New Roman" panose="02020603050405020304" pitchFamily="18" charset="0"/>
                <a:cs typeface="Times New Roman" panose="02020603050405020304" pitchFamily="18" charset="0"/>
                <a:sym typeface="VNI-Helve" pitchFamily="2" charset="0"/>
              </a:rPr>
              <a:t>	           </a:t>
            </a:r>
            <a:r>
              <a:rPr kumimoji="0" lang="en-US" altLang="en-US" sz="2000" i="1">
                <a:latin typeface="Times New Roman" panose="02020603050405020304" pitchFamily="18" charset="0"/>
                <a:cs typeface="Times New Roman" panose="02020603050405020304" pitchFamily="18" charset="0"/>
                <a:sym typeface="VNI-Helve" pitchFamily="2" charset="0"/>
              </a:rPr>
              <a:t>remainder section</a:t>
            </a:r>
            <a:endParaRPr kumimoji="0" lang="en-US" altLang="en-US" sz="2000" i="1">
              <a:latin typeface="Times New Roman" panose="02020603050405020304" pitchFamily="18" charset="0"/>
              <a:cs typeface="Times New Roman" panose="02020603050405020304" pitchFamily="18" charset="0"/>
              <a:sym typeface="VNI-Helve" pitchFamily="2" charset="0"/>
            </a:endParaRPr>
          </a:p>
          <a:p>
            <a:pPr>
              <a:lnSpc>
                <a:spcPct val="90000"/>
              </a:lnSpc>
              <a:spcBef>
                <a:spcPts val="400"/>
              </a:spcBef>
              <a:buClrTx/>
              <a:buSzTx/>
              <a:buFontTx/>
              <a:buNone/>
            </a:pPr>
            <a:r>
              <a:rPr kumimoji="0" lang="en-US" altLang="en-US" sz="2000" b="1">
                <a:latin typeface="Times New Roman" panose="02020603050405020304" pitchFamily="18" charset="0"/>
                <a:cs typeface="Times New Roman" panose="02020603050405020304" pitchFamily="18" charset="0"/>
                <a:sym typeface="VNI-Helve" pitchFamily="2" charset="0"/>
              </a:rPr>
              <a:t>	</a:t>
            </a:r>
            <a:r>
              <a:rPr kumimoji="0" lang="en-US" altLang="en-US" sz="2000">
                <a:latin typeface="Times New Roman" panose="02020603050405020304" pitchFamily="18" charset="0"/>
                <a:cs typeface="Times New Roman" panose="02020603050405020304" pitchFamily="18" charset="0"/>
                <a:sym typeface="VNI-Helve" pitchFamily="2" charset="0"/>
              </a:rPr>
              <a:t>} </a:t>
            </a:r>
            <a:r>
              <a:rPr kumimoji="0" lang="en-US" altLang="en-US" sz="2000">
                <a:solidFill>
                  <a:srgbClr val="0070C0"/>
                </a:solidFill>
                <a:latin typeface="Times New Roman" panose="02020603050405020304" pitchFamily="18" charset="0"/>
                <a:cs typeface="Times New Roman" panose="02020603050405020304" pitchFamily="18" charset="0"/>
                <a:sym typeface="VNI-Helve" pitchFamily="2" charset="0"/>
              </a:rPr>
              <a:t>while</a:t>
            </a:r>
            <a:r>
              <a:rPr kumimoji="0" lang="en-US" altLang="en-US" sz="2000">
                <a:latin typeface="Times New Roman" panose="02020603050405020304" pitchFamily="18" charset="0"/>
                <a:cs typeface="Times New Roman" panose="02020603050405020304" pitchFamily="18" charset="0"/>
                <a:sym typeface="VNI-Helve" pitchFamily="2" charset="0"/>
              </a:rPr>
              <a:t> (1)</a:t>
            </a:r>
            <a:endParaRPr kumimoji="0" lang="en-US" altLang="en-US" sz="2000">
              <a:latin typeface="Times New Roman" panose="02020603050405020304" pitchFamily="18" charset="0"/>
              <a:cs typeface="Times New Roman" panose="02020603050405020304" pitchFamily="18" charset="0"/>
              <a:sym typeface="VNI-Helve" pitchFamily="2" charset="0"/>
            </a:endParaRPr>
          </a:p>
          <a:p>
            <a:pPr>
              <a:lnSpc>
                <a:spcPct val="90000"/>
              </a:lnSpc>
              <a:spcBef>
                <a:spcPts val="400"/>
              </a:spcBef>
              <a:buClrTx/>
              <a:buSzTx/>
              <a:buFontTx/>
              <a:buNone/>
            </a:pPr>
            <a:endParaRPr kumimoji="0" lang="en-US" altLang="en-US" sz="2000">
              <a:latin typeface="Times New Roman" panose="02020603050405020304" pitchFamily="18" charset="0"/>
              <a:cs typeface="Times New Roman" panose="02020603050405020304" pitchFamily="18" charset="0"/>
              <a:sym typeface="VNI-Helve" pitchFamily="2" charset="0"/>
            </a:endParaRPr>
          </a:p>
          <a:p>
            <a:pPr>
              <a:lnSpc>
                <a:spcPct val="90000"/>
              </a:lnSpc>
              <a:spcBef>
                <a:spcPts val="400"/>
              </a:spcBef>
              <a:buClrTx/>
              <a:buSzTx/>
              <a:buFontTx/>
              <a:buNone/>
            </a:pPr>
            <a:r>
              <a:rPr kumimoji="0" lang="en-US" altLang="en-US" sz="2000">
                <a:latin typeface="Times New Roman" panose="02020603050405020304" pitchFamily="18" charset="0"/>
                <a:cs typeface="Times New Roman" panose="02020603050405020304" pitchFamily="18" charset="0"/>
                <a:sym typeface="VNI-Helve" pitchFamily="2" charset="0"/>
              </a:rPr>
              <a:t>	</a:t>
            </a:r>
            <a:r>
              <a:rPr kumimoji="0" lang="en-US" altLang="en-US">
                <a:latin typeface="Times New Roman" panose="02020603050405020304" pitchFamily="18" charset="0"/>
                <a:cs typeface="Times New Roman" panose="02020603050405020304" pitchFamily="18" charset="0"/>
                <a:sym typeface="VNI-Helve" pitchFamily="2" charset="0"/>
              </a:rPr>
              <a:t>Không thỏa mãn bounded waiting</a:t>
            </a:r>
            <a:endParaRPr kumimoji="0" lang="en-US" alt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sz="2800"/>
              <a:t>Giải thuật dùng TestAndSet thoả mãn 3 yêu cầu</a:t>
            </a:r>
            <a:endParaRPr kumimoji="1" lang="ja-JP" altLang="en-US" sz="2800" dirty="0"/>
          </a:p>
        </p:txBody>
      </p:sp>
      <p:sp>
        <p:nvSpPr>
          <p:cNvPr id="3" name="コンテンツ プレースホルダ 2"/>
          <p:cNvSpPr>
            <a:spLocks noGrp="1"/>
          </p:cNvSpPr>
          <p:nvPr>
            <p:ph idx="1"/>
          </p:nvPr>
        </p:nvSpPr>
        <p:spPr>
          <a:xfrm>
            <a:off x="251520" y="1412776"/>
            <a:ext cx="8511480" cy="4911824"/>
          </a:xfrm>
        </p:spPr>
        <p:txBody>
          <a:bodyPr/>
          <a:lstStyle/>
          <a:p>
            <a:pPr>
              <a:defRPr/>
            </a:pPr>
            <a:r>
              <a:rPr lang="vi-VN" sz="2200"/>
              <a:t>Cấu trúc dữ liệu dùng chung (khởi tạo là false)</a:t>
            </a:r>
            <a:endParaRPr lang="vi-VN" sz="2200"/>
          </a:p>
          <a:p>
            <a:pPr marL="457200" lvl="1" indent="0">
              <a:buFont typeface="Monotype Sorts" charset="2"/>
              <a:buNone/>
              <a:defRPr/>
            </a:pPr>
            <a:r>
              <a:rPr lang="en-US" sz="2200"/>
              <a:t>	</a:t>
            </a:r>
            <a:r>
              <a:rPr lang="vi-VN" sz="2200"/>
              <a:t>bool  waiting[ n ];</a:t>
            </a:r>
            <a:endParaRPr lang="vi-VN" sz="2200"/>
          </a:p>
          <a:p>
            <a:pPr marL="0" indent="0">
              <a:buFont typeface="Monotype Sorts" charset="2"/>
              <a:buNone/>
              <a:defRPr/>
            </a:pPr>
            <a:r>
              <a:rPr lang="en-US" sz="2200"/>
              <a:t>	</a:t>
            </a:r>
            <a:r>
              <a:rPr lang="vi-VN" sz="2200"/>
              <a:t>bool  lock;</a:t>
            </a:r>
            <a:endParaRPr lang="vi-VN" sz="2200"/>
          </a:p>
          <a:p>
            <a:pPr>
              <a:defRPr/>
            </a:pPr>
            <a:r>
              <a:rPr lang="vi-VN" sz="2200"/>
              <a:t>Mutual exclusion: Pi chỉ có thể vào CS nếu và chỉ nếu hoặc waiting[ i ] = false, hoặc key = false</a:t>
            </a:r>
            <a:endParaRPr lang="vi-VN" sz="2200"/>
          </a:p>
          <a:p>
            <a:pPr lvl="1">
              <a:defRPr/>
            </a:pPr>
            <a:r>
              <a:rPr lang="vi-VN" sz="2200"/>
              <a:t>key = false chỉ khi TestAndSet (hay Swap) được thực thi</a:t>
            </a:r>
            <a:endParaRPr lang="vi-VN" sz="2200"/>
          </a:p>
          <a:p>
            <a:pPr lvl="2">
              <a:defRPr/>
            </a:pPr>
            <a:r>
              <a:rPr lang="vi-VN" sz="2200"/>
              <a:t>Process đầu tiên thực thi TestAndSet mới có key == false; các process khác đều phải đợi</a:t>
            </a:r>
            <a:endParaRPr lang="vi-VN" sz="2200"/>
          </a:p>
          <a:p>
            <a:pPr lvl="1">
              <a:defRPr/>
            </a:pPr>
            <a:r>
              <a:rPr lang="vi-VN" sz="2200"/>
              <a:t>waiting[ i ] = false chỉ khi process khác rời khỏi CS</a:t>
            </a:r>
            <a:endParaRPr lang="vi-VN" sz="2200"/>
          </a:p>
          <a:p>
            <a:pPr lvl="2">
              <a:defRPr/>
            </a:pPr>
            <a:r>
              <a:rPr lang="vi-VN" sz="2200"/>
              <a:t>Chỉ có một waiting[ i ] có giá trị false</a:t>
            </a:r>
            <a:endParaRPr lang="vi-VN" sz="2200"/>
          </a:p>
          <a:p>
            <a:pPr>
              <a:defRPr/>
            </a:pPr>
            <a:r>
              <a:rPr lang="vi-VN" sz="2200"/>
              <a:t>Progress: chứng minh tương tự như mutual exclusion</a:t>
            </a:r>
            <a:endParaRPr lang="vi-VN" sz="2200"/>
          </a:p>
          <a:p>
            <a:pPr>
              <a:defRPr/>
            </a:pPr>
            <a:r>
              <a:rPr lang="vi-VN" sz="2200"/>
              <a:t>Bounded waiting: waiting in the cyclic order</a:t>
            </a:r>
            <a:endParaRPr lang="vi-VN" sz="22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Ôn tập chương 5 (1)</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3000"/>
              <a:t>Khi nào thì xảy ra tranh chấp race condition?</a:t>
            </a:r>
            <a:endParaRPr lang="vi-VN" altLang="ja-JP" sz="3000"/>
          </a:p>
          <a:p>
            <a:r>
              <a:rPr lang="vi-VN" altLang="ja-JP" sz="3000"/>
              <a:t>Vấn đề Critical Section là gì?</a:t>
            </a:r>
            <a:endParaRPr lang="vi-VN" altLang="ja-JP" sz="3000"/>
          </a:p>
          <a:p>
            <a:r>
              <a:rPr lang="vi-VN" altLang="ja-JP" sz="3000"/>
              <a:t>Yêu cầu của lời giải cho CS problem?</a:t>
            </a:r>
            <a:endParaRPr lang="vi-VN" altLang="ja-JP" sz="3000"/>
          </a:p>
          <a:p>
            <a:r>
              <a:rPr lang="vi-VN" altLang="ja-JP" sz="3000"/>
              <a:t>Có mấy loại giải pháp? Kể tên?</a:t>
            </a:r>
            <a:endParaRPr lang="vi-VN" altLang="ja-JP" sz="3000"/>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43001" y="287338"/>
            <a:ext cx="7543800" cy="693390"/>
          </a:xfrm>
        </p:spPr>
        <p:txBody>
          <a:bodyPr/>
          <a:lstStyle/>
          <a:p>
            <a:r>
              <a:rPr lang="vi-VN" altLang="ja-JP" sz="2800"/>
              <a:t>Giải thuật dùng TestAndSet thoả mãn 3 yêu cầu</a:t>
            </a:r>
            <a:r>
              <a:rPr lang="en-US" altLang="ja-JP" sz="2800"/>
              <a:t> (tt)</a:t>
            </a:r>
            <a:endParaRPr kumimoji="1" lang="ja-JP" altLang="en-US" sz="28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grpSp>
        <p:nvGrpSpPr>
          <p:cNvPr id="8" name="Group 2"/>
          <p:cNvGrpSpPr/>
          <p:nvPr/>
        </p:nvGrpSpPr>
        <p:grpSpPr bwMode="auto">
          <a:xfrm>
            <a:off x="2082800" y="1471613"/>
            <a:ext cx="4737100" cy="1860550"/>
            <a:chOff x="0" y="0"/>
            <a:chExt cx="4737100" cy="1859280"/>
          </a:xfrm>
        </p:grpSpPr>
        <p:sp>
          <p:nvSpPr>
            <p:cNvPr id="9" name="Rectangle 3"/>
            <p:cNvSpPr/>
            <p:nvPr/>
          </p:nvSpPr>
          <p:spPr bwMode="auto">
            <a:xfrm>
              <a:off x="0" y="23796"/>
              <a:ext cx="4737100" cy="1811688"/>
            </a:xfrm>
            <a:prstGeom prst="rect">
              <a:avLst/>
            </a:prstGeom>
            <a:solidFill>
              <a:srgbClr val="DDDDDD"/>
            </a:solidFill>
            <a:ln w="952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lIns="0" tIns="0" rIns="0" bIns="0" anchor="ctr"/>
            <a:lstStyle/>
            <a:p>
              <a:pPr>
                <a:spcBef>
                  <a:spcPts val="400"/>
                </a:spcBef>
                <a:defRPr/>
              </a:pPr>
              <a:endParaRPr lang="en-US" sz="2000">
                <a:latin typeface="VNI-Helve" pitchFamily="2" charset="0"/>
                <a:sym typeface="VNI-Helve" pitchFamily="2" charset="0"/>
              </a:endParaRPr>
            </a:p>
          </p:txBody>
        </p:sp>
        <p:sp>
          <p:nvSpPr>
            <p:cNvPr id="10" name="Rectangle 4"/>
            <p:cNvSpPr/>
            <p:nvPr/>
          </p:nvSpPr>
          <p:spPr bwMode="auto">
            <a:xfrm>
              <a:off x="0" y="0"/>
              <a:ext cx="3127708" cy="1859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ts val="400"/>
                </a:spcBef>
                <a:buClrTx/>
                <a:buSzTx/>
                <a:buFontTx/>
                <a:buNone/>
              </a:pPr>
              <a:r>
                <a:rPr kumimoji="0" lang="en-US" altLang="en-US" sz="2000">
                  <a:latin typeface="VNI-Helve" pitchFamily="2" charset="0"/>
                  <a:sym typeface="VNI-Helve" pitchFamily="2" charset="0"/>
                </a:rPr>
                <a:t>waiting[ i ] = </a:t>
              </a:r>
              <a:r>
                <a:rPr kumimoji="0" lang="en-US" altLang="en-US" sz="2000">
                  <a:solidFill>
                    <a:srgbClr val="0070C0"/>
                  </a:solidFill>
                  <a:latin typeface="VNI-Helve" pitchFamily="2" charset="0"/>
                  <a:sym typeface="VNI-Helve" pitchFamily="2" charset="0"/>
                </a:rPr>
                <a:t>true</a:t>
              </a:r>
              <a:r>
                <a:rPr kumimoji="0" lang="en-US" altLang="en-US" sz="2000">
                  <a:latin typeface="VNI-Helve" pitchFamily="2" charset="0"/>
                  <a:sym typeface="VNI-Helve" pitchFamily="2" charset="0"/>
                </a:rPr>
                <a:t>;</a:t>
              </a:r>
              <a:endParaRPr kumimoji="0" lang="en-US" altLang="en-US" sz="2000">
                <a:latin typeface="VNI-Helve" pitchFamily="2" charset="0"/>
                <a:sym typeface="VNI-Helve" pitchFamily="2" charset="0"/>
              </a:endParaRPr>
            </a:p>
            <a:p>
              <a:pPr>
                <a:spcBef>
                  <a:spcPts val="400"/>
                </a:spcBef>
                <a:buClrTx/>
                <a:buSzTx/>
                <a:buFontTx/>
                <a:buNone/>
              </a:pPr>
              <a:r>
                <a:rPr kumimoji="0" lang="en-US" altLang="en-US" sz="2000">
                  <a:latin typeface="VNI-Helve" pitchFamily="2" charset="0"/>
                  <a:sym typeface="VNI-Helve" pitchFamily="2" charset="0"/>
                </a:rPr>
                <a:t>key = </a:t>
              </a:r>
              <a:r>
                <a:rPr kumimoji="0" lang="en-US" altLang="en-US" sz="2000">
                  <a:solidFill>
                    <a:srgbClr val="0070C0"/>
                  </a:solidFill>
                  <a:latin typeface="VNI-Helve" pitchFamily="2" charset="0"/>
                  <a:sym typeface="VNI-Helve" pitchFamily="2" charset="0"/>
                </a:rPr>
                <a:t>true</a:t>
              </a:r>
              <a:r>
                <a:rPr kumimoji="0" lang="en-US" altLang="en-US" sz="2000">
                  <a:latin typeface="VNI-Helve" pitchFamily="2" charset="0"/>
                  <a:sym typeface="VNI-Helve" pitchFamily="2" charset="0"/>
                </a:rPr>
                <a:t>;</a:t>
              </a:r>
              <a:endParaRPr kumimoji="0" lang="en-US" altLang="en-US" sz="2000">
                <a:latin typeface="VNI-Helve" pitchFamily="2" charset="0"/>
                <a:sym typeface="VNI-Helve" pitchFamily="2" charset="0"/>
              </a:endParaRPr>
            </a:p>
            <a:p>
              <a:pPr>
                <a:spcBef>
                  <a:spcPts val="400"/>
                </a:spcBef>
                <a:buClrTx/>
                <a:buSzTx/>
                <a:buFontTx/>
                <a:buNone/>
              </a:pPr>
              <a:r>
                <a:rPr kumimoji="0" lang="en-US" altLang="en-US" sz="2000">
                  <a:latin typeface="VNI-Helve" pitchFamily="2" charset="0"/>
                  <a:sym typeface="VNI-Helve" pitchFamily="2" charset="0"/>
                </a:rPr>
                <a:t>while (waiting[ i ] &amp;&amp; key)</a:t>
              </a:r>
              <a:endParaRPr kumimoji="0" lang="en-US" altLang="en-US" sz="2000">
                <a:latin typeface="VNI-Helve" pitchFamily="2" charset="0"/>
                <a:sym typeface="VNI-Helve" pitchFamily="2" charset="0"/>
              </a:endParaRPr>
            </a:p>
            <a:p>
              <a:pPr>
                <a:spcBef>
                  <a:spcPts val="400"/>
                </a:spcBef>
                <a:buClrTx/>
                <a:buSzTx/>
                <a:buFontTx/>
                <a:buNone/>
              </a:pPr>
              <a:r>
                <a:rPr kumimoji="0" lang="en-US" altLang="en-US" sz="2000">
                  <a:latin typeface="VNI-Helve" pitchFamily="2" charset="0"/>
                  <a:sym typeface="VNI-Helve" pitchFamily="2" charset="0"/>
                </a:rPr>
                <a:t>    key = TestAndSet(lock);</a:t>
              </a:r>
              <a:endParaRPr kumimoji="0" lang="en-US" altLang="en-US" sz="2000">
                <a:latin typeface="VNI-Helve" pitchFamily="2" charset="0"/>
                <a:sym typeface="VNI-Helve" pitchFamily="2" charset="0"/>
              </a:endParaRPr>
            </a:p>
            <a:p>
              <a:pPr>
                <a:spcBef>
                  <a:spcPts val="400"/>
                </a:spcBef>
                <a:buClrTx/>
                <a:buSzTx/>
                <a:buFontTx/>
                <a:buNone/>
              </a:pPr>
              <a:r>
                <a:rPr kumimoji="0" lang="en-US" altLang="en-US" sz="2000">
                  <a:latin typeface="VNI-Helve" pitchFamily="2" charset="0"/>
                  <a:sym typeface="VNI-Helve" pitchFamily="2" charset="0"/>
                </a:rPr>
                <a:t>waiting[ i ] = </a:t>
              </a:r>
              <a:r>
                <a:rPr kumimoji="0" lang="en-US" altLang="en-US" sz="2000">
                  <a:solidFill>
                    <a:srgbClr val="0070C0"/>
                  </a:solidFill>
                  <a:latin typeface="VNI-Helve" pitchFamily="2" charset="0"/>
                  <a:sym typeface="VNI-Helve" pitchFamily="2" charset="0"/>
                </a:rPr>
                <a:t>false</a:t>
              </a:r>
              <a:r>
                <a:rPr kumimoji="0" lang="en-US" altLang="en-US" sz="2000">
                  <a:latin typeface="VNI-Helve" pitchFamily="2" charset="0"/>
                  <a:sym typeface="VNI-Helve" pitchFamily="2" charset="0"/>
                </a:rPr>
                <a:t>;</a:t>
              </a:r>
              <a:endParaRPr kumimoji="0" lang="en-US" altLang="en-US">
                <a:latin typeface="Verdana" panose="020B0604030504040204" pitchFamily="34" charset="0"/>
              </a:endParaRPr>
            </a:p>
          </p:txBody>
        </p:sp>
      </p:grpSp>
      <p:grpSp>
        <p:nvGrpSpPr>
          <p:cNvPr id="11" name="Group 5"/>
          <p:cNvGrpSpPr/>
          <p:nvPr/>
        </p:nvGrpSpPr>
        <p:grpSpPr bwMode="auto">
          <a:xfrm>
            <a:off x="2047875" y="3725863"/>
            <a:ext cx="4762500" cy="2408237"/>
            <a:chOff x="-1" y="0"/>
            <a:chExt cx="4760914" cy="2407920"/>
          </a:xfrm>
        </p:grpSpPr>
        <p:sp>
          <p:nvSpPr>
            <p:cNvPr id="12" name="Rectangle 6"/>
            <p:cNvSpPr/>
            <p:nvPr/>
          </p:nvSpPr>
          <p:spPr bwMode="auto">
            <a:xfrm>
              <a:off x="-1" y="12698"/>
              <a:ext cx="4760914" cy="2382523"/>
            </a:xfrm>
            <a:prstGeom prst="rect">
              <a:avLst/>
            </a:prstGeom>
            <a:solidFill>
              <a:srgbClr val="DDDDDD"/>
            </a:solidFill>
            <a:ln w="952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lIns="0" tIns="0" rIns="0" bIns="0" anchor="ctr"/>
            <a:lstStyle/>
            <a:p>
              <a:pPr>
                <a:lnSpc>
                  <a:spcPct val="90000"/>
                </a:lnSpc>
                <a:spcBef>
                  <a:spcPts val="400"/>
                </a:spcBef>
                <a:defRPr/>
              </a:pPr>
              <a:endParaRPr lang="en-US" sz="2400">
                <a:latin typeface="VNI-Helve" pitchFamily="2" charset="0"/>
                <a:sym typeface="VNI-Helve" pitchFamily="2" charset="0"/>
              </a:endParaRPr>
            </a:p>
          </p:txBody>
        </p:sp>
        <p:sp>
          <p:nvSpPr>
            <p:cNvPr id="13" name="Rectangle 7"/>
            <p:cNvSpPr/>
            <p:nvPr/>
          </p:nvSpPr>
          <p:spPr bwMode="auto">
            <a:xfrm>
              <a:off x="0" y="-1"/>
              <a:ext cx="3597509" cy="24079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lnSpc>
                  <a:spcPct val="90000"/>
                </a:lnSpc>
                <a:spcBef>
                  <a:spcPts val="400"/>
                </a:spcBef>
                <a:buClrTx/>
                <a:buSzTx/>
                <a:buFontTx/>
                <a:buNone/>
              </a:pPr>
              <a:r>
                <a:rPr kumimoji="0" lang="en-US" altLang="en-US" sz="2000">
                  <a:latin typeface="VNI-Helve" pitchFamily="2" charset="0"/>
                  <a:sym typeface="VNI-Helve" pitchFamily="2" charset="0"/>
                </a:rPr>
                <a:t>j = (i + 1) % n;</a:t>
              </a:r>
              <a:endParaRPr kumimoji="0" lang="en-US" altLang="en-US" sz="2000">
                <a:latin typeface="VNI-Helve" pitchFamily="2" charset="0"/>
                <a:sym typeface="VNI-Helve" pitchFamily="2" charset="0"/>
              </a:endParaRPr>
            </a:p>
            <a:p>
              <a:pPr>
                <a:lnSpc>
                  <a:spcPct val="90000"/>
                </a:lnSpc>
                <a:spcBef>
                  <a:spcPts val="400"/>
                </a:spcBef>
                <a:buClrTx/>
                <a:buSzTx/>
                <a:buFontTx/>
                <a:buNone/>
              </a:pPr>
              <a:r>
                <a:rPr kumimoji="0" lang="en-US" altLang="en-US" sz="2000">
                  <a:latin typeface="VNI-Helve" pitchFamily="2" charset="0"/>
                  <a:sym typeface="VNI-Helve" pitchFamily="2" charset="0"/>
                </a:rPr>
                <a:t>while ( (j != i)  &amp;&amp;  !waiting[ j ] )</a:t>
              </a:r>
              <a:endParaRPr kumimoji="0" lang="en-US" altLang="en-US" sz="2000">
                <a:latin typeface="VNI-Helve" pitchFamily="2" charset="0"/>
                <a:sym typeface="VNI-Helve" pitchFamily="2" charset="0"/>
              </a:endParaRPr>
            </a:p>
            <a:p>
              <a:pPr>
                <a:lnSpc>
                  <a:spcPct val="90000"/>
                </a:lnSpc>
                <a:spcBef>
                  <a:spcPts val="400"/>
                </a:spcBef>
                <a:buClrTx/>
                <a:buSzTx/>
                <a:buFontTx/>
                <a:buNone/>
              </a:pPr>
              <a:r>
                <a:rPr kumimoji="0" lang="en-US" altLang="en-US" sz="2000">
                  <a:latin typeface="VNI-Helve" pitchFamily="2" charset="0"/>
                  <a:sym typeface="VNI-Helve" pitchFamily="2" charset="0"/>
                </a:rPr>
                <a:t>    j = (j + 1) % n;</a:t>
              </a:r>
              <a:endParaRPr kumimoji="0" lang="en-US" altLang="en-US" sz="2000">
                <a:latin typeface="VNI-Helve" pitchFamily="2" charset="0"/>
                <a:sym typeface="VNI-Helve" pitchFamily="2" charset="0"/>
              </a:endParaRPr>
            </a:p>
            <a:p>
              <a:pPr>
                <a:lnSpc>
                  <a:spcPct val="90000"/>
                </a:lnSpc>
                <a:spcBef>
                  <a:spcPts val="400"/>
                </a:spcBef>
                <a:buClrTx/>
                <a:buSzTx/>
                <a:buFontTx/>
                <a:buNone/>
              </a:pPr>
              <a:r>
                <a:rPr kumimoji="0" lang="en-US" altLang="en-US" sz="2000">
                  <a:latin typeface="VNI-Helve" pitchFamily="2" charset="0"/>
                  <a:sym typeface="VNI-Helve" pitchFamily="2" charset="0"/>
                </a:rPr>
                <a:t>if (j == i)</a:t>
              </a:r>
              <a:endParaRPr kumimoji="0" lang="en-US" altLang="en-US" sz="2000">
                <a:latin typeface="VNI-Helve" pitchFamily="2" charset="0"/>
                <a:sym typeface="VNI-Helve" pitchFamily="2" charset="0"/>
              </a:endParaRPr>
            </a:p>
            <a:p>
              <a:pPr>
                <a:lnSpc>
                  <a:spcPct val="90000"/>
                </a:lnSpc>
                <a:spcBef>
                  <a:spcPts val="400"/>
                </a:spcBef>
                <a:buClrTx/>
                <a:buSzTx/>
                <a:buFontTx/>
                <a:buNone/>
              </a:pPr>
              <a:r>
                <a:rPr kumimoji="0" lang="en-US" altLang="en-US" sz="2000">
                  <a:latin typeface="VNI-Helve" pitchFamily="2" charset="0"/>
                  <a:sym typeface="VNI-Helve" pitchFamily="2" charset="0"/>
                </a:rPr>
                <a:t>    lock = </a:t>
              </a:r>
              <a:r>
                <a:rPr kumimoji="0" lang="en-US" altLang="en-US" sz="2000">
                  <a:solidFill>
                    <a:srgbClr val="0070C0"/>
                  </a:solidFill>
                  <a:latin typeface="VNI-Helve" pitchFamily="2" charset="0"/>
                  <a:sym typeface="VNI-Helve" pitchFamily="2" charset="0"/>
                </a:rPr>
                <a:t>false</a:t>
              </a:r>
              <a:r>
                <a:rPr kumimoji="0" lang="en-US" altLang="en-US" sz="2000">
                  <a:latin typeface="VNI-Helve" pitchFamily="2" charset="0"/>
                  <a:sym typeface="VNI-Helve" pitchFamily="2" charset="0"/>
                </a:rPr>
                <a:t>;</a:t>
              </a:r>
              <a:endParaRPr kumimoji="0" lang="en-US" altLang="en-US" sz="2000">
                <a:latin typeface="VNI-Helve" pitchFamily="2" charset="0"/>
                <a:sym typeface="VNI-Helve" pitchFamily="2" charset="0"/>
              </a:endParaRPr>
            </a:p>
            <a:p>
              <a:pPr>
                <a:lnSpc>
                  <a:spcPct val="90000"/>
                </a:lnSpc>
                <a:spcBef>
                  <a:spcPts val="400"/>
                </a:spcBef>
                <a:buClrTx/>
                <a:buSzTx/>
                <a:buFontTx/>
                <a:buNone/>
              </a:pPr>
              <a:r>
                <a:rPr kumimoji="0" lang="en-US" altLang="en-US" sz="2000">
                  <a:latin typeface="VNI-Helve" pitchFamily="2" charset="0"/>
                  <a:sym typeface="VNI-Helve" pitchFamily="2" charset="0"/>
                </a:rPr>
                <a:t>else </a:t>
              </a:r>
              <a:endParaRPr kumimoji="0" lang="en-US" altLang="en-US" sz="2000">
                <a:latin typeface="VNI-Helve" pitchFamily="2" charset="0"/>
                <a:sym typeface="VNI-Helve" pitchFamily="2" charset="0"/>
              </a:endParaRPr>
            </a:p>
            <a:p>
              <a:pPr>
                <a:lnSpc>
                  <a:spcPct val="90000"/>
                </a:lnSpc>
                <a:spcBef>
                  <a:spcPts val="400"/>
                </a:spcBef>
                <a:buClrTx/>
                <a:buSzTx/>
                <a:buFontTx/>
                <a:buNone/>
              </a:pPr>
              <a:r>
                <a:rPr kumimoji="0" lang="en-US" altLang="en-US" sz="2000">
                  <a:latin typeface="VNI-Helve" pitchFamily="2" charset="0"/>
                  <a:sym typeface="VNI-Helve" pitchFamily="2" charset="0"/>
                </a:rPr>
                <a:t>    waiting[ j ] = </a:t>
              </a:r>
              <a:r>
                <a:rPr kumimoji="0" lang="en-US" altLang="en-US" sz="2000">
                  <a:solidFill>
                    <a:srgbClr val="0070C0"/>
                  </a:solidFill>
                  <a:latin typeface="VNI-Helve" pitchFamily="2" charset="0"/>
                  <a:sym typeface="VNI-Helve" pitchFamily="2" charset="0"/>
                </a:rPr>
                <a:t>false</a:t>
              </a:r>
              <a:r>
                <a:rPr kumimoji="0" lang="en-US" altLang="en-US" sz="2000">
                  <a:latin typeface="VNI-Helve" pitchFamily="2" charset="0"/>
                  <a:sym typeface="VNI-Helve" pitchFamily="2" charset="0"/>
                </a:rPr>
                <a:t>;</a:t>
              </a:r>
              <a:endParaRPr kumimoji="0" lang="en-US" altLang="en-US">
                <a:latin typeface="Verdana" panose="020B0604030504040204" pitchFamily="34" charset="0"/>
              </a:endParaRPr>
            </a:p>
          </p:txBody>
        </p:sp>
      </p:grpSp>
      <p:sp>
        <p:nvSpPr>
          <p:cNvPr id="14" name="Rectangle 8"/>
          <p:cNvSpPr/>
          <p:nvPr/>
        </p:nvSpPr>
        <p:spPr bwMode="auto">
          <a:xfrm>
            <a:off x="2492375" y="3308350"/>
            <a:ext cx="1698625"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2000" i="1">
                <a:latin typeface="VNI-Helve" pitchFamily="2" charset="0"/>
                <a:sym typeface="VNI-Helve" pitchFamily="2" charset="0"/>
              </a:rPr>
              <a:t>critical section</a:t>
            </a:r>
            <a:endParaRPr kumimoji="0" lang="en-US" altLang="en-US">
              <a:latin typeface="VNI-Helve" pitchFamily="2" charset="0"/>
              <a:sym typeface="VNI-Helve" pitchFamily="2" charset="0"/>
            </a:endParaRPr>
          </a:p>
        </p:txBody>
      </p:sp>
      <p:sp>
        <p:nvSpPr>
          <p:cNvPr id="15" name="Rectangle 9"/>
          <p:cNvSpPr/>
          <p:nvPr/>
        </p:nvSpPr>
        <p:spPr bwMode="auto">
          <a:xfrm>
            <a:off x="2444750" y="6065838"/>
            <a:ext cx="2122488"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2000" i="1">
                <a:latin typeface="VNI-Helve" pitchFamily="2" charset="0"/>
                <a:sym typeface="VNI-Helve" pitchFamily="2" charset="0"/>
              </a:rPr>
              <a:t>remainder section</a:t>
            </a:r>
            <a:endParaRPr kumimoji="0" lang="en-US" altLang="en-US">
              <a:latin typeface="VNI-Helve" pitchFamily="2" charset="0"/>
              <a:sym typeface="VNI-Helve" pitchFamily="2" charset="0"/>
            </a:endParaRPr>
          </a:p>
        </p:txBody>
      </p:sp>
      <p:sp>
        <p:nvSpPr>
          <p:cNvPr id="16" name="Rectangle 10"/>
          <p:cNvSpPr/>
          <p:nvPr/>
        </p:nvSpPr>
        <p:spPr bwMode="auto">
          <a:xfrm>
            <a:off x="1346200" y="1204913"/>
            <a:ext cx="541338"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ts val="400"/>
              </a:spcBef>
              <a:buClrTx/>
              <a:buSzTx/>
              <a:buFontTx/>
              <a:buNone/>
            </a:pPr>
            <a:r>
              <a:rPr kumimoji="0" lang="en-US" altLang="en-US" sz="2000">
                <a:solidFill>
                  <a:srgbClr val="0070C0"/>
                </a:solidFill>
                <a:latin typeface="VNI-Helve" pitchFamily="2" charset="0"/>
                <a:sym typeface="VNI-Helve" pitchFamily="2" charset="0"/>
              </a:rPr>
              <a:t>do</a:t>
            </a:r>
            <a:r>
              <a:rPr kumimoji="0" lang="en-US" altLang="en-US" sz="2000">
                <a:latin typeface="VNI-Helve" pitchFamily="2" charset="0"/>
                <a:sym typeface="VNI-Helve" pitchFamily="2" charset="0"/>
              </a:rPr>
              <a:t> {</a:t>
            </a:r>
            <a:endParaRPr kumimoji="0" lang="en-US" altLang="en-US">
              <a:latin typeface="Verdana" panose="020B0604030504040204" pitchFamily="34" charset="0"/>
            </a:endParaRPr>
          </a:p>
        </p:txBody>
      </p:sp>
      <p:sp>
        <p:nvSpPr>
          <p:cNvPr id="17" name="Rectangle 11"/>
          <p:cNvSpPr/>
          <p:nvPr/>
        </p:nvSpPr>
        <p:spPr bwMode="auto">
          <a:xfrm>
            <a:off x="1362075" y="6273800"/>
            <a:ext cx="1219200"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2000">
                <a:latin typeface="VNI-Helve" pitchFamily="2" charset="0"/>
                <a:sym typeface="VNI-Helve" pitchFamily="2" charset="0"/>
              </a:rPr>
              <a:t>} </a:t>
            </a:r>
            <a:r>
              <a:rPr kumimoji="0" lang="en-US" altLang="en-US" sz="2000">
                <a:solidFill>
                  <a:srgbClr val="0070C0"/>
                </a:solidFill>
                <a:latin typeface="VNI-Helve" pitchFamily="2" charset="0"/>
                <a:sym typeface="VNI-Helve" pitchFamily="2" charset="0"/>
              </a:rPr>
              <a:t>while</a:t>
            </a:r>
            <a:r>
              <a:rPr kumimoji="0" lang="en-US" altLang="en-US" sz="2000">
                <a:latin typeface="VNI-Helve" pitchFamily="2" charset="0"/>
                <a:sym typeface="VNI-Helve" pitchFamily="2" charset="0"/>
              </a:rPr>
              <a:t> (1)</a:t>
            </a:r>
            <a:endParaRPr kumimoji="0" lang="en-US" altLang="en-US">
              <a:latin typeface="Verdana" panose="020B0604030504040204" pitchFamily="34"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3" name="コンテンツ プレースホルダ 2"/>
          <p:cNvSpPr>
            <a:spLocks noGrp="1"/>
          </p:cNvSpPr>
          <p:nvPr>
            <p:ph idx="1"/>
          </p:nvPr>
        </p:nvSpPr>
        <p:spPr/>
        <p:txBody>
          <a:bodyPr/>
          <a:lstStyle/>
          <a:p>
            <a:r>
              <a:rPr lang="en-US" altLang="en-US"/>
              <a:t>Các giải pháp phần mềm</a:t>
            </a:r>
            <a:endParaRPr lang="en-US" altLang="en-US"/>
          </a:p>
          <a:p>
            <a:pPr lvl="1"/>
            <a:r>
              <a:rPr lang="en-US" altLang="en-US" sz="2800"/>
              <a:t>Sử dụng giải thuật kiểm tra luân phiên</a:t>
            </a:r>
            <a:endParaRPr lang="en-US" altLang="en-US" sz="2800"/>
          </a:p>
          <a:p>
            <a:pPr lvl="1"/>
            <a:r>
              <a:rPr lang="en-US" altLang="en-US" sz="2800"/>
              <a:t>Sử dụng các biến cờ hiệu</a:t>
            </a:r>
            <a:endParaRPr lang="en-US" altLang="en-US" sz="2800"/>
          </a:p>
          <a:p>
            <a:pPr lvl="1"/>
            <a:r>
              <a:rPr lang="en-US" altLang="en-US" sz="2800"/>
              <a:t>Giải pháp của Peterson</a:t>
            </a:r>
            <a:endParaRPr lang="en-US" altLang="en-US" sz="2800"/>
          </a:p>
          <a:p>
            <a:pPr lvl="1"/>
            <a:r>
              <a:rPr lang="en-US" altLang="en-US" sz="2800"/>
              <a:t>Giải pháp Bakery</a:t>
            </a:r>
            <a:endParaRPr lang="en-US" altLang="en-US" sz="2800"/>
          </a:p>
          <a:p>
            <a:r>
              <a:rPr lang="en-US" altLang="en-US"/>
              <a:t>Các giải pháp phần cứng</a:t>
            </a:r>
            <a:endParaRPr lang="en-US" altLang="en-US"/>
          </a:p>
          <a:p>
            <a:pPr lvl="1"/>
            <a:r>
              <a:rPr lang="en-US" altLang="en-US" sz="2800"/>
              <a:t>Cấp ngắt</a:t>
            </a:r>
            <a:endParaRPr lang="en-US" altLang="en-US" sz="2800"/>
          </a:p>
          <a:p>
            <a:pPr lvl="1"/>
            <a:r>
              <a:rPr lang="en-US" altLang="en-US" sz="2800"/>
              <a:t>Chỉ thị TSL</a:t>
            </a:r>
            <a:endParaRPr lang="vi-VN" altLang="en-US" sz="2800"/>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endParaRPr lang="en-US"/>
          </a:p>
        </p:txBody>
      </p:sp>
      <p:sp>
        <p:nvSpPr>
          <p:cNvPr id="4" name="Date Placeholder 3"/>
          <p:cNvSpPr>
            <a:spLocks noGrp="1"/>
          </p:cNvSpPr>
          <p:nvPr>
            <p:ph type="dt" sz="half" idx="10"/>
          </p:nvPr>
        </p:nvSpPr>
        <p:spPr/>
        <p:txBody>
          <a:bodyPr/>
          <a:lstStyle/>
          <a:p>
            <a:fld id="{6F52207E-8A09-4FC6-83E9-3D1773E47D00}" type="datetime1">
              <a:rPr kumimoji="1" lang="en-US" altLang="ja-JP" smtClean="0"/>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pic>
        <p:nvPicPr>
          <p:cNvPr id="4100" name="Picture 4" descr="http://data.sinhvienit.net/2013/T09/img/SinhVienIT.Net---suy-nghi.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Mục tiêu chương 5 (2)</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lnSpc>
                <a:spcPct val="150000"/>
              </a:lnSpc>
              <a:defRPr/>
            </a:pPr>
            <a:r>
              <a:rPr lang="en-US" sz="2600"/>
              <a:t>Hiểu được nhóm giải pháp Busy waiting bao gồm: </a:t>
            </a:r>
            <a:endParaRPr lang="en-US" sz="2600"/>
          </a:p>
          <a:p>
            <a:pPr lvl="1">
              <a:lnSpc>
                <a:spcPct val="150000"/>
              </a:lnSpc>
              <a:defRPr/>
            </a:pPr>
            <a:r>
              <a:rPr lang="en-US" sz="2600"/>
              <a:t>Các giải pháp phần mềm</a:t>
            </a:r>
            <a:endParaRPr lang="en-US" sz="2600"/>
          </a:p>
          <a:p>
            <a:pPr lvl="1">
              <a:lnSpc>
                <a:spcPct val="150000"/>
              </a:lnSpc>
              <a:defRPr/>
            </a:pPr>
            <a:r>
              <a:rPr lang="en-US" sz="2600"/>
              <a:t>Các giải pháp phần cứng</a:t>
            </a:r>
            <a:endParaRPr lang="en-US" sz="2600"/>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5 (2)</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defRPr/>
            </a:pPr>
            <a:r>
              <a:rPr lang="en-US" altLang="en-US"/>
              <a:t>Các giải pháp phần mềm</a:t>
            </a:r>
            <a:endParaRPr lang="en-US" altLang="en-US"/>
          </a:p>
          <a:p>
            <a:pPr lvl="1">
              <a:defRPr/>
            </a:pPr>
            <a:r>
              <a:rPr lang="en-US" altLang="en-US" sz="2800"/>
              <a:t>Sử dụng giải thuật kiểm tra luân phiên</a:t>
            </a:r>
            <a:endParaRPr lang="en-US" altLang="en-US" sz="2800"/>
          </a:p>
          <a:p>
            <a:pPr lvl="1">
              <a:defRPr/>
            </a:pPr>
            <a:r>
              <a:rPr lang="en-US" altLang="en-US" sz="2800"/>
              <a:t>Sử dụng các biến cờ hiệu</a:t>
            </a:r>
            <a:endParaRPr lang="en-US" altLang="en-US" sz="2800"/>
          </a:p>
          <a:p>
            <a:pPr lvl="1">
              <a:defRPr/>
            </a:pPr>
            <a:r>
              <a:rPr lang="en-US" altLang="en-US" sz="2800"/>
              <a:t>Giải pháp của Peterson</a:t>
            </a:r>
            <a:endParaRPr lang="en-US" altLang="en-US" sz="2800"/>
          </a:p>
          <a:p>
            <a:pPr lvl="1">
              <a:defRPr/>
            </a:pPr>
            <a:r>
              <a:rPr lang="en-US" altLang="en-US" sz="2800"/>
              <a:t>Giải pháp Bakery</a:t>
            </a:r>
            <a:endParaRPr lang="en-US" altLang="en-US" sz="2800"/>
          </a:p>
          <a:p>
            <a:pPr>
              <a:defRPr/>
            </a:pPr>
            <a:r>
              <a:rPr lang="en-US" altLang="en-US"/>
              <a:t>Các giải pháp phần cứng</a:t>
            </a:r>
            <a:endParaRPr lang="en-US" altLang="en-US"/>
          </a:p>
          <a:p>
            <a:pPr lvl="1">
              <a:defRPr/>
            </a:pPr>
            <a:r>
              <a:rPr lang="en-US" altLang="en-US" sz="2800"/>
              <a:t>Cấp ngắt</a:t>
            </a:r>
            <a:endParaRPr lang="en-US" altLang="en-US" sz="2800"/>
          </a:p>
          <a:p>
            <a:pPr lvl="1">
              <a:defRPr/>
            </a:pPr>
            <a:r>
              <a:rPr lang="en-US" altLang="en-US" sz="2800"/>
              <a:t>Chỉ thị TSL</a:t>
            </a:r>
            <a:endParaRPr lang="vi-VN" altLang="en-US" sz="2800"/>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1</a:t>
            </a:r>
            <a:endParaRPr lang="en-US" altLang="ja-JP"/>
          </a:p>
        </p:txBody>
      </p:sp>
      <p:sp>
        <p:nvSpPr>
          <p:cNvPr id="3" name="コンテンツ プレースホルダー 2"/>
          <p:cNvSpPr>
            <a:spLocks noGrp="1"/>
          </p:cNvSpPr>
          <p:nvPr>
            <p:ph idx="1"/>
          </p:nvPr>
        </p:nvSpPr>
        <p:spPr>
          <a:xfrm>
            <a:off x="251520" y="1371599"/>
            <a:ext cx="8640960" cy="5153025"/>
          </a:xfrm>
        </p:spPr>
        <p:txBody>
          <a:bodyPr/>
          <a:lstStyle/>
          <a:p>
            <a:pPr>
              <a:buSzPct val="90000"/>
            </a:pPr>
            <a:r>
              <a:rPr lang="en-US" altLang="en-US" sz="2400"/>
              <a:t>Biến chia sẻ</a:t>
            </a:r>
            <a:endParaRPr lang="en-US" altLang="en-US" sz="2400"/>
          </a:p>
          <a:p>
            <a:pPr marL="571500" lvl="1">
              <a:buSzPct val="90000"/>
            </a:pPr>
            <a:r>
              <a:rPr lang="vi-VN" altLang="en-US" sz="2000"/>
              <a:t>int   turn;		/* khởi đầu turn = 0 */</a:t>
            </a:r>
            <a:endParaRPr lang="vi-VN" altLang="en-US" sz="2000"/>
          </a:p>
          <a:p>
            <a:pPr marL="571500" lvl="1">
              <a:buSzPct val="90000"/>
            </a:pPr>
            <a:r>
              <a:rPr lang="vi-VN" altLang="en-US" sz="2000"/>
              <a:t>nếu turn = i thì Pi  được phép vào critical section, với i = 0 hay 1</a:t>
            </a:r>
            <a:endParaRPr lang="vi-VN" altLang="en-US" sz="2000"/>
          </a:p>
          <a:p>
            <a:pPr>
              <a:buSzPct val="90000"/>
            </a:pPr>
            <a:r>
              <a:rPr lang="en-US" altLang="en-US" sz="2400"/>
              <a:t>Process Pi</a:t>
            </a:r>
            <a:endParaRPr lang="en-US" altLang="en-US" sz="2400"/>
          </a:p>
          <a:p>
            <a:pPr marL="0" lvl="0" indent="0" eaLnBrk="0" hangingPunct="0">
              <a:spcBef>
                <a:spcPts val="875"/>
              </a:spcBef>
              <a:buClr>
                <a:srgbClr val="993300"/>
              </a:buClr>
              <a:buSzPct val="90000"/>
              <a:buNone/>
              <a:defRPr/>
            </a:pPr>
            <a:r>
              <a:rPr kumimoji="0" lang="en-US" sz="1600" b="1" kern="1200">
                <a:solidFill>
                  <a:srgbClr val="000000"/>
                </a:solidFill>
                <a:latin typeface="Arial" panose="020B0604020202020204" pitchFamily="34" charset="0"/>
                <a:ea typeface="MS PGothic" panose="020B0600070205080204" charset="-128"/>
                <a:cs typeface="+mn-cs"/>
              </a:rPr>
              <a:t>	  </a:t>
            </a:r>
            <a:r>
              <a:rPr kumimoji="0" lang="vi-VN" sz="1600" b="1" kern="1200">
                <a:solidFill>
                  <a:srgbClr val="000000"/>
                </a:solidFill>
                <a:latin typeface="Arial" panose="020B0604020202020204" pitchFamily="34" charset="0"/>
                <a:ea typeface="MS PGothic" panose="020B0600070205080204" charset="-128"/>
                <a:cs typeface="+mn-cs"/>
              </a:rPr>
              <a:t>do</a:t>
            </a:r>
            <a:r>
              <a:rPr kumimoji="0" lang="vi-VN" sz="1600" kern="1200">
                <a:solidFill>
                  <a:srgbClr val="000000"/>
                </a:solidFill>
                <a:latin typeface="Arial" panose="020B0604020202020204" pitchFamily="34" charset="0"/>
                <a:ea typeface="MS PGothic" panose="020B0600070205080204" charset="-128"/>
                <a:cs typeface="+mn-cs"/>
              </a:rPr>
              <a:t> {</a:t>
            </a:r>
            <a:endParaRPr kumimoji="0" lang="vi-VN" sz="1600" kern="1200">
              <a:solidFill>
                <a:srgbClr val="000000"/>
              </a:solidFill>
              <a:latin typeface="Arial" panose="020B0604020202020204" pitchFamily="34" charset="0"/>
              <a:ea typeface="MS PGothic" panose="020B0600070205080204" charset="-128"/>
              <a:cs typeface="+mn-cs"/>
            </a:endParaRPr>
          </a:p>
          <a:p>
            <a:pPr marL="0" lvl="0" indent="0" eaLnBrk="0" hangingPunct="0">
              <a:spcBef>
                <a:spcPts val="875"/>
              </a:spcBef>
              <a:buClr>
                <a:srgbClr val="993300"/>
              </a:buClr>
              <a:buSzPct val="90000"/>
              <a:buNone/>
              <a:defRPr/>
            </a:pPr>
            <a:r>
              <a:rPr kumimoji="0" lang="vi-VN" sz="1600" kern="1200">
                <a:solidFill>
                  <a:srgbClr val="000000"/>
                </a:solidFill>
                <a:latin typeface="Arial" panose="020B0604020202020204" pitchFamily="34" charset="0"/>
                <a:ea typeface="MS PGothic" panose="020B0600070205080204" charset="-128"/>
                <a:cs typeface="+mn-cs"/>
              </a:rPr>
              <a:t>		</a:t>
            </a:r>
            <a:r>
              <a:rPr kumimoji="0" lang="vi-VN" sz="1600" b="1" kern="1200">
                <a:solidFill>
                  <a:srgbClr val="000000"/>
                </a:solidFill>
                <a:latin typeface="Arial" panose="020B0604020202020204" pitchFamily="34" charset="0"/>
                <a:ea typeface="MS PGothic" panose="020B0600070205080204" charset="-128"/>
                <a:cs typeface="+mn-cs"/>
              </a:rPr>
              <a:t>while</a:t>
            </a:r>
            <a:r>
              <a:rPr kumimoji="0" lang="vi-VN" sz="1600" kern="1200">
                <a:solidFill>
                  <a:srgbClr val="000000"/>
                </a:solidFill>
                <a:latin typeface="Arial" panose="020B0604020202020204" pitchFamily="34" charset="0"/>
                <a:ea typeface="MS PGothic" panose="020B0600070205080204" charset="-128"/>
                <a:cs typeface="+mn-cs"/>
              </a:rPr>
              <a:t> (turn != i);</a:t>
            </a:r>
            <a:endParaRPr kumimoji="0" lang="vi-VN" sz="1600" kern="1200">
              <a:solidFill>
                <a:srgbClr val="000000"/>
              </a:solidFill>
              <a:latin typeface="Arial" panose="020B0604020202020204" pitchFamily="34" charset="0"/>
              <a:ea typeface="MS PGothic" panose="020B0600070205080204" charset="-128"/>
              <a:cs typeface="+mn-cs"/>
            </a:endParaRPr>
          </a:p>
          <a:p>
            <a:pPr marL="0" lvl="0" indent="0" eaLnBrk="0" hangingPunct="0">
              <a:spcBef>
                <a:spcPts val="875"/>
              </a:spcBef>
              <a:buClr>
                <a:srgbClr val="993300"/>
              </a:buClr>
              <a:buSzPct val="90000"/>
              <a:buNone/>
              <a:defRPr/>
            </a:pPr>
            <a:r>
              <a:rPr kumimoji="0" lang="vi-VN" sz="1600" kern="1200">
                <a:solidFill>
                  <a:srgbClr val="000000"/>
                </a:solidFill>
                <a:latin typeface="Arial" panose="020B0604020202020204" pitchFamily="34" charset="0"/>
                <a:ea typeface="MS PGothic" panose="020B0600070205080204" charset="-128"/>
                <a:cs typeface="+mn-cs"/>
              </a:rPr>
              <a:t>			critical section</a:t>
            </a:r>
            <a:endParaRPr kumimoji="0" lang="vi-VN" sz="1600" kern="1200">
              <a:solidFill>
                <a:srgbClr val="000000"/>
              </a:solidFill>
              <a:latin typeface="Arial" panose="020B0604020202020204" pitchFamily="34" charset="0"/>
              <a:ea typeface="MS PGothic" panose="020B0600070205080204" charset="-128"/>
              <a:cs typeface="+mn-cs"/>
            </a:endParaRPr>
          </a:p>
          <a:p>
            <a:pPr marL="0" lvl="0" indent="0" eaLnBrk="0" hangingPunct="0">
              <a:spcBef>
                <a:spcPts val="875"/>
              </a:spcBef>
              <a:buClr>
                <a:srgbClr val="993300"/>
              </a:buClr>
              <a:buSzPct val="90000"/>
              <a:buNone/>
              <a:defRPr/>
            </a:pPr>
            <a:r>
              <a:rPr kumimoji="0" lang="vi-VN" sz="1600" kern="1200">
                <a:solidFill>
                  <a:srgbClr val="000000"/>
                </a:solidFill>
                <a:latin typeface="Arial" panose="020B0604020202020204" pitchFamily="34" charset="0"/>
                <a:ea typeface="MS PGothic" panose="020B0600070205080204" charset="-128"/>
                <a:cs typeface="+mn-cs"/>
              </a:rPr>
              <a:t>		turn = j;</a:t>
            </a:r>
            <a:endParaRPr kumimoji="0" lang="vi-VN" sz="1600" kern="1200">
              <a:solidFill>
                <a:srgbClr val="000000"/>
              </a:solidFill>
              <a:latin typeface="Arial" panose="020B0604020202020204" pitchFamily="34" charset="0"/>
              <a:ea typeface="MS PGothic" panose="020B0600070205080204" charset="-128"/>
              <a:cs typeface="+mn-cs"/>
            </a:endParaRPr>
          </a:p>
          <a:p>
            <a:pPr marL="0" lvl="0" indent="0" eaLnBrk="0" hangingPunct="0">
              <a:spcBef>
                <a:spcPts val="875"/>
              </a:spcBef>
              <a:buClr>
                <a:srgbClr val="993300"/>
              </a:buClr>
              <a:buSzPct val="90000"/>
              <a:buNone/>
              <a:defRPr/>
            </a:pPr>
            <a:r>
              <a:rPr kumimoji="0" lang="vi-VN" sz="1600" kern="1200">
                <a:solidFill>
                  <a:srgbClr val="000000"/>
                </a:solidFill>
                <a:latin typeface="Arial" panose="020B0604020202020204" pitchFamily="34" charset="0"/>
                <a:ea typeface="MS PGothic" panose="020B0600070205080204" charset="-128"/>
                <a:cs typeface="+mn-cs"/>
              </a:rPr>
              <a:t>			remainder section</a:t>
            </a:r>
            <a:endParaRPr kumimoji="0" lang="vi-VN" sz="1600" kern="1200">
              <a:solidFill>
                <a:srgbClr val="000000"/>
              </a:solidFill>
              <a:latin typeface="Arial" panose="020B0604020202020204" pitchFamily="34" charset="0"/>
              <a:ea typeface="MS PGothic" panose="020B0600070205080204" charset="-128"/>
              <a:cs typeface="+mn-cs"/>
            </a:endParaRPr>
          </a:p>
          <a:p>
            <a:pPr marL="0" lvl="0" indent="0" eaLnBrk="0" hangingPunct="0">
              <a:spcBef>
                <a:spcPts val="875"/>
              </a:spcBef>
              <a:buClr>
                <a:srgbClr val="993300"/>
              </a:buClr>
              <a:buSzPct val="90000"/>
              <a:buNone/>
              <a:defRPr/>
            </a:pPr>
            <a:r>
              <a:rPr kumimoji="0" lang="vi-VN" sz="1600" kern="1200">
                <a:solidFill>
                  <a:srgbClr val="000000"/>
                </a:solidFill>
                <a:latin typeface="Arial" panose="020B0604020202020204" pitchFamily="34" charset="0"/>
                <a:ea typeface="MS PGothic" panose="020B0600070205080204" charset="-128"/>
                <a:cs typeface="+mn-cs"/>
              </a:rPr>
              <a:t>	        } </a:t>
            </a:r>
            <a:r>
              <a:rPr kumimoji="0" lang="vi-VN" sz="1600" b="1" kern="1200">
                <a:solidFill>
                  <a:srgbClr val="000000"/>
                </a:solidFill>
                <a:latin typeface="Arial" panose="020B0604020202020204" pitchFamily="34" charset="0"/>
                <a:ea typeface="MS PGothic" panose="020B0600070205080204" charset="-128"/>
                <a:cs typeface="+mn-cs"/>
              </a:rPr>
              <a:t>while</a:t>
            </a:r>
            <a:r>
              <a:rPr kumimoji="0" lang="vi-VN" sz="1600" kern="1200">
                <a:solidFill>
                  <a:srgbClr val="000000"/>
                </a:solidFill>
                <a:latin typeface="Arial" panose="020B0604020202020204" pitchFamily="34" charset="0"/>
                <a:ea typeface="MS PGothic" panose="020B0600070205080204" charset="-128"/>
                <a:cs typeface="+mn-cs"/>
              </a:rPr>
              <a:t> (1);</a:t>
            </a:r>
            <a:endParaRPr kumimoji="0" lang="vi-VN" sz="1600" kern="1200">
              <a:solidFill>
                <a:srgbClr val="000000"/>
              </a:solidFill>
              <a:latin typeface="Arial" panose="020B0604020202020204" pitchFamily="34" charset="0"/>
              <a:ea typeface="MS PGothic" panose="020B0600070205080204" charset="-128"/>
              <a:cs typeface="+mn-cs"/>
            </a:endParaRPr>
          </a:p>
          <a:p>
            <a:pPr>
              <a:buSzPct val="90000"/>
            </a:pPr>
            <a:r>
              <a:rPr lang="en-US" altLang="en-US" sz="2400"/>
              <a:t>Thỏa mãn Mutual exclusion (1)</a:t>
            </a:r>
            <a:endParaRPr lang="en-US" altLang="en-US" sz="2400"/>
          </a:p>
          <a:p>
            <a:pPr>
              <a:buSzPct val="90000"/>
            </a:pPr>
            <a:r>
              <a:rPr lang="en-US" altLang="en-US" sz="2400"/>
              <a:t>Nhưng không </a:t>
            </a:r>
            <a:r>
              <a:rPr lang="vi-VN" altLang="en-US" sz="2400"/>
              <a:t>thoả mãn yêu cầu về progress (2) và bounded waiting (3) vì tính chất strict alternation của giải thuật</a:t>
            </a:r>
            <a:endParaRPr lang="en-US" altLang="en-US" sz="24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1 (tt)</a:t>
            </a:r>
            <a:endParaRPr lang="en-US" altLang="ja-JP"/>
          </a:p>
        </p:txBody>
      </p:sp>
      <p:sp>
        <p:nvSpPr>
          <p:cNvPr id="3" name="コンテンツ プレースホルダー 2"/>
          <p:cNvSpPr>
            <a:spLocks noGrp="1"/>
          </p:cNvSpPr>
          <p:nvPr>
            <p:ph idx="1"/>
          </p:nvPr>
        </p:nvSpPr>
        <p:spPr>
          <a:xfrm>
            <a:off x="251520" y="1371599"/>
            <a:ext cx="8640960" cy="5153025"/>
          </a:xfrm>
        </p:spPr>
        <p:txBody>
          <a:bodyPr/>
          <a:lstStyle/>
          <a:p>
            <a:pPr>
              <a:buSzPct val="90000"/>
            </a:pPr>
            <a:endParaRPr lang="en-US" altLang="en-US" sz="2400"/>
          </a:p>
          <a:p>
            <a:pPr>
              <a:buSzPct val="90000"/>
            </a:pPr>
            <a:endParaRPr lang="en-US" altLang="en-US" sz="2400"/>
          </a:p>
          <a:p>
            <a:pPr>
              <a:buSzPct val="90000"/>
            </a:pPr>
            <a:endParaRPr lang="en-US" altLang="en-US" sz="2400"/>
          </a:p>
          <a:p>
            <a:pPr>
              <a:buSzPct val="90000"/>
            </a:pPr>
            <a:endParaRPr lang="en-US" altLang="en-US" sz="2400"/>
          </a:p>
          <a:p>
            <a:pPr>
              <a:buSzPct val="90000"/>
            </a:pPr>
            <a:endParaRPr lang="en-US" altLang="en-US" sz="2400"/>
          </a:p>
          <a:p>
            <a:pPr>
              <a:buSzPct val="90000"/>
            </a:pPr>
            <a:endParaRPr lang="en-US" altLang="en-US" sz="2400"/>
          </a:p>
          <a:p>
            <a:pPr>
              <a:buSzPct val="90000"/>
            </a:pPr>
            <a:endParaRPr lang="en-US" altLang="en-US" sz="2400"/>
          </a:p>
          <a:p>
            <a:pPr>
              <a:buSzPct val="90000"/>
            </a:pPr>
            <a:endParaRPr lang="en-US" altLang="en-US" sz="2400"/>
          </a:p>
          <a:p>
            <a:pPr>
              <a:buSzPct val="90000"/>
            </a:pPr>
            <a:r>
              <a:rPr lang="en-US" altLang="en-US"/>
              <a:t>Điều gì xảy ra nếu P0 có RS (remainder section) rất lớn còn P1 có RS nhỏ</a:t>
            </a:r>
            <a:r>
              <a:rPr lang="en-US" altLang="en-US" sz="2400"/>
              <a:t>?</a:t>
            </a:r>
            <a:endParaRPr lang="en-US" altLang="en-US" sz="24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7" name="Rectangle 1"/>
          <p:cNvSpPr/>
          <p:nvPr/>
        </p:nvSpPr>
        <p:spPr bwMode="auto">
          <a:xfrm>
            <a:off x="152400" y="1779587"/>
            <a:ext cx="4294188" cy="2411413"/>
          </a:xfrm>
          <a:prstGeom prst="rect">
            <a:avLst/>
          </a:prstGeom>
          <a:noFill/>
          <a:ln w="9525" cap="sq">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2200" b="1">
                <a:latin typeface="VNI-Helve" pitchFamily="2" charset="0"/>
                <a:sym typeface="VNI-Helve" pitchFamily="2" charset="0"/>
              </a:rPr>
              <a:t>Process P0:</a:t>
            </a:r>
            <a:endParaRPr kumimoji="0" lang="en-US" altLang="en-US" sz="2200" b="1">
              <a:latin typeface="VNI-Helve" pitchFamily="2" charset="0"/>
              <a:sym typeface="VNI-Helve" pitchFamily="2" charset="0"/>
            </a:endParaRPr>
          </a:p>
          <a:p>
            <a:pPr>
              <a:spcBef>
                <a:spcPct val="0"/>
              </a:spcBef>
              <a:buClrTx/>
              <a:buSzTx/>
              <a:buFontTx/>
              <a:buNone/>
            </a:pPr>
            <a:r>
              <a:rPr kumimoji="0" lang="en-US" altLang="en-US" sz="2200" b="1">
                <a:latin typeface="VNI-Helve" pitchFamily="2" charset="0"/>
                <a:sym typeface="VNI-Helve" pitchFamily="2" charset="0"/>
              </a:rPr>
              <a:t>do </a:t>
            </a:r>
            <a:endParaRPr kumimoji="0" lang="en-US" altLang="en-US" sz="2200" b="1">
              <a:latin typeface="VNI-Helve" pitchFamily="2" charset="0"/>
              <a:sym typeface="VNI-Helve" pitchFamily="2" charset="0"/>
            </a:endParaRPr>
          </a:p>
          <a:p>
            <a:pPr>
              <a:spcBef>
                <a:spcPct val="0"/>
              </a:spcBef>
              <a:buClrTx/>
              <a:buSzTx/>
              <a:buFontTx/>
              <a:buNone/>
            </a:pPr>
            <a:r>
              <a:rPr kumimoji="0" lang="en-US" altLang="en-US" sz="2200" b="1">
                <a:solidFill>
                  <a:srgbClr val="FF0000"/>
                </a:solidFill>
                <a:latin typeface="VNI-Helve" pitchFamily="2" charset="0"/>
                <a:sym typeface="VNI-Helve" pitchFamily="2" charset="0"/>
              </a:rPr>
              <a:t>  while (turn != 0);</a:t>
            </a:r>
            <a:endParaRPr kumimoji="0" lang="en-US" altLang="en-US" sz="2200" b="1">
              <a:latin typeface="VNI-Helve" pitchFamily="2" charset="0"/>
              <a:sym typeface="VNI-Helve" pitchFamily="2" charset="0"/>
            </a:endParaRPr>
          </a:p>
          <a:p>
            <a:pPr>
              <a:spcBef>
                <a:spcPct val="0"/>
              </a:spcBef>
              <a:buClrTx/>
              <a:buSzTx/>
              <a:buFontTx/>
              <a:buNone/>
            </a:pPr>
            <a:r>
              <a:rPr kumimoji="0" lang="en-US" altLang="en-US" sz="2200" b="1">
                <a:latin typeface="VNI-Helve" pitchFamily="2" charset="0"/>
                <a:sym typeface="VNI-Helve" pitchFamily="2" charset="0"/>
              </a:rPr>
              <a:t>	critical section</a:t>
            </a:r>
            <a:endParaRPr kumimoji="0" lang="en-US" altLang="en-US" sz="2200" b="1">
              <a:latin typeface="VNI-Helve" pitchFamily="2" charset="0"/>
              <a:sym typeface="VNI-Helve" pitchFamily="2" charset="0"/>
            </a:endParaRPr>
          </a:p>
          <a:p>
            <a:pPr>
              <a:spcBef>
                <a:spcPct val="0"/>
              </a:spcBef>
              <a:buClrTx/>
              <a:buSzTx/>
              <a:buFontTx/>
              <a:buNone/>
            </a:pPr>
            <a:r>
              <a:rPr kumimoji="0" lang="en-US" altLang="en-US" sz="2200" b="1">
                <a:latin typeface="VNI-Helve" pitchFamily="2" charset="0"/>
                <a:sym typeface="VNI-Helve" pitchFamily="2" charset="0"/>
              </a:rPr>
              <a:t>  </a:t>
            </a:r>
            <a:r>
              <a:rPr kumimoji="0" lang="en-US" altLang="en-US" sz="2200" b="1">
                <a:solidFill>
                  <a:srgbClr val="FF0000"/>
                </a:solidFill>
                <a:latin typeface="VNI-Helve" pitchFamily="2" charset="0"/>
                <a:sym typeface="VNI-Helve" pitchFamily="2" charset="0"/>
              </a:rPr>
              <a:t>turn := 1;</a:t>
            </a:r>
            <a:endParaRPr kumimoji="0" lang="en-US" altLang="en-US" sz="2200" b="1">
              <a:latin typeface="VNI-Helve" pitchFamily="2" charset="0"/>
              <a:sym typeface="VNI-Helve" pitchFamily="2" charset="0"/>
            </a:endParaRPr>
          </a:p>
          <a:p>
            <a:pPr>
              <a:spcBef>
                <a:spcPct val="0"/>
              </a:spcBef>
              <a:buClrTx/>
              <a:buSzTx/>
              <a:buFontTx/>
              <a:buNone/>
            </a:pPr>
            <a:r>
              <a:rPr kumimoji="0" lang="en-US" altLang="en-US" sz="2200" b="1">
                <a:latin typeface="VNI-Helve" pitchFamily="2" charset="0"/>
                <a:sym typeface="VNI-Helve" pitchFamily="2" charset="0"/>
              </a:rPr>
              <a:t>	remainder section</a:t>
            </a:r>
            <a:endParaRPr kumimoji="0" lang="en-US" altLang="en-US" sz="2200" b="1">
              <a:latin typeface="VNI-Helve" pitchFamily="2" charset="0"/>
              <a:sym typeface="VNI-Helve" pitchFamily="2" charset="0"/>
            </a:endParaRPr>
          </a:p>
          <a:p>
            <a:pPr>
              <a:spcBef>
                <a:spcPct val="0"/>
              </a:spcBef>
              <a:buClrTx/>
              <a:buSzTx/>
              <a:buFontTx/>
              <a:buNone/>
            </a:pPr>
            <a:r>
              <a:rPr kumimoji="0" lang="en-US" altLang="en-US" sz="2200" b="1">
                <a:latin typeface="VNI-Helve" pitchFamily="2" charset="0"/>
                <a:sym typeface="VNI-Helve" pitchFamily="2" charset="0"/>
              </a:rPr>
              <a:t>while (1);</a:t>
            </a:r>
            <a:endParaRPr kumimoji="0" lang="en-US" altLang="en-US">
              <a:latin typeface="Verdana" panose="020B0604030504040204" pitchFamily="34" charset="0"/>
            </a:endParaRPr>
          </a:p>
        </p:txBody>
      </p:sp>
      <p:sp>
        <p:nvSpPr>
          <p:cNvPr id="8" name="Rectangle 2"/>
          <p:cNvSpPr/>
          <p:nvPr/>
        </p:nvSpPr>
        <p:spPr bwMode="auto">
          <a:xfrm>
            <a:off x="4673600" y="1774825"/>
            <a:ext cx="4213225" cy="2411412"/>
          </a:xfrm>
          <a:prstGeom prst="rect">
            <a:avLst/>
          </a:prstGeom>
          <a:noFill/>
          <a:ln w="9525" cap="sq">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spcBef>
                <a:spcPct val="0"/>
              </a:spcBef>
              <a:buClrTx/>
              <a:buSzTx/>
              <a:buFontTx/>
              <a:buNone/>
            </a:pPr>
            <a:r>
              <a:rPr kumimoji="0" lang="en-US" altLang="en-US" sz="2200" b="1">
                <a:latin typeface="VNI-Helve" pitchFamily="2" charset="0"/>
                <a:sym typeface="VNI-Helve" pitchFamily="2" charset="0"/>
              </a:rPr>
              <a:t>Process P1:</a:t>
            </a:r>
            <a:endParaRPr kumimoji="0" lang="en-US" altLang="en-US" sz="2200" b="1">
              <a:latin typeface="VNI-Helve" pitchFamily="2" charset="0"/>
              <a:sym typeface="VNI-Helve" pitchFamily="2" charset="0"/>
            </a:endParaRPr>
          </a:p>
          <a:p>
            <a:pPr>
              <a:spcBef>
                <a:spcPct val="0"/>
              </a:spcBef>
              <a:buClrTx/>
              <a:buSzTx/>
              <a:buFontTx/>
              <a:buNone/>
            </a:pPr>
            <a:r>
              <a:rPr kumimoji="0" lang="en-US" altLang="en-US" sz="2200" b="1">
                <a:latin typeface="VNI-Helve" pitchFamily="2" charset="0"/>
                <a:sym typeface="VNI-Helve" pitchFamily="2" charset="0"/>
              </a:rPr>
              <a:t>do</a:t>
            </a:r>
            <a:endParaRPr kumimoji="0" lang="en-US" altLang="en-US" sz="2200" b="1">
              <a:latin typeface="VNI-Helve" pitchFamily="2" charset="0"/>
              <a:sym typeface="VNI-Helve" pitchFamily="2" charset="0"/>
            </a:endParaRPr>
          </a:p>
          <a:p>
            <a:pPr>
              <a:spcBef>
                <a:spcPct val="0"/>
              </a:spcBef>
              <a:buClrTx/>
              <a:buSzTx/>
              <a:buFontTx/>
              <a:buNone/>
            </a:pPr>
            <a:r>
              <a:rPr kumimoji="0" lang="en-US" altLang="en-US" sz="2200" b="1">
                <a:latin typeface="VNI-Helve" pitchFamily="2" charset="0"/>
                <a:sym typeface="VNI-Helve" pitchFamily="2" charset="0"/>
              </a:rPr>
              <a:t>  </a:t>
            </a:r>
            <a:r>
              <a:rPr kumimoji="0" lang="en-US" altLang="en-US" sz="2200" b="1">
                <a:solidFill>
                  <a:srgbClr val="FF0000"/>
                </a:solidFill>
                <a:latin typeface="VNI-Helve" pitchFamily="2" charset="0"/>
                <a:sym typeface="VNI-Helve" pitchFamily="2" charset="0"/>
              </a:rPr>
              <a:t>while (turn != 1);</a:t>
            </a:r>
            <a:endParaRPr kumimoji="0" lang="en-US" altLang="en-US" sz="2200" b="1">
              <a:solidFill>
                <a:srgbClr val="FF0000"/>
              </a:solidFill>
              <a:latin typeface="VNI-Helve" pitchFamily="2" charset="0"/>
              <a:sym typeface="VNI-Helve" pitchFamily="2" charset="0"/>
            </a:endParaRPr>
          </a:p>
          <a:p>
            <a:pPr>
              <a:spcBef>
                <a:spcPct val="0"/>
              </a:spcBef>
              <a:buClrTx/>
              <a:buSzTx/>
              <a:buFontTx/>
              <a:buNone/>
            </a:pPr>
            <a:r>
              <a:rPr kumimoji="0" lang="en-US" altLang="en-US" sz="2200" b="1">
                <a:latin typeface="VNI-Helve" pitchFamily="2" charset="0"/>
                <a:sym typeface="VNI-Helve" pitchFamily="2" charset="0"/>
              </a:rPr>
              <a:t>	critical section</a:t>
            </a:r>
            <a:endParaRPr kumimoji="0" lang="en-US" altLang="en-US" sz="2200" b="1">
              <a:latin typeface="VNI-Helve" pitchFamily="2" charset="0"/>
              <a:sym typeface="VNI-Helve" pitchFamily="2" charset="0"/>
            </a:endParaRPr>
          </a:p>
          <a:p>
            <a:pPr>
              <a:spcBef>
                <a:spcPct val="0"/>
              </a:spcBef>
              <a:buClrTx/>
              <a:buSzTx/>
              <a:buFontTx/>
              <a:buNone/>
            </a:pPr>
            <a:r>
              <a:rPr kumimoji="0" lang="en-US" altLang="en-US" sz="2200" b="1">
                <a:latin typeface="VNI-Helve" pitchFamily="2" charset="0"/>
                <a:sym typeface="VNI-Helve" pitchFamily="2" charset="0"/>
              </a:rPr>
              <a:t>  </a:t>
            </a:r>
            <a:r>
              <a:rPr kumimoji="0" lang="en-US" altLang="en-US" sz="2200" b="1">
                <a:solidFill>
                  <a:srgbClr val="FF0000"/>
                </a:solidFill>
                <a:latin typeface="VNI-Helve" pitchFamily="2" charset="0"/>
                <a:sym typeface="VNI-Helve" pitchFamily="2" charset="0"/>
              </a:rPr>
              <a:t>turn := 0;</a:t>
            </a:r>
            <a:endParaRPr kumimoji="0" lang="en-US" altLang="en-US" sz="2200" b="1">
              <a:solidFill>
                <a:srgbClr val="FF0000"/>
              </a:solidFill>
              <a:latin typeface="VNI-Helve" pitchFamily="2" charset="0"/>
              <a:sym typeface="VNI-Helve" pitchFamily="2" charset="0"/>
            </a:endParaRPr>
          </a:p>
          <a:p>
            <a:pPr>
              <a:spcBef>
                <a:spcPct val="0"/>
              </a:spcBef>
              <a:buClrTx/>
              <a:buSzTx/>
              <a:buFontTx/>
              <a:buNone/>
            </a:pPr>
            <a:r>
              <a:rPr kumimoji="0" lang="en-US" altLang="en-US" sz="2200" b="1">
                <a:latin typeface="VNI-Helve" pitchFamily="2" charset="0"/>
                <a:sym typeface="VNI-Helve" pitchFamily="2" charset="0"/>
              </a:rPr>
              <a:t>	remainder section</a:t>
            </a:r>
            <a:endParaRPr kumimoji="0" lang="en-US" altLang="en-US" sz="2200" b="1">
              <a:latin typeface="VNI-Helve" pitchFamily="2" charset="0"/>
              <a:sym typeface="VNI-Helve" pitchFamily="2" charset="0"/>
            </a:endParaRPr>
          </a:p>
          <a:p>
            <a:pPr>
              <a:spcBef>
                <a:spcPct val="0"/>
              </a:spcBef>
              <a:buClrTx/>
              <a:buSzTx/>
              <a:buFontTx/>
              <a:buNone/>
            </a:pPr>
            <a:r>
              <a:rPr kumimoji="0" lang="en-US" altLang="en-US" sz="2200" b="1">
                <a:latin typeface="VNI-Helve" pitchFamily="2" charset="0"/>
                <a:sym typeface="VNI-Helve" pitchFamily="2" charset="0"/>
              </a:rPr>
              <a:t>while (1);</a:t>
            </a:r>
            <a:endParaRPr kumimoji="0" lang="en-US" altLang="en-US">
              <a:latin typeface="Verdan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2</a:t>
            </a:r>
            <a:endParaRPr lang="en-US" altLang="ja-JP"/>
          </a:p>
        </p:txBody>
      </p:sp>
      <p:sp>
        <p:nvSpPr>
          <p:cNvPr id="3" name="コンテンツ プレースホルダー 2"/>
          <p:cNvSpPr>
            <a:spLocks noGrp="1"/>
          </p:cNvSpPr>
          <p:nvPr>
            <p:ph idx="1"/>
          </p:nvPr>
        </p:nvSpPr>
        <p:spPr>
          <a:xfrm>
            <a:off x="251520" y="1371599"/>
            <a:ext cx="8640960" cy="5153025"/>
          </a:xfrm>
        </p:spPr>
        <p:txBody>
          <a:bodyPr/>
          <a:lstStyle/>
          <a:p>
            <a:pPr>
              <a:buSzPct val="90000"/>
            </a:pPr>
            <a:r>
              <a:rPr lang="vi-VN" altLang="en-US" sz="2400"/>
              <a:t>Biến chia sẻ</a:t>
            </a:r>
            <a:endParaRPr lang="vi-VN" altLang="en-US" sz="2400"/>
          </a:p>
          <a:p>
            <a:pPr lvl="1">
              <a:buSzPct val="90000"/>
            </a:pPr>
            <a:r>
              <a:rPr lang="vi-VN" altLang="en-US" sz="2000"/>
              <a:t>boolean  flag[ 2 ];    /*  khởi đầu flag[ 0 ] = flag[ 1 ] = false  */</a:t>
            </a:r>
            <a:endParaRPr lang="vi-VN" altLang="en-US" sz="2000"/>
          </a:p>
          <a:p>
            <a:pPr lvl="1">
              <a:buSzPct val="90000"/>
            </a:pPr>
            <a:r>
              <a:rPr lang="vi-VN" altLang="en-US" sz="2000"/>
              <a:t>Nếu flag[ i ] = true thì Pi  “sẵn sàng” vào critical section.</a:t>
            </a:r>
            <a:endParaRPr lang="vi-VN" altLang="en-US" sz="2000"/>
          </a:p>
          <a:p>
            <a:pPr>
              <a:buSzPct val="90000"/>
            </a:pPr>
            <a:r>
              <a:rPr lang="en-US" altLang="en-US" sz="2400"/>
              <a:t>Process Pi</a:t>
            </a:r>
            <a:endParaRPr lang="en-US" altLang="en-US" sz="2400"/>
          </a:p>
          <a:p>
            <a:pPr marL="0" lvl="0" indent="0" eaLnBrk="0" hangingPunct="0">
              <a:spcBef>
                <a:spcPts val="875"/>
              </a:spcBef>
              <a:buClr>
                <a:srgbClr val="993300"/>
              </a:buClr>
              <a:buSzPct val="90000"/>
              <a:buNone/>
              <a:defRPr/>
            </a:pPr>
            <a:r>
              <a:rPr kumimoji="0" lang="en-US" sz="1600" b="1" kern="1200">
                <a:solidFill>
                  <a:srgbClr val="000000"/>
                </a:solidFill>
                <a:latin typeface="Arial" panose="020B0604020202020204" pitchFamily="34" charset="0"/>
                <a:ea typeface="MS PGothic" panose="020B0600070205080204" charset="-128"/>
                <a:cs typeface="+mn-cs"/>
              </a:rPr>
              <a:t>	  </a:t>
            </a:r>
            <a:r>
              <a:rPr kumimoji="0" lang="vi-VN" sz="1600" b="1" kern="1200">
                <a:solidFill>
                  <a:srgbClr val="000000"/>
                </a:solidFill>
                <a:latin typeface="Arial" panose="020B0604020202020204" pitchFamily="34" charset="0"/>
                <a:ea typeface="MS PGothic" panose="020B0600070205080204" charset="-128"/>
                <a:cs typeface="+mn-cs"/>
              </a:rPr>
              <a:t>do</a:t>
            </a:r>
            <a:r>
              <a:rPr kumimoji="0" lang="vi-VN" sz="1600" kern="1200">
                <a:solidFill>
                  <a:srgbClr val="000000"/>
                </a:solidFill>
                <a:latin typeface="Arial" panose="020B0604020202020204" pitchFamily="34" charset="0"/>
                <a:ea typeface="MS PGothic" panose="020B0600070205080204" charset="-128"/>
                <a:cs typeface="+mn-cs"/>
              </a:rPr>
              <a:t> {</a:t>
            </a:r>
            <a:endParaRPr kumimoji="0" lang="vi-VN" sz="1600" kern="1200">
              <a:solidFill>
                <a:srgbClr val="000000"/>
              </a:solidFill>
              <a:latin typeface="Arial" panose="020B0604020202020204" pitchFamily="34" charset="0"/>
              <a:ea typeface="MS PGothic" panose="020B0600070205080204" charset="-128"/>
              <a:cs typeface="+mn-cs"/>
            </a:endParaRPr>
          </a:p>
          <a:p>
            <a:pPr marL="0" lvl="0" indent="0" eaLnBrk="0" hangingPunct="0">
              <a:spcBef>
                <a:spcPts val="875"/>
              </a:spcBef>
              <a:buClr>
                <a:srgbClr val="993300"/>
              </a:buClr>
              <a:buSzPct val="90000"/>
              <a:buNone/>
              <a:defRPr/>
            </a:pPr>
            <a:r>
              <a:rPr kumimoji="0" lang="vi-VN" sz="1600" kern="1200">
                <a:solidFill>
                  <a:srgbClr val="000000"/>
                </a:solidFill>
                <a:latin typeface="Arial" panose="020B0604020202020204" pitchFamily="34" charset="0"/>
                <a:ea typeface="MS PGothic" panose="020B0600070205080204" charset="-128"/>
                <a:cs typeface="+mn-cs"/>
              </a:rPr>
              <a:t>		</a:t>
            </a:r>
            <a:r>
              <a:rPr kumimoji="0" lang="vi-VN" sz="1600" b="1" kern="1200">
                <a:solidFill>
                  <a:srgbClr val="000000"/>
                </a:solidFill>
                <a:latin typeface="Arial" panose="020B0604020202020204" pitchFamily="34" charset="0"/>
                <a:ea typeface="MS PGothic" panose="020B0600070205080204" charset="-128"/>
                <a:cs typeface="+mn-cs"/>
              </a:rPr>
              <a:t>flag[ i ] = true;       /* Pi “sẵn sàng” vào CS */</a:t>
            </a:r>
            <a:endParaRPr kumimoji="0" lang="vi-VN" sz="1600" b="1" kern="1200">
              <a:solidFill>
                <a:srgbClr val="000000"/>
              </a:solidFill>
              <a:latin typeface="Arial" panose="020B0604020202020204" pitchFamily="34" charset="0"/>
              <a:ea typeface="MS PGothic" panose="020B0600070205080204" charset="-128"/>
              <a:cs typeface="+mn-cs"/>
            </a:endParaRPr>
          </a:p>
          <a:p>
            <a:pPr marL="0" lvl="0" indent="0" eaLnBrk="0" hangingPunct="0">
              <a:spcBef>
                <a:spcPts val="875"/>
              </a:spcBef>
              <a:buClr>
                <a:srgbClr val="993300"/>
              </a:buClr>
              <a:buSzPct val="90000"/>
              <a:buNone/>
              <a:defRPr/>
            </a:pPr>
            <a:r>
              <a:rPr kumimoji="0" lang="vi-VN" sz="1600" b="1" kern="1200">
                <a:solidFill>
                  <a:srgbClr val="000000"/>
                </a:solidFill>
                <a:latin typeface="Arial" panose="020B0604020202020204" pitchFamily="34" charset="0"/>
                <a:ea typeface="MS PGothic" panose="020B0600070205080204" charset="-128"/>
                <a:cs typeface="+mn-cs"/>
              </a:rPr>
              <a:t>		while ( flag[ j ] );    /* Pi “nhường” Pj             */</a:t>
            </a:r>
            <a:endParaRPr kumimoji="0" lang="vi-VN" sz="1600" b="1" kern="1200">
              <a:solidFill>
                <a:srgbClr val="000000"/>
              </a:solidFill>
              <a:latin typeface="Arial" panose="020B0604020202020204" pitchFamily="34" charset="0"/>
              <a:ea typeface="MS PGothic" panose="020B0600070205080204" charset="-128"/>
              <a:cs typeface="+mn-cs"/>
            </a:endParaRPr>
          </a:p>
          <a:p>
            <a:pPr marL="0" lvl="0" indent="0" eaLnBrk="0" hangingPunct="0">
              <a:spcBef>
                <a:spcPts val="875"/>
              </a:spcBef>
              <a:buClr>
                <a:srgbClr val="993300"/>
              </a:buClr>
              <a:buSzPct val="90000"/>
              <a:buNone/>
              <a:defRPr/>
            </a:pPr>
            <a:r>
              <a:rPr kumimoji="0" lang="vi-VN" sz="1600" b="1" kern="1200">
                <a:solidFill>
                  <a:srgbClr val="000000"/>
                </a:solidFill>
                <a:latin typeface="Arial" panose="020B0604020202020204" pitchFamily="34" charset="0"/>
                <a:ea typeface="MS PGothic" panose="020B0600070205080204" charset="-128"/>
                <a:cs typeface="+mn-cs"/>
              </a:rPr>
              <a:t>			critical section</a:t>
            </a:r>
            <a:endParaRPr kumimoji="0" lang="vi-VN" sz="1600" b="1" kern="1200">
              <a:solidFill>
                <a:srgbClr val="000000"/>
              </a:solidFill>
              <a:latin typeface="Arial" panose="020B0604020202020204" pitchFamily="34" charset="0"/>
              <a:ea typeface="MS PGothic" panose="020B0600070205080204" charset="-128"/>
              <a:cs typeface="+mn-cs"/>
            </a:endParaRPr>
          </a:p>
          <a:p>
            <a:pPr marL="0" lvl="0" indent="0" eaLnBrk="0" hangingPunct="0">
              <a:spcBef>
                <a:spcPts val="875"/>
              </a:spcBef>
              <a:buClr>
                <a:srgbClr val="993300"/>
              </a:buClr>
              <a:buSzPct val="90000"/>
              <a:buNone/>
              <a:defRPr/>
            </a:pPr>
            <a:r>
              <a:rPr kumimoji="0" lang="vi-VN" sz="1600" b="1" kern="1200">
                <a:solidFill>
                  <a:srgbClr val="000000"/>
                </a:solidFill>
                <a:latin typeface="Arial" panose="020B0604020202020204" pitchFamily="34" charset="0"/>
                <a:ea typeface="MS PGothic" panose="020B0600070205080204" charset="-128"/>
                <a:cs typeface="+mn-cs"/>
              </a:rPr>
              <a:t>		flag[ i ] = false;</a:t>
            </a:r>
            <a:endParaRPr kumimoji="0" lang="vi-VN" sz="1600" b="1" kern="1200">
              <a:solidFill>
                <a:srgbClr val="000000"/>
              </a:solidFill>
              <a:latin typeface="Arial" panose="020B0604020202020204" pitchFamily="34" charset="0"/>
              <a:ea typeface="MS PGothic" panose="020B0600070205080204" charset="-128"/>
              <a:cs typeface="+mn-cs"/>
            </a:endParaRPr>
          </a:p>
          <a:p>
            <a:pPr marL="0" lvl="0" indent="0" eaLnBrk="0" hangingPunct="0">
              <a:spcBef>
                <a:spcPts val="875"/>
              </a:spcBef>
              <a:buClr>
                <a:srgbClr val="993300"/>
              </a:buClr>
              <a:buSzPct val="90000"/>
              <a:buNone/>
              <a:defRPr/>
            </a:pPr>
            <a:r>
              <a:rPr kumimoji="0" lang="vi-VN" sz="1600" b="1" kern="1200">
                <a:solidFill>
                  <a:srgbClr val="000000"/>
                </a:solidFill>
                <a:latin typeface="Arial" panose="020B0604020202020204" pitchFamily="34" charset="0"/>
                <a:ea typeface="MS PGothic" panose="020B0600070205080204" charset="-128"/>
                <a:cs typeface="+mn-cs"/>
              </a:rPr>
              <a:t>			remainder section</a:t>
            </a:r>
            <a:endParaRPr kumimoji="0" lang="vi-VN" sz="1600" b="1" kern="1200">
              <a:solidFill>
                <a:srgbClr val="000000"/>
              </a:solidFill>
              <a:latin typeface="Arial" panose="020B0604020202020204" pitchFamily="34" charset="0"/>
              <a:ea typeface="MS PGothic" panose="020B0600070205080204" charset="-128"/>
              <a:cs typeface="+mn-cs"/>
            </a:endParaRPr>
          </a:p>
          <a:p>
            <a:pPr marL="0" lvl="0" indent="0" eaLnBrk="0" hangingPunct="0">
              <a:spcBef>
                <a:spcPts val="875"/>
              </a:spcBef>
              <a:buClr>
                <a:srgbClr val="993300"/>
              </a:buClr>
              <a:buSzPct val="90000"/>
              <a:buNone/>
              <a:defRPr/>
            </a:pPr>
            <a:r>
              <a:rPr kumimoji="0" lang="vi-VN" sz="1600" kern="1200">
                <a:solidFill>
                  <a:srgbClr val="000000"/>
                </a:solidFill>
                <a:latin typeface="Arial" panose="020B0604020202020204" pitchFamily="34" charset="0"/>
                <a:ea typeface="MS PGothic" panose="020B0600070205080204" charset="-128"/>
                <a:cs typeface="+mn-cs"/>
              </a:rPr>
              <a:t>	        } </a:t>
            </a:r>
            <a:r>
              <a:rPr kumimoji="0" lang="vi-VN" sz="1600" b="1" kern="1200">
                <a:solidFill>
                  <a:srgbClr val="000000"/>
                </a:solidFill>
                <a:latin typeface="Arial" panose="020B0604020202020204" pitchFamily="34" charset="0"/>
                <a:ea typeface="MS PGothic" panose="020B0600070205080204" charset="-128"/>
                <a:cs typeface="+mn-cs"/>
              </a:rPr>
              <a:t>while</a:t>
            </a:r>
            <a:r>
              <a:rPr kumimoji="0" lang="vi-VN" sz="1600" kern="1200">
                <a:solidFill>
                  <a:srgbClr val="000000"/>
                </a:solidFill>
                <a:latin typeface="Arial" panose="020B0604020202020204" pitchFamily="34" charset="0"/>
                <a:ea typeface="MS PGothic" panose="020B0600070205080204" charset="-128"/>
                <a:cs typeface="+mn-cs"/>
              </a:rPr>
              <a:t> (1);</a:t>
            </a:r>
            <a:endParaRPr kumimoji="0" lang="vi-VN" sz="1600" kern="1200">
              <a:solidFill>
                <a:srgbClr val="000000"/>
              </a:solidFill>
              <a:latin typeface="Arial" panose="020B0604020202020204" pitchFamily="34" charset="0"/>
              <a:ea typeface="MS PGothic" panose="020B0600070205080204" charset="-128"/>
              <a:cs typeface="+mn-cs"/>
            </a:endParaRPr>
          </a:p>
          <a:p>
            <a:pPr>
              <a:buSzPct val="90000"/>
            </a:pPr>
            <a:r>
              <a:rPr lang="en-US" altLang="en-US" sz="2400"/>
              <a:t>Thỏa mãn Mutual exclusion (1)</a:t>
            </a:r>
            <a:endParaRPr lang="en-US" altLang="en-US" sz="2400"/>
          </a:p>
          <a:p>
            <a:pPr>
              <a:buSzPct val="90000"/>
            </a:pPr>
            <a:r>
              <a:rPr lang="vi-VN" altLang="en-US" sz="2400"/>
              <a:t>Không thỏa mãn progress. Vì sao</a:t>
            </a:r>
            <a:r>
              <a:rPr lang="en-US" altLang="en-US" sz="2400"/>
              <a:t>?</a:t>
            </a:r>
            <a:endParaRPr lang="en-US" altLang="en-US" sz="24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3 (Peterson)</a:t>
            </a:r>
            <a:endParaRPr lang="en-US" altLang="ja-JP"/>
          </a:p>
        </p:txBody>
      </p:sp>
      <p:sp>
        <p:nvSpPr>
          <p:cNvPr id="3" name="コンテンツ プレースホルダー 2"/>
          <p:cNvSpPr>
            <a:spLocks noGrp="1"/>
          </p:cNvSpPr>
          <p:nvPr>
            <p:ph idx="1"/>
          </p:nvPr>
        </p:nvSpPr>
        <p:spPr>
          <a:xfrm>
            <a:off x="251520" y="1371599"/>
            <a:ext cx="8640960" cy="5153025"/>
          </a:xfrm>
        </p:spPr>
        <p:txBody>
          <a:bodyPr/>
          <a:lstStyle/>
          <a:p>
            <a:pPr>
              <a:buSzPct val="90000"/>
            </a:pPr>
            <a:r>
              <a:rPr lang="vi-VN" altLang="en-US" sz="2400"/>
              <a:t>Biến chia sẻ</a:t>
            </a:r>
            <a:endParaRPr lang="vi-VN" altLang="en-US" sz="2400"/>
          </a:p>
          <a:p>
            <a:pPr lvl="1">
              <a:buSzPct val="90000"/>
            </a:pPr>
            <a:r>
              <a:rPr lang="en-US" altLang="en-US" sz="2000"/>
              <a:t>Kết hợp cả giải thuật 1 và 2</a:t>
            </a:r>
            <a:endParaRPr lang="vi-VN" altLang="en-US" sz="2000"/>
          </a:p>
          <a:p>
            <a:pPr>
              <a:buSzPct val="90000"/>
            </a:pPr>
            <a:r>
              <a:rPr lang="en-US" altLang="en-US" sz="2400"/>
              <a:t>Process Pi, với i = 0 hoặc i = 1</a:t>
            </a:r>
            <a:endParaRPr lang="en-US" altLang="en-US" sz="2400"/>
          </a:p>
          <a:p>
            <a:pPr marL="0" lvl="0" indent="0" eaLnBrk="0" hangingPunct="0">
              <a:spcBef>
                <a:spcPts val="875"/>
              </a:spcBef>
              <a:buClr>
                <a:srgbClr val="993300"/>
              </a:buClr>
              <a:buSzPct val="90000"/>
              <a:buNone/>
              <a:defRPr/>
            </a:pPr>
            <a:r>
              <a:rPr kumimoji="0" lang="en-US" sz="1600" b="1" kern="1200">
                <a:solidFill>
                  <a:srgbClr val="000000"/>
                </a:solidFill>
                <a:latin typeface="Arial" panose="020B0604020202020204" pitchFamily="34" charset="0"/>
                <a:ea typeface="MS PGothic" panose="020B0600070205080204" charset="-128"/>
                <a:cs typeface="+mn-cs"/>
              </a:rPr>
              <a:t>	  </a:t>
            </a:r>
            <a:r>
              <a:rPr kumimoji="0" lang="vi-VN" sz="1600" b="1" kern="1200">
                <a:solidFill>
                  <a:srgbClr val="000000"/>
                </a:solidFill>
                <a:latin typeface="Arial" panose="020B0604020202020204" pitchFamily="34" charset="0"/>
                <a:ea typeface="MS PGothic" panose="020B0600070205080204" charset="-128"/>
                <a:cs typeface="+mn-cs"/>
              </a:rPr>
              <a:t>do {</a:t>
            </a:r>
            <a:endParaRPr kumimoji="0" lang="vi-VN" sz="1600" b="1" kern="1200">
              <a:solidFill>
                <a:srgbClr val="000000"/>
              </a:solidFill>
              <a:latin typeface="Arial" panose="020B0604020202020204" pitchFamily="34" charset="0"/>
              <a:ea typeface="MS PGothic" panose="020B0600070205080204" charset="-128"/>
              <a:cs typeface="+mn-cs"/>
            </a:endParaRPr>
          </a:p>
          <a:p>
            <a:pPr marL="0" lvl="0" indent="0" eaLnBrk="0" hangingPunct="0">
              <a:spcBef>
                <a:spcPts val="875"/>
              </a:spcBef>
              <a:buClr>
                <a:srgbClr val="993300"/>
              </a:buClr>
              <a:buSzPct val="90000"/>
              <a:buNone/>
              <a:defRPr/>
            </a:pPr>
            <a:r>
              <a:rPr kumimoji="0" lang="vi-VN" sz="1600" b="1" kern="1200">
                <a:solidFill>
                  <a:srgbClr val="000000"/>
                </a:solidFill>
                <a:latin typeface="Arial" panose="020B0604020202020204" pitchFamily="34" charset="0"/>
                <a:ea typeface="MS PGothic" panose="020B0600070205080204" charset="-128"/>
                <a:cs typeface="+mn-cs"/>
              </a:rPr>
              <a:t>		flag[ i ] = true; 	/*  Process i sẵn sàng  */</a:t>
            </a:r>
            <a:br>
              <a:rPr kumimoji="0" lang="vi-VN" sz="1600" b="1" kern="1200">
                <a:solidFill>
                  <a:srgbClr val="000000"/>
                </a:solidFill>
                <a:latin typeface="Arial" panose="020B0604020202020204" pitchFamily="34" charset="0"/>
                <a:ea typeface="MS PGothic" panose="020B0600070205080204" charset="-128"/>
                <a:cs typeface="+mn-cs"/>
              </a:rPr>
            </a:br>
            <a:r>
              <a:rPr kumimoji="0" lang="vi-VN" sz="1600" b="1" kern="1200">
                <a:solidFill>
                  <a:srgbClr val="000000"/>
                </a:solidFill>
                <a:latin typeface="Arial" panose="020B0604020202020204" pitchFamily="34" charset="0"/>
                <a:ea typeface="MS PGothic" panose="020B0600070205080204" charset="-128"/>
                <a:cs typeface="+mn-cs"/>
              </a:rPr>
              <a:t>		turn = j;	  	/*  Nhường process j    */</a:t>
            </a:r>
            <a:br>
              <a:rPr kumimoji="0" lang="vi-VN" sz="1600" b="1" kern="1200">
                <a:solidFill>
                  <a:srgbClr val="000000"/>
                </a:solidFill>
                <a:latin typeface="Arial" panose="020B0604020202020204" pitchFamily="34" charset="0"/>
                <a:ea typeface="MS PGothic" panose="020B0600070205080204" charset="-128"/>
                <a:cs typeface="+mn-cs"/>
              </a:rPr>
            </a:br>
            <a:r>
              <a:rPr kumimoji="0" lang="vi-VN" sz="1600" b="1" kern="1200">
                <a:solidFill>
                  <a:srgbClr val="000000"/>
                </a:solidFill>
                <a:latin typeface="Arial" panose="020B0604020202020204" pitchFamily="34" charset="0"/>
                <a:ea typeface="MS PGothic" panose="020B0600070205080204" charset="-128"/>
                <a:cs typeface="+mn-cs"/>
              </a:rPr>
              <a:t>		while (flag[ j ] and turn == j);</a:t>
            </a:r>
            <a:endParaRPr kumimoji="0" lang="vi-VN" sz="1600" b="1" kern="1200">
              <a:solidFill>
                <a:srgbClr val="000000"/>
              </a:solidFill>
              <a:latin typeface="Arial" panose="020B0604020202020204" pitchFamily="34" charset="0"/>
              <a:ea typeface="MS PGothic" panose="020B0600070205080204" charset="-128"/>
              <a:cs typeface="+mn-cs"/>
            </a:endParaRPr>
          </a:p>
          <a:p>
            <a:pPr marL="0" lvl="0" indent="0" eaLnBrk="0" hangingPunct="0">
              <a:spcBef>
                <a:spcPts val="875"/>
              </a:spcBef>
              <a:buClr>
                <a:srgbClr val="993300"/>
              </a:buClr>
              <a:buSzPct val="90000"/>
              <a:buNone/>
              <a:defRPr/>
            </a:pPr>
            <a:r>
              <a:rPr kumimoji="0" lang="vi-VN" sz="1600" b="1" kern="1200">
                <a:solidFill>
                  <a:srgbClr val="000000"/>
                </a:solidFill>
                <a:latin typeface="Arial" panose="020B0604020202020204" pitchFamily="34" charset="0"/>
                <a:ea typeface="MS PGothic" panose="020B0600070205080204" charset="-128"/>
                <a:cs typeface="+mn-cs"/>
              </a:rPr>
              <a:t>			critical section</a:t>
            </a:r>
            <a:endParaRPr kumimoji="0" lang="vi-VN" sz="1600" b="1" kern="1200">
              <a:solidFill>
                <a:srgbClr val="000000"/>
              </a:solidFill>
              <a:latin typeface="Arial" panose="020B0604020202020204" pitchFamily="34" charset="0"/>
              <a:ea typeface="MS PGothic" panose="020B0600070205080204" charset="-128"/>
              <a:cs typeface="+mn-cs"/>
            </a:endParaRPr>
          </a:p>
          <a:p>
            <a:pPr marL="0" lvl="0" indent="0" eaLnBrk="0" hangingPunct="0">
              <a:spcBef>
                <a:spcPts val="875"/>
              </a:spcBef>
              <a:buClr>
                <a:srgbClr val="993300"/>
              </a:buClr>
              <a:buSzPct val="90000"/>
              <a:buNone/>
              <a:defRPr/>
            </a:pPr>
            <a:r>
              <a:rPr kumimoji="0" lang="vi-VN" sz="1600" b="1" kern="1200">
                <a:solidFill>
                  <a:srgbClr val="000000"/>
                </a:solidFill>
                <a:latin typeface="Arial" panose="020B0604020202020204" pitchFamily="34" charset="0"/>
                <a:ea typeface="MS PGothic" panose="020B0600070205080204" charset="-128"/>
                <a:cs typeface="+mn-cs"/>
              </a:rPr>
              <a:t>		flag[ i ] = false;</a:t>
            </a:r>
            <a:endParaRPr kumimoji="0" lang="vi-VN" sz="1600" b="1" kern="1200">
              <a:solidFill>
                <a:srgbClr val="000000"/>
              </a:solidFill>
              <a:latin typeface="Arial" panose="020B0604020202020204" pitchFamily="34" charset="0"/>
              <a:ea typeface="MS PGothic" panose="020B0600070205080204" charset="-128"/>
              <a:cs typeface="+mn-cs"/>
            </a:endParaRPr>
          </a:p>
          <a:p>
            <a:pPr marL="0" lvl="0" indent="0" eaLnBrk="0" hangingPunct="0">
              <a:spcBef>
                <a:spcPts val="875"/>
              </a:spcBef>
              <a:buClr>
                <a:srgbClr val="993300"/>
              </a:buClr>
              <a:buSzPct val="90000"/>
              <a:buNone/>
              <a:defRPr/>
            </a:pPr>
            <a:r>
              <a:rPr kumimoji="0" lang="vi-VN" sz="1600" b="1" kern="1200">
                <a:solidFill>
                  <a:srgbClr val="000000"/>
                </a:solidFill>
                <a:latin typeface="Arial" panose="020B0604020202020204" pitchFamily="34" charset="0"/>
                <a:ea typeface="MS PGothic" panose="020B0600070205080204" charset="-128"/>
                <a:cs typeface="+mn-cs"/>
              </a:rPr>
              <a:t>			remainder section</a:t>
            </a:r>
            <a:endParaRPr kumimoji="0" lang="vi-VN" sz="1600" b="1" kern="1200">
              <a:solidFill>
                <a:srgbClr val="000000"/>
              </a:solidFill>
              <a:latin typeface="Arial" panose="020B0604020202020204" pitchFamily="34" charset="0"/>
              <a:ea typeface="MS PGothic" panose="020B0600070205080204" charset="-128"/>
              <a:cs typeface="+mn-cs"/>
            </a:endParaRPr>
          </a:p>
          <a:p>
            <a:pPr marL="0" lvl="0" indent="0" eaLnBrk="0" hangingPunct="0">
              <a:spcBef>
                <a:spcPts val="875"/>
              </a:spcBef>
              <a:buClr>
                <a:srgbClr val="993300"/>
              </a:buClr>
              <a:buSzPct val="90000"/>
              <a:buNone/>
              <a:defRPr/>
            </a:pPr>
            <a:r>
              <a:rPr kumimoji="0" lang="vi-VN" sz="1600" b="1" kern="1200">
                <a:solidFill>
                  <a:srgbClr val="000000"/>
                </a:solidFill>
                <a:latin typeface="Arial" panose="020B0604020202020204" pitchFamily="34" charset="0"/>
                <a:ea typeface="MS PGothic" panose="020B0600070205080204" charset="-128"/>
                <a:cs typeface="+mn-cs"/>
              </a:rPr>
              <a:t>	        } while (1);</a:t>
            </a:r>
            <a:endParaRPr kumimoji="0" lang="vi-VN" sz="1600" b="1" kern="1200">
              <a:solidFill>
                <a:srgbClr val="000000"/>
              </a:solidFill>
              <a:latin typeface="Arial" panose="020B0604020202020204" pitchFamily="34" charset="0"/>
              <a:ea typeface="MS PGothic" panose="020B0600070205080204" charset="-128"/>
              <a:cs typeface="+mn-cs"/>
            </a:endParaRPr>
          </a:p>
          <a:p>
            <a:pPr>
              <a:buSzPct val="90000"/>
            </a:pPr>
            <a:r>
              <a:rPr lang="vi-VN" altLang="en-US" sz="2400"/>
              <a:t>Thoả mãn được cả 3 yêu cầu </a:t>
            </a:r>
            <a:r>
              <a:rPr lang="en-US" altLang="en-US" sz="2400"/>
              <a:t>?</a:t>
            </a:r>
            <a:endParaRPr lang="en-US" altLang="en-US" sz="2400"/>
          </a:p>
          <a:p>
            <a:pPr marL="0" indent="0">
              <a:spcBef>
                <a:spcPts val="875"/>
              </a:spcBef>
              <a:buClr>
                <a:srgbClr val="993300"/>
              </a:buClr>
              <a:buSzPct val="90000"/>
              <a:buNone/>
              <a:defRPr/>
            </a:pPr>
            <a:r>
              <a:rPr lang="vi-VN" sz="2400">
                <a:solidFill>
                  <a:srgbClr val="000000"/>
                </a:solidFill>
                <a:latin typeface="+mj-lt"/>
              </a:rPr>
              <a:t>⇒ giải quyết bài toán critical section cho 2 process</a:t>
            </a:r>
            <a:endParaRPr lang="vi-VN" sz="2400" dirty="0">
              <a:solidFill>
                <a:srgbClr val="000000"/>
              </a:solidFill>
              <a:latin typeface="+mj-lt"/>
            </a:endParaRP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3 (Peterson) cho 2 tiến trình</a:t>
            </a:r>
            <a:endParaRPr lang="en-US"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fld>
            <a:endParaRPr kumimoji="1" lang="ja-JP" altLang="en-US"/>
          </a:p>
        </p:txBody>
      </p:sp>
      <p:sp>
        <p:nvSpPr>
          <p:cNvPr id="8" name="Rectangle 1"/>
          <p:cNvSpPr/>
          <p:nvPr/>
        </p:nvSpPr>
        <p:spPr bwMode="auto">
          <a:xfrm>
            <a:off x="311150" y="1527175"/>
            <a:ext cx="4191000" cy="441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lnSpc>
                <a:spcPct val="120000"/>
              </a:lnSpc>
              <a:spcBef>
                <a:spcPct val="0"/>
              </a:spcBef>
              <a:buClrTx/>
              <a:buSzTx/>
              <a:buFontTx/>
              <a:buNone/>
            </a:pPr>
            <a:r>
              <a:rPr kumimoji="0" lang="en-US" altLang="en-US" sz="2000">
                <a:latin typeface="VNI-Helve" pitchFamily="2" charset="0"/>
                <a:sym typeface="VNI-Helve" pitchFamily="2" charset="0"/>
              </a:rPr>
              <a:t>Process P</a:t>
            </a:r>
            <a:r>
              <a:rPr kumimoji="0" lang="en-US" altLang="en-US" sz="2000" baseline="-25000">
                <a:latin typeface="VNI-Helve" pitchFamily="2" charset="0"/>
                <a:sym typeface="VNI-Helve" pitchFamily="2" charset="0"/>
              </a:rPr>
              <a:t>0</a:t>
            </a:r>
            <a:endParaRPr kumimoji="0" lang="en-US" altLang="en-US" sz="2000" baseline="-25000">
              <a:latin typeface="VNI-Helve" pitchFamily="2" charset="0"/>
              <a:sym typeface="VNI-Helve" pitchFamily="2" charset="0"/>
            </a:endParaRPr>
          </a:p>
          <a:p>
            <a:pPr>
              <a:lnSpc>
                <a:spcPct val="120000"/>
              </a:lnSpc>
              <a:spcBef>
                <a:spcPct val="0"/>
              </a:spcBef>
              <a:buClrTx/>
              <a:buSzTx/>
              <a:buFontTx/>
              <a:buNone/>
            </a:pPr>
            <a:r>
              <a:rPr kumimoji="0" lang="en-US" altLang="en-US" sz="2000" b="1">
                <a:latin typeface="VNI-Helve" pitchFamily="2" charset="0"/>
                <a:sym typeface="VNI-Helve" pitchFamily="2" charset="0"/>
              </a:rPr>
              <a:t>do</a:t>
            </a:r>
            <a:r>
              <a:rPr kumimoji="0" lang="en-US" altLang="en-US" sz="2000">
                <a:latin typeface="VNI-Helve" pitchFamily="2" charset="0"/>
                <a:sym typeface="VNI-Helve" pitchFamily="2" charset="0"/>
              </a:rPr>
              <a:t> {</a:t>
            </a:r>
            <a:endParaRPr kumimoji="0" lang="en-US" altLang="en-US" sz="2000">
              <a:latin typeface="VNI-Helve" pitchFamily="2" charset="0"/>
              <a:sym typeface="VNI-Helve" pitchFamily="2" charset="0"/>
            </a:endParaRPr>
          </a:p>
          <a:p>
            <a:pPr>
              <a:lnSpc>
                <a:spcPct val="120000"/>
              </a:lnSpc>
              <a:spcBef>
                <a:spcPct val="0"/>
              </a:spcBef>
              <a:buClrTx/>
              <a:buSzTx/>
              <a:buFontTx/>
              <a:buNone/>
            </a:pPr>
            <a:r>
              <a:rPr kumimoji="0" lang="en-US" altLang="en-US">
                <a:latin typeface="VNI-Helve" pitchFamily="2" charset="0"/>
                <a:sym typeface="VNI-Helve" pitchFamily="2" charset="0"/>
              </a:rPr>
              <a:t>    /*  0 wants in  */</a:t>
            </a:r>
            <a:endParaRPr kumimoji="0" lang="en-US" altLang="en-US" sz="2000">
              <a:latin typeface="VNI-Helve" pitchFamily="2" charset="0"/>
              <a:sym typeface="VNI-Helve" pitchFamily="2" charset="0"/>
            </a:endParaRPr>
          </a:p>
          <a:p>
            <a:pPr>
              <a:lnSpc>
                <a:spcPct val="120000"/>
              </a:lnSpc>
              <a:spcBef>
                <a:spcPct val="0"/>
              </a:spcBef>
              <a:buClrTx/>
              <a:buSzTx/>
              <a:buFontTx/>
              <a:buNone/>
            </a:pPr>
            <a:r>
              <a:rPr kumimoji="0" lang="en-US" altLang="en-US" sz="2000">
                <a:latin typeface="VNI-Helve" pitchFamily="2" charset="0"/>
                <a:sym typeface="VNI-Helve" pitchFamily="2" charset="0"/>
              </a:rPr>
              <a:t>   flag[0] = true;</a:t>
            </a:r>
            <a:endParaRPr kumimoji="0" lang="en-US" altLang="en-US" sz="2000">
              <a:latin typeface="VNI-Helve" pitchFamily="2" charset="0"/>
              <a:sym typeface="VNI-Helve" pitchFamily="2" charset="0"/>
            </a:endParaRP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a:latin typeface="VNI-Helve" pitchFamily="2" charset="0"/>
                <a:sym typeface="VNI-Helve" pitchFamily="2" charset="0"/>
              </a:rPr>
              <a:t>/*  0 gives a chance to 1  */</a:t>
            </a:r>
            <a:endParaRPr kumimoji="0" lang="en-US" altLang="en-US">
              <a:latin typeface="VNI-Helve" pitchFamily="2" charset="0"/>
              <a:sym typeface="VNI-Helve" pitchFamily="2" charset="0"/>
            </a:endParaRPr>
          </a:p>
          <a:p>
            <a:pPr>
              <a:lnSpc>
                <a:spcPct val="120000"/>
              </a:lnSpc>
              <a:spcBef>
                <a:spcPct val="0"/>
              </a:spcBef>
              <a:buClrTx/>
              <a:buSzTx/>
              <a:buFontTx/>
              <a:buNone/>
            </a:pPr>
            <a:r>
              <a:rPr kumimoji="0" lang="en-US" altLang="en-US" sz="2000">
                <a:latin typeface="VNI-Helve" pitchFamily="2" charset="0"/>
                <a:sym typeface="VNI-Helve" pitchFamily="2" charset="0"/>
              </a:rPr>
              <a:t>   turn = 1;</a:t>
            </a:r>
            <a:endParaRPr kumimoji="0" lang="en-US" altLang="en-US" sz="2000">
              <a:latin typeface="VNI-Helve" pitchFamily="2" charset="0"/>
              <a:sym typeface="VNI-Helve" pitchFamily="2" charset="0"/>
            </a:endParaRP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sz="2000" b="1">
                <a:latin typeface="VNI-Helve" pitchFamily="2" charset="0"/>
                <a:sym typeface="VNI-Helve" pitchFamily="2" charset="0"/>
              </a:rPr>
              <a:t>while</a:t>
            </a:r>
            <a:r>
              <a:rPr kumimoji="0" lang="en-US" altLang="en-US" sz="2000">
                <a:latin typeface="VNI-Helve" pitchFamily="2" charset="0"/>
                <a:sym typeface="VNI-Helve" pitchFamily="2" charset="0"/>
              </a:rPr>
              <a:t> (flag[1] &amp;&amp;turn == 1);</a:t>
            </a:r>
            <a:endParaRPr kumimoji="0" lang="en-US" altLang="en-US" sz="2000">
              <a:latin typeface="VNI-Helve" pitchFamily="2" charset="0"/>
              <a:sym typeface="VNI-Helve" pitchFamily="2" charset="0"/>
            </a:endParaRP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sz="2000" i="1">
                <a:latin typeface="VNI-Helve" pitchFamily="2" charset="0"/>
                <a:sym typeface="VNI-Helve" pitchFamily="2" charset="0"/>
              </a:rPr>
              <a:t>critical section</a:t>
            </a:r>
            <a:endParaRPr kumimoji="0" lang="en-US" altLang="en-US" sz="2000" i="1">
              <a:latin typeface="VNI-Helve" pitchFamily="2" charset="0"/>
              <a:sym typeface="VNI-Helve" pitchFamily="2" charset="0"/>
            </a:endParaRPr>
          </a:p>
          <a:p>
            <a:pPr>
              <a:lnSpc>
                <a:spcPct val="120000"/>
              </a:lnSpc>
              <a:spcBef>
                <a:spcPct val="0"/>
              </a:spcBef>
              <a:buClrTx/>
              <a:buSzTx/>
              <a:buFontTx/>
              <a:buNone/>
            </a:pPr>
            <a:r>
              <a:rPr kumimoji="0" lang="en-US" altLang="en-US">
                <a:latin typeface="VNI-Helve" pitchFamily="2" charset="0"/>
                <a:sym typeface="VNI-Helve" pitchFamily="2" charset="0"/>
              </a:rPr>
              <a:t>    /*  0 no longer wants in  */</a:t>
            </a:r>
            <a:endParaRPr kumimoji="0" lang="en-US" altLang="en-US" sz="2000">
              <a:latin typeface="VNI-Helve" pitchFamily="2" charset="0"/>
              <a:sym typeface="VNI-Helve" pitchFamily="2" charset="0"/>
            </a:endParaRPr>
          </a:p>
          <a:p>
            <a:pPr>
              <a:lnSpc>
                <a:spcPct val="120000"/>
              </a:lnSpc>
              <a:spcBef>
                <a:spcPct val="0"/>
              </a:spcBef>
              <a:buClrTx/>
              <a:buSzTx/>
              <a:buFontTx/>
              <a:buNone/>
            </a:pPr>
            <a:r>
              <a:rPr kumimoji="0" lang="en-US" altLang="en-US" sz="2000">
                <a:latin typeface="VNI-Helve" pitchFamily="2" charset="0"/>
                <a:sym typeface="VNI-Helve" pitchFamily="2" charset="0"/>
              </a:rPr>
              <a:t>   flag[0] = false; </a:t>
            </a:r>
            <a:endParaRPr kumimoji="0" lang="en-US" altLang="en-US" sz="2000">
              <a:latin typeface="VNI-Helve" pitchFamily="2" charset="0"/>
              <a:sym typeface="VNI-Helve" pitchFamily="2" charset="0"/>
            </a:endParaRP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sz="2000" i="1">
                <a:latin typeface="VNI-Helve" pitchFamily="2" charset="0"/>
                <a:sym typeface="VNI-Helve" pitchFamily="2" charset="0"/>
              </a:rPr>
              <a:t>remainder section</a:t>
            </a:r>
            <a:endParaRPr kumimoji="0" lang="en-US" altLang="en-US" sz="2000" i="1">
              <a:latin typeface="VNI-Helve" pitchFamily="2" charset="0"/>
              <a:sym typeface="VNI-Helve" pitchFamily="2" charset="0"/>
            </a:endParaRPr>
          </a:p>
          <a:p>
            <a:pPr>
              <a:lnSpc>
                <a:spcPct val="120000"/>
              </a:lnSpc>
              <a:spcBef>
                <a:spcPct val="0"/>
              </a:spcBef>
              <a:buClrTx/>
              <a:buSzTx/>
              <a:buFontTx/>
              <a:buNone/>
            </a:pPr>
            <a:r>
              <a:rPr kumimoji="0" lang="en-US" altLang="en-US" sz="2000">
                <a:latin typeface="VNI-Helve" pitchFamily="2" charset="0"/>
                <a:sym typeface="VNI-Helve" pitchFamily="2" charset="0"/>
              </a:rPr>
              <a:t>}</a:t>
            </a:r>
            <a:r>
              <a:rPr kumimoji="0" lang="en-US" altLang="en-US" sz="2000" b="1">
                <a:latin typeface="VNI-Helve" pitchFamily="2" charset="0"/>
                <a:sym typeface="VNI-Helve" pitchFamily="2" charset="0"/>
              </a:rPr>
              <a:t> while</a:t>
            </a:r>
            <a:r>
              <a:rPr kumimoji="0" lang="en-US" altLang="en-US" sz="2000">
                <a:latin typeface="VNI-Helve" pitchFamily="2" charset="0"/>
                <a:sym typeface="VNI-Helve" pitchFamily="2" charset="0"/>
              </a:rPr>
              <a:t>(1);</a:t>
            </a:r>
            <a:endParaRPr kumimoji="0" lang="en-US" altLang="en-US">
              <a:latin typeface="Verdana" panose="020B0604030504040204" pitchFamily="34" charset="0"/>
            </a:endParaRPr>
          </a:p>
        </p:txBody>
      </p:sp>
      <p:sp>
        <p:nvSpPr>
          <p:cNvPr id="9" name="Rectangle 2"/>
          <p:cNvSpPr/>
          <p:nvPr/>
        </p:nvSpPr>
        <p:spPr bwMode="auto">
          <a:xfrm>
            <a:off x="4635500" y="1474787"/>
            <a:ext cx="4279900" cy="444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charset="-128"/>
              </a:defRPr>
            </a:lvl9pPr>
          </a:lstStyle>
          <a:p>
            <a:pPr>
              <a:lnSpc>
                <a:spcPct val="120000"/>
              </a:lnSpc>
              <a:spcBef>
                <a:spcPct val="0"/>
              </a:spcBef>
              <a:buClrTx/>
              <a:buSzTx/>
              <a:buFontTx/>
              <a:buNone/>
            </a:pPr>
            <a:r>
              <a:rPr kumimoji="0" lang="en-US" altLang="en-US" sz="2000">
                <a:latin typeface="VNI-Helve" pitchFamily="2" charset="0"/>
                <a:sym typeface="VNI-Helve" pitchFamily="2" charset="0"/>
              </a:rPr>
              <a:t>Process P</a:t>
            </a:r>
            <a:r>
              <a:rPr kumimoji="0" lang="en-US" altLang="en-US" sz="2000" baseline="-25000">
                <a:latin typeface="VNI-Helve" pitchFamily="2" charset="0"/>
                <a:sym typeface="VNI-Helve" pitchFamily="2" charset="0"/>
              </a:rPr>
              <a:t>1</a:t>
            </a:r>
            <a:endParaRPr kumimoji="0" lang="en-US" altLang="en-US" sz="2000" baseline="-25000">
              <a:latin typeface="VNI-Helve" pitchFamily="2" charset="0"/>
              <a:sym typeface="VNI-Helve" pitchFamily="2" charset="0"/>
            </a:endParaRPr>
          </a:p>
          <a:p>
            <a:pPr>
              <a:lnSpc>
                <a:spcPct val="120000"/>
              </a:lnSpc>
              <a:spcBef>
                <a:spcPct val="0"/>
              </a:spcBef>
              <a:buClrTx/>
              <a:buSzTx/>
              <a:buFontTx/>
              <a:buNone/>
            </a:pPr>
            <a:r>
              <a:rPr kumimoji="0" lang="en-US" altLang="en-US" sz="2000" b="1">
                <a:latin typeface="VNI-Helve" pitchFamily="2" charset="0"/>
                <a:sym typeface="VNI-Helve" pitchFamily="2" charset="0"/>
              </a:rPr>
              <a:t>do </a:t>
            </a:r>
            <a:r>
              <a:rPr kumimoji="0" lang="en-US" altLang="en-US" sz="2000">
                <a:latin typeface="VNI-Helve" pitchFamily="2" charset="0"/>
                <a:sym typeface="VNI-Helve" pitchFamily="2" charset="0"/>
              </a:rPr>
              <a:t>{</a:t>
            </a:r>
            <a:endParaRPr kumimoji="0" lang="en-US" altLang="en-US" sz="2000">
              <a:latin typeface="VNI-Helve" pitchFamily="2" charset="0"/>
              <a:sym typeface="VNI-Helve" pitchFamily="2" charset="0"/>
            </a:endParaRP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a:latin typeface="VNI-Helve" pitchFamily="2" charset="0"/>
                <a:sym typeface="VNI-Helve" pitchFamily="2" charset="0"/>
              </a:rPr>
              <a:t>/*  1 wants in  */</a:t>
            </a:r>
            <a:endParaRPr kumimoji="0" lang="en-US" altLang="en-US" sz="2000">
              <a:latin typeface="VNI-Helve" pitchFamily="2" charset="0"/>
              <a:sym typeface="VNI-Helve" pitchFamily="2" charset="0"/>
            </a:endParaRPr>
          </a:p>
          <a:p>
            <a:pPr>
              <a:lnSpc>
                <a:spcPct val="120000"/>
              </a:lnSpc>
              <a:spcBef>
                <a:spcPct val="0"/>
              </a:spcBef>
              <a:buClrTx/>
              <a:buSzTx/>
              <a:buFontTx/>
              <a:buNone/>
            </a:pPr>
            <a:r>
              <a:rPr kumimoji="0" lang="en-US" altLang="en-US" sz="2000">
                <a:latin typeface="VNI-Helve" pitchFamily="2" charset="0"/>
                <a:sym typeface="VNI-Helve" pitchFamily="2" charset="0"/>
              </a:rPr>
              <a:t>   flag[1] = true;</a:t>
            </a:r>
            <a:endParaRPr kumimoji="0" lang="en-US" altLang="en-US" sz="2000">
              <a:latin typeface="VNI-Helve" pitchFamily="2" charset="0"/>
              <a:sym typeface="VNI-Helve" pitchFamily="2" charset="0"/>
            </a:endParaRP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a:latin typeface="VNI-Helve" pitchFamily="2" charset="0"/>
                <a:sym typeface="VNI-Helve" pitchFamily="2" charset="0"/>
              </a:rPr>
              <a:t>/*  1 gives a chance to 0  */</a:t>
            </a:r>
            <a:r>
              <a:rPr kumimoji="0" lang="en-US" altLang="en-US" sz="2000">
                <a:latin typeface="VNI-Helve" pitchFamily="2" charset="0"/>
                <a:sym typeface="VNI-Helve" pitchFamily="2" charset="0"/>
              </a:rPr>
              <a:t>   </a:t>
            </a:r>
            <a:endParaRPr kumimoji="0" lang="en-US" altLang="en-US" sz="2000">
              <a:latin typeface="VNI-Helve" pitchFamily="2" charset="0"/>
              <a:sym typeface="VNI-Helve" pitchFamily="2" charset="0"/>
            </a:endParaRPr>
          </a:p>
          <a:p>
            <a:pPr>
              <a:lnSpc>
                <a:spcPct val="120000"/>
              </a:lnSpc>
              <a:spcBef>
                <a:spcPct val="0"/>
              </a:spcBef>
              <a:buClrTx/>
              <a:buSzTx/>
              <a:buFontTx/>
              <a:buNone/>
            </a:pPr>
            <a:r>
              <a:rPr kumimoji="0" lang="en-US" altLang="en-US" sz="2000">
                <a:latin typeface="VNI-Helve" pitchFamily="2" charset="0"/>
                <a:sym typeface="VNI-Helve" pitchFamily="2" charset="0"/>
              </a:rPr>
              <a:t>   turn = 0;</a:t>
            </a:r>
            <a:endParaRPr kumimoji="0" lang="en-US" altLang="en-US">
              <a:latin typeface="VNI-Helve" pitchFamily="2" charset="0"/>
              <a:sym typeface="VNI-Helve" pitchFamily="2" charset="0"/>
            </a:endParaRPr>
          </a:p>
          <a:p>
            <a:pPr>
              <a:lnSpc>
                <a:spcPct val="120000"/>
              </a:lnSpc>
              <a:spcBef>
                <a:spcPct val="0"/>
              </a:spcBef>
              <a:buClrTx/>
              <a:buSzTx/>
              <a:buFontTx/>
              <a:buNone/>
            </a:pPr>
            <a:r>
              <a:rPr kumimoji="0" lang="en-US" altLang="en-US" sz="2000" b="1">
                <a:latin typeface="VNI-Helve" pitchFamily="2" charset="0"/>
                <a:sym typeface="VNI-Helve" pitchFamily="2" charset="0"/>
              </a:rPr>
              <a:t>   while </a:t>
            </a:r>
            <a:r>
              <a:rPr kumimoji="0" lang="en-US" altLang="en-US" sz="2000">
                <a:latin typeface="VNI-Helve" pitchFamily="2" charset="0"/>
                <a:sym typeface="VNI-Helve" pitchFamily="2" charset="0"/>
              </a:rPr>
              <a:t>(flag[0] &amp;&amp; turn == 0);</a:t>
            </a:r>
            <a:endParaRPr kumimoji="0" lang="en-US" altLang="en-US" sz="2000">
              <a:latin typeface="VNI-Helve" pitchFamily="2" charset="0"/>
              <a:sym typeface="VNI-Helve" pitchFamily="2" charset="0"/>
            </a:endParaRP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sz="2000" i="1">
                <a:latin typeface="VNI-Helve" pitchFamily="2" charset="0"/>
                <a:sym typeface="VNI-Helve" pitchFamily="2" charset="0"/>
              </a:rPr>
              <a:t>critical section</a:t>
            </a:r>
            <a:endParaRPr kumimoji="0" lang="en-US" altLang="en-US" sz="2000" i="1">
              <a:latin typeface="VNI-Helve" pitchFamily="2" charset="0"/>
              <a:sym typeface="VNI-Helve" pitchFamily="2" charset="0"/>
            </a:endParaRPr>
          </a:p>
          <a:p>
            <a:pPr>
              <a:lnSpc>
                <a:spcPct val="120000"/>
              </a:lnSpc>
              <a:spcBef>
                <a:spcPct val="0"/>
              </a:spcBef>
              <a:buClrTx/>
              <a:buSzTx/>
              <a:buFontTx/>
              <a:buNone/>
            </a:pPr>
            <a:r>
              <a:rPr kumimoji="0" lang="en-US" altLang="en-US">
                <a:latin typeface="VNI-Helve" pitchFamily="2" charset="0"/>
                <a:sym typeface="VNI-Helve" pitchFamily="2" charset="0"/>
              </a:rPr>
              <a:t>    /*  1 no longer wants in  */</a:t>
            </a:r>
            <a:endParaRPr kumimoji="0" lang="en-US" altLang="en-US" sz="2000">
              <a:latin typeface="VNI-Helve" pitchFamily="2" charset="0"/>
              <a:sym typeface="VNI-Helve" pitchFamily="2" charset="0"/>
            </a:endParaRPr>
          </a:p>
          <a:p>
            <a:pPr>
              <a:lnSpc>
                <a:spcPct val="120000"/>
              </a:lnSpc>
              <a:spcBef>
                <a:spcPct val="0"/>
              </a:spcBef>
              <a:buClrTx/>
              <a:buSzTx/>
              <a:buFontTx/>
              <a:buNone/>
            </a:pPr>
            <a:r>
              <a:rPr kumimoji="0" lang="en-US" altLang="en-US" sz="2000">
                <a:latin typeface="VNI-Helve" pitchFamily="2" charset="0"/>
                <a:sym typeface="VNI-Helve" pitchFamily="2" charset="0"/>
              </a:rPr>
              <a:t>   flag[1] = false;</a:t>
            </a:r>
            <a:endParaRPr kumimoji="0" lang="en-US" altLang="en-US" sz="2000">
              <a:latin typeface="VNI-Helve" pitchFamily="2" charset="0"/>
              <a:sym typeface="VNI-Helve" pitchFamily="2" charset="0"/>
            </a:endParaRP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sz="2000" i="1">
                <a:latin typeface="VNI-Helve" pitchFamily="2" charset="0"/>
                <a:sym typeface="VNI-Helve" pitchFamily="2" charset="0"/>
              </a:rPr>
              <a:t>remainder section</a:t>
            </a:r>
            <a:endParaRPr kumimoji="0" lang="en-US" altLang="en-US" sz="2000" i="1">
              <a:latin typeface="VNI-Helve" pitchFamily="2" charset="0"/>
              <a:sym typeface="VNI-Helve" pitchFamily="2" charset="0"/>
            </a:endParaRPr>
          </a:p>
          <a:p>
            <a:pPr>
              <a:lnSpc>
                <a:spcPct val="120000"/>
              </a:lnSpc>
              <a:spcBef>
                <a:spcPct val="0"/>
              </a:spcBef>
              <a:buClrTx/>
              <a:buSzTx/>
              <a:buFontTx/>
              <a:buNone/>
            </a:pPr>
            <a:r>
              <a:rPr kumimoji="0" lang="en-US" altLang="en-US" sz="2000">
                <a:latin typeface="VNI-Helve" pitchFamily="2" charset="0"/>
                <a:sym typeface="VNI-Helve" pitchFamily="2" charset="0"/>
              </a:rPr>
              <a:t>}</a:t>
            </a:r>
            <a:r>
              <a:rPr kumimoji="0" lang="en-US" altLang="en-US" sz="2000" b="1">
                <a:latin typeface="VNI-Helve" pitchFamily="2" charset="0"/>
                <a:sym typeface="VNI-Helve" pitchFamily="2" charset="0"/>
              </a:rPr>
              <a:t> while</a:t>
            </a:r>
            <a:r>
              <a:rPr kumimoji="0" lang="en-US" altLang="en-US" sz="2000">
                <a:latin typeface="VNI-Helve" pitchFamily="2" charset="0"/>
                <a:sym typeface="VNI-Helve" pitchFamily="2" charset="0"/>
              </a:rPr>
              <a:t>(1);</a:t>
            </a:r>
            <a:endParaRPr kumimoji="0" lang="en-US" altLang="en-US">
              <a:latin typeface="Verdana" panose="020B0604030504040204" pitchFamily="34" charset="0"/>
            </a:endParaRPr>
          </a:p>
        </p:txBody>
      </p:sp>
    </p:spTree>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KTMT_PowerPoint_Template</Template>
  <TotalTime>0</TotalTime>
  <Words>8988</Words>
  <Application>WPS Presentation</Application>
  <PresentationFormat>On-screen Show (4:3)</PresentationFormat>
  <Paragraphs>461</Paragraphs>
  <Slides>22</Slides>
  <Notes>19</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22</vt:i4>
      </vt:variant>
    </vt:vector>
  </HeadingPairs>
  <TitlesOfParts>
    <vt:vector size="40" baseType="lpstr">
      <vt:lpstr>Arial</vt:lpstr>
      <vt:lpstr>SimSun</vt:lpstr>
      <vt:lpstr>Wingdings</vt:lpstr>
      <vt:lpstr>Times New Roman</vt:lpstr>
      <vt:lpstr>MS PGothic</vt:lpstr>
      <vt:lpstr>Monotype Sorts</vt:lpstr>
      <vt:lpstr>Wingdings</vt:lpstr>
      <vt:lpstr>Helvetica</vt:lpstr>
      <vt:lpstr>Webdings</vt:lpstr>
      <vt:lpstr>VNI-Helve</vt:lpstr>
      <vt:lpstr>Segoe Print</vt:lpstr>
      <vt:lpstr>Verdana</vt:lpstr>
      <vt:lpstr>Microsoft YaHei</vt:lpstr>
      <vt:lpstr>Arial Unicode MS</vt:lpstr>
      <vt:lpstr>Calibri</vt:lpstr>
      <vt:lpstr>Symbol</vt:lpstr>
      <vt:lpstr>Tahoma</vt:lpstr>
      <vt:lpstr>dsp</vt:lpstr>
      <vt:lpstr>HỆ ĐIỀU HÀNH Chương 5 – Đồng bộ (2) </vt:lpstr>
      <vt:lpstr>Ôn tập chương 5 (1)</vt:lpstr>
      <vt:lpstr>Mục tiêu chương 5 (2)</vt:lpstr>
      <vt:lpstr>Nội dung chương 5 (2)</vt:lpstr>
      <vt:lpstr>Giải thuật 1</vt:lpstr>
      <vt:lpstr>Giải thuật 1 (tt)</vt:lpstr>
      <vt:lpstr>Giải thuật 2</vt:lpstr>
      <vt:lpstr>Giải thuật 3 (Peterson)</vt:lpstr>
      <vt:lpstr>Giải thuật 3 (Peterson) cho 2 tiến trình</vt:lpstr>
      <vt:lpstr>Giải thuật 3: Tính đúng đắn</vt:lpstr>
      <vt:lpstr>Giải thuật 3: Tính đúng đắn (tt)</vt:lpstr>
      <vt:lpstr>Giải thuật bakery: n process</vt:lpstr>
      <vt:lpstr>Giải thuật bakery: n process (tt)</vt:lpstr>
      <vt:lpstr>Từ software đến hardware</vt:lpstr>
      <vt:lpstr>Cấm ngắt</vt:lpstr>
      <vt:lpstr>Lệnh TestAndSet</vt:lpstr>
      <vt:lpstr>Lệnh TestAndSet</vt:lpstr>
      <vt:lpstr>Swap và mutual exclusion</vt:lpstr>
      <vt:lpstr>Giải thuật dùng TestAndSet thoả mãn 3 yêu cầu</vt:lpstr>
      <vt:lpstr>Giải thuật dùng TestAndSet thoả mãn 3 yêu cầu (tt)</vt:lpstr>
      <vt:lpstr>Tóm tắt lại nội dung buổi học</vt:lpstr>
      <vt:lpstr>THẢO LUẬN</vt:lpstr>
    </vt:vector>
  </TitlesOfParts>
  <Company>UIT</Company>
  <LinksUpToDate>false</LinksUpToDate>
  <SharedDoc>false</SharedDoc>
  <HyperlinksChanged>false</HyperlinksChanged>
  <AppVersion>14.0000</AppVersion>
  <Manager>CE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creator>Phan Đình Duy</dc:creator>
  <dc:subject>Chapter 5-2</dc:subject>
  <cp:lastModifiedBy>LE MNH NHUT</cp:lastModifiedBy>
  <cp:revision>43</cp:revision>
  <dcterms:created xsi:type="dcterms:W3CDTF">2017-02-19T14:22:00Z</dcterms:created>
  <dcterms:modified xsi:type="dcterms:W3CDTF">2024-01-07T03:41:44Z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72289B0D0CE04A73B808C989A80A02CF_12</vt:lpwstr>
  </property>
  <property fmtid="{D5CDD505-2E9C-101B-9397-08002B2CF9AE}" pid="3" name="KSOProductBuildVer">
    <vt:lpwstr>1033-12.2.0.13359</vt:lpwstr>
  </property>
</Properties>
</file>