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59"/>
  </p:handoutMasterIdLst>
  <p:sldIdLst>
    <p:sldId id="262" r:id="rId3"/>
    <p:sldId id="300" r:id="rId4"/>
    <p:sldId id="338" r:id="rId6"/>
    <p:sldId id="339" r:id="rId7"/>
    <p:sldId id="302" r:id="rId8"/>
    <p:sldId id="303" r:id="rId9"/>
    <p:sldId id="304" r:id="rId10"/>
    <p:sldId id="340" r:id="rId11"/>
    <p:sldId id="341" r:id="rId12"/>
    <p:sldId id="305" r:id="rId13"/>
    <p:sldId id="308" r:id="rId14"/>
    <p:sldId id="342" r:id="rId15"/>
    <p:sldId id="343" r:id="rId16"/>
    <p:sldId id="344" r:id="rId17"/>
    <p:sldId id="346" r:id="rId18"/>
    <p:sldId id="347" r:id="rId19"/>
    <p:sldId id="348" r:id="rId20"/>
    <p:sldId id="349" r:id="rId21"/>
    <p:sldId id="345" r:id="rId22"/>
    <p:sldId id="350" r:id="rId23"/>
    <p:sldId id="351" r:id="rId24"/>
    <p:sldId id="356" r:id="rId25"/>
    <p:sldId id="357" r:id="rId26"/>
    <p:sldId id="358" r:id="rId27"/>
    <p:sldId id="359" r:id="rId28"/>
    <p:sldId id="360" r:id="rId29"/>
    <p:sldId id="361" r:id="rId30"/>
    <p:sldId id="362" r:id="rId31"/>
    <p:sldId id="364" r:id="rId32"/>
    <p:sldId id="363" r:id="rId33"/>
    <p:sldId id="366" r:id="rId34"/>
    <p:sldId id="367" r:id="rId35"/>
    <p:sldId id="369" r:id="rId36"/>
    <p:sldId id="370" r:id="rId37"/>
    <p:sldId id="371" r:id="rId38"/>
    <p:sldId id="372" r:id="rId39"/>
    <p:sldId id="373" r:id="rId40"/>
    <p:sldId id="374" r:id="rId41"/>
    <p:sldId id="375" r:id="rId42"/>
    <p:sldId id="376" r:id="rId43"/>
    <p:sldId id="377" r:id="rId44"/>
    <p:sldId id="378" r:id="rId45"/>
    <p:sldId id="379" r:id="rId46"/>
    <p:sldId id="380" r:id="rId47"/>
    <p:sldId id="381" r:id="rId48"/>
    <p:sldId id="382" r:id="rId49"/>
    <p:sldId id="383" r:id="rId50"/>
    <p:sldId id="354" r:id="rId51"/>
    <p:sldId id="355" r:id="rId52"/>
    <p:sldId id="301" r:id="rId53"/>
    <p:sldId id="365" r:id="rId54"/>
    <p:sldId id="336" r:id="rId55"/>
    <p:sldId id="337" r:id="rId56"/>
    <p:sldId id="384" r:id="rId57"/>
    <p:sldId id="399" r:id="rId5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7" id="{01E33B1B-E197-463B-A531-467BFB591BCB}">
          <p14:sldIdLst>
            <p14:sldId id="262"/>
            <p14:sldId id="300"/>
            <p14:sldId id="338"/>
            <p14:sldId id="339"/>
            <p14:sldId id="302"/>
            <p14:sldId id="303"/>
            <p14:sldId id="304"/>
            <p14:sldId id="340"/>
            <p14:sldId id="341"/>
            <p14:sldId id="305"/>
            <p14:sldId id="308"/>
            <p14:sldId id="342"/>
            <p14:sldId id="343"/>
            <p14:sldId id="344"/>
            <p14:sldId id="346"/>
            <p14:sldId id="347"/>
            <p14:sldId id="348"/>
            <p14:sldId id="349"/>
            <p14:sldId id="345"/>
            <p14:sldId id="350"/>
            <p14:sldId id="351"/>
            <p14:sldId id="356"/>
            <p14:sldId id="357"/>
            <p14:sldId id="358"/>
            <p14:sldId id="359"/>
            <p14:sldId id="360"/>
            <p14:sldId id="361"/>
            <p14:sldId id="362"/>
            <p14:sldId id="364"/>
            <p14:sldId id="363"/>
            <p14:sldId id="366"/>
            <p14:sldId id="367"/>
            <p14:sldId id="369"/>
            <p14:sldId id="370"/>
            <p14:sldId id="371"/>
            <p14:sldId id="372"/>
            <p14:sldId id="373"/>
            <p14:sldId id="374"/>
            <p14:sldId id="375"/>
            <p14:sldId id="376"/>
            <p14:sldId id="377"/>
            <p14:sldId id="378"/>
            <p14:sldId id="379"/>
            <p14:sldId id="380"/>
            <p14:sldId id="381"/>
            <p14:sldId id="382"/>
            <p14:sldId id="383"/>
            <p14:sldId id="354"/>
            <p14:sldId id="355"/>
            <p14:sldId id="301"/>
            <p14:sldId id="365"/>
            <p14:sldId id="336"/>
            <p14:sldId id="337"/>
            <p14:sldId id="384"/>
            <p14:sldId id="399"/>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73" autoAdjust="0"/>
  </p:normalViewPr>
  <p:slideViewPr>
    <p:cSldViewPr showGuides="1">
      <p:cViewPr varScale="1">
        <p:scale>
          <a:sx n="54" d="100"/>
          <a:sy n="54" d="100"/>
        </p:scale>
        <p:origin x="1624" y="5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handoutMaster" Target="handoutMasters/handoutMaster1.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anose="05000000000000000000"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5.jpeg"/><Relationship Id="rId6" Type="http://schemas.openxmlformats.org/officeDocument/2006/relationships/image" Target="../media/image4.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6"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ln>
          <a:effectLst/>
        </p:spPr>
        <p:txBody>
          <a:bodyPr wrap="none" anchor="ctr"/>
          <a:lstStyle/>
          <a:p>
            <a:endParaRPr lang="ja-JP" altLang="en-US">
              <a:latin typeface="Times New Roman" panose="02020603050405020304" pitchFamily="18" charset="0"/>
              <a:cs typeface="Times New Roman" panose="02020603050405020304"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ln>
          <a:effectLst/>
        </p:spPr>
        <p:txBody>
          <a:bodyPr vert="horz" wrap="square" lIns="91440" tIns="45720" rIns="91440" bIns="45720" numCol="1" anchor="ctr" anchorCtr="0" compatLnSpc="1"/>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ln>
          <a:effectLst/>
        </p:spPr>
        <p:txBody>
          <a:bodyPr vert="horz" wrap="square" lIns="91440" tIns="45720" rIns="91440" bIns="45720" numCol="1" anchor="t" anchorCtr="0" compatLnSpc="1"/>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ln>
          <a:effectLst/>
        </p:spPr>
        <p:txBody>
          <a:bodyPr vert="horz" wrap="square" lIns="91440" tIns="45720" rIns="91440" bIns="45720" numCol="1" anchor="t" anchorCtr="0" compatLnSpc="1"/>
          <a:lstStyle>
            <a:lvl1pPr>
              <a:defRPr sz="1000">
                <a:latin typeface="Times New Roman" panose="02020603050405020304" pitchFamily="18" charset="0"/>
                <a:cs typeface="Times New Roman" panose="02020603050405020304" pitchFamily="18" charset="0"/>
              </a:defRPr>
            </a:lvl1pPr>
          </a:lstStyle>
          <a:p>
            <a:fld id="{547C34CA-7153-4941-88F2-C5EB28E4F17F}" type="datetime1">
              <a:rPr kumimoji="1" lang="en-US" altLang="ja-JP" smtClean="0"/>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ln>
          <a:effectLst/>
        </p:spPr>
        <p:txBody>
          <a:bodyPr vert="horz" wrap="square" lIns="91440" tIns="45720" rIns="91440" bIns="45720" numCol="1" anchor="t" anchorCtr="0" compatLnSpc="1"/>
          <a:lstStyle>
            <a:lvl1pPr algn="ctr">
              <a:defRPr kumimoji="0" sz="1000">
                <a:latin typeface="Times New Roman" panose="02020603050405020304" pitchFamily="18" charset="0"/>
                <a:cs typeface="Times New Roman" panose="02020603050405020304"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ln>
          <a:effectLst/>
        </p:spPr>
        <p:txBody>
          <a:bodyPr vert="horz" wrap="square" lIns="91440" tIns="45720" rIns="91440" bIns="45720" numCol="1" anchor="t" anchorCtr="0" compatLnSpc="1"/>
          <a:lstStyle>
            <a:lvl1pPr algn="r">
              <a:defRPr sz="1000">
                <a:latin typeface="Times New Roman" panose="02020603050405020304" pitchFamily="18" charset="0"/>
                <a:cs typeface="Times New Roman" panose="02020603050405020304" pitchFamily="18" charset="0"/>
              </a:defRPr>
            </a:lvl1pPr>
          </a:lstStyle>
          <a:p>
            <a:fld id="{800C8475-47C1-49C9-BEE5-594F8CF4D71F}" type="slidenum">
              <a:rPr kumimoji="1" lang="ja-JP" altLang="en-US" smtClean="0"/>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ln>
          <a:effectLst/>
        </p:spPr>
        <p:txBody>
          <a:bodyPr/>
          <a:lstStyle/>
          <a:p>
            <a:endParaRPr lang="ja-JP" alt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p:txStyles>
    <p:titleStyle>
      <a:lvl1pPr algn="l" rtl="0" eaLnBrk="1" fontAlgn="base" hangingPunct="1">
        <a:spcBef>
          <a:spcPct val="0"/>
        </a:spcBef>
        <a:spcAft>
          <a:spcPct val="0"/>
        </a:spcAft>
        <a:defRPr kumimoji="1" sz="3200" baseline="0">
          <a:solidFill>
            <a:srgbClr val="3366CC"/>
          </a:solidFill>
          <a:latin typeface="Times New Roman" panose="02020603050405020304" pitchFamily="18" charset="0"/>
          <a:ea typeface="+mj-ea"/>
          <a:cs typeface="Times New Roman" panose="02020603050405020304" pitchFamily="18" charset="0"/>
        </a:defRPr>
      </a:lvl1pPr>
      <a:lvl2pPr algn="l" rtl="0" eaLnBrk="1" fontAlgn="base" hangingPunct="1">
        <a:spcBef>
          <a:spcPct val="0"/>
        </a:spcBef>
        <a:spcAft>
          <a:spcPct val="0"/>
        </a:spcAft>
        <a:defRPr kumimoji="1" sz="4400">
          <a:solidFill>
            <a:srgbClr val="3366CC"/>
          </a:solidFill>
          <a:latin typeface="Times New Roman" panose="02020603050405020304" pitchFamily="18" charset="0"/>
          <a:ea typeface="MS PGothic" panose="020B0600070205080204" charset="-128"/>
        </a:defRPr>
      </a:lvl2pPr>
      <a:lvl3pPr algn="l" rtl="0" eaLnBrk="1" fontAlgn="base" hangingPunct="1">
        <a:spcBef>
          <a:spcPct val="0"/>
        </a:spcBef>
        <a:spcAft>
          <a:spcPct val="0"/>
        </a:spcAft>
        <a:defRPr kumimoji="1" sz="4400">
          <a:solidFill>
            <a:srgbClr val="3366CC"/>
          </a:solidFill>
          <a:latin typeface="Times New Roman" panose="02020603050405020304" pitchFamily="18" charset="0"/>
          <a:ea typeface="MS PGothic" panose="020B0600070205080204" charset="-128"/>
        </a:defRPr>
      </a:lvl3pPr>
      <a:lvl4pPr algn="l" rtl="0" eaLnBrk="1" fontAlgn="base" hangingPunct="1">
        <a:spcBef>
          <a:spcPct val="0"/>
        </a:spcBef>
        <a:spcAft>
          <a:spcPct val="0"/>
        </a:spcAft>
        <a:defRPr kumimoji="1" sz="4400">
          <a:solidFill>
            <a:srgbClr val="3366CC"/>
          </a:solidFill>
          <a:latin typeface="Times New Roman" panose="02020603050405020304" pitchFamily="18" charset="0"/>
          <a:ea typeface="MS PGothic" panose="020B0600070205080204" charset="-128"/>
        </a:defRPr>
      </a:lvl4pPr>
      <a:lvl5pPr algn="l" rtl="0" eaLnBrk="1" fontAlgn="base" hangingPunct="1">
        <a:spcBef>
          <a:spcPct val="0"/>
        </a:spcBef>
        <a:spcAft>
          <a:spcPct val="0"/>
        </a:spcAft>
        <a:defRPr kumimoji="1" sz="4400">
          <a:solidFill>
            <a:srgbClr val="3366CC"/>
          </a:solidFill>
          <a:latin typeface="Times New Roman" panose="02020603050405020304" pitchFamily="18" charset="0"/>
          <a:ea typeface="MS PGothic" panose="020B0600070205080204" charset="-128"/>
        </a:defRPr>
      </a:lvl5pPr>
      <a:lvl6pPr marL="457200" algn="l" rtl="0" eaLnBrk="1" fontAlgn="base" hangingPunct="1">
        <a:spcBef>
          <a:spcPct val="0"/>
        </a:spcBef>
        <a:spcAft>
          <a:spcPct val="0"/>
        </a:spcAft>
        <a:defRPr kumimoji="1" sz="4400">
          <a:solidFill>
            <a:srgbClr val="3366CC"/>
          </a:solidFill>
          <a:latin typeface="Times New Roman" panose="02020603050405020304" pitchFamily="18" charset="0"/>
          <a:ea typeface="MS PGothic" panose="020B0600070205080204" charset="-128"/>
        </a:defRPr>
      </a:lvl6pPr>
      <a:lvl7pPr marL="914400" algn="l" rtl="0" eaLnBrk="1" fontAlgn="base" hangingPunct="1">
        <a:spcBef>
          <a:spcPct val="0"/>
        </a:spcBef>
        <a:spcAft>
          <a:spcPct val="0"/>
        </a:spcAft>
        <a:defRPr kumimoji="1" sz="4400">
          <a:solidFill>
            <a:srgbClr val="3366CC"/>
          </a:solidFill>
          <a:latin typeface="Times New Roman" panose="02020603050405020304" pitchFamily="18" charset="0"/>
          <a:ea typeface="MS PGothic" panose="020B0600070205080204" charset="-128"/>
        </a:defRPr>
      </a:lvl7pPr>
      <a:lvl8pPr marL="1371600" algn="l" rtl="0" eaLnBrk="1" fontAlgn="base" hangingPunct="1">
        <a:spcBef>
          <a:spcPct val="0"/>
        </a:spcBef>
        <a:spcAft>
          <a:spcPct val="0"/>
        </a:spcAft>
        <a:defRPr kumimoji="1" sz="4400">
          <a:solidFill>
            <a:srgbClr val="3366CC"/>
          </a:solidFill>
          <a:latin typeface="Times New Roman" panose="02020603050405020304" pitchFamily="18" charset="0"/>
          <a:ea typeface="MS PGothic" panose="020B0600070205080204" charset="-128"/>
        </a:defRPr>
      </a:lvl8pPr>
      <a:lvl9pPr marL="1828800" algn="l" rtl="0" eaLnBrk="1" fontAlgn="base" hangingPunct="1">
        <a:spcBef>
          <a:spcPct val="0"/>
        </a:spcBef>
        <a:spcAft>
          <a:spcPct val="0"/>
        </a:spcAft>
        <a:defRPr kumimoji="1" sz="4400">
          <a:solidFill>
            <a:srgbClr val="3366CC"/>
          </a:solidFill>
          <a:latin typeface="Times New Roman" panose="02020603050405020304" pitchFamily="18" charset="0"/>
          <a:ea typeface="MS PGothic" panose="020B0600070205080204" charset="-128"/>
        </a:defRPr>
      </a:lvl9pPr>
    </p:titleStyle>
    <p:bodyStyle>
      <a:lvl1pPr marL="342900" indent="-342900" algn="l" rtl="0" eaLnBrk="1" fontAlgn="base" hangingPunct="1">
        <a:spcBef>
          <a:spcPct val="20000"/>
        </a:spcBef>
        <a:spcAft>
          <a:spcPct val="0"/>
        </a:spcAft>
        <a:buClr>
          <a:srgbClr val="003399"/>
        </a:buClr>
        <a:buFont typeface="Wingdings" panose="05000000000000000000" pitchFamily="2" charset="2"/>
        <a:buChar char="n"/>
        <a:defRPr kumimoji="1" sz="2800" baseline="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1" fontAlgn="base" hangingPunct="1">
        <a:spcBef>
          <a:spcPct val="20000"/>
        </a:spcBef>
        <a:spcAft>
          <a:spcPct val="0"/>
        </a:spcAft>
        <a:buClr>
          <a:srgbClr val="003399"/>
        </a:buClr>
        <a:buFont typeface="Wingdings" panose="05000000000000000000" pitchFamily="2" charset="2"/>
        <a:buChar char="p"/>
        <a:defRPr kumimoji="1" sz="2400" baseline="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1" fontAlgn="base" hangingPunct="1">
        <a:spcBef>
          <a:spcPct val="20000"/>
        </a:spcBef>
        <a:spcAft>
          <a:spcPct val="0"/>
        </a:spcAft>
        <a:buClr>
          <a:srgbClr val="003399"/>
        </a:buClr>
        <a:buFont typeface="Wingdings" panose="05000000000000000000" pitchFamily="2" charset="2"/>
        <a:buChar char="n"/>
        <a:defRPr kumimoji="1" sz="2000" baseline="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1" fontAlgn="base" hangingPunct="1">
        <a:spcBef>
          <a:spcPct val="20000"/>
        </a:spcBef>
        <a:spcAft>
          <a:spcPct val="0"/>
        </a:spcAft>
        <a:buClr>
          <a:srgbClr val="003399"/>
        </a:buClr>
        <a:buFont typeface="Wingdings" panose="05000000000000000000" pitchFamily="2" charset="2"/>
        <a:buChar char="p"/>
        <a:defRPr kumimoji="1" sz="1800" baseline="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1" fontAlgn="base" hangingPunct="1">
        <a:spcBef>
          <a:spcPct val="20000"/>
        </a:spcBef>
        <a:spcAft>
          <a:spcPct val="0"/>
        </a:spcAft>
        <a:buClr>
          <a:srgbClr val="003399"/>
        </a:buClr>
        <a:buFont typeface="Wingdings" panose="05000000000000000000" pitchFamily="2" charset="2"/>
        <a:buChar char="n"/>
        <a:defRPr kumimoji="1" sz="1800" baseline="0">
          <a:solidFill>
            <a:schemeClr val="tx1"/>
          </a:solidFill>
          <a:latin typeface="Times New Roman" panose="02020603050405020304" pitchFamily="18" charset="0"/>
          <a:ea typeface="+mn-ea"/>
          <a:cs typeface="Times New Roman" panose="02020603050405020304" pitchFamily="18" charset="0"/>
        </a:defRPr>
      </a:lvl5pPr>
      <a:lvl6pPr marL="2514600" indent="-228600" algn="l" rtl="0" eaLnBrk="1" fontAlgn="base" hangingPunct="1">
        <a:spcBef>
          <a:spcPct val="20000"/>
        </a:spcBef>
        <a:spcAft>
          <a:spcPct val="0"/>
        </a:spcAft>
        <a:buClr>
          <a:srgbClr val="003399"/>
        </a:buClr>
        <a:buFont typeface="Wingdings" panose="05000000000000000000"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anose="05000000000000000000"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anose="05000000000000000000"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anose="05000000000000000000"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3.xml"/><Relationship Id="rId4" Type="http://schemas.openxmlformats.org/officeDocument/2006/relationships/image" Target="../media/image12.wmf"/><Relationship Id="rId3" Type="http://schemas.openxmlformats.org/officeDocument/2006/relationships/oleObject" Target="../embeddings/oleObject2.bin"/><Relationship Id="rId2" Type="http://schemas.openxmlformats.org/officeDocument/2006/relationships/image" Target="../media/image11.wmf"/><Relationship Id="rId1"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image" Target="../media/image25.png"/></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7  – Quản lý bộ nhớ</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fld id="{D4DEF622-EC56-4F72-9A22-FF5131E03B61}" type="datetime1">
              <a:rPr lang="en-US" altLang="ja-JP" smtClean="0"/>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Địa chỉ bộ nhớ</a:t>
            </a:r>
            <a:endParaRPr lang="en-US" altLang="ja-JP"/>
          </a:p>
        </p:txBody>
      </p:sp>
      <p:sp>
        <p:nvSpPr>
          <p:cNvPr id="4" name="日付プレースホルダー 3"/>
          <p:cNvSpPr>
            <a:spLocks noGrp="1"/>
          </p:cNvSpPr>
          <p:nvPr>
            <p:ph type="dt" sz="half" idx="10"/>
          </p:nvPr>
        </p:nvSpPr>
        <p:spPr/>
        <p:txBody>
          <a:bodyPr/>
          <a:lstStyle/>
          <a:p>
            <a:fld id="{0DB942B6-B4D9-4495-B974-EBCB4AFDE5F6}" type="datetime1">
              <a:rPr lang="en-US" altLang="ja-JP" sz="1200"/>
            </a:fld>
            <a:endParaRPr lang="ja-JP" altLang="en-US" sz="1200"/>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8" name="Content Placeholder 7"/>
          <p:cNvSpPr>
            <a:spLocks noGrp="1"/>
          </p:cNvSpPr>
          <p:nvPr>
            <p:ph idx="1"/>
          </p:nvPr>
        </p:nvSpPr>
        <p:spPr>
          <a:xfrm>
            <a:off x="251520" y="1412776"/>
            <a:ext cx="8640960" cy="4454624"/>
          </a:xfrm>
        </p:spPr>
        <p:txBody>
          <a:bodyPr/>
          <a:lstStyle/>
          <a:p>
            <a:r>
              <a:rPr lang="vi-VN" sz="2400"/>
              <a:t>Địa chỉ vật lý (physical address) (địa chỉ thực) là một vị trí thực trong bộ nhớ chính</a:t>
            </a:r>
            <a:endParaRPr lang="vi-VN" sz="2400"/>
          </a:p>
          <a:p>
            <a:r>
              <a:rPr lang="vi-VN" sz="2400"/>
              <a:t>Địa chỉ luận lý (logical address) là một vị trí nhớ được diễn tả trong một chương trình (còn gọi là địa chỉ ảo virtual address).</a:t>
            </a:r>
            <a:endParaRPr lang="vi-VN" sz="2400"/>
          </a:p>
          <a:p>
            <a:pPr lvl="1"/>
            <a:r>
              <a:rPr lang="vi-VN"/>
              <a:t>Các trình biên dịch (compiler) tạo ra mã lệnh chương trình mà trong đó mọi tham chiếu bộ nhớ đều là địa chỉ luận lý</a:t>
            </a:r>
            <a:endParaRPr lang="vi-VN"/>
          </a:p>
          <a:p>
            <a:pPr lvl="1"/>
            <a:r>
              <a:rPr lang="vi-VN"/>
              <a:t>Địa chỉ tương đối (relative address) (địa chỉ khả tái định vị, relocatable address) là một kiểu địa chỉ luận lý trong đó các địa chỉ được biểu diễn tương đối so với một vị trí xác định nào đó trong chương trình.</a:t>
            </a:r>
            <a:endParaRPr lang="vi-VN"/>
          </a:p>
          <a:p>
            <a:pPr lvl="2"/>
            <a:r>
              <a:rPr lang="vi-VN"/>
              <a:t>Ví dụ: 12 byte so với vị trí bắt đầu chương trình,…</a:t>
            </a:r>
            <a:endParaRPr lang="vi-VN"/>
          </a:p>
          <a:p>
            <a:pPr lvl="1"/>
            <a:r>
              <a:rPr lang="vi-VN"/>
              <a:t>Địa chỉ tuyệt đối (absolute address): địa chỉ tương đương với địa chỉ thực.</a:t>
            </a:r>
            <a:endParaRPr lang="vi-V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Nạp chương trình vào bộ nhớ</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7" name="Content Placeholder 6"/>
          <p:cNvSpPr>
            <a:spLocks noGrp="1"/>
          </p:cNvSpPr>
          <p:nvPr>
            <p:ph idx="1"/>
          </p:nvPr>
        </p:nvSpPr>
        <p:spPr/>
        <p:txBody>
          <a:bodyPr/>
          <a:lstStyle/>
          <a:p>
            <a:pPr>
              <a:spcBef>
                <a:spcPts val="400"/>
              </a:spcBef>
            </a:pPr>
            <a:r>
              <a:rPr lang="vi-VN" altLang="en-US"/>
              <a:t>Bộ linker: kết hợp các object module thành một file nhị phân khả thực thi gọi là load module.</a:t>
            </a:r>
            <a:endParaRPr lang="vi-VN" altLang="en-US"/>
          </a:p>
          <a:p>
            <a:pPr>
              <a:spcBef>
                <a:spcPts val="400"/>
              </a:spcBef>
            </a:pPr>
            <a:r>
              <a:rPr lang="vi-VN" altLang="en-US"/>
              <a:t>Bộ loader: nạp load module vào bộ nhớ chính</a:t>
            </a:r>
            <a:endParaRPr lang="vi-VN" altLang="en-US"/>
          </a:p>
          <a:p>
            <a:endParaRPr lang="en-US"/>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2927041"/>
            <a:ext cx="6775474" cy="3597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Cơ chế thực hiện linking</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8" name="Content Placeholder 1"/>
          <p:cNvSpPr txBox="1"/>
          <p:nvPr/>
        </p:nvSpPr>
        <p:spPr bwMode="auto">
          <a:xfrm>
            <a:off x="419100" y="1524000"/>
            <a:ext cx="8574088"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08585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ts val="400"/>
              </a:spcBef>
              <a:buFontTx/>
              <a:buNone/>
            </a:pPr>
            <a:endParaRPr lang="vi-VN" altLang="en-US" sz="2200">
              <a:latin typeface="Times New Roman" panose="02020603050405020304" pitchFamily="18" charset="0"/>
              <a:cs typeface="Times New Roman" panose="02020603050405020304" pitchFamily="18" charset="0"/>
            </a:endParaRPr>
          </a:p>
          <a:p>
            <a:pPr lvl="2">
              <a:spcBef>
                <a:spcPts val="400"/>
              </a:spcBef>
            </a:pPr>
            <a:endParaRPr lang="en-US" altLang="en-US" sz="2000" b="1">
              <a:latin typeface="Times New Roman" panose="02020603050405020304" pitchFamily="18" charset="0"/>
              <a:cs typeface="Times New Roman" panose="02020603050405020304" pitchFamily="18" charset="0"/>
            </a:endParaRPr>
          </a:p>
        </p:txBody>
      </p:sp>
      <p:sp>
        <p:nvSpPr>
          <p:cNvPr id="9" name="Rectangle 5"/>
          <p:cNvSpPr>
            <a:spLocks noChangeArrowheads="1"/>
          </p:cNvSpPr>
          <p:nvPr/>
        </p:nvSpPr>
        <p:spPr bwMode="auto">
          <a:xfrm>
            <a:off x="1077913" y="1697037"/>
            <a:ext cx="1365250" cy="14033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10" name="Text Box 6"/>
          <p:cNvSpPr txBox="1">
            <a:spLocks noChangeArrowheads="1"/>
          </p:cNvSpPr>
          <p:nvPr/>
        </p:nvSpPr>
        <p:spPr bwMode="auto">
          <a:xfrm>
            <a:off x="1100138" y="1704975"/>
            <a:ext cx="981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Module A</a:t>
            </a:r>
            <a:endParaRPr lang="en-US" altLang="zh-TW" sz="1400" b="1">
              <a:latin typeface="Arial" panose="020B0604020202020204" pitchFamily="34" charset="0"/>
              <a:ea typeface="標楷體" pitchFamily="65" charset="-128"/>
            </a:endParaRPr>
          </a:p>
        </p:txBody>
      </p:sp>
      <p:sp>
        <p:nvSpPr>
          <p:cNvPr id="11" name="Text Box 7"/>
          <p:cNvSpPr txBox="1">
            <a:spLocks noChangeArrowheads="1"/>
          </p:cNvSpPr>
          <p:nvPr/>
        </p:nvSpPr>
        <p:spPr bwMode="auto">
          <a:xfrm>
            <a:off x="1100138" y="2179637"/>
            <a:ext cx="835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CALL B</a:t>
            </a:r>
            <a:endParaRPr lang="en-US" altLang="zh-TW" sz="1400" b="1">
              <a:latin typeface="Arial" panose="020B0604020202020204" pitchFamily="34" charset="0"/>
              <a:ea typeface="標楷體" pitchFamily="65" charset="-128"/>
            </a:endParaRPr>
          </a:p>
        </p:txBody>
      </p:sp>
      <p:sp>
        <p:nvSpPr>
          <p:cNvPr id="12" name="Text Box 8"/>
          <p:cNvSpPr txBox="1">
            <a:spLocks noChangeArrowheads="1"/>
          </p:cNvSpPr>
          <p:nvPr/>
        </p:nvSpPr>
        <p:spPr bwMode="auto">
          <a:xfrm>
            <a:off x="1100138" y="2792412"/>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Return</a:t>
            </a:r>
            <a:endParaRPr lang="en-US" altLang="zh-TW" sz="1400" b="1">
              <a:latin typeface="Arial" panose="020B0604020202020204" pitchFamily="34" charset="0"/>
              <a:ea typeface="標楷體" pitchFamily="65" charset="-128"/>
            </a:endParaRPr>
          </a:p>
        </p:txBody>
      </p:sp>
      <p:sp>
        <p:nvSpPr>
          <p:cNvPr id="13" name="AutoShape 9"/>
          <p:cNvSpPr/>
          <p:nvPr/>
        </p:nvSpPr>
        <p:spPr bwMode="auto">
          <a:xfrm>
            <a:off x="2581275" y="1697037"/>
            <a:ext cx="88900" cy="1377950"/>
          </a:xfrm>
          <a:prstGeom prst="rightBrace">
            <a:avLst>
              <a:gd name="adj1" fmla="val 129167"/>
              <a:gd name="adj2" fmla="val 50000"/>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14" name="Text Box 10"/>
          <p:cNvSpPr txBox="1">
            <a:spLocks noChangeArrowheads="1"/>
          </p:cNvSpPr>
          <p:nvPr/>
        </p:nvSpPr>
        <p:spPr bwMode="auto">
          <a:xfrm>
            <a:off x="2663825" y="2212975"/>
            <a:ext cx="871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length L</a:t>
            </a:r>
            <a:endParaRPr lang="en-US" altLang="zh-TW" sz="1400" b="1">
              <a:latin typeface="Arial" panose="020B0604020202020204" pitchFamily="34" charset="0"/>
              <a:ea typeface="標楷體" pitchFamily="65" charset="-128"/>
            </a:endParaRPr>
          </a:p>
        </p:txBody>
      </p:sp>
      <p:sp>
        <p:nvSpPr>
          <p:cNvPr id="15" name="Rectangle 12"/>
          <p:cNvSpPr>
            <a:spLocks noChangeArrowheads="1"/>
          </p:cNvSpPr>
          <p:nvPr/>
        </p:nvSpPr>
        <p:spPr bwMode="auto">
          <a:xfrm>
            <a:off x="1077913" y="3262312"/>
            <a:ext cx="1365250" cy="14033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16" name="Text Box 13"/>
          <p:cNvSpPr txBox="1">
            <a:spLocks noChangeArrowheads="1"/>
          </p:cNvSpPr>
          <p:nvPr/>
        </p:nvSpPr>
        <p:spPr bwMode="auto">
          <a:xfrm>
            <a:off x="1100138" y="3270250"/>
            <a:ext cx="981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Module B</a:t>
            </a:r>
            <a:endParaRPr lang="en-US" altLang="zh-TW" sz="1400" b="1">
              <a:latin typeface="Arial" panose="020B0604020202020204" pitchFamily="34" charset="0"/>
              <a:ea typeface="標楷體" pitchFamily="65" charset="-128"/>
            </a:endParaRPr>
          </a:p>
        </p:txBody>
      </p:sp>
      <p:sp>
        <p:nvSpPr>
          <p:cNvPr id="17" name="Text Box 14"/>
          <p:cNvSpPr txBox="1">
            <a:spLocks noChangeArrowheads="1"/>
          </p:cNvSpPr>
          <p:nvPr/>
        </p:nvSpPr>
        <p:spPr bwMode="auto">
          <a:xfrm>
            <a:off x="1100138" y="3744912"/>
            <a:ext cx="835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CALL C</a:t>
            </a:r>
            <a:endParaRPr lang="en-US" altLang="zh-TW" sz="1400" b="1">
              <a:latin typeface="Arial" panose="020B0604020202020204" pitchFamily="34" charset="0"/>
              <a:ea typeface="標楷體" pitchFamily="65" charset="-128"/>
            </a:endParaRPr>
          </a:p>
        </p:txBody>
      </p:sp>
      <p:sp>
        <p:nvSpPr>
          <p:cNvPr id="18" name="Text Box 15"/>
          <p:cNvSpPr txBox="1">
            <a:spLocks noChangeArrowheads="1"/>
          </p:cNvSpPr>
          <p:nvPr/>
        </p:nvSpPr>
        <p:spPr bwMode="auto">
          <a:xfrm>
            <a:off x="1100138" y="4357687"/>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Return</a:t>
            </a:r>
            <a:endParaRPr lang="en-US" altLang="zh-TW" sz="1400" b="1">
              <a:latin typeface="Arial" panose="020B0604020202020204" pitchFamily="34" charset="0"/>
              <a:ea typeface="標楷體" pitchFamily="65" charset="-128"/>
            </a:endParaRPr>
          </a:p>
        </p:txBody>
      </p:sp>
      <p:sp>
        <p:nvSpPr>
          <p:cNvPr id="19" name="AutoShape 16"/>
          <p:cNvSpPr/>
          <p:nvPr/>
        </p:nvSpPr>
        <p:spPr bwMode="auto">
          <a:xfrm>
            <a:off x="2581275" y="3262312"/>
            <a:ext cx="88900" cy="1377950"/>
          </a:xfrm>
          <a:prstGeom prst="rightBrace">
            <a:avLst>
              <a:gd name="adj1" fmla="val 129167"/>
              <a:gd name="adj2" fmla="val 50000"/>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20" name="Text Box 17"/>
          <p:cNvSpPr txBox="1">
            <a:spLocks noChangeArrowheads="1"/>
          </p:cNvSpPr>
          <p:nvPr/>
        </p:nvSpPr>
        <p:spPr bwMode="auto">
          <a:xfrm>
            <a:off x="2674938" y="3789362"/>
            <a:ext cx="911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length M</a:t>
            </a:r>
            <a:endParaRPr lang="en-US" altLang="zh-TW" sz="1400" b="1">
              <a:latin typeface="Arial" panose="020B0604020202020204" pitchFamily="34" charset="0"/>
              <a:ea typeface="標楷體" pitchFamily="65" charset="-128"/>
            </a:endParaRPr>
          </a:p>
        </p:txBody>
      </p:sp>
      <p:sp>
        <p:nvSpPr>
          <p:cNvPr id="21" name="Rectangle 19"/>
          <p:cNvSpPr>
            <a:spLocks noChangeArrowheads="1"/>
          </p:cNvSpPr>
          <p:nvPr/>
        </p:nvSpPr>
        <p:spPr bwMode="auto">
          <a:xfrm>
            <a:off x="1077913" y="4778375"/>
            <a:ext cx="1365250" cy="14033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22" name="Text Box 20"/>
          <p:cNvSpPr txBox="1">
            <a:spLocks noChangeArrowheads="1"/>
          </p:cNvSpPr>
          <p:nvPr/>
        </p:nvSpPr>
        <p:spPr bwMode="auto">
          <a:xfrm>
            <a:off x="1100138" y="4786312"/>
            <a:ext cx="981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Module C</a:t>
            </a:r>
            <a:endParaRPr lang="en-US" altLang="zh-TW" sz="1400" b="1">
              <a:latin typeface="Arial" panose="020B0604020202020204" pitchFamily="34" charset="0"/>
              <a:ea typeface="標楷體" pitchFamily="65" charset="-128"/>
            </a:endParaRPr>
          </a:p>
        </p:txBody>
      </p:sp>
      <p:sp>
        <p:nvSpPr>
          <p:cNvPr id="23" name="Text Box 21"/>
          <p:cNvSpPr txBox="1">
            <a:spLocks noChangeArrowheads="1"/>
          </p:cNvSpPr>
          <p:nvPr/>
        </p:nvSpPr>
        <p:spPr bwMode="auto">
          <a:xfrm>
            <a:off x="1100138" y="52609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endParaRPr lang="en-US" altLang="zh-TW" sz="1400" b="1">
              <a:latin typeface="Arial" panose="020B0604020202020204" pitchFamily="34" charset="0"/>
              <a:ea typeface="標楷體" pitchFamily="65" charset="-128"/>
            </a:endParaRPr>
          </a:p>
        </p:txBody>
      </p:sp>
      <p:sp>
        <p:nvSpPr>
          <p:cNvPr id="24" name="Text Box 22"/>
          <p:cNvSpPr txBox="1">
            <a:spLocks noChangeArrowheads="1"/>
          </p:cNvSpPr>
          <p:nvPr/>
        </p:nvSpPr>
        <p:spPr bwMode="auto">
          <a:xfrm>
            <a:off x="1100138" y="5873750"/>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Return</a:t>
            </a:r>
            <a:endParaRPr lang="en-US" altLang="zh-TW" sz="1400" b="1">
              <a:latin typeface="Arial" panose="020B0604020202020204" pitchFamily="34" charset="0"/>
              <a:ea typeface="標楷體" pitchFamily="65" charset="-128"/>
            </a:endParaRPr>
          </a:p>
        </p:txBody>
      </p:sp>
      <p:sp>
        <p:nvSpPr>
          <p:cNvPr id="25" name="AutoShape 23"/>
          <p:cNvSpPr/>
          <p:nvPr/>
        </p:nvSpPr>
        <p:spPr bwMode="auto">
          <a:xfrm>
            <a:off x="2581275" y="4778375"/>
            <a:ext cx="88900" cy="1377950"/>
          </a:xfrm>
          <a:prstGeom prst="rightBrace">
            <a:avLst>
              <a:gd name="adj1" fmla="val 129167"/>
              <a:gd name="adj2" fmla="val 50000"/>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26" name="Text Box 24"/>
          <p:cNvSpPr txBox="1">
            <a:spLocks noChangeArrowheads="1"/>
          </p:cNvSpPr>
          <p:nvPr/>
        </p:nvSpPr>
        <p:spPr bwMode="auto">
          <a:xfrm>
            <a:off x="2674938" y="5305425"/>
            <a:ext cx="892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length N</a:t>
            </a:r>
            <a:endParaRPr lang="en-US" altLang="zh-TW" sz="1400" b="1">
              <a:latin typeface="Arial" panose="020B0604020202020204" pitchFamily="34" charset="0"/>
              <a:ea typeface="標楷體" pitchFamily="65" charset="-128"/>
            </a:endParaRPr>
          </a:p>
        </p:txBody>
      </p:sp>
      <p:grpSp>
        <p:nvGrpSpPr>
          <p:cNvPr id="27" name="Group 25"/>
          <p:cNvGrpSpPr/>
          <p:nvPr/>
        </p:nvGrpSpPr>
        <p:grpSpPr bwMode="auto">
          <a:xfrm>
            <a:off x="6486525" y="1622425"/>
            <a:ext cx="587375" cy="1530350"/>
            <a:chOff x="3800" y="1212"/>
            <a:chExt cx="370" cy="964"/>
          </a:xfrm>
        </p:grpSpPr>
        <p:sp>
          <p:nvSpPr>
            <p:cNvPr id="28" name="Text Box 26"/>
            <p:cNvSpPr txBox="1">
              <a:spLocks noChangeArrowheads="1"/>
            </p:cNvSpPr>
            <p:nvPr/>
          </p:nvSpPr>
          <p:spPr bwMode="auto">
            <a:xfrm>
              <a:off x="3905" y="121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zh-TW" altLang="en-US" sz="1400" b="1">
                  <a:latin typeface="Arial" panose="020B0604020202020204" pitchFamily="34" charset="0"/>
                  <a:ea typeface="標楷體" pitchFamily="65" charset="-128"/>
                </a:rPr>
                <a:t>0</a:t>
              </a:r>
              <a:endParaRPr lang="zh-TW" altLang="en-US" sz="1400" b="1">
                <a:latin typeface="Arial" panose="020B0604020202020204" pitchFamily="34" charset="0"/>
                <a:ea typeface="標楷體" pitchFamily="65" charset="-128"/>
              </a:endParaRPr>
            </a:p>
          </p:txBody>
        </p:sp>
        <p:sp>
          <p:nvSpPr>
            <p:cNvPr id="29" name="Text Box 27"/>
            <p:cNvSpPr txBox="1">
              <a:spLocks noChangeArrowheads="1"/>
            </p:cNvSpPr>
            <p:nvPr/>
          </p:nvSpPr>
          <p:spPr bwMode="auto">
            <a:xfrm>
              <a:off x="3800" y="1984"/>
              <a:ext cx="3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1</a:t>
              </a:r>
              <a:endParaRPr lang="en-US" altLang="zh-TW" sz="1400" b="1">
                <a:latin typeface="Arial" panose="020B0604020202020204" pitchFamily="34" charset="0"/>
                <a:ea typeface="標楷體" pitchFamily="65" charset="-128"/>
              </a:endParaRPr>
            </a:p>
          </p:txBody>
        </p:sp>
      </p:grpSp>
      <p:sp>
        <p:nvSpPr>
          <p:cNvPr id="30" name="Rectangle 28"/>
          <p:cNvSpPr>
            <a:spLocks noChangeArrowheads="1"/>
          </p:cNvSpPr>
          <p:nvPr/>
        </p:nvSpPr>
        <p:spPr bwMode="auto">
          <a:xfrm>
            <a:off x="7043738" y="1697037"/>
            <a:ext cx="1301750" cy="14033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31" name="Text Box 29"/>
          <p:cNvSpPr txBox="1">
            <a:spLocks noChangeArrowheads="1"/>
          </p:cNvSpPr>
          <p:nvPr/>
        </p:nvSpPr>
        <p:spPr bwMode="auto">
          <a:xfrm>
            <a:off x="7064375" y="1704975"/>
            <a:ext cx="981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Module A</a:t>
            </a:r>
            <a:endParaRPr lang="en-US" altLang="zh-TW" sz="1400" b="1">
              <a:latin typeface="Arial" panose="020B0604020202020204" pitchFamily="34" charset="0"/>
              <a:ea typeface="標楷體" pitchFamily="65" charset="-128"/>
            </a:endParaRPr>
          </a:p>
        </p:txBody>
      </p:sp>
      <p:sp>
        <p:nvSpPr>
          <p:cNvPr id="32" name="Text Box 30"/>
          <p:cNvSpPr txBox="1">
            <a:spLocks noChangeArrowheads="1"/>
          </p:cNvSpPr>
          <p:nvPr/>
        </p:nvSpPr>
        <p:spPr bwMode="auto">
          <a:xfrm>
            <a:off x="7064375" y="2179637"/>
            <a:ext cx="884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JMP “L”</a:t>
            </a:r>
            <a:endParaRPr lang="en-US" altLang="zh-TW" sz="1400" b="1">
              <a:latin typeface="Arial" panose="020B0604020202020204" pitchFamily="34" charset="0"/>
              <a:ea typeface="標楷體" pitchFamily="65" charset="-128"/>
            </a:endParaRPr>
          </a:p>
        </p:txBody>
      </p:sp>
      <p:sp>
        <p:nvSpPr>
          <p:cNvPr id="33" name="Text Box 31"/>
          <p:cNvSpPr txBox="1">
            <a:spLocks noChangeArrowheads="1"/>
          </p:cNvSpPr>
          <p:nvPr/>
        </p:nvSpPr>
        <p:spPr bwMode="auto">
          <a:xfrm>
            <a:off x="7064375" y="2792412"/>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Return</a:t>
            </a:r>
            <a:endParaRPr lang="en-US" altLang="zh-TW" sz="1400" b="1">
              <a:latin typeface="Arial" panose="020B0604020202020204" pitchFamily="34" charset="0"/>
              <a:ea typeface="標楷體" pitchFamily="65" charset="-128"/>
            </a:endParaRPr>
          </a:p>
        </p:txBody>
      </p:sp>
      <p:sp>
        <p:nvSpPr>
          <p:cNvPr id="34" name="Rectangle 32"/>
          <p:cNvSpPr>
            <a:spLocks noChangeArrowheads="1"/>
          </p:cNvSpPr>
          <p:nvPr/>
        </p:nvSpPr>
        <p:spPr bwMode="auto">
          <a:xfrm>
            <a:off x="7043738" y="3100387"/>
            <a:ext cx="1301750" cy="14033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35" name="Text Box 33"/>
          <p:cNvSpPr txBox="1">
            <a:spLocks noChangeArrowheads="1"/>
          </p:cNvSpPr>
          <p:nvPr/>
        </p:nvSpPr>
        <p:spPr bwMode="auto">
          <a:xfrm>
            <a:off x="7064375" y="3108325"/>
            <a:ext cx="981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Module B</a:t>
            </a:r>
            <a:endParaRPr lang="en-US" altLang="zh-TW" sz="1400" b="1">
              <a:latin typeface="Arial" panose="020B0604020202020204" pitchFamily="34" charset="0"/>
              <a:ea typeface="標楷體" pitchFamily="65" charset="-128"/>
            </a:endParaRPr>
          </a:p>
        </p:txBody>
      </p:sp>
      <p:sp>
        <p:nvSpPr>
          <p:cNvPr id="36" name="Text Box 34"/>
          <p:cNvSpPr txBox="1">
            <a:spLocks noChangeArrowheads="1"/>
          </p:cNvSpPr>
          <p:nvPr/>
        </p:nvSpPr>
        <p:spPr bwMode="auto">
          <a:xfrm>
            <a:off x="7064375" y="3582987"/>
            <a:ext cx="1135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JMP “L+M”</a:t>
            </a:r>
            <a:endParaRPr lang="en-US" altLang="zh-TW" sz="1400" b="1">
              <a:latin typeface="Arial" panose="020B0604020202020204" pitchFamily="34" charset="0"/>
              <a:ea typeface="標楷體" pitchFamily="65" charset="-128"/>
            </a:endParaRPr>
          </a:p>
        </p:txBody>
      </p:sp>
      <p:sp>
        <p:nvSpPr>
          <p:cNvPr id="37" name="Text Box 35"/>
          <p:cNvSpPr txBox="1">
            <a:spLocks noChangeArrowheads="1"/>
          </p:cNvSpPr>
          <p:nvPr/>
        </p:nvSpPr>
        <p:spPr bwMode="auto">
          <a:xfrm>
            <a:off x="7064375" y="4195762"/>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Return</a:t>
            </a:r>
            <a:endParaRPr lang="en-US" altLang="zh-TW" sz="1400" b="1">
              <a:latin typeface="Arial" panose="020B0604020202020204" pitchFamily="34" charset="0"/>
              <a:ea typeface="標楷體" pitchFamily="65" charset="-128"/>
            </a:endParaRPr>
          </a:p>
        </p:txBody>
      </p:sp>
      <p:sp>
        <p:nvSpPr>
          <p:cNvPr id="38" name="Rectangle 36"/>
          <p:cNvSpPr>
            <a:spLocks noChangeArrowheads="1"/>
          </p:cNvSpPr>
          <p:nvPr/>
        </p:nvSpPr>
        <p:spPr bwMode="auto">
          <a:xfrm>
            <a:off x="7043738" y="4502150"/>
            <a:ext cx="1301750" cy="14033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39" name="Text Box 37"/>
          <p:cNvSpPr txBox="1">
            <a:spLocks noChangeArrowheads="1"/>
          </p:cNvSpPr>
          <p:nvPr/>
        </p:nvSpPr>
        <p:spPr bwMode="auto">
          <a:xfrm>
            <a:off x="7064375" y="4510087"/>
            <a:ext cx="981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Module C</a:t>
            </a:r>
            <a:endParaRPr lang="en-US" altLang="zh-TW" sz="1400" b="1">
              <a:latin typeface="Arial" panose="020B0604020202020204" pitchFamily="34" charset="0"/>
              <a:ea typeface="標楷體" pitchFamily="65" charset="-128"/>
            </a:endParaRPr>
          </a:p>
        </p:txBody>
      </p:sp>
      <p:sp>
        <p:nvSpPr>
          <p:cNvPr id="40" name="Text Box 38"/>
          <p:cNvSpPr txBox="1">
            <a:spLocks noChangeArrowheads="1"/>
          </p:cNvSpPr>
          <p:nvPr/>
        </p:nvSpPr>
        <p:spPr bwMode="auto">
          <a:xfrm>
            <a:off x="7064375" y="5597525"/>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Return</a:t>
            </a:r>
            <a:endParaRPr lang="en-US" altLang="zh-TW" sz="1400" b="1">
              <a:latin typeface="Arial" panose="020B0604020202020204" pitchFamily="34" charset="0"/>
              <a:ea typeface="標楷體" pitchFamily="65" charset="-128"/>
            </a:endParaRPr>
          </a:p>
        </p:txBody>
      </p:sp>
      <p:sp>
        <p:nvSpPr>
          <p:cNvPr id="41" name="Text Box 39"/>
          <p:cNvSpPr txBox="1">
            <a:spLocks noChangeArrowheads="1"/>
          </p:cNvSpPr>
          <p:nvPr/>
        </p:nvSpPr>
        <p:spPr bwMode="auto">
          <a:xfrm>
            <a:off x="6746875" y="3076575"/>
            <a:ext cx="29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a:t>
            </a:r>
            <a:endParaRPr lang="en-US" altLang="zh-TW" sz="1400" b="1">
              <a:latin typeface="Arial" panose="020B0604020202020204" pitchFamily="34" charset="0"/>
              <a:ea typeface="標楷體" pitchFamily="65" charset="-128"/>
            </a:endParaRPr>
          </a:p>
        </p:txBody>
      </p:sp>
      <p:sp>
        <p:nvSpPr>
          <p:cNvPr id="42" name="Text Box 40"/>
          <p:cNvSpPr txBox="1">
            <a:spLocks noChangeArrowheads="1"/>
          </p:cNvSpPr>
          <p:nvPr/>
        </p:nvSpPr>
        <p:spPr bwMode="auto">
          <a:xfrm>
            <a:off x="6148388" y="4194175"/>
            <a:ext cx="931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M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1</a:t>
            </a:r>
            <a:endParaRPr lang="en-US" altLang="zh-TW" sz="1400" b="1">
              <a:latin typeface="Arial" panose="020B0604020202020204" pitchFamily="34" charset="0"/>
              <a:ea typeface="標楷體" pitchFamily="65" charset="-128"/>
            </a:endParaRPr>
          </a:p>
        </p:txBody>
      </p:sp>
      <p:sp>
        <p:nvSpPr>
          <p:cNvPr id="43" name="Text Box 41"/>
          <p:cNvSpPr txBox="1">
            <a:spLocks noChangeArrowheads="1"/>
          </p:cNvSpPr>
          <p:nvPr/>
        </p:nvSpPr>
        <p:spPr bwMode="auto">
          <a:xfrm>
            <a:off x="6430963" y="4508500"/>
            <a:ext cx="636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M</a:t>
            </a:r>
            <a:endParaRPr lang="en-US" altLang="zh-TW" sz="1400" b="1">
              <a:latin typeface="Arial" panose="020B0604020202020204" pitchFamily="34" charset="0"/>
              <a:ea typeface="標楷體" pitchFamily="65" charset="-128"/>
            </a:endParaRPr>
          </a:p>
        </p:txBody>
      </p:sp>
      <p:sp>
        <p:nvSpPr>
          <p:cNvPr id="44" name="Text Box 42"/>
          <p:cNvSpPr txBox="1">
            <a:spLocks noChangeArrowheads="1"/>
          </p:cNvSpPr>
          <p:nvPr/>
        </p:nvSpPr>
        <p:spPr bwMode="auto">
          <a:xfrm>
            <a:off x="5815013" y="5586412"/>
            <a:ext cx="1257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M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N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1</a:t>
            </a:r>
            <a:endParaRPr lang="en-US" altLang="zh-TW" sz="1400" b="1">
              <a:latin typeface="Arial" panose="020B0604020202020204" pitchFamily="34" charset="0"/>
              <a:ea typeface="標楷體" pitchFamily="65" charset="-128"/>
            </a:endParaRPr>
          </a:p>
        </p:txBody>
      </p:sp>
      <p:sp>
        <p:nvSpPr>
          <p:cNvPr id="45" name="Freeform 43"/>
          <p:cNvSpPr/>
          <p:nvPr/>
        </p:nvSpPr>
        <p:spPr bwMode="auto">
          <a:xfrm>
            <a:off x="8153400" y="2311400"/>
            <a:ext cx="876300" cy="950912"/>
          </a:xfrm>
          <a:custGeom>
            <a:avLst/>
            <a:gdLst>
              <a:gd name="T0" fmla="*/ 0 w 703"/>
              <a:gd name="T1" fmla="*/ 0 h 237"/>
              <a:gd name="T2" fmla="*/ 2147483646 w 703"/>
              <a:gd name="T3" fmla="*/ 0 h 237"/>
              <a:gd name="T4" fmla="*/ 2147483646 w 703"/>
              <a:gd name="T5" fmla="*/ 2147483646 h 237"/>
              <a:gd name="T6" fmla="*/ 2147483646 w 703"/>
              <a:gd name="T7" fmla="*/ 2147483646 h 237"/>
              <a:gd name="T8" fmla="*/ 0 60000 65536"/>
              <a:gd name="T9" fmla="*/ 0 60000 65536"/>
              <a:gd name="T10" fmla="*/ 0 60000 65536"/>
              <a:gd name="T11" fmla="*/ 0 60000 65536"/>
              <a:gd name="T12" fmla="*/ 0 w 703"/>
              <a:gd name="T13" fmla="*/ 0 h 237"/>
              <a:gd name="T14" fmla="*/ 703 w 703"/>
              <a:gd name="T15" fmla="*/ 237 h 237"/>
            </a:gdLst>
            <a:ahLst/>
            <a:cxnLst>
              <a:cxn ang="T8">
                <a:pos x="T0" y="T1"/>
              </a:cxn>
              <a:cxn ang="T9">
                <a:pos x="T2" y="T3"/>
              </a:cxn>
              <a:cxn ang="T10">
                <a:pos x="T4" y="T5"/>
              </a:cxn>
              <a:cxn ang="T11">
                <a:pos x="T6" y="T7"/>
              </a:cxn>
            </a:cxnLst>
            <a:rect l="T12" t="T13" r="T14" b="T15"/>
            <a:pathLst>
              <a:path w="703" h="237">
                <a:moveTo>
                  <a:pt x="0" y="0"/>
                </a:moveTo>
                <a:lnTo>
                  <a:pt x="703" y="0"/>
                </a:lnTo>
                <a:lnTo>
                  <a:pt x="703" y="237"/>
                </a:lnTo>
                <a:lnTo>
                  <a:pt x="174" y="237"/>
                </a:lnTo>
              </a:path>
            </a:pathLst>
          </a:custGeom>
          <a:noFill/>
          <a:ln w="19050" cap="flat" cmpd="sng">
            <a:solidFill>
              <a:schemeClr val="tx1"/>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 name="Freeform 44"/>
          <p:cNvSpPr/>
          <p:nvPr/>
        </p:nvSpPr>
        <p:spPr bwMode="auto">
          <a:xfrm>
            <a:off x="8153400" y="3725862"/>
            <a:ext cx="889000" cy="912813"/>
          </a:xfrm>
          <a:custGeom>
            <a:avLst/>
            <a:gdLst>
              <a:gd name="T0" fmla="*/ 0 w 703"/>
              <a:gd name="T1" fmla="*/ 0 h 237"/>
              <a:gd name="T2" fmla="*/ 2147483646 w 703"/>
              <a:gd name="T3" fmla="*/ 0 h 237"/>
              <a:gd name="T4" fmla="*/ 2147483646 w 703"/>
              <a:gd name="T5" fmla="*/ 2147483646 h 237"/>
              <a:gd name="T6" fmla="*/ 2147483646 w 703"/>
              <a:gd name="T7" fmla="*/ 2147483646 h 237"/>
              <a:gd name="T8" fmla="*/ 0 60000 65536"/>
              <a:gd name="T9" fmla="*/ 0 60000 65536"/>
              <a:gd name="T10" fmla="*/ 0 60000 65536"/>
              <a:gd name="T11" fmla="*/ 0 60000 65536"/>
              <a:gd name="T12" fmla="*/ 0 w 703"/>
              <a:gd name="T13" fmla="*/ 0 h 237"/>
              <a:gd name="T14" fmla="*/ 703 w 703"/>
              <a:gd name="T15" fmla="*/ 237 h 237"/>
            </a:gdLst>
            <a:ahLst/>
            <a:cxnLst>
              <a:cxn ang="T8">
                <a:pos x="T0" y="T1"/>
              </a:cxn>
              <a:cxn ang="T9">
                <a:pos x="T2" y="T3"/>
              </a:cxn>
              <a:cxn ang="T10">
                <a:pos x="T4" y="T5"/>
              </a:cxn>
              <a:cxn ang="T11">
                <a:pos x="T6" y="T7"/>
              </a:cxn>
            </a:cxnLst>
            <a:rect l="T12" t="T13" r="T14" b="T15"/>
            <a:pathLst>
              <a:path w="703" h="237">
                <a:moveTo>
                  <a:pt x="0" y="0"/>
                </a:moveTo>
                <a:lnTo>
                  <a:pt x="703" y="0"/>
                </a:lnTo>
                <a:lnTo>
                  <a:pt x="703" y="237"/>
                </a:lnTo>
                <a:lnTo>
                  <a:pt x="174" y="237"/>
                </a:lnTo>
              </a:path>
            </a:pathLst>
          </a:custGeom>
          <a:noFill/>
          <a:ln w="19050" cap="flat" cmpd="sng">
            <a:solidFill>
              <a:schemeClr val="tx1"/>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 name="Text Box 45"/>
          <p:cNvSpPr txBox="1">
            <a:spLocks noChangeArrowheads="1"/>
          </p:cNvSpPr>
          <p:nvPr/>
        </p:nvSpPr>
        <p:spPr bwMode="auto">
          <a:xfrm>
            <a:off x="3906838" y="1755775"/>
            <a:ext cx="1860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b="1">
                <a:latin typeface="Arial" panose="020B0604020202020204" pitchFamily="34" charset="0"/>
                <a:ea typeface="標楷體" pitchFamily="65" charset="-128"/>
              </a:rPr>
              <a:t>relocatable</a:t>
            </a:r>
            <a:endParaRPr lang="en-US" altLang="zh-TW" b="1">
              <a:latin typeface="Arial" panose="020B0604020202020204" pitchFamily="34" charset="0"/>
              <a:ea typeface="標楷體" pitchFamily="65" charset="-128"/>
            </a:endParaRPr>
          </a:p>
          <a:p>
            <a:pPr eaLnBrk="1" hangingPunct="1">
              <a:spcBef>
                <a:spcPct val="0"/>
              </a:spcBef>
              <a:buClrTx/>
              <a:buSzTx/>
              <a:buFontTx/>
              <a:buNone/>
            </a:pPr>
            <a:r>
              <a:rPr lang="en-US" altLang="zh-TW" b="1">
                <a:latin typeface="Arial" panose="020B0604020202020204" pitchFamily="34" charset="0"/>
                <a:ea typeface="標楷體" pitchFamily="65" charset="-128"/>
              </a:rPr>
              <a:t>object modules</a:t>
            </a:r>
            <a:endParaRPr lang="en-US" altLang="zh-TW" b="1">
              <a:latin typeface="Arial" panose="020B0604020202020204" pitchFamily="34" charset="0"/>
              <a:ea typeface="標楷體" pitchFamily="65" charset="-128"/>
            </a:endParaRPr>
          </a:p>
        </p:txBody>
      </p:sp>
      <p:sp>
        <p:nvSpPr>
          <p:cNvPr id="48" name="Line 46"/>
          <p:cNvSpPr>
            <a:spLocks noChangeShapeType="1"/>
          </p:cNvSpPr>
          <p:nvPr/>
        </p:nvSpPr>
        <p:spPr bwMode="auto">
          <a:xfrm flipH="1">
            <a:off x="2835275" y="2087562"/>
            <a:ext cx="1033463" cy="12700"/>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9" name="Line 47"/>
          <p:cNvSpPr>
            <a:spLocks noChangeShapeType="1"/>
          </p:cNvSpPr>
          <p:nvPr/>
        </p:nvSpPr>
        <p:spPr bwMode="auto">
          <a:xfrm flipH="1">
            <a:off x="2863850" y="2411412"/>
            <a:ext cx="1517650" cy="1014413"/>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50" name="Line 48"/>
          <p:cNvSpPr>
            <a:spLocks noChangeShapeType="1"/>
          </p:cNvSpPr>
          <p:nvPr/>
        </p:nvSpPr>
        <p:spPr bwMode="auto">
          <a:xfrm flipH="1">
            <a:off x="2836863" y="2438400"/>
            <a:ext cx="1895475" cy="2630487"/>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51" name="Text Box 49"/>
          <p:cNvSpPr txBox="1">
            <a:spLocks noChangeArrowheads="1"/>
          </p:cNvSpPr>
          <p:nvPr/>
        </p:nvSpPr>
        <p:spPr bwMode="auto">
          <a:xfrm>
            <a:off x="4421188" y="3609975"/>
            <a:ext cx="153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b="1">
                <a:latin typeface="Arial" panose="020B0604020202020204" pitchFamily="34" charset="0"/>
                <a:ea typeface="標楷體" pitchFamily="65" charset="-128"/>
              </a:rPr>
              <a:t>load module</a:t>
            </a:r>
            <a:endParaRPr lang="en-US" altLang="zh-TW" b="1">
              <a:latin typeface="Arial" panose="020B0604020202020204" pitchFamily="34" charset="0"/>
              <a:ea typeface="標楷體" pitchFamily="65" charset="-128"/>
            </a:endParaRPr>
          </a:p>
        </p:txBody>
      </p:sp>
      <p:sp>
        <p:nvSpPr>
          <p:cNvPr id="52" name="AutoShape 50"/>
          <p:cNvSpPr/>
          <p:nvPr/>
        </p:nvSpPr>
        <p:spPr bwMode="auto">
          <a:xfrm>
            <a:off x="5999163" y="2017712"/>
            <a:ext cx="201612" cy="3573463"/>
          </a:xfrm>
          <a:prstGeom prst="leftBrace">
            <a:avLst>
              <a:gd name="adj1" fmla="val 147704"/>
              <a:gd name="adj2" fmla="val 50000"/>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vi-VN" altLang="en-US">
              <a:latin typeface="Verdana" panose="020B0604030504040204" pitchFamily="34" charset="0"/>
            </a:endParaRPr>
          </a:p>
        </p:txBody>
      </p:sp>
      <p:grpSp>
        <p:nvGrpSpPr>
          <p:cNvPr id="53" name="Group 51"/>
          <p:cNvGrpSpPr/>
          <p:nvPr/>
        </p:nvGrpSpPr>
        <p:grpSpPr bwMode="auto">
          <a:xfrm>
            <a:off x="520700" y="1620837"/>
            <a:ext cx="587375" cy="1530350"/>
            <a:chOff x="3800" y="1212"/>
            <a:chExt cx="370" cy="964"/>
          </a:xfrm>
        </p:grpSpPr>
        <p:sp>
          <p:nvSpPr>
            <p:cNvPr id="54" name="Text Box 52"/>
            <p:cNvSpPr txBox="1">
              <a:spLocks noChangeArrowheads="1"/>
            </p:cNvSpPr>
            <p:nvPr/>
          </p:nvSpPr>
          <p:spPr bwMode="auto">
            <a:xfrm>
              <a:off x="3905" y="121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zh-TW" altLang="en-US" sz="1400" b="1">
                  <a:latin typeface="Arial" panose="020B0604020202020204" pitchFamily="34" charset="0"/>
                  <a:ea typeface="標楷體" pitchFamily="65" charset="-128"/>
                </a:rPr>
                <a:t>0</a:t>
              </a:r>
              <a:endParaRPr lang="zh-TW" altLang="en-US" sz="1400" b="1">
                <a:latin typeface="Arial" panose="020B0604020202020204" pitchFamily="34" charset="0"/>
                <a:ea typeface="標楷體" pitchFamily="65" charset="-128"/>
              </a:endParaRPr>
            </a:p>
          </p:txBody>
        </p:sp>
        <p:sp>
          <p:nvSpPr>
            <p:cNvPr id="55" name="Text Box 53"/>
            <p:cNvSpPr txBox="1">
              <a:spLocks noChangeArrowheads="1"/>
            </p:cNvSpPr>
            <p:nvPr/>
          </p:nvSpPr>
          <p:spPr bwMode="auto">
            <a:xfrm>
              <a:off x="3800" y="1984"/>
              <a:ext cx="3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1</a:t>
              </a:r>
              <a:endParaRPr lang="en-US" altLang="zh-TW" sz="1400" b="1">
                <a:latin typeface="Arial" panose="020B0604020202020204" pitchFamily="34" charset="0"/>
                <a:ea typeface="標楷體" pitchFamily="65" charset="-128"/>
              </a:endParaRPr>
            </a:p>
          </p:txBody>
        </p:sp>
      </p:grpSp>
      <p:grpSp>
        <p:nvGrpSpPr>
          <p:cNvPr id="56" name="Group 54"/>
          <p:cNvGrpSpPr/>
          <p:nvPr/>
        </p:nvGrpSpPr>
        <p:grpSpPr bwMode="auto">
          <a:xfrm>
            <a:off x="476250" y="3190875"/>
            <a:ext cx="627063" cy="1530350"/>
            <a:chOff x="3800" y="1212"/>
            <a:chExt cx="395" cy="964"/>
          </a:xfrm>
        </p:grpSpPr>
        <p:sp>
          <p:nvSpPr>
            <p:cNvPr id="57" name="Text Box 55"/>
            <p:cNvSpPr txBox="1">
              <a:spLocks noChangeArrowheads="1"/>
            </p:cNvSpPr>
            <p:nvPr/>
          </p:nvSpPr>
          <p:spPr bwMode="auto">
            <a:xfrm>
              <a:off x="3905" y="121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zh-TW" altLang="en-US" sz="1400" b="1">
                  <a:latin typeface="Arial" panose="020B0604020202020204" pitchFamily="34" charset="0"/>
                  <a:ea typeface="標楷體" pitchFamily="65" charset="-128"/>
                </a:rPr>
                <a:t>0</a:t>
              </a:r>
              <a:endParaRPr lang="zh-TW" altLang="en-US" sz="1400" b="1">
                <a:latin typeface="Arial" panose="020B0604020202020204" pitchFamily="34" charset="0"/>
                <a:ea typeface="標楷體" pitchFamily="65" charset="-128"/>
              </a:endParaRPr>
            </a:p>
          </p:txBody>
        </p:sp>
        <p:sp>
          <p:nvSpPr>
            <p:cNvPr id="58" name="Text Box 56"/>
            <p:cNvSpPr txBox="1">
              <a:spLocks noChangeArrowheads="1"/>
            </p:cNvSpPr>
            <p:nvPr/>
          </p:nvSpPr>
          <p:spPr bwMode="auto">
            <a:xfrm>
              <a:off x="3800" y="1984"/>
              <a:ext cx="39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M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1</a:t>
              </a:r>
              <a:endParaRPr lang="en-US" altLang="zh-TW" sz="1400" b="1">
                <a:latin typeface="Arial" panose="020B0604020202020204" pitchFamily="34" charset="0"/>
                <a:ea typeface="標楷體" pitchFamily="65" charset="-128"/>
              </a:endParaRPr>
            </a:p>
          </p:txBody>
        </p:sp>
      </p:grpSp>
      <p:grpSp>
        <p:nvGrpSpPr>
          <p:cNvPr id="59" name="Group 57"/>
          <p:cNvGrpSpPr/>
          <p:nvPr/>
        </p:nvGrpSpPr>
        <p:grpSpPr bwMode="auto">
          <a:xfrm>
            <a:off x="498475" y="4718050"/>
            <a:ext cx="608013" cy="1530350"/>
            <a:chOff x="3800" y="1212"/>
            <a:chExt cx="383" cy="964"/>
          </a:xfrm>
        </p:grpSpPr>
        <p:sp>
          <p:nvSpPr>
            <p:cNvPr id="60" name="Text Box 58"/>
            <p:cNvSpPr txBox="1">
              <a:spLocks noChangeArrowheads="1"/>
            </p:cNvSpPr>
            <p:nvPr/>
          </p:nvSpPr>
          <p:spPr bwMode="auto">
            <a:xfrm>
              <a:off x="3905" y="121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zh-TW" altLang="en-US" sz="1400" b="1">
                  <a:latin typeface="Arial" panose="020B0604020202020204" pitchFamily="34" charset="0"/>
                  <a:ea typeface="標楷體" pitchFamily="65" charset="-128"/>
                </a:rPr>
                <a:t>0</a:t>
              </a:r>
              <a:endParaRPr lang="zh-TW" altLang="en-US" sz="1400" b="1">
                <a:latin typeface="Arial" panose="020B0604020202020204" pitchFamily="34" charset="0"/>
                <a:ea typeface="標楷體" pitchFamily="65" charset="-128"/>
              </a:endParaRPr>
            </a:p>
          </p:txBody>
        </p:sp>
        <p:sp>
          <p:nvSpPr>
            <p:cNvPr id="61" name="Text Box 59"/>
            <p:cNvSpPr txBox="1">
              <a:spLocks noChangeArrowheads="1"/>
            </p:cNvSpPr>
            <p:nvPr/>
          </p:nvSpPr>
          <p:spPr bwMode="auto">
            <a:xfrm>
              <a:off x="3800" y="1984"/>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N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1</a:t>
              </a:r>
              <a:endParaRPr lang="en-US" altLang="zh-TW" sz="1400" b="1">
                <a:latin typeface="Arial" panose="020B0604020202020204" pitchFamily="34" charset="0"/>
                <a:ea typeface="標楷體" pitchFamily="65" charset="-128"/>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p:nvPr/>
        </p:nvSpPr>
        <p:spPr bwMode="auto">
          <a:xfrm>
            <a:off x="0" y="-6350"/>
            <a:ext cx="5291138" cy="420688"/>
          </a:xfrm>
          <a:prstGeom prst="rect">
            <a:avLst/>
          </a:prstGeom>
          <a:solidFill>
            <a:srgbClr val="FFFF00"/>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eaLnBrk="1">
              <a:spcBef>
                <a:spcPts val="500"/>
              </a:spcBef>
              <a:buSzPct val="70000"/>
              <a:buFont typeface="Wingdings" panose="05000000000000000000" pitchFamily="2" charset="2"/>
              <a:buChar char="➢"/>
            </a:pPr>
            <a:r>
              <a:rPr lang="en-US" altLang="en-US" sz="24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Các bước nạp chương trình vào bộ nhớ</a:t>
            </a:r>
            <a:endParaRPr lang="en-US" altLang="en-US">
              <a:solidFill>
                <a:srgbClr val="000000"/>
              </a:solidFill>
              <a:latin typeface="VNI-Helve" pitchFamily="2" charset="0"/>
              <a:sym typeface="VNI-Helve" pitchFamily="2" charset="0"/>
            </a:endParaRPr>
          </a:p>
        </p:txBody>
      </p:sp>
      <p:grpSp>
        <p:nvGrpSpPr>
          <p:cNvPr id="11266" name="Group 2"/>
          <p:cNvGrpSpPr/>
          <p:nvPr/>
        </p:nvGrpSpPr>
        <p:grpSpPr bwMode="auto">
          <a:xfrm>
            <a:off x="2338388" y="2641600"/>
            <a:ext cx="1873250" cy="1119188"/>
            <a:chOff x="-1" y="0"/>
            <a:chExt cx="1872210" cy="1120476"/>
          </a:xfrm>
        </p:grpSpPr>
        <p:sp>
          <p:nvSpPr>
            <p:cNvPr id="44088" name="Rectangle 3"/>
            <p:cNvSpPr/>
            <p:nvPr/>
          </p:nvSpPr>
          <p:spPr bwMode="auto">
            <a:xfrm>
              <a:off x="-1" y="0"/>
              <a:ext cx="1872210" cy="1120476"/>
            </a:xfrm>
            <a:prstGeom prst="rect">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eaLnBrk="1"/>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89" name="Rectangle 4"/>
            <p:cNvSpPr/>
            <p:nvPr/>
          </p:nvSpPr>
          <p:spPr bwMode="auto">
            <a:xfrm>
              <a:off x="-1" y="0"/>
              <a:ext cx="1872210" cy="109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ABBOTT.OBJ</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MOVE R1, (idunno)</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CALL whosonfirst</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a:solidFill>
                  <a:srgbClr val="000000"/>
                </a:solidFill>
                <a:latin typeface="VNI-Helve" pitchFamily="2" charset="0"/>
                <a:sym typeface="VNI-Helve" pitchFamily="2" charset="0"/>
              </a:endParaRPr>
            </a:p>
          </p:txBody>
        </p:sp>
      </p:grpSp>
      <p:grpSp>
        <p:nvGrpSpPr>
          <p:cNvPr id="11269" name="Group 5"/>
          <p:cNvGrpSpPr/>
          <p:nvPr/>
        </p:nvGrpSpPr>
        <p:grpSpPr bwMode="auto">
          <a:xfrm>
            <a:off x="4818063" y="2641600"/>
            <a:ext cx="1873250" cy="1119188"/>
            <a:chOff x="-1" y="0"/>
            <a:chExt cx="1872210" cy="1120476"/>
          </a:xfrm>
        </p:grpSpPr>
        <p:sp>
          <p:nvSpPr>
            <p:cNvPr id="44086" name="Rectangle 6"/>
            <p:cNvSpPr/>
            <p:nvPr/>
          </p:nvSpPr>
          <p:spPr bwMode="auto">
            <a:xfrm>
              <a:off x="-1" y="0"/>
              <a:ext cx="1872210" cy="1120476"/>
            </a:xfrm>
            <a:prstGeom prst="rect">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eaLnBrk="1"/>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87" name="Rectangle 7"/>
            <p:cNvSpPr/>
            <p:nvPr/>
          </p:nvSpPr>
          <p:spPr bwMode="auto">
            <a:xfrm>
              <a:off x="-1" y="0"/>
              <a:ext cx="1872210" cy="109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COSTELLO.OBJ</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whosonfirst:</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a:solidFill>
                  <a:srgbClr val="000000"/>
                </a:solidFill>
                <a:latin typeface="VNI-Helve" pitchFamily="2" charset="0"/>
                <a:sym typeface="VNI-Helve" pitchFamily="2" charset="0"/>
              </a:endParaRPr>
            </a:p>
          </p:txBody>
        </p:sp>
      </p:grpSp>
      <p:grpSp>
        <p:nvGrpSpPr>
          <p:cNvPr id="44037" name="Group 8"/>
          <p:cNvGrpSpPr/>
          <p:nvPr/>
        </p:nvGrpSpPr>
        <p:grpSpPr bwMode="auto">
          <a:xfrm>
            <a:off x="2338388" y="292100"/>
            <a:ext cx="1873250" cy="1412875"/>
            <a:chOff x="-1" y="0"/>
            <a:chExt cx="1872210" cy="1413215"/>
          </a:xfrm>
        </p:grpSpPr>
        <p:sp>
          <p:nvSpPr>
            <p:cNvPr id="44084" name="Rectangle 9"/>
            <p:cNvSpPr/>
            <p:nvPr/>
          </p:nvSpPr>
          <p:spPr bwMode="auto">
            <a:xfrm>
              <a:off x="-1" y="0"/>
              <a:ext cx="1872210" cy="1413215"/>
            </a:xfrm>
            <a:prstGeom prst="rect">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eaLnBrk="1"/>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85" name="Rectangle 10"/>
            <p:cNvSpPr/>
            <p:nvPr/>
          </p:nvSpPr>
          <p:spPr bwMode="auto">
            <a:xfrm>
              <a:off x="-1" y="0"/>
              <a:ext cx="1872210" cy="109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ABBOTT.C</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int idunno;</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whosonfirst(idunno);</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a:solidFill>
                  <a:srgbClr val="000000"/>
                </a:solidFill>
                <a:latin typeface="VNI-Helve" pitchFamily="2" charset="0"/>
                <a:sym typeface="VNI-Helve" pitchFamily="2" charset="0"/>
              </a:endParaRPr>
            </a:p>
          </p:txBody>
        </p:sp>
      </p:grpSp>
      <p:grpSp>
        <p:nvGrpSpPr>
          <p:cNvPr id="44038" name="Group 11"/>
          <p:cNvGrpSpPr/>
          <p:nvPr/>
        </p:nvGrpSpPr>
        <p:grpSpPr bwMode="auto">
          <a:xfrm>
            <a:off x="4800600" y="292100"/>
            <a:ext cx="1873250" cy="1412875"/>
            <a:chOff x="-1" y="0"/>
            <a:chExt cx="1872210" cy="1413215"/>
          </a:xfrm>
        </p:grpSpPr>
        <p:sp>
          <p:nvSpPr>
            <p:cNvPr id="44082" name="Rectangle 12"/>
            <p:cNvSpPr/>
            <p:nvPr/>
          </p:nvSpPr>
          <p:spPr bwMode="auto">
            <a:xfrm>
              <a:off x="-1" y="0"/>
              <a:ext cx="1872210" cy="1413215"/>
            </a:xfrm>
            <a:prstGeom prst="rect">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eaLnBrk="1"/>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83" name="Rectangle 13"/>
            <p:cNvSpPr/>
            <p:nvPr/>
          </p:nvSpPr>
          <p:spPr bwMode="auto">
            <a:xfrm>
              <a:off x="-1" y="0"/>
              <a:ext cx="1872210" cy="130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COSTELLO.C</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int whosonfirst (int x)</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a:solidFill>
                  <a:srgbClr val="000000"/>
                </a:solidFill>
                <a:latin typeface="VNI-Helve" pitchFamily="2" charset="0"/>
                <a:sym typeface="VNI-Helve" pitchFamily="2" charset="0"/>
              </a:endParaRPr>
            </a:p>
          </p:txBody>
        </p:sp>
      </p:grpSp>
      <p:grpSp>
        <p:nvGrpSpPr>
          <p:cNvPr id="11278" name="Group 14"/>
          <p:cNvGrpSpPr/>
          <p:nvPr/>
        </p:nvGrpSpPr>
        <p:grpSpPr bwMode="auto">
          <a:xfrm>
            <a:off x="2627313" y="1992313"/>
            <a:ext cx="1295400" cy="360362"/>
            <a:chOff x="-1" y="-1"/>
            <a:chExt cx="1296146" cy="360560"/>
          </a:xfrm>
        </p:grpSpPr>
        <p:sp>
          <p:nvSpPr>
            <p:cNvPr id="44080" name="AutoShape 15"/>
            <p:cNvSpPr/>
            <p:nvPr/>
          </p:nvSpPr>
          <p:spPr bwMode="auto">
            <a:xfrm>
              <a:off x="-1" y="-1"/>
              <a:ext cx="1296146" cy="36056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FFFF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4081" name="Rectangle 16"/>
            <p:cNvSpPr/>
            <p:nvPr/>
          </p:nvSpPr>
          <p:spPr bwMode="auto">
            <a:xfrm>
              <a:off x="216023" y="24575"/>
              <a:ext cx="864097" cy="311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algn="ctr" eaLnBrk="1"/>
              <a:r>
                <a:rPr lang="en-US" altLang="en-US"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Compiler</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11281" name="Group 17"/>
          <p:cNvGrpSpPr/>
          <p:nvPr/>
        </p:nvGrpSpPr>
        <p:grpSpPr bwMode="auto">
          <a:xfrm>
            <a:off x="4808538" y="5160963"/>
            <a:ext cx="1190625" cy="549275"/>
            <a:chOff x="-1" y="0"/>
            <a:chExt cx="1190922" cy="549238"/>
          </a:xfrm>
        </p:grpSpPr>
        <p:sp>
          <p:nvSpPr>
            <p:cNvPr id="44078" name="AutoShape 18"/>
            <p:cNvSpPr/>
            <p:nvPr/>
          </p:nvSpPr>
          <p:spPr bwMode="auto">
            <a:xfrm>
              <a:off x="-1" y="0"/>
              <a:ext cx="1190922" cy="5492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FFFF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4079" name="Rectangle 19"/>
            <p:cNvSpPr/>
            <p:nvPr/>
          </p:nvSpPr>
          <p:spPr bwMode="auto">
            <a:xfrm>
              <a:off x="198486" y="4615"/>
              <a:ext cx="793948" cy="5400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algn="ctr" eaLnBrk="1"/>
              <a:r>
                <a:rPr lang="en-US" altLang="en-US"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Loader/ locator</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11284" name="Group 20"/>
          <p:cNvGrpSpPr/>
          <p:nvPr/>
        </p:nvGrpSpPr>
        <p:grpSpPr bwMode="auto">
          <a:xfrm>
            <a:off x="5089525" y="1992313"/>
            <a:ext cx="1295400" cy="360362"/>
            <a:chOff x="-1" y="-1"/>
            <a:chExt cx="1296146" cy="360560"/>
          </a:xfrm>
        </p:grpSpPr>
        <p:sp>
          <p:nvSpPr>
            <p:cNvPr id="44076" name="AutoShape 21"/>
            <p:cNvSpPr/>
            <p:nvPr/>
          </p:nvSpPr>
          <p:spPr bwMode="auto">
            <a:xfrm>
              <a:off x="-1" y="-1"/>
              <a:ext cx="1296146" cy="36056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FFFF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4077" name="Rectangle 22"/>
            <p:cNvSpPr/>
            <p:nvPr/>
          </p:nvSpPr>
          <p:spPr bwMode="auto">
            <a:xfrm>
              <a:off x="216023" y="24575"/>
              <a:ext cx="864097" cy="311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algn="ctr" eaLnBrk="1"/>
              <a:r>
                <a:rPr lang="en-US" altLang="en-US"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Compiler</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11287" name="Group 23"/>
          <p:cNvGrpSpPr/>
          <p:nvPr/>
        </p:nvGrpSpPr>
        <p:grpSpPr bwMode="auto">
          <a:xfrm>
            <a:off x="3860800" y="4106863"/>
            <a:ext cx="1296988" cy="360362"/>
            <a:chOff x="-1" y="-1"/>
            <a:chExt cx="1296146" cy="360560"/>
          </a:xfrm>
        </p:grpSpPr>
        <p:sp>
          <p:nvSpPr>
            <p:cNvPr id="44074" name="AutoShape 24"/>
            <p:cNvSpPr/>
            <p:nvPr/>
          </p:nvSpPr>
          <p:spPr bwMode="auto">
            <a:xfrm>
              <a:off x="-1" y="-1"/>
              <a:ext cx="1296146" cy="36056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FFFF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4075" name="Rectangle 25"/>
            <p:cNvSpPr/>
            <p:nvPr/>
          </p:nvSpPr>
          <p:spPr bwMode="auto">
            <a:xfrm>
              <a:off x="216023" y="24575"/>
              <a:ext cx="864097" cy="311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algn="ctr" eaLnBrk="1"/>
              <a:r>
                <a:rPr lang="en-US" altLang="en-US"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Linker</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grpSp>
      <p:sp>
        <p:nvSpPr>
          <p:cNvPr id="11290" name="Line 26"/>
          <p:cNvSpPr>
            <a:spLocks noChangeShapeType="1"/>
          </p:cNvSpPr>
          <p:nvPr/>
        </p:nvSpPr>
        <p:spPr bwMode="auto">
          <a:xfrm>
            <a:off x="5722938" y="1704975"/>
            <a:ext cx="0" cy="287338"/>
          </a:xfrm>
          <a:prstGeom prst="line">
            <a:avLst/>
          </a:prstGeom>
          <a:noFill/>
          <a:ln w="1905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91" name="Line 27"/>
          <p:cNvSpPr>
            <a:spLocks noChangeShapeType="1"/>
          </p:cNvSpPr>
          <p:nvPr/>
        </p:nvSpPr>
        <p:spPr bwMode="auto">
          <a:xfrm>
            <a:off x="3275013" y="1704975"/>
            <a:ext cx="0" cy="287338"/>
          </a:xfrm>
          <a:prstGeom prst="line">
            <a:avLst/>
          </a:prstGeom>
          <a:noFill/>
          <a:ln w="1905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92" name="Line 28"/>
          <p:cNvSpPr>
            <a:spLocks noChangeShapeType="1"/>
          </p:cNvSpPr>
          <p:nvPr/>
        </p:nvSpPr>
        <p:spPr bwMode="auto">
          <a:xfrm>
            <a:off x="5722938" y="2352675"/>
            <a:ext cx="0" cy="288925"/>
          </a:xfrm>
          <a:prstGeom prst="line">
            <a:avLst/>
          </a:prstGeom>
          <a:noFill/>
          <a:ln w="1905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93" name="Line 29"/>
          <p:cNvSpPr>
            <a:spLocks noChangeShapeType="1"/>
          </p:cNvSpPr>
          <p:nvPr/>
        </p:nvSpPr>
        <p:spPr bwMode="auto">
          <a:xfrm>
            <a:off x="3275013" y="2344738"/>
            <a:ext cx="0" cy="288925"/>
          </a:xfrm>
          <a:prstGeom prst="line">
            <a:avLst/>
          </a:prstGeom>
          <a:noFill/>
          <a:ln w="1905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94" name="Line 30"/>
          <p:cNvSpPr>
            <a:spLocks noChangeShapeType="1"/>
          </p:cNvSpPr>
          <p:nvPr/>
        </p:nvSpPr>
        <p:spPr bwMode="auto">
          <a:xfrm flipH="1">
            <a:off x="4508500" y="3783013"/>
            <a:ext cx="1246188" cy="323850"/>
          </a:xfrm>
          <a:prstGeom prst="line">
            <a:avLst/>
          </a:prstGeom>
          <a:noFill/>
          <a:ln w="1905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95" name="Line 31"/>
          <p:cNvSpPr>
            <a:spLocks noChangeShapeType="1"/>
          </p:cNvSpPr>
          <p:nvPr/>
        </p:nvSpPr>
        <p:spPr bwMode="auto">
          <a:xfrm>
            <a:off x="3257550" y="3783013"/>
            <a:ext cx="1250950" cy="323850"/>
          </a:xfrm>
          <a:prstGeom prst="line">
            <a:avLst/>
          </a:prstGeom>
          <a:noFill/>
          <a:ln w="1905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96" name="Line 32"/>
          <p:cNvSpPr>
            <a:spLocks noChangeShapeType="1"/>
          </p:cNvSpPr>
          <p:nvPr/>
        </p:nvSpPr>
        <p:spPr bwMode="auto">
          <a:xfrm flipH="1">
            <a:off x="3476625" y="4467225"/>
            <a:ext cx="1014413" cy="333375"/>
          </a:xfrm>
          <a:prstGeom prst="line">
            <a:avLst/>
          </a:prstGeom>
          <a:noFill/>
          <a:ln w="1905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97" name="Line 33"/>
          <p:cNvSpPr>
            <a:spLocks noChangeShapeType="1"/>
          </p:cNvSpPr>
          <p:nvPr/>
        </p:nvSpPr>
        <p:spPr bwMode="auto">
          <a:xfrm>
            <a:off x="4344988" y="5160963"/>
            <a:ext cx="463550" cy="274637"/>
          </a:xfrm>
          <a:prstGeom prst="line">
            <a:avLst/>
          </a:prstGeom>
          <a:noFill/>
          <a:ln w="1905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98" name="Line 34"/>
          <p:cNvSpPr>
            <a:spLocks noChangeShapeType="1"/>
          </p:cNvSpPr>
          <p:nvPr/>
        </p:nvSpPr>
        <p:spPr bwMode="auto">
          <a:xfrm>
            <a:off x="5999163" y="5435600"/>
            <a:ext cx="866775" cy="474663"/>
          </a:xfrm>
          <a:prstGeom prst="line">
            <a:avLst/>
          </a:prstGeom>
          <a:noFill/>
          <a:ln w="1905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44052" name="Rectangle 35"/>
          <p:cNvSpPr/>
          <p:nvPr/>
        </p:nvSpPr>
        <p:spPr bwMode="auto">
          <a:xfrm>
            <a:off x="6865938" y="582613"/>
            <a:ext cx="188118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algn="ctr" eaLnBrk="1"/>
            <a:r>
              <a:rPr lang="en-US" altLang="en-US" sz="2400" b="1">
                <a:solidFill>
                  <a:srgbClr val="3365FF"/>
                </a:solidFill>
                <a:latin typeface="Times New Roman" panose="02020603050405020304" pitchFamily="18" charset="0"/>
                <a:cs typeface="Times New Roman" panose="02020603050405020304" pitchFamily="18" charset="0"/>
                <a:sym typeface="Times New Roman" panose="02020603050405020304" pitchFamily="18" charset="0"/>
              </a:rPr>
              <a:t>“SOURCE</a:t>
            </a:r>
            <a:endParaRPr lang="en-US" altLang="en-US" sz="2400" b="1">
              <a:solidFill>
                <a:srgbClr val="3365FF"/>
              </a:solidFill>
              <a:latin typeface="Times New Roman" panose="02020603050405020304" pitchFamily="18" charset="0"/>
              <a:cs typeface="Times New Roman" panose="02020603050405020304" pitchFamily="18" charset="0"/>
              <a:sym typeface="Times New Roman" panose="02020603050405020304" pitchFamily="18" charset="0"/>
            </a:endParaRPr>
          </a:p>
          <a:p>
            <a:pPr algn="ctr" eaLnBrk="1"/>
            <a:r>
              <a:rPr lang="en-US" altLang="en-US" sz="2400" b="1">
                <a:solidFill>
                  <a:srgbClr val="3365FF"/>
                </a:solidFill>
                <a:latin typeface="Times New Roman" panose="02020603050405020304" pitchFamily="18" charset="0"/>
                <a:cs typeface="Times New Roman" panose="02020603050405020304" pitchFamily="18" charset="0"/>
                <a:sym typeface="Times New Roman" panose="02020603050405020304" pitchFamily="18" charset="0"/>
              </a:rPr>
              <a:t>CODE”</a:t>
            </a:r>
            <a:endParaRPr lang="en-US" altLang="en-US">
              <a:solidFill>
                <a:srgbClr val="000000"/>
              </a:solidFill>
              <a:latin typeface="VNI-Helve" pitchFamily="2" charset="0"/>
              <a:sym typeface="VNI-Helve" pitchFamily="2" charset="0"/>
            </a:endParaRPr>
          </a:p>
        </p:txBody>
      </p:sp>
      <p:sp>
        <p:nvSpPr>
          <p:cNvPr id="11300" name="Rectangle 36"/>
          <p:cNvSpPr/>
          <p:nvPr/>
        </p:nvSpPr>
        <p:spPr bwMode="auto">
          <a:xfrm>
            <a:off x="6865938" y="2786063"/>
            <a:ext cx="1881187"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algn="ctr" eaLnBrk="1"/>
            <a:r>
              <a:rPr lang="en-US" altLang="en-US" sz="2400" b="1">
                <a:solidFill>
                  <a:srgbClr val="3365FF"/>
                </a:solidFill>
                <a:latin typeface="Times New Roman" panose="02020603050405020304" pitchFamily="18" charset="0"/>
                <a:cs typeface="Times New Roman" panose="02020603050405020304" pitchFamily="18" charset="0"/>
                <a:sym typeface="Times New Roman" panose="02020603050405020304" pitchFamily="18" charset="0"/>
              </a:rPr>
              <a:t>“OBJECT</a:t>
            </a:r>
            <a:endParaRPr lang="en-US" altLang="en-US" sz="2400" b="1">
              <a:solidFill>
                <a:srgbClr val="3365FF"/>
              </a:solidFill>
              <a:latin typeface="Times New Roman" panose="02020603050405020304" pitchFamily="18" charset="0"/>
              <a:cs typeface="Times New Roman" panose="02020603050405020304" pitchFamily="18" charset="0"/>
              <a:sym typeface="Times New Roman" panose="02020603050405020304" pitchFamily="18" charset="0"/>
            </a:endParaRPr>
          </a:p>
          <a:p>
            <a:pPr algn="ctr" eaLnBrk="1"/>
            <a:r>
              <a:rPr lang="en-US" altLang="en-US" sz="2400" b="1">
                <a:solidFill>
                  <a:srgbClr val="3365FF"/>
                </a:solidFill>
                <a:latin typeface="Times New Roman" panose="02020603050405020304" pitchFamily="18" charset="0"/>
                <a:cs typeface="Times New Roman" panose="02020603050405020304" pitchFamily="18" charset="0"/>
                <a:sym typeface="Times New Roman" panose="02020603050405020304" pitchFamily="18" charset="0"/>
              </a:rPr>
              <a:t>CODE”</a:t>
            </a:r>
            <a:endParaRPr lang="en-US" altLang="en-US">
              <a:solidFill>
                <a:srgbClr val="000000"/>
              </a:solidFill>
              <a:latin typeface="VNI-Helve" pitchFamily="2" charset="0"/>
              <a:sym typeface="VNI-Helve" pitchFamily="2" charset="0"/>
            </a:endParaRPr>
          </a:p>
        </p:txBody>
      </p:sp>
      <p:grpSp>
        <p:nvGrpSpPr>
          <p:cNvPr id="11301" name="Group 37"/>
          <p:cNvGrpSpPr/>
          <p:nvPr/>
        </p:nvGrpSpPr>
        <p:grpSpPr bwMode="auto">
          <a:xfrm>
            <a:off x="6072188" y="4021138"/>
            <a:ext cx="2954337" cy="2781300"/>
            <a:chOff x="-1" y="-1"/>
            <a:chExt cx="2953987" cy="2780929"/>
          </a:xfrm>
        </p:grpSpPr>
        <p:grpSp>
          <p:nvGrpSpPr>
            <p:cNvPr id="44065" name="Group 38"/>
            <p:cNvGrpSpPr/>
            <p:nvPr/>
          </p:nvGrpSpPr>
          <p:grpSpPr bwMode="auto">
            <a:xfrm>
              <a:off x="793744" y="-1"/>
              <a:ext cx="2160242" cy="2780929"/>
              <a:chOff x="-1" y="-1"/>
              <a:chExt cx="2160242" cy="2780930"/>
            </a:xfrm>
          </p:grpSpPr>
          <p:grpSp>
            <p:nvGrpSpPr>
              <p:cNvPr id="44068" name="Group 39"/>
              <p:cNvGrpSpPr/>
              <p:nvPr/>
            </p:nvGrpSpPr>
            <p:grpSpPr bwMode="auto">
              <a:xfrm>
                <a:off x="-1" y="-1"/>
                <a:ext cx="2160242" cy="2780930"/>
                <a:chOff x="-1" y="-1"/>
                <a:chExt cx="2160242" cy="2780930"/>
              </a:xfrm>
            </p:grpSpPr>
            <p:sp>
              <p:nvSpPr>
                <p:cNvPr id="44072" name="Rectangle 40"/>
                <p:cNvSpPr/>
                <p:nvPr/>
              </p:nvSpPr>
              <p:spPr bwMode="auto">
                <a:xfrm>
                  <a:off x="-1" y="-1"/>
                  <a:ext cx="2160242" cy="2780930"/>
                </a:xfrm>
                <a:prstGeom prst="rect">
                  <a:avLst/>
                </a:prstGeom>
                <a:solidFill>
                  <a:srgbClr val="CCEED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algn="ctr" eaLnBrk="1"/>
                  <a:endParaRPr lang="en-US" altLang="en-US" sz="28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73" name="Rectangle 41"/>
                <p:cNvSpPr/>
                <p:nvPr/>
              </p:nvSpPr>
              <p:spPr bwMode="auto">
                <a:xfrm>
                  <a:off x="-1" y="-1"/>
                  <a:ext cx="2160242" cy="421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algn="ctr" eaLnBrk="1"/>
                  <a:r>
                    <a:rPr lang="en-US" altLang="en-US" sz="24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Memory</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44069" name="Group 42"/>
              <p:cNvGrpSpPr/>
              <p:nvPr/>
            </p:nvGrpSpPr>
            <p:grpSpPr bwMode="auto">
              <a:xfrm>
                <a:off x="192874" y="576063"/>
                <a:ext cx="1735700" cy="2041650"/>
                <a:chOff x="0" y="-1"/>
                <a:chExt cx="1735700" cy="2041650"/>
              </a:xfrm>
            </p:grpSpPr>
            <p:sp>
              <p:nvSpPr>
                <p:cNvPr id="44070" name="Rectangle 43"/>
                <p:cNvSpPr/>
                <p:nvPr/>
              </p:nvSpPr>
              <p:spPr bwMode="auto">
                <a:xfrm>
                  <a:off x="0" y="-1"/>
                  <a:ext cx="1735700" cy="2041650"/>
                </a:xfrm>
                <a:prstGeom prst="rect">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eaLnBrk="1"/>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71" name="Rectangle 44"/>
                <p:cNvSpPr/>
                <p:nvPr/>
              </p:nvSpPr>
              <p:spPr bwMode="auto">
                <a:xfrm>
                  <a:off x="0" y="-1"/>
                  <a:ext cx="1735700" cy="191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HAHAHA.EXE</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MOVE R1, 22388</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CALL 21547</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MOVE R1, R5</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(value of idunno)</a:t>
                  </a:r>
                  <a:r>
                    <a:rPr lang="en-US" altLang="en-US" sz="14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a:solidFill>
                      <a:srgbClr val="000000"/>
                    </a:solidFill>
                    <a:latin typeface="VNI-Helve" pitchFamily="2" charset="0"/>
                    <a:sym typeface="VNI-Helve" pitchFamily="2" charset="0"/>
                  </a:endParaRPr>
                </a:p>
              </p:txBody>
            </p:sp>
          </p:grpSp>
        </p:grpSp>
        <p:sp>
          <p:nvSpPr>
            <p:cNvPr id="44066" name="Rectangle 45"/>
            <p:cNvSpPr/>
            <p:nvPr/>
          </p:nvSpPr>
          <p:spPr bwMode="auto">
            <a:xfrm>
              <a:off x="1656" y="1877886"/>
              <a:ext cx="720081" cy="28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algn="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21547</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67" name="Rectangle 46"/>
            <p:cNvSpPr/>
            <p:nvPr/>
          </p:nvSpPr>
          <p:spPr bwMode="auto">
            <a:xfrm>
              <a:off x="-1" y="2309934"/>
              <a:ext cx="720081" cy="28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algn="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22388</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11311" name="Group 47"/>
          <p:cNvGrpSpPr/>
          <p:nvPr/>
        </p:nvGrpSpPr>
        <p:grpSpPr bwMode="auto">
          <a:xfrm>
            <a:off x="1831975" y="4800600"/>
            <a:ext cx="2513013" cy="2041525"/>
            <a:chOff x="-1" y="-1"/>
            <a:chExt cx="2513036" cy="2041650"/>
          </a:xfrm>
        </p:grpSpPr>
        <p:grpSp>
          <p:nvGrpSpPr>
            <p:cNvPr id="44059" name="Group 48"/>
            <p:cNvGrpSpPr/>
            <p:nvPr/>
          </p:nvGrpSpPr>
          <p:grpSpPr bwMode="auto">
            <a:xfrm>
              <a:off x="777335" y="-1"/>
              <a:ext cx="1735700" cy="2041650"/>
              <a:chOff x="0" y="-1"/>
              <a:chExt cx="1735700" cy="2041650"/>
            </a:xfrm>
          </p:grpSpPr>
          <p:sp>
            <p:nvSpPr>
              <p:cNvPr id="44063" name="Rectangle 49"/>
              <p:cNvSpPr/>
              <p:nvPr/>
            </p:nvSpPr>
            <p:spPr bwMode="auto">
              <a:xfrm>
                <a:off x="0" y="-1"/>
                <a:ext cx="1735700" cy="2041650"/>
              </a:xfrm>
              <a:prstGeom prst="rect">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eaLnBrk="1"/>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64" name="Rectangle 50"/>
              <p:cNvSpPr/>
              <p:nvPr/>
            </p:nvSpPr>
            <p:spPr bwMode="auto">
              <a:xfrm>
                <a:off x="0" y="-1"/>
                <a:ext cx="1735700" cy="191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HAHAHA.EXE</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MOVE R1, 2388</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CALL 1547</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MOVE R1, R5</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(value of idunno</a:t>
                </a:r>
                <a:r>
                  <a:rPr lang="en-US" altLang="en-US" sz="14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a:solidFill>
                    <a:srgbClr val="000000"/>
                  </a:solidFill>
                  <a:latin typeface="VNI-Helve" pitchFamily="2" charset="0"/>
                  <a:sym typeface="VNI-Helve" pitchFamily="2" charset="0"/>
                </a:endParaRPr>
              </a:p>
            </p:txBody>
          </p:sp>
        </p:grpSp>
        <p:sp>
          <p:nvSpPr>
            <p:cNvPr id="44060" name="Rectangle 51"/>
            <p:cNvSpPr/>
            <p:nvPr/>
          </p:nvSpPr>
          <p:spPr bwMode="auto">
            <a:xfrm>
              <a:off x="1656" y="1282218"/>
              <a:ext cx="720081" cy="28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algn="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1547</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61" name="Rectangle 52"/>
            <p:cNvSpPr/>
            <p:nvPr/>
          </p:nvSpPr>
          <p:spPr bwMode="auto">
            <a:xfrm>
              <a:off x="-1" y="1714266"/>
              <a:ext cx="720081" cy="28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charset="-128"/>
                </a:defRPr>
              </a:lvl1pPr>
              <a:lvl2pPr marL="742950" indent="-285750">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algn="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2388</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62" name="AutoShape 53"/>
            <p:cNvSpPr/>
            <p:nvPr/>
          </p:nvSpPr>
          <p:spPr bwMode="auto">
            <a:xfrm>
              <a:off x="1628903" y="666014"/>
              <a:ext cx="508307" cy="626853"/>
            </a:xfrm>
            <a:custGeom>
              <a:avLst/>
              <a:gdLst>
                <a:gd name="T0" fmla="*/ 2147483646 w 20689"/>
                <a:gd name="T1" fmla="*/ 2147483646 h 19981"/>
                <a:gd name="T2" fmla="*/ 2147483646 w 20689"/>
                <a:gd name="T3" fmla="*/ 2147483646 h 19981"/>
                <a:gd name="T4" fmla="*/ 2147483646 w 20689"/>
                <a:gd name="T5" fmla="*/ 2147483646 h 19981"/>
                <a:gd name="T6" fmla="*/ 2147483646 w 20689"/>
                <a:gd name="T7" fmla="*/ 2147483646 h 199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689" h="19981">
                  <a:moveTo>
                    <a:pt x="5982" y="5928"/>
                  </a:moveTo>
                  <a:cubicBezTo>
                    <a:pt x="13791" y="2154"/>
                    <a:pt x="21600" y="-1619"/>
                    <a:pt x="20603" y="723"/>
                  </a:cubicBezTo>
                  <a:cubicBezTo>
                    <a:pt x="19606" y="3065"/>
                    <a:pt x="9803" y="11523"/>
                    <a:pt x="0" y="19981"/>
                  </a:cubicBezTo>
                </a:path>
              </a:pathLst>
            </a:custGeom>
            <a:noFill/>
            <a:ln w="952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
        <p:nvSpPr>
          <p:cNvPr id="11318" name="Rectangle 54"/>
          <p:cNvSpPr/>
          <p:nvPr/>
        </p:nvSpPr>
        <p:spPr bwMode="auto">
          <a:xfrm>
            <a:off x="0" y="1555750"/>
            <a:ext cx="2338388" cy="154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Verdana" panose="020B0604030504040204" pitchFamily="34" charset="0"/>
                <a:ea typeface="MS PGothic" panose="020B0600070205080204" charset="-128"/>
              </a:defRPr>
            </a:lvl1pPr>
            <a:lvl2pPr>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marL="0" lvl="1" eaLnBrk="1"/>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Khi m</a:t>
            </a:r>
            <a:r>
              <a:rPr lang="en-US" altLang="en-US" sz="2000">
                <a:solidFill>
                  <a:srgbClr val="0000CC"/>
                </a:solidFill>
                <a:latin typeface="VNI-Helve" pitchFamily="2" charset="0"/>
                <a:sym typeface="VNI-Helve" pitchFamily="2" charset="0"/>
              </a:rPr>
              <a:t>ỗ</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i file đư</a:t>
            </a:r>
            <a:r>
              <a:rPr lang="en-US" altLang="en-US" sz="2000">
                <a:solidFill>
                  <a:srgbClr val="0000CC"/>
                </a:solidFill>
                <a:latin typeface="VNI-Helve" pitchFamily="2" charset="0"/>
                <a:sym typeface="VNI-Helve" pitchFamily="2" charset="0"/>
              </a:rPr>
              <a:t>ợ</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 biên d</a:t>
            </a:r>
            <a:r>
              <a:rPr lang="en-US" altLang="en-US" sz="2000">
                <a:solidFill>
                  <a:srgbClr val="0000CC"/>
                </a:solidFill>
                <a:latin typeface="VNI-Helve" pitchFamily="2" charset="0"/>
                <a:sym typeface="VNI-Helve" pitchFamily="2" charset="0"/>
              </a:rPr>
              <a:t>ị</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ch, các đ</a:t>
            </a:r>
            <a:r>
              <a:rPr lang="en-US" altLang="en-US" sz="2000">
                <a:solidFill>
                  <a:srgbClr val="0000CC"/>
                </a:solidFill>
                <a:latin typeface="VNI-Helve" pitchFamily="2" charset="0"/>
                <a:sym typeface="VNI-Helve" pitchFamily="2" charset="0"/>
              </a:rPr>
              <a:t>ị</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a ch</a:t>
            </a:r>
            <a:r>
              <a:rPr lang="en-US" altLang="en-US" sz="2000">
                <a:solidFill>
                  <a:srgbClr val="0000CC"/>
                </a:solidFill>
                <a:latin typeface="VNI-Helve" pitchFamily="2" charset="0"/>
                <a:sym typeface="VNI-Helve" pitchFamily="2" charset="0"/>
              </a:rPr>
              <a:t>ỉ</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chưa bi</a:t>
            </a:r>
            <a:r>
              <a:rPr lang="en-US" altLang="en-US" sz="2000">
                <a:solidFill>
                  <a:srgbClr val="0000CC"/>
                </a:solidFill>
                <a:latin typeface="VNI-Helve" pitchFamily="2" charset="0"/>
                <a:sym typeface="VNI-Helve" pitchFamily="2" charset="0"/>
              </a:rPr>
              <a:t>ế</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 vì th</a:t>
            </a:r>
            <a:r>
              <a:rPr lang="en-US" altLang="en-US" sz="2000">
                <a:solidFill>
                  <a:srgbClr val="0000CC"/>
                </a:solidFill>
                <a:latin typeface="VNI-Helve" pitchFamily="2" charset="0"/>
                <a:sym typeface="VNI-Helve" pitchFamily="2" charset="0"/>
              </a:rPr>
              <a:t>ế</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các c</a:t>
            </a:r>
            <a:r>
              <a:rPr lang="en-US" altLang="en-US" sz="2000">
                <a:solidFill>
                  <a:srgbClr val="0000CC"/>
                </a:solidFill>
                <a:latin typeface="VNI-Helve" pitchFamily="2" charset="0"/>
                <a:sym typeface="VNI-Helve" pitchFamily="2" charset="0"/>
              </a:rPr>
              <a:t>ờ</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đư</a:t>
            </a:r>
            <a:r>
              <a:rPr lang="en-US" altLang="en-US" sz="2000">
                <a:solidFill>
                  <a:srgbClr val="0000CC"/>
                </a:solidFill>
                <a:latin typeface="VNI-Helve" pitchFamily="2" charset="0"/>
                <a:sym typeface="VNI-Helve" pitchFamily="2" charset="0"/>
              </a:rPr>
              <a:t>ợ</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 dùng đ</a:t>
            </a:r>
            <a:r>
              <a:rPr lang="en-US" altLang="en-US" sz="2000">
                <a:solidFill>
                  <a:srgbClr val="0000CC"/>
                </a:solidFill>
                <a:latin typeface="VNI-Helve" pitchFamily="2" charset="0"/>
                <a:sym typeface="VNI-Helve" pitchFamily="2" charset="0"/>
              </a:rPr>
              <a:t>ể</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đánh d</a:t>
            </a:r>
            <a:r>
              <a:rPr lang="en-US" altLang="en-US" sz="2000">
                <a:solidFill>
                  <a:srgbClr val="0000CC"/>
                </a:solidFill>
                <a:latin typeface="VNI-Helve" pitchFamily="2" charset="0"/>
                <a:sym typeface="VNI-Helve" pitchFamily="2" charset="0"/>
              </a:rPr>
              <a:t>ấ</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u</a:t>
            </a:r>
            <a:endParaRPr lang="en-US" altLang="en-US">
              <a:solidFill>
                <a:srgbClr val="000000"/>
              </a:solidFill>
              <a:latin typeface="VNI-Helve" pitchFamily="2" charset="0"/>
              <a:sym typeface="VNI-Helve" pitchFamily="2" charset="0"/>
            </a:endParaRPr>
          </a:p>
        </p:txBody>
      </p:sp>
      <p:sp>
        <p:nvSpPr>
          <p:cNvPr id="11319" name="Rectangle 55"/>
          <p:cNvSpPr/>
          <p:nvPr/>
        </p:nvSpPr>
        <p:spPr bwMode="auto">
          <a:xfrm>
            <a:off x="0" y="4029075"/>
            <a:ext cx="2338388" cy="154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Verdana" panose="020B0604030504040204" pitchFamily="34" charset="0"/>
                <a:ea typeface="MS PGothic" panose="020B0600070205080204" charset="-128"/>
              </a:defRPr>
            </a:lvl1pPr>
            <a:lvl2pPr>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marL="0" lvl="1" eaLnBrk="1"/>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Trình linker k</a:t>
            </a:r>
            <a:r>
              <a:rPr lang="en-US" altLang="en-US" sz="2000">
                <a:solidFill>
                  <a:srgbClr val="0000CC"/>
                </a:solidFill>
                <a:latin typeface="VNI-Helve" pitchFamily="2" charset="0"/>
                <a:sym typeface="VNI-Helve" pitchFamily="2" charset="0"/>
              </a:rPr>
              <a:t>ế</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 n</a:t>
            </a:r>
            <a:r>
              <a:rPr lang="en-US" altLang="en-US" sz="2000">
                <a:solidFill>
                  <a:srgbClr val="0000CC"/>
                </a:solidFill>
                <a:latin typeface="VNI-Helve" pitchFamily="2" charset="0"/>
                <a:sym typeface="VNI-Helve" pitchFamily="2" charset="0"/>
              </a:rPr>
              <a:t>ố</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i các files, vì th</a:t>
            </a:r>
            <a:r>
              <a:rPr lang="en-US" altLang="en-US" sz="2000">
                <a:solidFill>
                  <a:srgbClr val="0000CC"/>
                </a:solidFill>
                <a:latin typeface="VNI-Helve" pitchFamily="2" charset="0"/>
                <a:sym typeface="VNI-Helve" pitchFamily="2" charset="0"/>
              </a:rPr>
              <a:t>ế</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nó có th</a:t>
            </a:r>
            <a:r>
              <a:rPr lang="en-US" altLang="en-US" sz="2000">
                <a:solidFill>
                  <a:srgbClr val="0000CC"/>
                </a:solidFill>
                <a:latin typeface="VNI-Helve" pitchFamily="2" charset="0"/>
                <a:sym typeface="VNI-Helve" pitchFamily="2" charset="0"/>
              </a:rPr>
              <a:t>ể</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thay th</a:t>
            </a:r>
            <a:r>
              <a:rPr lang="en-US" altLang="en-US" sz="2000">
                <a:solidFill>
                  <a:srgbClr val="0000CC"/>
                </a:solidFill>
                <a:latin typeface="VNI-Helve" pitchFamily="2" charset="0"/>
                <a:sym typeface="VNI-Helve" pitchFamily="2" charset="0"/>
              </a:rPr>
              <a:t>ế</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các ch</a:t>
            </a:r>
            <a:r>
              <a:rPr lang="en-US" altLang="en-US" sz="2000">
                <a:solidFill>
                  <a:srgbClr val="0000CC"/>
                </a:solidFill>
                <a:latin typeface="VNI-Helve" pitchFamily="2" charset="0"/>
                <a:sym typeface="VNI-Helve" pitchFamily="2" charset="0"/>
              </a:rPr>
              <a:t>ỗ</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đánh d</a:t>
            </a:r>
            <a:r>
              <a:rPr lang="en-US" altLang="en-US" sz="2000">
                <a:solidFill>
                  <a:srgbClr val="0000CC"/>
                </a:solidFill>
                <a:latin typeface="VNI-Helve" pitchFamily="2" charset="0"/>
                <a:sym typeface="VNI-Helve" pitchFamily="2" charset="0"/>
              </a:rPr>
              <a:t>ấ</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u v</a:t>
            </a:r>
            <a:r>
              <a:rPr lang="en-US" altLang="en-US" sz="2000">
                <a:solidFill>
                  <a:srgbClr val="0000CC"/>
                </a:solidFill>
                <a:latin typeface="VNI-Helve" pitchFamily="2" charset="0"/>
                <a:sym typeface="VNI-Helve" pitchFamily="2" charset="0"/>
              </a:rPr>
              <a:t>ớ</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i đ</a:t>
            </a:r>
            <a:r>
              <a:rPr lang="en-US" altLang="en-US" sz="2000">
                <a:solidFill>
                  <a:srgbClr val="0000CC"/>
                </a:solidFill>
                <a:latin typeface="VNI-Helve" pitchFamily="2" charset="0"/>
                <a:sym typeface="VNI-Helve" pitchFamily="2" charset="0"/>
              </a:rPr>
              <a:t>ị</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a ch</a:t>
            </a:r>
            <a:r>
              <a:rPr lang="en-US" altLang="en-US" sz="2000">
                <a:solidFill>
                  <a:srgbClr val="0000CC"/>
                </a:solidFill>
                <a:latin typeface="VNI-Helve" pitchFamily="2" charset="0"/>
                <a:sym typeface="VNI-Helve" pitchFamily="2" charset="0"/>
              </a:rPr>
              <a:t>ỉ</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th</a:t>
            </a:r>
            <a:r>
              <a:rPr lang="en-US" altLang="en-US" sz="2000">
                <a:solidFill>
                  <a:srgbClr val="0000CC"/>
                </a:solidFill>
                <a:latin typeface="VNI-Helve" pitchFamily="2" charset="0"/>
                <a:sym typeface="VNI-Helve" pitchFamily="2" charset="0"/>
              </a:rPr>
              <a:t>ậ</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a:t>
            </a:r>
            <a:endParaRPr lang="en-US" altLang="en-US">
              <a:solidFill>
                <a:srgbClr val="000000"/>
              </a:solidFill>
              <a:latin typeface="VNI-Helve" pitchFamily="2" charset="0"/>
              <a:sym typeface="VNI-Helve" pitchFamily="2" charset="0"/>
            </a:endParaRPr>
          </a:p>
        </p:txBody>
      </p:sp>
      <p:sp>
        <p:nvSpPr>
          <p:cNvPr id="11320" name="Rectangle 56"/>
          <p:cNvSpPr/>
          <p:nvPr/>
        </p:nvSpPr>
        <p:spPr bwMode="auto">
          <a:xfrm>
            <a:off x="4467225" y="5827713"/>
            <a:ext cx="1978025"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Verdana" panose="020B0604030504040204" pitchFamily="34" charset="0"/>
                <a:ea typeface="MS PGothic" panose="020B0600070205080204" charset="-128"/>
              </a:defRPr>
            </a:lvl1pPr>
            <a:lvl2pPr>
              <a:defRPr>
                <a:solidFill>
                  <a:schemeClr val="tx1"/>
                </a:solidFill>
                <a:latin typeface="Verdana" panose="020B0604030504040204" pitchFamily="34" charset="0"/>
                <a:ea typeface="MS PGothic" panose="020B0600070205080204" charset="-128"/>
              </a:defRPr>
            </a:lvl2pPr>
            <a:lvl3pPr marL="1143000" indent="-228600">
              <a:defRPr>
                <a:solidFill>
                  <a:schemeClr val="tx1"/>
                </a:solidFill>
                <a:latin typeface="Verdana" panose="020B0604030504040204" pitchFamily="34" charset="0"/>
                <a:ea typeface="MS PGothic" panose="020B0600070205080204" charset="-128"/>
              </a:defRPr>
            </a:lvl3pPr>
            <a:lvl4pPr marL="1600200" indent="-228600">
              <a:defRPr>
                <a:solidFill>
                  <a:schemeClr val="tx1"/>
                </a:solidFill>
                <a:latin typeface="Verdana" panose="020B0604030504040204" pitchFamily="34" charset="0"/>
                <a:ea typeface="MS PGothic" panose="020B0600070205080204" charset="-128"/>
              </a:defRPr>
            </a:lvl4pPr>
            <a:lvl5pPr marL="2057400" indent="-228600">
              <a:defRPr>
                <a:solidFill>
                  <a:schemeClr val="tx1"/>
                </a:solidFill>
                <a:latin typeface="Verdana" panose="020B060403050404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charset="-128"/>
              </a:defRPr>
            </a:lvl9pPr>
          </a:lstStyle>
          <a:p>
            <a:pPr marL="0" lvl="1" eaLnBrk="1"/>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Ph</a:t>
            </a:r>
            <a:r>
              <a:rPr lang="en-US" altLang="en-US" sz="2000">
                <a:solidFill>
                  <a:srgbClr val="0000CC"/>
                </a:solidFill>
                <a:latin typeface="VNI-Helve" pitchFamily="2" charset="0"/>
                <a:sym typeface="VNI-Helve" pitchFamily="2" charset="0"/>
              </a:rPr>
              <a:t>ả</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i xác đ</a:t>
            </a:r>
            <a:r>
              <a:rPr lang="en-US" altLang="en-US" sz="2000">
                <a:solidFill>
                  <a:srgbClr val="0000CC"/>
                </a:solidFill>
                <a:latin typeface="VNI-Helve" pitchFamily="2" charset="0"/>
                <a:sym typeface="VNI-Helve" pitchFamily="2" charset="0"/>
              </a:rPr>
              <a:t>ị</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nh đ</a:t>
            </a:r>
            <a:r>
              <a:rPr lang="en-US" altLang="en-US" sz="2000">
                <a:solidFill>
                  <a:srgbClr val="0000CC"/>
                </a:solidFill>
                <a:latin typeface="VNI-Helve" pitchFamily="2" charset="0"/>
                <a:sym typeface="VNI-Helve" pitchFamily="2" charset="0"/>
              </a:rPr>
              <a:t>ị</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a ch</a:t>
            </a:r>
            <a:r>
              <a:rPr lang="en-US" altLang="en-US" sz="2000">
                <a:solidFill>
                  <a:srgbClr val="0000CC"/>
                </a:solidFill>
                <a:latin typeface="VNI-Helve" pitchFamily="2" charset="0"/>
                <a:sym typeface="VNI-Helve" pitchFamily="2" charset="0"/>
              </a:rPr>
              <a:t>ỉ</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b</a:t>
            </a:r>
            <a:r>
              <a:rPr lang="en-US" altLang="en-US" sz="2000">
                <a:solidFill>
                  <a:srgbClr val="0000CC"/>
                </a:solidFill>
                <a:latin typeface="VNI-Helve" pitchFamily="2" charset="0"/>
                <a:sym typeface="VNI-Helve" pitchFamily="2" charset="0"/>
              </a:rPr>
              <a:t>ộ</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nh</a:t>
            </a:r>
            <a:r>
              <a:rPr lang="en-US" altLang="en-US" sz="2000">
                <a:solidFill>
                  <a:srgbClr val="0000CC"/>
                </a:solidFill>
                <a:latin typeface="VNI-Helve" pitchFamily="2" charset="0"/>
                <a:sym typeface="VNI-Helve" pitchFamily="2" charset="0"/>
              </a:rPr>
              <a:t>ớ</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b</a:t>
            </a:r>
            <a:r>
              <a:rPr lang="en-US" altLang="en-US" sz="2000">
                <a:solidFill>
                  <a:srgbClr val="0000CC"/>
                </a:solidFill>
                <a:latin typeface="VNI-Helve" pitchFamily="2" charset="0"/>
                <a:sym typeface="VNI-Helve" pitchFamily="2" charset="0"/>
              </a:rPr>
              <a:t>ắ</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 đ</a:t>
            </a:r>
            <a:r>
              <a:rPr lang="en-US" altLang="en-US" sz="2000">
                <a:solidFill>
                  <a:srgbClr val="0000CC"/>
                </a:solidFill>
                <a:latin typeface="VNI-Helve" pitchFamily="2" charset="0"/>
                <a:sym typeface="VNI-Helve" pitchFamily="2" charset="0"/>
              </a:rPr>
              <a:t>ầ</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u đ</a:t>
            </a:r>
            <a:r>
              <a:rPr lang="en-US" altLang="en-US" sz="2000">
                <a:solidFill>
                  <a:srgbClr val="0000CC"/>
                </a:solidFill>
                <a:latin typeface="VNI-Helve" pitchFamily="2" charset="0"/>
                <a:sym typeface="VNI-Helve" pitchFamily="2" charset="0"/>
              </a:rPr>
              <a:t>ể</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th</a:t>
            </a:r>
            <a:r>
              <a:rPr lang="en-US" altLang="en-US" sz="2000">
                <a:solidFill>
                  <a:srgbClr val="0000CC"/>
                </a:solidFill>
                <a:latin typeface="VNI-Helve" pitchFamily="2" charset="0"/>
                <a:sym typeface="VNI-Helve" pitchFamily="2" charset="0"/>
              </a:rPr>
              <a:t>ự</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 thi</a:t>
            </a:r>
            <a:endParaRPr lang="en-US" altLang="en-US">
              <a:solidFill>
                <a:srgbClr val="000000"/>
              </a:solidFill>
              <a:latin typeface="VNI-Helve" pitchFamily="2" charset="0"/>
              <a:sym typeface="VNI-Helve" pitchFamily="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29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127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11290"/>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1128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13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11293"/>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11292"/>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499"/>
                                          </p:stCondLst>
                                        </p:cTn>
                                        <p:tgtEl>
                                          <p:spTgt spid="11269"/>
                                        </p:tgtEl>
                                        <p:attrNameLst>
                                          <p:attrName>style.visibility</p:attrName>
                                        </p:attrNameLst>
                                      </p:cBhvr>
                                      <p:to>
                                        <p:strVal val="visible"/>
                                      </p:to>
                                    </p:set>
                                  </p:childTnLst>
                                </p:cTn>
                              </p:par>
                            </p:childTnLst>
                          </p:cTn>
                        </p:par>
                        <p:par>
                          <p:cTn id="30" fill="hold">
                            <p:stCondLst>
                              <p:cond delay="1500"/>
                            </p:stCondLst>
                            <p:childTnLst>
                              <p:par>
                                <p:cTn id="31" presetID="1" presetClass="entr" presetSubtype="0" fill="hold" nodeType="afterEffect">
                                  <p:stCondLst>
                                    <p:cond delay="0"/>
                                  </p:stCondLst>
                                  <p:childTnLst>
                                    <p:set>
                                      <p:cBhvr>
                                        <p:cTn id="32" dur="1" fill="hold">
                                          <p:stCondLst>
                                            <p:cond delay="499"/>
                                          </p:stCondLst>
                                        </p:cTn>
                                        <p:tgtEl>
                                          <p:spTgt spid="11266"/>
                                        </p:tgtEl>
                                        <p:attrNameLst>
                                          <p:attrName>style.visibility</p:attrName>
                                        </p:attrNameLst>
                                      </p:cBhvr>
                                      <p:to>
                                        <p:strVal val="visible"/>
                                      </p:to>
                                    </p:set>
                                  </p:childTnLst>
                                </p:cTn>
                              </p:par>
                            </p:childTnLst>
                          </p:cTn>
                        </p:par>
                        <p:par>
                          <p:cTn id="33" fill="hold">
                            <p:stCondLst>
                              <p:cond delay="2000"/>
                            </p:stCondLst>
                            <p:childTnLst>
                              <p:par>
                                <p:cTn id="34" presetID="1" presetClass="entr" presetSubtype="0" fill="hold" grpId="0" nodeType="afterEffect">
                                  <p:stCondLst>
                                    <p:cond delay="0"/>
                                  </p:stCondLst>
                                  <p:childTnLst>
                                    <p:set>
                                      <p:cBhvr>
                                        <p:cTn id="35" dur="1" fill="hold">
                                          <p:stCondLst>
                                            <p:cond delay="499"/>
                                          </p:stCondLst>
                                        </p:cTn>
                                        <p:tgtEl>
                                          <p:spTgt spid="1130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11295"/>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499"/>
                                          </p:stCondLst>
                                        </p:cTn>
                                        <p:tgtEl>
                                          <p:spTgt spid="11294"/>
                                        </p:tgtEl>
                                        <p:attrNameLst>
                                          <p:attrName>style.visibility</p:attrName>
                                        </p:attrNameLst>
                                      </p:cBhvr>
                                      <p:to>
                                        <p:strVal val="visible"/>
                                      </p:to>
                                    </p:set>
                                  </p:childTnLst>
                                </p:cTn>
                              </p:par>
                            </p:childTnLst>
                          </p:cTn>
                        </p:par>
                        <p:par>
                          <p:cTn id="43" fill="hold">
                            <p:stCondLst>
                              <p:cond delay="1000"/>
                            </p:stCondLst>
                            <p:childTnLst>
                              <p:par>
                                <p:cTn id="44" presetID="1" presetClass="entr" presetSubtype="0" fill="hold" nodeType="afterEffect">
                                  <p:stCondLst>
                                    <p:cond delay="0"/>
                                  </p:stCondLst>
                                  <p:childTnLst>
                                    <p:set>
                                      <p:cBhvr>
                                        <p:cTn id="45" dur="1" fill="hold">
                                          <p:stCondLst>
                                            <p:cond delay="499"/>
                                          </p:stCondLst>
                                        </p:cTn>
                                        <p:tgtEl>
                                          <p:spTgt spid="11287"/>
                                        </p:tgtEl>
                                        <p:attrNameLst>
                                          <p:attrName>style.visibility</p:attrName>
                                        </p:attrNameLst>
                                      </p:cBhvr>
                                      <p:to>
                                        <p:strVal val="visible"/>
                                      </p:to>
                                    </p:set>
                                  </p:childTnLst>
                                </p:cTn>
                              </p:par>
                            </p:childTnLst>
                          </p:cTn>
                        </p:par>
                        <p:par>
                          <p:cTn id="46" fill="hold">
                            <p:stCondLst>
                              <p:cond delay="1500"/>
                            </p:stCondLst>
                            <p:childTnLst>
                              <p:par>
                                <p:cTn id="47" presetID="1" presetClass="entr" presetSubtype="0" fill="hold" grpId="0" nodeType="afterEffect">
                                  <p:stCondLst>
                                    <p:cond delay="0"/>
                                  </p:stCondLst>
                                  <p:childTnLst>
                                    <p:set>
                                      <p:cBhvr>
                                        <p:cTn id="48" dur="1" fill="hold">
                                          <p:stCondLst>
                                            <p:cond delay="499"/>
                                          </p:stCondLst>
                                        </p:cTn>
                                        <p:tgtEl>
                                          <p:spTgt spid="113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11296"/>
                                        </p:tgtEl>
                                        <p:attrNameLst>
                                          <p:attrName>style.visibility</p:attrName>
                                        </p:attrNameLst>
                                      </p:cBhvr>
                                      <p:to>
                                        <p:strVal val="visible"/>
                                      </p:to>
                                    </p:set>
                                  </p:childTnLst>
                                </p:cTn>
                              </p:par>
                            </p:childTnLst>
                          </p:cTn>
                        </p:par>
                        <p:par>
                          <p:cTn id="53" fill="hold">
                            <p:stCondLst>
                              <p:cond delay="500"/>
                            </p:stCondLst>
                            <p:childTnLst>
                              <p:par>
                                <p:cTn id="54" presetID="1" presetClass="entr" presetSubtype="0" fill="hold" nodeType="afterEffect">
                                  <p:stCondLst>
                                    <p:cond delay="0"/>
                                  </p:stCondLst>
                                  <p:childTnLst>
                                    <p:set>
                                      <p:cBhvr>
                                        <p:cTn id="55" dur="1" fill="hold">
                                          <p:stCondLst>
                                            <p:cond delay="499"/>
                                          </p:stCondLst>
                                        </p:cTn>
                                        <p:tgtEl>
                                          <p:spTgt spid="1131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499"/>
                                          </p:stCondLst>
                                        </p:cTn>
                                        <p:tgtEl>
                                          <p:spTgt spid="11297"/>
                                        </p:tgtEl>
                                        <p:attrNameLst>
                                          <p:attrName>style.visibility</p:attrName>
                                        </p:attrNameLst>
                                      </p:cBhvr>
                                      <p:to>
                                        <p:strVal val="visible"/>
                                      </p:to>
                                    </p:set>
                                  </p:childTnLst>
                                </p:cTn>
                              </p:par>
                            </p:childTnLst>
                          </p:cTn>
                        </p:par>
                        <p:par>
                          <p:cTn id="60" fill="hold">
                            <p:stCondLst>
                              <p:cond delay="500"/>
                            </p:stCondLst>
                            <p:childTnLst>
                              <p:par>
                                <p:cTn id="61" presetID="1" presetClass="entr" presetSubtype="0" fill="hold" nodeType="afterEffect">
                                  <p:stCondLst>
                                    <p:cond delay="0"/>
                                  </p:stCondLst>
                                  <p:childTnLst>
                                    <p:set>
                                      <p:cBhvr>
                                        <p:cTn id="62" dur="1" fill="hold">
                                          <p:stCondLst>
                                            <p:cond delay="499"/>
                                          </p:stCondLst>
                                        </p:cTn>
                                        <p:tgtEl>
                                          <p:spTgt spid="11281"/>
                                        </p:tgtEl>
                                        <p:attrNameLst>
                                          <p:attrName>style.visibility</p:attrName>
                                        </p:attrNameLst>
                                      </p:cBhvr>
                                      <p:to>
                                        <p:strVal val="visible"/>
                                      </p:to>
                                    </p:set>
                                  </p:childTnLst>
                                </p:cTn>
                              </p:par>
                            </p:childTnLst>
                          </p:cTn>
                        </p:par>
                        <p:par>
                          <p:cTn id="63" fill="hold">
                            <p:stCondLst>
                              <p:cond delay="1000"/>
                            </p:stCondLst>
                            <p:childTnLst>
                              <p:par>
                                <p:cTn id="64" presetID="1" presetClass="entr" presetSubtype="0" fill="hold" grpId="0" nodeType="afterEffect">
                                  <p:stCondLst>
                                    <p:cond delay="0"/>
                                  </p:stCondLst>
                                  <p:childTnLst>
                                    <p:set>
                                      <p:cBhvr>
                                        <p:cTn id="65" dur="1" fill="hold">
                                          <p:stCondLst>
                                            <p:cond delay="499"/>
                                          </p:stCondLst>
                                        </p:cTn>
                                        <p:tgtEl>
                                          <p:spTgt spid="1132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499"/>
                                          </p:stCondLst>
                                        </p:cTn>
                                        <p:tgtEl>
                                          <p:spTgt spid="11298"/>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499"/>
                                          </p:stCondLst>
                                        </p:cTn>
                                        <p:tgtEl>
                                          <p:spTgt spid="11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0" grpId="0" autoUpdateAnimBg="0"/>
      <p:bldP spid="11318" grpId="0" autoUpdateAnimBg="0"/>
      <p:bldP spid="11319" grpId="0" autoUpdateAnimBg="0"/>
      <p:bldP spid="1132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đổi địa chỉ</a:t>
            </a:r>
            <a:endParaRPr lang="en-US"/>
          </a:p>
        </p:txBody>
      </p:sp>
      <p:sp>
        <p:nvSpPr>
          <p:cNvPr id="3" name="Content Placeholder 2"/>
          <p:cNvSpPr>
            <a:spLocks noGrp="1"/>
          </p:cNvSpPr>
          <p:nvPr>
            <p:ph idx="1"/>
          </p:nvPr>
        </p:nvSpPr>
        <p:spPr/>
        <p:txBody>
          <a:bodyPr/>
          <a:lstStyle/>
          <a:p>
            <a:pPr>
              <a:spcBef>
                <a:spcPts val="400"/>
              </a:spcBef>
            </a:pPr>
            <a:r>
              <a:rPr lang="en-US" altLang="en-US" sz="2400">
                <a:solidFill>
                  <a:srgbClr val="0070C0"/>
                </a:solidFill>
              </a:rPr>
              <a:t>Chuyển đổi địa chỉ: </a:t>
            </a:r>
            <a:r>
              <a:rPr lang="en-US" altLang="en-US" sz="2400"/>
              <a:t>quá trình ánh xạ một địa chỉ từ không gian địa chỉ này sang không gian địa chỉ khác.</a:t>
            </a:r>
            <a:endParaRPr lang="vi-VN" altLang="en-US" sz="2400"/>
          </a:p>
          <a:p>
            <a:pPr>
              <a:spcBef>
                <a:spcPts val="400"/>
              </a:spcBef>
            </a:pPr>
            <a:r>
              <a:rPr lang="en-US" altLang="en-US" sz="2400">
                <a:solidFill>
                  <a:srgbClr val="0070C0"/>
                </a:solidFill>
              </a:rPr>
              <a:t>Biểu diễn địa chỉ nhớ</a:t>
            </a:r>
            <a:endParaRPr lang="vi-VN" altLang="en-US" sz="2400"/>
          </a:p>
          <a:p>
            <a:pPr lvl="1">
              <a:spcBef>
                <a:spcPts val="400"/>
              </a:spcBef>
            </a:pPr>
            <a:r>
              <a:rPr lang="en-US" altLang="en-US" sz="2200"/>
              <a:t>Trong source code: symbolic (các biến, hằng, pointer,…)</a:t>
            </a:r>
            <a:endParaRPr lang="vi-VN" altLang="en-US" sz="2200"/>
          </a:p>
          <a:p>
            <a:pPr lvl="1">
              <a:spcBef>
                <a:spcPts val="400"/>
              </a:spcBef>
            </a:pPr>
            <a:r>
              <a:rPr lang="en-US" altLang="en-US" sz="2200"/>
              <a:t>Trong thời điểm biên dịch: thường là địa chỉ khả tái định vị</a:t>
            </a:r>
            <a:endParaRPr lang="vi-VN" altLang="en-US" sz="2200"/>
          </a:p>
          <a:p>
            <a:pPr lvl="2">
              <a:spcBef>
                <a:spcPts val="400"/>
              </a:spcBef>
            </a:pPr>
            <a:r>
              <a:rPr lang="vi-VN" altLang="en-US" sz="2200"/>
              <a:t>Ví dụ: </a:t>
            </a:r>
            <a:r>
              <a:rPr lang="en-US" altLang="en-US" sz="2200"/>
              <a:t>a ở vị trí </a:t>
            </a:r>
            <a:r>
              <a:rPr lang="vi-VN" altLang="en-US" sz="2200"/>
              <a:t>12 byte so với vị trí bắt đầu </a:t>
            </a:r>
            <a:r>
              <a:rPr lang="en-US" altLang="en-US" sz="2200"/>
              <a:t>module</a:t>
            </a:r>
            <a:endParaRPr lang="vi-VN" altLang="en-US" sz="2200"/>
          </a:p>
          <a:p>
            <a:pPr lvl="1">
              <a:spcBef>
                <a:spcPts val="400"/>
              </a:spcBef>
            </a:pPr>
            <a:r>
              <a:rPr lang="en-US" altLang="en-US" sz="2200"/>
              <a:t>Thời điểm linking/loading: có thể là địa chỉ thực. </a:t>
            </a:r>
            <a:endParaRPr lang="en-US" altLang="en-US" sz="2200"/>
          </a:p>
          <a:p>
            <a:pPr lvl="2">
              <a:spcBef>
                <a:spcPts val="400"/>
              </a:spcBef>
            </a:pPr>
            <a:r>
              <a:rPr lang="vi-VN" altLang="en-US" sz="2200"/>
              <a:t>Ví dụ: </a:t>
            </a:r>
            <a:r>
              <a:rPr lang="en-US" altLang="en-US" sz="2200"/>
              <a:t>dữ liệu nằm tại địa chỉ bộ nhớ thực 2030</a:t>
            </a:r>
            <a:endParaRPr lang="vi-VN" altLang="en-US" sz="2200"/>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Rectangle 4"/>
          <p:cNvSpPr>
            <a:spLocks noChangeArrowheads="1"/>
          </p:cNvSpPr>
          <p:nvPr/>
        </p:nvSpPr>
        <p:spPr bwMode="auto">
          <a:xfrm>
            <a:off x="4191000" y="4762500"/>
            <a:ext cx="757238" cy="96678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8" name="Text Box 5"/>
          <p:cNvSpPr txBox="1">
            <a:spLocks noChangeArrowheads="1"/>
          </p:cNvSpPr>
          <p:nvPr/>
        </p:nvSpPr>
        <p:spPr bwMode="auto">
          <a:xfrm>
            <a:off x="3703638" y="46355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zh-TW" altLang="en-US" sz="1600">
                <a:latin typeface="Arial" panose="020B0604020202020204" pitchFamily="34" charset="0"/>
                <a:ea typeface="標楷體" pitchFamily="65" charset="-128"/>
              </a:rPr>
              <a:t>0</a:t>
            </a:r>
            <a:endParaRPr lang="zh-TW" altLang="en-US" sz="1600">
              <a:latin typeface="Arial" panose="020B0604020202020204" pitchFamily="34" charset="0"/>
              <a:ea typeface="標楷體" pitchFamily="65" charset="-128"/>
            </a:endParaRPr>
          </a:p>
        </p:txBody>
      </p:sp>
      <p:sp>
        <p:nvSpPr>
          <p:cNvPr id="9" name="Text Box 6"/>
          <p:cNvSpPr txBox="1">
            <a:spLocks noChangeArrowheads="1"/>
          </p:cNvSpPr>
          <p:nvPr/>
        </p:nvSpPr>
        <p:spPr bwMode="auto">
          <a:xfrm>
            <a:off x="3592513" y="5518150"/>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zh-TW" altLang="en-US" sz="1600">
                <a:latin typeface="Arial" panose="020B0604020202020204" pitchFamily="34" charset="0"/>
                <a:ea typeface="標楷體" pitchFamily="65" charset="-128"/>
              </a:rPr>
              <a:t>250</a:t>
            </a:r>
            <a:endParaRPr lang="zh-TW" altLang="en-US" sz="1600">
              <a:latin typeface="Arial" panose="020B0604020202020204" pitchFamily="34" charset="0"/>
              <a:ea typeface="標楷體" pitchFamily="65" charset="-128"/>
            </a:endParaRPr>
          </a:p>
        </p:txBody>
      </p:sp>
      <p:sp>
        <p:nvSpPr>
          <p:cNvPr id="10" name="Line 7"/>
          <p:cNvSpPr>
            <a:spLocks noChangeShapeType="1"/>
          </p:cNvSpPr>
          <p:nvPr/>
        </p:nvSpPr>
        <p:spPr bwMode="auto">
          <a:xfrm>
            <a:off x="5113338" y="5297488"/>
            <a:ext cx="1489075" cy="0"/>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 name="Rectangle 8"/>
          <p:cNvSpPr>
            <a:spLocks noChangeArrowheads="1"/>
          </p:cNvSpPr>
          <p:nvPr/>
        </p:nvSpPr>
        <p:spPr bwMode="auto">
          <a:xfrm>
            <a:off x="6708775" y="4557713"/>
            <a:ext cx="758825" cy="139382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12" name="Rectangle 9" descr="Light downward diagonal"/>
          <p:cNvSpPr>
            <a:spLocks noChangeArrowheads="1"/>
          </p:cNvSpPr>
          <p:nvPr/>
        </p:nvSpPr>
        <p:spPr bwMode="auto">
          <a:xfrm>
            <a:off x="6708775" y="4767263"/>
            <a:ext cx="757238" cy="908050"/>
          </a:xfrm>
          <a:prstGeom prst="rect">
            <a:avLst/>
          </a:prstGeom>
          <a:pattFill prst="ltDnDiag">
            <a:fgClr>
              <a:schemeClr val="tx1"/>
            </a:fgClr>
            <a:bgClr>
              <a:srgbClr val="FFFFFF"/>
            </a:bgClr>
          </a:pattFill>
          <a:ln w="12700">
            <a:pattFill prst="sphere">
              <a:fgClr>
                <a:schemeClr val="tx1"/>
              </a:fgClr>
              <a:bgClr>
                <a:schemeClr val="bg1"/>
              </a:bgClr>
            </a:pattFill>
            <a:miter lim="800000"/>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13" name="Text Box 10"/>
          <p:cNvSpPr txBox="1">
            <a:spLocks noChangeArrowheads="1"/>
          </p:cNvSpPr>
          <p:nvPr/>
        </p:nvSpPr>
        <p:spPr bwMode="auto">
          <a:xfrm>
            <a:off x="7451725" y="4614863"/>
            <a:ext cx="63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zh-TW" altLang="en-US" sz="1600">
                <a:latin typeface="Arial" panose="020B0604020202020204" pitchFamily="34" charset="0"/>
                <a:ea typeface="標楷體" pitchFamily="65" charset="-128"/>
              </a:rPr>
              <a:t>2000</a:t>
            </a:r>
            <a:endParaRPr lang="zh-TW" altLang="en-US" sz="1600">
              <a:latin typeface="Arial" panose="020B0604020202020204" pitchFamily="34" charset="0"/>
              <a:ea typeface="標楷體" pitchFamily="65" charset="-128"/>
            </a:endParaRPr>
          </a:p>
        </p:txBody>
      </p:sp>
      <p:sp>
        <p:nvSpPr>
          <p:cNvPr id="14" name="Text Box 11"/>
          <p:cNvSpPr txBox="1">
            <a:spLocks noChangeArrowheads="1"/>
          </p:cNvSpPr>
          <p:nvPr/>
        </p:nvSpPr>
        <p:spPr bwMode="auto">
          <a:xfrm>
            <a:off x="7466013" y="5468938"/>
            <a:ext cx="63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zh-TW" altLang="en-US" sz="1600">
                <a:latin typeface="Arial" panose="020B0604020202020204" pitchFamily="34" charset="0"/>
                <a:ea typeface="標楷體" pitchFamily="65" charset="-128"/>
              </a:rPr>
              <a:t>2250</a:t>
            </a:r>
            <a:endParaRPr lang="zh-TW" altLang="en-US" sz="1600">
              <a:latin typeface="Arial" panose="020B0604020202020204" pitchFamily="34" charset="0"/>
              <a:ea typeface="標楷體" pitchFamily="65" charset="-128"/>
            </a:endParaRPr>
          </a:p>
        </p:txBody>
      </p:sp>
      <p:sp>
        <p:nvSpPr>
          <p:cNvPr id="15" name="Text Box 12"/>
          <p:cNvSpPr txBox="1">
            <a:spLocks noChangeArrowheads="1"/>
          </p:cNvSpPr>
          <p:nvPr/>
        </p:nvSpPr>
        <p:spPr bwMode="auto">
          <a:xfrm>
            <a:off x="3519488" y="5813425"/>
            <a:ext cx="217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a:latin typeface="Arial" panose="020B0604020202020204" pitchFamily="34" charset="0"/>
                <a:ea typeface="標楷體" pitchFamily="65" charset="-128"/>
              </a:rPr>
              <a:t>relocatable address</a:t>
            </a:r>
            <a:endParaRPr lang="en-US" altLang="zh-TW">
              <a:latin typeface="Arial" panose="020B0604020202020204" pitchFamily="34" charset="0"/>
              <a:ea typeface="標楷體" pitchFamily="65" charset="-128"/>
            </a:endParaRPr>
          </a:p>
        </p:txBody>
      </p:sp>
      <p:sp>
        <p:nvSpPr>
          <p:cNvPr id="16" name="Text Box 13"/>
          <p:cNvSpPr txBox="1">
            <a:spLocks noChangeArrowheads="1"/>
          </p:cNvSpPr>
          <p:nvPr/>
        </p:nvSpPr>
        <p:spPr bwMode="auto">
          <a:xfrm>
            <a:off x="6164263" y="6034088"/>
            <a:ext cx="189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a:latin typeface="Arial" panose="020B0604020202020204" pitchFamily="34" charset="0"/>
                <a:ea typeface="標楷體" pitchFamily="65" charset="-128"/>
              </a:rPr>
              <a:t>physical memory</a:t>
            </a:r>
            <a:endParaRPr lang="en-US" altLang="zh-TW">
              <a:latin typeface="Arial" panose="020B0604020202020204" pitchFamily="34" charset="0"/>
              <a:ea typeface="標楷體" pitchFamily="65" charset="-128"/>
            </a:endParaRPr>
          </a:p>
        </p:txBody>
      </p:sp>
      <p:sp>
        <p:nvSpPr>
          <p:cNvPr id="17" name="Rectangle 14"/>
          <p:cNvSpPr>
            <a:spLocks noChangeArrowheads="1"/>
          </p:cNvSpPr>
          <p:nvPr/>
        </p:nvSpPr>
        <p:spPr bwMode="auto">
          <a:xfrm>
            <a:off x="1422400" y="4762500"/>
            <a:ext cx="1108075" cy="96678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18" name="Line 15"/>
          <p:cNvSpPr>
            <a:spLocks noChangeShapeType="1"/>
          </p:cNvSpPr>
          <p:nvPr/>
        </p:nvSpPr>
        <p:spPr bwMode="auto">
          <a:xfrm>
            <a:off x="2613025" y="5297488"/>
            <a:ext cx="1489075" cy="0"/>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9" name="Text Box 16"/>
          <p:cNvSpPr txBox="1">
            <a:spLocks noChangeArrowheads="1"/>
          </p:cNvSpPr>
          <p:nvPr/>
        </p:nvSpPr>
        <p:spPr bwMode="auto">
          <a:xfrm>
            <a:off x="1033463" y="5813425"/>
            <a:ext cx="194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a:latin typeface="Arial" panose="020B0604020202020204" pitchFamily="34" charset="0"/>
                <a:ea typeface="標楷體" pitchFamily="65" charset="-128"/>
              </a:rPr>
              <a:t>symbolic address</a:t>
            </a:r>
            <a:endParaRPr lang="en-US" altLang="zh-TW">
              <a:latin typeface="Arial" panose="020B0604020202020204" pitchFamily="34" charset="0"/>
              <a:ea typeface="標楷體" pitchFamily="65" charset="-128"/>
            </a:endParaRPr>
          </a:p>
        </p:txBody>
      </p:sp>
      <p:sp>
        <p:nvSpPr>
          <p:cNvPr id="20" name="Text Box 17"/>
          <p:cNvSpPr txBox="1">
            <a:spLocks noChangeArrowheads="1"/>
          </p:cNvSpPr>
          <p:nvPr/>
        </p:nvSpPr>
        <p:spPr bwMode="auto">
          <a:xfrm>
            <a:off x="1460500" y="4814888"/>
            <a:ext cx="10017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lnSpc>
                <a:spcPct val="80000"/>
              </a:lnSpc>
              <a:spcBef>
                <a:spcPct val="50000"/>
              </a:spcBef>
              <a:buClrTx/>
              <a:buSzTx/>
              <a:buFontTx/>
              <a:buNone/>
            </a:pPr>
            <a:r>
              <a:rPr lang="en-US" altLang="zh-TW" sz="1600" b="1">
                <a:latin typeface="Arial" panose="020B0604020202020204" pitchFamily="34" charset="0"/>
                <a:ea typeface="標楷體" pitchFamily="65" charset="-128"/>
              </a:rPr>
              <a:t>int  i;</a:t>
            </a:r>
            <a:br>
              <a:rPr lang="en-US" altLang="zh-TW" sz="1600" b="1">
                <a:latin typeface="Arial" panose="020B0604020202020204" pitchFamily="34" charset="0"/>
                <a:ea typeface="標楷體" pitchFamily="65" charset="-128"/>
              </a:rPr>
            </a:br>
            <a:r>
              <a:rPr lang="en-US" altLang="zh-TW" sz="1600" b="1">
                <a:latin typeface="Arial" panose="020B0604020202020204" pitchFamily="34" charset="0"/>
                <a:ea typeface="標楷體" pitchFamily="65" charset="-128"/>
              </a:rPr>
              <a:t>goto p1;</a:t>
            </a:r>
            <a:endParaRPr lang="en-US" altLang="zh-TW" sz="1600" b="1">
              <a:latin typeface="Arial" panose="020B0604020202020204" pitchFamily="34" charset="0"/>
              <a:ea typeface="標楷體" pitchFamily="65" charset="-128"/>
            </a:endParaRPr>
          </a:p>
        </p:txBody>
      </p:sp>
      <p:sp>
        <p:nvSpPr>
          <p:cNvPr id="21" name="Text Box 18"/>
          <p:cNvSpPr txBox="1">
            <a:spLocks noChangeArrowheads="1"/>
          </p:cNvSpPr>
          <p:nvPr/>
        </p:nvSpPr>
        <p:spPr bwMode="auto">
          <a:xfrm>
            <a:off x="993775" y="528796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zh-TW" sz="1600">
                <a:latin typeface="Arial" panose="020B0604020202020204" pitchFamily="34" charset="0"/>
                <a:ea typeface="標楷體" pitchFamily="65" charset="-128"/>
              </a:rPr>
              <a:t>p1</a:t>
            </a:r>
            <a:endParaRPr lang="en-US" altLang="zh-TW" sz="1600">
              <a:latin typeface="Arial" panose="020B0604020202020204" pitchFamily="34" charset="0"/>
              <a:ea typeface="標楷體" pitchFamily="65"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đổi địa chỉ (tt)</a:t>
            </a:r>
            <a:endParaRPr lang="en-US"/>
          </a:p>
        </p:txBody>
      </p:sp>
      <p:sp>
        <p:nvSpPr>
          <p:cNvPr id="3" name="Content Placeholder 2"/>
          <p:cNvSpPr>
            <a:spLocks noGrp="1"/>
          </p:cNvSpPr>
          <p:nvPr>
            <p:ph idx="1"/>
          </p:nvPr>
        </p:nvSpPr>
        <p:spPr/>
        <p:txBody>
          <a:bodyPr/>
          <a:lstStyle/>
          <a:p>
            <a:pPr>
              <a:spcBef>
                <a:spcPts val="1000"/>
              </a:spcBef>
            </a:pPr>
            <a:r>
              <a:rPr lang="en-US" altLang="en-US" sz="2400"/>
              <a:t>Địa chỉ lệnh và dữ liệu được chuyển đổi thành địa chỉ thực có thể xảy ra tại ba thời điểm khác nhau.</a:t>
            </a:r>
            <a:endParaRPr lang="vi-VN" altLang="en-US" sz="2400"/>
          </a:p>
          <a:p>
            <a:pPr lvl="1">
              <a:spcBef>
                <a:spcPts val="1000"/>
              </a:spcBef>
            </a:pPr>
            <a:r>
              <a:rPr lang="en-US" altLang="en-US" sz="2200"/>
              <a:t>Compile time: nếu biết trước địa chỉ bộ nhớ của chương trình thì có thể kết gán địa chỉ tuyệt đối lúc biên dịch</a:t>
            </a:r>
            <a:endParaRPr lang="en-US" altLang="en-US" sz="2200"/>
          </a:p>
          <a:p>
            <a:pPr lvl="2">
              <a:spcBef>
                <a:spcPts val="1000"/>
              </a:spcBef>
            </a:pPr>
            <a:r>
              <a:rPr lang="vi-VN" altLang="en-US" sz="2200"/>
              <a:t>Ví dụ: </a:t>
            </a:r>
            <a:r>
              <a:rPr lang="en-US" altLang="en-US" sz="2200"/>
              <a:t>chương trình .COM của MS-DOS</a:t>
            </a:r>
            <a:endParaRPr lang="en-US" altLang="en-US" sz="2200"/>
          </a:p>
          <a:p>
            <a:pPr lvl="2">
              <a:spcBef>
                <a:spcPts val="1000"/>
              </a:spcBef>
            </a:pPr>
            <a:r>
              <a:rPr lang="en-US" altLang="en-US" sz="2200"/>
              <a:t>Khuyết điểm: phải biên dịch lại nếu thay đổi địa chỉ nạp chương trình</a:t>
            </a:r>
            <a:endParaRPr lang="vi-VN" altLang="en-US" sz="2200"/>
          </a:p>
          <a:p>
            <a:pPr lvl="1">
              <a:spcBef>
                <a:spcPts val="1000"/>
              </a:spcBef>
            </a:pPr>
            <a:r>
              <a:rPr lang="en-US" altLang="en-US" sz="2200"/>
              <a:t>Load time: vào thời điểm loading, loader phải chuyển đổi địa chỉ khả tái định vị thành địa chỉ thực dựa trên một địa chỉ nền</a:t>
            </a:r>
            <a:endParaRPr lang="vi-VN" altLang="en-US" sz="2200"/>
          </a:p>
          <a:p>
            <a:pPr lvl="2">
              <a:spcBef>
                <a:spcPts val="1000"/>
              </a:spcBef>
            </a:pPr>
            <a:r>
              <a:rPr lang="en-US" altLang="en-US" sz="2200"/>
              <a:t>Địa chỉ thực được tính toán vào thời điểm nạp chương trình     =&gt; phải tiến hành reload nếu địa chỉ nền thay đổi</a:t>
            </a:r>
            <a:endParaRPr lang="vi-VN" altLang="en-US" sz="2200"/>
          </a:p>
        </p:txBody>
      </p:sp>
      <p:sp>
        <p:nvSpPr>
          <p:cNvPr id="4" name="Date Placeholder 3"/>
          <p:cNvSpPr>
            <a:spLocks noGrp="1"/>
          </p:cNvSpPr>
          <p:nvPr>
            <p:ph type="dt" sz="half" idx="10"/>
          </p:nvPr>
        </p:nvSpPr>
        <p:spPr/>
        <p:txBody>
          <a:bodyPr/>
          <a:lstStyle/>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Sinh địa chỉ tuyệt đối vào thời điểm dịch</a:t>
            </a:r>
            <a:endParaRPr lang="en-US"/>
          </a:p>
        </p:txBody>
      </p:sp>
      <p:sp>
        <p:nvSpPr>
          <p:cNvPr id="3" name="Date Placeholder 2"/>
          <p:cNvSpPr>
            <a:spLocks noGrp="1"/>
          </p:cNvSpPr>
          <p:nvPr>
            <p:ph type="dt" sz="half" idx="10"/>
          </p:nvPr>
        </p:nvSpPr>
        <p:spPr/>
        <p:txBody>
          <a:bodyPr/>
          <a:lstStyle/>
          <a:p>
            <a:fld id="{23BAD0F7-3350-4E06-B588-1E0EA9C9F1FB}" type="datetime1">
              <a:rPr kumimoji="1" lang="en-US" altLang="ja-JP" smtClean="0"/>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Rectangle 3"/>
          <p:cNvSpPr/>
          <p:nvPr/>
        </p:nvSpPr>
        <p:spPr bwMode="auto">
          <a:xfrm>
            <a:off x="690563" y="2125663"/>
            <a:ext cx="1398587" cy="3230562"/>
          </a:xfrm>
          <a:prstGeom prst="rect">
            <a:avLst/>
          </a:prstGeom>
          <a:noFill/>
          <a:ln w="1270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7" name="Rectangle 4"/>
          <p:cNvSpPr/>
          <p:nvPr/>
        </p:nvSpPr>
        <p:spPr bwMode="auto">
          <a:xfrm>
            <a:off x="784225" y="1379538"/>
            <a:ext cx="1158875"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Symbolic</a:t>
            </a:r>
            <a:br>
              <a:rPr kumimoji="0" lang="en-US" altLang="en-US">
                <a:solidFill>
                  <a:srgbClr val="000000"/>
                </a:solidFill>
                <a:latin typeface="VNI-Helve" pitchFamily="2" charset="0"/>
                <a:sym typeface="VNI-Helve" pitchFamily="2" charset="0"/>
              </a:rPr>
            </a:br>
            <a:r>
              <a:rPr kumimoji="0" lang="en-US" altLang="en-US">
                <a:solidFill>
                  <a:srgbClr val="000000"/>
                </a:solidFill>
                <a:latin typeface="VNI-Helve" pitchFamily="2" charset="0"/>
                <a:sym typeface="VNI-Helve" pitchFamily="2" charset="0"/>
              </a:rPr>
              <a:t>addresses</a:t>
            </a:r>
            <a:endParaRPr kumimoji="0" lang="en-US" altLang="en-US">
              <a:solidFill>
                <a:srgbClr val="000000"/>
              </a:solidFill>
              <a:latin typeface="VNI-Helve" pitchFamily="2" charset="0"/>
              <a:sym typeface="VNI-Helve" pitchFamily="2" charset="0"/>
            </a:endParaRPr>
          </a:p>
        </p:txBody>
      </p:sp>
      <p:sp>
        <p:nvSpPr>
          <p:cNvPr id="8" name="Rectangle 5"/>
          <p:cNvSpPr/>
          <p:nvPr/>
        </p:nvSpPr>
        <p:spPr bwMode="auto">
          <a:xfrm>
            <a:off x="685800" y="2130425"/>
            <a:ext cx="103187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PROGRAM</a:t>
            </a:r>
            <a:endParaRPr kumimoji="0" lang="en-US" altLang="en-US">
              <a:solidFill>
                <a:srgbClr val="000000"/>
              </a:solidFill>
              <a:latin typeface="VNI-Helve" pitchFamily="2" charset="0"/>
              <a:sym typeface="VNI-Helve" pitchFamily="2" charset="0"/>
            </a:endParaRPr>
          </a:p>
        </p:txBody>
      </p:sp>
      <p:sp>
        <p:nvSpPr>
          <p:cNvPr id="9" name="Rectangle 6"/>
          <p:cNvSpPr/>
          <p:nvPr/>
        </p:nvSpPr>
        <p:spPr bwMode="auto">
          <a:xfrm>
            <a:off x="685800" y="2693988"/>
            <a:ext cx="742950"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JUMP  i</a:t>
            </a:r>
            <a:endParaRPr kumimoji="0" lang="en-US" altLang="en-US">
              <a:solidFill>
                <a:srgbClr val="000000"/>
              </a:solidFill>
              <a:latin typeface="VNI-Helve" pitchFamily="2" charset="0"/>
              <a:sym typeface="VNI-Helve" pitchFamily="2" charset="0"/>
            </a:endParaRPr>
          </a:p>
        </p:txBody>
      </p:sp>
      <p:sp>
        <p:nvSpPr>
          <p:cNvPr id="10" name="Rectangle 7"/>
          <p:cNvSpPr/>
          <p:nvPr/>
        </p:nvSpPr>
        <p:spPr bwMode="auto">
          <a:xfrm>
            <a:off x="685800" y="3546475"/>
            <a:ext cx="75565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LOAD  j</a:t>
            </a:r>
            <a:endParaRPr kumimoji="0" lang="en-US" altLang="en-US">
              <a:solidFill>
                <a:srgbClr val="000000"/>
              </a:solidFill>
              <a:latin typeface="VNI-Helve" pitchFamily="2" charset="0"/>
              <a:sym typeface="VNI-Helve" pitchFamily="2" charset="0"/>
            </a:endParaRPr>
          </a:p>
        </p:txBody>
      </p:sp>
      <p:sp>
        <p:nvSpPr>
          <p:cNvPr id="11" name="Line 10"/>
          <p:cNvSpPr>
            <a:spLocks noChangeShapeType="1"/>
          </p:cNvSpPr>
          <p:nvPr/>
        </p:nvSpPr>
        <p:spPr bwMode="auto">
          <a:xfrm>
            <a:off x="690563" y="4041775"/>
            <a:ext cx="1387475" cy="0"/>
          </a:xfrm>
          <a:prstGeom prst="line">
            <a:avLst/>
          </a:prstGeom>
          <a:noFill/>
          <a:ln w="12700">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 name="Rectangle 9"/>
          <p:cNvSpPr/>
          <p:nvPr/>
        </p:nvSpPr>
        <p:spPr bwMode="auto">
          <a:xfrm>
            <a:off x="685800" y="4059238"/>
            <a:ext cx="571500"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DATA</a:t>
            </a:r>
            <a:endParaRPr kumimoji="0" lang="en-US" altLang="en-US">
              <a:solidFill>
                <a:srgbClr val="000000"/>
              </a:solidFill>
              <a:latin typeface="VNI-Helve" pitchFamily="2" charset="0"/>
              <a:sym typeface="VNI-Helve" pitchFamily="2" charset="0"/>
            </a:endParaRPr>
          </a:p>
        </p:txBody>
      </p:sp>
      <p:sp>
        <p:nvSpPr>
          <p:cNvPr id="13" name="Rectangle 10"/>
          <p:cNvSpPr/>
          <p:nvPr/>
        </p:nvSpPr>
        <p:spPr bwMode="auto">
          <a:xfrm>
            <a:off x="374650" y="3044825"/>
            <a:ext cx="160338"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i</a:t>
            </a:r>
            <a:endParaRPr kumimoji="0" lang="en-US" altLang="en-US">
              <a:solidFill>
                <a:srgbClr val="000000"/>
              </a:solidFill>
              <a:latin typeface="VNI-Helve" pitchFamily="2" charset="0"/>
              <a:sym typeface="VNI-Helve" pitchFamily="2" charset="0"/>
            </a:endParaRPr>
          </a:p>
        </p:txBody>
      </p:sp>
      <p:sp>
        <p:nvSpPr>
          <p:cNvPr id="14" name="Rectangle 11"/>
          <p:cNvSpPr/>
          <p:nvPr/>
        </p:nvSpPr>
        <p:spPr bwMode="auto">
          <a:xfrm>
            <a:off x="374650" y="4603750"/>
            <a:ext cx="160338"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j</a:t>
            </a:r>
            <a:endParaRPr kumimoji="0" lang="en-US" altLang="en-US">
              <a:solidFill>
                <a:srgbClr val="000000"/>
              </a:solidFill>
              <a:latin typeface="VNI-Helve" pitchFamily="2" charset="0"/>
              <a:sym typeface="VNI-Helve" pitchFamily="2" charset="0"/>
            </a:endParaRPr>
          </a:p>
        </p:txBody>
      </p:sp>
      <p:sp>
        <p:nvSpPr>
          <p:cNvPr id="15" name="AutoShape 14"/>
          <p:cNvSpPr/>
          <p:nvPr/>
        </p:nvSpPr>
        <p:spPr bwMode="auto">
          <a:xfrm>
            <a:off x="1666875" y="2851150"/>
            <a:ext cx="654050" cy="3762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6" name="AutoShape 15"/>
          <p:cNvSpPr/>
          <p:nvPr/>
        </p:nvSpPr>
        <p:spPr bwMode="auto">
          <a:xfrm>
            <a:off x="1666875" y="3752850"/>
            <a:ext cx="630238" cy="10271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7" name="Rectangle 14"/>
          <p:cNvSpPr/>
          <p:nvPr/>
        </p:nvSpPr>
        <p:spPr bwMode="auto">
          <a:xfrm>
            <a:off x="650875" y="5348288"/>
            <a:ext cx="1387475"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Source code</a:t>
            </a:r>
            <a:endParaRPr kumimoji="0" lang="en-US" altLang="en-US">
              <a:solidFill>
                <a:srgbClr val="000000"/>
              </a:solidFill>
              <a:latin typeface="VNI-Helve" pitchFamily="2" charset="0"/>
              <a:sym typeface="VNI-Helve" pitchFamily="2" charset="0"/>
            </a:endParaRPr>
          </a:p>
        </p:txBody>
      </p:sp>
      <p:sp>
        <p:nvSpPr>
          <p:cNvPr id="18" name="Rectangle 15"/>
          <p:cNvSpPr/>
          <p:nvPr/>
        </p:nvSpPr>
        <p:spPr bwMode="auto">
          <a:xfrm>
            <a:off x="3683000" y="2160588"/>
            <a:ext cx="1344613" cy="3230562"/>
          </a:xfrm>
          <a:prstGeom prst="rect">
            <a:avLst/>
          </a:prstGeom>
          <a:noFill/>
          <a:ln w="1270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19" name="Rectangle 16"/>
          <p:cNvSpPr/>
          <p:nvPr/>
        </p:nvSpPr>
        <p:spPr bwMode="auto">
          <a:xfrm>
            <a:off x="3222625" y="1419225"/>
            <a:ext cx="2328863"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Absolute</a:t>
            </a:r>
            <a:endParaRPr kumimoji="0" lang="en-US" altLang="en-US">
              <a:solidFill>
                <a:srgbClr val="000000"/>
              </a:solidFill>
              <a:latin typeface="VNI-Helve" pitchFamily="2" charset="0"/>
              <a:sym typeface="VNI-Helve" pitchFamily="2" charset="0"/>
            </a:endParaRPr>
          </a:p>
          <a:p>
            <a:pPr>
              <a:spcBef>
                <a:spcPct val="0"/>
              </a:spcBef>
              <a:buClrTx/>
              <a:buSzTx/>
              <a:buFontTx/>
              <a:buNone/>
            </a:pPr>
            <a:r>
              <a:rPr kumimoji="0" lang="en-US" altLang="en-US">
                <a:solidFill>
                  <a:srgbClr val="000000"/>
                </a:solidFill>
                <a:latin typeface="VNI-Helve" pitchFamily="2" charset="0"/>
                <a:sym typeface="VNI-Helve" pitchFamily="2" charset="0"/>
              </a:rPr>
              <a:t>addresses</a:t>
            </a:r>
            <a:endParaRPr kumimoji="0" lang="en-US" altLang="en-US">
              <a:solidFill>
                <a:srgbClr val="000000"/>
              </a:solidFill>
              <a:latin typeface="VNI-Helve" pitchFamily="2" charset="0"/>
              <a:sym typeface="VNI-Helve" pitchFamily="2" charset="0"/>
            </a:endParaRPr>
          </a:p>
        </p:txBody>
      </p:sp>
      <p:sp>
        <p:nvSpPr>
          <p:cNvPr id="20" name="Rectangle 17"/>
          <p:cNvSpPr/>
          <p:nvPr/>
        </p:nvSpPr>
        <p:spPr bwMode="auto">
          <a:xfrm>
            <a:off x="3089275" y="2081213"/>
            <a:ext cx="49847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1024</a:t>
            </a:r>
            <a:endParaRPr kumimoji="0" lang="en-US" altLang="en-US">
              <a:solidFill>
                <a:srgbClr val="000000"/>
              </a:solidFill>
              <a:latin typeface="VNI-Helve" pitchFamily="2" charset="0"/>
              <a:sym typeface="VNI-Helve" pitchFamily="2" charset="0"/>
            </a:endParaRPr>
          </a:p>
        </p:txBody>
      </p:sp>
      <p:sp>
        <p:nvSpPr>
          <p:cNvPr id="21" name="Rectangle 18"/>
          <p:cNvSpPr/>
          <p:nvPr/>
        </p:nvSpPr>
        <p:spPr bwMode="auto">
          <a:xfrm>
            <a:off x="3633788" y="2755900"/>
            <a:ext cx="108902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JUMP  </a:t>
            </a:r>
            <a:r>
              <a:rPr kumimoji="0" lang="en-US" altLang="en-US" sz="1400" b="1">
                <a:solidFill>
                  <a:srgbClr val="FF0000"/>
                </a:solidFill>
                <a:latin typeface="VNI-Helve" pitchFamily="2" charset="0"/>
                <a:sym typeface="VNI-Helve" pitchFamily="2" charset="0"/>
              </a:rPr>
              <a:t>1424</a:t>
            </a:r>
            <a:endParaRPr kumimoji="0" lang="en-US" altLang="en-US">
              <a:solidFill>
                <a:srgbClr val="000000"/>
              </a:solidFill>
              <a:latin typeface="VNI-Helve" pitchFamily="2" charset="0"/>
              <a:sym typeface="VNI-Helve" pitchFamily="2" charset="0"/>
            </a:endParaRPr>
          </a:p>
        </p:txBody>
      </p:sp>
      <p:sp>
        <p:nvSpPr>
          <p:cNvPr id="22" name="Rectangle 19"/>
          <p:cNvSpPr/>
          <p:nvPr/>
        </p:nvSpPr>
        <p:spPr bwMode="auto">
          <a:xfrm>
            <a:off x="3633788" y="3608388"/>
            <a:ext cx="110172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LOAD  </a:t>
            </a:r>
            <a:r>
              <a:rPr kumimoji="0" lang="en-US" altLang="en-US" sz="1400" b="1">
                <a:solidFill>
                  <a:srgbClr val="FF0000"/>
                </a:solidFill>
                <a:latin typeface="VNI-Helve" pitchFamily="2" charset="0"/>
                <a:sym typeface="VNI-Helve" pitchFamily="2" charset="0"/>
              </a:rPr>
              <a:t>2224</a:t>
            </a:r>
            <a:endParaRPr kumimoji="0" lang="en-US" altLang="en-US">
              <a:solidFill>
                <a:srgbClr val="000000"/>
              </a:solidFill>
              <a:latin typeface="VNI-Helve" pitchFamily="2" charset="0"/>
              <a:sym typeface="VNI-Helve" pitchFamily="2" charset="0"/>
            </a:endParaRPr>
          </a:p>
        </p:txBody>
      </p:sp>
      <p:sp>
        <p:nvSpPr>
          <p:cNvPr id="23" name="Line 22"/>
          <p:cNvSpPr>
            <a:spLocks noChangeShapeType="1"/>
          </p:cNvSpPr>
          <p:nvPr/>
        </p:nvSpPr>
        <p:spPr bwMode="auto">
          <a:xfrm>
            <a:off x="3683000" y="4076700"/>
            <a:ext cx="1366838" cy="0"/>
          </a:xfrm>
          <a:prstGeom prst="line">
            <a:avLst/>
          </a:prstGeom>
          <a:noFill/>
          <a:ln w="12700">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4" name="Rectangle 21"/>
          <p:cNvSpPr/>
          <p:nvPr/>
        </p:nvSpPr>
        <p:spPr bwMode="auto">
          <a:xfrm>
            <a:off x="3089275" y="3106738"/>
            <a:ext cx="49847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1424</a:t>
            </a:r>
            <a:endParaRPr kumimoji="0" lang="en-US" altLang="en-US">
              <a:solidFill>
                <a:srgbClr val="000000"/>
              </a:solidFill>
              <a:latin typeface="VNI-Helve" pitchFamily="2" charset="0"/>
              <a:sym typeface="VNI-Helve" pitchFamily="2" charset="0"/>
            </a:endParaRPr>
          </a:p>
        </p:txBody>
      </p:sp>
      <p:sp>
        <p:nvSpPr>
          <p:cNvPr id="25" name="Rectangle 22"/>
          <p:cNvSpPr/>
          <p:nvPr/>
        </p:nvSpPr>
        <p:spPr bwMode="auto">
          <a:xfrm>
            <a:off x="3089275" y="4632325"/>
            <a:ext cx="49847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2224</a:t>
            </a:r>
            <a:endParaRPr kumimoji="0" lang="en-US" altLang="en-US">
              <a:solidFill>
                <a:srgbClr val="000000"/>
              </a:solidFill>
              <a:latin typeface="VNI-Helve" pitchFamily="2" charset="0"/>
              <a:sym typeface="VNI-Helve" pitchFamily="2" charset="0"/>
            </a:endParaRPr>
          </a:p>
        </p:txBody>
      </p:sp>
      <p:sp>
        <p:nvSpPr>
          <p:cNvPr id="26" name="AutoShape 25"/>
          <p:cNvSpPr/>
          <p:nvPr/>
        </p:nvSpPr>
        <p:spPr bwMode="auto">
          <a:xfrm>
            <a:off x="4762500" y="2897188"/>
            <a:ext cx="428625" cy="3762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7" name="AutoShape 26"/>
          <p:cNvSpPr/>
          <p:nvPr/>
        </p:nvSpPr>
        <p:spPr bwMode="auto">
          <a:xfrm>
            <a:off x="4751388" y="3754438"/>
            <a:ext cx="428625" cy="10271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8" name="Rectangle 25"/>
          <p:cNvSpPr/>
          <p:nvPr/>
        </p:nvSpPr>
        <p:spPr bwMode="auto">
          <a:xfrm>
            <a:off x="3194050" y="5383213"/>
            <a:ext cx="2301875"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Absolute load module</a:t>
            </a:r>
            <a:endParaRPr kumimoji="0" lang="en-US" altLang="en-US">
              <a:solidFill>
                <a:srgbClr val="000000"/>
              </a:solidFill>
              <a:latin typeface="VNI-Helve" pitchFamily="2" charset="0"/>
              <a:sym typeface="VNI-Helve" pitchFamily="2" charset="0"/>
            </a:endParaRPr>
          </a:p>
        </p:txBody>
      </p:sp>
      <p:sp>
        <p:nvSpPr>
          <p:cNvPr id="29" name="AutoShape 28"/>
          <p:cNvSpPr/>
          <p:nvPr/>
        </p:nvSpPr>
        <p:spPr bwMode="auto">
          <a:xfrm>
            <a:off x="2419350" y="3417888"/>
            <a:ext cx="917575" cy="312737"/>
          </a:xfrm>
          <a:prstGeom prst="chevron">
            <a:avLst>
              <a:gd name="adj" fmla="val 73350"/>
            </a:avLst>
          </a:prstGeom>
          <a:solidFill>
            <a:srgbClr val="00CC99"/>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3333CC"/>
              </a:solidFill>
              <a:latin typeface="VNI-Helve" pitchFamily="2" charset="0"/>
              <a:sym typeface="VNI-Helve" pitchFamily="2" charset="0"/>
            </a:endParaRPr>
          </a:p>
        </p:txBody>
      </p:sp>
      <p:sp>
        <p:nvSpPr>
          <p:cNvPr id="30" name="Rectangle 27"/>
          <p:cNvSpPr/>
          <p:nvPr/>
        </p:nvSpPr>
        <p:spPr bwMode="auto">
          <a:xfrm>
            <a:off x="2347913" y="3838575"/>
            <a:ext cx="941387"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FF0000"/>
                </a:solidFill>
                <a:latin typeface="VNI-Helve" pitchFamily="2" charset="0"/>
                <a:sym typeface="VNI-Helve" pitchFamily="2" charset="0"/>
              </a:rPr>
              <a:t>Compile</a:t>
            </a:r>
            <a:endParaRPr kumimoji="0" lang="en-US" altLang="en-US">
              <a:solidFill>
                <a:srgbClr val="000000"/>
              </a:solidFill>
              <a:latin typeface="VNI-Helve" pitchFamily="2" charset="0"/>
              <a:sym typeface="VNI-Helve" pitchFamily="2" charset="0"/>
            </a:endParaRPr>
          </a:p>
        </p:txBody>
      </p:sp>
      <p:sp>
        <p:nvSpPr>
          <p:cNvPr id="31" name="AutoShape 30"/>
          <p:cNvSpPr/>
          <p:nvPr/>
        </p:nvSpPr>
        <p:spPr bwMode="auto">
          <a:xfrm>
            <a:off x="5454650" y="3417888"/>
            <a:ext cx="1073150" cy="312737"/>
          </a:xfrm>
          <a:prstGeom prst="chevron">
            <a:avLst>
              <a:gd name="adj" fmla="val 85787"/>
            </a:avLst>
          </a:prstGeom>
          <a:solidFill>
            <a:srgbClr val="C0C0C0"/>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3333CC"/>
              </a:solidFill>
              <a:latin typeface="VNI-Helve" pitchFamily="2" charset="0"/>
              <a:sym typeface="VNI-Helve" pitchFamily="2" charset="0"/>
            </a:endParaRPr>
          </a:p>
        </p:txBody>
      </p:sp>
      <p:sp>
        <p:nvSpPr>
          <p:cNvPr id="32" name="Rectangle 29"/>
          <p:cNvSpPr/>
          <p:nvPr/>
        </p:nvSpPr>
        <p:spPr bwMode="auto">
          <a:xfrm>
            <a:off x="5397500" y="3835400"/>
            <a:ext cx="10953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Link/Load</a:t>
            </a:r>
            <a:endParaRPr kumimoji="0" lang="en-US" altLang="en-US">
              <a:solidFill>
                <a:srgbClr val="000000"/>
              </a:solidFill>
              <a:latin typeface="VNI-Helve" pitchFamily="2" charset="0"/>
              <a:sym typeface="VNI-Helve" pitchFamily="2" charset="0"/>
            </a:endParaRPr>
          </a:p>
        </p:txBody>
      </p:sp>
      <p:sp>
        <p:nvSpPr>
          <p:cNvPr id="33" name="Rectangle 30"/>
          <p:cNvSpPr/>
          <p:nvPr/>
        </p:nvSpPr>
        <p:spPr bwMode="auto">
          <a:xfrm>
            <a:off x="6961188" y="2165350"/>
            <a:ext cx="1585912" cy="3230563"/>
          </a:xfrm>
          <a:prstGeom prst="rect">
            <a:avLst/>
          </a:prstGeom>
          <a:noFill/>
          <a:ln w="1270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34" name="Rectangle 31"/>
          <p:cNvSpPr/>
          <p:nvPr/>
        </p:nvSpPr>
        <p:spPr bwMode="auto">
          <a:xfrm>
            <a:off x="6651625" y="1446213"/>
            <a:ext cx="2268538"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Physical memory addresses</a:t>
            </a:r>
            <a:endParaRPr kumimoji="0" lang="en-US" altLang="en-US">
              <a:solidFill>
                <a:srgbClr val="000000"/>
              </a:solidFill>
              <a:latin typeface="VNI-Helve" pitchFamily="2" charset="0"/>
              <a:sym typeface="VNI-Helve" pitchFamily="2" charset="0"/>
            </a:endParaRPr>
          </a:p>
        </p:txBody>
      </p:sp>
      <p:sp>
        <p:nvSpPr>
          <p:cNvPr id="35" name="Rectangle 32"/>
          <p:cNvSpPr/>
          <p:nvPr/>
        </p:nvSpPr>
        <p:spPr bwMode="auto">
          <a:xfrm>
            <a:off x="6367463" y="2085975"/>
            <a:ext cx="49847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1024</a:t>
            </a:r>
            <a:endParaRPr kumimoji="0" lang="en-US" altLang="en-US">
              <a:solidFill>
                <a:srgbClr val="000000"/>
              </a:solidFill>
              <a:latin typeface="VNI-Helve" pitchFamily="2" charset="0"/>
              <a:sym typeface="VNI-Helve" pitchFamily="2" charset="0"/>
            </a:endParaRPr>
          </a:p>
        </p:txBody>
      </p:sp>
      <p:sp>
        <p:nvSpPr>
          <p:cNvPr id="36" name="Rectangle 33"/>
          <p:cNvSpPr/>
          <p:nvPr/>
        </p:nvSpPr>
        <p:spPr bwMode="auto">
          <a:xfrm>
            <a:off x="6956425" y="2749550"/>
            <a:ext cx="108902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JUMP  1424</a:t>
            </a:r>
            <a:endParaRPr kumimoji="0" lang="en-US" altLang="en-US">
              <a:solidFill>
                <a:srgbClr val="000000"/>
              </a:solidFill>
              <a:latin typeface="VNI-Helve" pitchFamily="2" charset="0"/>
              <a:sym typeface="VNI-Helve" pitchFamily="2" charset="0"/>
            </a:endParaRPr>
          </a:p>
        </p:txBody>
      </p:sp>
      <p:sp>
        <p:nvSpPr>
          <p:cNvPr id="37" name="Rectangle 34"/>
          <p:cNvSpPr/>
          <p:nvPr/>
        </p:nvSpPr>
        <p:spPr bwMode="auto">
          <a:xfrm>
            <a:off x="6956425" y="3613150"/>
            <a:ext cx="110172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LOAD  2224</a:t>
            </a:r>
            <a:endParaRPr kumimoji="0" lang="en-US" altLang="en-US">
              <a:solidFill>
                <a:srgbClr val="000000"/>
              </a:solidFill>
              <a:latin typeface="VNI-Helve" pitchFamily="2" charset="0"/>
              <a:sym typeface="VNI-Helve" pitchFamily="2" charset="0"/>
            </a:endParaRPr>
          </a:p>
        </p:txBody>
      </p:sp>
      <p:sp>
        <p:nvSpPr>
          <p:cNvPr id="38" name="Line 37"/>
          <p:cNvSpPr>
            <a:spLocks noChangeShapeType="1"/>
          </p:cNvSpPr>
          <p:nvPr/>
        </p:nvSpPr>
        <p:spPr bwMode="auto">
          <a:xfrm>
            <a:off x="6961188" y="4103688"/>
            <a:ext cx="1587500" cy="0"/>
          </a:xfrm>
          <a:prstGeom prst="line">
            <a:avLst/>
          </a:prstGeom>
          <a:noFill/>
          <a:ln w="12700">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9" name="Rectangle 36"/>
          <p:cNvSpPr/>
          <p:nvPr/>
        </p:nvSpPr>
        <p:spPr bwMode="auto">
          <a:xfrm>
            <a:off x="6367463" y="3111500"/>
            <a:ext cx="49847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1424</a:t>
            </a:r>
            <a:endParaRPr kumimoji="0" lang="en-US" altLang="en-US">
              <a:solidFill>
                <a:srgbClr val="000000"/>
              </a:solidFill>
              <a:latin typeface="VNI-Helve" pitchFamily="2" charset="0"/>
              <a:sym typeface="VNI-Helve" pitchFamily="2" charset="0"/>
            </a:endParaRPr>
          </a:p>
        </p:txBody>
      </p:sp>
      <p:sp>
        <p:nvSpPr>
          <p:cNvPr id="40" name="Rectangle 37"/>
          <p:cNvSpPr/>
          <p:nvPr/>
        </p:nvSpPr>
        <p:spPr bwMode="auto">
          <a:xfrm>
            <a:off x="6367463" y="4625975"/>
            <a:ext cx="49847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2224</a:t>
            </a:r>
            <a:endParaRPr kumimoji="0" lang="en-US" altLang="en-US">
              <a:solidFill>
                <a:srgbClr val="000000"/>
              </a:solidFill>
              <a:latin typeface="VNI-Helve" pitchFamily="2" charset="0"/>
              <a:sym typeface="VNI-Helve" pitchFamily="2" charset="0"/>
            </a:endParaRPr>
          </a:p>
        </p:txBody>
      </p:sp>
      <p:sp>
        <p:nvSpPr>
          <p:cNvPr id="41" name="AutoShape 40"/>
          <p:cNvSpPr/>
          <p:nvPr/>
        </p:nvSpPr>
        <p:spPr bwMode="auto">
          <a:xfrm>
            <a:off x="8129588" y="2913063"/>
            <a:ext cx="561975" cy="3762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2" name="AutoShape 41"/>
          <p:cNvSpPr/>
          <p:nvPr/>
        </p:nvSpPr>
        <p:spPr bwMode="auto">
          <a:xfrm>
            <a:off x="8164513" y="3770313"/>
            <a:ext cx="530225" cy="10271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3" name="Rectangle 40"/>
          <p:cNvSpPr/>
          <p:nvPr/>
        </p:nvSpPr>
        <p:spPr bwMode="auto">
          <a:xfrm>
            <a:off x="6905625" y="5387975"/>
            <a:ext cx="1677988"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Process image </a:t>
            </a:r>
            <a:endParaRPr kumimoji="0" lang="en-US" altLang="en-US">
              <a:solidFill>
                <a:srgbClr val="000000"/>
              </a:solidFill>
              <a:latin typeface="VNI-Helve" pitchFamily="2" charset="0"/>
              <a:sym typeface="VNI-Helve"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Sinh địa chỉ tuyệt đối vào thời điểm nạp</a:t>
            </a:r>
            <a:endParaRPr lang="en-US"/>
          </a:p>
        </p:txBody>
      </p:sp>
      <p:sp>
        <p:nvSpPr>
          <p:cNvPr id="3" name="Date Placeholder 2"/>
          <p:cNvSpPr>
            <a:spLocks noGrp="1"/>
          </p:cNvSpPr>
          <p:nvPr>
            <p:ph type="dt" sz="half" idx="10"/>
          </p:nvPr>
        </p:nvSpPr>
        <p:spPr/>
        <p:txBody>
          <a:bodyPr/>
          <a:lstStyle/>
          <a:p>
            <a:fld id="{23BAD0F7-3350-4E06-B588-1E0EA9C9F1FB}" type="datetime1">
              <a:rPr kumimoji="1" lang="en-US" altLang="ja-JP" smtClean="0"/>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Rectangle 40"/>
          <p:cNvSpPr/>
          <p:nvPr/>
        </p:nvSpPr>
        <p:spPr bwMode="auto">
          <a:xfrm>
            <a:off x="3876675" y="2400300"/>
            <a:ext cx="1377950" cy="3228975"/>
          </a:xfrm>
          <a:prstGeom prst="rect">
            <a:avLst/>
          </a:prstGeom>
          <a:noFill/>
          <a:ln w="1270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7" name="Rectangle 41"/>
          <p:cNvSpPr/>
          <p:nvPr/>
        </p:nvSpPr>
        <p:spPr bwMode="auto">
          <a:xfrm>
            <a:off x="3814763" y="1381125"/>
            <a:ext cx="1436687"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Relative </a:t>
            </a:r>
            <a:endParaRPr kumimoji="0" lang="en-US" altLang="en-US">
              <a:solidFill>
                <a:srgbClr val="000000"/>
              </a:solidFill>
              <a:latin typeface="VNI-Helve" pitchFamily="2" charset="0"/>
              <a:sym typeface="VNI-Helve" pitchFamily="2" charset="0"/>
            </a:endParaRPr>
          </a:p>
          <a:p>
            <a:pPr>
              <a:spcBef>
                <a:spcPct val="0"/>
              </a:spcBef>
              <a:buClrTx/>
              <a:buSzTx/>
              <a:buFontTx/>
              <a:buNone/>
            </a:pPr>
            <a:r>
              <a:rPr kumimoji="0" lang="en-US" altLang="en-US">
                <a:solidFill>
                  <a:srgbClr val="000000"/>
                </a:solidFill>
                <a:latin typeface="VNI-Helve" pitchFamily="2" charset="0"/>
                <a:sym typeface="VNI-Helve" pitchFamily="2" charset="0"/>
              </a:rPr>
              <a:t>(relocatable)</a:t>
            </a:r>
            <a:endParaRPr kumimoji="0" lang="en-US" altLang="en-US">
              <a:solidFill>
                <a:srgbClr val="000000"/>
              </a:solidFill>
              <a:latin typeface="VNI-Helve" pitchFamily="2" charset="0"/>
              <a:sym typeface="VNI-Helve" pitchFamily="2" charset="0"/>
            </a:endParaRPr>
          </a:p>
          <a:p>
            <a:pPr>
              <a:spcBef>
                <a:spcPct val="0"/>
              </a:spcBef>
              <a:buClrTx/>
              <a:buSzTx/>
              <a:buFontTx/>
              <a:buNone/>
            </a:pPr>
            <a:r>
              <a:rPr kumimoji="0" lang="en-US" altLang="en-US">
                <a:solidFill>
                  <a:srgbClr val="000000"/>
                </a:solidFill>
                <a:latin typeface="VNI-Helve" pitchFamily="2" charset="0"/>
                <a:sym typeface="VNI-Helve" pitchFamily="2" charset="0"/>
              </a:rPr>
              <a:t>addresses</a:t>
            </a:r>
            <a:endParaRPr kumimoji="0" lang="en-US" altLang="en-US">
              <a:solidFill>
                <a:srgbClr val="000000"/>
              </a:solidFill>
              <a:latin typeface="VNI-Helve" pitchFamily="2" charset="0"/>
              <a:sym typeface="VNI-Helve" pitchFamily="2" charset="0"/>
            </a:endParaRPr>
          </a:p>
        </p:txBody>
      </p:sp>
      <p:sp>
        <p:nvSpPr>
          <p:cNvPr id="8" name="Rectangle 42"/>
          <p:cNvSpPr/>
          <p:nvPr/>
        </p:nvSpPr>
        <p:spPr bwMode="auto">
          <a:xfrm>
            <a:off x="3605213" y="2432050"/>
            <a:ext cx="2016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0</a:t>
            </a:r>
            <a:endParaRPr kumimoji="0" lang="en-US" altLang="en-US">
              <a:solidFill>
                <a:srgbClr val="000000"/>
              </a:solidFill>
              <a:latin typeface="VNI-Helve" pitchFamily="2" charset="0"/>
              <a:sym typeface="VNI-Helve" pitchFamily="2" charset="0"/>
            </a:endParaRPr>
          </a:p>
        </p:txBody>
      </p:sp>
      <p:sp>
        <p:nvSpPr>
          <p:cNvPr id="9" name="Rectangle 43"/>
          <p:cNvSpPr/>
          <p:nvPr/>
        </p:nvSpPr>
        <p:spPr bwMode="auto">
          <a:xfrm>
            <a:off x="3871913" y="2994025"/>
            <a:ext cx="989012"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JUMP  400</a:t>
            </a:r>
            <a:endParaRPr kumimoji="0" lang="en-US" altLang="en-US">
              <a:solidFill>
                <a:srgbClr val="000000"/>
              </a:solidFill>
              <a:latin typeface="VNI-Helve" pitchFamily="2" charset="0"/>
              <a:sym typeface="VNI-Helve" pitchFamily="2" charset="0"/>
            </a:endParaRPr>
          </a:p>
        </p:txBody>
      </p:sp>
      <p:sp>
        <p:nvSpPr>
          <p:cNvPr id="10" name="Rectangle 44"/>
          <p:cNvSpPr/>
          <p:nvPr/>
        </p:nvSpPr>
        <p:spPr bwMode="auto">
          <a:xfrm>
            <a:off x="3871913" y="3848100"/>
            <a:ext cx="11017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LOAD  1200</a:t>
            </a:r>
            <a:endParaRPr kumimoji="0" lang="en-US" altLang="en-US">
              <a:solidFill>
                <a:srgbClr val="000000"/>
              </a:solidFill>
              <a:latin typeface="VNI-Helve" pitchFamily="2" charset="0"/>
              <a:sym typeface="VNI-Helve" pitchFamily="2" charset="0"/>
            </a:endParaRPr>
          </a:p>
        </p:txBody>
      </p:sp>
      <p:sp>
        <p:nvSpPr>
          <p:cNvPr id="11" name="Line 10"/>
          <p:cNvSpPr>
            <a:spLocks noChangeShapeType="1"/>
          </p:cNvSpPr>
          <p:nvPr/>
        </p:nvSpPr>
        <p:spPr bwMode="auto">
          <a:xfrm>
            <a:off x="3876675" y="4314825"/>
            <a:ext cx="1387475" cy="0"/>
          </a:xfrm>
          <a:prstGeom prst="line">
            <a:avLst/>
          </a:prstGeom>
          <a:noFill/>
          <a:ln w="12700">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 name="Rectangle 46"/>
          <p:cNvSpPr/>
          <p:nvPr/>
        </p:nvSpPr>
        <p:spPr bwMode="auto">
          <a:xfrm>
            <a:off x="3416300" y="3346450"/>
            <a:ext cx="4000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400</a:t>
            </a:r>
            <a:endParaRPr kumimoji="0" lang="en-US" altLang="en-US">
              <a:solidFill>
                <a:srgbClr val="000000"/>
              </a:solidFill>
              <a:latin typeface="VNI-Helve" pitchFamily="2" charset="0"/>
              <a:sym typeface="VNI-Helve" pitchFamily="2" charset="0"/>
            </a:endParaRPr>
          </a:p>
        </p:txBody>
      </p:sp>
      <p:sp>
        <p:nvSpPr>
          <p:cNvPr id="13" name="Rectangle 47"/>
          <p:cNvSpPr/>
          <p:nvPr/>
        </p:nvSpPr>
        <p:spPr bwMode="auto">
          <a:xfrm>
            <a:off x="3327400" y="4870450"/>
            <a:ext cx="49847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1200</a:t>
            </a:r>
            <a:endParaRPr kumimoji="0" lang="en-US" altLang="en-US">
              <a:solidFill>
                <a:srgbClr val="000000"/>
              </a:solidFill>
              <a:latin typeface="VNI-Helve" pitchFamily="2" charset="0"/>
              <a:sym typeface="VNI-Helve" pitchFamily="2" charset="0"/>
            </a:endParaRPr>
          </a:p>
        </p:txBody>
      </p:sp>
      <p:sp>
        <p:nvSpPr>
          <p:cNvPr id="14" name="AutoShape 13"/>
          <p:cNvSpPr/>
          <p:nvPr/>
        </p:nvSpPr>
        <p:spPr bwMode="auto">
          <a:xfrm>
            <a:off x="4989513" y="3136900"/>
            <a:ext cx="422275" cy="3746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5" name="AutoShape 14"/>
          <p:cNvSpPr/>
          <p:nvPr/>
        </p:nvSpPr>
        <p:spPr bwMode="auto">
          <a:xfrm>
            <a:off x="4989513" y="4003675"/>
            <a:ext cx="422275" cy="10287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6" name="Rectangle 50"/>
          <p:cNvSpPr/>
          <p:nvPr/>
        </p:nvSpPr>
        <p:spPr bwMode="auto">
          <a:xfrm>
            <a:off x="3754438" y="5600700"/>
            <a:ext cx="1560512"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Relative</a:t>
            </a:r>
            <a:endParaRPr kumimoji="0" lang="en-US" altLang="en-US">
              <a:solidFill>
                <a:srgbClr val="000000"/>
              </a:solidFill>
              <a:latin typeface="VNI-Helve" pitchFamily="2" charset="0"/>
              <a:sym typeface="VNI-Helve" pitchFamily="2" charset="0"/>
            </a:endParaRPr>
          </a:p>
          <a:p>
            <a:pPr>
              <a:spcBef>
                <a:spcPct val="0"/>
              </a:spcBef>
              <a:buClrTx/>
              <a:buSzTx/>
              <a:buFontTx/>
              <a:buNone/>
            </a:pPr>
            <a:r>
              <a:rPr kumimoji="0" lang="en-US" altLang="en-US">
                <a:solidFill>
                  <a:srgbClr val="000000"/>
                </a:solidFill>
                <a:latin typeface="VNI-Helve" pitchFamily="2" charset="0"/>
                <a:sym typeface="VNI-Helve" pitchFamily="2" charset="0"/>
              </a:rPr>
              <a:t>load module</a:t>
            </a:r>
            <a:endParaRPr kumimoji="0" lang="en-US" altLang="en-US">
              <a:solidFill>
                <a:srgbClr val="000000"/>
              </a:solidFill>
              <a:latin typeface="VNI-Helve" pitchFamily="2" charset="0"/>
              <a:sym typeface="VNI-Helve" pitchFamily="2" charset="0"/>
            </a:endParaRPr>
          </a:p>
        </p:txBody>
      </p:sp>
      <p:sp>
        <p:nvSpPr>
          <p:cNvPr id="17" name="Rectangle 51"/>
          <p:cNvSpPr/>
          <p:nvPr/>
        </p:nvSpPr>
        <p:spPr bwMode="auto">
          <a:xfrm>
            <a:off x="711200" y="2384425"/>
            <a:ext cx="1298575" cy="3232150"/>
          </a:xfrm>
          <a:prstGeom prst="rect">
            <a:avLst/>
          </a:prstGeom>
          <a:noFill/>
          <a:ln w="1270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18" name="Rectangle 52"/>
          <p:cNvSpPr/>
          <p:nvPr/>
        </p:nvSpPr>
        <p:spPr bwMode="auto">
          <a:xfrm>
            <a:off x="733425" y="1628775"/>
            <a:ext cx="11588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Symbolic</a:t>
            </a:r>
            <a:br>
              <a:rPr kumimoji="0" lang="en-US" altLang="en-US">
                <a:solidFill>
                  <a:srgbClr val="000000"/>
                </a:solidFill>
                <a:latin typeface="VNI-Helve" pitchFamily="2" charset="0"/>
                <a:sym typeface="VNI-Helve" pitchFamily="2" charset="0"/>
              </a:rPr>
            </a:br>
            <a:r>
              <a:rPr kumimoji="0" lang="en-US" altLang="en-US">
                <a:solidFill>
                  <a:srgbClr val="000000"/>
                </a:solidFill>
                <a:latin typeface="VNI-Helve" pitchFamily="2" charset="0"/>
                <a:sym typeface="VNI-Helve" pitchFamily="2" charset="0"/>
              </a:rPr>
              <a:t>addresses</a:t>
            </a:r>
            <a:endParaRPr kumimoji="0" lang="en-US" altLang="en-US">
              <a:solidFill>
                <a:srgbClr val="000000"/>
              </a:solidFill>
              <a:latin typeface="VNI-Helve" pitchFamily="2" charset="0"/>
              <a:sym typeface="VNI-Helve" pitchFamily="2" charset="0"/>
            </a:endParaRPr>
          </a:p>
        </p:txBody>
      </p:sp>
      <p:sp>
        <p:nvSpPr>
          <p:cNvPr id="19" name="Rectangle 53"/>
          <p:cNvSpPr/>
          <p:nvPr/>
        </p:nvSpPr>
        <p:spPr bwMode="auto">
          <a:xfrm>
            <a:off x="708025" y="2390775"/>
            <a:ext cx="10318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PROGRAM</a:t>
            </a:r>
            <a:endParaRPr kumimoji="0" lang="en-US" altLang="en-US">
              <a:solidFill>
                <a:srgbClr val="000000"/>
              </a:solidFill>
              <a:latin typeface="VNI-Helve" pitchFamily="2" charset="0"/>
              <a:sym typeface="VNI-Helve" pitchFamily="2" charset="0"/>
            </a:endParaRPr>
          </a:p>
        </p:txBody>
      </p:sp>
      <p:sp>
        <p:nvSpPr>
          <p:cNvPr id="20" name="Rectangle 54"/>
          <p:cNvSpPr/>
          <p:nvPr/>
        </p:nvSpPr>
        <p:spPr bwMode="auto">
          <a:xfrm>
            <a:off x="708025" y="2952750"/>
            <a:ext cx="74295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JUMP  i</a:t>
            </a:r>
            <a:endParaRPr kumimoji="0" lang="en-US" altLang="en-US">
              <a:solidFill>
                <a:srgbClr val="000000"/>
              </a:solidFill>
              <a:latin typeface="VNI-Helve" pitchFamily="2" charset="0"/>
              <a:sym typeface="VNI-Helve" pitchFamily="2" charset="0"/>
            </a:endParaRPr>
          </a:p>
        </p:txBody>
      </p:sp>
      <p:sp>
        <p:nvSpPr>
          <p:cNvPr id="21" name="Rectangle 55"/>
          <p:cNvSpPr/>
          <p:nvPr/>
        </p:nvSpPr>
        <p:spPr bwMode="auto">
          <a:xfrm>
            <a:off x="708025" y="3806825"/>
            <a:ext cx="7556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LOAD  j</a:t>
            </a:r>
            <a:endParaRPr kumimoji="0" lang="en-US" altLang="en-US">
              <a:solidFill>
                <a:srgbClr val="000000"/>
              </a:solidFill>
              <a:latin typeface="VNI-Helve" pitchFamily="2" charset="0"/>
              <a:sym typeface="VNI-Helve" pitchFamily="2" charset="0"/>
            </a:endParaRPr>
          </a:p>
        </p:txBody>
      </p:sp>
      <p:sp>
        <p:nvSpPr>
          <p:cNvPr id="22" name="Line 21"/>
          <p:cNvSpPr>
            <a:spLocks noChangeShapeType="1"/>
          </p:cNvSpPr>
          <p:nvPr/>
        </p:nvSpPr>
        <p:spPr bwMode="auto">
          <a:xfrm>
            <a:off x="712788" y="4302125"/>
            <a:ext cx="1298575" cy="0"/>
          </a:xfrm>
          <a:prstGeom prst="line">
            <a:avLst/>
          </a:prstGeom>
          <a:noFill/>
          <a:ln w="12700">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3" name="Rectangle 57"/>
          <p:cNvSpPr/>
          <p:nvPr/>
        </p:nvSpPr>
        <p:spPr bwMode="auto">
          <a:xfrm>
            <a:off x="708025" y="4318000"/>
            <a:ext cx="5715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DATA</a:t>
            </a:r>
            <a:endParaRPr kumimoji="0" lang="en-US" altLang="en-US">
              <a:solidFill>
                <a:srgbClr val="000000"/>
              </a:solidFill>
              <a:latin typeface="VNI-Helve" pitchFamily="2" charset="0"/>
              <a:sym typeface="VNI-Helve" pitchFamily="2" charset="0"/>
            </a:endParaRPr>
          </a:p>
        </p:txBody>
      </p:sp>
      <p:sp>
        <p:nvSpPr>
          <p:cNvPr id="24" name="AutoShape 25"/>
          <p:cNvSpPr/>
          <p:nvPr/>
        </p:nvSpPr>
        <p:spPr bwMode="auto">
          <a:xfrm>
            <a:off x="1689100" y="3111500"/>
            <a:ext cx="479425" cy="3746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5" name="AutoShape 26"/>
          <p:cNvSpPr/>
          <p:nvPr/>
        </p:nvSpPr>
        <p:spPr bwMode="auto">
          <a:xfrm>
            <a:off x="1689100" y="4013200"/>
            <a:ext cx="479425" cy="10255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6" name="Rectangle 62"/>
          <p:cNvSpPr/>
          <p:nvPr/>
        </p:nvSpPr>
        <p:spPr bwMode="auto">
          <a:xfrm>
            <a:off x="606425" y="5607050"/>
            <a:ext cx="13874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Source code</a:t>
            </a:r>
            <a:endParaRPr kumimoji="0" lang="en-US" altLang="en-US">
              <a:solidFill>
                <a:srgbClr val="000000"/>
              </a:solidFill>
              <a:latin typeface="VNI-Helve" pitchFamily="2" charset="0"/>
              <a:sym typeface="VNI-Helve" pitchFamily="2" charset="0"/>
            </a:endParaRPr>
          </a:p>
        </p:txBody>
      </p:sp>
      <p:sp>
        <p:nvSpPr>
          <p:cNvPr id="27" name="AutoShape 28"/>
          <p:cNvSpPr/>
          <p:nvPr/>
        </p:nvSpPr>
        <p:spPr bwMode="auto">
          <a:xfrm>
            <a:off x="2332038" y="3619500"/>
            <a:ext cx="1227137" cy="311150"/>
          </a:xfrm>
          <a:prstGeom prst="chevron">
            <a:avLst>
              <a:gd name="adj" fmla="val 98597"/>
            </a:avLst>
          </a:prstGeom>
          <a:solidFill>
            <a:srgbClr val="DDDDDD"/>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3333CC"/>
              </a:solidFill>
              <a:latin typeface="VNI-Helve" pitchFamily="2" charset="0"/>
              <a:sym typeface="VNI-Helve" pitchFamily="2" charset="0"/>
            </a:endParaRPr>
          </a:p>
        </p:txBody>
      </p:sp>
      <p:sp>
        <p:nvSpPr>
          <p:cNvPr id="28" name="Rectangle 64"/>
          <p:cNvSpPr/>
          <p:nvPr/>
        </p:nvSpPr>
        <p:spPr bwMode="auto">
          <a:xfrm>
            <a:off x="2355850" y="3937000"/>
            <a:ext cx="9413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Compile</a:t>
            </a:r>
            <a:endParaRPr kumimoji="0" lang="en-US" altLang="en-US">
              <a:solidFill>
                <a:srgbClr val="000000"/>
              </a:solidFill>
              <a:latin typeface="VNI-Helve" pitchFamily="2" charset="0"/>
              <a:sym typeface="VNI-Helve" pitchFamily="2" charset="0"/>
            </a:endParaRPr>
          </a:p>
        </p:txBody>
      </p:sp>
      <p:sp>
        <p:nvSpPr>
          <p:cNvPr id="29" name="AutoShape 30"/>
          <p:cNvSpPr/>
          <p:nvPr/>
        </p:nvSpPr>
        <p:spPr bwMode="auto">
          <a:xfrm>
            <a:off x="5492750" y="3622675"/>
            <a:ext cx="1227138" cy="311150"/>
          </a:xfrm>
          <a:prstGeom prst="chevron">
            <a:avLst>
              <a:gd name="adj" fmla="val 98597"/>
            </a:avLst>
          </a:prstGeom>
          <a:solidFill>
            <a:srgbClr val="00CC99"/>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3333CC"/>
              </a:solidFill>
              <a:latin typeface="VNI-Helve" pitchFamily="2" charset="0"/>
              <a:sym typeface="VNI-Helve" pitchFamily="2" charset="0"/>
            </a:endParaRPr>
          </a:p>
        </p:txBody>
      </p:sp>
      <p:sp>
        <p:nvSpPr>
          <p:cNvPr id="30" name="Rectangle 66"/>
          <p:cNvSpPr/>
          <p:nvPr/>
        </p:nvSpPr>
        <p:spPr bwMode="auto">
          <a:xfrm>
            <a:off x="5519738" y="3937000"/>
            <a:ext cx="10953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FF0000"/>
                </a:solidFill>
                <a:latin typeface="VNI-Helve" pitchFamily="2" charset="0"/>
                <a:sym typeface="VNI-Helve" pitchFamily="2" charset="0"/>
              </a:rPr>
              <a:t>Link/Load</a:t>
            </a:r>
            <a:endParaRPr kumimoji="0" lang="en-US" altLang="en-US">
              <a:solidFill>
                <a:srgbClr val="000000"/>
              </a:solidFill>
              <a:latin typeface="VNI-Helve" pitchFamily="2" charset="0"/>
              <a:sym typeface="VNI-Helve" pitchFamily="2" charset="0"/>
            </a:endParaRPr>
          </a:p>
        </p:txBody>
      </p:sp>
      <p:sp>
        <p:nvSpPr>
          <p:cNvPr id="31" name="Rectangle 67"/>
          <p:cNvSpPr/>
          <p:nvPr/>
        </p:nvSpPr>
        <p:spPr bwMode="auto">
          <a:xfrm>
            <a:off x="6978650" y="2419350"/>
            <a:ext cx="1250950" cy="3232150"/>
          </a:xfrm>
          <a:prstGeom prst="rect">
            <a:avLst/>
          </a:prstGeom>
          <a:noFill/>
          <a:ln w="1270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32" name="Rectangle 68"/>
          <p:cNvSpPr/>
          <p:nvPr/>
        </p:nvSpPr>
        <p:spPr bwMode="auto">
          <a:xfrm>
            <a:off x="6454775" y="1685925"/>
            <a:ext cx="2317750"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Physical memory addresses</a:t>
            </a:r>
            <a:endParaRPr kumimoji="0" lang="en-US" altLang="en-US">
              <a:solidFill>
                <a:srgbClr val="000000"/>
              </a:solidFill>
              <a:latin typeface="VNI-Helve" pitchFamily="2" charset="0"/>
              <a:sym typeface="VNI-Helve" pitchFamily="2" charset="0"/>
            </a:endParaRPr>
          </a:p>
        </p:txBody>
      </p:sp>
      <p:sp>
        <p:nvSpPr>
          <p:cNvPr id="33" name="Rectangle 69"/>
          <p:cNvSpPr/>
          <p:nvPr/>
        </p:nvSpPr>
        <p:spPr bwMode="auto">
          <a:xfrm>
            <a:off x="6462713" y="2451100"/>
            <a:ext cx="49847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1024</a:t>
            </a:r>
            <a:endParaRPr kumimoji="0" lang="en-US" altLang="en-US">
              <a:solidFill>
                <a:srgbClr val="000000"/>
              </a:solidFill>
              <a:latin typeface="VNI-Helve" pitchFamily="2" charset="0"/>
              <a:sym typeface="VNI-Helve" pitchFamily="2" charset="0"/>
            </a:endParaRPr>
          </a:p>
        </p:txBody>
      </p:sp>
      <p:sp>
        <p:nvSpPr>
          <p:cNvPr id="34" name="Rectangle 70"/>
          <p:cNvSpPr/>
          <p:nvPr/>
        </p:nvSpPr>
        <p:spPr bwMode="auto">
          <a:xfrm>
            <a:off x="6973888" y="3016250"/>
            <a:ext cx="10890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JUMP  </a:t>
            </a:r>
            <a:r>
              <a:rPr kumimoji="0" lang="en-US" altLang="en-US" sz="1400" b="1">
                <a:solidFill>
                  <a:srgbClr val="FF0000"/>
                </a:solidFill>
                <a:latin typeface="VNI-Helve" pitchFamily="2" charset="0"/>
                <a:sym typeface="VNI-Helve" pitchFamily="2" charset="0"/>
              </a:rPr>
              <a:t>1424</a:t>
            </a:r>
            <a:endParaRPr kumimoji="0" lang="en-US" altLang="en-US">
              <a:solidFill>
                <a:srgbClr val="000000"/>
              </a:solidFill>
              <a:latin typeface="VNI-Helve" pitchFamily="2" charset="0"/>
              <a:sym typeface="VNI-Helve" pitchFamily="2" charset="0"/>
            </a:endParaRPr>
          </a:p>
        </p:txBody>
      </p:sp>
      <p:sp>
        <p:nvSpPr>
          <p:cNvPr id="35" name="Rectangle 71"/>
          <p:cNvSpPr/>
          <p:nvPr/>
        </p:nvSpPr>
        <p:spPr bwMode="auto">
          <a:xfrm>
            <a:off x="6973888" y="3867150"/>
            <a:ext cx="11017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LOAD  </a:t>
            </a:r>
            <a:r>
              <a:rPr kumimoji="0" lang="en-US" altLang="en-US" sz="1400" b="1">
                <a:solidFill>
                  <a:srgbClr val="FF0000"/>
                </a:solidFill>
                <a:latin typeface="VNI-Helve" pitchFamily="2" charset="0"/>
                <a:sym typeface="VNI-Helve" pitchFamily="2" charset="0"/>
              </a:rPr>
              <a:t>2224</a:t>
            </a:r>
            <a:endParaRPr kumimoji="0" lang="en-US" altLang="en-US">
              <a:solidFill>
                <a:srgbClr val="000000"/>
              </a:solidFill>
              <a:latin typeface="VNI-Helve" pitchFamily="2" charset="0"/>
              <a:sym typeface="VNI-Helve" pitchFamily="2" charset="0"/>
            </a:endParaRPr>
          </a:p>
        </p:txBody>
      </p:sp>
      <p:sp>
        <p:nvSpPr>
          <p:cNvPr id="36" name="Line 37"/>
          <p:cNvSpPr>
            <a:spLocks noChangeShapeType="1"/>
          </p:cNvSpPr>
          <p:nvPr/>
        </p:nvSpPr>
        <p:spPr bwMode="auto">
          <a:xfrm>
            <a:off x="6977063" y="4333875"/>
            <a:ext cx="1250950" cy="3175"/>
          </a:xfrm>
          <a:prstGeom prst="line">
            <a:avLst/>
          </a:prstGeom>
          <a:noFill/>
          <a:ln w="12700">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7" name="Rectangle 73"/>
          <p:cNvSpPr/>
          <p:nvPr/>
        </p:nvSpPr>
        <p:spPr bwMode="auto">
          <a:xfrm>
            <a:off x="6462713" y="3365500"/>
            <a:ext cx="49847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1424</a:t>
            </a:r>
            <a:endParaRPr kumimoji="0" lang="en-US" altLang="en-US">
              <a:solidFill>
                <a:srgbClr val="000000"/>
              </a:solidFill>
              <a:latin typeface="VNI-Helve" pitchFamily="2" charset="0"/>
              <a:sym typeface="VNI-Helve" pitchFamily="2" charset="0"/>
            </a:endParaRPr>
          </a:p>
        </p:txBody>
      </p:sp>
      <p:sp>
        <p:nvSpPr>
          <p:cNvPr id="38" name="Rectangle 74"/>
          <p:cNvSpPr/>
          <p:nvPr/>
        </p:nvSpPr>
        <p:spPr bwMode="auto">
          <a:xfrm>
            <a:off x="6462713" y="4879975"/>
            <a:ext cx="49847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2224</a:t>
            </a:r>
            <a:endParaRPr kumimoji="0" lang="en-US" altLang="en-US">
              <a:solidFill>
                <a:srgbClr val="000000"/>
              </a:solidFill>
              <a:latin typeface="VNI-Helve" pitchFamily="2" charset="0"/>
              <a:sym typeface="VNI-Helve" pitchFamily="2" charset="0"/>
            </a:endParaRPr>
          </a:p>
        </p:txBody>
      </p:sp>
      <p:sp>
        <p:nvSpPr>
          <p:cNvPr id="39" name="AutoShape 40"/>
          <p:cNvSpPr/>
          <p:nvPr/>
        </p:nvSpPr>
        <p:spPr bwMode="auto">
          <a:xfrm>
            <a:off x="8089900" y="3146425"/>
            <a:ext cx="457200" cy="3746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5" y="0"/>
                </a:moveTo>
                <a:lnTo>
                  <a:pt x="21600" y="0"/>
                </a:lnTo>
                <a:lnTo>
                  <a:pt x="21600" y="21600"/>
                </a:lnTo>
                <a:lnTo>
                  <a:pt x="0" y="21235"/>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0" name="AutoShape 41"/>
          <p:cNvSpPr/>
          <p:nvPr/>
        </p:nvSpPr>
        <p:spPr bwMode="auto">
          <a:xfrm>
            <a:off x="8078788" y="4003675"/>
            <a:ext cx="503237" cy="1031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22" y="0"/>
                </a:moveTo>
                <a:lnTo>
                  <a:pt x="21600" y="0"/>
                </a:lnTo>
                <a:lnTo>
                  <a:pt x="21600" y="21500"/>
                </a:lnTo>
                <a:lnTo>
                  <a:pt x="0"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1" name="Rectangle 77"/>
          <p:cNvSpPr/>
          <p:nvPr/>
        </p:nvSpPr>
        <p:spPr bwMode="auto">
          <a:xfrm>
            <a:off x="6756400" y="5619750"/>
            <a:ext cx="1677988"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Process image </a:t>
            </a:r>
            <a:endParaRPr kumimoji="0" lang="en-US" altLang="en-US">
              <a:solidFill>
                <a:srgbClr val="000000"/>
              </a:solidFill>
              <a:latin typeface="VNI-Helve" pitchFamily="2" charset="0"/>
              <a:sym typeface="VNI-Helve"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đổi địa chỉ (tt)</a:t>
            </a:r>
            <a:endParaRPr lang="en-US"/>
          </a:p>
        </p:txBody>
      </p:sp>
      <p:sp>
        <p:nvSpPr>
          <p:cNvPr id="3" name="Content Placeholder 2"/>
          <p:cNvSpPr>
            <a:spLocks noGrp="1"/>
          </p:cNvSpPr>
          <p:nvPr>
            <p:ph sz="half" idx="1"/>
          </p:nvPr>
        </p:nvSpPr>
        <p:spPr>
          <a:xfrm>
            <a:off x="-76200" y="1371601"/>
            <a:ext cx="5443537" cy="4783138"/>
          </a:xfrm>
        </p:spPr>
        <p:txBody>
          <a:bodyPr/>
          <a:lstStyle/>
          <a:p>
            <a:pPr lvl="1">
              <a:spcBef>
                <a:spcPts val="1000"/>
              </a:spcBef>
            </a:pPr>
            <a:r>
              <a:rPr lang="en-US" altLang="en-US" sz="2200">
                <a:solidFill>
                  <a:srgbClr val="00B0F0"/>
                </a:solidFill>
              </a:rPr>
              <a:t>Excution time: </a:t>
            </a:r>
            <a:r>
              <a:rPr lang="en-US" altLang="en-US" sz="2200"/>
              <a:t>khi trong quá trình thực thi, process có thể được di chuyển từ segment này sang segment khác trong bộ nhớ thì quá trình chuyển đổi địa chỉ được trì hoãn đến thời điểm thực thi</a:t>
            </a:r>
            <a:endParaRPr lang="en-US" altLang="en-US" sz="2200"/>
          </a:p>
          <a:p>
            <a:pPr lvl="2">
              <a:spcBef>
                <a:spcPts val="1000"/>
              </a:spcBef>
            </a:pPr>
            <a:r>
              <a:rPr lang="en-US" altLang="en-US" sz="2200"/>
              <a:t>Cần sự hỗ trợ của phần cứng cho việc ánh xạ địa chỉ</a:t>
            </a:r>
            <a:endParaRPr lang="en-US" altLang="en-US" sz="2200"/>
          </a:p>
          <a:p>
            <a:pPr lvl="3">
              <a:spcBef>
                <a:spcPts val="1000"/>
              </a:spcBef>
              <a:buClr>
                <a:srgbClr val="009900"/>
              </a:buClr>
              <a:buFont typeface="Webdings" panose="05030102010509060703" pitchFamily="18" charset="2"/>
              <a:buChar char="4"/>
            </a:pPr>
            <a:r>
              <a:rPr lang="en-US" altLang="en-US" sz="2200"/>
              <a:t>Ví dụ: Trường hợp địa chỉ luận lý là relocatable thì có thể dùng thanh ghi base và limit,..</a:t>
            </a:r>
            <a:endParaRPr lang="en-US" altLang="en-US" sz="2200"/>
          </a:p>
          <a:p>
            <a:pPr lvl="2">
              <a:spcBef>
                <a:spcPts val="1000"/>
              </a:spcBef>
            </a:pPr>
            <a:r>
              <a:rPr lang="en-US" altLang="en-US" sz="2200"/>
              <a:t>Sử dụng trong đa số các OS đa dụng trong đó có các cơ chế swapping, paging, segmentation</a:t>
            </a:r>
            <a:endParaRPr lang="en-US" altLang="en-US" b="1"/>
          </a:p>
          <a:p>
            <a:endParaRPr lang="en-US"/>
          </a:p>
        </p:txBody>
      </p:sp>
      <p:sp>
        <p:nvSpPr>
          <p:cNvPr id="4" name="Date Placeholder 3"/>
          <p:cNvSpPr>
            <a:spLocks noGrp="1"/>
          </p:cNvSpPr>
          <p:nvPr>
            <p:ph type="dt" sz="half" idx="10"/>
          </p:nvPr>
        </p:nvSpPr>
        <p:spPr/>
        <p:txBody>
          <a:bodyPr/>
          <a:lstStyle/>
          <a:p>
            <a:fld id="{BA136E8E-48A6-4CCA-8C49-35959C36CF6D}"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7" name="Footer Placeholder 6"/>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8" name="Rectangle 3"/>
          <p:cNvSpPr/>
          <p:nvPr/>
        </p:nvSpPr>
        <p:spPr bwMode="auto">
          <a:xfrm>
            <a:off x="6589713" y="2281238"/>
            <a:ext cx="1841500" cy="3230562"/>
          </a:xfrm>
          <a:prstGeom prst="rect">
            <a:avLst/>
          </a:prstGeom>
          <a:noFill/>
          <a:ln w="1270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9" name="Rectangle 4"/>
          <p:cNvSpPr/>
          <p:nvPr/>
        </p:nvSpPr>
        <p:spPr bwMode="auto">
          <a:xfrm>
            <a:off x="6416675" y="1524000"/>
            <a:ext cx="2327275"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Relative (relocatable)</a:t>
            </a:r>
            <a:endParaRPr kumimoji="0" lang="en-US" altLang="en-US">
              <a:solidFill>
                <a:srgbClr val="000000"/>
              </a:solidFill>
              <a:latin typeface="VNI-Helve" pitchFamily="2" charset="0"/>
              <a:sym typeface="VNI-Helve" pitchFamily="2" charset="0"/>
            </a:endParaRPr>
          </a:p>
          <a:p>
            <a:pPr>
              <a:spcBef>
                <a:spcPct val="0"/>
              </a:spcBef>
              <a:buClrTx/>
              <a:buSzTx/>
              <a:buFontTx/>
              <a:buNone/>
            </a:pPr>
            <a:r>
              <a:rPr kumimoji="0" lang="en-US" altLang="en-US">
                <a:solidFill>
                  <a:srgbClr val="000000"/>
                </a:solidFill>
                <a:latin typeface="VNI-Helve" pitchFamily="2" charset="0"/>
                <a:sym typeface="VNI-Helve" pitchFamily="2" charset="0"/>
              </a:rPr>
              <a:t>addresses</a:t>
            </a:r>
            <a:endParaRPr kumimoji="0" lang="en-US" altLang="en-US">
              <a:solidFill>
                <a:srgbClr val="000000"/>
              </a:solidFill>
              <a:latin typeface="VNI-Helve" pitchFamily="2" charset="0"/>
              <a:sym typeface="VNI-Helve" pitchFamily="2" charset="0"/>
            </a:endParaRPr>
          </a:p>
        </p:txBody>
      </p:sp>
      <p:sp>
        <p:nvSpPr>
          <p:cNvPr id="10" name="Rectangle 5"/>
          <p:cNvSpPr/>
          <p:nvPr/>
        </p:nvSpPr>
        <p:spPr bwMode="auto">
          <a:xfrm>
            <a:off x="6284913" y="2201863"/>
            <a:ext cx="201612"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0</a:t>
            </a:r>
            <a:endParaRPr kumimoji="0" lang="en-US" altLang="en-US">
              <a:solidFill>
                <a:srgbClr val="000000"/>
              </a:solidFill>
              <a:latin typeface="VNI-Helve" pitchFamily="2" charset="0"/>
              <a:sym typeface="VNI-Helve" pitchFamily="2" charset="0"/>
            </a:endParaRPr>
          </a:p>
        </p:txBody>
      </p:sp>
      <p:sp>
        <p:nvSpPr>
          <p:cNvPr id="11" name="Rectangle 6"/>
          <p:cNvSpPr/>
          <p:nvPr/>
        </p:nvSpPr>
        <p:spPr bwMode="auto">
          <a:xfrm>
            <a:off x="6584950" y="2876550"/>
            <a:ext cx="989013"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JUMP  400</a:t>
            </a:r>
            <a:endParaRPr kumimoji="0" lang="en-US" altLang="en-US">
              <a:solidFill>
                <a:srgbClr val="000000"/>
              </a:solidFill>
              <a:latin typeface="VNI-Helve" pitchFamily="2" charset="0"/>
              <a:sym typeface="VNI-Helve" pitchFamily="2" charset="0"/>
            </a:endParaRPr>
          </a:p>
        </p:txBody>
      </p:sp>
      <p:sp>
        <p:nvSpPr>
          <p:cNvPr id="12" name="Rectangle 7"/>
          <p:cNvSpPr/>
          <p:nvPr/>
        </p:nvSpPr>
        <p:spPr bwMode="auto">
          <a:xfrm>
            <a:off x="6584950" y="3729038"/>
            <a:ext cx="110172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LOAD  1200</a:t>
            </a:r>
            <a:endParaRPr kumimoji="0" lang="en-US" altLang="en-US">
              <a:solidFill>
                <a:srgbClr val="000000"/>
              </a:solidFill>
              <a:latin typeface="VNI-Helve" pitchFamily="2" charset="0"/>
              <a:sym typeface="VNI-Helve" pitchFamily="2" charset="0"/>
            </a:endParaRPr>
          </a:p>
        </p:txBody>
      </p:sp>
      <p:sp>
        <p:nvSpPr>
          <p:cNvPr id="13" name="Line 10"/>
          <p:cNvSpPr>
            <a:spLocks noChangeShapeType="1"/>
          </p:cNvSpPr>
          <p:nvPr/>
        </p:nvSpPr>
        <p:spPr bwMode="auto">
          <a:xfrm>
            <a:off x="6589713" y="4197350"/>
            <a:ext cx="1841500" cy="0"/>
          </a:xfrm>
          <a:prstGeom prst="line">
            <a:avLst/>
          </a:prstGeom>
          <a:noFill/>
          <a:ln w="12700">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 name="Rectangle 9"/>
          <p:cNvSpPr/>
          <p:nvPr/>
        </p:nvSpPr>
        <p:spPr bwMode="auto">
          <a:xfrm>
            <a:off x="6084888" y="3227388"/>
            <a:ext cx="400050"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400</a:t>
            </a:r>
            <a:endParaRPr kumimoji="0" lang="en-US" altLang="en-US">
              <a:solidFill>
                <a:srgbClr val="000000"/>
              </a:solidFill>
              <a:latin typeface="VNI-Helve" pitchFamily="2" charset="0"/>
              <a:sym typeface="VNI-Helve" pitchFamily="2" charset="0"/>
            </a:endParaRPr>
          </a:p>
        </p:txBody>
      </p:sp>
      <p:sp>
        <p:nvSpPr>
          <p:cNvPr id="15" name="Rectangle 10"/>
          <p:cNvSpPr/>
          <p:nvPr/>
        </p:nvSpPr>
        <p:spPr bwMode="auto">
          <a:xfrm>
            <a:off x="5995988" y="4830763"/>
            <a:ext cx="49847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1200</a:t>
            </a:r>
            <a:endParaRPr kumimoji="0" lang="en-US" altLang="en-US">
              <a:solidFill>
                <a:srgbClr val="000000"/>
              </a:solidFill>
              <a:latin typeface="VNI-Helve" pitchFamily="2" charset="0"/>
              <a:sym typeface="VNI-Helve" pitchFamily="2" charset="0"/>
            </a:endParaRPr>
          </a:p>
        </p:txBody>
      </p:sp>
      <p:sp>
        <p:nvSpPr>
          <p:cNvPr id="16" name="AutoShape 13"/>
          <p:cNvSpPr/>
          <p:nvPr/>
        </p:nvSpPr>
        <p:spPr bwMode="auto">
          <a:xfrm>
            <a:off x="7967663" y="3006725"/>
            <a:ext cx="1023937" cy="3762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7" name="AutoShape 14"/>
          <p:cNvSpPr/>
          <p:nvPr/>
        </p:nvSpPr>
        <p:spPr bwMode="auto">
          <a:xfrm>
            <a:off x="7967663" y="3908425"/>
            <a:ext cx="1023937" cy="10271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8" name="Rectangle 13"/>
          <p:cNvSpPr/>
          <p:nvPr/>
        </p:nvSpPr>
        <p:spPr bwMode="auto">
          <a:xfrm>
            <a:off x="5995988" y="5510213"/>
            <a:ext cx="49847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MAX</a:t>
            </a:r>
            <a:endParaRPr kumimoji="0" lang="en-US" altLang="en-US">
              <a:solidFill>
                <a:srgbClr val="000000"/>
              </a:solidFill>
              <a:latin typeface="VNI-Helve" pitchFamily="2" charset="0"/>
              <a:sym typeface="VNI-Helve" pitchFamily="2" charset="0"/>
            </a:endParaRPr>
          </a:p>
        </p:txBody>
      </p:sp>
      <p:sp>
        <p:nvSpPr>
          <p:cNvPr id="19" name="Rectangle 14"/>
          <p:cNvSpPr/>
          <p:nvPr/>
        </p:nvSpPr>
        <p:spPr bwMode="auto">
          <a:xfrm>
            <a:off x="6432550" y="5507038"/>
            <a:ext cx="652463"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a:solidFill>
                  <a:srgbClr val="000000"/>
                </a:solidFill>
                <a:latin typeface="VNI-Helve" pitchFamily="2" charset="0"/>
                <a:sym typeface="VNI-Helve" pitchFamily="2" charset="0"/>
              </a:rPr>
              <a:t>= 2000</a:t>
            </a:r>
            <a:endParaRPr kumimoji="0" lang="en-US" altLang="en-US">
              <a:solidFill>
                <a:srgbClr val="000000"/>
              </a:solidFill>
              <a:latin typeface="VNI-Helve" pitchFamily="2" charset="0"/>
              <a:sym typeface="VNI-Helve" pitchFamily="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linking</a:t>
            </a:r>
            <a:endParaRPr lang="en-US"/>
          </a:p>
        </p:txBody>
      </p:sp>
      <p:sp>
        <p:nvSpPr>
          <p:cNvPr id="3" name="Content Placeholder 2"/>
          <p:cNvSpPr>
            <a:spLocks noGrp="1"/>
          </p:cNvSpPr>
          <p:nvPr>
            <p:ph idx="1"/>
          </p:nvPr>
        </p:nvSpPr>
        <p:spPr/>
        <p:txBody>
          <a:bodyPr/>
          <a:lstStyle/>
          <a:p>
            <a:pPr>
              <a:spcBef>
                <a:spcPts val="400"/>
              </a:spcBef>
            </a:pPr>
            <a:r>
              <a:rPr lang="vi-VN" altLang="en-US" sz="2400"/>
              <a:t>Quá trình link đến một module ngoài (external module) được thực hiện sau khi đã tạo xong load module (i.e. file có thể thực thi, executable)</a:t>
            </a:r>
            <a:endParaRPr lang="vi-VN" altLang="en-US" sz="2400"/>
          </a:p>
          <a:p>
            <a:pPr lvl="1">
              <a:spcBef>
                <a:spcPts val="1000"/>
              </a:spcBef>
            </a:pPr>
            <a:r>
              <a:rPr lang="vi-VN" altLang="en-US" sz="2200"/>
              <a:t>Ví dụ trong Windows: module ngoài là các file .DLL còn trong Unix, các module ngoài là các file .so (shared library)</a:t>
            </a:r>
            <a:endParaRPr lang="vi-VN" altLang="en-US" sz="2200"/>
          </a:p>
          <a:p>
            <a:pPr>
              <a:spcBef>
                <a:spcPts val="400"/>
              </a:spcBef>
            </a:pPr>
            <a:r>
              <a:rPr lang="vi-VN" altLang="en-US" sz="2400"/>
              <a:t>Load module chứa các stub tham chiếu (refer) đến routine của external module.</a:t>
            </a:r>
            <a:endParaRPr lang="vi-VN" altLang="en-US" sz="2400"/>
          </a:p>
          <a:p>
            <a:pPr lvl="1">
              <a:spcBef>
                <a:spcPts val="1000"/>
              </a:spcBef>
            </a:pPr>
            <a:r>
              <a:rPr lang="vi-VN" altLang="en-US" sz="2200"/>
              <a:t>Lúc thực thi, khi stub được thực thi lần đầu (do process gọi routine lần đầu), stub nạp routine vào bộ nhớ, tự thay thế bằng địa chỉ của routine và routine được thực thi.</a:t>
            </a:r>
            <a:endParaRPr lang="vi-VN" altLang="en-US" sz="2200"/>
          </a:p>
          <a:p>
            <a:pPr lvl="1">
              <a:spcBef>
                <a:spcPts val="1000"/>
              </a:spcBef>
            </a:pPr>
            <a:r>
              <a:rPr lang="vi-VN" altLang="en-US" sz="2200"/>
              <a:t>Các lần gọi routine sau sẽ xảy ra bình thường</a:t>
            </a:r>
            <a:endParaRPr lang="vi-VN" altLang="en-US" sz="2200"/>
          </a:p>
          <a:p>
            <a:pPr>
              <a:spcBef>
                <a:spcPts val="400"/>
              </a:spcBef>
            </a:pPr>
            <a:r>
              <a:rPr lang="vi-VN" altLang="en-US" sz="2400"/>
              <a:t>Stub cần sự hỗ trợ của OS (như kiểm tra xem routine đã được nạp vào bộ nhớ chưa).</a:t>
            </a:r>
            <a:endParaRPr lang="vi-VN" altLang="en-US" sz="2400"/>
          </a:p>
        </p:txBody>
      </p:sp>
      <p:sp>
        <p:nvSpPr>
          <p:cNvPr id="4" name="Date Placeholder 3"/>
          <p:cNvSpPr>
            <a:spLocks noGrp="1"/>
          </p:cNvSpPr>
          <p:nvPr>
            <p:ph type="dt" sz="half" idx="10"/>
          </p:nvPr>
        </p:nvSpPr>
        <p:spPr/>
        <p:txBody>
          <a:bodyPr/>
          <a:lstStyle/>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6</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defRPr/>
            </a:pPr>
            <a:r>
              <a:rPr lang="en-US" sz="3200"/>
              <a:t>Nêu điều kiện để thực hiện giải thuật Banker?</a:t>
            </a:r>
            <a:endParaRPr lang="en-US" sz="3200"/>
          </a:p>
          <a:p>
            <a:pPr>
              <a:defRPr/>
            </a:pPr>
            <a:r>
              <a:rPr lang="en-US" sz="3200"/>
              <a:t>Nêu các bước của giải thuật Banker?</a:t>
            </a:r>
            <a:endParaRPr lang="en-US" sz="3200"/>
          </a:p>
          <a:p>
            <a:pPr>
              <a:defRPr/>
            </a:pPr>
            <a:r>
              <a:rPr lang="en-US" sz="3200"/>
              <a:t>Nêu các bước của giải thuật yêu cầu tài nguyên?</a:t>
            </a:r>
            <a:endParaRPr lang="en-US" sz="3200"/>
          </a:p>
          <a:p>
            <a:pPr>
              <a:defRPr/>
            </a:pPr>
            <a:r>
              <a:rPr lang="en-US" sz="3200"/>
              <a:t>Nêu các bước giải thuật phát hiện deadlock?</a:t>
            </a:r>
            <a:endParaRPr lang="en-US" sz="3200"/>
          </a:p>
          <a:p>
            <a:pPr>
              <a:defRPr/>
            </a:pPr>
            <a:r>
              <a:rPr lang="en-US" sz="3200"/>
              <a:t>Khi deadlock xảy ra, hệ điều hành làm gì để phục hồi?</a:t>
            </a:r>
            <a:endParaRPr lang="en-US" sz="3200"/>
          </a:p>
          <a:p>
            <a:pPr>
              <a:defRPr/>
            </a:pPr>
            <a:r>
              <a:rPr lang="en-US" sz="3200"/>
              <a:t>Dựa trên yếu tổ nào để chấm dứt tiến trình bị deadlock?</a:t>
            </a:r>
            <a:endParaRPr lang="vi-VN" altLang="ja-JP" sz="3000"/>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Ưu điểm của dynamic linking</a:t>
            </a:r>
            <a:endParaRPr lang="en-US"/>
          </a:p>
        </p:txBody>
      </p:sp>
      <p:sp>
        <p:nvSpPr>
          <p:cNvPr id="3" name="Content Placeholder 2"/>
          <p:cNvSpPr>
            <a:spLocks noGrp="1"/>
          </p:cNvSpPr>
          <p:nvPr>
            <p:ph idx="1"/>
          </p:nvPr>
        </p:nvSpPr>
        <p:spPr/>
        <p:txBody>
          <a:bodyPr/>
          <a:lstStyle/>
          <a:p>
            <a:pPr algn="just"/>
            <a:r>
              <a:rPr lang="vi-VN"/>
              <a:t>T</a:t>
            </a:r>
            <a:r>
              <a:rPr lang="vi-VN" sz="2600"/>
              <a:t>hông thường, external module là một thư viện cung cấp các tiện ích của OS. Các chương trình thực thi có thể dùng các phiên bản khác nhau của external module mà không cần sửa đổi, biên dịch lại.</a:t>
            </a:r>
            <a:endParaRPr lang="vi-VN" sz="2600"/>
          </a:p>
          <a:p>
            <a:pPr algn="just"/>
            <a:r>
              <a:rPr lang="vi-VN" sz="2600"/>
              <a:t>Chia sẻ mã (code sharing): một external module chỉ cần nạp vào bộ nhớ một lần. Các process cần dùng external module này thì cùng chia sẻ đoạn mã của external module ⇒ tiết kiệm không gian nhớ và đĩa.</a:t>
            </a:r>
            <a:endParaRPr lang="vi-VN" sz="2600"/>
          </a:p>
          <a:p>
            <a:pPr algn="just"/>
            <a:r>
              <a:rPr lang="vi-VN" sz="2600"/>
              <a:t>Phương pháp dynamic linking cần sự hỗ trợ của OS trong việc kiểm tra xem một thủ tục nào đó có thể được chia sẻ giữa các process hay là phần mã của riêng một process (bởi vì chỉ có OS mới có quyền thực hiện việc kiểm tra này).</a:t>
            </a:r>
            <a:endParaRPr lang="vi-VN" sz="2600"/>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loading</a:t>
            </a:r>
            <a:endParaRPr lang="en-US"/>
          </a:p>
        </p:txBody>
      </p:sp>
      <p:sp>
        <p:nvSpPr>
          <p:cNvPr id="3" name="Content Placeholder 2"/>
          <p:cNvSpPr>
            <a:spLocks noGrp="1"/>
          </p:cNvSpPr>
          <p:nvPr>
            <p:ph idx="1"/>
          </p:nvPr>
        </p:nvSpPr>
        <p:spPr/>
        <p:txBody>
          <a:bodyPr/>
          <a:lstStyle/>
          <a:p>
            <a:pPr algn="just"/>
            <a:r>
              <a:rPr lang="vi-VN" altLang="en-US" sz="2200"/>
              <a:t>Cơ chế: chỉ khi nào cần được gọi đến thì một thủ tục mới được nạp vào bộ nhớ chính ⇒ tăng độ hiệu dụng của bộ nhớ bởi vì các thủ tục không được gọi đến sẽ không chiếm chỗ trong bộ nhớ</a:t>
            </a:r>
            <a:endParaRPr lang="vi-VN" altLang="en-US" sz="2200"/>
          </a:p>
          <a:p>
            <a:pPr algn="just"/>
            <a:r>
              <a:rPr lang="vi-VN" altLang="en-US" sz="2200"/>
              <a:t>Rất hiệu quả trong trường hợp tồn tại khối lượng lớn mã chương trình có tần suất sử dụng thấp, không được sử dụng thường xuyên (ví dụ các thủ tục xử lý lỗi) </a:t>
            </a:r>
            <a:endParaRPr lang="vi-VN" altLang="en-US" sz="2200"/>
          </a:p>
          <a:p>
            <a:pPr algn="just"/>
            <a:r>
              <a:rPr lang="vi-VN" altLang="en-US" sz="2200"/>
              <a:t>Hỗ trợ từ hệ điều hành</a:t>
            </a:r>
            <a:endParaRPr lang="vi-VN" altLang="en-US" sz="2200"/>
          </a:p>
          <a:p>
            <a:pPr lvl="1" algn="just"/>
            <a:r>
              <a:rPr lang="vi-VN" altLang="en-US" sz="2200"/>
              <a:t>Thông thường, user chịu trách nhiệm thiết kế và hiện thực các chương trình có dynamic loading.</a:t>
            </a:r>
            <a:endParaRPr lang="vi-VN" altLang="en-US" sz="2200"/>
          </a:p>
          <a:p>
            <a:pPr lvl="1" algn="just"/>
            <a:r>
              <a:rPr lang="vi-VN" altLang="en-US" sz="2200"/>
              <a:t>Hệ điều hành chủ yếu cung cấp một số thủ tục thư viện hỗ trợ, tạo điều kiện dễ dàng hơn cho lập trình viên.</a:t>
            </a:r>
            <a:endParaRPr lang="vi-VN" altLang="en-US" sz="2200"/>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quản lý bộ nhớ</a:t>
            </a:r>
            <a:endParaRPr lang="en-US"/>
          </a:p>
        </p:txBody>
      </p:sp>
      <p:sp>
        <p:nvSpPr>
          <p:cNvPr id="3" name="Content Placeholder 2"/>
          <p:cNvSpPr>
            <a:spLocks noGrp="1"/>
          </p:cNvSpPr>
          <p:nvPr>
            <p:ph idx="1"/>
          </p:nvPr>
        </p:nvSpPr>
        <p:spPr/>
        <p:txBody>
          <a:bodyPr/>
          <a:lstStyle/>
          <a:p>
            <a:pPr algn="just">
              <a:defRPr/>
            </a:pPr>
            <a:r>
              <a:rPr lang="vi-VN" altLang="en-US" sz="2200"/>
              <a:t>Trong chương này, mô hình quản lý bộ nhớ là một mô hình đơn giản, </a:t>
            </a:r>
            <a:r>
              <a:rPr lang="vi-VN" altLang="en-US" sz="2200">
                <a:solidFill>
                  <a:srgbClr val="FF0000"/>
                </a:solidFill>
              </a:rPr>
              <a:t>không có bộ nhớ ảo</a:t>
            </a:r>
            <a:r>
              <a:rPr lang="vi-VN" altLang="en-US" sz="2200"/>
              <a:t>.</a:t>
            </a:r>
            <a:endParaRPr lang="vi-VN" altLang="en-US" sz="2200"/>
          </a:p>
          <a:p>
            <a:pPr algn="just">
              <a:defRPr/>
            </a:pPr>
            <a:r>
              <a:rPr lang="vi-VN" altLang="en-US" sz="2200"/>
              <a:t>Một process phải được nạp hoàn toàn vào bộ nhớ thì mới được thực thi</a:t>
            </a:r>
            <a:r>
              <a:rPr lang="en-US" altLang="en-US" sz="2200"/>
              <a:t>.</a:t>
            </a:r>
            <a:r>
              <a:rPr lang="vi-VN" altLang="en-US" sz="2200"/>
              <a:t> </a:t>
            </a:r>
            <a:endParaRPr lang="en-US" altLang="en-US" sz="2200"/>
          </a:p>
          <a:p>
            <a:pPr algn="just">
              <a:defRPr/>
            </a:pPr>
            <a:r>
              <a:rPr lang="vi-VN" altLang="en-US" sz="2200"/>
              <a:t>Các cơ chế quản lý bộ nhớ sau đây rất ít (hầu như không còn) được dùng trong các hệ thống hiện đại</a:t>
            </a:r>
            <a:endParaRPr lang="vi-VN" altLang="en-US" sz="2200"/>
          </a:p>
          <a:p>
            <a:pPr lvl="1" algn="just">
              <a:defRPr/>
            </a:pPr>
            <a:r>
              <a:rPr lang="vi-VN" altLang="en-US" sz="2200"/>
              <a:t>Phân chia cố định (fixed partitioning)</a:t>
            </a:r>
            <a:endParaRPr lang="vi-VN" altLang="en-US" sz="2200"/>
          </a:p>
          <a:p>
            <a:pPr lvl="1" algn="just">
              <a:defRPr/>
            </a:pPr>
            <a:r>
              <a:rPr lang="vi-VN" altLang="en-US" sz="2200"/>
              <a:t>Phân chia động (dynamic partitioning)</a:t>
            </a:r>
            <a:endParaRPr lang="vi-VN" altLang="en-US" sz="2200"/>
          </a:p>
          <a:p>
            <a:pPr lvl="1" algn="just">
              <a:defRPr/>
            </a:pPr>
            <a:r>
              <a:rPr lang="vi-VN" altLang="en-US" sz="2200"/>
              <a:t>Phân trang đơn giản (simple paging)</a:t>
            </a:r>
            <a:endParaRPr lang="vi-VN" altLang="en-US" sz="2200"/>
          </a:p>
          <a:p>
            <a:pPr lvl="1" algn="just">
              <a:defRPr/>
            </a:pPr>
            <a:r>
              <a:rPr lang="vi-VN" altLang="en-US" sz="2200"/>
              <a:t>Phân đoạn đơn giản (simple segmentation)</a:t>
            </a:r>
            <a:endParaRPr lang="vi-VN" altLang="en-US" sz="2200"/>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quản lý bộ nhớ (tt)</a:t>
            </a:r>
            <a:endParaRPr lang="en-US"/>
          </a:p>
        </p:txBody>
      </p:sp>
      <p:sp>
        <p:nvSpPr>
          <p:cNvPr id="3" name="Date Placeholder 2"/>
          <p:cNvSpPr>
            <a:spLocks noGrp="1"/>
          </p:cNvSpPr>
          <p:nvPr>
            <p:ph type="dt" sz="half" idx="10"/>
          </p:nvPr>
        </p:nvSpPr>
        <p:spPr/>
        <p:txBody>
          <a:bodyPr/>
          <a:lstStyle/>
          <a:p>
            <a:fld id="{23BAD0F7-3350-4E06-B588-1E0EA9C9F1FB}" type="datetime1">
              <a:rPr kumimoji="1" lang="en-US" altLang="ja-JP" smtClean="0"/>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 name="Picture 4" descr="image.png"/>
          <p:cNvPicPr>
            <a:picLocks noChangeAspect="1"/>
          </p:cNvPicPr>
          <p:nvPr/>
        </p:nvPicPr>
        <p:blipFill>
          <a:blip r:embed="rId1">
            <a:extLst>
              <a:ext uri="{28A0092B-C50C-407E-A947-70E740481C1C}">
                <a14:useLocalDpi xmlns:a14="http://schemas.microsoft.com/office/drawing/2010/main" val="0"/>
              </a:ext>
            </a:extLst>
          </a:blip>
          <a:srcRect b="1147"/>
          <a:stretch>
            <a:fillRect/>
          </a:stretch>
        </p:blipFill>
        <p:spPr bwMode="auto">
          <a:xfrm>
            <a:off x="822325" y="1163637"/>
            <a:ext cx="3144838" cy="5313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21300" y="990600"/>
            <a:ext cx="2974975"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68900" y="3806825"/>
            <a:ext cx="3178175"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mảnh (fragmentation)</a:t>
            </a:r>
            <a:endParaRPr lang="en-US"/>
          </a:p>
        </p:txBody>
      </p:sp>
      <p:sp>
        <p:nvSpPr>
          <p:cNvPr id="3" name="Content Placeholder 2"/>
          <p:cNvSpPr>
            <a:spLocks noGrp="1"/>
          </p:cNvSpPr>
          <p:nvPr>
            <p:ph idx="1"/>
          </p:nvPr>
        </p:nvSpPr>
        <p:spPr/>
        <p:txBody>
          <a:bodyPr/>
          <a:lstStyle/>
          <a:p>
            <a:pPr algn="just">
              <a:defRPr/>
            </a:pPr>
            <a:r>
              <a:rPr lang="vi-VN" altLang="en-US" sz="2200"/>
              <a:t>Phân mảnh ngoại (external fragmentation)</a:t>
            </a:r>
            <a:endParaRPr lang="vi-VN" altLang="en-US" sz="2200"/>
          </a:p>
          <a:p>
            <a:pPr lvl="1" algn="just">
              <a:defRPr/>
            </a:pPr>
            <a:r>
              <a:rPr lang="vi-VN" altLang="en-US" sz="2200"/>
              <a:t>Kích thước không gian nhớ còn trống đủ để thỏa mãn một yêu cầu cấp phát, tuy nhiên không gian nhớ này không liên tục ⇒ có thể dùng cơ chế kết khối (compaction) để gom lại thành vùng nhớ liên tục.</a:t>
            </a:r>
            <a:endParaRPr lang="vi-VN" altLang="en-US" sz="2200"/>
          </a:p>
          <a:p>
            <a:pPr algn="just">
              <a:defRPr/>
            </a:pPr>
            <a:r>
              <a:rPr lang="vi-VN" altLang="en-US" sz="2200"/>
              <a:t>Phân mảnh nội (internal fragmentation)</a:t>
            </a:r>
            <a:endParaRPr lang="vi-VN" altLang="en-US" sz="2200"/>
          </a:p>
          <a:p>
            <a:pPr lvl="1" algn="just">
              <a:defRPr/>
            </a:pPr>
            <a:r>
              <a:rPr lang="vi-VN" altLang="en-US" sz="2200"/>
              <a:t>Kích thước vùng nhớ được cấp phát có thể hơi lớn hơn vùng nhớ yêu cầu.</a:t>
            </a:r>
            <a:endParaRPr lang="vi-VN" altLang="en-US" sz="2200"/>
          </a:p>
          <a:p>
            <a:pPr lvl="2" algn="just">
              <a:defRPr/>
            </a:pPr>
            <a:r>
              <a:rPr lang="vi-VN" altLang="en-US" sz="2200"/>
              <a:t>Ví dụ: cấp một khoảng trống 18,464 bytes cho một  process yêu cầu 18,462 bytes.</a:t>
            </a:r>
            <a:endParaRPr lang="vi-VN" altLang="en-US" sz="2200"/>
          </a:p>
          <a:p>
            <a:pPr lvl="1" algn="just">
              <a:defRPr/>
            </a:pPr>
            <a:r>
              <a:rPr lang="vi-VN" altLang="en-US" sz="2200"/>
              <a:t>Hiện tượng phân mảnh nội thường xảy ra khi bộ nhớ thực được chia thành các khối kích thước cố định (fixed-sized block) và các process được cấp phát theo đơn vị khối. Ví dụ: cơ chế phân trang (paging).</a:t>
            </a:r>
            <a:endParaRPr lang="vi-VN" altLang="en-US" sz="2200"/>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mảnh nội</a:t>
            </a:r>
            <a:endParaRPr lang="en-US"/>
          </a:p>
        </p:txBody>
      </p:sp>
      <p:sp>
        <p:nvSpPr>
          <p:cNvPr id="3" name="Date Placeholder 2"/>
          <p:cNvSpPr>
            <a:spLocks noGrp="1"/>
          </p:cNvSpPr>
          <p:nvPr>
            <p:ph type="dt" sz="half" idx="10"/>
          </p:nvPr>
        </p:nvSpPr>
        <p:spPr/>
        <p:txBody>
          <a:bodyPr/>
          <a:lstStyle/>
          <a:p>
            <a:fld id="{23BAD0F7-3350-4E06-B588-1E0EA9C9F1FB}" type="datetime1">
              <a:rPr kumimoji="1" lang="en-US" altLang="ja-JP" smtClean="0"/>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Rectangle 3"/>
          <p:cNvSpPr>
            <a:spLocks noChangeArrowheads="1"/>
          </p:cNvSpPr>
          <p:nvPr/>
        </p:nvSpPr>
        <p:spPr bwMode="auto">
          <a:xfrm>
            <a:off x="2832100" y="1273175"/>
            <a:ext cx="2328863" cy="912813"/>
          </a:xfrm>
          <a:prstGeom prst="rect">
            <a:avLst/>
          </a:prstGeom>
          <a:solidFill>
            <a:srgbClr val="DDDDDD"/>
          </a:solidFill>
          <a:ln w="19050">
            <a:solidFill>
              <a:schemeClr val="tx1"/>
            </a:solidFill>
            <a:miter lim="800000"/>
            <a:tailEnd type="none" w="lg" len="lg"/>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2400">
                <a:latin typeface="+mj-lt"/>
              </a:rPr>
              <a:t>operating</a:t>
            </a:r>
            <a:endParaRPr kumimoji="0" lang="en-US" altLang="en-US" sz="2400">
              <a:latin typeface="+mj-lt"/>
            </a:endParaRPr>
          </a:p>
          <a:p>
            <a:pPr>
              <a:spcBef>
                <a:spcPct val="0"/>
              </a:spcBef>
              <a:buClrTx/>
              <a:buSzTx/>
              <a:buFontTx/>
              <a:buNone/>
            </a:pPr>
            <a:r>
              <a:rPr kumimoji="0" lang="en-US" altLang="en-US" sz="2400">
                <a:latin typeface="+mj-lt"/>
              </a:rPr>
              <a:t>system</a:t>
            </a:r>
            <a:endParaRPr kumimoji="0" lang="en-US" altLang="en-US" sz="2400">
              <a:latin typeface="+mj-lt"/>
            </a:endParaRPr>
          </a:p>
        </p:txBody>
      </p:sp>
      <p:sp>
        <p:nvSpPr>
          <p:cNvPr id="7" name="Rectangle 4"/>
          <p:cNvSpPr>
            <a:spLocks noChangeArrowheads="1"/>
          </p:cNvSpPr>
          <p:nvPr/>
        </p:nvSpPr>
        <p:spPr bwMode="auto">
          <a:xfrm>
            <a:off x="2832100" y="2187575"/>
            <a:ext cx="2328863" cy="1206500"/>
          </a:xfrm>
          <a:prstGeom prst="rect">
            <a:avLst/>
          </a:prstGeom>
          <a:noFill/>
          <a:ln w="19050">
            <a:solidFill>
              <a:schemeClr val="tx1"/>
            </a:solidFill>
            <a:miter lim="800000"/>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2400">
                <a:latin typeface="+mj-lt"/>
              </a:rPr>
              <a:t>(used)</a:t>
            </a:r>
            <a:endParaRPr kumimoji="0" lang="en-US" altLang="en-US" sz="2400">
              <a:latin typeface="+mj-lt"/>
            </a:endParaRPr>
          </a:p>
        </p:txBody>
      </p:sp>
      <p:sp>
        <p:nvSpPr>
          <p:cNvPr id="8" name="Rectangle 5"/>
          <p:cNvSpPr>
            <a:spLocks noChangeArrowheads="1"/>
          </p:cNvSpPr>
          <p:nvPr/>
        </p:nvSpPr>
        <p:spPr bwMode="auto">
          <a:xfrm>
            <a:off x="2827338" y="3387725"/>
            <a:ext cx="2328862" cy="1085850"/>
          </a:xfrm>
          <a:prstGeom prst="rect">
            <a:avLst/>
          </a:prstGeom>
          <a:solidFill>
            <a:srgbClr val="969696"/>
          </a:solidFill>
          <a:ln w="19050">
            <a:solidFill>
              <a:schemeClr val="tx1"/>
            </a:solidFill>
            <a:miter lim="800000"/>
            <a:tailEnd type="none" w="lg" len="lg"/>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de-DE" altLang="en-US" sz="2400">
              <a:latin typeface="Verdana" panose="020B0604030504040204" pitchFamily="34" charset="0"/>
            </a:endParaRPr>
          </a:p>
        </p:txBody>
      </p:sp>
      <p:sp>
        <p:nvSpPr>
          <p:cNvPr id="9" name="Text Box 6"/>
          <p:cNvSpPr txBox="1">
            <a:spLocks noChangeArrowheads="1"/>
          </p:cNvSpPr>
          <p:nvPr/>
        </p:nvSpPr>
        <p:spPr bwMode="auto">
          <a:xfrm>
            <a:off x="5480050" y="1227138"/>
            <a:ext cx="28844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en-US" sz="2400">
                <a:latin typeface="+mj-lt"/>
                <a:ea typeface="標楷體" pitchFamily="65" charset="-128"/>
              </a:rPr>
              <a:t>Yêu cầu kế tiếp là 18,462 bytes !!!</a:t>
            </a:r>
            <a:endParaRPr lang="en-US" altLang="en-US" sz="2400">
              <a:latin typeface="+mj-lt"/>
              <a:ea typeface="標楷體" pitchFamily="65" charset="-128"/>
            </a:endParaRPr>
          </a:p>
        </p:txBody>
      </p:sp>
      <p:sp>
        <p:nvSpPr>
          <p:cNvPr id="10" name="AutoShape 7"/>
          <p:cNvSpPr/>
          <p:nvPr/>
        </p:nvSpPr>
        <p:spPr bwMode="auto">
          <a:xfrm flipH="1">
            <a:off x="2560638" y="3390900"/>
            <a:ext cx="209550" cy="1087438"/>
          </a:xfrm>
          <a:prstGeom prst="rightBrace">
            <a:avLst>
              <a:gd name="adj1" fmla="val 43245"/>
              <a:gd name="adj2" fmla="val 50000"/>
            </a:avLst>
          </a:prstGeom>
          <a:noFill/>
          <a:ln w="19050">
            <a:solidFill>
              <a:schemeClr val="tx1"/>
            </a:solidFill>
            <a:rou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11" name="Text Box 8"/>
          <p:cNvSpPr txBox="1">
            <a:spLocks noChangeArrowheads="1"/>
          </p:cNvSpPr>
          <p:nvPr/>
        </p:nvSpPr>
        <p:spPr bwMode="auto">
          <a:xfrm>
            <a:off x="334963" y="3444875"/>
            <a:ext cx="21018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en-US" sz="2400">
                <a:latin typeface="+mj-lt"/>
                <a:ea typeface="標楷體" pitchFamily="65" charset="-128"/>
              </a:rPr>
              <a:t>hole kích thước</a:t>
            </a:r>
            <a:endParaRPr lang="en-US" altLang="en-US" sz="2400">
              <a:latin typeface="+mj-lt"/>
              <a:ea typeface="標楷體" pitchFamily="65" charset="-128"/>
            </a:endParaRPr>
          </a:p>
          <a:p>
            <a:pPr eaLnBrk="1" hangingPunct="1">
              <a:spcBef>
                <a:spcPct val="0"/>
              </a:spcBef>
              <a:buClrTx/>
              <a:buSzTx/>
              <a:buFontTx/>
              <a:buNone/>
            </a:pPr>
            <a:r>
              <a:rPr lang="en-US" altLang="en-US" sz="2400">
                <a:latin typeface="+mj-lt"/>
                <a:ea typeface="標楷體" pitchFamily="65" charset="-128"/>
              </a:rPr>
              <a:t>18,464 bytes</a:t>
            </a:r>
            <a:endParaRPr lang="en-US" altLang="en-US" sz="2400">
              <a:latin typeface="+mj-lt"/>
              <a:ea typeface="標楷體" pitchFamily="65" charset="-128"/>
            </a:endParaRPr>
          </a:p>
        </p:txBody>
      </p:sp>
      <p:sp>
        <p:nvSpPr>
          <p:cNvPr id="12" name="Text Box 9"/>
          <p:cNvSpPr txBox="1">
            <a:spLocks noChangeArrowheads="1"/>
          </p:cNvSpPr>
          <p:nvPr/>
        </p:nvSpPr>
        <p:spPr bwMode="auto">
          <a:xfrm>
            <a:off x="5656263" y="3681413"/>
            <a:ext cx="30257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en-US" sz="2400">
                <a:latin typeface="+mj-lt"/>
                <a:ea typeface="標楷體" pitchFamily="65" charset="-128"/>
              </a:rPr>
              <a:t>Cần quản lý khoảng trống 2 bytes !?!</a:t>
            </a:r>
            <a:endParaRPr lang="en-US" altLang="en-US" sz="2400">
              <a:latin typeface="+mj-lt"/>
              <a:ea typeface="標楷體" pitchFamily="65" charset="-128"/>
            </a:endParaRPr>
          </a:p>
        </p:txBody>
      </p:sp>
      <p:graphicFrame>
        <p:nvGraphicFramePr>
          <p:cNvPr id="13" name="Object 10"/>
          <p:cNvGraphicFramePr>
            <a:graphicFrameLocks noChangeAspect="1"/>
          </p:cNvGraphicFramePr>
          <p:nvPr/>
        </p:nvGraphicFramePr>
        <p:xfrm>
          <a:off x="6424613" y="2081213"/>
          <a:ext cx="1098550" cy="1420812"/>
        </p:xfrm>
        <a:graphic>
          <a:graphicData uri="http://schemas.openxmlformats.org/presentationml/2006/ole">
            <mc:AlternateContent xmlns:mc="http://schemas.openxmlformats.org/markup-compatibility/2006">
              <mc:Choice xmlns:v="urn:schemas-microsoft-com:vml" Requires="v">
                <p:oleObj spid="_x0000_s1046" name="Clip" r:id="rId1" imgW="1857375" imgH="3996055" progId="MS_ClipArt_Gallery.2">
                  <p:embed/>
                </p:oleObj>
              </mc:Choice>
              <mc:Fallback>
                <p:oleObj name="Clip" r:id="rId1" imgW="1857375" imgH="3996055" progId="MS_ClipArt_Gallery.2">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4613" y="2081213"/>
                        <a:ext cx="1098550" cy="1420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1"/>
          <p:cNvSpPr txBox="1">
            <a:spLocks noChangeArrowheads="1"/>
          </p:cNvSpPr>
          <p:nvPr/>
        </p:nvSpPr>
        <p:spPr bwMode="auto">
          <a:xfrm>
            <a:off x="1951038" y="4972050"/>
            <a:ext cx="67341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0"/>
              </a:spcBef>
              <a:buClrTx/>
              <a:buSzTx/>
              <a:buFontTx/>
              <a:buNone/>
            </a:pPr>
            <a:r>
              <a:rPr lang="en-US" altLang="en-US" sz="2600">
                <a:latin typeface="+mj-lt"/>
                <a:ea typeface="標楷體" pitchFamily="65" charset="-128"/>
              </a:rPr>
              <a:t>OS sẽ cấp phát hẳn khối18,464 bytes cho process </a:t>
            </a:r>
            <a:r>
              <a:rPr lang="en-US" altLang="en-US" sz="2600">
                <a:latin typeface="+mj-lt"/>
                <a:ea typeface="標楷體" pitchFamily="65" charset="-128"/>
                <a:sym typeface="Symbol" panose="05050102010706020507" pitchFamily="18" charset="2"/>
              </a:rPr>
              <a:t> dư ra 2 bytes không dùng!</a:t>
            </a:r>
            <a:endParaRPr lang="en-US" altLang="en-US" sz="2600">
              <a:latin typeface="+mj-lt"/>
              <a:ea typeface="標楷體" pitchFamily="65" charset="-128"/>
              <a:sym typeface="Symbol" panose="05050102010706020507" pitchFamily="18" charset="2"/>
            </a:endParaRPr>
          </a:p>
        </p:txBody>
      </p:sp>
      <p:graphicFrame>
        <p:nvGraphicFramePr>
          <p:cNvPr id="15" name="Object 12"/>
          <p:cNvGraphicFramePr>
            <a:graphicFrameLocks noChangeAspect="1"/>
          </p:cNvGraphicFramePr>
          <p:nvPr/>
        </p:nvGraphicFramePr>
        <p:xfrm>
          <a:off x="862013" y="4495800"/>
          <a:ext cx="952500" cy="1905000"/>
        </p:xfrm>
        <a:graphic>
          <a:graphicData uri="http://schemas.openxmlformats.org/presentationml/2006/ole">
            <mc:AlternateContent xmlns:mc="http://schemas.openxmlformats.org/markup-compatibility/2006">
              <mc:Choice xmlns:v="urn:schemas-microsoft-com:vml" Requires="v">
                <p:oleObj spid="_x0000_s1047" name="Clip" r:id="rId3" imgW="1296035" imgH="3934460" progId="MS_ClipArt_Gallery.2">
                  <p:embed/>
                </p:oleObj>
              </mc:Choice>
              <mc:Fallback>
                <p:oleObj name="Clip" r:id="rId3" imgW="1296035" imgH="3934460" progId="MS_ClipArt_Gallery.2">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013" y="4495800"/>
                        <a:ext cx="9525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Fixed partitioning</a:t>
            </a:r>
            <a:endParaRPr lang="en-US"/>
          </a:p>
        </p:txBody>
      </p:sp>
      <p:sp>
        <p:nvSpPr>
          <p:cNvPr id="3" name="Content Placeholder 2"/>
          <p:cNvSpPr>
            <a:spLocks noGrp="1"/>
          </p:cNvSpPr>
          <p:nvPr>
            <p:ph idx="1"/>
          </p:nvPr>
        </p:nvSpPr>
        <p:spPr>
          <a:xfrm>
            <a:off x="251520" y="1412776"/>
            <a:ext cx="5387280" cy="4824536"/>
          </a:xfrm>
        </p:spPr>
        <p:txBody>
          <a:bodyPr/>
          <a:lstStyle/>
          <a:p>
            <a:pPr algn="just">
              <a:defRPr/>
            </a:pPr>
            <a:r>
              <a:rPr lang="vi-VN" altLang="en-US" sz="2200"/>
              <a:t>Khi khởi động hệ thống, bộ nhớ chính được chia thành nhiều phần rời nhau gọi là các partition có kích thước bằng nhau hoặc khác nhau</a:t>
            </a:r>
            <a:endParaRPr lang="vi-VN" altLang="en-US" sz="2200"/>
          </a:p>
          <a:p>
            <a:pPr algn="just">
              <a:defRPr/>
            </a:pPr>
            <a:r>
              <a:rPr lang="vi-VN" altLang="en-US" sz="2200"/>
              <a:t>Process nào có kích thước nhỏ hơn hoặc bằng kích thước partition thì có thể được nạp vào partition đó.</a:t>
            </a:r>
            <a:endParaRPr lang="vi-VN" altLang="en-US" sz="2200"/>
          </a:p>
          <a:p>
            <a:pPr algn="just">
              <a:defRPr/>
            </a:pPr>
            <a:r>
              <a:rPr lang="vi-VN" altLang="en-US" sz="2200"/>
              <a:t>Nếu chương trình có kích thước lớn hơn partition thì phải dùng cơ chế overlay.</a:t>
            </a:r>
            <a:endParaRPr lang="vi-VN" altLang="en-US" sz="2200"/>
          </a:p>
          <a:p>
            <a:pPr algn="just">
              <a:defRPr/>
            </a:pPr>
            <a:r>
              <a:rPr lang="vi-VN" altLang="en-US" sz="2200"/>
              <a:t>Nhận xét</a:t>
            </a:r>
            <a:endParaRPr lang="vi-VN" altLang="en-US" sz="2200"/>
          </a:p>
          <a:p>
            <a:pPr lvl="1" algn="just">
              <a:defRPr/>
            </a:pPr>
            <a:r>
              <a:rPr lang="vi-VN" altLang="en-US" sz="2200"/>
              <a:t>Không hiệu quả do bị phân mảnh nội: một chương trình dù lớn hay nhỏ đều được cấp phát trọn một partition.</a:t>
            </a:r>
            <a:endParaRPr lang="vi-VN" altLang="en-US" sz="2200"/>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4" descr="image.png"/>
          <p:cNvPicPr>
            <a:picLocks noChangeAspect="1"/>
          </p:cNvPicPr>
          <p:nvPr/>
        </p:nvPicPr>
        <p:blipFill>
          <a:blip r:embed="rId1">
            <a:extLst>
              <a:ext uri="{28A0092B-C50C-407E-A947-70E740481C1C}">
                <a14:useLocalDpi xmlns:a14="http://schemas.microsoft.com/office/drawing/2010/main" val="0"/>
              </a:ext>
            </a:extLst>
          </a:blip>
          <a:srcRect b="1147"/>
          <a:stretch>
            <a:fillRect/>
          </a:stretch>
        </p:blipFill>
        <p:spPr bwMode="auto">
          <a:xfrm>
            <a:off x="5834063" y="1233488"/>
            <a:ext cx="3144837" cy="5313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Chiến lược placement</a:t>
            </a:r>
            <a:endParaRPr lang="en-US"/>
          </a:p>
        </p:txBody>
      </p:sp>
      <p:sp>
        <p:nvSpPr>
          <p:cNvPr id="3" name="Content Placeholder 2"/>
          <p:cNvSpPr>
            <a:spLocks noGrp="1"/>
          </p:cNvSpPr>
          <p:nvPr>
            <p:ph idx="1"/>
          </p:nvPr>
        </p:nvSpPr>
        <p:spPr>
          <a:xfrm>
            <a:off x="251520" y="1195264"/>
            <a:ext cx="5387280" cy="4824536"/>
          </a:xfrm>
        </p:spPr>
        <p:txBody>
          <a:bodyPr/>
          <a:lstStyle/>
          <a:p>
            <a:pPr algn="just">
              <a:defRPr/>
            </a:pPr>
            <a:r>
              <a:rPr lang="vi-VN" altLang="en-US" sz="2000"/>
              <a:t>Partition có kích thước bằng nhau</a:t>
            </a:r>
            <a:endParaRPr lang="vi-VN" altLang="en-US" sz="2000"/>
          </a:p>
          <a:p>
            <a:pPr lvl="1" algn="just">
              <a:defRPr/>
            </a:pPr>
            <a:r>
              <a:rPr lang="vi-VN" altLang="en-US" sz="2000"/>
              <a:t>Nếu còn partition trống ⇒ process mới sẽ được nạp vào partition đó</a:t>
            </a:r>
            <a:endParaRPr lang="vi-VN" altLang="en-US" sz="2000"/>
          </a:p>
          <a:p>
            <a:pPr lvl="1" algn="just">
              <a:defRPr/>
            </a:pPr>
            <a:r>
              <a:rPr lang="vi-VN" altLang="en-US" sz="2000"/>
              <a:t>Nếu không còn partition trống, nhưng trong đó có process đang bị blocked  ⇒  swap process đó ra bộ nhớ phụ nhường chỗ cho process mới.</a:t>
            </a:r>
            <a:endParaRPr lang="vi-VN" altLang="en-US" sz="2000"/>
          </a:p>
          <a:p>
            <a:pPr algn="just">
              <a:defRPr/>
            </a:pPr>
            <a:r>
              <a:rPr lang="vi-VN" altLang="en-US" sz="2000"/>
              <a:t>Partition có kích thước không bằng nhau: giải pháp 1</a:t>
            </a:r>
            <a:endParaRPr lang="vi-VN" altLang="en-US" sz="2000"/>
          </a:p>
          <a:p>
            <a:pPr lvl="1" algn="just">
              <a:defRPr/>
            </a:pPr>
            <a:r>
              <a:rPr lang="vi-VN" altLang="en-US" sz="2000"/>
              <a:t>Gán mỗi process vào partition nhỏ nhất phù hợp với nó</a:t>
            </a:r>
            <a:endParaRPr lang="vi-VN" altLang="en-US" sz="2000"/>
          </a:p>
          <a:p>
            <a:pPr lvl="1" algn="just">
              <a:defRPr/>
            </a:pPr>
            <a:r>
              <a:rPr lang="vi-VN" altLang="en-US" sz="2000"/>
              <a:t>Có hàng đợi cho mỗi partition </a:t>
            </a:r>
            <a:endParaRPr lang="vi-VN" altLang="en-US" sz="2000"/>
          </a:p>
          <a:p>
            <a:pPr lvl="1" algn="just">
              <a:defRPr/>
            </a:pPr>
            <a:r>
              <a:rPr lang="vi-VN" altLang="en-US" sz="2000"/>
              <a:t>Giảm thiểu phân mảnh nội</a:t>
            </a:r>
            <a:endParaRPr lang="vi-VN" altLang="en-US" sz="2000"/>
          </a:p>
          <a:p>
            <a:pPr lvl="1" algn="just">
              <a:defRPr/>
            </a:pPr>
            <a:r>
              <a:rPr lang="vi-VN" altLang="en-US" sz="2000"/>
              <a:t>Vấn đề: có thể có một số hàng đợi trống không (vì không có process với kích thước tương ứng) và hàng đợi dày đặc</a:t>
            </a:r>
            <a:endParaRPr lang="vi-VN" alt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8" name="Picture 5" descr="image.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689600" y="1731963"/>
            <a:ext cx="3275013" cy="418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Chiến lược placement (tt)</a:t>
            </a:r>
            <a:endParaRPr lang="en-US"/>
          </a:p>
        </p:txBody>
      </p:sp>
      <p:sp>
        <p:nvSpPr>
          <p:cNvPr id="3" name="Content Placeholder 2"/>
          <p:cNvSpPr>
            <a:spLocks noGrp="1"/>
          </p:cNvSpPr>
          <p:nvPr>
            <p:ph idx="1"/>
          </p:nvPr>
        </p:nvSpPr>
        <p:spPr>
          <a:xfrm>
            <a:off x="288827" y="1533402"/>
            <a:ext cx="4320480" cy="4824536"/>
          </a:xfrm>
        </p:spPr>
        <p:txBody>
          <a:bodyPr/>
          <a:lstStyle/>
          <a:p>
            <a:pPr algn="just">
              <a:defRPr/>
            </a:pPr>
            <a:r>
              <a:rPr lang="vi-VN" altLang="en-US" sz="2400"/>
              <a:t>Partition có kích thước không bằng nhau: giải pháp 2</a:t>
            </a:r>
            <a:endParaRPr lang="vi-VN" altLang="en-US" sz="2400"/>
          </a:p>
          <a:p>
            <a:pPr lvl="1" algn="just">
              <a:defRPr/>
            </a:pPr>
            <a:r>
              <a:rPr lang="vi-VN" altLang="en-US"/>
              <a:t>Chỉ có một hàng đợi chung cho mọi partition </a:t>
            </a:r>
            <a:endParaRPr lang="vi-VN" altLang="en-US"/>
          </a:p>
          <a:p>
            <a:pPr lvl="1" algn="just">
              <a:defRPr/>
            </a:pPr>
            <a:r>
              <a:rPr lang="vi-VN" altLang="en-US"/>
              <a:t>Khi cần nạp một process vào bộ nhớ chính ⇒ chọn partition nhỏ nhất còn trống</a:t>
            </a:r>
            <a:endParaRPr lang="vi-VN" altLang="en-US"/>
          </a:p>
          <a:p>
            <a:pPr algn="just">
              <a:defRPr/>
            </a:pPr>
            <a:endParaRPr lang="vi-VN" alt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9" name="Picture 4" descr="image.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011738" y="1233488"/>
            <a:ext cx="3857625" cy="4957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partitioning</a:t>
            </a:r>
            <a:endParaRPr lang="en-US"/>
          </a:p>
        </p:txBody>
      </p:sp>
      <p:sp>
        <p:nvSpPr>
          <p:cNvPr id="3" name="Content Placeholder 2"/>
          <p:cNvSpPr>
            <a:spLocks noGrp="1"/>
          </p:cNvSpPr>
          <p:nvPr>
            <p:ph idx="1"/>
          </p:nvPr>
        </p:nvSpPr>
        <p:spPr>
          <a:xfrm>
            <a:off x="251520" y="1412775"/>
            <a:ext cx="8640960" cy="2146647"/>
          </a:xfrm>
        </p:spPr>
        <p:txBody>
          <a:bodyPr/>
          <a:lstStyle/>
          <a:p>
            <a:pPr algn="just">
              <a:defRPr/>
            </a:pPr>
            <a:r>
              <a:rPr lang="vi-VN" altLang="en-US" sz="2500"/>
              <a:t>Số lượng partition không cố định và partition có thể có kích thước khác nhau</a:t>
            </a:r>
            <a:endParaRPr lang="vi-VN" altLang="en-US" sz="2500"/>
          </a:p>
          <a:p>
            <a:pPr algn="just">
              <a:defRPr/>
            </a:pPr>
            <a:r>
              <a:rPr lang="vi-VN" altLang="en-US" sz="2500"/>
              <a:t>Mỗi process được cấp phát chính xác dung lượng bộ nhớ cần thiết</a:t>
            </a:r>
            <a:endParaRPr lang="vi-VN" altLang="en-US" sz="2500"/>
          </a:p>
          <a:p>
            <a:pPr algn="just">
              <a:defRPr/>
            </a:pPr>
            <a:r>
              <a:rPr lang="vi-VN" altLang="en-US" sz="2500"/>
              <a:t>Gây ra hiện tượng phân mảnh ngoại</a:t>
            </a:r>
            <a:endParaRPr lang="vi-VN" altLang="en-US" sz="2500"/>
          </a:p>
          <a:p>
            <a:endParaRPr lang="en-US" sz="2500"/>
          </a:p>
        </p:txBody>
      </p:sp>
      <p:sp>
        <p:nvSpPr>
          <p:cNvPr id="4" name="Date Placeholder 3"/>
          <p:cNvSpPr>
            <a:spLocks noGrp="1"/>
          </p:cNvSpPr>
          <p:nvPr>
            <p:ph type="dt" sz="half" idx="10"/>
          </p:nvPr>
        </p:nvSpPr>
        <p:spPr/>
        <p:txBody>
          <a:bodyPr/>
          <a:lstStyle/>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7" name="Picture 4" descr="image.png"/>
          <p:cNvPicPr>
            <a:picLocks noChangeAspect="1"/>
          </p:cNvPicPr>
          <p:nvPr/>
        </p:nvPicPr>
        <p:blipFill>
          <a:blip r:embed="rId1">
            <a:extLst>
              <a:ext uri="{28A0092B-C50C-407E-A947-70E740481C1C}">
                <a14:useLocalDpi xmlns:a14="http://schemas.microsoft.com/office/drawing/2010/main" val="0"/>
              </a:ext>
            </a:extLst>
          </a:blip>
          <a:srcRect b="6528"/>
          <a:stretch>
            <a:fillRect/>
          </a:stretch>
        </p:blipFill>
        <p:spPr bwMode="auto">
          <a:xfrm>
            <a:off x="790216" y="3559423"/>
            <a:ext cx="7321550" cy="323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6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defRPr/>
            </a:pPr>
            <a:r>
              <a:rPr lang="en-US" altLang="en-US" sz="2600"/>
              <a:t>Cho 1 hệ thống có 4 tiến trình P1 đến P4 và 3 loại tài nguyên R1 (3), R2 (2) R3 (2). P1 giữ 1 R1 và yêu cầu 1 R2; P2 giữ 2 R2 và yêu cầu 1 R1 và 1 R3; P3 giữ 1 R1 và yêu cầu 1 R2; P4 giữ 2 R3 và yêu cầu 1 R1</a:t>
            </a:r>
            <a:endParaRPr lang="en-US" altLang="en-US" sz="2600"/>
          </a:p>
          <a:p>
            <a:pPr lvl="1">
              <a:lnSpc>
                <a:spcPct val="150000"/>
              </a:lnSpc>
              <a:defRPr/>
            </a:pPr>
            <a:r>
              <a:rPr lang="en-US" altLang="en-US" sz="2600"/>
              <a:t>Vẽ đồ thị tài nguyên cho hệ thống này?</a:t>
            </a:r>
            <a:endParaRPr lang="en-US" altLang="en-US" sz="2600"/>
          </a:p>
          <a:p>
            <a:pPr lvl="1">
              <a:lnSpc>
                <a:spcPct val="150000"/>
              </a:lnSpc>
              <a:defRPr/>
            </a:pPr>
            <a:r>
              <a:rPr lang="en-US" altLang="en-US" sz="2600"/>
              <a:t>Deadlock?</a:t>
            </a:r>
            <a:endParaRPr lang="en-US" altLang="en-US" sz="2600"/>
          </a:p>
          <a:p>
            <a:pPr lvl="1">
              <a:lnSpc>
                <a:spcPct val="150000"/>
              </a:lnSpc>
              <a:defRPr/>
            </a:pPr>
            <a:r>
              <a:rPr lang="en-US" altLang="en-US" sz="2600"/>
              <a:t>Chuỗi an toàn? (nếu có)</a:t>
            </a:r>
            <a:endParaRPr lang="vi-VN" altLang="en-US" sz="26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Chiến lược placement</a:t>
            </a:r>
            <a:endParaRPr lang="en-US"/>
          </a:p>
        </p:txBody>
      </p:sp>
      <p:sp>
        <p:nvSpPr>
          <p:cNvPr id="3" name="Content Placeholder 2"/>
          <p:cNvSpPr>
            <a:spLocks noGrp="1"/>
          </p:cNvSpPr>
          <p:nvPr>
            <p:ph idx="1"/>
          </p:nvPr>
        </p:nvSpPr>
        <p:spPr>
          <a:xfrm>
            <a:off x="288827" y="1533402"/>
            <a:ext cx="4320480" cy="4824536"/>
          </a:xfrm>
        </p:spPr>
        <p:txBody>
          <a:bodyPr/>
          <a:lstStyle/>
          <a:p>
            <a:pPr algn="just">
              <a:defRPr/>
            </a:pPr>
            <a:r>
              <a:rPr lang="vi-VN" altLang="en-US" sz="2000"/>
              <a:t>Dùng để quyết định cấp phát khối bộ nhớ trống nào cho một process</a:t>
            </a:r>
            <a:endParaRPr lang="vi-VN" altLang="en-US" sz="2000"/>
          </a:p>
          <a:p>
            <a:pPr algn="just">
              <a:defRPr/>
            </a:pPr>
            <a:r>
              <a:rPr lang="vi-VN" altLang="en-US" sz="2000"/>
              <a:t>Mục tiêu: giảm chi phí  compaction</a:t>
            </a:r>
            <a:endParaRPr lang="vi-VN" altLang="en-US" sz="2000"/>
          </a:p>
          <a:p>
            <a:pPr algn="just">
              <a:defRPr/>
            </a:pPr>
            <a:r>
              <a:rPr lang="vi-VN" altLang="en-US" sz="2000"/>
              <a:t>Các chiến lược placement</a:t>
            </a:r>
            <a:endParaRPr lang="vi-VN" altLang="en-US" sz="2000"/>
          </a:p>
          <a:p>
            <a:pPr lvl="1" algn="just">
              <a:defRPr/>
            </a:pPr>
            <a:r>
              <a:rPr lang="vi-VN" altLang="en-US" sz="2000"/>
              <a:t>Best-fit: chọn khối nhớ trống nhỏ nhất </a:t>
            </a:r>
            <a:endParaRPr lang="vi-VN" altLang="en-US" sz="2000"/>
          </a:p>
          <a:p>
            <a:pPr lvl="1" algn="just">
              <a:defRPr/>
            </a:pPr>
            <a:r>
              <a:rPr lang="vi-VN" altLang="en-US" sz="2000"/>
              <a:t>First-fit: chọn khối nhớ trống phù hợp đầu tiên kể từ đầu bộ nhớ</a:t>
            </a:r>
            <a:endParaRPr lang="vi-VN" altLang="en-US" sz="2000"/>
          </a:p>
          <a:p>
            <a:pPr lvl="1" algn="just">
              <a:defRPr/>
            </a:pPr>
            <a:r>
              <a:rPr lang="vi-VN" altLang="en-US" sz="2000"/>
              <a:t>Next-fit: chọn khối nhớ trống phù hợp đầu tiên kể từ vị trí cấp phát cuối cùng</a:t>
            </a:r>
            <a:endParaRPr lang="vi-VN" altLang="en-US" sz="2000"/>
          </a:p>
          <a:p>
            <a:pPr lvl="1" algn="just">
              <a:defRPr/>
            </a:pPr>
            <a:r>
              <a:rPr lang="vi-VN" altLang="en-US" sz="2000"/>
              <a:t>Worst-fit: chọn khối nhớ trống lớn nhất</a:t>
            </a:r>
            <a:endParaRPr lang="vi-VN" altLang="en-US" sz="20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8" name="Picture 5" descr="image.png"/>
          <p:cNvPicPr>
            <a:picLocks noChangeAspect="1"/>
          </p:cNvPicPr>
          <p:nvPr/>
        </p:nvPicPr>
        <p:blipFill>
          <a:blip r:embed="rId1">
            <a:extLst>
              <a:ext uri="{28A0092B-C50C-407E-A947-70E740481C1C}">
                <a14:useLocalDpi xmlns:a14="http://schemas.microsoft.com/office/drawing/2010/main" val="0"/>
              </a:ext>
            </a:extLst>
          </a:blip>
          <a:srcRect b="2586"/>
          <a:stretch>
            <a:fillRect/>
          </a:stretch>
        </p:blipFill>
        <p:spPr bwMode="auto">
          <a:xfrm>
            <a:off x="5257800" y="1303338"/>
            <a:ext cx="3781425" cy="518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Cơ chế phân trang</a:t>
            </a:r>
            <a:endParaRPr lang="vi-VN" altLang="ja-JP"/>
          </a:p>
        </p:txBody>
      </p:sp>
      <p:sp>
        <p:nvSpPr>
          <p:cNvPr id="3" name="コンテンツ プレースホルダー 2"/>
          <p:cNvSpPr>
            <a:spLocks noGrp="1"/>
          </p:cNvSpPr>
          <p:nvPr>
            <p:ph idx="1"/>
          </p:nvPr>
        </p:nvSpPr>
        <p:spPr>
          <a:xfrm>
            <a:off x="251520" y="1371599"/>
            <a:ext cx="8640960" cy="5029201"/>
          </a:xfrm>
        </p:spPr>
        <p:txBody>
          <a:bodyPr/>
          <a:lstStyle/>
          <a:p>
            <a:pPr algn="just"/>
            <a:r>
              <a:rPr lang="vi-VN" altLang="en-US" sz="2200">
                <a:ea typeface="Tahoma" panose="020B0604030504040204" pitchFamily="34" charset="0"/>
              </a:rPr>
              <a:t>Bộ nhớ vật lý </a:t>
            </a:r>
            <a:r>
              <a:rPr lang="vi-VN" altLang="en-US" sz="2200">
                <a:ea typeface="Tahoma" panose="020B0604030504040204" pitchFamily="34" charset="0"/>
                <a:sym typeface="Wingdings 3" panose="05040102010807070707" pitchFamily="18" charset="2"/>
              </a:rPr>
              <a:t></a:t>
            </a:r>
            <a:r>
              <a:rPr lang="en-US" altLang="en-US" sz="2200">
                <a:ea typeface="Tahoma" panose="020B0604030504040204" pitchFamily="34" charset="0"/>
                <a:sym typeface="Wingdings 3" panose="05040102010807070707" pitchFamily="18" charset="2"/>
              </a:rPr>
              <a:t> </a:t>
            </a:r>
            <a:r>
              <a:rPr lang="vi-VN" altLang="en-US" sz="2200">
                <a:ea typeface="Tahoma" panose="020B0604030504040204" pitchFamily="34" charset="0"/>
              </a:rPr>
              <a:t>khung trang (frame).</a:t>
            </a:r>
            <a:endParaRPr lang="vi-VN" altLang="en-US" sz="2200">
              <a:ea typeface="Tahoma" panose="020B0604030504040204" pitchFamily="34" charset="0"/>
            </a:endParaRPr>
          </a:p>
          <a:p>
            <a:pPr lvl="1" algn="just"/>
            <a:r>
              <a:rPr lang="vi-VN" altLang="en-US" sz="2200">
                <a:ea typeface="Tahoma" panose="020B0604030504040204" pitchFamily="34" charset="0"/>
              </a:rPr>
              <a:t>Kích thước của frame là lũy thừa của 2, từ khoảng 512 byte đến 16MB.</a:t>
            </a:r>
            <a:endParaRPr lang="vi-VN" altLang="en-US" sz="2200">
              <a:ea typeface="Tahoma" panose="020B0604030504040204" pitchFamily="34" charset="0"/>
            </a:endParaRPr>
          </a:p>
          <a:p>
            <a:pPr algn="just"/>
            <a:r>
              <a:rPr lang="vi-VN" altLang="en-US" sz="2200">
                <a:ea typeface="Tahoma" panose="020B0604030504040204" pitchFamily="34" charset="0"/>
              </a:rPr>
              <a:t>Bộ nhớ luận lý (logical memory) hay không gian địa chỉ luận lý là tập mọi địa chỉ luận lý mà một chương trình bất kỳ có thể sinh ra </a:t>
            </a:r>
            <a:r>
              <a:rPr lang="vi-VN" altLang="en-US" sz="2200">
                <a:ea typeface="Tahoma" panose="020B0604030504040204" pitchFamily="34" charset="0"/>
                <a:sym typeface="Wingdings 3" panose="05040102010807070707" pitchFamily="18" charset="2"/>
              </a:rPr>
              <a:t></a:t>
            </a:r>
            <a:r>
              <a:rPr lang="vi-VN" altLang="en-US" sz="2200">
                <a:ea typeface="Tahoma" panose="020B0604030504040204" pitchFamily="34" charset="0"/>
              </a:rPr>
              <a:t> page.</a:t>
            </a:r>
            <a:endParaRPr lang="vi-VN" altLang="en-US" sz="2200">
              <a:ea typeface="Tahoma" panose="020B0604030504040204" pitchFamily="34" charset="0"/>
            </a:endParaRPr>
          </a:p>
          <a:p>
            <a:pPr lvl="1" algn="just"/>
            <a:r>
              <a:rPr lang="vi-VN" altLang="en-US" sz="2200">
                <a:ea typeface="Tahoma" panose="020B0604030504040204" pitchFamily="34" charset="0"/>
              </a:rPr>
              <a:t>Ví dụ</a:t>
            </a:r>
            <a:endParaRPr lang="vi-VN" altLang="en-US" sz="2200">
              <a:ea typeface="Tahoma" panose="020B0604030504040204" pitchFamily="34" charset="0"/>
            </a:endParaRPr>
          </a:p>
          <a:p>
            <a:pPr lvl="1" algn="just"/>
            <a:r>
              <a:rPr lang="vi-VN" altLang="en-US" sz="2200">
                <a:ea typeface="Tahoma" panose="020B0604030504040204" pitchFamily="34" charset="0"/>
              </a:rPr>
              <a:t>MOV REG,1000   //1000 là một địa chỉ luận lý</a:t>
            </a:r>
            <a:endParaRPr lang="vi-VN" altLang="en-US" sz="2200">
              <a:ea typeface="Tahoma" panose="020B0604030504040204" pitchFamily="34" charset="0"/>
            </a:endParaRPr>
          </a:p>
          <a:p>
            <a:pPr algn="just"/>
            <a:r>
              <a:rPr lang="vi-VN" altLang="en-US" sz="2200">
                <a:ea typeface="Tahoma" panose="020B0604030504040204" pitchFamily="34" charset="0"/>
              </a:rPr>
              <a:t>Bảng phân trang (page table) để ánh xạ địa chỉ luận lý thành địa chỉ thực</a:t>
            </a:r>
            <a:endParaRPr lang="vi-VN" altLang="en-US" sz="2200">
              <a:ea typeface="Tahoma" panose="020B0604030504040204" pitchFamily="34" charset="0"/>
            </a:endParaRP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Cơ chế phân trang</a:t>
            </a:r>
            <a:r>
              <a:rPr lang="en-US" altLang="ja-JP"/>
              <a:t> (tt)</a:t>
            </a:r>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pic>
        <p:nvPicPr>
          <p:cNvPr id="8" name="Picture 4" descr="image.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30263" y="1343025"/>
            <a:ext cx="7083425" cy="169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Rectangle 5"/>
          <p:cNvSpPr>
            <a:spLocks noChangeArrowheads="1"/>
          </p:cNvSpPr>
          <p:nvPr/>
        </p:nvSpPr>
        <p:spPr bwMode="auto">
          <a:xfrm>
            <a:off x="871538" y="1365250"/>
            <a:ext cx="7804150" cy="521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8" tIns="35718" rIns="35718" bIns="35718"/>
          <a:lstStyle>
            <a:lvl1pPr marL="295275" indent="-295275" defTabSz="584200">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defTabSz="58420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defTabSz="5842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defTabSz="5842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defTabSz="5842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ts val="1100"/>
              </a:spcBef>
              <a:buClrTx/>
              <a:buSzPct val="60000"/>
              <a:buFontTx/>
              <a:buBlip>
                <a:blip r:embed="rId2"/>
              </a:buBlip>
            </a:pPr>
            <a:endParaRPr kumimoji="0" lang="en-US" altLang="en-US" sz="24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0" name="Rectangle 6"/>
          <p:cNvSpPr/>
          <p:nvPr/>
        </p:nvSpPr>
        <p:spPr bwMode="auto">
          <a:xfrm>
            <a:off x="1071563" y="3533775"/>
            <a:ext cx="1606550" cy="485775"/>
          </a:xfrm>
          <a:prstGeom prst="rect">
            <a:avLst/>
          </a:prstGeom>
          <a:solidFill>
            <a:srgbClr val="DDDDDD"/>
          </a:solidFill>
          <a:ln w="1905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11" name="Rectangle 7"/>
          <p:cNvSpPr/>
          <p:nvPr/>
        </p:nvSpPr>
        <p:spPr bwMode="auto">
          <a:xfrm>
            <a:off x="1068388" y="4019550"/>
            <a:ext cx="1606550" cy="485775"/>
          </a:xfrm>
          <a:prstGeom prst="rect">
            <a:avLst/>
          </a:prstGeom>
          <a:solidFill>
            <a:srgbClr val="DDDDDD"/>
          </a:solidFill>
          <a:ln w="1905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12" name="Rectangle 8"/>
          <p:cNvSpPr/>
          <p:nvPr/>
        </p:nvSpPr>
        <p:spPr bwMode="auto">
          <a:xfrm>
            <a:off x="1066800" y="4505325"/>
            <a:ext cx="1616075" cy="485775"/>
          </a:xfrm>
          <a:prstGeom prst="rect">
            <a:avLst/>
          </a:prstGeom>
          <a:solidFill>
            <a:srgbClr val="DDDDDD"/>
          </a:solidFill>
          <a:ln w="1905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13" name="Rectangle 9"/>
          <p:cNvSpPr/>
          <p:nvPr/>
        </p:nvSpPr>
        <p:spPr bwMode="auto">
          <a:xfrm>
            <a:off x="1071563" y="4991100"/>
            <a:ext cx="1609725" cy="485775"/>
          </a:xfrm>
          <a:prstGeom prst="rect">
            <a:avLst/>
          </a:prstGeom>
          <a:solidFill>
            <a:srgbClr val="DDDDDD"/>
          </a:solidFill>
          <a:ln w="1905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14" name="Rectangle 10"/>
          <p:cNvSpPr/>
          <p:nvPr/>
        </p:nvSpPr>
        <p:spPr bwMode="auto">
          <a:xfrm>
            <a:off x="1014413" y="5603875"/>
            <a:ext cx="1638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FF"/>
                </a:solidFill>
                <a:latin typeface="VNI-Helve" pitchFamily="2" charset="0"/>
                <a:sym typeface="VNI-Helve" pitchFamily="2" charset="0"/>
              </a:rPr>
              <a:t>logical memory</a:t>
            </a:r>
            <a:endParaRPr kumimoji="0" lang="en-US" altLang="en-US">
              <a:solidFill>
                <a:srgbClr val="000000"/>
              </a:solidFill>
              <a:latin typeface="VNI-Helve" pitchFamily="2" charset="0"/>
              <a:sym typeface="VNI-Helve" pitchFamily="2" charset="0"/>
            </a:endParaRPr>
          </a:p>
        </p:txBody>
      </p:sp>
      <p:grpSp>
        <p:nvGrpSpPr>
          <p:cNvPr id="15" name="Group 11"/>
          <p:cNvGrpSpPr/>
          <p:nvPr/>
        </p:nvGrpSpPr>
        <p:grpSpPr bwMode="auto">
          <a:xfrm>
            <a:off x="4143375" y="3752850"/>
            <a:ext cx="671513" cy="393700"/>
            <a:chOff x="0" y="0"/>
            <a:chExt cx="669925" cy="393700"/>
          </a:xfrm>
        </p:grpSpPr>
        <p:sp>
          <p:nvSpPr>
            <p:cNvPr id="16" name="Rectangle 54"/>
            <p:cNvSpPr/>
            <p:nvPr/>
          </p:nvSpPr>
          <p:spPr bwMode="auto">
            <a:xfrm>
              <a:off x="0" y="0"/>
              <a:ext cx="669925" cy="393700"/>
            </a:xfrm>
            <a:prstGeom prst="rect">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17" name="Rectangle 55"/>
            <p:cNvSpPr/>
            <p:nvPr/>
          </p:nvSpPr>
          <p:spPr bwMode="auto">
            <a:xfrm>
              <a:off x="0" y="11430"/>
              <a:ext cx="231277" cy="370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1</a:t>
              </a:r>
              <a:endParaRPr kumimoji="0" lang="en-US" altLang="en-US">
                <a:solidFill>
                  <a:srgbClr val="000000"/>
                </a:solidFill>
                <a:latin typeface="VNI-Helve" pitchFamily="2" charset="0"/>
                <a:sym typeface="VNI-Helve" pitchFamily="2" charset="0"/>
              </a:endParaRPr>
            </a:p>
          </p:txBody>
        </p:sp>
      </p:grpSp>
      <p:grpSp>
        <p:nvGrpSpPr>
          <p:cNvPr id="18" name="Group 12"/>
          <p:cNvGrpSpPr/>
          <p:nvPr/>
        </p:nvGrpSpPr>
        <p:grpSpPr bwMode="auto">
          <a:xfrm>
            <a:off x="4140200" y="4149725"/>
            <a:ext cx="671513" cy="393700"/>
            <a:chOff x="0" y="0"/>
            <a:chExt cx="669925" cy="393700"/>
          </a:xfrm>
        </p:grpSpPr>
        <p:sp>
          <p:nvSpPr>
            <p:cNvPr id="19" name="Rectangle 52"/>
            <p:cNvSpPr/>
            <p:nvPr/>
          </p:nvSpPr>
          <p:spPr bwMode="auto">
            <a:xfrm>
              <a:off x="0" y="0"/>
              <a:ext cx="669925" cy="393700"/>
            </a:xfrm>
            <a:prstGeom prst="rect">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20" name="Rectangle 53"/>
            <p:cNvSpPr/>
            <p:nvPr/>
          </p:nvSpPr>
          <p:spPr bwMode="auto">
            <a:xfrm>
              <a:off x="0" y="11430"/>
              <a:ext cx="231277" cy="370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4</a:t>
              </a:r>
              <a:endParaRPr kumimoji="0" lang="en-US" altLang="en-US">
                <a:solidFill>
                  <a:srgbClr val="000000"/>
                </a:solidFill>
                <a:latin typeface="VNI-Helve" pitchFamily="2" charset="0"/>
                <a:sym typeface="VNI-Helve" pitchFamily="2" charset="0"/>
              </a:endParaRPr>
            </a:p>
          </p:txBody>
        </p:sp>
      </p:grpSp>
      <p:grpSp>
        <p:nvGrpSpPr>
          <p:cNvPr id="21" name="Group 13"/>
          <p:cNvGrpSpPr/>
          <p:nvPr/>
        </p:nvGrpSpPr>
        <p:grpSpPr bwMode="auto">
          <a:xfrm>
            <a:off x="4137025" y="4546600"/>
            <a:ext cx="671513" cy="393700"/>
            <a:chOff x="0" y="0"/>
            <a:chExt cx="669925" cy="393700"/>
          </a:xfrm>
        </p:grpSpPr>
        <p:sp>
          <p:nvSpPr>
            <p:cNvPr id="22" name="Rectangle 50"/>
            <p:cNvSpPr/>
            <p:nvPr/>
          </p:nvSpPr>
          <p:spPr bwMode="auto">
            <a:xfrm>
              <a:off x="0" y="0"/>
              <a:ext cx="669925" cy="393700"/>
            </a:xfrm>
            <a:prstGeom prst="rect">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23" name="Rectangle 51"/>
            <p:cNvSpPr/>
            <p:nvPr/>
          </p:nvSpPr>
          <p:spPr bwMode="auto">
            <a:xfrm>
              <a:off x="0" y="11430"/>
              <a:ext cx="231277" cy="370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endParaRPr kumimoji="0" lang="en-US" altLang="en-US">
                <a:solidFill>
                  <a:srgbClr val="000000"/>
                </a:solidFill>
                <a:latin typeface="VNI-Helve" pitchFamily="2" charset="0"/>
                <a:sym typeface="VNI-Helve" pitchFamily="2" charset="0"/>
              </a:endParaRPr>
            </a:p>
          </p:txBody>
        </p:sp>
      </p:grpSp>
      <p:grpSp>
        <p:nvGrpSpPr>
          <p:cNvPr id="24" name="Group 14"/>
          <p:cNvGrpSpPr/>
          <p:nvPr/>
        </p:nvGrpSpPr>
        <p:grpSpPr bwMode="auto">
          <a:xfrm>
            <a:off x="4133850" y="4943475"/>
            <a:ext cx="671513" cy="393700"/>
            <a:chOff x="0" y="0"/>
            <a:chExt cx="669925" cy="393700"/>
          </a:xfrm>
        </p:grpSpPr>
        <p:sp>
          <p:nvSpPr>
            <p:cNvPr id="25" name="Rectangle 48"/>
            <p:cNvSpPr/>
            <p:nvPr/>
          </p:nvSpPr>
          <p:spPr bwMode="auto">
            <a:xfrm>
              <a:off x="0" y="0"/>
              <a:ext cx="669925" cy="393700"/>
            </a:xfrm>
            <a:prstGeom prst="rect">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26" name="Rectangle 49"/>
            <p:cNvSpPr/>
            <p:nvPr/>
          </p:nvSpPr>
          <p:spPr bwMode="auto">
            <a:xfrm>
              <a:off x="0" y="11430"/>
              <a:ext cx="231277" cy="370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5</a:t>
              </a:r>
              <a:endParaRPr kumimoji="0" lang="en-US" altLang="en-US">
                <a:solidFill>
                  <a:srgbClr val="000000"/>
                </a:solidFill>
                <a:latin typeface="VNI-Helve" pitchFamily="2" charset="0"/>
                <a:sym typeface="VNI-Helve" pitchFamily="2" charset="0"/>
              </a:endParaRPr>
            </a:p>
          </p:txBody>
        </p:sp>
      </p:grpSp>
      <p:sp>
        <p:nvSpPr>
          <p:cNvPr id="27" name="Rectangle 15"/>
          <p:cNvSpPr/>
          <p:nvPr/>
        </p:nvSpPr>
        <p:spPr bwMode="auto">
          <a:xfrm>
            <a:off x="3722688" y="3771900"/>
            <a:ext cx="2286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0</a:t>
            </a:r>
            <a:endParaRPr kumimoji="0" lang="en-US" altLang="en-US">
              <a:solidFill>
                <a:srgbClr val="000000"/>
              </a:solidFill>
              <a:latin typeface="VNI-Helve" pitchFamily="2" charset="0"/>
              <a:sym typeface="VNI-Helve" pitchFamily="2" charset="0"/>
            </a:endParaRPr>
          </a:p>
        </p:txBody>
      </p:sp>
      <p:sp>
        <p:nvSpPr>
          <p:cNvPr id="28" name="Rectangle 16"/>
          <p:cNvSpPr/>
          <p:nvPr/>
        </p:nvSpPr>
        <p:spPr bwMode="auto">
          <a:xfrm>
            <a:off x="3719513" y="4181475"/>
            <a:ext cx="228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1</a:t>
            </a:r>
            <a:endParaRPr kumimoji="0" lang="en-US" altLang="en-US">
              <a:solidFill>
                <a:srgbClr val="000000"/>
              </a:solidFill>
              <a:latin typeface="VNI-Helve" pitchFamily="2" charset="0"/>
              <a:sym typeface="VNI-Helve" pitchFamily="2" charset="0"/>
            </a:endParaRPr>
          </a:p>
        </p:txBody>
      </p:sp>
      <p:sp>
        <p:nvSpPr>
          <p:cNvPr id="29" name="Rectangle 17"/>
          <p:cNvSpPr/>
          <p:nvPr/>
        </p:nvSpPr>
        <p:spPr bwMode="auto">
          <a:xfrm>
            <a:off x="3725863" y="4587875"/>
            <a:ext cx="2317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2</a:t>
            </a:r>
            <a:endParaRPr kumimoji="0" lang="en-US" altLang="en-US">
              <a:solidFill>
                <a:srgbClr val="000000"/>
              </a:solidFill>
              <a:latin typeface="VNI-Helve" pitchFamily="2" charset="0"/>
              <a:sym typeface="VNI-Helve" pitchFamily="2" charset="0"/>
            </a:endParaRPr>
          </a:p>
        </p:txBody>
      </p:sp>
      <p:sp>
        <p:nvSpPr>
          <p:cNvPr id="30" name="Rectangle 18"/>
          <p:cNvSpPr/>
          <p:nvPr/>
        </p:nvSpPr>
        <p:spPr bwMode="auto">
          <a:xfrm>
            <a:off x="3735388" y="4997450"/>
            <a:ext cx="228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endParaRPr kumimoji="0" lang="en-US" altLang="en-US">
              <a:solidFill>
                <a:srgbClr val="000000"/>
              </a:solidFill>
              <a:latin typeface="VNI-Helve" pitchFamily="2" charset="0"/>
              <a:sym typeface="VNI-Helve" pitchFamily="2" charset="0"/>
            </a:endParaRPr>
          </a:p>
        </p:txBody>
      </p:sp>
      <p:sp>
        <p:nvSpPr>
          <p:cNvPr id="31" name="Rectangle 19"/>
          <p:cNvSpPr/>
          <p:nvPr/>
        </p:nvSpPr>
        <p:spPr bwMode="auto">
          <a:xfrm>
            <a:off x="3903663" y="5578475"/>
            <a:ext cx="11715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page table</a:t>
            </a:r>
            <a:endParaRPr kumimoji="0" lang="en-US" altLang="en-US">
              <a:solidFill>
                <a:srgbClr val="000000"/>
              </a:solidFill>
              <a:latin typeface="VNI-Helve" pitchFamily="2" charset="0"/>
              <a:sym typeface="VNI-Helve" pitchFamily="2" charset="0"/>
            </a:endParaRPr>
          </a:p>
        </p:txBody>
      </p:sp>
      <p:sp>
        <p:nvSpPr>
          <p:cNvPr id="32" name="Rectangle 20"/>
          <p:cNvSpPr/>
          <p:nvPr/>
        </p:nvSpPr>
        <p:spPr bwMode="auto">
          <a:xfrm>
            <a:off x="6777038" y="3375025"/>
            <a:ext cx="1609725" cy="485775"/>
          </a:xfrm>
          <a:prstGeom prst="rect">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grpSp>
        <p:nvGrpSpPr>
          <p:cNvPr id="33" name="Group 21"/>
          <p:cNvGrpSpPr/>
          <p:nvPr/>
        </p:nvGrpSpPr>
        <p:grpSpPr bwMode="auto">
          <a:xfrm>
            <a:off x="6773863" y="3860800"/>
            <a:ext cx="1609725" cy="485775"/>
            <a:chOff x="0" y="0"/>
            <a:chExt cx="1608138" cy="485775"/>
          </a:xfrm>
        </p:grpSpPr>
        <p:sp>
          <p:nvSpPr>
            <p:cNvPr id="34" name="Rectangle 46"/>
            <p:cNvSpPr/>
            <p:nvPr/>
          </p:nvSpPr>
          <p:spPr bwMode="auto">
            <a:xfrm>
              <a:off x="0" y="0"/>
              <a:ext cx="1608138" cy="485775"/>
            </a:xfrm>
            <a:prstGeom prst="rect">
              <a:avLst/>
            </a:prstGeom>
            <a:solidFill>
              <a:srgbClr val="DDDDDD"/>
            </a:solidFill>
            <a:ln w="1905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35" name="Rectangle 47"/>
            <p:cNvSpPr/>
            <p:nvPr/>
          </p:nvSpPr>
          <p:spPr bwMode="auto">
            <a:xfrm>
              <a:off x="0" y="57467"/>
              <a:ext cx="803335"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page 0</a:t>
              </a:r>
              <a:endParaRPr kumimoji="0" lang="en-US" altLang="en-US">
                <a:solidFill>
                  <a:srgbClr val="000000"/>
                </a:solidFill>
                <a:latin typeface="VNI-Helve" pitchFamily="2" charset="0"/>
                <a:sym typeface="VNI-Helve" pitchFamily="2" charset="0"/>
              </a:endParaRPr>
            </a:p>
          </p:txBody>
        </p:sp>
      </p:grpSp>
      <p:sp>
        <p:nvSpPr>
          <p:cNvPr id="36" name="Rectangle 22"/>
          <p:cNvSpPr/>
          <p:nvPr/>
        </p:nvSpPr>
        <p:spPr bwMode="auto">
          <a:xfrm>
            <a:off x="6783388" y="4346575"/>
            <a:ext cx="1606550" cy="485775"/>
          </a:xfrm>
          <a:prstGeom prst="rect">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grpSp>
        <p:nvGrpSpPr>
          <p:cNvPr id="37" name="Group 23"/>
          <p:cNvGrpSpPr/>
          <p:nvPr/>
        </p:nvGrpSpPr>
        <p:grpSpPr bwMode="auto">
          <a:xfrm>
            <a:off x="6778625" y="4832350"/>
            <a:ext cx="1608138" cy="485775"/>
            <a:chOff x="0" y="0"/>
            <a:chExt cx="1608138" cy="485775"/>
          </a:xfrm>
        </p:grpSpPr>
        <p:sp>
          <p:nvSpPr>
            <p:cNvPr id="38" name="Rectangle 44"/>
            <p:cNvSpPr/>
            <p:nvPr/>
          </p:nvSpPr>
          <p:spPr bwMode="auto">
            <a:xfrm>
              <a:off x="0" y="0"/>
              <a:ext cx="1608138" cy="485775"/>
            </a:xfrm>
            <a:prstGeom prst="rect">
              <a:avLst/>
            </a:prstGeom>
            <a:solidFill>
              <a:srgbClr val="DDDDDD"/>
            </a:solidFill>
            <a:ln w="1905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39" name="Rectangle 45"/>
            <p:cNvSpPr/>
            <p:nvPr/>
          </p:nvSpPr>
          <p:spPr bwMode="auto">
            <a:xfrm>
              <a:off x="0" y="57467"/>
              <a:ext cx="803335"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page 2</a:t>
              </a:r>
              <a:endParaRPr kumimoji="0" lang="en-US" altLang="en-US">
                <a:solidFill>
                  <a:srgbClr val="000000"/>
                </a:solidFill>
                <a:latin typeface="VNI-Helve" pitchFamily="2" charset="0"/>
                <a:sym typeface="VNI-Helve" pitchFamily="2" charset="0"/>
              </a:endParaRPr>
            </a:p>
          </p:txBody>
        </p:sp>
      </p:grpSp>
      <p:sp>
        <p:nvSpPr>
          <p:cNvPr id="40" name="Rectangle 24"/>
          <p:cNvSpPr/>
          <p:nvPr/>
        </p:nvSpPr>
        <p:spPr bwMode="auto">
          <a:xfrm>
            <a:off x="6643688" y="6410325"/>
            <a:ext cx="18192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FF"/>
                </a:solidFill>
                <a:latin typeface="VNI-Helve" pitchFamily="2" charset="0"/>
                <a:sym typeface="VNI-Helve" pitchFamily="2" charset="0"/>
              </a:rPr>
              <a:t>physical memory</a:t>
            </a:r>
            <a:endParaRPr kumimoji="0" lang="en-US" altLang="en-US">
              <a:solidFill>
                <a:srgbClr val="000000"/>
              </a:solidFill>
              <a:latin typeface="VNI-Helve" pitchFamily="2" charset="0"/>
              <a:sym typeface="VNI-Helve" pitchFamily="2" charset="0"/>
            </a:endParaRPr>
          </a:p>
        </p:txBody>
      </p:sp>
      <p:sp>
        <p:nvSpPr>
          <p:cNvPr id="41" name="Rectangle 25"/>
          <p:cNvSpPr/>
          <p:nvPr/>
        </p:nvSpPr>
        <p:spPr bwMode="auto">
          <a:xfrm>
            <a:off x="5989638" y="2867025"/>
            <a:ext cx="79375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lnSpc>
                <a:spcPct val="85000"/>
              </a:lnSpc>
              <a:spcBef>
                <a:spcPct val="0"/>
              </a:spcBef>
              <a:buClrTx/>
              <a:buSzTx/>
              <a:buFontTx/>
              <a:buNone/>
            </a:pPr>
            <a:r>
              <a:rPr kumimoji="0" lang="en-US" altLang="en-US" sz="1600">
                <a:solidFill>
                  <a:srgbClr val="0000FF"/>
                </a:solidFill>
                <a:latin typeface="VNI-Helve" pitchFamily="2" charset="0"/>
                <a:sym typeface="VNI-Helve" pitchFamily="2" charset="0"/>
              </a:rPr>
              <a:t>frame</a:t>
            </a:r>
            <a:endParaRPr kumimoji="0" lang="en-US" altLang="en-US" sz="1600">
              <a:solidFill>
                <a:srgbClr val="0000FF"/>
              </a:solidFill>
              <a:latin typeface="VNI-Helve" pitchFamily="2" charset="0"/>
              <a:sym typeface="VNI-Helve" pitchFamily="2" charset="0"/>
            </a:endParaRPr>
          </a:p>
          <a:p>
            <a:pPr>
              <a:lnSpc>
                <a:spcPct val="85000"/>
              </a:lnSpc>
              <a:spcBef>
                <a:spcPct val="0"/>
              </a:spcBef>
              <a:buClrTx/>
              <a:buSzTx/>
              <a:buFontTx/>
              <a:buNone/>
            </a:pPr>
            <a:r>
              <a:rPr kumimoji="0" lang="en-US" altLang="en-US" sz="1600">
                <a:solidFill>
                  <a:srgbClr val="0000FF"/>
                </a:solidFill>
                <a:latin typeface="VNI-Helve" pitchFamily="2" charset="0"/>
                <a:sym typeface="VNI-Helve" pitchFamily="2" charset="0"/>
              </a:rPr>
              <a:t>number</a:t>
            </a:r>
            <a:endParaRPr kumimoji="0" lang="en-US" altLang="en-US">
              <a:solidFill>
                <a:srgbClr val="000000"/>
              </a:solidFill>
              <a:latin typeface="VNI-Helve" pitchFamily="2" charset="0"/>
              <a:sym typeface="VNI-Helve" pitchFamily="2" charset="0"/>
            </a:endParaRPr>
          </a:p>
        </p:txBody>
      </p:sp>
      <p:sp>
        <p:nvSpPr>
          <p:cNvPr id="42" name="Rectangle 26"/>
          <p:cNvSpPr/>
          <p:nvPr/>
        </p:nvSpPr>
        <p:spPr bwMode="auto">
          <a:xfrm>
            <a:off x="6288088" y="3441700"/>
            <a:ext cx="228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0</a:t>
            </a:r>
            <a:endParaRPr kumimoji="0" lang="en-US" altLang="en-US">
              <a:solidFill>
                <a:srgbClr val="000000"/>
              </a:solidFill>
              <a:latin typeface="VNI-Helve" pitchFamily="2" charset="0"/>
              <a:sym typeface="VNI-Helve" pitchFamily="2" charset="0"/>
            </a:endParaRPr>
          </a:p>
        </p:txBody>
      </p:sp>
      <p:sp>
        <p:nvSpPr>
          <p:cNvPr id="43" name="Rectangle 27"/>
          <p:cNvSpPr/>
          <p:nvPr/>
        </p:nvSpPr>
        <p:spPr bwMode="auto">
          <a:xfrm>
            <a:off x="6294438" y="3927475"/>
            <a:ext cx="2317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1</a:t>
            </a:r>
            <a:endParaRPr kumimoji="0" lang="en-US" altLang="en-US">
              <a:solidFill>
                <a:srgbClr val="000000"/>
              </a:solidFill>
              <a:latin typeface="VNI-Helve" pitchFamily="2" charset="0"/>
              <a:sym typeface="VNI-Helve" pitchFamily="2" charset="0"/>
            </a:endParaRPr>
          </a:p>
        </p:txBody>
      </p:sp>
      <p:sp>
        <p:nvSpPr>
          <p:cNvPr id="44" name="Rectangle 28"/>
          <p:cNvSpPr/>
          <p:nvPr/>
        </p:nvSpPr>
        <p:spPr bwMode="auto">
          <a:xfrm>
            <a:off x="6291263" y="4419600"/>
            <a:ext cx="2317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2</a:t>
            </a:r>
            <a:endParaRPr kumimoji="0" lang="en-US" altLang="en-US">
              <a:solidFill>
                <a:srgbClr val="000000"/>
              </a:solidFill>
              <a:latin typeface="VNI-Helve" pitchFamily="2" charset="0"/>
              <a:sym typeface="VNI-Helve" pitchFamily="2" charset="0"/>
            </a:endParaRPr>
          </a:p>
        </p:txBody>
      </p:sp>
      <p:sp>
        <p:nvSpPr>
          <p:cNvPr id="45" name="Rectangle 29"/>
          <p:cNvSpPr/>
          <p:nvPr/>
        </p:nvSpPr>
        <p:spPr bwMode="auto">
          <a:xfrm>
            <a:off x="6288088" y="4930775"/>
            <a:ext cx="2317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endParaRPr kumimoji="0" lang="en-US" altLang="en-US">
              <a:solidFill>
                <a:srgbClr val="000000"/>
              </a:solidFill>
              <a:latin typeface="VNI-Helve" pitchFamily="2" charset="0"/>
              <a:sym typeface="VNI-Helve" pitchFamily="2" charset="0"/>
            </a:endParaRPr>
          </a:p>
        </p:txBody>
      </p:sp>
      <p:grpSp>
        <p:nvGrpSpPr>
          <p:cNvPr id="46" name="Group 30"/>
          <p:cNvGrpSpPr/>
          <p:nvPr/>
        </p:nvGrpSpPr>
        <p:grpSpPr bwMode="auto">
          <a:xfrm>
            <a:off x="6773863" y="5314950"/>
            <a:ext cx="1609725" cy="485775"/>
            <a:chOff x="0" y="0"/>
            <a:chExt cx="1608138" cy="485775"/>
          </a:xfrm>
        </p:grpSpPr>
        <p:sp>
          <p:nvSpPr>
            <p:cNvPr id="47" name="Rectangle 42"/>
            <p:cNvSpPr/>
            <p:nvPr/>
          </p:nvSpPr>
          <p:spPr bwMode="auto">
            <a:xfrm>
              <a:off x="0" y="0"/>
              <a:ext cx="1608138" cy="485775"/>
            </a:xfrm>
            <a:prstGeom prst="rect">
              <a:avLst/>
            </a:prstGeom>
            <a:solidFill>
              <a:srgbClr val="DDDDDD"/>
            </a:solidFill>
            <a:ln w="1905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48" name="Rectangle 43"/>
            <p:cNvSpPr/>
            <p:nvPr/>
          </p:nvSpPr>
          <p:spPr bwMode="auto">
            <a:xfrm>
              <a:off x="0" y="57467"/>
              <a:ext cx="803335"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page 1</a:t>
              </a:r>
              <a:endParaRPr kumimoji="0" lang="en-US" altLang="en-US">
                <a:solidFill>
                  <a:srgbClr val="000000"/>
                </a:solidFill>
                <a:latin typeface="VNI-Helve" pitchFamily="2" charset="0"/>
                <a:sym typeface="VNI-Helve" pitchFamily="2" charset="0"/>
              </a:endParaRPr>
            </a:p>
          </p:txBody>
        </p:sp>
      </p:grpSp>
      <p:sp>
        <p:nvSpPr>
          <p:cNvPr id="49" name="Rectangle 31"/>
          <p:cNvSpPr/>
          <p:nvPr/>
        </p:nvSpPr>
        <p:spPr bwMode="auto">
          <a:xfrm>
            <a:off x="6284913" y="5381625"/>
            <a:ext cx="2286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4</a:t>
            </a:r>
            <a:endParaRPr kumimoji="0" lang="en-US" altLang="en-US">
              <a:solidFill>
                <a:srgbClr val="000000"/>
              </a:solidFill>
              <a:latin typeface="VNI-Helve" pitchFamily="2" charset="0"/>
              <a:sym typeface="VNI-Helve" pitchFamily="2" charset="0"/>
            </a:endParaRPr>
          </a:p>
        </p:txBody>
      </p:sp>
      <p:sp>
        <p:nvSpPr>
          <p:cNvPr id="50" name="Rectangle 32"/>
          <p:cNvSpPr/>
          <p:nvPr/>
        </p:nvSpPr>
        <p:spPr bwMode="auto">
          <a:xfrm>
            <a:off x="6291263" y="5867400"/>
            <a:ext cx="2317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5</a:t>
            </a:r>
            <a:endParaRPr kumimoji="0" lang="en-US" altLang="en-US">
              <a:solidFill>
                <a:srgbClr val="000000"/>
              </a:solidFill>
              <a:latin typeface="VNI-Helve" pitchFamily="2" charset="0"/>
              <a:sym typeface="VNI-Helve" pitchFamily="2" charset="0"/>
            </a:endParaRPr>
          </a:p>
        </p:txBody>
      </p:sp>
      <p:grpSp>
        <p:nvGrpSpPr>
          <p:cNvPr id="51" name="Group 33"/>
          <p:cNvGrpSpPr/>
          <p:nvPr/>
        </p:nvGrpSpPr>
        <p:grpSpPr bwMode="auto">
          <a:xfrm>
            <a:off x="6775450" y="5807075"/>
            <a:ext cx="1608138" cy="485775"/>
            <a:chOff x="0" y="0"/>
            <a:chExt cx="1608138" cy="485775"/>
          </a:xfrm>
        </p:grpSpPr>
        <p:sp>
          <p:nvSpPr>
            <p:cNvPr id="52" name="Rectangle 40"/>
            <p:cNvSpPr/>
            <p:nvPr/>
          </p:nvSpPr>
          <p:spPr bwMode="auto">
            <a:xfrm>
              <a:off x="0" y="0"/>
              <a:ext cx="1608138" cy="485775"/>
            </a:xfrm>
            <a:prstGeom prst="rect">
              <a:avLst/>
            </a:prstGeom>
            <a:solidFill>
              <a:srgbClr val="DDDDDD"/>
            </a:solidFill>
            <a:ln w="1905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53" name="Rectangle 41"/>
            <p:cNvSpPr/>
            <p:nvPr/>
          </p:nvSpPr>
          <p:spPr bwMode="auto">
            <a:xfrm>
              <a:off x="0" y="57467"/>
              <a:ext cx="803335"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page 3</a:t>
              </a:r>
              <a:endParaRPr kumimoji="0" lang="en-US" altLang="en-US">
                <a:solidFill>
                  <a:srgbClr val="000000"/>
                </a:solidFill>
                <a:latin typeface="VNI-Helve" pitchFamily="2" charset="0"/>
                <a:sym typeface="VNI-Helve" pitchFamily="2" charset="0"/>
              </a:endParaRPr>
            </a:p>
          </p:txBody>
        </p:sp>
      </p:grpSp>
      <p:sp>
        <p:nvSpPr>
          <p:cNvPr id="54" name="Line 50"/>
          <p:cNvSpPr>
            <a:spLocks noChangeShapeType="1"/>
          </p:cNvSpPr>
          <p:nvPr/>
        </p:nvSpPr>
        <p:spPr bwMode="auto">
          <a:xfrm>
            <a:off x="4706938" y="3971925"/>
            <a:ext cx="1609725" cy="130175"/>
          </a:xfrm>
          <a:prstGeom prst="line">
            <a:avLst/>
          </a:prstGeom>
          <a:noFill/>
          <a:ln w="15875">
            <a:solidFill>
              <a:srgbClr val="000000"/>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5" name="Rectangle 35"/>
          <p:cNvSpPr/>
          <p:nvPr/>
        </p:nvSpPr>
        <p:spPr bwMode="auto">
          <a:xfrm>
            <a:off x="366713" y="2933700"/>
            <a:ext cx="79057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lnSpc>
                <a:spcPct val="85000"/>
              </a:lnSpc>
              <a:spcBef>
                <a:spcPct val="0"/>
              </a:spcBef>
              <a:buClrTx/>
              <a:buSzTx/>
              <a:buFontTx/>
              <a:buNone/>
            </a:pPr>
            <a:r>
              <a:rPr kumimoji="0" lang="en-US" altLang="en-US" sz="1600">
                <a:solidFill>
                  <a:srgbClr val="0000FF"/>
                </a:solidFill>
                <a:latin typeface="VNI-Helve" pitchFamily="2" charset="0"/>
                <a:sym typeface="VNI-Helve" pitchFamily="2" charset="0"/>
              </a:rPr>
              <a:t>page</a:t>
            </a:r>
            <a:endParaRPr kumimoji="0" lang="en-US" altLang="en-US" sz="1600">
              <a:solidFill>
                <a:srgbClr val="0000FF"/>
              </a:solidFill>
              <a:latin typeface="VNI-Helve" pitchFamily="2" charset="0"/>
              <a:sym typeface="VNI-Helve" pitchFamily="2" charset="0"/>
            </a:endParaRPr>
          </a:p>
          <a:p>
            <a:pPr>
              <a:lnSpc>
                <a:spcPct val="85000"/>
              </a:lnSpc>
              <a:spcBef>
                <a:spcPct val="0"/>
              </a:spcBef>
              <a:buClrTx/>
              <a:buSzTx/>
              <a:buFontTx/>
              <a:buNone/>
            </a:pPr>
            <a:r>
              <a:rPr kumimoji="0" lang="en-US" altLang="en-US" sz="1600">
                <a:solidFill>
                  <a:srgbClr val="0000FF"/>
                </a:solidFill>
                <a:latin typeface="VNI-Helve" pitchFamily="2" charset="0"/>
                <a:sym typeface="VNI-Helve" pitchFamily="2" charset="0"/>
              </a:rPr>
              <a:t>number</a:t>
            </a:r>
            <a:endParaRPr kumimoji="0" lang="en-US" altLang="en-US">
              <a:solidFill>
                <a:srgbClr val="000000"/>
              </a:solidFill>
              <a:latin typeface="VNI-Helve" pitchFamily="2" charset="0"/>
              <a:sym typeface="VNI-Helve" pitchFamily="2" charset="0"/>
            </a:endParaRPr>
          </a:p>
        </p:txBody>
      </p:sp>
      <p:sp>
        <p:nvSpPr>
          <p:cNvPr id="56" name="Rectangle 36"/>
          <p:cNvSpPr/>
          <p:nvPr/>
        </p:nvSpPr>
        <p:spPr bwMode="auto">
          <a:xfrm>
            <a:off x="671513" y="3578225"/>
            <a:ext cx="2317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0</a:t>
            </a:r>
            <a:endParaRPr kumimoji="0" lang="en-US" altLang="en-US">
              <a:solidFill>
                <a:srgbClr val="000000"/>
              </a:solidFill>
              <a:latin typeface="VNI-Helve" pitchFamily="2" charset="0"/>
              <a:sym typeface="VNI-Helve" pitchFamily="2" charset="0"/>
            </a:endParaRPr>
          </a:p>
        </p:txBody>
      </p:sp>
      <p:sp>
        <p:nvSpPr>
          <p:cNvPr id="57" name="Rectangle 37"/>
          <p:cNvSpPr/>
          <p:nvPr/>
        </p:nvSpPr>
        <p:spPr bwMode="auto">
          <a:xfrm>
            <a:off x="668338" y="4064000"/>
            <a:ext cx="2317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1</a:t>
            </a:r>
            <a:endParaRPr kumimoji="0" lang="en-US" altLang="en-US">
              <a:solidFill>
                <a:srgbClr val="000000"/>
              </a:solidFill>
              <a:latin typeface="VNI-Helve" pitchFamily="2" charset="0"/>
              <a:sym typeface="VNI-Helve" pitchFamily="2" charset="0"/>
            </a:endParaRPr>
          </a:p>
        </p:txBody>
      </p:sp>
      <p:sp>
        <p:nvSpPr>
          <p:cNvPr id="58" name="Rectangle 38"/>
          <p:cNvSpPr/>
          <p:nvPr/>
        </p:nvSpPr>
        <p:spPr bwMode="auto">
          <a:xfrm>
            <a:off x="665163" y="4556125"/>
            <a:ext cx="2317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2</a:t>
            </a:r>
            <a:endParaRPr kumimoji="0" lang="en-US" altLang="en-US">
              <a:solidFill>
                <a:srgbClr val="000000"/>
              </a:solidFill>
              <a:latin typeface="VNI-Helve" pitchFamily="2" charset="0"/>
              <a:sym typeface="VNI-Helve" pitchFamily="2" charset="0"/>
            </a:endParaRPr>
          </a:p>
        </p:txBody>
      </p:sp>
      <p:sp>
        <p:nvSpPr>
          <p:cNvPr id="59" name="Rectangle 39"/>
          <p:cNvSpPr/>
          <p:nvPr/>
        </p:nvSpPr>
        <p:spPr bwMode="auto">
          <a:xfrm>
            <a:off x="661988" y="5070475"/>
            <a:ext cx="2317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endParaRPr kumimoji="0" lang="en-US" altLang="en-US">
              <a:solidFill>
                <a:srgbClr val="000000"/>
              </a:solidFill>
              <a:latin typeface="VNI-Helve" pitchFamily="2" charset="0"/>
              <a:sym typeface="VNI-Helve" pitchFamily="2"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Chuyển đổi địa chỉ trong paging</a:t>
            </a:r>
            <a:endParaRPr lang="en-US" altLang="ja-JP"/>
          </a:p>
        </p:txBody>
      </p:sp>
      <p:sp>
        <p:nvSpPr>
          <p:cNvPr id="3" name="コンテンツ プレースホルダー 2"/>
          <p:cNvSpPr>
            <a:spLocks noGrp="1"/>
          </p:cNvSpPr>
          <p:nvPr>
            <p:ph idx="1"/>
          </p:nvPr>
        </p:nvSpPr>
        <p:spPr>
          <a:xfrm>
            <a:off x="251520" y="1371599"/>
            <a:ext cx="8640960" cy="5029201"/>
          </a:xfrm>
        </p:spPr>
        <p:txBody>
          <a:bodyPr/>
          <a:lstStyle/>
          <a:p>
            <a:pPr algn="just">
              <a:defRPr/>
            </a:pPr>
            <a:r>
              <a:rPr lang="vi-VN" altLang="en-US" sz="2200"/>
              <a:t>Địa chỉ luận lý gồm có:</a:t>
            </a:r>
            <a:endParaRPr lang="vi-VN" altLang="en-US" sz="2200"/>
          </a:p>
          <a:p>
            <a:pPr lvl="1" algn="just">
              <a:defRPr/>
            </a:pPr>
            <a:r>
              <a:rPr lang="vi-VN" altLang="en-US" sz="2200"/>
              <a:t>Số hiệu trang (Page number) p</a:t>
            </a:r>
            <a:endParaRPr lang="vi-VN" altLang="en-US" sz="2200"/>
          </a:p>
          <a:p>
            <a:pPr lvl="1" algn="just">
              <a:defRPr/>
            </a:pPr>
            <a:r>
              <a:rPr lang="vi-VN" altLang="en-US" sz="2200"/>
              <a:t>Địa chỉ tương đối trong trang (Page offset) d</a:t>
            </a:r>
            <a:endParaRPr lang="vi-VN" altLang="en-US" sz="2200"/>
          </a:p>
          <a:p>
            <a:pPr algn="just">
              <a:defRPr/>
            </a:pPr>
            <a:r>
              <a:rPr lang="vi-VN" altLang="en-US" sz="2200"/>
              <a:t>Nếu kích thước của không gian địa chỉ ảo là 2</a:t>
            </a:r>
            <a:r>
              <a:rPr lang="vi-VN" altLang="en-US" sz="2200" baseline="30000"/>
              <a:t>m</a:t>
            </a:r>
            <a:r>
              <a:rPr lang="vi-VN" altLang="en-US" sz="2200"/>
              <a:t>, và kích thước của trang là 2</a:t>
            </a:r>
            <a:r>
              <a:rPr lang="vi-VN" altLang="en-US" sz="2200" baseline="30000"/>
              <a:t>n</a:t>
            </a:r>
            <a:r>
              <a:rPr lang="vi-VN" altLang="en-US" sz="2200"/>
              <a:t> (đơn vị là byte hay word tùy theo kiến trúc máy) thì</a:t>
            </a:r>
            <a:endParaRPr lang="vi-VN" altLang="en-US" sz="22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grpSp>
        <p:nvGrpSpPr>
          <p:cNvPr id="7" name="Group 4"/>
          <p:cNvGrpSpPr/>
          <p:nvPr/>
        </p:nvGrpSpPr>
        <p:grpSpPr bwMode="auto">
          <a:xfrm>
            <a:off x="2319338" y="4152900"/>
            <a:ext cx="2266950" cy="542925"/>
            <a:chOff x="0" y="0"/>
            <a:chExt cx="2266950" cy="542925"/>
          </a:xfrm>
        </p:grpSpPr>
        <p:sp>
          <p:nvSpPr>
            <p:cNvPr id="8" name="Rectangle 12"/>
            <p:cNvSpPr/>
            <p:nvPr/>
          </p:nvSpPr>
          <p:spPr bwMode="auto">
            <a:xfrm>
              <a:off x="0" y="0"/>
              <a:ext cx="2266950" cy="542925"/>
            </a:xfrm>
            <a:prstGeom prst="rect">
              <a:avLst/>
            </a:prstGeom>
            <a:solidFill>
              <a:srgbClr val="E8E8E8"/>
            </a:solidFill>
            <a:ln w="1905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i="1">
                <a:solidFill>
                  <a:srgbClr val="000000"/>
                </a:solidFill>
                <a:latin typeface="VNI-Helve" pitchFamily="2" charset="0"/>
                <a:sym typeface="VNI-Helve" pitchFamily="2" charset="0"/>
              </a:endParaRPr>
            </a:p>
          </p:txBody>
        </p:sp>
        <p:sp>
          <p:nvSpPr>
            <p:cNvPr id="9" name="Rectangle 13"/>
            <p:cNvSpPr/>
            <p:nvPr/>
          </p:nvSpPr>
          <p:spPr bwMode="auto">
            <a:xfrm>
              <a:off x="0" y="86042"/>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i="1">
                  <a:solidFill>
                    <a:srgbClr val="000000"/>
                  </a:solidFill>
                  <a:latin typeface="VNI-Helve" pitchFamily="2" charset="0"/>
                  <a:sym typeface="VNI-Helve" pitchFamily="2" charset="0"/>
                </a:rPr>
                <a:t>p</a:t>
              </a:r>
              <a:endParaRPr kumimoji="0" lang="en-US" altLang="en-US">
                <a:solidFill>
                  <a:srgbClr val="000000"/>
                </a:solidFill>
                <a:latin typeface="VNI-Helve" pitchFamily="2" charset="0"/>
                <a:sym typeface="VNI-Helve" pitchFamily="2" charset="0"/>
              </a:endParaRPr>
            </a:p>
          </p:txBody>
        </p:sp>
      </p:grpSp>
      <p:grpSp>
        <p:nvGrpSpPr>
          <p:cNvPr id="10" name="Group 5"/>
          <p:cNvGrpSpPr/>
          <p:nvPr/>
        </p:nvGrpSpPr>
        <p:grpSpPr bwMode="auto">
          <a:xfrm>
            <a:off x="4583113" y="4149725"/>
            <a:ext cx="2266950" cy="542925"/>
            <a:chOff x="0" y="0"/>
            <a:chExt cx="2266950" cy="542925"/>
          </a:xfrm>
        </p:grpSpPr>
        <p:sp>
          <p:nvSpPr>
            <p:cNvPr id="11" name="Rectangle 10"/>
            <p:cNvSpPr/>
            <p:nvPr/>
          </p:nvSpPr>
          <p:spPr bwMode="auto">
            <a:xfrm>
              <a:off x="0" y="0"/>
              <a:ext cx="2266950" cy="542925"/>
            </a:xfrm>
            <a:prstGeom prst="rect">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i="1">
                <a:solidFill>
                  <a:srgbClr val="000000"/>
                </a:solidFill>
                <a:latin typeface="VNI-Helve" pitchFamily="2" charset="0"/>
                <a:sym typeface="VNI-Helve" pitchFamily="2" charset="0"/>
              </a:endParaRPr>
            </a:p>
          </p:txBody>
        </p:sp>
        <p:sp>
          <p:nvSpPr>
            <p:cNvPr id="12" name="Rectangle 11"/>
            <p:cNvSpPr/>
            <p:nvPr/>
          </p:nvSpPr>
          <p:spPr bwMode="auto">
            <a:xfrm>
              <a:off x="0" y="86042"/>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i="1">
                  <a:solidFill>
                    <a:srgbClr val="000000"/>
                  </a:solidFill>
                  <a:latin typeface="VNI-Helve" pitchFamily="2" charset="0"/>
                  <a:sym typeface="VNI-Helve" pitchFamily="2" charset="0"/>
                </a:rPr>
                <a:t>d</a:t>
              </a:r>
              <a:endParaRPr kumimoji="0" lang="en-US" altLang="en-US">
                <a:solidFill>
                  <a:srgbClr val="000000"/>
                </a:solidFill>
                <a:latin typeface="VNI-Helve" pitchFamily="2" charset="0"/>
                <a:sym typeface="VNI-Helve" pitchFamily="2" charset="0"/>
              </a:endParaRPr>
            </a:p>
          </p:txBody>
        </p:sp>
      </p:grpSp>
      <p:sp>
        <p:nvSpPr>
          <p:cNvPr id="13" name="Rectangle 6"/>
          <p:cNvSpPr/>
          <p:nvPr/>
        </p:nvSpPr>
        <p:spPr bwMode="auto">
          <a:xfrm>
            <a:off x="2659063" y="3733800"/>
            <a:ext cx="14509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page number</a:t>
            </a:r>
            <a:endParaRPr kumimoji="0" lang="en-US" altLang="en-US">
              <a:solidFill>
                <a:srgbClr val="000000"/>
              </a:solidFill>
              <a:latin typeface="VNI-Helve" pitchFamily="2" charset="0"/>
              <a:sym typeface="VNI-Helve" pitchFamily="2" charset="0"/>
            </a:endParaRPr>
          </a:p>
        </p:txBody>
      </p:sp>
      <p:sp>
        <p:nvSpPr>
          <p:cNvPr id="14" name="Rectangle 7"/>
          <p:cNvSpPr/>
          <p:nvPr/>
        </p:nvSpPr>
        <p:spPr bwMode="auto">
          <a:xfrm>
            <a:off x="5062538" y="3736975"/>
            <a:ext cx="12319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page offset</a:t>
            </a:r>
            <a:endParaRPr kumimoji="0" lang="en-US" altLang="en-US">
              <a:solidFill>
                <a:srgbClr val="000000"/>
              </a:solidFill>
              <a:latin typeface="VNI-Helve" pitchFamily="2" charset="0"/>
              <a:sym typeface="VNI-Helve" pitchFamily="2" charset="0"/>
            </a:endParaRPr>
          </a:p>
        </p:txBody>
      </p:sp>
      <p:sp>
        <p:nvSpPr>
          <p:cNvPr id="15" name="Rectangle 8"/>
          <p:cNvSpPr/>
          <p:nvPr/>
        </p:nvSpPr>
        <p:spPr bwMode="auto">
          <a:xfrm>
            <a:off x="2230438" y="4765675"/>
            <a:ext cx="2297112"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lgn="ctr">
              <a:spcBef>
                <a:spcPct val="0"/>
              </a:spcBef>
              <a:buClrTx/>
              <a:buSzTx/>
              <a:buFontTx/>
              <a:buNone/>
            </a:pP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m -</a:t>
            </a:r>
            <a:r>
              <a:rPr kumimoji="0" lang="en-US" altLang="en-US">
                <a:solidFill>
                  <a:srgbClr val="000000"/>
                </a:solidFill>
                <a:latin typeface="Times New Roman" panose="02020603050405020304" pitchFamily="18" charset="0"/>
                <a:ea typeface="Symbol" panose="05050102010706020507" pitchFamily="18" charset="2"/>
                <a:cs typeface="Times New Roman" panose="02020603050405020304" pitchFamily="18" charset="0"/>
                <a:sym typeface="Symbol" panose="05050102010706020507" pitchFamily="18" charset="2"/>
              </a:rPr>
              <a:t> </a:t>
            </a: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n bits</a:t>
            </a:r>
            <a:endPar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endParaRPr>
          </a:p>
          <a:p>
            <a:pPr algn="ctr">
              <a:spcBef>
                <a:spcPct val="0"/>
              </a:spcBef>
              <a:buClrTx/>
              <a:buSzTx/>
              <a:buFontTx/>
              <a:buNone/>
            </a:pP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(định vị từ 0 ÷ 2</a:t>
            </a:r>
            <a:r>
              <a:rPr kumimoji="0" lang="en-US" altLang="en-US" baseline="30000">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m </a:t>
            </a:r>
            <a:r>
              <a:rPr kumimoji="0" lang="en-US" altLang="en-US" baseline="30000">
                <a:solidFill>
                  <a:srgbClr val="000000"/>
                </a:solidFill>
                <a:latin typeface="Times New Roman" panose="02020603050405020304" pitchFamily="18" charset="0"/>
                <a:ea typeface="Symbol" panose="05050102010706020507" pitchFamily="18" charset="2"/>
                <a:cs typeface="Times New Roman" panose="02020603050405020304" pitchFamily="18" charset="0"/>
                <a:sym typeface="Symbol" panose="05050102010706020507" pitchFamily="18" charset="2"/>
              </a:rPr>
              <a:t>− </a:t>
            </a:r>
            <a:r>
              <a:rPr kumimoji="0" lang="en-US" altLang="en-US" baseline="30000">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n </a:t>
            </a:r>
            <a:r>
              <a:rPr kumimoji="0" lang="en-US" altLang="en-US">
                <a:solidFill>
                  <a:srgbClr val="000000"/>
                </a:solidFill>
                <a:latin typeface="Times New Roman" panose="02020603050405020304" pitchFamily="18" charset="0"/>
                <a:ea typeface="Symbol" panose="05050102010706020507" pitchFamily="18" charset="2"/>
                <a:cs typeface="Times New Roman" panose="02020603050405020304" pitchFamily="18" charset="0"/>
                <a:sym typeface="Symbol" panose="05050102010706020507" pitchFamily="18" charset="2"/>
              </a:rPr>
              <a:t>− </a:t>
            </a: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1)</a:t>
            </a:r>
            <a:endParaRPr kumimoji="0" lang="en-US" altLang="en-US" sz="2000">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endParaRPr>
          </a:p>
        </p:txBody>
      </p:sp>
      <p:sp>
        <p:nvSpPr>
          <p:cNvPr id="16" name="Rectangle 9"/>
          <p:cNvSpPr/>
          <p:nvPr/>
        </p:nvSpPr>
        <p:spPr bwMode="auto">
          <a:xfrm>
            <a:off x="4575175" y="4756150"/>
            <a:ext cx="201295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lgn="ctr">
              <a:spcBef>
                <a:spcPct val="0"/>
              </a:spcBef>
              <a:buClrTx/>
              <a:buSzTx/>
              <a:buFontTx/>
              <a:buNone/>
            </a:pP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n bits</a:t>
            </a:r>
            <a:endPar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endParaRPr>
          </a:p>
          <a:p>
            <a:pPr algn="ctr">
              <a:spcBef>
                <a:spcPct val="0"/>
              </a:spcBef>
              <a:buClrTx/>
              <a:buSzTx/>
              <a:buFontTx/>
              <a:buNone/>
            </a:pP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(định vị từ 0 </a:t>
            </a: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Symbol" panose="05050102010706020507" pitchFamily="18" charset="2"/>
              </a:rPr>
              <a:t>÷</a:t>
            </a:r>
            <a:r>
              <a:rPr kumimoji="0" lang="en-US" altLang="en-US">
                <a:solidFill>
                  <a:srgbClr val="000000"/>
                </a:solidFill>
                <a:latin typeface="Times New Roman" panose="02020603050405020304" pitchFamily="18" charset="0"/>
                <a:ea typeface="Symbol" panose="05050102010706020507" pitchFamily="18" charset="2"/>
                <a:cs typeface="Times New Roman" panose="02020603050405020304" pitchFamily="18" charset="0"/>
                <a:sym typeface="Symbol" panose="05050102010706020507" pitchFamily="18" charset="2"/>
              </a:rPr>
              <a:t> </a:t>
            </a: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2</a:t>
            </a:r>
            <a:r>
              <a:rPr kumimoji="0" lang="en-US" altLang="en-US" baseline="30000">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n </a:t>
            </a:r>
            <a:r>
              <a:rPr kumimoji="0" lang="en-US" altLang="en-US">
                <a:solidFill>
                  <a:srgbClr val="000000"/>
                </a:solidFill>
                <a:latin typeface="Times New Roman" panose="02020603050405020304" pitchFamily="18" charset="0"/>
                <a:ea typeface="Symbol" panose="05050102010706020507" pitchFamily="18" charset="2"/>
                <a:cs typeface="Times New Roman" panose="02020603050405020304" pitchFamily="18" charset="0"/>
                <a:sym typeface="Symbol" panose="05050102010706020507" pitchFamily="18" charset="2"/>
              </a:rPr>
              <a:t>−</a:t>
            </a: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 1)</a:t>
            </a:r>
            <a:endParaRPr kumimoji="0" lang="en-US" altLang="en-US" sz="2000">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endParaRPr>
          </a:p>
        </p:txBody>
      </p:sp>
      <p:sp>
        <p:nvSpPr>
          <p:cNvPr id="17" name="TextBox 1"/>
          <p:cNvSpPr txBox="1">
            <a:spLocks noChangeArrowheads="1"/>
          </p:cNvSpPr>
          <p:nvPr/>
        </p:nvSpPr>
        <p:spPr bwMode="auto">
          <a:xfrm>
            <a:off x="1174750" y="5835650"/>
            <a:ext cx="718026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2300">
                <a:latin typeface="Times New Roman" panose="02020603050405020304" pitchFamily="18" charset="0"/>
                <a:cs typeface="Times New Roman" panose="02020603050405020304" pitchFamily="18" charset="0"/>
              </a:rPr>
              <a:t>Bảng trang sẽ có tổng cộng </a:t>
            </a:r>
            <a:r>
              <a:rPr kumimoji="0" lang="pt-BR" altLang="en-US" sz="2300">
                <a:latin typeface="Times New Roman" panose="02020603050405020304" pitchFamily="18" charset="0"/>
                <a:cs typeface="Times New Roman" panose="02020603050405020304" pitchFamily="18" charset="0"/>
              </a:rPr>
              <a:t>2</a:t>
            </a:r>
            <a:r>
              <a:rPr kumimoji="0" lang="pt-BR" altLang="en-US" sz="2300" baseline="30000">
                <a:latin typeface="Times New Roman" panose="02020603050405020304" pitchFamily="18" charset="0"/>
                <a:cs typeface="Times New Roman" panose="02020603050405020304" pitchFamily="18" charset="0"/>
              </a:rPr>
              <a:t>m</a:t>
            </a:r>
            <a:r>
              <a:rPr kumimoji="0" lang="pt-BR" altLang="en-US" sz="2300">
                <a:latin typeface="Times New Roman" panose="02020603050405020304" pitchFamily="18" charset="0"/>
                <a:cs typeface="Times New Roman" panose="02020603050405020304" pitchFamily="18" charset="0"/>
              </a:rPr>
              <a:t>/2</a:t>
            </a:r>
            <a:r>
              <a:rPr kumimoji="0" lang="pt-BR" altLang="en-US" sz="2300" baseline="30000">
                <a:latin typeface="Times New Roman" panose="02020603050405020304" pitchFamily="18" charset="0"/>
                <a:cs typeface="Times New Roman" panose="02020603050405020304" pitchFamily="18" charset="0"/>
              </a:rPr>
              <a:t>n</a:t>
            </a:r>
            <a:r>
              <a:rPr kumimoji="0" lang="pt-BR" altLang="en-US" sz="2300">
                <a:latin typeface="Times New Roman" panose="02020603050405020304" pitchFamily="18" charset="0"/>
                <a:cs typeface="Times New Roman" panose="02020603050405020304" pitchFamily="18" charset="0"/>
              </a:rPr>
              <a:t> = 2</a:t>
            </a:r>
            <a:r>
              <a:rPr kumimoji="0" lang="pt-BR" altLang="en-US" sz="2300" baseline="30000">
                <a:latin typeface="Times New Roman" panose="02020603050405020304" pitchFamily="18" charset="0"/>
                <a:cs typeface="Times New Roman" panose="02020603050405020304" pitchFamily="18" charset="0"/>
              </a:rPr>
              <a:t>m - n </a:t>
            </a:r>
            <a:r>
              <a:rPr kumimoji="0" lang="pt-BR" altLang="en-US" sz="2300">
                <a:latin typeface="Times New Roman" panose="02020603050405020304" pitchFamily="18" charset="0"/>
                <a:cs typeface="Times New Roman" panose="02020603050405020304" pitchFamily="18" charset="0"/>
              </a:rPr>
              <a:t>mục (entry)</a:t>
            </a:r>
            <a:endParaRPr kumimoji="0" lang="pt-BR" altLang="en-US" sz="230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Chuyển đổi địa chỉ trong paging</a:t>
            </a:r>
            <a:endParaRPr lang="en-US"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grpSp>
        <p:nvGrpSpPr>
          <p:cNvPr id="59" name="Group 14"/>
          <p:cNvGrpSpPr/>
          <p:nvPr/>
        </p:nvGrpSpPr>
        <p:grpSpPr bwMode="auto">
          <a:xfrm>
            <a:off x="457200" y="2746375"/>
            <a:ext cx="1031875" cy="798512"/>
            <a:chOff x="0" y="0"/>
            <a:chExt cx="1030288" cy="798513"/>
          </a:xfrm>
        </p:grpSpPr>
        <p:sp>
          <p:nvSpPr>
            <p:cNvPr id="60" name="Rectangle 59"/>
            <p:cNvSpPr/>
            <p:nvPr/>
          </p:nvSpPr>
          <p:spPr bwMode="auto">
            <a:xfrm>
              <a:off x="0" y="0"/>
              <a:ext cx="1030288" cy="798513"/>
            </a:xfrm>
            <a:prstGeom prst="rect">
              <a:avLst/>
            </a:prstGeom>
            <a:solidFill>
              <a:srgbClr val="DDDDDD"/>
            </a:solidFill>
            <a:ln w="19050" cap="flat" cmpd="sng">
              <a:solidFill>
                <a:srgbClr val="000000"/>
              </a:solidFill>
              <a:prstDash val="solid"/>
              <a:round/>
              <a:headEnd type="none" w="med" len="med"/>
              <a:tailEnd type="none" w="med" len="med"/>
            </a:ln>
            <a:effectLst>
              <a:outerShdw blurRad="63500" dist="71842" dir="18900000" algn="ctr" rotWithShape="0">
                <a:srgbClr val="808080">
                  <a:alpha val="50000"/>
                </a:srgbClr>
              </a:outerShdw>
            </a:effectLst>
          </p:spPr>
          <p:txBody>
            <a:bodyPr lIns="0" tIns="0" rIns="0" bIns="0" anchor="ctr"/>
            <a:lstStyle>
              <a:defPPr>
                <a:defRPr lang="en-US"/>
              </a:defPPr>
              <a:lvl1pPr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1pPr>
              <a:lvl2pPr indent="457200"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2pPr>
              <a:lvl3pPr indent="914400"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3pPr>
              <a:lvl4pPr indent="1371600"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4pPr>
              <a:lvl5pPr indent="1828800"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5pPr>
              <a:lvl6pPr marL="2286000" algn="l" defTabSz="914400" rtl="0" eaLnBrk="1" latinLnBrk="0" hangingPunct="1">
                <a:defRPr kern="1200">
                  <a:solidFill>
                    <a:srgbClr val="000000"/>
                  </a:solidFill>
                  <a:latin typeface="VNI-Helve" pitchFamily="2" charset="0"/>
                  <a:ea typeface="VNI-Helve" pitchFamily="2" charset="0"/>
                  <a:cs typeface="VNI-Helve" pitchFamily="2" charset="0"/>
                  <a:sym typeface="VNI-Helve" pitchFamily="2" charset="0"/>
                </a:defRPr>
              </a:lvl6pPr>
              <a:lvl7pPr marL="2743200" algn="l" defTabSz="914400" rtl="0" eaLnBrk="1" latinLnBrk="0" hangingPunct="1">
                <a:defRPr kern="1200">
                  <a:solidFill>
                    <a:srgbClr val="000000"/>
                  </a:solidFill>
                  <a:latin typeface="VNI-Helve" pitchFamily="2" charset="0"/>
                  <a:ea typeface="VNI-Helve" pitchFamily="2" charset="0"/>
                  <a:cs typeface="VNI-Helve" pitchFamily="2" charset="0"/>
                  <a:sym typeface="VNI-Helve" pitchFamily="2" charset="0"/>
                </a:defRPr>
              </a:lvl7pPr>
              <a:lvl8pPr marL="3200400" algn="l" defTabSz="914400" rtl="0" eaLnBrk="1" latinLnBrk="0" hangingPunct="1">
                <a:defRPr kern="1200">
                  <a:solidFill>
                    <a:srgbClr val="000000"/>
                  </a:solidFill>
                  <a:latin typeface="VNI-Helve" pitchFamily="2" charset="0"/>
                  <a:ea typeface="VNI-Helve" pitchFamily="2" charset="0"/>
                  <a:cs typeface="VNI-Helve" pitchFamily="2" charset="0"/>
                  <a:sym typeface="VNI-Helve" pitchFamily="2" charset="0"/>
                </a:defRPr>
              </a:lvl8pPr>
              <a:lvl9pPr marL="3657600" algn="l" defTabSz="914400" rtl="0" eaLnBrk="1" latinLnBrk="0" hangingPunct="1">
                <a:defRPr kern="1200">
                  <a:solidFill>
                    <a:srgbClr val="000000"/>
                  </a:solidFill>
                  <a:latin typeface="VNI-Helve" pitchFamily="2" charset="0"/>
                  <a:ea typeface="VNI-Helve" pitchFamily="2" charset="0"/>
                  <a:cs typeface="VNI-Helve" pitchFamily="2" charset="0"/>
                  <a:sym typeface="VNI-Helve" pitchFamily="2" charset="0"/>
                </a:defRPr>
              </a:lvl9pPr>
            </a:lstStyle>
            <a:p>
              <a:pPr algn="l">
                <a:defRPr/>
              </a:pPr>
              <a:endParaRPr lang="en-US"/>
            </a:p>
          </p:txBody>
        </p:sp>
        <p:sp>
          <p:nvSpPr>
            <p:cNvPr id="61" name="Rectangle 53"/>
            <p:cNvSpPr/>
            <p:nvPr/>
          </p:nvSpPr>
          <p:spPr bwMode="auto">
            <a:xfrm>
              <a:off x="0" y="213836"/>
              <a:ext cx="586790"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CPU</a:t>
              </a:r>
              <a:endParaRPr kumimoji="0" lang="en-US" altLang="en-US">
                <a:solidFill>
                  <a:srgbClr val="000000"/>
                </a:solidFill>
                <a:latin typeface="VNI-Helve" pitchFamily="2" charset="0"/>
                <a:sym typeface="VNI-Helve" pitchFamily="2" charset="0"/>
              </a:endParaRPr>
            </a:p>
          </p:txBody>
        </p:sp>
      </p:grpSp>
      <p:grpSp>
        <p:nvGrpSpPr>
          <p:cNvPr id="62" name="Group 15"/>
          <p:cNvGrpSpPr/>
          <p:nvPr/>
        </p:nvGrpSpPr>
        <p:grpSpPr bwMode="auto">
          <a:xfrm>
            <a:off x="2157413" y="2959100"/>
            <a:ext cx="660400" cy="368300"/>
            <a:chOff x="0" y="0"/>
            <a:chExt cx="658813" cy="370841"/>
          </a:xfrm>
        </p:grpSpPr>
        <p:sp>
          <p:nvSpPr>
            <p:cNvPr id="63" name="Rectangle 50"/>
            <p:cNvSpPr/>
            <p:nvPr/>
          </p:nvSpPr>
          <p:spPr bwMode="auto">
            <a:xfrm>
              <a:off x="0" y="25082"/>
              <a:ext cx="658813" cy="320676"/>
            </a:xfrm>
            <a:prstGeom prst="rect">
              <a:avLst/>
            </a:prstGeom>
            <a:solidFill>
              <a:srgbClr val="DDDDDD"/>
            </a:solidFill>
            <a:ln w="1587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i="1">
                <a:solidFill>
                  <a:srgbClr val="000000"/>
                </a:solidFill>
                <a:latin typeface="VNI-Helve" pitchFamily="2" charset="0"/>
                <a:sym typeface="VNI-Helve" pitchFamily="2" charset="0"/>
              </a:endParaRPr>
            </a:p>
          </p:txBody>
        </p:sp>
        <p:sp>
          <p:nvSpPr>
            <p:cNvPr id="64" name="Rectangle 51"/>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i="1">
                  <a:solidFill>
                    <a:srgbClr val="000000"/>
                  </a:solidFill>
                  <a:latin typeface="VNI-Helve" pitchFamily="2" charset="0"/>
                  <a:sym typeface="VNI-Helve" pitchFamily="2" charset="0"/>
                </a:rPr>
                <a:t>p</a:t>
              </a:r>
              <a:endParaRPr kumimoji="0" lang="en-US" altLang="en-US">
                <a:solidFill>
                  <a:srgbClr val="000000"/>
                </a:solidFill>
                <a:latin typeface="VNI-Helve" pitchFamily="2" charset="0"/>
                <a:sym typeface="VNI-Helve" pitchFamily="2" charset="0"/>
              </a:endParaRPr>
            </a:p>
          </p:txBody>
        </p:sp>
      </p:grpSp>
      <p:grpSp>
        <p:nvGrpSpPr>
          <p:cNvPr id="65" name="Group 16"/>
          <p:cNvGrpSpPr/>
          <p:nvPr/>
        </p:nvGrpSpPr>
        <p:grpSpPr bwMode="auto">
          <a:xfrm>
            <a:off x="2820988" y="2955925"/>
            <a:ext cx="660400" cy="368300"/>
            <a:chOff x="0" y="0"/>
            <a:chExt cx="658813" cy="370841"/>
          </a:xfrm>
        </p:grpSpPr>
        <p:sp>
          <p:nvSpPr>
            <p:cNvPr id="66" name="Rectangle 48"/>
            <p:cNvSpPr/>
            <p:nvPr/>
          </p:nvSpPr>
          <p:spPr bwMode="auto">
            <a:xfrm>
              <a:off x="0" y="25082"/>
              <a:ext cx="658813" cy="320676"/>
            </a:xfrm>
            <a:prstGeom prst="rect">
              <a:avLst/>
            </a:prstGeom>
            <a:noFill/>
            <a:ln w="1587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i="1">
                <a:solidFill>
                  <a:srgbClr val="000000"/>
                </a:solidFill>
                <a:latin typeface="VNI-Helve" pitchFamily="2" charset="0"/>
                <a:sym typeface="VNI-Helve" pitchFamily="2" charset="0"/>
              </a:endParaRPr>
            </a:p>
          </p:txBody>
        </p:sp>
        <p:sp>
          <p:nvSpPr>
            <p:cNvPr id="67" name="Rectangle 49"/>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i="1">
                  <a:solidFill>
                    <a:srgbClr val="000000"/>
                  </a:solidFill>
                  <a:latin typeface="VNI-Helve" pitchFamily="2" charset="0"/>
                  <a:sym typeface="VNI-Helve" pitchFamily="2" charset="0"/>
                </a:rPr>
                <a:t>d</a:t>
              </a:r>
              <a:endParaRPr kumimoji="0" lang="en-US" altLang="en-US">
                <a:solidFill>
                  <a:srgbClr val="000000"/>
                </a:solidFill>
                <a:latin typeface="VNI-Helve" pitchFamily="2" charset="0"/>
                <a:sym typeface="VNI-Helve" pitchFamily="2" charset="0"/>
              </a:endParaRPr>
            </a:p>
          </p:txBody>
        </p:sp>
      </p:grpSp>
      <p:sp>
        <p:nvSpPr>
          <p:cNvPr id="68" name="AutoShape 14"/>
          <p:cNvSpPr/>
          <p:nvPr/>
        </p:nvSpPr>
        <p:spPr bwMode="auto">
          <a:xfrm>
            <a:off x="1498600" y="3143250"/>
            <a:ext cx="650875" cy="0"/>
          </a:xfrm>
          <a:custGeom>
            <a:avLst/>
            <a:gdLst>
              <a:gd name="T0" fmla="*/ 2147483646 w 21600"/>
              <a:gd name="T1" fmla="*/ 0 h 21600"/>
              <a:gd name="T2" fmla="*/ 2147483646 w 21600"/>
              <a:gd name="T3" fmla="*/ 0 h 21600"/>
              <a:gd name="T4" fmla="*/ 2147483646 w 21600"/>
              <a:gd name="T5" fmla="*/ 0 h 21600"/>
              <a:gd name="T6" fmla="*/ 2147483646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200" y="14400"/>
                  <a:pt x="14400" y="7200"/>
                  <a:pt x="21600" y="0"/>
                </a:cubicBezTo>
              </a:path>
            </a:pathLst>
          </a:custGeom>
          <a:noFill/>
          <a:ln w="15875"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69" name="Group 18"/>
          <p:cNvGrpSpPr/>
          <p:nvPr/>
        </p:nvGrpSpPr>
        <p:grpSpPr bwMode="auto">
          <a:xfrm>
            <a:off x="5056188" y="2959100"/>
            <a:ext cx="658812" cy="368300"/>
            <a:chOff x="0" y="0"/>
            <a:chExt cx="658813" cy="370841"/>
          </a:xfrm>
        </p:grpSpPr>
        <p:sp>
          <p:nvSpPr>
            <p:cNvPr id="70" name="Rectangle 46"/>
            <p:cNvSpPr/>
            <p:nvPr/>
          </p:nvSpPr>
          <p:spPr bwMode="auto">
            <a:xfrm>
              <a:off x="0" y="25082"/>
              <a:ext cx="658813" cy="320676"/>
            </a:xfrm>
            <a:prstGeom prst="rect">
              <a:avLst/>
            </a:prstGeom>
            <a:solidFill>
              <a:srgbClr val="DDDDDD"/>
            </a:solidFill>
            <a:ln w="1587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i="1">
                <a:solidFill>
                  <a:srgbClr val="000000"/>
                </a:solidFill>
                <a:latin typeface="VNI-Helve" pitchFamily="2" charset="0"/>
                <a:sym typeface="VNI-Helve" pitchFamily="2" charset="0"/>
              </a:endParaRPr>
            </a:p>
          </p:txBody>
        </p:sp>
        <p:sp>
          <p:nvSpPr>
            <p:cNvPr id="71" name="Rectangle 47"/>
            <p:cNvSpPr/>
            <p:nvPr/>
          </p:nvSpPr>
          <p:spPr bwMode="auto">
            <a:xfrm>
              <a:off x="0" y="0"/>
              <a:ext cx="167653"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i="1">
                  <a:solidFill>
                    <a:srgbClr val="000000"/>
                  </a:solidFill>
                  <a:latin typeface="VNI-Helve" pitchFamily="2" charset="0"/>
                  <a:sym typeface="VNI-Helve" pitchFamily="2" charset="0"/>
                </a:rPr>
                <a:t>f</a:t>
              </a:r>
              <a:endParaRPr kumimoji="0" lang="en-US" altLang="en-US">
                <a:solidFill>
                  <a:srgbClr val="000000"/>
                </a:solidFill>
                <a:latin typeface="VNI-Helve" pitchFamily="2" charset="0"/>
                <a:sym typeface="VNI-Helve" pitchFamily="2" charset="0"/>
              </a:endParaRPr>
            </a:p>
          </p:txBody>
        </p:sp>
      </p:grpSp>
      <p:grpSp>
        <p:nvGrpSpPr>
          <p:cNvPr id="72" name="Group 19"/>
          <p:cNvGrpSpPr/>
          <p:nvPr/>
        </p:nvGrpSpPr>
        <p:grpSpPr bwMode="auto">
          <a:xfrm>
            <a:off x="5718175" y="2955925"/>
            <a:ext cx="660400" cy="368300"/>
            <a:chOff x="0" y="0"/>
            <a:chExt cx="658813" cy="370841"/>
          </a:xfrm>
        </p:grpSpPr>
        <p:sp>
          <p:nvSpPr>
            <p:cNvPr id="73" name="Rectangle 44"/>
            <p:cNvSpPr/>
            <p:nvPr/>
          </p:nvSpPr>
          <p:spPr bwMode="auto">
            <a:xfrm>
              <a:off x="0" y="25082"/>
              <a:ext cx="658813" cy="320676"/>
            </a:xfrm>
            <a:prstGeom prst="rect">
              <a:avLst/>
            </a:prstGeom>
            <a:noFill/>
            <a:ln w="1587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i="1">
                <a:solidFill>
                  <a:srgbClr val="000000"/>
                </a:solidFill>
                <a:latin typeface="VNI-Helve" pitchFamily="2" charset="0"/>
                <a:sym typeface="VNI-Helve" pitchFamily="2" charset="0"/>
              </a:endParaRPr>
            </a:p>
          </p:txBody>
        </p:sp>
        <p:sp>
          <p:nvSpPr>
            <p:cNvPr id="74" name="Rectangle 45"/>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i="1">
                  <a:solidFill>
                    <a:srgbClr val="000000"/>
                  </a:solidFill>
                  <a:latin typeface="VNI-Helve" pitchFamily="2" charset="0"/>
                  <a:sym typeface="VNI-Helve" pitchFamily="2" charset="0"/>
                </a:rPr>
                <a:t>d</a:t>
              </a:r>
              <a:endParaRPr kumimoji="0" lang="en-US" altLang="en-US">
                <a:solidFill>
                  <a:srgbClr val="000000"/>
                </a:solidFill>
                <a:latin typeface="VNI-Helve" pitchFamily="2" charset="0"/>
                <a:sym typeface="VNI-Helve" pitchFamily="2" charset="0"/>
              </a:endParaRPr>
            </a:p>
          </p:txBody>
        </p:sp>
      </p:grpSp>
      <p:sp>
        <p:nvSpPr>
          <p:cNvPr id="75" name="AutoShape 21"/>
          <p:cNvSpPr/>
          <p:nvPr/>
        </p:nvSpPr>
        <p:spPr bwMode="auto">
          <a:xfrm>
            <a:off x="3151188" y="2774950"/>
            <a:ext cx="2895600" cy="1952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lnTo>
                  <a:pt x="0" y="0"/>
                </a:lnTo>
                <a:lnTo>
                  <a:pt x="21600" y="0"/>
                </a:lnTo>
                <a:lnTo>
                  <a:pt x="21600" y="21600"/>
                </a:lnTo>
              </a:path>
            </a:pathLst>
          </a:custGeom>
          <a:noFill/>
          <a:ln w="15875"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6" name="Rectangle 21"/>
          <p:cNvSpPr/>
          <p:nvPr/>
        </p:nvSpPr>
        <p:spPr bwMode="auto">
          <a:xfrm>
            <a:off x="3983038" y="3768725"/>
            <a:ext cx="982662" cy="404812"/>
          </a:xfrm>
          <a:prstGeom prst="rect">
            <a:avLst/>
          </a:prstGeom>
          <a:noFill/>
          <a:ln w="1587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77" name="Rectangle 22"/>
          <p:cNvSpPr/>
          <p:nvPr/>
        </p:nvSpPr>
        <p:spPr bwMode="auto">
          <a:xfrm>
            <a:off x="3979863" y="4165600"/>
            <a:ext cx="982662" cy="404812"/>
          </a:xfrm>
          <a:prstGeom prst="rect">
            <a:avLst/>
          </a:prstGeom>
          <a:noFill/>
          <a:ln w="1587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grpSp>
        <p:nvGrpSpPr>
          <p:cNvPr id="78" name="Group 23"/>
          <p:cNvGrpSpPr/>
          <p:nvPr/>
        </p:nvGrpSpPr>
        <p:grpSpPr bwMode="auto">
          <a:xfrm>
            <a:off x="3976688" y="4562475"/>
            <a:ext cx="982662" cy="404812"/>
            <a:chOff x="0" y="0"/>
            <a:chExt cx="982663" cy="404813"/>
          </a:xfrm>
        </p:grpSpPr>
        <p:sp>
          <p:nvSpPr>
            <p:cNvPr id="79" name="Rectangle 42"/>
            <p:cNvSpPr/>
            <p:nvPr/>
          </p:nvSpPr>
          <p:spPr bwMode="auto">
            <a:xfrm>
              <a:off x="0" y="0"/>
              <a:ext cx="982663" cy="404813"/>
            </a:xfrm>
            <a:prstGeom prst="rect">
              <a:avLst/>
            </a:prstGeom>
            <a:solidFill>
              <a:srgbClr val="DDDDDD"/>
            </a:solidFill>
            <a:ln w="1587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i="1">
                <a:solidFill>
                  <a:srgbClr val="000000"/>
                </a:solidFill>
                <a:latin typeface="VNI-Helve" pitchFamily="2" charset="0"/>
                <a:sym typeface="VNI-Helve" pitchFamily="2" charset="0"/>
              </a:endParaRPr>
            </a:p>
          </p:txBody>
        </p:sp>
        <p:sp>
          <p:nvSpPr>
            <p:cNvPr id="80" name="Rectangle 43"/>
            <p:cNvSpPr/>
            <p:nvPr/>
          </p:nvSpPr>
          <p:spPr bwMode="auto">
            <a:xfrm>
              <a:off x="0" y="16986"/>
              <a:ext cx="167653"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i="1">
                  <a:solidFill>
                    <a:srgbClr val="000000"/>
                  </a:solidFill>
                  <a:latin typeface="VNI-Helve" pitchFamily="2" charset="0"/>
                  <a:sym typeface="VNI-Helve" pitchFamily="2" charset="0"/>
                </a:rPr>
                <a:t>f</a:t>
              </a:r>
              <a:endParaRPr kumimoji="0" lang="en-US" altLang="en-US">
                <a:solidFill>
                  <a:srgbClr val="000000"/>
                </a:solidFill>
                <a:latin typeface="VNI-Helve" pitchFamily="2" charset="0"/>
                <a:sym typeface="VNI-Helve" pitchFamily="2" charset="0"/>
              </a:endParaRPr>
            </a:p>
          </p:txBody>
        </p:sp>
      </p:grpSp>
      <p:sp>
        <p:nvSpPr>
          <p:cNvPr id="81" name="Rectangle 24"/>
          <p:cNvSpPr/>
          <p:nvPr/>
        </p:nvSpPr>
        <p:spPr bwMode="auto">
          <a:xfrm>
            <a:off x="3973513" y="4959350"/>
            <a:ext cx="982662" cy="404812"/>
          </a:xfrm>
          <a:prstGeom prst="rect">
            <a:avLst/>
          </a:prstGeom>
          <a:noFill/>
          <a:ln w="1587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82" name="Rectangle 25"/>
          <p:cNvSpPr/>
          <p:nvPr/>
        </p:nvSpPr>
        <p:spPr bwMode="auto">
          <a:xfrm>
            <a:off x="3970338" y="5356225"/>
            <a:ext cx="982662" cy="404812"/>
          </a:xfrm>
          <a:prstGeom prst="rect">
            <a:avLst/>
          </a:prstGeom>
          <a:noFill/>
          <a:ln w="1587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83" name="AutoShape 29"/>
          <p:cNvSpPr/>
          <p:nvPr/>
        </p:nvSpPr>
        <p:spPr bwMode="auto">
          <a:xfrm>
            <a:off x="2487613" y="3309937"/>
            <a:ext cx="1479550" cy="14541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600"/>
                </a:lnTo>
                <a:lnTo>
                  <a:pt x="21600" y="21600"/>
                </a:lnTo>
              </a:path>
            </a:pathLst>
          </a:custGeom>
          <a:noFill/>
          <a:ln w="15875"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 name="AutoShape 30"/>
          <p:cNvSpPr/>
          <p:nvPr/>
        </p:nvSpPr>
        <p:spPr bwMode="auto">
          <a:xfrm>
            <a:off x="4967288" y="3309937"/>
            <a:ext cx="417512" cy="14541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lnTo>
                  <a:pt x="21600" y="21600"/>
                </a:lnTo>
                <a:lnTo>
                  <a:pt x="21600" y="0"/>
                </a:lnTo>
              </a:path>
            </a:pathLst>
          </a:custGeom>
          <a:noFill/>
          <a:ln w="15875"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 name="AutoShape 31"/>
          <p:cNvSpPr/>
          <p:nvPr/>
        </p:nvSpPr>
        <p:spPr bwMode="auto">
          <a:xfrm>
            <a:off x="3757613" y="3767137"/>
            <a:ext cx="193675" cy="7985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21600" y="0"/>
                </a:lnTo>
                <a:cubicBezTo>
                  <a:pt x="15635" y="0"/>
                  <a:pt x="10800" y="806"/>
                  <a:pt x="10800" y="1800"/>
                </a:cubicBezTo>
                <a:lnTo>
                  <a:pt x="10800" y="9322"/>
                </a:lnTo>
                <a:cubicBezTo>
                  <a:pt x="10800" y="10316"/>
                  <a:pt x="5965" y="11122"/>
                  <a:pt x="0" y="11122"/>
                </a:cubicBezTo>
                <a:cubicBezTo>
                  <a:pt x="5965" y="11122"/>
                  <a:pt x="10800" y="11928"/>
                  <a:pt x="10800" y="12922"/>
                </a:cubicBezTo>
                <a:lnTo>
                  <a:pt x="10800" y="19800"/>
                </a:lnTo>
                <a:cubicBezTo>
                  <a:pt x="10800" y="20794"/>
                  <a:pt x="15635" y="21600"/>
                  <a:pt x="21600" y="21600"/>
                </a:cubicBezTo>
              </a:path>
            </a:pathLst>
          </a:custGeom>
          <a:noFill/>
          <a:ln w="158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86" name="Rectangle 29"/>
          <p:cNvSpPr/>
          <p:nvPr/>
        </p:nvSpPr>
        <p:spPr bwMode="auto">
          <a:xfrm>
            <a:off x="3336925" y="3925887"/>
            <a:ext cx="230188"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i="1">
                <a:solidFill>
                  <a:srgbClr val="000000"/>
                </a:solidFill>
                <a:latin typeface="VNI-Helve" pitchFamily="2" charset="0"/>
                <a:sym typeface="VNI-Helve" pitchFamily="2" charset="0"/>
              </a:rPr>
              <a:t>p</a:t>
            </a:r>
            <a:endParaRPr kumimoji="0" lang="en-US" altLang="en-US">
              <a:solidFill>
                <a:srgbClr val="000000"/>
              </a:solidFill>
              <a:latin typeface="VNI-Helve" pitchFamily="2" charset="0"/>
              <a:sym typeface="VNI-Helve" pitchFamily="2" charset="0"/>
            </a:endParaRPr>
          </a:p>
        </p:txBody>
      </p:sp>
      <p:sp>
        <p:nvSpPr>
          <p:cNvPr id="87" name="Rectangle 30"/>
          <p:cNvSpPr/>
          <p:nvPr/>
        </p:nvSpPr>
        <p:spPr bwMode="auto">
          <a:xfrm>
            <a:off x="3848100" y="5802312"/>
            <a:ext cx="11715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page table</a:t>
            </a:r>
            <a:endParaRPr kumimoji="0" lang="en-US" altLang="en-US">
              <a:solidFill>
                <a:srgbClr val="000000"/>
              </a:solidFill>
              <a:latin typeface="VNI-Helve" pitchFamily="2" charset="0"/>
              <a:sym typeface="VNI-Helve" pitchFamily="2" charset="0"/>
            </a:endParaRPr>
          </a:p>
        </p:txBody>
      </p:sp>
      <p:sp>
        <p:nvSpPr>
          <p:cNvPr id="88" name="Rectangle 87"/>
          <p:cNvSpPr/>
          <p:nvPr/>
        </p:nvSpPr>
        <p:spPr bwMode="auto">
          <a:xfrm>
            <a:off x="7162800" y="1608137"/>
            <a:ext cx="1423988" cy="3517900"/>
          </a:xfrm>
          <a:prstGeom prst="rect">
            <a:avLst/>
          </a:prstGeom>
          <a:solidFill>
            <a:srgbClr val="E8E8E8"/>
          </a:solidFill>
          <a:ln w="12700" cap="flat" cmpd="sng">
            <a:solidFill>
              <a:srgbClr val="000000"/>
            </a:solidFill>
            <a:prstDash val="solid"/>
            <a:round/>
            <a:headEnd type="none" w="med" len="med"/>
            <a:tailEnd type="none" w="med" len="med"/>
          </a:ln>
          <a:effectLst>
            <a:outerShdw blurRad="63500" dist="71842" dir="18900000" algn="ctr" rotWithShape="0">
              <a:srgbClr val="808080">
                <a:alpha val="50000"/>
              </a:srgbClr>
            </a:outerShdw>
          </a:effectLst>
        </p:spPr>
        <p:txBody>
          <a:bodyPr lIns="0" tIns="0" rIns="0" bIns="0" anchor="ctr"/>
          <a:lstStyle>
            <a:defPPr>
              <a:defRPr lang="en-US"/>
            </a:defPPr>
            <a:lvl1pPr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1pPr>
            <a:lvl2pPr indent="457200"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2pPr>
            <a:lvl3pPr indent="914400"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3pPr>
            <a:lvl4pPr indent="1371600"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4pPr>
            <a:lvl5pPr indent="1828800"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5pPr>
            <a:lvl6pPr marL="2286000" algn="l" defTabSz="914400" rtl="0" eaLnBrk="1" latinLnBrk="0" hangingPunct="1">
              <a:defRPr kern="1200">
                <a:solidFill>
                  <a:srgbClr val="000000"/>
                </a:solidFill>
                <a:latin typeface="VNI-Helve" pitchFamily="2" charset="0"/>
                <a:ea typeface="VNI-Helve" pitchFamily="2" charset="0"/>
                <a:cs typeface="VNI-Helve" pitchFamily="2" charset="0"/>
                <a:sym typeface="VNI-Helve" pitchFamily="2" charset="0"/>
              </a:defRPr>
            </a:lvl6pPr>
            <a:lvl7pPr marL="2743200" algn="l" defTabSz="914400" rtl="0" eaLnBrk="1" latinLnBrk="0" hangingPunct="1">
              <a:defRPr kern="1200">
                <a:solidFill>
                  <a:srgbClr val="000000"/>
                </a:solidFill>
                <a:latin typeface="VNI-Helve" pitchFamily="2" charset="0"/>
                <a:ea typeface="VNI-Helve" pitchFamily="2" charset="0"/>
                <a:cs typeface="VNI-Helve" pitchFamily="2" charset="0"/>
                <a:sym typeface="VNI-Helve" pitchFamily="2" charset="0"/>
              </a:defRPr>
            </a:lvl7pPr>
            <a:lvl8pPr marL="3200400" algn="l" defTabSz="914400" rtl="0" eaLnBrk="1" latinLnBrk="0" hangingPunct="1">
              <a:defRPr kern="1200">
                <a:solidFill>
                  <a:srgbClr val="000000"/>
                </a:solidFill>
                <a:latin typeface="VNI-Helve" pitchFamily="2" charset="0"/>
                <a:ea typeface="VNI-Helve" pitchFamily="2" charset="0"/>
                <a:cs typeface="VNI-Helve" pitchFamily="2" charset="0"/>
                <a:sym typeface="VNI-Helve" pitchFamily="2" charset="0"/>
              </a:defRPr>
            </a:lvl8pPr>
            <a:lvl9pPr marL="3657600" algn="l" defTabSz="914400" rtl="0" eaLnBrk="1" latinLnBrk="0" hangingPunct="1">
              <a:defRPr kern="1200">
                <a:solidFill>
                  <a:srgbClr val="000000"/>
                </a:solidFill>
                <a:latin typeface="VNI-Helve" pitchFamily="2" charset="0"/>
                <a:ea typeface="VNI-Helve" pitchFamily="2" charset="0"/>
                <a:cs typeface="VNI-Helve" pitchFamily="2" charset="0"/>
                <a:sym typeface="VNI-Helve" pitchFamily="2" charset="0"/>
              </a:defRPr>
            </a:lvl9pPr>
          </a:lstStyle>
          <a:p>
            <a:pPr algn="l">
              <a:defRPr/>
            </a:pPr>
            <a:endParaRPr lang="en-US"/>
          </a:p>
        </p:txBody>
      </p:sp>
      <p:sp>
        <p:nvSpPr>
          <p:cNvPr id="89" name="Line 35"/>
          <p:cNvSpPr>
            <a:spLocks noChangeShapeType="1"/>
          </p:cNvSpPr>
          <p:nvPr/>
        </p:nvSpPr>
        <p:spPr bwMode="auto">
          <a:xfrm>
            <a:off x="6388100" y="3119437"/>
            <a:ext cx="763588" cy="0"/>
          </a:xfrm>
          <a:prstGeom prst="line">
            <a:avLst/>
          </a:prstGeom>
          <a:noFill/>
          <a:ln w="15875">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90" name="Rectangle 33"/>
          <p:cNvSpPr/>
          <p:nvPr/>
        </p:nvSpPr>
        <p:spPr bwMode="auto">
          <a:xfrm>
            <a:off x="2290763" y="2179637"/>
            <a:ext cx="979487"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logical</a:t>
            </a:r>
            <a:endParaRPr kumimoji="0" lang="en-US" altLang="en-US">
              <a:solidFill>
                <a:srgbClr val="000000"/>
              </a:solidFill>
              <a:latin typeface="VNI-Helve" pitchFamily="2" charset="0"/>
              <a:sym typeface="VNI-Helve" pitchFamily="2" charset="0"/>
            </a:endParaRPr>
          </a:p>
          <a:p>
            <a:pPr>
              <a:spcBef>
                <a:spcPct val="0"/>
              </a:spcBef>
              <a:buClrTx/>
              <a:buSzTx/>
              <a:buFontTx/>
              <a:buNone/>
            </a:pPr>
            <a:r>
              <a:rPr kumimoji="0" lang="en-US" altLang="en-US">
                <a:solidFill>
                  <a:srgbClr val="000000"/>
                </a:solidFill>
                <a:latin typeface="VNI-Helve" pitchFamily="2" charset="0"/>
                <a:sym typeface="VNI-Helve" pitchFamily="2" charset="0"/>
              </a:rPr>
              <a:t>address </a:t>
            </a:r>
            <a:endParaRPr kumimoji="0" lang="en-US" altLang="en-US">
              <a:solidFill>
                <a:srgbClr val="000000"/>
              </a:solidFill>
              <a:latin typeface="VNI-Helve" pitchFamily="2" charset="0"/>
              <a:sym typeface="VNI-Helve" pitchFamily="2" charset="0"/>
            </a:endParaRPr>
          </a:p>
        </p:txBody>
      </p:sp>
      <p:sp>
        <p:nvSpPr>
          <p:cNvPr id="91" name="Rectangle 34"/>
          <p:cNvSpPr/>
          <p:nvPr/>
        </p:nvSpPr>
        <p:spPr bwMode="auto">
          <a:xfrm>
            <a:off x="4984750" y="2205037"/>
            <a:ext cx="1060450"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physical</a:t>
            </a:r>
            <a:endParaRPr kumimoji="0" lang="en-US" altLang="en-US">
              <a:solidFill>
                <a:srgbClr val="000000"/>
              </a:solidFill>
              <a:latin typeface="VNI-Helve" pitchFamily="2" charset="0"/>
              <a:sym typeface="VNI-Helve" pitchFamily="2" charset="0"/>
            </a:endParaRPr>
          </a:p>
          <a:p>
            <a:pPr>
              <a:spcBef>
                <a:spcPct val="0"/>
              </a:spcBef>
              <a:buClrTx/>
              <a:buSzTx/>
              <a:buFontTx/>
              <a:buNone/>
            </a:pPr>
            <a:r>
              <a:rPr kumimoji="0" lang="en-US" altLang="en-US">
                <a:solidFill>
                  <a:srgbClr val="000000"/>
                </a:solidFill>
                <a:latin typeface="VNI-Helve" pitchFamily="2" charset="0"/>
                <a:sym typeface="VNI-Helve" pitchFamily="2" charset="0"/>
              </a:rPr>
              <a:t>address </a:t>
            </a:r>
            <a:endParaRPr kumimoji="0" lang="en-US" altLang="en-US">
              <a:solidFill>
                <a:srgbClr val="000000"/>
              </a:solidFill>
              <a:latin typeface="VNI-Helve" pitchFamily="2" charset="0"/>
              <a:sym typeface="VNI-Helve" pitchFamily="2" charset="0"/>
            </a:endParaRPr>
          </a:p>
        </p:txBody>
      </p:sp>
      <p:sp>
        <p:nvSpPr>
          <p:cNvPr id="92" name="Rectangle 35"/>
          <p:cNvSpPr/>
          <p:nvPr/>
        </p:nvSpPr>
        <p:spPr bwMode="auto">
          <a:xfrm>
            <a:off x="7159625" y="2439987"/>
            <a:ext cx="1433513" cy="334963"/>
          </a:xfrm>
          <a:prstGeom prst="rect">
            <a:avLst/>
          </a:prstGeom>
          <a:solidFill>
            <a:srgbClr val="DDDDDD"/>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93" name="Rectangle 36"/>
          <p:cNvSpPr/>
          <p:nvPr/>
        </p:nvSpPr>
        <p:spPr bwMode="auto">
          <a:xfrm>
            <a:off x="7159625" y="3562350"/>
            <a:ext cx="1431925" cy="323850"/>
          </a:xfrm>
          <a:prstGeom prst="rect">
            <a:avLst/>
          </a:prstGeom>
          <a:solidFill>
            <a:srgbClr val="DDDDDD"/>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94" name="Rectangle 37"/>
          <p:cNvSpPr/>
          <p:nvPr/>
        </p:nvSpPr>
        <p:spPr bwMode="auto">
          <a:xfrm>
            <a:off x="7192963" y="5191125"/>
            <a:ext cx="1227137"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physical</a:t>
            </a:r>
            <a:endParaRPr kumimoji="0" lang="en-US" altLang="en-US">
              <a:solidFill>
                <a:srgbClr val="000000"/>
              </a:solidFill>
              <a:latin typeface="VNI-Helve" pitchFamily="2" charset="0"/>
              <a:sym typeface="VNI-Helve" pitchFamily="2" charset="0"/>
            </a:endParaRPr>
          </a:p>
          <a:p>
            <a:pPr>
              <a:spcBef>
                <a:spcPct val="0"/>
              </a:spcBef>
              <a:buClrTx/>
              <a:buSzTx/>
              <a:buFontTx/>
              <a:buNone/>
            </a:pPr>
            <a:r>
              <a:rPr kumimoji="0" lang="en-US" altLang="en-US">
                <a:solidFill>
                  <a:srgbClr val="000000"/>
                </a:solidFill>
                <a:latin typeface="VNI-Helve" pitchFamily="2" charset="0"/>
                <a:sym typeface="VNI-Helve" pitchFamily="2" charset="0"/>
              </a:rPr>
              <a:t>memory</a:t>
            </a:r>
            <a:endParaRPr kumimoji="0" lang="en-US" altLang="en-US">
              <a:solidFill>
                <a:srgbClr val="000000"/>
              </a:solidFill>
              <a:latin typeface="VNI-Helve" pitchFamily="2" charset="0"/>
              <a:sym typeface="VNI-Helve" pitchFamily="2" charset="0"/>
            </a:endParaRPr>
          </a:p>
        </p:txBody>
      </p:sp>
      <p:sp>
        <p:nvSpPr>
          <p:cNvPr id="95" name="Rectangle 38"/>
          <p:cNvSpPr/>
          <p:nvPr/>
        </p:nvSpPr>
        <p:spPr bwMode="auto">
          <a:xfrm>
            <a:off x="6029325" y="2419350"/>
            <a:ext cx="7747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i="1">
                <a:solidFill>
                  <a:srgbClr val="000000"/>
                </a:solidFill>
                <a:latin typeface="VNI-Helve" pitchFamily="2" charset="0"/>
                <a:sym typeface="VNI-Helve" pitchFamily="2" charset="0"/>
              </a:rPr>
              <a:t>f </a:t>
            </a:r>
            <a:r>
              <a:rPr kumimoji="0" lang="en-US" altLang="en-US" sz="1400">
                <a:solidFill>
                  <a:srgbClr val="000000"/>
                </a:solidFill>
                <a:latin typeface="VNI-Helve" pitchFamily="2" charset="0"/>
                <a:sym typeface="VNI-Helve" pitchFamily="2" charset="0"/>
              </a:rPr>
              <a:t>00…00</a:t>
            </a:r>
            <a:endParaRPr kumimoji="0" lang="en-US" altLang="en-US">
              <a:solidFill>
                <a:srgbClr val="000000"/>
              </a:solidFill>
              <a:latin typeface="VNI-Helve" pitchFamily="2" charset="0"/>
              <a:sym typeface="VNI-Helve" pitchFamily="2" charset="0"/>
            </a:endParaRPr>
          </a:p>
        </p:txBody>
      </p:sp>
      <p:sp>
        <p:nvSpPr>
          <p:cNvPr id="96" name="Rectangle 39"/>
          <p:cNvSpPr/>
          <p:nvPr/>
        </p:nvSpPr>
        <p:spPr bwMode="auto">
          <a:xfrm>
            <a:off x="6046788" y="3571875"/>
            <a:ext cx="7493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i="1">
                <a:solidFill>
                  <a:srgbClr val="000000"/>
                </a:solidFill>
                <a:latin typeface="VNI-Helve" pitchFamily="2" charset="0"/>
                <a:sym typeface="VNI-Helve" pitchFamily="2" charset="0"/>
              </a:rPr>
              <a:t>f </a:t>
            </a:r>
            <a:r>
              <a:rPr kumimoji="0" lang="en-US" altLang="en-US" sz="1400">
                <a:solidFill>
                  <a:srgbClr val="000000"/>
                </a:solidFill>
                <a:latin typeface="VNI-Helve" pitchFamily="2" charset="0"/>
                <a:sym typeface="VNI-Helve" pitchFamily="2" charset="0"/>
              </a:rPr>
              <a:t>11…11</a:t>
            </a:r>
            <a:endParaRPr kumimoji="0" lang="en-US" altLang="en-US">
              <a:solidFill>
                <a:srgbClr val="000000"/>
              </a:solidFill>
              <a:latin typeface="VNI-Helve" pitchFamily="2" charset="0"/>
              <a:sym typeface="VNI-Helve" pitchFamily="2" charset="0"/>
            </a:endParaRPr>
          </a:p>
        </p:txBody>
      </p:sp>
      <p:sp>
        <p:nvSpPr>
          <p:cNvPr id="97" name="AutoShape 43"/>
          <p:cNvSpPr/>
          <p:nvPr/>
        </p:nvSpPr>
        <p:spPr bwMode="auto">
          <a:xfrm>
            <a:off x="6981825" y="1617662"/>
            <a:ext cx="87313" cy="800100"/>
          </a:xfrm>
          <a:custGeom>
            <a:avLst/>
            <a:gdLst>
              <a:gd name="T0" fmla="*/ 769873529 w 21600"/>
              <a:gd name="T1" fmla="*/ 2147483646 h 21600"/>
              <a:gd name="T2" fmla="*/ 769873529 w 21600"/>
              <a:gd name="T3" fmla="*/ 2147483646 h 21600"/>
              <a:gd name="T4" fmla="*/ 769873529 w 21600"/>
              <a:gd name="T5" fmla="*/ 2147483646 h 21600"/>
              <a:gd name="T6" fmla="*/ 769873529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21600" y="0"/>
                </a:lnTo>
                <a:cubicBezTo>
                  <a:pt x="15635" y="0"/>
                  <a:pt x="10800" y="806"/>
                  <a:pt x="10800" y="1800"/>
                </a:cubicBezTo>
                <a:lnTo>
                  <a:pt x="10800" y="9000"/>
                </a:lnTo>
                <a:cubicBezTo>
                  <a:pt x="10800" y="9994"/>
                  <a:pt x="5965" y="10800"/>
                  <a:pt x="0" y="10800"/>
                </a:cubicBezTo>
                <a:cubicBezTo>
                  <a:pt x="5965" y="10800"/>
                  <a:pt x="10800" y="11606"/>
                  <a:pt x="10800" y="12600"/>
                </a:cubicBezTo>
                <a:lnTo>
                  <a:pt x="10800" y="19800"/>
                </a:lnTo>
                <a:cubicBezTo>
                  <a:pt x="10800" y="20794"/>
                  <a:pt x="15635" y="21600"/>
                  <a:pt x="21600" y="21600"/>
                </a:cubicBez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98" name="Rectangle 41"/>
          <p:cNvSpPr/>
          <p:nvPr/>
        </p:nvSpPr>
        <p:spPr bwMode="auto">
          <a:xfrm>
            <a:off x="6096000" y="1831975"/>
            <a:ext cx="836613"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600" i="1">
                <a:solidFill>
                  <a:srgbClr val="000000"/>
                </a:solidFill>
                <a:latin typeface="VNI-Helve" pitchFamily="2" charset="0"/>
                <a:sym typeface="VNI-Helve" pitchFamily="2" charset="0"/>
              </a:rPr>
              <a:t>f</a:t>
            </a:r>
            <a:r>
              <a:rPr kumimoji="0" lang="en-US" altLang="en-US" sz="1600">
                <a:solidFill>
                  <a:srgbClr val="000000"/>
                </a:solidFill>
                <a:latin typeface="VNI-Helve" pitchFamily="2" charset="0"/>
                <a:sym typeface="VNI-Helve" pitchFamily="2" charset="0"/>
              </a:rPr>
              <a:t> frames</a:t>
            </a:r>
            <a:endParaRPr kumimoji="0" lang="en-US" altLang="en-US">
              <a:solidFill>
                <a:srgbClr val="000000"/>
              </a:solidFill>
              <a:latin typeface="VNI-Helve" pitchFamily="2" charset="0"/>
              <a:sym typeface="VNI-Helve" pitchFamily="2"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đổi địa chỉ trong paging (tt)</a:t>
            </a:r>
            <a:endParaRPr lang="en-US"/>
          </a:p>
        </p:txBody>
      </p:sp>
      <p:sp>
        <p:nvSpPr>
          <p:cNvPr id="3" name="Date Placeholder 2"/>
          <p:cNvSpPr>
            <a:spLocks noGrp="1"/>
          </p:cNvSpPr>
          <p:nvPr>
            <p:ph type="dt" sz="half" idx="10"/>
          </p:nvPr>
        </p:nvSpPr>
        <p:spPr/>
        <p:txBody>
          <a:bodyPr/>
          <a:lstStyle/>
          <a:p>
            <a:fld id="{23BAD0F7-3350-4E06-B588-1E0EA9C9F1FB}" type="datetime1">
              <a:rPr kumimoji="1" lang="en-US" altLang="ja-JP" smtClean="0"/>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Rectangle 3"/>
          <p:cNvSpPr txBox="1">
            <a:spLocks noChangeArrowheads="1"/>
          </p:cNvSpPr>
          <p:nvPr/>
        </p:nvSpPr>
        <p:spPr>
          <a:xfrm>
            <a:off x="806450" y="1233488"/>
            <a:ext cx="1327150" cy="442912"/>
          </a:xfrm>
          <a:prstGeom prst="rect">
            <a:avLst/>
          </a:prstGeom>
        </p:spPr>
        <p:txBody>
          <a:bodyPr/>
          <a:lst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MS PGothic" panose="020B0600070205080204" charset="-128"/>
                <a:cs typeface="MS PGothic" panose="020B0600070205080204"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MS PGothic" panose="020B060007020508020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charset="-128"/>
              </a:defRPr>
            </a:lvl9pPr>
          </a:lstStyle>
          <a:p>
            <a:pPr eaLnBrk="1" hangingPunct="1">
              <a:spcBef>
                <a:spcPct val="20000"/>
              </a:spcBef>
              <a:buClr>
                <a:srgbClr val="003399"/>
              </a:buClr>
              <a:buFont typeface="Wingdings" panose="05000000000000000000" pitchFamily="2" charset="2"/>
              <a:buChar char="n"/>
              <a:defRPr/>
            </a:pPr>
            <a:r>
              <a:rPr lang="en-US" altLang="en-US" sz="2400" dirty="0" err="1">
                <a:latin typeface="Times New Roman" panose="02020603050405020304" pitchFamily="18" charset="0"/>
                <a:ea typeface="+mn-ea"/>
                <a:cs typeface="Times New Roman" panose="02020603050405020304" pitchFamily="18" charset="0"/>
              </a:rPr>
              <a:t>Ví</a:t>
            </a:r>
            <a:r>
              <a:rPr lang="en-US" altLang="en-US" sz="2400" dirty="0">
                <a:latin typeface="Times New Roman" panose="02020603050405020304" pitchFamily="18" charset="0"/>
                <a:ea typeface="+mn-ea"/>
                <a:cs typeface="Times New Roman" panose="02020603050405020304" pitchFamily="18" charset="0"/>
              </a:rPr>
              <a:t> </a:t>
            </a:r>
            <a:r>
              <a:rPr lang="en-US" altLang="en-US" sz="2400" dirty="0" err="1">
                <a:latin typeface="Times New Roman" panose="02020603050405020304" pitchFamily="18" charset="0"/>
                <a:ea typeface="+mn-ea"/>
                <a:cs typeface="Times New Roman" panose="02020603050405020304" pitchFamily="18" charset="0"/>
              </a:rPr>
              <a:t>dụ</a:t>
            </a:r>
            <a:r>
              <a:rPr lang="en-US" altLang="en-US" sz="2400" dirty="0">
                <a:latin typeface="Times New Roman" panose="02020603050405020304" pitchFamily="18" charset="0"/>
                <a:ea typeface="+mn-ea"/>
                <a:cs typeface="Times New Roman" panose="02020603050405020304" pitchFamily="18" charset="0"/>
              </a:rPr>
              <a:t>:</a:t>
            </a:r>
            <a:endParaRPr lang="vi-VN" altLang="en-US" sz="2400" dirty="0">
              <a:latin typeface="Times New Roman" panose="02020603050405020304" pitchFamily="18" charset="0"/>
              <a:ea typeface="+mn-ea"/>
              <a:cs typeface="Times New Roman" panose="02020603050405020304" pitchFamily="18" charset="0"/>
            </a:endParaRPr>
          </a:p>
        </p:txBody>
      </p:sp>
      <p:pic>
        <p:nvPicPr>
          <p:cNvPr id="7" name="Picture 14" descr="image.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69925" y="1811338"/>
            <a:ext cx="7804150" cy="4760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chế phân trang (tt)</a:t>
            </a:r>
            <a:endParaRPr lang="en-US"/>
          </a:p>
        </p:txBody>
      </p:sp>
      <p:sp>
        <p:nvSpPr>
          <p:cNvPr id="3" name="Date Placeholder 2"/>
          <p:cNvSpPr>
            <a:spLocks noGrp="1"/>
          </p:cNvSpPr>
          <p:nvPr>
            <p:ph type="dt" sz="half" idx="10"/>
          </p:nvPr>
        </p:nvSpPr>
        <p:spPr/>
        <p:txBody>
          <a:bodyPr/>
          <a:lstStyle/>
          <a:p>
            <a:fld id="{23BAD0F7-3350-4E06-B588-1E0EA9C9F1FB}" type="datetime1">
              <a:rPr kumimoji="1" lang="en-US" altLang="ja-JP" smtClean="0"/>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1447800"/>
            <a:ext cx="74422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type="none" w="lg" len="lg"/>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Cài đặt bảng trang (paging hardware)</a:t>
            </a:r>
            <a:endParaRPr lang="en-US" altLang="ja-JP"/>
          </a:p>
        </p:txBody>
      </p:sp>
      <p:sp>
        <p:nvSpPr>
          <p:cNvPr id="4" name="日付プレースホルダー 3"/>
          <p:cNvSpPr>
            <a:spLocks noGrp="1"/>
          </p:cNvSpPr>
          <p:nvPr>
            <p:ph type="dt" sz="half" idx="10"/>
          </p:nvPr>
        </p:nvSpPr>
        <p:spPr/>
        <p:txBody>
          <a:bodyPr/>
          <a:lstStyle/>
          <a:p>
            <a:fld id="{0DB942B6-B4D9-4495-B974-EBCB4AFDE5F6}" type="datetime1">
              <a:rPr lang="en-US" altLang="ja-JP" sz="1200"/>
            </a:fld>
            <a:endParaRPr lang="ja-JP" altLang="en-US" sz="1200"/>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8" name="Content Placeholder 7"/>
          <p:cNvSpPr>
            <a:spLocks noGrp="1"/>
          </p:cNvSpPr>
          <p:nvPr>
            <p:ph idx="1"/>
          </p:nvPr>
        </p:nvSpPr>
        <p:spPr/>
        <p:txBody>
          <a:bodyPr/>
          <a:lstStyle/>
          <a:p>
            <a:pPr algn="just">
              <a:defRPr/>
            </a:pPr>
            <a:r>
              <a:rPr lang="vi-VN" altLang="en-US" sz="2400"/>
              <a:t>Bảng phân trang thường được lưu giữ trong bộ nhớ chính</a:t>
            </a:r>
            <a:endParaRPr lang="vi-VN" altLang="en-US" sz="2400"/>
          </a:p>
          <a:p>
            <a:pPr lvl="1" algn="just">
              <a:defRPr/>
            </a:pPr>
            <a:r>
              <a:rPr lang="vi-VN" altLang="en-US"/>
              <a:t>Mỗi process được hệ điều hành cấp một bảng phân trang</a:t>
            </a:r>
            <a:endParaRPr lang="vi-VN" altLang="en-US"/>
          </a:p>
          <a:p>
            <a:pPr lvl="1" algn="just">
              <a:defRPr/>
            </a:pPr>
            <a:r>
              <a:rPr lang="vi-VN" altLang="en-US"/>
              <a:t>Thanh ghi page-table base (PTBR) trỏ đến bảng phân trang</a:t>
            </a:r>
            <a:endParaRPr lang="vi-VN" altLang="en-US"/>
          </a:p>
          <a:p>
            <a:pPr lvl="1" algn="just">
              <a:defRPr/>
            </a:pPr>
            <a:r>
              <a:rPr lang="vi-VN" altLang="en-US"/>
              <a:t>Thanh ghi page-table length (PTLR) biểu thị kích thước của bảng phân trang (có thể được dùng trong cơ chế bảo vệ bộ nhớ)</a:t>
            </a:r>
            <a:endParaRPr lang="vi-VN" altLang="en-US"/>
          </a:p>
          <a:p>
            <a:pPr algn="just">
              <a:defRPr/>
            </a:pPr>
            <a:r>
              <a:rPr lang="vi-VN" altLang="en-US" sz="2400"/>
              <a:t>Thường dùng một bộ phận cache phần cứng có tốc độ truy xuất và tìm kiếm cao, gọi là thanh ghi kết hợp (associative register) hoặc translation look-aside buffers (TLBs)</a:t>
            </a:r>
            <a:endParaRPr lang="vi-VN"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Cài đặt bảng trang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7" name="Content Placeholder 6"/>
          <p:cNvSpPr>
            <a:spLocks noGrp="1"/>
          </p:cNvSpPr>
          <p:nvPr>
            <p:ph idx="1"/>
          </p:nvPr>
        </p:nvSpPr>
        <p:spPr/>
        <p:txBody>
          <a:bodyPr/>
          <a:lstStyle/>
          <a:p>
            <a:pPr>
              <a:spcBef>
                <a:spcPts val="400"/>
              </a:spcBef>
            </a:pPr>
            <a:r>
              <a:rPr lang="vi-VN" altLang="en-US"/>
              <a:t>Dùng thanh ghi Page-Table Base Register (PTBR)</a:t>
            </a:r>
            <a:endParaRPr lang="vi-VN" altLang="en-US"/>
          </a:p>
        </p:txBody>
      </p:sp>
      <p:pic>
        <p:nvPicPr>
          <p:cNvPr id="9" name="Picture 4" descr="hinh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26332" y="2117886"/>
            <a:ext cx="6889750" cy="4262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Cài đặt bảng trang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7" name="Content Placeholder 6"/>
          <p:cNvSpPr>
            <a:spLocks noGrp="1"/>
          </p:cNvSpPr>
          <p:nvPr>
            <p:ph idx="1"/>
          </p:nvPr>
        </p:nvSpPr>
        <p:spPr/>
        <p:txBody>
          <a:bodyPr/>
          <a:lstStyle/>
          <a:p>
            <a:pPr>
              <a:spcBef>
                <a:spcPts val="400"/>
              </a:spcBef>
            </a:pPr>
            <a:r>
              <a:rPr lang="vi-VN" altLang="en-US"/>
              <a:t>Dùng </a:t>
            </a:r>
            <a:r>
              <a:rPr lang="en-US" altLang="en-US"/>
              <a:t>TLB</a:t>
            </a:r>
            <a:endParaRPr lang="vi-VN" altLang="en-US"/>
          </a:p>
        </p:txBody>
      </p:sp>
      <p:pic>
        <p:nvPicPr>
          <p:cNvPr id="8" name="Picture 5" descr="image.png"/>
          <p:cNvPicPr>
            <a:picLocks noChangeAspect="1"/>
          </p:cNvPicPr>
          <p:nvPr/>
        </p:nvPicPr>
        <p:blipFill>
          <a:blip r:embed="rId1">
            <a:extLst>
              <a:ext uri="{28A0092B-C50C-407E-A947-70E740481C1C}">
                <a14:useLocalDpi xmlns:a14="http://schemas.microsoft.com/office/drawing/2010/main" val="0"/>
              </a:ext>
            </a:extLst>
          </a:blip>
          <a:srcRect l="748" t="5719" r="301" b="5063"/>
          <a:stretch>
            <a:fillRect/>
          </a:stretch>
        </p:blipFill>
        <p:spPr bwMode="auto">
          <a:xfrm>
            <a:off x="2061467" y="2058935"/>
            <a:ext cx="5992813" cy="43216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6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defRPr/>
            </a:pPr>
            <a:r>
              <a:rPr lang="en-US" altLang="en-US" sz="2400"/>
              <a:t>Tìm Need?</a:t>
            </a:r>
            <a:endParaRPr lang="en-US" altLang="en-US" sz="2400"/>
          </a:p>
          <a:p>
            <a:pPr>
              <a:defRPr/>
            </a:pPr>
            <a:r>
              <a:rPr lang="en-US" altLang="en-US" sz="2400"/>
              <a:t>Hệ thống có an toàn không?</a:t>
            </a:r>
            <a:endParaRPr lang="en-US" altLang="en-US" sz="2400"/>
          </a:p>
          <a:p>
            <a:pPr>
              <a:defRPr/>
            </a:pPr>
            <a:r>
              <a:rPr lang="en-US" altLang="en-US" sz="2400"/>
              <a:t>Nếu P1 yêu cầu (0,4,2,0) thì có thể cấp phát cho nó ngay không?</a:t>
            </a:r>
            <a:endParaRPr lang="en-US" altLang="en-US" sz="24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pic>
        <p:nvPicPr>
          <p:cNvPr id="7" name="Picture 5" descr="image.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01775" y="2860799"/>
            <a:ext cx="6138863" cy="333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Effective access time (EAT)</a:t>
            </a:r>
            <a:endParaRPr lang="en-US"/>
          </a:p>
        </p:txBody>
      </p:sp>
      <p:sp>
        <p:nvSpPr>
          <p:cNvPr id="3" name="Content Placeholder 2"/>
          <p:cNvSpPr>
            <a:spLocks noGrp="1"/>
          </p:cNvSpPr>
          <p:nvPr>
            <p:ph idx="1"/>
          </p:nvPr>
        </p:nvSpPr>
        <p:spPr/>
        <p:txBody>
          <a:bodyPr/>
          <a:lstStyle/>
          <a:p>
            <a:pPr algn="just">
              <a:defRPr/>
            </a:pPr>
            <a:r>
              <a:rPr lang="vi-VN" altLang="en-US" sz="2000"/>
              <a:t>Tính thời gian truy xuất hiệu dụng (effective access time, EAT)</a:t>
            </a:r>
            <a:endParaRPr lang="vi-VN" altLang="en-US" sz="2000"/>
          </a:p>
          <a:p>
            <a:pPr algn="just">
              <a:defRPr/>
            </a:pPr>
            <a:r>
              <a:rPr lang="vi-VN" altLang="en-US" sz="2000"/>
              <a:t>Thời gian tìm kiếm trong TLB (associative lookup): </a:t>
            </a:r>
            <a:r>
              <a:rPr lang="el-GR" altLang="en-US" sz="2000"/>
              <a:t>ε</a:t>
            </a:r>
            <a:endParaRPr lang="el-GR" altLang="en-US" sz="2000"/>
          </a:p>
          <a:p>
            <a:pPr algn="just">
              <a:defRPr/>
            </a:pPr>
            <a:r>
              <a:rPr lang="vi-VN" altLang="en-US" sz="2000"/>
              <a:t>Thời gian một chu kỳ truy xuất bộ nhớ: x</a:t>
            </a:r>
            <a:endParaRPr lang="vi-VN" altLang="en-US" sz="2000"/>
          </a:p>
          <a:p>
            <a:pPr algn="just">
              <a:defRPr/>
            </a:pPr>
            <a:r>
              <a:rPr lang="vi-VN" altLang="en-US" sz="2000"/>
              <a:t>Hit ratio: tỉ số giữa số lần chỉ số trang được tìm thấy (hit) trong TLB và số lần truy xuất khởi nguồn từ CPU</a:t>
            </a:r>
            <a:endParaRPr lang="vi-VN" altLang="en-US" sz="2000"/>
          </a:p>
          <a:p>
            <a:pPr lvl="1" algn="just">
              <a:defRPr/>
            </a:pPr>
            <a:r>
              <a:rPr lang="vi-VN" altLang="en-US" sz="2000"/>
              <a:t>Kí hiệu hit ratio: </a:t>
            </a:r>
            <a:r>
              <a:rPr lang="el-GR" altLang="en-US" sz="2000"/>
              <a:t>α</a:t>
            </a:r>
            <a:endParaRPr lang="el-GR" altLang="en-US" sz="2000"/>
          </a:p>
          <a:p>
            <a:pPr algn="just">
              <a:defRPr/>
            </a:pPr>
            <a:r>
              <a:rPr lang="vi-VN" altLang="en-US" sz="2000"/>
              <a:t>Thời gian cần thiết để có được chỉ số frame</a:t>
            </a:r>
            <a:endParaRPr lang="vi-VN" altLang="en-US" sz="2000"/>
          </a:p>
          <a:p>
            <a:pPr lvl="1" algn="just">
              <a:defRPr/>
            </a:pPr>
            <a:r>
              <a:rPr lang="vi-VN" altLang="en-US" sz="2000"/>
              <a:t>Khi chỉ số trang có trong TLB (hit)		</a:t>
            </a:r>
            <a:r>
              <a:rPr lang="el-GR" altLang="en-US" sz="2000"/>
              <a:t>ε +       </a:t>
            </a:r>
            <a:r>
              <a:rPr lang="vi-VN" altLang="en-US" sz="2000"/>
              <a:t>x</a:t>
            </a:r>
            <a:endParaRPr lang="vi-VN" altLang="en-US" sz="2000"/>
          </a:p>
          <a:p>
            <a:pPr lvl="1" algn="just">
              <a:defRPr/>
            </a:pPr>
            <a:r>
              <a:rPr lang="vi-VN" altLang="en-US" sz="2000"/>
              <a:t>Khi chỉ số trang không có trong TLB (miss)	</a:t>
            </a:r>
            <a:r>
              <a:rPr lang="el-GR" altLang="en-US" sz="2000"/>
              <a:t>ε + </a:t>
            </a:r>
            <a:r>
              <a:rPr lang="vi-VN" altLang="en-US" sz="2000"/>
              <a:t>x + x</a:t>
            </a:r>
            <a:endParaRPr lang="vi-VN" altLang="en-US" sz="2000"/>
          </a:p>
          <a:p>
            <a:pPr algn="just">
              <a:defRPr/>
            </a:pPr>
            <a:r>
              <a:rPr lang="vi-VN" altLang="en-US" sz="2000"/>
              <a:t>Thời gian truy xuất hiệu dụng</a:t>
            </a:r>
            <a:endParaRPr lang="vi-VN" altLang="en-US" sz="2000"/>
          </a:p>
          <a:p>
            <a:pPr marL="0" indent="0" algn="just">
              <a:buFont typeface="Monotype Sorts" charset="2"/>
              <a:buNone/>
              <a:defRPr/>
            </a:pPr>
            <a:r>
              <a:rPr lang="vi-VN" altLang="en-US" sz="2000"/>
              <a:t>		EAT = (</a:t>
            </a:r>
            <a:r>
              <a:rPr lang="el-GR" altLang="en-US" sz="2000"/>
              <a:t>ε + </a:t>
            </a:r>
            <a:r>
              <a:rPr lang="vi-VN" altLang="en-US" sz="2000"/>
              <a:t>x)</a:t>
            </a:r>
            <a:r>
              <a:rPr lang="el-GR" altLang="en-US" sz="2000"/>
              <a:t>α + (ε + 2</a:t>
            </a:r>
            <a:r>
              <a:rPr lang="vi-VN" altLang="en-US" sz="2000"/>
              <a:t>x)(1 – </a:t>
            </a:r>
            <a:r>
              <a:rPr lang="el-GR" altLang="en-US" sz="2000"/>
              <a:t>α)</a:t>
            </a:r>
            <a:endParaRPr lang="el-GR" altLang="en-US" sz="2000"/>
          </a:p>
          <a:p>
            <a:pPr marL="0" indent="0" algn="just">
              <a:buFont typeface="Monotype Sorts" charset="2"/>
              <a:buNone/>
              <a:defRPr/>
            </a:pPr>
            <a:r>
              <a:rPr lang="el-GR" altLang="en-US" sz="2000"/>
              <a:t>			  = (2 – α)</a:t>
            </a:r>
            <a:r>
              <a:rPr lang="vi-VN" altLang="en-US" sz="2000"/>
              <a:t>x + </a:t>
            </a:r>
            <a:r>
              <a:rPr lang="el-GR" altLang="en-US" sz="2000"/>
              <a:t>ε</a:t>
            </a:r>
            <a:endParaRPr lang="el-GR" altLang="en-US" sz="20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Effective access time (EAT) (tt)</a:t>
            </a:r>
            <a:endParaRPr lang="en-US"/>
          </a:p>
        </p:txBody>
      </p:sp>
      <p:sp>
        <p:nvSpPr>
          <p:cNvPr id="3" name="Content Placeholder 2"/>
          <p:cNvSpPr>
            <a:spLocks noGrp="1"/>
          </p:cNvSpPr>
          <p:nvPr>
            <p:ph sz="half" idx="1"/>
          </p:nvPr>
        </p:nvSpPr>
        <p:spPr/>
        <p:txBody>
          <a:bodyPr/>
          <a:lstStyle/>
          <a:p>
            <a:pPr algn="just">
              <a:defRPr/>
            </a:pPr>
            <a:r>
              <a:rPr lang="vi-VN" altLang="en-US" sz="2000"/>
              <a:t>Ví dụ 1: đơn vị thời gian nano giây</a:t>
            </a:r>
            <a:endParaRPr lang="vi-VN" altLang="en-US" sz="2000"/>
          </a:p>
          <a:p>
            <a:pPr lvl="1" algn="just">
              <a:defRPr/>
            </a:pPr>
            <a:r>
              <a:rPr lang="vi-VN" altLang="en-US" sz="2000"/>
              <a:t>Associative lookup = 20</a:t>
            </a:r>
            <a:endParaRPr lang="vi-VN" altLang="en-US" sz="2000"/>
          </a:p>
          <a:p>
            <a:pPr lvl="1" algn="just">
              <a:defRPr/>
            </a:pPr>
            <a:r>
              <a:rPr lang="vi-VN" altLang="en-US" sz="2000"/>
              <a:t>Memory access = 100</a:t>
            </a:r>
            <a:endParaRPr lang="vi-VN" altLang="en-US" sz="2000"/>
          </a:p>
          <a:p>
            <a:pPr lvl="1" algn="just">
              <a:defRPr/>
            </a:pPr>
            <a:r>
              <a:rPr lang="vi-VN" altLang="en-US" sz="2000"/>
              <a:t>Hit ratio = 0.8</a:t>
            </a:r>
            <a:endParaRPr lang="vi-VN" altLang="en-US" sz="2000"/>
          </a:p>
          <a:p>
            <a:pPr lvl="1" algn="just">
              <a:defRPr/>
            </a:pPr>
            <a:r>
              <a:rPr lang="vi-VN" altLang="en-US" sz="2000"/>
              <a:t>EAT = (100 + 20) × 0.8 + (200 + 20) × 0.2</a:t>
            </a:r>
            <a:br>
              <a:rPr lang="vi-VN" altLang="en-US" sz="2000"/>
            </a:br>
            <a:r>
              <a:rPr lang="vi-VN" altLang="en-US" sz="2000"/>
              <a:t>        = 1.2 × 100 + 20 </a:t>
            </a:r>
            <a:endParaRPr lang="vi-VN" altLang="en-US" sz="2000"/>
          </a:p>
          <a:p>
            <a:pPr marL="0" indent="0" algn="just">
              <a:buFont typeface="Monotype Sorts" charset="2"/>
              <a:buNone/>
              <a:defRPr/>
            </a:pPr>
            <a:r>
              <a:rPr lang="vi-VN" altLang="en-US" sz="2000"/>
              <a:t>           </a:t>
            </a:r>
            <a:r>
              <a:rPr lang="en-US" altLang="en-US" sz="2000"/>
              <a:t>	      </a:t>
            </a:r>
            <a:r>
              <a:rPr lang="vi-VN" altLang="en-US" sz="2000"/>
              <a:t>= 140</a:t>
            </a:r>
            <a:endParaRPr lang="vi-VN" altLang="en-US" sz="2000"/>
          </a:p>
          <a:p>
            <a:endParaRPr lang="en-US"/>
          </a:p>
        </p:txBody>
      </p:sp>
      <p:sp>
        <p:nvSpPr>
          <p:cNvPr id="4" name="Date Placeholder 3"/>
          <p:cNvSpPr>
            <a:spLocks noGrp="1"/>
          </p:cNvSpPr>
          <p:nvPr>
            <p:ph type="dt" sz="half" idx="10"/>
          </p:nvPr>
        </p:nvSpPr>
        <p:spPr/>
        <p:txBody>
          <a:bodyPr/>
          <a:lstStyle/>
          <a:p>
            <a:fld id="{BA136E8E-48A6-4CCA-8C49-35959C36CF6D}"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Content Placeholder 5"/>
          <p:cNvSpPr>
            <a:spLocks noGrp="1"/>
          </p:cNvSpPr>
          <p:nvPr>
            <p:ph sz="half" idx="13"/>
          </p:nvPr>
        </p:nvSpPr>
        <p:spPr/>
        <p:txBody>
          <a:bodyPr/>
          <a:lstStyle/>
          <a:p>
            <a:pPr algn="just">
              <a:defRPr/>
            </a:pPr>
            <a:r>
              <a:rPr lang="vi-VN" altLang="en-US" sz="2000"/>
              <a:t>Ví dụ </a:t>
            </a:r>
            <a:r>
              <a:rPr lang="en-US" altLang="en-US" sz="2000"/>
              <a:t>2</a:t>
            </a:r>
            <a:r>
              <a:rPr lang="vi-VN" altLang="en-US" sz="2000"/>
              <a:t>: đơn vị thời gian nano giây</a:t>
            </a:r>
            <a:endParaRPr lang="vi-VN" altLang="en-US" sz="2000"/>
          </a:p>
          <a:p>
            <a:pPr lvl="1" algn="just">
              <a:defRPr/>
            </a:pPr>
            <a:r>
              <a:rPr lang="vi-VN" altLang="en-US" sz="2000"/>
              <a:t>Associative lookup = 20</a:t>
            </a:r>
            <a:endParaRPr lang="vi-VN" altLang="en-US" sz="2000"/>
          </a:p>
          <a:p>
            <a:pPr lvl="1" algn="just">
              <a:defRPr/>
            </a:pPr>
            <a:r>
              <a:rPr lang="vi-VN" altLang="en-US" sz="2000"/>
              <a:t>Memory access = 100</a:t>
            </a:r>
            <a:endParaRPr lang="vi-VN" altLang="en-US" sz="2000"/>
          </a:p>
          <a:p>
            <a:pPr lvl="1" algn="just">
              <a:defRPr/>
            </a:pPr>
            <a:r>
              <a:rPr lang="vi-VN" altLang="en-US" sz="2000"/>
              <a:t>Hit ratio = 0.</a:t>
            </a:r>
            <a:r>
              <a:rPr lang="en-US" altLang="en-US" sz="2000"/>
              <a:t>9</a:t>
            </a:r>
            <a:r>
              <a:rPr lang="vi-VN" altLang="en-US" sz="2000"/>
              <a:t>8</a:t>
            </a:r>
            <a:endParaRPr lang="vi-VN" altLang="en-US" sz="2000"/>
          </a:p>
          <a:p>
            <a:pPr lvl="1" algn="just">
              <a:defRPr/>
            </a:pPr>
            <a:r>
              <a:rPr lang="vi-VN" altLang="en-US" sz="2000"/>
              <a:t>EAT = (100 + 20) × 0.</a:t>
            </a:r>
            <a:r>
              <a:rPr lang="en-US" altLang="en-US" sz="2000"/>
              <a:t>9</a:t>
            </a:r>
            <a:r>
              <a:rPr lang="vi-VN" altLang="en-US" sz="2000"/>
              <a:t>8 + (200 + 20) × 0.</a:t>
            </a:r>
            <a:r>
              <a:rPr lang="en-US" altLang="en-US" sz="2000"/>
              <a:t>0</a:t>
            </a:r>
            <a:r>
              <a:rPr lang="vi-VN" altLang="en-US" sz="2000"/>
              <a:t>2</a:t>
            </a:r>
            <a:br>
              <a:rPr lang="vi-VN" altLang="en-US" sz="2000"/>
            </a:br>
            <a:r>
              <a:rPr lang="vi-VN" altLang="en-US" sz="2000"/>
              <a:t>        = 1.</a:t>
            </a:r>
            <a:r>
              <a:rPr lang="en-US" altLang="en-US" sz="2000"/>
              <a:t>0</a:t>
            </a:r>
            <a:r>
              <a:rPr lang="vi-VN" altLang="en-US" sz="2000"/>
              <a:t>2 × 100 + 20 </a:t>
            </a:r>
            <a:endParaRPr lang="vi-VN" altLang="en-US" sz="2000"/>
          </a:p>
          <a:p>
            <a:pPr marL="0" indent="0" algn="just">
              <a:buFont typeface="Monotype Sorts" charset="2"/>
              <a:buNone/>
              <a:defRPr/>
            </a:pPr>
            <a:r>
              <a:rPr lang="vi-VN" altLang="en-US" sz="2000"/>
              <a:t>           </a:t>
            </a:r>
            <a:r>
              <a:rPr lang="en-US" altLang="en-US" sz="2000"/>
              <a:t>	      </a:t>
            </a:r>
            <a:r>
              <a:rPr lang="vi-VN" altLang="en-US" sz="2000"/>
              <a:t>= 1</a:t>
            </a:r>
            <a:r>
              <a:rPr lang="en-US" altLang="en-US" sz="2000"/>
              <a:t>22</a:t>
            </a:r>
            <a:endParaRPr lang="vi-VN" altLang="en-US" sz="2000"/>
          </a:p>
          <a:p>
            <a:endParaRPr lang="en-US"/>
          </a:p>
        </p:txBody>
      </p:sp>
      <p:sp>
        <p:nvSpPr>
          <p:cNvPr id="7" name="Footer Placeholder 6"/>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 chức bảng trang</a:t>
            </a:r>
            <a:endParaRPr lang="en-US"/>
          </a:p>
        </p:txBody>
      </p:sp>
      <p:sp>
        <p:nvSpPr>
          <p:cNvPr id="3" name="Content Placeholder 2"/>
          <p:cNvSpPr>
            <a:spLocks noGrp="1"/>
          </p:cNvSpPr>
          <p:nvPr>
            <p:ph idx="1"/>
          </p:nvPr>
        </p:nvSpPr>
        <p:spPr/>
        <p:txBody>
          <a:bodyPr/>
          <a:lstStyle/>
          <a:p>
            <a:pPr>
              <a:spcBef>
                <a:spcPts val="400"/>
              </a:spcBef>
            </a:pPr>
            <a:r>
              <a:rPr lang="vi-VN" altLang="en-US" sz="2400"/>
              <a:t>Các hệ thống hiện đại đều hỗ trợ không gian địa chỉ ảo rất lớn (2</a:t>
            </a:r>
            <a:r>
              <a:rPr lang="vi-VN" altLang="en-US" sz="2400" baseline="30000"/>
              <a:t>32</a:t>
            </a:r>
            <a:r>
              <a:rPr lang="vi-VN" altLang="en-US" sz="2400"/>
              <a:t> đến 2</a:t>
            </a:r>
            <a:r>
              <a:rPr lang="vi-VN" altLang="en-US" sz="2400" baseline="30000"/>
              <a:t>64</a:t>
            </a:r>
            <a:r>
              <a:rPr lang="vi-VN" altLang="en-US" sz="2400"/>
              <a:t>), ở đây giả sử là 2</a:t>
            </a:r>
            <a:r>
              <a:rPr lang="vi-VN" altLang="en-US" sz="2400" baseline="30000"/>
              <a:t>32</a:t>
            </a:r>
            <a:endParaRPr lang="vi-VN" altLang="en-US" sz="2400" baseline="30000"/>
          </a:p>
          <a:p>
            <a:pPr lvl="1">
              <a:spcBef>
                <a:spcPts val="400"/>
              </a:spcBef>
            </a:pPr>
            <a:r>
              <a:rPr lang="vi-VN" altLang="en-US"/>
              <a:t>Giả sử kích thước  trang nhớ là 4KB (= 2</a:t>
            </a:r>
            <a:r>
              <a:rPr lang="vi-VN" altLang="en-US" baseline="30000"/>
              <a:t>12</a:t>
            </a:r>
            <a:r>
              <a:rPr lang="vi-VN" altLang="en-US"/>
              <a:t>)                                 ⇒ bảng phân trang sẽ có 2</a:t>
            </a:r>
            <a:r>
              <a:rPr lang="vi-VN" altLang="en-US" baseline="30000"/>
              <a:t>32</a:t>
            </a:r>
            <a:r>
              <a:rPr lang="vi-VN" altLang="en-US"/>
              <a:t>/2</a:t>
            </a:r>
            <a:r>
              <a:rPr lang="vi-VN" altLang="en-US" baseline="30000"/>
              <a:t>12</a:t>
            </a:r>
            <a:r>
              <a:rPr lang="vi-VN" altLang="en-US"/>
              <a:t> = 2</a:t>
            </a:r>
            <a:r>
              <a:rPr lang="vi-VN" altLang="en-US" baseline="30000"/>
              <a:t>20</a:t>
            </a:r>
            <a:r>
              <a:rPr lang="vi-VN" altLang="en-US"/>
              <a:t> = 1M mục.  </a:t>
            </a:r>
            <a:endParaRPr lang="vi-VN" altLang="en-US"/>
          </a:p>
          <a:p>
            <a:pPr lvl="1">
              <a:spcBef>
                <a:spcPts val="400"/>
              </a:spcBef>
            </a:pPr>
            <a:r>
              <a:rPr lang="vi-VN" altLang="en-US"/>
              <a:t>Giả sử mỗi mục gồm 4 byte thì mỗi process cần 4MB cho bảng phân trang </a:t>
            </a:r>
            <a:endParaRPr lang="vi-VN" altLang="en-US"/>
          </a:p>
          <a:p>
            <a:pPr lvl="2">
              <a:spcBef>
                <a:spcPts val="400"/>
              </a:spcBef>
            </a:pPr>
            <a:r>
              <a:rPr lang="vi-VN" altLang="en-US" sz="2400"/>
              <a:t>Ví dụ: Phân trang 2 cấp</a:t>
            </a:r>
            <a:endParaRPr lang="vi-VN" altLang="en-US" sz="2400"/>
          </a:p>
        </p:txBody>
      </p:sp>
      <p:sp>
        <p:nvSpPr>
          <p:cNvPr id="4" name="Date Placeholder 3"/>
          <p:cNvSpPr>
            <a:spLocks noGrp="1"/>
          </p:cNvSpPr>
          <p:nvPr>
            <p:ph type="dt" sz="half" idx="10"/>
          </p:nvPr>
        </p:nvSpPr>
        <p:spPr/>
        <p:txBody>
          <a:bodyPr/>
          <a:lstStyle/>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Rectangle 4"/>
          <p:cNvSpPr>
            <a:spLocks noChangeArrowheads="1"/>
          </p:cNvSpPr>
          <p:nvPr/>
        </p:nvSpPr>
        <p:spPr bwMode="auto">
          <a:xfrm>
            <a:off x="3349625" y="4978400"/>
            <a:ext cx="2266950" cy="542925"/>
          </a:xfrm>
          <a:prstGeom prst="rect">
            <a:avLst/>
          </a:prstGeom>
          <a:solidFill>
            <a:srgbClr val="E8E8E8"/>
          </a:solidFill>
          <a:ln w="19050">
            <a:solidFill>
              <a:schemeClr val="tx1"/>
            </a:solidFill>
            <a:miter lim="800000"/>
            <a:tailEnd type="none" w="lg" len="lg"/>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i="1">
                <a:latin typeface="Verdana" panose="020B0604030504040204" pitchFamily="34" charset="0"/>
              </a:rPr>
              <a:t>P2</a:t>
            </a:r>
            <a:endParaRPr kumimoji="0" lang="en-US" altLang="en-US" i="1">
              <a:latin typeface="Verdana" panose="020B0604030504040204" pitchFamily="34" charset="0"/>
            </a:endParaRPr>
          </a:p>
        </p:txBody>
      </p:sp>
      <p:sp>
        <p:nvSpPr>
          <p:cNvPr id="8" name="Rectangle 5"/>
          <p:cNvSpPr>
            <a:spLocks noChangeArrowheads="1"/>
          </p:cNvSpPr>
          <p:nvPr/>
        </p:nvSpPr>
        <p:spPr bwMode="auto">
          <a:xfrm>
            <a:off x="5613400" y="4975225"/>
            <a:ext cx="2266950" cy="542925"/>
          </a:xfrm>
          <a:prstGeom prst="rect">
            <a:avLst/>
          </a:prstGeom>
          <a:noFill/>
          <a:ln w="19050">
            <a:solidFill>
              <a:schemeClr val="tx1"/>
            </a:solidFill>
            <a:miter lim="800000"/>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i="1">
                <a:latin typeface="Verdana" panose="020B0604030504040204" pitchFamily="34" charset="0"/>
              </a:rPr>
              <a:t>d</a:t>
            </a:r>
            <a:endParaRPr kumimoji="0" lang="en-US" altLang="en-US" i="1">
              <a:latin typeface="Verdana" panose="020B0604030504040204" pitchFamily="34" charset="0"/>
            </a:endParaRPr>
          </a:p>
        </p:txBody>
      </p:sp>
      <p:sp>
        <p:nvSpPr>
          <p:cNvPr id="9" name="Rectangle 6"/>
          <p:cNvSpPr>
            <a:spLocks noChangeArrowheads="1"/>
          </p:cNvSpPr>
          <p:nvPr/>
        </p:nvSpPr>
        <p:spPr bwMode="auto">
          <a:xfrm>
            <a:off x="2716213" y="4406900"/>
            <a:ext cx="13484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zh-TW" sz="2400"/>
              <a:t>Số trang</a:t>
            </a:r>
            <a:endParaRPr kumimoji="0" lang="en-US" altLang="zh-TW" sz="2400"/>
          </a:p>
        </p:txBody>
      </p:sp>
      <p:sp>
        <p:nvSpPr>
          <p:cNvPr id="10" name="Rectangle 7"/>
          <p:cNvSpPr>
            <a:spLocks noChangeArrowheads="1"/>
          </p:cNvSpPr>
          <p:nvPr/>
        </p:nvSpPr>
        <p:spPr bwMode="auto">
          <a:xfrm>
            <a:off x="5856288" y="4486275"/>
            <a:ext cx="18934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zh-TW" sz="2400"/>
              <a:t>Độ dời trang</a:t>
            </a:r>
            <a:endParaRPr kumimoji="0" lang="en-US" altLang="zh-TW" sz="2400"/>
          </a:p>
        </p:txBody>
      </p:sp>
      <p:sp>
        <p:nvSpPr>
          <p:cNvPr id="11" name="Rectangle 10"/>
          <p:cNvSpPr>
            <a:spLocks noChangeArrowheads="1"/>
          </p:cNvSpPr>
          <p:nvPr/>
        </p:nvSpPr>
        <p:spPr bwMode="auto">
          <a:xfrm>
            <a:off x="1076325" y="4978400"/>
            <a:ext cx="2266950" cy="542925"/>
          </a:xfrm>
          <a:prstGeom prst="rect">
            <a:avLst/>
          </a:prstGeom>
          <a:solidFill>
            <a:srgbClr val="E8E8E8"/>
          </a:solidFill>
          <a:ln w="19050">
            <a:solidFill>
              <a:schemeClr val="tx1"/>
            </a:solidFill>
            <a:miter lim="800000"/>
            <a:tailEnd type="none" w="lg" len="lg"/>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i="1">
                <a:latin typeface="Verdana" panose="020B0604030504040204" pitchFamily="34" charset="0"/>
              </a:rPr>
              <a:t>P1</a:t>
            </a:r>
            <a:endParaRPr kumimoji="0" lang="en-US" altLang="en-US" i="1">
              <a:latin typeface="Verdana" panose="020B0604030504040204" pitchFamily="34" charset="0"/>
            </a:endParaRPr>
          </a:p>
        </p:txBody>
      </p:sp>
      <p:sp>
        <p:nvSpPr>
          <p:cNvPr id="12" name="Rectangle 11"/>
          <p:cNvSpPr>
            <a:spLocks noChangeArrowheads="1"/>
          </p:cNvSpPr>
          <p:nvPr/>
        </p:nvSpPr>
        <p:spPr bwMode="auto">
          <a:xfrm>
            <a:off x="1724025" y="5562600"/>
            <a:ext cx="898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zh-TW" sz="2400">
                <a:latin typeface="VNI-Times" pitchFamily="2" charset="0"/>
              </a:rPr>
              <a:t>10 bit</a:t>
            </a:r>
            <a:endParaRPr kumimoji="0" lang="en-US" altLang="zh-TW" sz="2400">
              <a:latin typeface="VNI-Times" pitchFamily="2" charset="0"/>
            </a:endParaRPr>
          </a:p>
        </p:txBody>
      </p:sp>
      <p:sp>
        <p:nvSpPr>
          <p:cNvPr id="13" name="Rectangle 12"/>
          <p:cNvSpPr>
            <a:spLocks noChangeArrowheads="1"/>
          </p:cNvSpPr>
          <p:nvPr/>
        </p:nvSpPr>
        <p:spPr bwMode="auto">
          <a:xfrm>
            <a:off x="3921125" y="5549900"/>
            <a:ext cx="898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zh-TW" sz="2400">
                <a:latin typeface="VNI-Times" pitchFamily="2" charset="0"/>
              </a:rPr>
              <a:t>10 bit</a:t>
            </a:r>
            <a:endParaRPr kumimoji="0" lang="en-US" altLang="zh-TW" sz="2400">
              <a:latin typeface="VNI-Times" pitchFamily="2" charset="0"/>
            </a:endParaRPr>
          </a:p>
        </p:txBody>
      </p:sp>
      <p:sp>
        <p:nvSpPr>
          <p:cNvPr id="14" name="Rectangle 13"/>
          <p:cNvSpPr>
            <a:spLocks noChangeArrowheads="1"/>
          </p:cNvSpPr>
          <p:nvPr/>
        </p:nvSpPr>
        <p:spPr bwMode="auto">
          <a:xfrm>
            <a:off x="6497638" y="5537200"/>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zh-TW" sz="2400">
                <a:latin typeface="VNI-Times" pitchFamily="2" charset="0"/>
              </a:rPr>
              <a:t>12</a:t>
            </a:r>
            <a:endParaRPr kumimoji="0" lang="en-US" altLang="zh-TW" sz="2400">
              <a:latin typeface="VNI-Times" pitchFamily="2"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 chức bảng trang (tt)</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16" name="Picture 3"/>
          <p:cNvPicPr>
            <a:picLocks noChangeAspect="1" noChangeArrowheads="1"/>
          </p:cNvPicPr>
          <p:nvPr/>
        </p:nvPicPr>
        <p:blipFill>
          <a:blip r:embed="rId1">
            <a:extLst>
              <a:ext uri="{28A0092B-C50C-407E-A947-70E740481C1C}">
                <a14:useLocalDpi xmlns:a14="http://schemas.microsoft.com/office/drawing/2010/main" val="0"/>
              </a:ext>
            </a:extLst>
          </a:blip>
          <a:srcRect l="12523" t="937" r="12373" b="1125"/>
          <a:stretch>
            <a:fillRect/>
          </a:stretch>
        </p:blipFill>
        <p:spPr bwMode="auto">
          <a:xfrm>
            <a:off x="2162969" y="1501422"/>
            <a:ext cx="4816475" cy="50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 chức bảng trang (tt)</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15" descr="hinh4.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2438400"/>
            <a:ext cx="7197725" cy="3997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Box 7"/>
          <p:cNvSpPr txBox="1"/>
          <p:nvPr/>
        </p:nvSpPr>
        <p:spPr>
          <a:xfrm>
            <a:off x="251520" y="1541997"/>
            <a:ext cx="8435280" cy="1477328"/>
          </a:xfrm>
          <a:prstGeom prst="rect">
            <a:avLst/>
          </a:prstGeom>
          <a:noFill/>
        </p:spPr>
        <p:txBody>
          <a:bodyPr wrap="square" rtlCol="0">
            <a:spAutoFit/>
          </a:bodyPr>
          <a:lstStyle/>
          <a:p>
            <a:pPr algn="just">
              <a:defRPr/>
            </a:pPr>
            <a:r>
              <a:rPr lang="vi-VN" altLang="en-US" sz="2400"/>
              <a:t>Bảng trang nghịch đảo</a:t>
            </a:r>
            <a:r>
              <a:rPr lang="en-US" altLang="en-US" sz="2400"/>
              <a:t> (IBM system/38, IBM RISC, IBM RT)</a:t>
            </a:r>
            <a:r>
              <a:rPr lang="vi-VN" altLang="en-US" sz="2400"/>
              <a:t>: sử dụng cho tất cả các Process</a:t>
            </a:r>
            <a:endParaRPr lang="vi-VN" altLang="en-US" sz="2400"/>
          </a:p>
          <a:p>
            <a:pPr algn="just">
              <a:defRPr/>
            </a:pPr>
            <a:r>
              <a:rPr lang="vi-VN" altLang="en-US" sz="2400"/>
              <a:t>	&lt;IDP,p,d&gt;</a:t>
            </a:r>
            <a:endParaRPr lang="vi-VN" altLang="en-US" sz="2400"/>
          </a:p>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Bảo vệ bộ nhớ</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Content Placeholder 6"/>
          <p:cNvSpPr>
            <a:spLocks noGrp="1"/>
          </p:cNvSpPr>
          <p:nvPr>
            <p:ph idx="1"/>
          </p:nvPr>
        </p:nvSpPr>
        <p:spPr/>
        <p:txBody>
          <a:bodyPr/>
          <a:lstStyle/>
          <a:p>
            <a:pPr algn="just"/>
            <a:r>
              <a:rPr lang="vi-VN" altLang="en-US" sz="2600"/>
              <a:t>Việc bảo vệ bộ nhớ được hiện thực bằng cách gắn với frame các bit bảo vệ (protection bits) được giữ trong bảng phân trang. Các bit này biểu thị các thuộc tính sau</a:t>
            </a:r>
            <a:endParaRPr lang="vi-VN" altLang="en-US" sz="2600"/>
          </a:p>
          <a:p>
            <a:pPr lvl="1" algn="just"/>
            <a:r>
              <a:rPr lang="vi-VN" altLang="en-US" sz="2600"/>
              <a:t>read-only, read-write, execute-only</a:t>
            </a:r>
            <a:endParaRPr lang="vi-VN" altLang="en-US" sz="2600"/>
          </a:p>
          <a:p>
            <a:pPr algn="just"/>
            <a:r>
              <a:rPr lang="vi-VN" altLang="en-US" sz="2600"/>
              <a:t>Ngoài ra, còn có một </a:t>
            </a:r>
            <a:r>
              <a:rPr lang="vi-VN" altLang="en-US" sz="2600">
                <a:solidFill>
                  <a:srgbClr val="0070C0"/>
                </a:solidFill>
              </a:rPr>
              <a:t>valid/invalid bit </a:t>
            </a:r>
            <a:r>
              <a:rPr lang="vi-VN" altLang="en-US" sz="2600"/>
              <a:t>gắn với mỗi mục trong bảng phân trang</a:t>
            </a:r>
            <a:endParaRPr lang="vi-VN" altLang="en-US" sz="2600"/>
          </a:p>
          <a:p>
            <a:pPr lvl="1" algn="just"/>
            <a:r>
              <a:rPr lang="vi-VN" altLang="en-US" sz="2600">
                <a:solidFill>
                  <a:srgbClr val="0070C0"/>
                </a:solidFill>
              </a:rPr>
              <a:t>“valid”: </a:t>
            </a:r>
            <a:r>
              <a:rPr lang="vi-VN" altLang="en-US" sz="2600"/>
              <a:t>cho biết là trang của process, do đó là một trang hợp lệ.</a:t>
            </a:r>
            <a:endParaRPr lang="vi-VN" altLang="en-US" sz="2600"/>
          </a:p>
          <a:p>
            <a:pPr lvl="1" algn="just"/>
            <a:r>
              <a:rPr lang="vi-VN" altLang="en-US" sz="2600">
                <a:solidFill>
                  <a:srgbClr val="0070C0"/>
                </a:solidFill>
              </a:rPr>
              <a:t>“invalid”: </a:t>
            </a:r>
            <a:r>
              <a:rPr lang="vi-VN" altLang="en-US" sz="2600"/>
              <a:t>cho biết là trang không của process, do đó là một trang bất hợp lệ.</a:t>
            </a:r>
            <a:endParaRPr lang="vi-VN" altLang="en-US" sz="2600"/>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Bảo vệ bằng valid/invalid bit</a:t>
            </a:r>
            <a:endParaRPr lang="en-US"/>
          </a:p>
        </p:txBody>
      </p:sp>
      <p:sp>
        <p:nvSpPr>
          <p:cNvPr id="3" name="Date Placeholder 2"/>
          <p:cNvSpPr>
            <a:spLocks noGrp="1"/>
          </p:cNvSpPr>
          <p:nvPr>
            <p:ph type="dt" sz="half" idx="10"/>
          </p:nvPr>
        </p:nvSpPr>
        <p:spPr/>
        <p:txBody>
          <a:bodyPr/>
          <a:lstStyle/>
          <a:p>
            <a:fld id="{23BAD0F7-3350-4E06-B588-1E0EA9C9F1FB}" type="datetime1">
              <a:rPr kumimoji="1" lang="en-US" altLang="ja-JP" smtClean="0"/>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6" name="Rectangle 58"/>
          <p:cNvSpPr/>
          <p:nvPr/>
        </p:nvSpPr>
        <p:spPr bwMode="auto">
          <a:xfrm>
            <a:off x="1495425" y="1338263"/>
            <a:ext cx="1095375" cy="485775"/>
          </a:xfrm>
          <a:prstGeom prst="rect">
            <a:avLst/>
          </a:prstGeom>
          <a:solidFill>
            <a:srgbClr val="DDDDDD"/>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7" name="Rectangle 59"/>
          <p:cNvSpPr/>
          <p:nvPr/>
        </p:nvSpPr>
        <p:spPr bwMode="auto">
          <a:xfrm>
            <a:off x="795338" y="1217613"/>
            <a:ext cx="448841"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mj-lt"/>
                <a:ea typeface="Yu Gothic" panose="020B0400000000000000" pitchFamily="34" charset="-128"/>
                <a:sym typeface="VNI-Helve" pitchFamily="2" charset="0"/>
              </a:rPr>
              <a:t>00000</a:t>
            </a:r>
            <a:endParaRPr kumimoji="0" lang="en-US" altLang="en-US">
              <a:solidFill>
                <a:srgbClr val="000000"/>
              </a:solidFill>
              <a:latin typeface="+mj-lt"/>
              <a:ea typeface="Yu Gothic" panose="020B0400000000000000" pitchFamily="34" charset="-128"/>
              <a:sym typeface="VNI-Helve" pitchFamily="2" charset="0"/>
            </a:endParaRPr>
          </a:p>
        </p:txBody>
      </p:sp>
      <p:sp>
        <p:nvSpPr>
          <p:cNvPr id="8" name="Rectangle 60"/>
          <p:cNvSpPr/>
          <p:nvPr/>
        </p:nvSpPr>
        <p:spPr bwMode="auto">
          <a:xfrm>
            <a:off x="804863" y="3698875"/>
            <a:ext cx="448841"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mj-lt"/>
                <a:sym typeface="VNI-Helve" pitchFamily="2" charset="0"/>
              </a:rPr>
              <a:t>10468</a:t>
            </a:r>
            <a:endParaRPr kumimoji="0" lang="en-US" altLang="en-US">
              <a:solidFill>
                <a:srgbClr val="000000"/>
              </a:solidFill>
              <a:latin typeface="+mj-lt"/>
              <a:sym typeface="VNI-Helve" pitchFamily="2" charset="0"/>
            </a:endParaRPr>
          </a:p>
        </p:txBody>
      </p:sp>
      <p:sp>
        <p:nvSpPr>
          <p:cNvPr id="9" name="Rectangle 61"/>
          <p:cNvSpPr/>
          <p:nvPr/>
        </p:nvSpPr>
        <p:spPr bwMode="auto">
          <a:xfrm>
            <a:off x="1495425" y="1808163"/>
            <a:ext cx="1095375" cy="485775"/>
          </a:xfrm>
          <a:prstGeom prst="rect">
            <a:avLst/>
          </a:prstGeom>
          <a:solidFill>
            <a:srgbClr val="DDDDDD"/>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0" name="Rectangle 62"/>
          <p:cNvSpPr/>
          <p:nvPr/>
        </p:nvSpPr>
        <p:spPr bwMode="auto">
          <a:xfrm>
            <a:off x="1495425" y="2278063"/>
            <a:ext cx="1095375" cy="485775"/>
          </a:xfrm>
          <a:prstGeom prst="rect">
            <a:avLst/>
          </a:prstGeom>
          <a:solidFill>
            <a:srgbClr val="DDDDDD"/>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1" name="Rectangle 63"/>
          <p:cNvSpPr/>
          <p:nvPr/>
        </p:nvSpPr>
        <p:spPr bwMode="auto">
          <a:xfrm>
            <a:off x="1495425" y="2747963"/>
            <a:ext cx="1095375" cy="485775"/>
          </a:xfrm>
          <a:prstGeom prst="rect">
            <a:avLst/>
          </a:prstGeom>
          <a:solidFill>
            <a:srgbClr val="DDDDDD"/>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2" name="Rectangle 64"/>
          <p:cNvSpPr/>
          <p:nvPr/>
        </p:nvSpPr>
        <p:spPr bwMode="auto">
          <a:xfrm>
            <a:off x="1495425" y="3217863"/>
            <a:ext cx="1095375" cy="485775"/>
          </a:xfrm>
          <a:prstGeom prst="rect">
            <a:avLst/>
          </a:prstGeom>
          <a:solidFill>
            <a:srgbClr val="DDDDDD"/>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3" name="Rectangle 65"/>
          <p:cNvSpPr/>
          <p:nvPr/>
        </p:nvSpPr>
        <p:spPr bwMode="auto">
          <a:xfrm>
            <a:off x="1495425" y="3687763"/>
            <a:ext cx="1095375" cy="485775"/>
          </a:xfrm>
          <a:prstGeom prst="rect">
            <a:avLst/>
          </a:prstGeom>
          <a:solidFill>
            <a:srgbClr val="DDDDDD"/>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4" name="Rectangle 66"/>
          <p:cNvSpPr/>
          <p:nvPr/>
        </p:nvSpPr>
        <p:spPr bwMode="auto">
          <a:xfrm>
            <a:off x="1495425" y="4157663"/>
            <a:ext cx="1095375" cy="485775"/>
          </a:xfrm>
          <a:prstGeom prst="rect">
            <a:avLst/>
          </a:prstGeom>
          <a:solidFill>
            <a:srgbClr val="DDDDDD"/>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5" name="Rectangle 67"/>
          <p:cNvSpPr/>
          <p:nvPr/>
        </p:nvSpPr>
        <p:spPr bwMode="auto">
          <a:xfrm>
            <a:off x="806450" y="3968750"/>
            <a:ext cx="448841"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400" b="1">
                <a:solidFill>
                  <a:srgbClr val="000000"/>
                </a:solidFill>
                <a:latin typeface="+mj-lt"/>
                <a:sym typeface="VNI-Helve" pitchFamily="2" charset="0"/>
              </a:rPr>
              <a:t>12287</a:t>
            </a:r>
            <a:endParaRPr kumimoji="0" lang="en-US" altLang="en-US">
              <a:solidFill>
                <a:srgbClr val="000000"/>
              </a:solidFill>
              <a:latin typeface="+mj-lt"/>
              <a:sym typeface="VNI-Helve" pitchFamily="2" charset="0"/>
            </a:endParaRPr>
          </a:p>
        </p:txBody>
      </p:sp>
      <p:pic>
        <p:nvPicPr>
          <p:cNvPr id="16" name="table"/>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800600" y="1885950"/>
            <a:ext cx="798513" cy="317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69"/>
          <p:cNvSpPr/>
          <p:nvPr/>
        </p:nvSpPr>
        <p:spPr bwMode="auto">
          <a:xfrm>
            <a:off x="4519613" y="1203325"/>
            <a:ext cx="705321"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mj-lt"/>
                <a:sym typeface="VNI-Helve" pitchFamily="2" charset="0"/>
              </a:rPr>
              <a:t>frame</a:t>
            </a:r>
            <a:endParaRPr kumimoji="0" lang="en-US" altLang="en-US">
              <a:solidFill>
                <a:srgbClr val="000000"/>
              </a:solidFill>
              <a:latin typeface="+mj-lt"/>
              <a:sym typeface="VNI-Helve" pitchFamily="2" charset="0"/>
            </a:endParaRPr>
          </a:p>
          <a:p>
            <a:pPr>
              <a:spcBef>
                <a:spcPct val="0"/>
              </a:spcBef>
              <a:buClrTx/>
              <a:buSzTx/>
              <a:buFontTx/>
              <a:buNone/>
            </a:pPr>
            <a:r>
              <a:rPr kumimoji="0" lang="en-US" altLang="en-US">
                <a:solidFill>
                  <a:srgbClr val="000000"/>
                </a:solidFill>
                <a:latin typeface="+mj-lt"/>
                <a:sym typeface="VNI-Helve" pitchFamily="2" charset="0"/>
              </a:rPr>
              <a:t>number</a:t>
            </a:r>
            <a:endParaRPr kumimoji="0" lang="en-US" altLang="en-US">
              <a:solidFill>
                <a:srgbClr val="000000"/>
              </a:solidFill>
              <a:latin typeface="+mj-lt"/>
              <a:sym typeface="VNI-Helve" pitchFamily="2" charset="0"/>
            </a:endParaRPr>
          </a:p>
        </p:txBody>
      </p:sp>
      <p:sp>
        <p:nvSpPr>
          <p:cNvPr id="18" name="Rectangle 70"/>
          <p:cNvSpPr/>
          <p:nvPr/>
        </p:nvSpPr>
        <p:spPr bwMode="auto">
          <a:xfrm>
            <a:off x="5430838" y="1203325"/>
            <a:ext cx="94256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FF0000"/>
                </a:solidFill>
                <a:latin typeface="+mj-lt"/>
                <a:sym typeface="VNI-Helve" pitchFamily="2" charset="0"/>
              </a:rPr>
              <a:t>valid/</a:t>
            </a:r>
            <a:endParaRPr kumimoji="0" lang="en-US" altLang="en-US">
              <a:solidFill>
                <a:srgbClr val="FF0000"/>
              </a:solidFill>
              <a:latin typeface="+mj-lt"/>
              <a:sym typeface="VNI-Helve" pitchFamily="2" charset="0"/>
            </a:endParaRPr>
          </a:p>
          <a:p>
            <a:pPr>
              <a:spcBef>
                <a:spcPct val="0"/>
              </a:spcBef>
              <a:buClrTx/>
              <a:buSzTx/>
              <a:buFontTx/>
              <a:buNone/>
            </a:pPr>
            <a:r>
              <a:rPr kumimoji="0" lang="en-US" altLang="en-US">
                <a:solidFill>
                  <a:srgbClr val="FF0000"/>
                </a:solidFill>
                <a:latin typeface="+mj-lt"/>
                <a:sym typeface="VNI-Helve" pitchFamily="2" charset="0"/>
              </a:rPr>
              <a:t>invalid bit</a:t>
            </a:r>
            <a:endParaRPr kumimoji="0" lang="en-US" altLang="en-US">
              <a:solidFill>
                <a:srgbClr val="000000"/>
              </a:solidFill>
              <a:latin typeface="+mj-lt"/>
              <a:sym typeface="VNI-Helve" pitchFamily="2" charset="0"/>
            </a:endParaRPr>
          </a:p>
        </p:txBody>
      </p:sp>
      <p:sp>
        <p:nvSpPr>
          <p:cNvPr id="19" name="Rectangle 71"/>
          <p:cNvSpPr/>
          <p:nvPr/>
        </p:nvSpPr>
        <p:spPr bwMode="auto">
          <a:xfrm>
            <a:off x="4391025" y="1914525"/>
            <a:ext cx="2159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0</a:t>
            </a:r>
            <a:endParaRPr kumimoji="0" lang="en-US" altLang="en-US">
              <a:solidFill>
                <a:srgbClr val="000000"/>
              </a:solidFill>
              <a:latin typeface="VNI-Helve" pitchFamily="2" charset="0"/>
              <a:sym typeface="VNI-Helve" pitchFamily="2" charset="0"/>
            </a:endParaRPr>
          </a:p>
        </p:txBody>
      </p:sp>
      <p:sp>
        <p:nvSpPr>
          <p:cNvPr id="20" name="Rectangle 72"/>
          <p:cNvSpPr/>
          <p:nvPr/>
        </p:nvSpPr>
        <p:spPr bwMode="auto">
          <a:xfrm>
            <a:off x="4391025" y="2308225"/>
            <a:ext cx="2159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1</a:t>
            </a:r>
            <a:endParaRPr kumimoji="0" lang="en-US" altLang="en-US">
              <a:solidFill>
                <a:srgbClr val="000000"/>
              </a:solidFill>
              <a:latin typeface="VNI-Helve" pitchFamily="2" charset="0"/>
              <a:sym typeface="VNI-Helve" pitchFamily="2" charset="0"/>
            </a:endParaRPr>
          </a:p>
        </p:txBody>
      </p:sp>
      <p:sp>
        <p:nvSpPr>
          <p:cNvPr id="21" name="Rectangle 73"/>
          <p:cNvSpPr/>
          <p:nvPr/>
        </p:nvSpPr>
        <p:spPr bwMode="auto">
          <a:xfrm>
            <a:off x="4378325" y="2701925"/>
            <a:ext cx="2159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2</a:t>
            </a:r>
            <a:endParaRPr kumimoji="0" lang="en-US" altLang="en-US">
              <a:solidFill>
                <a:srgbClr val="000000"/>
              </a:solidFill>
              <a:latin typeface="VNI-Helve" pitchFamily="2" charset="0"/>
              <a:sym typeface="VNI-Helve" pitchFamily="2" charset="0"/>
            </a:endParaRPr>
          </a:p>
        </p:txBody>
      </p:sp>
      <p:sp>
        <p:nvSpPr>
          <p:cNvPr id="22" name="Rectangle 74"/>
          <p:cNvSpPr/>
          <p:nvPr/>
        </p:nvSpPr>
        <p:spPr bwMode="auto">
          <a:xfrm>
            <a:off x="4365625" y="3095625"/>
            <a:ext cx="2159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3</a:t>
            </a:r>
            <a:endParaRPr kumimoji="0" lang="en-US" altLang="en-US">
              <a:solidFill>
                <a:srgbClr val="000000"/>
              </a:solidFill>
              <a:latin typeface="VNI-Helve" pitchFamily="2" charset="0"/>
              <a:sym typeface="VNI-Helve" pitchFamily="2" charset="0"/>
            </a:endParaRPr>
          </a:p>
        </p:txBody>
      </p:sp>
      <p:sp>
        <p:nvSpPr>
          <p:cNvPr id="23" name="Rectangle 75"/>
          <p:cNvSpPr/>
          <p:nvPr/>
        </p:nvSpPr>
        <p:spPr bwMode="auto">
          <a:xfrm>
            <a:off x="4365625" y="3489325"/>
            <a:ext cx="2159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4</a:t>
            </a:r>
            <a:endParaRPr kumimoji="0" lang="en-US" altLang="en-US">
              <a:solidFill>
                <a:srgbClr val="000000"/>
              </a:solidFill>
              <a:latin typeface="VNI-Helve" pitchFamily="2" charset="0"/>
              <a:sym typeface="VNI-Helve" pitchFamily="2" charset="0"/>
            </a:endParaRPr>
          </a:p>
        </p:txBody>
      </p:sp>
      <p:sp>
        <p:nvSpPr>
          <p:cNvPr id="24" name="Rectangle 76"/>
          <p:cNvSpPr/>
          <p:nvPr/>
        </p:nvSpPr>
        <p:spPr bwMode="auto">
          <a:xfrm>
            <a:off x="4352925" y="3883025"/>
            <a:ext cx="2159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5</a:t>
            </a:r>
            <a:endParaRPr kumimoji="0" lang="en-US" altLang="en-US">
              <a:solidFill>
                <a:srgbClr val="000000"/>
              </a:solidFill>
              <a:latin typeface="VNI-Helve" pitchFamily="2" charset="0"/>
              <a:sym typeface="VNI-Helve" pitchFamily="2" charset="0"/>
            </a:endParaRPr>
          </a:p>
        </p:txBody>
      </p:sp>
      <p:sp>
        <p:nvSpPr>
          <p:cNvPr id="25" name="Rectangle 77"/>
          <p:cNvSpPr/>
          <p:nvPr/>
        </p:nvSpPr>
        <p:spPr bwMode="auto">
          <a:xfrm>
            <a:off x="4340225" y="4276725"/>
            <a:ext cx="2159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6</a:t>
            </a:r>
            <a:endParaRPr kumimoji="0" lang="en-US" altLang="en-US">
              <a:solidFill>
                <a:srgbClr val="000000"/>
              </a:solidFill>
              <a:latin typeface="VNI-Helve" pitchFamily="2" charset="0"/>
              <a:sym typeface="VNI-Helve" pitchFamily="2" charset="0"/>
            </a:endParaRPr>
          </a:p>
        </p:txBody>
      </p:sp>
      <p:sp>
        <p:nvSpPr>
          <p:cNvPr id="26" name="Rectangle 78"/>
          <p:cNvSpPr/>
          <p:nvPr/>
        </p:nvSpPr>
        <p:spPr bwMode="auto">
          <a:xfrm>
            <a:off x="4352925" y="4692650"/>
            <a:ext cx="2159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7</a:t>
            </a:r>
            <a:endParaRPr kumimoji="0" lang="en-US" altLang="en-US">
              <a:solidFill>
                <a:srgbClr val="000000"/>
              </a:solidFill>
              <a:latin typeface="VNI-Helve" pitchFamily="2" charset="0"/>
              <a:sym typeface="VNI-Helve" pitchFamily="2" charset="0"/>
            </a:endParaRPr>
          </a:p>
        </p:txBody>
      </p:sp>
      <p:sp>
        <p:nvSpPr>
          <p:cNvPr id="27" name="Rectangle 79"/>
          <p:cNvSpPr/>
          <p:nvPr/>
        </p:nvSpPr>
        <p:spPr bwMode="auto">
          <a:xfrm>
            <a:off x="1495425" y="4640263"/>
            <a:ext cx="1095375" cy="485775"/>
          </a:xfrm>
          <a:prstGeom prst="rect">
            <a:avLst/>
          </a:prstGeom>
          <a:solidFill>
            <a:srgbClr val="DDDDDD"/>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pic>
        <p:nvPicPr>
          <p:cNvPr id="28" name="tabl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47000" y="1263650"/>
            <a:ext cx="1284288"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AutoShape 173"/>
          <p:cNvSpPr/>
          <p:nvPr/>
        </p:nvSpPr>
        <p:spPr bwMode="auto">
          <a:xfrm>
            <a:off x="2960688" y="3146425"/>
            <a:ext cx="1096962" cy="231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200" y="0"/>
                </a:moveTo>
                <a:lnTo>
                  <a:pt x="0" y="0"/>
                </a:lnTo>
                <a:lnTo>
                  <a:pt x="5400" y="10800"/>
                </a:lnTo>
                <a:lnTo>
                  <a:pt x="0" y="21600"/>
                </a:lnTo>
                <a:lnTo>
                  <a:pt x="16200" y="21600"/>
                </a:lnTo>
                <a:lnTo>
                  <a:pt x="21600" y="10800"/>
                </a:lnTo>
                <a:lnTo>
                  <a:pt x="16200" y="0"/>
                </a:lnTo>
                <a:close/>
              </a:path>
            </a:pathLst>
          </a:custGeom>
          <a:solidFill>
            <a:srgbClr val="DDDDDD"/>
          </a:solidFill>
          <a:ln w="158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30" name="AutoShape 174"/>
          <p:cNvSpPr/>
          <p:nvPr/>
        </p:nvSpPr>
        <p:spPr bwMode="auto">
          <a:xfrm>
            <a:off x="6240463" y="3146425"/>
            <a:ext cx="1096962" cy="231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200" y="0"/>
                </a:moveTo>
                <a:lnTo>
                  <a:pt x="0" y="0"/>
                </a:lnTo>
                <a:lnTo>
                  <a:pt x="5400" y="10800"/>
                </a:lnTo>
                <a:lnTo>
                  <a:pt x="0" y="21600"/>
                </a:lnTo>
                <a:lnTo>
                  <a:pt x="16200" y="21600"/>
                </a:lnTo>
                <a:lnTo>
                  <a:pt x="21600" y="10800"/>
                </a:lnTo>
                <a:lnTo>
                  <a:pt x="16200" y="0"/>
                </a:lnTo>
                <a:close/>
              </a:path>
            </a:pathLst>
          </a:custGeom>
          <a:solidFill>
            <a:srgbClr val="DDDDDD"/>
          </a:solidFill>
          <a:ln w="158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31" name="Rectangle 83"/>
          <p:cNvSpPr/>
          <p:nvPr/>
        </p:nvSpPr>
        <p:spPr bwMode="auto">
          <a:xfrm>
            <a:off x="722313" y="4860925"/>
            <a:ext cx="57708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mj-lt"/>
                <a:sym typeface="VNI-Helve" pitchFamily="2" charset="0"/>
              </a:rPr>
              <a:t>16383</a:t>
            </a:r>
            <a:endParaRPr kumimoji="0" lang="en-US" altLang="en-US">
              <a:solidFill>
                <a:srgbClr val="000000"/>
              </a:solidFill>
              <a:latin typeface="+mj-lt"/>
              <a:sym typeface="VNI-Helve" pitchFamily="2" charset="0"/>
            </a:endParaRPr>
          </a:p>
        </p:txBody>
      </p:sp>
      <p:sp>
        <p:nvSpPr>
          <p:cNvPr id="32" name="Rectangle 84"/>
          <p:cNvSpPr/>
          <p:nvPr/>
        </p:nvSpPr>
        <p:spPr bwMode="auto">
          <a:xfrm>
            <a:off x="290513" y="1928813"/>
            <a:ext cx="532197"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mj-lt"/>
                <a:sym typeface="VNI-Helve" pitchFamily="2" charset="0"/>
              </a:rPr>
              <a:t>14 bit</a:t>
            </a:r>
            <a:endParaRPr kumimoji="0" lang="en-US" altLang="en-US">
              <a:solidFill>
                <a:srgbClr val="000000"/>
              </a:solidFill>
              <a:latin typeface="+mj-lt"/>
              <a:sym typeface="VNI-Helve" pitchFamily="2" charset="0"/>
            </a:endParaRPr>
          </a:p>
        </p:txBody>
      </p:sp>
      <p:sp>
        <p:nvSpPr>
          <p:cNvPr id="33" name="Text Box 3"/>
          <p:cNvSpPr txBox="1">
            <a:spLocks noChangeArrowheads="1"/>
          </p:cNvSpPr>
          <p:nvPr/>
        </p:nvSpPr>
        <p:spPr bwMode="auto">
          <a:xfrm>
            <a:off x="482600" y="5262563"/>
            <a:ext cx="7150100" cy="153272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spAutoFit/>
          </a:bodyPr>
          <a:lstStyle>
            <a:lvl1pPr marL="281305" indent="-281305">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hangingPunct="1">
              <a:spcBef>
                <a:spcPct val="10000"/>
              </a:spcBef>
              <a:buClrTx/>
              <a:buSzTx/>
              <a:buFont typeface="Wingdings" panose="05000000000000000000" pitchFamily="2" charset="2"/>
              <a:buChar char="Ä"/>
            </a:pPr>
            <a:r>
              <a:rPr lang="en-US" altLang="zh-TW">
                <a:latin typeface="+mj-lt"/>
                <a:ea typeface="標楷體" pitchFamily="65" charset="-128"/>
              </a:rPr>
              <a:t>Mỗi trang nhớ có kích thước 2K = 2048</a:t>
            </a:r>
            <a:endParaRPr lang="en-US" altLang="zh-TW">
              <a:latin typeface="+mj-lt"/>
              <a:ea typeface="標楷體" pitchFamily="65" charset="-128"/>
            </a:endParaRPr>
          </a:p>
          <a:p>
            <a:pPr eaLnBrk="1" hangingPunct="1">
              <a:spcBef>
                <a:spcPct val="10000"/>
              </a:spcBef>
              <a:buClrTx/>
              <a:buSzTx/>
              <a:buFont typeface="Wingdings" panose="05000000000000000000" pitchFamily="2" charset="2"/>
              <a:buChar char="Ä"/>
            </a:pPr>
            <a:r>
              <a:rPr lang="en-US" altLang="zh-TW">
                <a:latin typeface="+mj-lt"/>
                <a:ea typeface="標楷體" pitchFamily="65" charset="-128"/>
              </a:rPr>
              <a:t>Process có kích thước10468 </a:t>
            </a:r>
            <a:r>
              <a:rPr lang="en-US" altLang="zh-TW">
                <a:latin typeface="+mj-lt"/>
                <a:ea typeface="標楷體" pitchFamily="65" charset="-128"/>
                <a:sym typeface="Symbol" panose="05050102010706020507" pitchFamily="18" charset="2"/>
              </a:rPr>
              <a:t> phân mảnh nội ở frame 9 (chứa page 5), </a:t>
            </a:r>
            <a:r>
              <a:rPr lang="en-US" altLang="zh-TW">
                <a:latin typeface="+mj-lt"/>
                <a:ea typeface="標楷體" pitchFamily="65" charset="-128"/>
              </a:rPr>
              <a:t>các địa chỉ ảo &gt; 12287 là các địa chỉ invalid.</a:t>
            </a:r>
            <a:endParaRPr lang="en-US" altLang="zh-TW">
              <a:latin typeface="+mj-lt"/>
              <a:ea typeface="標楷體" pitchFamily="65" charset="-128"/>
            </a:endParaRPr>
          </a:p>
          <a:p>
            <a:pPr eaLnBrk="1" hangingPunct="1">
              <a:spcBef>
                <a:spcPct val="10000"/>
              </a:spcBef>
              <a:buClrTx/>
              <a:buSzTx/>
              <a:buFont typeface="Wingdings" panose="05000000000000000000" pitchFamily="2" charset="2"/>
              <a:buChar char="Ä"/>
            </a:pPr>
            <a:r>
              <a:rPr lang="en-US" altLang="zh-TW">
                <a:latin typeface="+mj-lt"/>
                <a:ea typeface="標楷體" pitchFamily="65" charset="-128"/>
              </a:rPr>
              <a:t>Dùng PTLR  để kiểm tra truy xuất đến bảng phân trang có nằm trong bảng hay không.</a:t>
            </a:r>
            <a:endParaRPr lang="en-US" altLang="zh-TW">
              <a:latin typeface="+mj-lt"/>
              <a:ea typeface="標楷體" pitchFamily="65" charset="-128"/>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Chia sẻ các trang nhớ</a:t>
            </a:r>
            <a:endParaRPr lang="en-US"/>
          </a:p>
        </p:txBody>
      </p:sp>
      <p:sp>
        <p:nvSpPr>
          <p:cNvPr id="3" name="Date Placeholder 2"/>
          <p:cNvSpPr>
            <a:spLocks noGrp="1"/>
          </p:cNvSpPr>
          <p:nvPr>
            <p:ph type="dt" sz="half" idx="10"/>
          </p:nvPr>
        </p:nvSpPr>
        <p:spPr/>
        <p:txBody>
          <a:bodyPr/>
          <a:lstStyle/>
          <a:p>
            <a:fld id="{23BAD0F7-3350-4E06-B588-1E0EA9C9F1FB}" type="datetime1">
              <a:rPr kumimoji="1" lang="en-US" altLang="ja-JP" smtClean="0"/>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Rectangle 4"/>
          <p:cNvSpPr/>
          <p:nvPr/>
        </p:nvSpPr>
        <p:spPr bwMode="auto">
          <a:xfrm>
            <a:off x="735013" y="1219200"/>
            <a:ext cx="1117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CC00"/>
                </a:solidFill>
                <a:latin typeface="VNI-Helve" pitchFamily="2" charset="0"/>
                <a:sym typeface="VNI-Helve" pitchFamily="2" charset="0"/>
              </a:rPr>
              <a:t>Process 1</a:t>
            </a:r>
            <a:endParaRPr kumimoji="0" lang="en-US" altLang="en-US">
              <a:solidFill>
                <a:srgbClr val="000000"/>
              </a:solidFill>
              <a:latin typeface="VNI-Helve" pitchFamily="2" charset="0"/>
              <a:sym typeface="VNI-Helve" pitchFamily="2" charset="0"/>
            </a:endParaRPr>
          </a:p>
        </p:txBody>
      </p:sp>
      <p:grpSp>
        <p:nvGrpSpPr>
          <p:cNvPr id="7" name="Group 5"/>
          <p:cNvGrpSpPr/>
          <p:nvPr/>
        </p:nvGrpSpPr>
        <p:grpSpPr bwMode="auto">
          <a:xfrm>
            <a:off x="738188" y="1636713"/>
            <a:ext cx="1098550" cy="485775"/>
            <a:chOff x="-1" y="0"/>
            <a:chExt cx="1095377" cy="485775"/>
          </a:xfrm>
        </p:grpSpPr>
        <p:sp>
          <p:nvSpPr>
            <p:cNvPr id="8" name="Rectangle 91"/>
            <p:cNvSpPr/>
            <p:nvPr/>
          </p:nvSpPr>
          <p:spPr bwMode="auto">
            <a:xfrm>
              <a:off x="-1" y="0"/>
              <a:ext cx="1095377" cy="485775"/>
            </a:xfrm>
            <a:prstGeom prst="rect">
              <a:avLst/>
            </a:prstGeom>
            <a:noFill/>
            <a:ln w="1270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9" name="Rectangle 92"/>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1</a:t>
              </a:r>
              <a:endParaRPr kumimoji="0" lang="en-US" altLang="en-US">
                <a:solidFill>
                  <a:srgbClr val="000000"/>
                </a:solidFill>
                <a:latin typeface="VNI-Helve" pitchFamily="2" charset="0"/>
                <a:sym typeface="VNI-Helve" pitchFamily="2" charset="0"/>
              </a:endParaRPr>
            </a:p>
          </p:txBody>
        </p:sp>
      </p:grpSp>
      <p:grpSp>
        <p:nvGrpSpPr>
          <p:cNvPr id="10" name="Group 6"/>
          <p:cNvGrpSpPr/>
          <p:nvPr/>
        </p:nvGrpSpPr>
        <p:grpSpPr bwMode="auto">
          <a:xfrm>
            <a:off x="738188" y="2119313"/>
            <a:ext cx="1098550" cy="485775"/>
            <a:chOff x="-1" y="0"/>
            <a:chExt cx="1095377" cy="485775"/>
          </a:xfrm>
        </p:grpSpPr>
        <p:sp>
          <p:nvSpPr>
            <p:cNvPr id="11" name="Rectangle 89"/>
            <p:cNvSpPr/>
            <p:nvPr/>
          </p:nvSpPr>
          <p:spPr bwMode="auto">
            <a:xfrm>
              <a:off x="-1" y="0"/>
              <a:ext cx="1095377" cy="485775"/>
            </a:xfrm>
            <a:prstGeom prst="rect">
              <a:avLst/>
            </a:prstGeom>
            <a:noFill/>
            <a:ln w="1270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2" name="Rectangle 90"/>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2</a:t>
              </a:r>
              <a:endParaRPr kumimoji="0" lang="en-US" altLang="en-US">
                <a:solidFill>
                  <a:srgbClr val="000000"/>
                </a:solidFill>
                <a:latin typeface="VNI-Helve" pitchFamily="2" charset="0"/>
                <a:sym typeface="VNI-Helve" pitchFamily="2" charset="0"/>
              </a:endParaRPr>
            </a:p>
          </p:txBody>
        </p:sp>
      </p:grpSp>
      <p:grpSp>
        <p:nvGrpSpPr>
          <p:cNvPr id="13" name="Group 7"/>
          <p:cNvGrpSpPr/>
          <p:nvPr/>
        </p:nvGrpSpPr>
        <p:grpSpPr bwMode="auto">
          <a:xfrm>
            <a:off x="738188" y="2601913"/>
            <a:ext cx="1098550" cy="485775"/>
            <a:chOff x="-1" y="0"/>
            <a:chExt cx="1095377" cy="485775"/>
          </a:xfrm>
        </p:grpSpPr>
        <p:sp>
          <p:nvSpPr>
            <p:cNvPr id="14" name="Rectangle 87"/>
            <p:cNvSpPr/>
            <p:nvPr/>
          </p:nvSpPr>
          <p:spPr bwMode="auto">
            <a:xfrm>
              <a:off x="-1" y="0"/>
              <a:ext cx="1095377" cy="485775"/>
            </a:xfrm>
            <a:prstGeom prst="rect">
              <a:avLst/>
            </a:prstGeom>
            <a:noFill/>
            <a:ln w="1270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5" name="Rectangle 88"/>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3</a:t>
              </a:r>
              <a:endParaRPr kumimoji="0" lang="en-US" altLang="en-US">
                <a:solidFill>
                  <a:srgbClr val="000000"/>
                </a:solidFill>
                <a:latin typeface="VNI-Helve" pitchFamily="2" charset="0"/>
                <a:sym typeface="VNI-Helve" pitchFamily="2" charset="0"/>
              </a:endParaRPr>
            </a:p>
          </p:txBody>
        </p:sp>
      </p:grpSp>
      <p:grpSp>
        <p:nvGrpSpPr>
          <p:cNvPr id="16" name="Group 8"/>
          <p:cNvGrpSpPr/>
          <p:nvPr/>
        </p:nvGrpSpPr>
        <p:grpSpPr bwMode="auto">
          <a:xfrm>
            <a:off x="738188" y="3084513"/>
            <a:ext cx="1098550" cy="485775"/>
            <a:chOff x="-1" y="0"/>
            <a:chExt cx="1095377" cy="485775"/>
          </a:xfrm>
        </p:grpSpPr>
        <p:sp>
          <p:nvSpPr>
            <p:cNvPr id="17" name="Rectangle 85" descr="pattern.png"/>
            <p:cNvSpPr/>
            <p:nvPr/>
          </p:nvSpPr>
          <p:spPr bwMode="auto">
            <a:xfrm>
              <a:off x="-1" y="0"/>
              <a:ext cx="1095377" cy="485775"/>
            </a:xfrm>
            <a:prstGeom prst="rect">
              <a:avLst/>
            </a:prstGeom>
            <a:blipFill dpi="0" rotWithShape="0">
              <a:blip r:embed="rId1"/>
              <a:srcRect/>
              <a:tile tx="0" ty="0" sx="100000" sy="100000" flip="none" algn="tl"/>
            </a:blip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8" name="Rectangle 86"/>
            <p:cNvSpPr/>
            <p:nvPr/>
          </p:nvSpPr>
          <p:spPr bwMode="auto">
            <a:xfrm>
              <a:off x="-1" y="76517"/>
              <a:ext cx="691417"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data 1</a:t>
              </a:r>
              <a:endParaRPr kumimoji="0" lang="en-US" altLang="en-US">
                <a:solidFill>
                  <a:srgbClr val="000000"/>
                </a:solidFill>
                <a:latin typeface="VNI-Helve" pitchFamily="2" charset="0"/>
                <a:sym typeface="VNI-Helve" pitchFamily="2" charset="0"/>
              </a:endParaRPr>
            </a:p>
          </p:txBody>
        </p:sp>
      </p:grpSp>
      <p:grpSp>
        <p:nvGrpSpPr>
          <p:cNvPr id="19" name="Group 9"/>
          <p:cNvGrpSpPr/>
          <p:nvPr/>
        </p:nvGrpSpPr>
        <p:grpSpPr bwMode="auto">
          <a:xfrm>
            <a:off x="728663" y="4222750"/>
            <a:ext cx="1095375" cy="485775"/>
            <a:chOff x="-1" y="0"/>
            <a:chExt cx="1095377" cy="485775"/>
          </a:xfrm>
        </p:grpSpPr>
        <p:sp>
          <p:nvSpPr>
            <p:cNvPr id="20" name="Rectangle 83"/>
            <p:cNvSpPr/>
            <p:nvPr/>
          </p:nvSpPr>
          <p:spPr bwMode="auto">
            <a:xfrm>
              <a:off x="-1" y="0"/>
              <a:ext cx="1095377" cy="485775"/>
            </a:xfrm>
            <a:prstGeom prst="rect">
              <a:avLst/>
            </a:prstGeom>
            <a:solidFill>
              <a:srgbClr val="FFFFFF"/>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21" name="Rectangle 84"/>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1</a:t>
              </a:r>
              <a:endParaRPr kumimoji="0" lang="en-US" altLang="en-US">
                <a:solidFill>
                  <a:srgbClr val="000000"/>
                </a:solidFill>
                <a:latin typeface="VNI-Helve" pitchFamily="2" charset="0"/>
                <a:sym typeface="VNI-Helve" pitchFamily="2" charset="0"/>
              </a:endParaRPr>
            </a:p>
          </p:txBody>
        </p:sp>
      </p:grpSp>
      <p:grpSp>
        <p:nvGrpSpPr>
          <p:cNvPr id="22" name="Group 10"/>
          <p:cNvGrpSpPr/>
          <p:nvPr/>
        </p:nvGrpSpPr>
        <p:grpSpPr bwMode="auto">
          <a:xfrm>
            <a:off x="728663" y="4692650"/>
            <a:ext cx="1095375" cy="485775"/>
            <a:chOff x="-1" y="0"/>
            <a:chExt cx="1095377" cy="485775"/>
          </a:xfrm>
        </p:grpSpPr>
        <p:sp>
          <p:nvSpPr>
            <p:cNvPr id="23" name="Rectangle 81"/>
            <p:cNvSpPr/>
            <p:nvPr/>
          </p:nvSpPr>
          <p:spPr bwMode="auto">
            <a:xfrm>
              <a:off x="-1" y="0"/>
              <a:ext cx="1095377" cy="485775"/>
            </a:xfrm>
            <a:prstGeom prst="rect">
              <a:avLst/>
            </a:prstGeom>
            <a:solidFill>
              <a:srgbClr val="FFFFFF"/>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24" name="Rectangle 82"/>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2</a:t>
              </a:r>
              <a:endParaRPr kumimoji="0" lang="en-US" altLang="en-US">
                <a:solidFill>
                  <a:srgbClr val="000000"/>
                </a:solidFill>
                <a:latin typeface="VNI-Helve" pitchFamily="2" charset="0"/>
                <a:sym typeface="VNI-Helve" pitchFamily="2" charset="0"/>
              </a:endParaRPr>
            </a:p>
          </p:txBody>
        </p:sp>
      </p:grpSp>
      <p:grpSp>
        <p:nvGrpSpPr>
          <p:cNvPr id="25" name="Group 11"/>
          <p:cNvGrpSpPr/>
          <p:nvPr/>
        </p:nvGrpSpPr>
        <p:grpSpPr bwMode="auto">
          <a:xfrm>
            <a:off x="728663" y="5162550"/>
            <a:ext cx="1095375" cy="485775"/>
            <a:chOff x="-1" y="0"/>
            <a:chExt cx="1095377" cy="485775"/>
          </a:xfrm>
        </p:grpSpPr>
        <p:sp>
          <p:nvSpPr>
            <p:cNvPr id="26" name="Rectangle 79"/>
            <p:cNvSpPr/>
            <p:nvPr/>
          </p:nvSpPr>
          <p:spPr bwMode="auto">
            <a:xfrm>
              <a:off x="-1" y="0"/>
              <a:ext cx="1095377" cy="485775"/>
            </a:xfrm>
            <a:prstGeom prst="rect">
              <a:avLst/>
            </a:prstGeom>
            <a:solidFill>
              <a:srgbClr val="FFFFFF"/>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27" name="Rectangle 80"/>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2</a:t>
              </a:r>
              <a:endParaRPr kumimoji="0" lang="en-US" altLang="en-US">
                <a:solidFill>
                  <a:srgbClr val="000000"/>
                </a:solidFill>
                <a:latin typeface="VNI-Helve" pitchFamily="2" charset="0"/>
                <a:sym typeface="VNI-Helve" pitchFamily="2" charset="0"/>
              </a:endParaRPr>
            </a:p>
          </p:txBody>
        </p:sp>
      </p:grpSp>
      <p:grpSp>
        <p:nvGrpSpPr>
          <p:cNvPr id="28" name="Group 12"/>
          <p:cNvGrpSpPr/>
          <p:nvPr/>
        </p:nvGrpSpPr>
        <p:grpSpPr bwMode="auto">
          <a:xfrm>
            <a:off x="728663" y="5632450"/>
            <a:ext cx="1095375" cy="485775"/>
            <a:chOff x="-1" y="0"/>
            <a:chExt cx="1095377" cy="485775"/>
          </a:xfrm>
        </p:grpSpPr>
        <p:sp>
          <p:nvSpPr>
            <p:cNvPr id="29" name="Rectangle 77" descr="pattern.png"/>
            <p:cNvSpPr/>
            <p:nvPr/>
          </p:nvSpPr>
          <p:spPr bwMode="auto">
            <a:xfrm>
              <a:off x="-1" y="0"/>
              <a:ext cx="1095377" cy="485775"/>
            </a:xfrm>
            <a:prstGeom prst="rect">
              <a:avLst/>
            </a:prstGeom>
            <a:blipFill dpi="0" rotWithShape="0">
              <a:blip r:embed="rId2"/>
              <a:srcRect/>
              <a:tile tx="0" ty="0" sx="100000" sy="100000" flip="none" algn="tl"/>
            </a:blip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30" name="Rectangle 78"/>
            <p:cNvSpPr/>
            <p:nvPr/>
          </p:nvSpPr>
          <p:spPr bwMode="auto">
            <a:xfrm>
              <a:off x="-1" y="76517"/>
              <a:ext cx="691417"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data 3</a:t>
              </a:r>
              <a:endParaRPr kumimoji="0" lang="en-US" altLang="en-US">
                <a:solidFill>
                  <a:srgbClr val="000000"/>
                </a:solidFill>
                <a:latin typeface="VNI-Helve" pitchFamily="2" charset="0"/>
                <a:sym typeface="VNI-Helve" pitchFamily="2" charset="0"/>
              </a:endParaRPr>
            </a:p>
          </p:txBody>
        </p:sp>
      </p:grpSp>
      <p:sp>
        <p:nvSpPr>
          <p:cNvPr id="31" name="Rectangle 13"/>
          <p:cNvSpPr/>
          <p:nvPr/>
        </p:nvSpPr>
        <p:spPr bwMode="auto">
          <a:xfrm>
            <a:off x="779463" y="6169025"/>
            <a:ext cx="11207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CC00"/>
                </a:solidFill>
                <a:latin typeface="VNI-Helve" pitchFamily="2" charset="0"/>
                <a:sym typeface="VNI-Helve" pitchFamily="2" charset="0"/>
              </a:rPr>
              <a:t>Process 3</a:t>
            </a:r>
            <a:endParaRPr kumimoji="0" lang="en-US" altLang="en-US">
              <a:solidFill>
                <a:srgbClr val="000000"/>
              </a:solidFill>
              <a:latin typeface="VNI-Helve" pitchFamily="2" charset="0"/>
              <a:sym typeface="VNI-Helve" pitchFamily="2" charset="0"/>
            </a:endParaRPr>
          </a:p>
        </p:txBody>
      </p:sp>
      <p:grpSp>
        <p:nvGrpSpPr>
          <p:cNvPr id="32" name="Group 14"/>
          <p:cNvGrpSpPr/>
          <p:nvPr/>
        </p:nvGrpSpPr>
        <p:grpSpPr bwMode="auto">
          <a:xfrm>
            <a:off x="2459038" y="4443413"/>
            <a:ext cx="438150" cy="371475"/>
            <a:chOff x="0" y="-1"/>
            <a:chExt cx="436563" cy="370841"/>
          </a:xfrm>
        </p:grpSpPr>
        <p:sp>
          <p:nvSpPr>
            <p:cNvPr id="33" name="Rectangle 75"/>
            <p:cNvSpPr/>
            <p:nvPr/>
          </p:nvSpPr>
          <p:spPr bwMode="auto">
            <a:xfrm>
              <a:off x="0" y="2063"/>
              <a:ext cx="436563" cy="366714"/>
            </a:xfrm>
            <a:prstGeom prst="rect">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34" name="Rectangle 76"/>
            <p:cNvSpPr/>
            <p:nvPr/>
          </p:nvSpPr>
          <p:spPr bwMode="auto">
            <a:xfrm>
              <a:off x="0" y="-1"/>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endParaRPr kumimoji="0" lang="en-US" altLang="en-US">
                <a:solidFill>
                  <a:srgbClr val="000000"/>
                </a:solidFill>
                <a:latin typeface="VNI-Helve" pitchFamily="2" charset="0"/>
                <a:sym typeface="VNI-Helve" pitchFamily="2" charset="0"/>
              </a:endParaRPr>
            </a:p>
          </p:txBody>
        </p:sp>
      </p:grpSp>
      <p:grpSp>
        <p:nvGrpSpPr>
          <p:cNvPr id="35" name="Group 15"/>
          <p:cNvGrpSpPr/>
          <p:nvPr/>
        </p:nvGrpSpPr>
        <p:grpSpPr bwMode="auto">
          <a:xfrm>
            <a:off x="2459038" y="4808538"/>
            <a:ext cx="438150" cy="371475"/>
            <a:chOff x="0" y="-1"/>
            <a:chExt cx="436563" cy="370841"/>
          </a:xfrm>
        </p:grpSpPr>
        <p:sp>
          <p:nvSpPr>
            <p:cNvPr id="36" name="Rectangle 73"/>
            <p:cNvSpPr/>
            <p:nvPr/>
          </p:nvSpPr>
          <p:spPr bwMode="auto">
            <a:xfrm>
              <a:off x="0" y="2063"/>
              <a:ext cx="436563" cy="366714"/>
            </a:xfrm>
            <a:prstGeom prst="rect">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37" name="Rectangle 74"/>
            <p:cNvSpPr/>
            <p:nvPr/>
          </p:nvSpPr>
          <p:spPr bwMode="auto">
            <a:xfrm>
              <a:off x="0" y="-1"/>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4</a:t>
              </a:r>
              <a:endParaRPr kumimoji="0" lang="en-US" altLang="en-US">
                <a:solidFill>
                  <a:srgbClr val="000000"/>
                </a:solidFill>
                <a:latin typeface="VNI-Helve" pitchFamily="2" charset="0"/>
                <a:sym typeface="VNI-Helve" pitchFamily="2" charset="0"/>
              </a:endParaRPr>
            </a:p>
          </p:txBody>
        </p:sp>
      </p:grpSp>
      <p:grpSp>
        <p:nvGrpSpPr>
          <p:cNvPr id="38" name="Group 16"/>
          <p:cNvGrpSpPr/>
          <p:nvPr/>
        </p:nvGrpSpPr>
        <p:grpSpPr bwMode="auto">
          <a:xfrm>
            <a:off x="2459038" y="5175250"/>
            <a:ext cx="438150" cy="371475"/>
            <a:chOff x="0" y="-1"/>
            <a:chExt cx="436563" cy="370841"/>
          </a:xfrm>
        </p:grpSpPr>
        <p:sp>
          <p:nvSpPr>
            <p:cNvPr id="39" name="Rectangle 71"/>
            <p:cNvSpPr/>
            <p:nvPr/>
          </p:nvSpPr>
          <p:spPr bwMode="auto">
            <a:xfrm>
              <a:off x="0" y="2063"/>
              <a:ext cx="436563" cy="366714"/>
            </a:xfrm>
            <a:prstGeom prst="rect">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40" name="Rectangle 72"/>
            <p:cNvSpPr/>
            <p:nvPr/>
          </p:nvSpPr>
          <p:spPr bwMode="auto">
            <a:xfrm>
              <a:off x="0" y="-1"/>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6</a:t>
              </a:r>
              <a:endParaRPr kumimoji="0" lang="en-US" altLang="en-US">
                <a:solidFill>
                  <a:srgbClr val="000000"/>
                </a:solidFill>
                <a:latin typeface="VNI-Helve" pitchFamily="2" charset="0"/>
                <a:sym typeface="VNI-Helve" pitchFamily="2" charset="0"/>
              </a:endParaRPr>
            </a:p>
          </p:txBody>
        </p:sp>
      </p:grpSp>
      <p:grpSp>
        <p:nvGrpSpPr>
          <p:cNvPr id="41" name="Group 17"/>
          <p:cNvGrpSpPr/>
          <p:nvPr/>
        </p:nvGrpSpPr>
        <p:grpSpPr bwMode="auto">
          <a:xfrm>
            <a:off x="2459038" y="5540375"/>
            <a:ext cx="438150" cy="371475"/>
            <a:chOff x="0" y="-1"/>
            <a:chExt cx="436563" cy="370841"/>
          </a:xfrm>
        </p:grpSpPr>
        <p:sp>
          <p:nvSpPr>
            <p:cNvPr id="42" name="Rectangle 69" descr="pattern.png"/>
            <p:cNvSpPr/>
            <p:nvPr/>
          </p:nvSpPr>
          <p:spPr bwMode="auto">
            <a:xfrm>
              <a:off x="0" y="2063"/>
              <a:ext cx="436563" cy="366714"/>
            </a:xfrm>
            <a:prstGeom prst="rect">
              <a:avLst/>
            </a:prstGeom>
            <a:blipFill dpi="0" rotWithShape="0">
              <a:blip r:embed="rId2"/>
              <a:srcRect/>
              <a:tile tx="0" ty="0" sx="100000" sy="100000" flip="none" algn="tl"/>
            </a:bli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43" name="Rectangle 70"/>
            <p:cNvSpPr/>
            <p:nvPr/>
          </p:nvSpPr>
          <p:spPr bwMode="auto">
            <a:xfrm>
              <a:off x="0" y="-1"/>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2</a:t>
              </a:r>
              <a:endParaRPr kumimoji="0" lang="en-US" altLang="en-US">
                <a:solidFill>
                  <a:srgbClr val="000000"/>
                </a:solidFill>
                <a:latin typeface="VNI-Helve" pitchFamily="2" charset="0"/>
                <a:sym typeface="VNI-Helve" pitchFamily="2" charset="0"/>
              </a:endParaRPr>
            </a:p>
          </p:txBody>
        </p:sp>
      </p:grpSp>
      <p:sp>
        <p:nvSpPr>
          <p:cNvPr id="44" name="Rectangle 18"/>
          <p:cNvSpPr/>
          <p:nvPr/>
        </p:nvSpPr>
        <p:spPr bwMode="auto">
          <a:xfrm>
            <a:off x="2087563" y="4445000"/>
            <a:ext cx="228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0</a:t>
            </a:r>
            <a:endParaRPr kumimoji="0" lang="en-US" altLang="en-US">
              <a:solidFill>
                <a:srgbClr val="000000"/>
              </a:solidFill>
              <a:latin typeface="VNI-Helve" pitchFamily="2" charset="0"/>
              <a:sym typeface="VNI-Helve" pitchFamily="2" charset="0"/>
            </a:endParaRPr>
          </a:p>
        </p:txBody>
      </p:sp>
      <p:sp>
        <p:nvSpPr>
          <p:cNvPr id="45" name="Rectangle 19"/>
          <p:cNvSpPr/>
          <p:nvPr/>
        </p:nvSpPr>
        <p:spPr bwMode="auto">
          <a:xfrm>
            <a:off x="2087563" y="4849813"/>
            <a:ext cx="228600"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1</a:t>
            </a:r>
            <a:endParaRPr kumimoji="0" lang="en-US" altLang="en-US">
              <a:solidFill>
                <a:srgbClr val="000000"/>
              </a:solidFill>
              <a:latin typeface="VNI-Helve" pitchFamily="2" charset="0"/>
              <a:sym typeface="VNI-Helve" pitchFamily="2" charset="0"/>
            </a:endParaRPr>
          </a:p>
        </p:txBody>
      </p:sp>
      <p:sp>
        <p:nvSpPr>
          <p:cNvPr id="46" name="Rectangle 20"/>
          <p:cNvSpPr/>
          <p:nvPr/>
        </p:nvSpPr>
        <p:spPr bwMode="auto">
          <a:xfrm>
            <a:off x="2087563" y="5216525"/>
            <a:ext cx="228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2</a:t>
            </a:r>
            <a:endParaRPr kumimoji="0" lang="en-US" altLang="en-US">
              <a:solidFill>
                <a:srgbClr val="000000"/>
              </a:solidFill>
              <a:latin typeface="VNI-Helve" pitchFamily="2" charset="0"/>
              <a:sym typeface="VNI-Helve" pitchFamily="2" charset="0"/>
            </a:endParaRPr>
          </a:p>
        </p:txBody>
      </p:sp>
      <p:sp>
        <p:nvSpPr>
          <p:cNvPr id="47" name="Rectangle 21"/>
          <p:cNvSpPr/>
          <p:nvPr/>
        </p:nvSpPr>
        <p:spPr bwMode="auto">
          <a:xfrm>
            <a:off x="2087563" y="5581650"/>
            <a:ext cx="228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endParaRPr kumimoji="0" lang="en-US" altLang="en-US">
              <a:solidFill>
                <a:srgbClr val="000000"/>
              </a:solidFill>
              <a:latin typeface="VNI-Helve" pitchFamily="2" charset="0"/>
              <a:sym typeface="VNI-Helve" pitchFamily="2" charset="0"/>
            </a:endParaRPr>
          </a:p>
        </p:txBody>
      </p:sp>
      <p:grpSp>
        <p:nvGrpSpPr>
          <p:cNvPr id="48" name="Group 22"/>
          <p:cNvGrpSpPr/>
          <p:nvPr/>
        </p:nvGrpSpPr>
        <p:grpSpPr bwMode="auto">
          <a:xfrm>
            <a:off x="2401888" y="1800225"/>
            <a:ext cx="438150" cy="369888"/>
            <a:chOff x="0" y="0"/>
            <a:chExt cx="436563" cy="370841"/>
          </a:xfrm>
        </p:grpSpPr>
        <p:sp>
          <p:nvSpPr>
            <p:cNvPr id="49" name="Rectangle 67"/>
            <p:cNvSpPr/>
            <p:nvPr/>
          </p:nvSpPr>
          <p:spPr bwMode="auto">
            <a:xfrm>
              <a:off x="0" y="1269"/>
              <a:ext cx="436563" cy="368302"/>
            </a:xfrm>
            <a:prstGeom prst="rect">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50" name="Rectangle 68"/>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endParaRPr kumimoji="0" lang="en-US" altLang="en-US">
                <a:solidFill>
                  <a:srgbClr val="000000"/>
                </a:solidFill>
                <a:latin typeface="VNI-Helve" pitchFamily="2" charset="0"/>
                <a:sym typeface="VNI-Helve" pitchFamily="2" charset="0"/>
              </a:endParaRPr>
            </a:p>
          </p:txBody>
        </p:sp>
      </p:grpSp>
      <p:grpSp>
        <p:nvGrpSpPr>
          <p:cNvPr id="51" name="Group 23"/>
          <p:cNvGrpSpPr/>
          <p:nvPr/>
        </p:nvGrpSpPr>
        <p:grpSpPr bwMode="auto">
          <a:xfrm>
            <a:off x="2401888" y="2165350"/>
            <a:ext cx="438150" cy="369888"/>
            <a:chOff x="0" y="0"/>
            <a:chExt cx="436563" cy="370841"/>
          </a:xfrm>
        </p:grpSpPr>
        <p:sp>
          <p:nvSpPr>
            <p:cNvPr id="52" name="Rectangle 65"/>
            <p:cNvSpPr/>
            <p:nvPr/>
          </p:nvSpPr>
          <p:spPr bwMode="auto">
            <a:xfrm>
              <a:off x="0" y="1269"/>
              <a:ext cx="436563" cy="368302"/>
            </a:xfrm>
            <a:prstGeom prst="rect">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53" name="Rectangle 66"/>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4</a:t>
              </a:r>
              <a:endParaRPr kumimoji="0" lang="en-US" altLang="en-US">
                <a:solidFill>
                  <a:srgbClr val="000000"/>
                </a:solidFill>
                <a:latin typeface="VNI-Helve" pitchFamily="2" charset="0"/>
                <a:sym typeface="VNI-Helve" pitchFamily="2" charset="0"/>
              </a:endParaRPr>
            </a:p>
          </p:txBody>
        </p:sp>
      </p:grpSp>
      <p:grpSp>
        <p:nvGrpSpPr>
          <p:cNvPr id="54" name="Group 24"/>
          <p:cNvGrpSpPr/>
          <p:nvPr/>
        </p:nvGrpSpPr>
        <p:grpSpPr bwMode="auto">
          <a:xfrm>
            <a:off x="2401888" y="2532063"/>
            <a:ext cx="438150" cy="369887"/>
            <a:chOff x="0" y="0"/>
            <a:chExt cx="436563" cy="370841"/>
          </a:xfrm>
        </p:grpSpPr>
        <p:sp>
          <p:nvSpPr>
            <p:cNvPr id="55" name="Rectangle 63"/>
            <p:cNvSpPr/>
            <p:nvPr/>
          </p:nvSpPr>
          <p:spPr bwMode="auto">
            <a:xfrm>
              <a:off x="0" y="1269"/>
              <a:ext cx="436563" cy="368302"/>
            </a:xfrm>
            <a:prstGeom prst="rect">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56" name="Rectangle 64"/>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6</a:t>
              </a:r>
              <a:endParaRPr kumimoji="0" lang="en-US" altLang="en-US">
                <a:solidFill>
                  <a:srgbClr val="000000"/>
                </a:solidFill>
                <a:latin typeface="VNI-Helve" pitchFamily="2" charset="0"/>
                <a:sym typeface="VNI-Helve" pitchFamily="2" charset="0"/>
              </a:endParaRPr>
            </a:p>
          </p:txBody>
        </p:sp>
      </p:grpSp>
      <p:grpSp>
        <p:nvGrpSpPr>
          <p:cNvPr id="57" name="Group 25"/>
          <p:cNvGrpSpPr/>
          <p:nvPr/>
        </p:nvGrpSpPr>
        <p:grpSpPr bwMode="auto">
          <a:xfrm>
            <a:off x="2401888" y="2897188"/>
            <a:ext cx="438150" cy="369887"/>
            <a:chOff x="0" y="0"/>
            <a:chExt cx="436563" cy="370841"/>
          </a:xfrm>
        </p:grpSpPr>
        <p:sp>
          <p:nvSpPr>
            <p:cNvPr id="58" name="Rectangle 61" descr="pattern.png"/>
            <p:cNvSpPr/>
            <p:nvPr/>
          </p:nvSpPr>
          <p:spPr bwMode="auto">
            <a:xfrm>
              <a:off x="0" y="1269"/>
              <a:ext cx="436563" cy="368302"/>
            </a:xfrm>
            <a:prstGeom prst="rect">
              <a:avLst/>
            </a:prstGeom>
            <a:blipFill dpi="0" rotWithShape="0">
              <a:blip r:embed="rId1"/>
              <a:srcRect/>
              <a:tile tx="0" ty="0" sx="100000" sy="100000" flip="none" algn="tl"/>
            </a:bli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59" name="Rectangle 62"/>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1</a:t>
              </a:r>
              <a:endParaRPr kumimoji="0" lang="en-US" altLang="en-US">
                <a:solidFill>
                  <a:srgbClr val="000000"/>
                </a:solidFill>
                <a:latin typeface="VNI-Helve" pitchFamily="2" charset="0"/>
                <a:sym typeface="VNI-Helve" pitchFamily="2" charset="0"/>
              </a:endParaRPr>
            </a:p>
          </p:txBody>
        </p:sp>
      </p:grpSp>
      <p:sp>
        <p:nvSpPr>
          <p:cNvPr id="60" name="Rectangle 26"/>
          <p:cNvSpPr/>
          <p:nvPr/>
        </p:nvSpPr>
        <p:spPr bwMode="auto">
          <a:xfrm>
            <a:off x="2030413" y="1800225"/>
            <a:ext cx="228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0</a:t>
            </a:r>
            <a:endParaRPr kumimoji="0" lang="en-US" altLang="en-US">
              <a:solidFill>
                <a:srgbClr val="000000"/>
              </a:solidFill>
              <a:latin typeface="VNI-Helve" pitchFamily="2" charset="0"/>
              <a:sym typeface="VNI-Helve" pitchFamily="2" charset="0"/>
            </a:endParaRPr>
          </a:p>
        </p:txBody>
      </p:sp>
      <p:sp>
        <p:nvSpPr>
          <p:cNvPr id="61" name="Rectangle 27"/>
          <p:cNvSpPr/>
          <p:nvPr/>
        </p:nvSpPr>
        <p:spPr bwMode="auto">
          <a:xfrm>
            <a:off x="2030413" y="2205038"/>
            <a:ext cx="228600"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1</a:t>
            </a:r>
            <a:endParaRPr kumimoji="0" lang="en-US" altLang="en-US">
              <a:solidFill>
                <a:srgbClr val="000000"/>
              </a:solidFill>
              <a:latin typeface="VNI-Helve" pitchFamily="2" charset="0"/>
              <a:sym typeface="VNI-Helve" pitchFamily="2" charset="0"/>
            </a:endParaRPr>
          </a:p>
        </p:txBody>
      </p:sp>
      <p:sp>
        <p:nvSpPr>
          <p:cNvPr id="62" name="Rectangle 28"/>
          <p:cNvSpPr/>
          <p:nvPr/>
        </p:nvSpPr>
        <p:spPr bwMode="auto">
          <a:xfrm>
            <a:off x="2030413" y="2571750"/>
            <a:ext cx="228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2</a:t>
            </a:r>
            <a:endParaRPr kumimoji="0" lang="en-US" altLang="en-US">
              <a:solidFill>
                <a:srgbClr val="000000"/>
              </a:solidFill>
              <a:latin typeface="VNI-Helve" pitchFamily="2" charset="0"/>
              <a:sym typeface="VNI-Helve" pitchFamily="2" charset="0"/>
            </a:endParaRPr>
          </a:p>
        </p:txBody>
      </p:sp>
      <p:sp>
        <p:nvSpPr>
          <p:cNvPr id="63" name="Rectangle 29"/>
          <p:cNvSpPr/>
          <p:nvPr/>
        </p:nvSpPr>
        <p:spPr bwMode="auto">
          <a:xfrm>
            <a:off x="2030413" y="2936875"/>
            <a:ext cx="228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endParaRPr kumimoji="0" lang="en-US" altLang="en-US">
              <a:solidFill>
                <a:srgbClr val="000000"/>
              </a:solidFill>
              <a:latin typeface="VNI-Helve" pitchFamily="2" charset="0"/>
              <a:sym typeface="VNI-Helve" pitchFamily="2" charset="0"/>
            </a:endParaRPr>
          </a:p>
        </p:txBody>
      </p:sp>
      <p:sp>
        <p:nvSpPr>
          <p:cNvPr id="64" name="Rectangle 30"/>
          <p:cNvSpPr/>
          <p:nvPr/>
        </p:nvSpPr>
        <p:spPr bwMode="auto">
          <a:xfrm>
            <a:off x="3576638" y="2511425"/>
            <a:ext cx="11207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CC00"/>
                </a:solidFill>
                <a:latin typeface="VNI-Helve" pitchFamily="2" charset="0"/>
                <a:sym typeface="VNI-Helve" pitchFamily="2" charset="0"/>
              </a:rPr>
              <a:t>Process 2</a:t>
            </a:r>
            <a:endParaRPr kumimoji="0" lang="en-US" altLang="en-US">
              <a:solidFill>
                <a:srgbClr val="000000"/>
              </a:solidFill>
              <a:latin typeface="VNI-Helve" pitchFamily="2" charset="0"/>
              <a:sym typeface="VNI-Helve" pitchFamily="2" charset="0"/>
            </a:endParaRPr>
          </a:p>
        </p:txBody>
      </p:sp>
      <p:grpSp>
        <p:nvGrpSpPr>
          <p:cNvPr id="65" name="Group 31"/>
          <p:cNvGrpSpPr/>
          <p:nvPr/>
        </p:nvGrpSpPr>
        <p:grpSpPr bwMode="auto">
          <a:xfrm>
            <a:off x="3659188" y="2928938"/>
            <a:ext cx="1095375" cy="485775"/>
            <a:chOff x="-1" y="0"/>
            <a:chExt cx="1095377" cy="485775"/>
          </a:xfrm>
        </p:grpSpPr>
        <p:sp>
          <p:nvSpPr>
            <p:cNvPr id="66" name="Rectangle 59"/>
            <p:cNvSpPr/>
            <p:nvPr/>
          </p:nvSpPr>
          <p:spPr bwMode="auto">
            <a:xfrm>
              <a:off x="-1" y="0"/>
              <a:ext cx="1095377" cy="485775"/>
            </a:xfrm>
            <a:prstGeom prst="rect">
              <a:avLst/>
            </a:prstGeom>
            <a:noFill/>
            <a:ln w="1270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67" name="Rectangle 60"/>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1</a:t>
              </a:r>
              <a:endParaRPr kumimoji="0" lang="en-US" altLang="en-US">
                <a:solidFill>
                  <a:srgbClr val="000000"/>
                </a:solidFill>
                <a:latin typeface="VNI-Helve" pitchFamily="2" charset="0"/>
                <a:sym typeface="VNI-Helve" pitchFamily="2" charset="0"/>
              </a:endParaRPr>
            </a:p>
          </p:txBody>
        </p:sp>
      </p:grpSp>
      <p:grpSp>
        <p:nvGrpSpPr>
          <p:cNvPr id="68" name="Group 32"/>
          <p:cNvGrpSpPr/>
          <p:nvPr/>
        </p:nvGrpSpPr>
        <p:grpSpPr bwMode="auto">
          <a:xfrm>
            <a:off x="3659188" y="3411538"/>
            <a:ext cx="1095375" cy="485775"/>
            <a:chOff x="-1" y="0"/>
            <a:chExt cx="1095377" cy="485775"/>
          </a:xfrm>
        </p:grpSpPr>
        <p:sp>
          <p:nvSpPr>
            <p:cNvPr id="69" name="Rectangle 57"/>
            <p:cNvSpPr/>
            <p:nvPr/>
          </p:nvSpPr>
          <p:spPr bwMode="auto">
            <a:xfrm>
              <a:off x="-1" y="0"/>
              <a:ext cx="1095377" cy="485775"/>
            </a:xfrm>
            <a:prstGeom prst="rect">
              <a:avLst/>
            </a:prstGeom>
            <a:noFill/>
            <a:ln w="1270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70" name="Rectangle 58"/>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2</a:t>
              </a:r>
              <a:endParaRPr kumimoji="0" lang="en-US" altLang="en-US">
                <a:solidFill>
                  <a:srgbClr val="000000"/>
                </a:solidFill>
                <a:latin typeface="VNI-Helve" pitchFamily="2" charset="0"/>
                <a:sym typeface="VNI-Helve" pitchFamily="2" charset="0"/>
              </a:endParaRPr>
            </a:p>
          </p:txBody>
        </p:sp>
      </p:grpSp>
      <p:grpSp>
        <p:nvGrpSpPr>
          <p:cNvPr id="71" name="Group 33"/>
          <p:cNvGrpSpPr/>
          <p:nvPr/>
        </p:nvGrpSpPr>
        <p:grpSpPr bwMode="auto">
          <a:xfrm>
            <a:off x="3659188" y="3894138"/>
            <a:ext cx="1095375" cy="485775"/>
            <a:chOff x="-1" y="0"/>
            <a:chExt cx="1095377" cy="485775"/>
          </a:xfrm>
        </p:grpSpPr>
        <p:sp>
          <p:nvSpPr>
            <p:cNvPr id="72" name="Rectangle 55"/>
            <p:cNvSpPr/>
            <p:nvPr/>
          </p:nvSpPr>
          <p:spPr bwMode="auto">
            <a:xfrm>
              <a:off x="-1" y="0"/>
              <a:ext cx="1095377" cy="485775"/>
            </a:xfrm>
            <a:prstGeom prst="rect">
              <a:avLst/>
            </a:prstGeom>
            <a:noFill/>
            <a:ln w="1270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73" name="Rectangle 56"/>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3</a:t>
              </a:r>
              <a:endParaRPr kumimoji="0" lang="en-US" altLang="en-US">
                <a:solidFill>
                  <a:srgbClr val="000000"/>
                </a:solidFill>
                <a:latin typeface="VNI-Helve" pitchFamily="2" charset="0"/>
                <a:sym typeface="VNI-Helve" pitchFamily="2" charset="0"/>
              </a:endParaRPr>
            </a:p>
          </p:txBody>
        </p:sp>
      </p:grpSp>
      <p:grpSp>
        <p:nvGrpSpPr>
          <p:cNvPr id="74" name="Group 34"/>
          <p:cNvGrpSpPr/>
          <p:nvPr/>
        </p:nvGrpSpPr>
        <p:grpSpPr bwMode="auto">
          <a:xfrm>
            <a:off x="3659188" y="4376738"/>
            <a:ext cx="1095375" cy="485775"/>
            <a:chOff x="-1" y="0"/>
            <a:chExt cx="1095377" cy="485775"/>
          </a:xfrm>
        </p:grpSpPr>
        <p:sp>
          <p:nvSpPr>
            <p:cNvPr id="75" name="Rectangle 53" descr="pattern.png"/>
            <p:cNvSpPr/>
            <p:nvPr/>
          </p:nvSpPr>
          <p:spPr bwMode="auto">
            <a:xfrm>
              <a:off x="-1" y="0"/>
              <a:ext cx="1095377" cy="485775"/>
            </a:xfrm>
            <a:prstGeom prst="rect">
              <a:avLst/>
            </a:prstGeom>
            <a:blipFill dpi="0" rotWithShape="0">
              <a:blip r:embed="rId3"/>
              <a:srcRect/>
              <a:tile tx="0" ty="0" sx="100000" sy="100000" flip="none" algn="tl"/>
            </a:blip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76" name="Rectangle 54"/>
            <p:cNvSpPr/>
            <p:nvPr/>
          </p:nvSpPr>
          <p:spPr bwMode="auto">
            <a:xfrm>
              <a:off x="-1" y="76517"/>
              <a:ext cx="691417"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data 2</a:t>
              </a:r>
              <a:endParaRPr kumimoji="0" lang="en-US" altLang="en-US">
                <a:solidFill>
                  <a:srgbClr val="000000"/>
                </a:solidFill>
                <a:latin typeface="VNI-Helve" pitchFamily="2" charset="0"/>
                <a:sym typeface="VNI-Helve" pitchFamily="2" charset="0"/>
              </a:endParaRPr>
            </a:p>
          </p:txBody>
        </p:sp>
      </p:grpSp>
      <p:grpSp>
        <p:nvGrpSpPr>
          <p:cNvPr id="77" name="Group 35"/>
          <p:cNvGrpSpPr/>
          <p:nvPr/>
        </p:nvGrpSpPr>
        <p:grpSpPr bwMode="auto">
          <a:xfrm>
            <a:off x="5295900" y="3054350"/>
            <a:ext cx="436563" cy="369888"/>
            <a:chOff x="0" y="0"/>
            <a:chExt cx="436563" cy="370841"/>
          </a:xfrm>
        </p:grpSpPr>
        <p:sp>
          <p:nvSpPr>
            <p:cNvPr id="78" name="Rectangle 51"/>
            <p:cNvSpPr/>
            <p:nvPr/>
          </p:nvSpPr>
          <p:spPr bwMode="auto">
            <a:xfrm>
              <a:off x="0" y="1269"/>
              <a:ext cx="436563" cy="368302"/>
            </a:xfrm>
            <a:prstGeom prst="rect">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79" name="Rectangle 52"/>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endParaRPr kumimoji="0" lang="en-US" altLang="en-US">
                <a:solidFill>
                  <a:srgbClr val="000000"/>
                </a:solidFill>
                <a:latin typeface="VNI-Helve" pitchFamily="2" charset="0"/>
                <a:sym typeface="VNI-Helve" pitchFamily="2" charset="0"/>
              </a:endParaRPr>
            </a:p>
          </p:txBody>
        </p:sp>
      </p:grpSp>
      <p:grpSp>
        <p:nvGrpSpPr>
          <p:cNvPr id="80" name="Group 36"/>
          <p:cNvGrpSpPr/>
          <p:nvPr/>
        </p:nvGrpSpPr>
        <p:grpSpPr bwMode="auto">
          <a:xfrm>
            <a:off x="5295900" y="3432175"/>
            <a:ext cx="436563" cy="369888"/>
            <a:chOff x="0" y="0"/>
            <a:chExt cx="436563" cy="370841"/>
          </a:xfrm>
        </p:grpSpPr>
        <p:sp>
          <p:nvSpPr>
            <p:cNvPr id="81" name="Rectangle 49"/>
            <p:cNvSpPr/>
            <p:nvPr/>
          </p:nvSpPr>
          <p:spPr bwMode="auto">
            <a:xfrm>
              <a:off x="0" y="1269"/>
              <a:ext cx="436563" cy="368302"/>
            </a:xfrm>
            <a:prstGeom prst="rect">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82" name="Rectangle 50"/>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4</a:t>
              </a:r>
              <a:endParaRPr kumimoji="0" lang="en-US" altLang="en-US">
                <a:solidFill>
                  <a:srgbClr val="000000"/>
                </a:solidFill>
                <a:latin typeface="VNI-Helve" pitchFamily="2" charset="0"/>
                <a:sym typeface="VNI-Helve" pitchFamily="2" charset="0"/>
              </a:endParaRPr>
            </a:p>
          </p:txBody>
        </p:sp>
      </p:grpSp>
      <p:grpSp>
        <p:nvGrpSpPr>
          <p:cNvPr id="83" name="Group 37"/>
          <p:cNvGrpSpPr/>
          <p:nvPr/>
        </p:nvGrpSpPr>
        <p:grpSpPr bwMode="auto">
          <a:xfrm>
            <a:off x="5295900" y="3798888"/>
            <a:ext cx="436563" cy="369887"/>
            <a:chOff x="0" y="0"/>
            <a:chExt cx="436563" cy="370841"/>
          </a:xfrm>
        </p:grpSpPr>
        <p:sp>
          <p:nvSpPr>
            <p:cNvPr id="84" name="Rectangle 47"/>
            <p:cNvSpPr/>
            <p:nvPr/>
          </p:nvSpPr>
          <p:spPr bwMode="auto">
            <a:xfrm>
              <a:off x="0" y="1269"/>
              <a:ext cx="436563" cy="368302"/>
            </a:xfrm>
            <a:prstGeom prst="rect">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85" name="Rectangle 48"/>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6</a:t>
              </a:r>
              <a:endParaRPr kumimoji="0" lang="en-US" altLang="en-US">
                <a:solidFill>
                  <a:srgbClr val="000000"/>
                </a:solidFill>
                <a:latin typeface="VNI-Helve" pitchFamily="2" charset="0"/>
                <a:sym typeface="VNI-Helve" pitchFamily="2" charset="0"/>
              </a:endParaRPr>
            </a:p>
          </p:txBody>
        </p:sp>
      </p:grpSp>
      <p:grpSp>
        <p:nvGrpSpPr>
          <p:cNvPr id="86" name="Group 38"/>
          <p:cNvGrpSpPr/>
          <p:nvPr/>
        </p:nvGrpSpPr>
        <p:grpSpPr bwMode="auto">
          <a:xfrm>
            <a:off x="5295900" y="4164013"/>
            <a:ext cx="436563" cy="369887"/>
            <a:chOff x="0" y="0"/>
            <a:chExt cx="436563" cy="370841"/>
          </a:xfrm>
        </p:grpSpPr>
        <p:sp>
          <p:nvSpPr>
            <p:cNvPr id="87" name="Rectangle 45" descr="pattern.png"/>
            <p:cNvSpPr/>
            <p:nvPr/>
          </p:nvSpPr>
          <p:spPr bwMode="auto">
            <a:xfrm>
              <a:off x="0" y="1269"/>
              <a:ext cx="436563" cy="368302"/>
            </a:xfrm>
            <a:prstGeom prst="rect">
              <a:avLst/>
            </a:prstGeom>
            <a:blipFill dpi="0" rotWithShape="0">
              <a:blip r:embed="rId3"/>
              <a:srcRect/>
              <a:tile tx="0" ty="0" sx="100000" sy="100000" flip="none" algn="tl"/>
            </a:bli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88" name="Rectangle 46"/>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7</a:t>
              </a:r>
              <a:endParaRPr kumimoji="0" lang="en-US" altLang="en-US">
                <a:solidFill>
                  <a:srgbClr val="000000"/>
                </a:solidFill>
                <a:latin typeface="VNI-Helve" pitchFamily="2" charset="0"/>
                <a:sym typeface="VNI-Helve" pitchFamily="2" charset="0"/>
              </a:endParaRPr>
            </a:p>
          </p:txBody>
        </p:sp>
      </p:grpSp>
      <p:sp>
        <p:nvSpPr>
          <p:cNvPr id="89" name="Rectangle 39"/>
          <p:cNvSpPr/>
          <p:nvPr/>
        </p:nvSpPr>
        <p:spPr bwMode="auto">
          <a:xfrm>
            <a:off x="4922838" y="3054350"/>
            <a:ext cx="2317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0</a:t>
            </a:r>
            <a:endParaRPr kumimoji="0" lang="en-US" altLang="en-US">
              <a:solidFill>
                <a:srgbClr val="000000"/>
              </a:solidFill>
              <a:latin typeface="VNI-Helve" pitchFamily="2" charset="0"/>
              <a:sym typeface="VNI-Helve" pitchFamily="2" charset="0"/>
            </a:endParaRPr>
          </a:p>
        </p:txBody>
      </p:sp>
      <p:sp>
        <p:nvSpPr>
          <p:cNvPr id="90" name="Rectangle 40"/>
          <p:cNvSpPr/>
          <p:nvPr/>
        </p:nvSpPr>
        <p:spPr bwMode="auto">
          <a:xfrm>
            <a:off x="4922838" y="3459163"/>
            <a:ext cx="231775"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1</a:t>
            </a:r>
            <a:endParaRPr kumimoji="0" lang="en-US" altLang="en-US">
              <a:solidFill>
                <a:srgbClr val="000000"/>
              </a:solidFill>
              <a:latin typeface="VNI-Helve" pitchFamily="2" charset="0"/>
              <a:sym typeface="VNI-Helve" pitchFamily="2" charset="0"/>
            </a:endParaRPr>
          </a:p>
        </p:txBody>
      </p:sp>
      <p:sp>
        <p:nvSpPr>
          <p:cNvPr id="91" name="Rectangle 41"/>
          <p:cNvSpPr/>
          <p:nvPr/>
        </p:nvSpPr>
        <p:spPr bwMode="auto">
          <a:xfrm>
            <a:off x="4922838" y="3825875"/>
            <a:ext cx="2317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2</a:t>
            </a:r>
            <a:endParaRPr kumimoji="0" lang="en-US" altLang="en-US">
              <a:solidFill>
                <a:srgbClr val="000000"/>
              </a:solidFill>
              <a:latin typeface="VNI-Helve" pitchFamily="2" charset="0"/>
              <a:sym typeface="VNI-Helve" pitchFamily="2" charset="0"/>
            </a:endParaRPr>
          </a:p>
        </p:txBody>
      </p:sp>
      <p:sp>
        <p:nvSpPr>
          <p:cNvPr id="92" name="Rectangle 42"/>
          <p:cNvSpPr/>
          <p:nvPr/>
        </p:nvSpPr>
        <p:spPr bwMode="auto">
          <a:xfrm>
            <a:off x="4922838" y="4191000"/>
            <a:ext cx="2317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endParaRPr kumimoji="0" lang="en-US" altLang="en-US">
              <a:solidFill>
                <a:srgbClr val="000000"/>
              </a:solidFill>
              <a:latin typeface="VNI-Helve" pitchFamily="2" charset="0"/>
              <a:sym typeface="VNI-Helve" pitchFamily="2" charset="0"/>
            </a:endParaRPr>
          </a:p>
        </p:txBody>
      </p:sp>
      <p:pic>
        <p:nvPicPr>
          <p:cNvPr id="93" name="table"/>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78613" y="1320800"/>
            <a:ext cx="1666875" cy="494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Rectangle 44"/>
          <p:cNvSpPr/>
          <p:nvPr/>
        </p:nvSpPr>
        <p:spPr bwMode="auto">
          <a:xfrm>
            <a:off x="7034213" y="6310313"/>
            <a:ext cx="1381125"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Bộ nhớ thực</a:t>
            </a:r>
            <a:endParaRPr kumimoji="0" lang="en-US" altLang="en-US">
              <a:solidFill>
                <a:srgbClr val="000000"/>
              </a:solidFill>
              <a:latin typeface="VNI-Helve" pitchFamily="2" charset="0"/>
              <a:sym typeface="VNI-Helve" pitchFamily="2"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chế hoán vị (swapping)</a:t>
            </a:r>
            <a:endParaRPr lang="en-US"/>
          </a:p>
        </p:txBody>
      </p:sp>
      <p:sp>
        <p:nvSpPr>
          <p:cNvPr id="3" name="Content Placeholder 2"/>
          <p:cNvSpPr>
            <a:spLocks noGrp="1"/>
          </p:cNvSpPr>
          <p:nvPr>
            <p:ph idx="1"/>
          </p:nvPr>
        </p:nvSpPr>
        <p:spPr/>
        <p:txBody>
          <a:bodyPr/>
          <a:lstStyle/>
          <a:p>
            <a:pPr algn="just">
              <a:defRPr/>
            </a:pPr>
            <a:r>
              <a:rPr lang="vi-VN" altLang="en-US" sz="2400"/>
              <a:t>Một process có thể tạm thời bị swap ra khỏi bộ nhớ chính và lưu trên một hệ thống lưu trữ phụ. Sau đó, process có thể được nạp lại vào bộ nhớ để tiếp tục quá trình thực thi.</a:t>
            </a:r>
            <a:endParaRPr lang="vi-VN" altLang="en-US" sz="2400"/>
          </a:p>
          <a:p>
            <a:pPr algn="just">
              <a:defRPr/>
            </a:pPr>
            <a:r>
              <a:rPr lang="vi-VN" altLang="en-US" sz="2400"/>
              <a:t>Swapping policy: hai ví dụ</a:t>
            </a:r>
            <a:endParaRPr lang="vi-VN" altLang="en-US" sz="2400"/>
          </a:p>
          <a:p>
            <a:pPr lvl="1" algn="just">
              <a:defRPr/>
            </a:pPr>
            <a:r>
              <a:rPr lang="vi-VN" altLang="en-US"/>
              <a:t>Round-robin: swap out P1 (vừa tiêu thụ hết quantum của nó), swap in P2 , thực thi P3 ,…</a:t>
            </a:r>
            <a:endParaRPr lang="vi-VN" altLang="en-US"/>
          </a:p>
          <a:p>
            <a:pPr lvl="1" algn="just">
              <a:defRPr/>
            </a:pPr>
            <a:r>
              <a:rPr lang="vi-VN" altLang="en-US"/>
              <a:t>Roll out, roll in: dùng trong cơ chế định thời theo độ ưu tiên (priority-based scheduling)</a:t>
            </a:r>
            <a:endParaRPr lang="vi-VN" altLang="en-US"/>
          </a:p>
          <a:p>
            <a:pPr lvl="2" algn="just">
              <a:defRPr/>
            </a:pPr>
            <a:r>
              <a:rPr lang="vi-VN" altLang="en-US" sz="2400"/>
              <a:t>Process có độ ưu tiên thấp hơn sẽ bị swap out nhường chỗ cho process có độ ưu tiên cao hơn mới đến được nạp vào bộ nhớ để thực thi</a:t>
            </a:r>
            <a:endParaRPr lang="vi-VN" altLang="en-US" sz="2400"/>
          </a:p>
          <a:p>
            <a:pPr algn="just">
              <a:defRPr/>
            </a:pPr>
            <a:r>
              <a:rPr lang="vi-VN" altLang="en-US" sz="2400"/>
              <a:t>Hiện nay, ít hệ thống sử dụng cơ chế swapping trên</a:t>
            </a:r>
            <a:r>
              <a:rPr lang="en-US" altLang="en-US" sz="2400"/>
              <a:t>.</a:t>
            </a:r>
            <a:endParaRPr lang="vi-VN" altLang="en-US" sz="2400"/>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Minh họa cơ chế hoán vị</a:t>
            </a:r>
            <a:endParaRPr lang="en-US"/>
          </a:p>
        </p:txBody>
      </p:sp>
      <p:sp>
        <p:nvSpPr>
          <p:cNvPr id="3" name="Date Placeholder 2"/>
          <p:cNvSpPr>
            <a:spLocks noGrp="1"/>
          </p:cNvSpPr>
          <p:nvPr>
            <p:ph type="dt" sz="half" idx="10"/>
          </p:nvPr>
        </p:nvSpPr>
        <p:spPr/>
        <p:txBody>
          <a:bodyPr/>
          <a:lstStyle/>
          <a:p>
            <a:fld id="{23BAD0F7-3350-4E06-B588-1E0EA9C9F1FB}" type="datetime1">
              <a:rPr kumimoji="1" lang="en-US" altLang="ja-JP" smtClean="0"/>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 name="Picture 4" descr="image.png"/>
          <p:cNvPicPr>
            <a:picLocks noChangeAspect="1"/>
          </p:cNvPicPr>
          <p:nvPr/>
        </p:nvPicPr>
        <p:blipFill>
          <a:blip r:embed="rId1">
            <a:extLst>
              <a:ext uri="{28A0092B-C50C-407E-A947-70E740481C1C}">
                <a14:useLocalDpi xmlns:a14="http://schemas.microsoft.com/office/drawing/2010/main" val="0"/>
              </a:ext>
            </a:extLst>
          </a:blip>
          <a:srcRect l="674" t="3656" r="674" b="3844"/>
          <a:stretch>
            <a:fillRect/>
          </a:stretch>
        </p:blipFill>
        <p:spPr bwMode="auto">
          <a:xfrm>
            <a:off x="887413" y="1236662"/>
            <a:ext cx="7378700" cy="5333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7-1</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defRPr/>
            </a:pPr>
            <a:r>
              <a:rPr lang="en-US"/>
              <a:t>Hiểu được các khái niệm cơ sở về bộ nhớ</a:t>
            </a:r>
            <a:endParaRPr lang="en-US"/>
          </a:p>
          <a:p>
            <a:pPr>
              <a:lnSpc>
                <a:spcPct val="150000"/>
              </a:lnSpc>
              <a:defRPr/>
            </a:pPr>
            <a:r>
              <a:rPr lang="en-US"/>
              <a:t>Hiểu được các kiểu địa chỉ nhớ và cách chuyển đổi giữa các kiểu này</a:t>
            </a:r>
            <a:endParaRPr lang="en-US"/>
          </a:p>
          <a:p>
            <a:pPr>
              <a:lnSpc>
                <a:spcPct val="150000"/>
              </a:lnSpc>
              <a:defRPr/>
            </a:pPr>
            <a:r>
              <a:rPr lang="en-US"/>
              <a:t>Hiểu được các cơ chế và mô hình quản lý bộ nhớ</a:t>
            </a:r>
            <a:endParaRPr 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3" name="コンテンツ プレースホルダ 2"/>
          <p:cNvSpPr>
            <a:spLocks noGrp="1"/>
          </p:cNvSpPr>
          <p:nvPr>
            <p:ph idx="1"/>
          </p:nvPr>
        </p:nvSpPr>
        <p:spPr/>
        <p:txBody>
          <a:bodyPr/>
          <a:lstStyle/>
          <a:p>
            <a:pPr>
              <a:lnSpc>
                <a:spcPct val="150000"/>
              </a:lnSpc>
              <a:defRPr/>
            </a:pPr>
            <a:r>
              <a:rPr lang="vi-VN" altLang="en-US"/>
              <a:t>Khái niệm cơ sở</a:t>
            </a:r>
            <a:endParaRPr lang="vi-VN" altLang="en-US"/>
          </a:p>
          <a:p>
            <a:pPr>
              <a:lnSpc>
                <a:spcPct val="150000"/>
              </a:lnSpc>
              <a:defRPr/>
            </a:pPr>
            <a:r>
              <a:rPr lang="vi-VN" altLang="en-US"/>
              <a:t>Các kiểu địa chỉ nhớ</a:t>
            </a:r>
            <a:endParaRPr lang="vi-VN" altLang="en-US"/>
          </a:p>
          <a:p>
            <a:pPr>
              <a:lnSpc>
                <a:spcPct val="150000"/>
              </a:lnSpc>
              <a:defRPr/>
            </a:pPr>
            <a:r>
              <a:rPr lang="vi-VN" altLang="en-US"/>
              <a:t>Chuyển đổi địa chỉ nhớ</a:t>
            </a:r>
            <a:endParaRPr lang="vi-VN" altLang="en-US"/>
          </a:p>
          <a:p>
            <a:pPr>
              <a:lnSpc>
                <a:spcPct val="150000"/>
              </a:lnSpc>
              <a:defRPr/>
            </a:pPr>
            <a:r>
              <a:rPr lang="vi-VN" altLang="en-US"/>
              <a:t>Mô hình quản lý bộ nhớ</a:t>
            </a:r>
            <a:endParaRPr lang="en-US" altLang="en-US"/>
          </a:p>
          <a:p>
            <a:pPr>
              <a:lnSpc>
                <a:spcPct val="150000"/>
              </a:lnSpc>
              <a:defRPr/>
            </a:pPr>
            <a:r>
              <a:rPr lang="en-US" altLang="en-US"/>
              <a:t>Cơ chế phân trang</a:t>
            </a:r>
            <a:endParaRPr lang="en-US" altLang="en-US"/>
          </a:p>
          <a:p>
            <a:pPr>
              <a:lnSpc>
                <a:spcPct val="150000"/>
              </a:lnSpc>
              <a:defRPr/>
            </a:pPr>
            <a:r>
              <a:rPr lang="en-US" altLang="en-US"/>
              <a:t>C</a:t>
            </a:r>
            <a:r>
              <a:rPr lang="vi-VN" altLang="en-US"/>
              <a:t>ơ</a:t>
            </a:r>
            <a:r>
              <a:rPr lang="en-US" altLang="en-US"/>
              <a:t> chế </a:t>
            </a:r>
            <a:r>
              <a:rPr lang="vi-VN" altLang="en-US"/>
              <a:t>swapping</a:t>
            </a:r>
            <a:endParaRPr lang="vi-VN" altLang="en-US"/>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1</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7" name="Content Placeholder 6"/>
          <p:cNvSpPr>
            <a:spLocks noGrp="1"/>
          </p:cNvSpPr>
          <p:nvPr>
            <p:ph idx="1"/>
          </p:nvPr>
        </p:nvSpPr>
        <p:spPr/>
        <p:txBody>
          <a:bodyPr/>
          <a:lstStyle/>
          <a:p>
            <a:pPr marL="0" indent="0">
              <a:lnSpc>
                <a:spcPct val="150000"/>
              </a:lnSpc>
              <a:buFont typeface="Monotype Sorts" charset="2"/>
              <a:buNone/>
            </a:pPr>
            <a:r>
              <a:rPr lang="en-US" altLang="en-US"/>
              <a:t>Giả sử bộ nhớ chính được cấp phát các phân vùng có kích thước là 600K, 500K, 200K, 300K (theo thứ tự), sau khi thực thi xong, các tiến trình có kích thước 212K, 417K, 112K, 426K (theo thứ tự) sẽ được cấp phát bộ nhớ như thế nào, nếu sử dụng: Thuật toán </a:t>
            </a:r>
            <a:r>
              <a:rPr lang="en-US" altLang="en-US">
                <a:solidFill>
                  <a:srgbClr val="00B0F0"/>
                </a:solidFill>
              </a:rPr>
              <a:t>First fit</a:t>
            </a:r>
            <a:r>
              <a:rPr lang="en-US" altLang="en-US"/>
              <a:t>, </a:t>
            </a:r>
            <a:r>
              <a:rPr lang="en-US" altLang="en-US">
                <a:solidFill>
                  <a:srgbClr val="7030A0"/>
                </a:solidFill>
              </a:rPr>
              <a:t>Best fit</a:t>
            </a:r>
            <a:r>
              <a:rPr lang="en-US" altLang="en-US"/>
              <a:t>, </a:t>
            </a:r>
            <a:r>
              <a:rPr lang="en-US" altLang="en-US">
                <a:solidFill>
                  <a:srgbClr val="00B050"/>
                </a:solidFill>
              </a:rPr>
              <a:t>Next fit, </a:t>
            </a:r>
            <a:r>
              <a:rPr lang="en-US" altLang="en-US">
                <a:solidFill>
                  <a:srgbClr val="C00000"/>
                </a:solidFill>
              </a:rPr>
              <a:t>Worst fit</a:t>
            </a:r>
            <a:r>
              <a:rPr lang="en-US" altLang="en-US"/>
              <a:t>? Thuật toán nào cho phép sử dụng bộ nhớ hiệu quả nhất trong trường hợp trên</a:t>
            </a:r>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2</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7" name="Content Placeholder 6"/>
          <p:cNvSpPr>
            <a:spLocks noGrp="1"/>
          </p:cNvSpPr>
          <p:nvPr>
            <p:ph idx="1"/>
          </p:nvPr>
        </p:nvSpPr>
        <p:spPr/>
        <p:txBody>
          <a:bodyPr/>
          <a:lstStyle/>
          <a:p>
            <a:pPr marL="0" indent="0">
              <a:buNone/>
            </a:pPr>
            <a:r>
              <a:rPr lang="en-US"/>
              <a:t>Xét một không gian địa chỉ có 12 trang, mỗi trang có kích thước 2K, ánh xạ vào bộ nhớ vật lý có 32 khung trang.</a:t>
            </a:r>
            <a:endParaRPr lang="en-US"/>
          </a:p>
          <a:p>
            <a:pPr marL="514350" indent="-514350">
              <a:buFont typeface="+mj-lt"/>
              <a:buAutoNum type="alphaLcPeriod"/>
            </a:pPr>
            <a:r>
              <a:rPr lang="en-US"/>
              <a:t>Địa chỉ logic gồm bao nhiêu bit?</a:t>
            </a:r>
            <a:endParaRPr lang="en-US"/>
          </a:p>
          <a:p>
            <a:pPr marL="514350" indent="-514350">
              <a:buFont typeface="+mj-lt"/>
              <a:buAutoNum type="alphaLcPeriod"/>
            </a:pPr>
            <a:r>
              <a:rPr lang="en-US"/>
              <a:t>Địa chỉ physic gồm bao nhiêu bit?</a:t>
            </a:r>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3</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9" name="Content Placeholder 8"/>
          <p:cNvSpPr>
            <a:spLocks noGrp="1"/>
          </p:cNvSpPr>
          <p:nvPr>
            <p:ph idx="1"/>
          </p:nvPr>
        </p:nvSpPr>
        <p:spPr/>
        <p:txBody>
          <a:bodyPr/>
          <a:lstStyle/>
          <a:p>
            <a:pPr marL="0" indent="0" algn="just">
              <a:buNone/>
            </a:pPr>
            <a:r>
              <a:rPr lang="en-US"/>
              <a:t>Xét một hệ thống sử dụng kỹ thuật phân trang, với bảng trang được lưu trữ trong bộ nhớ chính.</a:t>
            </a:r>
            <a:endParaRPr lang="en-US"/>
          </a:p>
          <a:p>
            <a:pPr marL="514350" indent="-514350" algn="just">
              <a:buFont typeface="+mj-lt"/>
              <a:buAutoNum type="alphaLcPeriod"/>
            </a:pPr>
            <a:r>
              <a:rPr lang="en-US"/>
              <a:t>Nếu thời gian cho một lần truy xuất bộ nhớ bình thường là 200ns thì mất bao nhiêu thời gian cho một thao tác truy xuất bộ nhớ trong hệ thống này?</a:t>
            </a:r>
            <a:endParaRPr lang="en-US"/>
          </a:p>
          <a:p>
            <a:pPr marL="514350" indent="-514350" algn="just">
              <a:buFont typeface="+mj-lt"/>
              <a:buAutoNum type="alphaLcPeriod"/>
            </a:pPr>
            <a:r>
              <a:rPr lang="en-US"/>
              <a:t>Nếu sử dụng TLBs với hit-ratio là 75%, thời gian để tìm trong TLBs xem như bằng 0, tính thời gian truy xuất bộ nhớ trong hệ thống</a:t>
            </a:r>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4</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9" name="Content Placeholder 8"/>
          <p:cNvSpPr>
            <a:spLocks noGrp="1"/>
          </p:cNvSpPr>
          <p:nvPr>
            <p:ph idx="1"/>
          </p:nvPr>
        </p:nvSpPr>
        <p:spPr/>
        <p:txBody>
          <a:bodyPr/>
          <a:lstStyle/>
          <a:p>
            <a:pPr marL="0" indent="0">
              <a:buNone/>
            </a:pPr>
            <a:r>
              <a:rPr lang="en-US"/>
              <a:t>Một máy tính 32-bit địa chỉ, sử dụng một bảng trang 2 cấp. Địa chỉ ảo được phân bổ như sau: 9 bit dành cho bảng trang cấp 1, 11 bit cho bảng trang cấp 2, và còn lại cho offset. Cho biết kích thước một trang trong hệ thống và địa chỉ ảo có bao nhiêu trang?</a:t>
            </a:r>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5</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9" name="Content Placeholder 8"/>
          <p:cNvSpPr>
            <a:spLocks noGrp="1"/>
          </p:cNvSpPr>
          <p:nvPr>
            <p:ph idx="1"/>
          </p:nvPr>
        </p:nvSpPr>
        <p:spPr/>
        <p:txBody>
          <a:bodyPr/>
          <a:lstStyle/>
          <a:p>
            <a:pPr marL="0" indent="0">
              <a:buNone/>
            </a:pPr>
            <a:r>
              <a:rPr lang="en-US"/>
              <a:t>Giả sử địa chỉ ảo 32-bit được phân tách thành 4 trường a, b, c, d. 3 trường đầu tiên được dùng cho bảng trang 3 cấp, trường thứ 4 dành cho offset. Số lượng trang có phụ thuộc vào kích thước của cả 4 trường này không? Nếu không, những trường nào ảnh hưởng đến số lượng trang, những trường nào không ảnh hưởng?</a:t>
            </a:r>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7-1</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defRPr/>
            </a:pPr>
            <a:r>
              <a:rPr lang="vi-VN" altLang="en-US" sz="2600"/>
              <a:t>Khái niệm cơ sở</a:t>
            </a:r>
            <a:endParaRPr lang="vi-VN" altLang="en-US" sz="2600"/>
          </a:p>
          <a:p>
            <a:pPr>
              <a:lnSpc>
                <a:spcPct val="150000"/>
              </a:lnSpc>
              <a:defRPr/>
            </a:pPr>
            <a:r>
              <a:rPr lang="vi-VN" altLang="en-US" sz="2600"/>
              <a:t>Các kiểu địa chỉ nhớ</a:t>
            </a:r>
            <a:endParaRPr lang="vi-VN" altLang="en-US" sz="2600"/>
          </a:p>
          <a:p>
            <a:pPr>
              <a:lnSpc>
                <a:spcPct val="150000"/>
              </a:lnSpc>
              <a:defRPr/>
            </a:pPr>
            <a:r>
              <a:rPr lang="vi-VN" altLang="en-US" sz="2600"/>
              <a:t>Chuyển đổi địa chỉ nhớ</a:t>
            </a:r>
            <a:endParaRPr lang="vi-VN" altLang="en-US" sz="2600"/>
          </a:p>
          <a:p>
            <a:pPr>
              <a:lnSpc>
                <a:spcPct val="150000"/>
              </a:lnSpc>
              <a:defRPr/>
            </a:pPr>
            <a:r>
              <a:rPr lang="vi-VN" altLang="en-US" sz="2600"/>
              <a:t>Mô hình quản lý bộ nhớ</a:t>
            </a:r>
            <a:endParaRPr lang="en-US" altLang="en-US" sz="2600"/>
          </a:p>
          <a:p>
            <a:pPr>
              <a:lnSpc>
                <a:spcPct val="150000"/>
              </a:lnSpc>
              <a:defRPr/>
            </a:pPr>
            <a:r>
              <a:rPr lang="en-US" altLang="en-US" sz="2600"/>
              <a:t>Cơ chế phân trang</a:t>
            </a:r>
            <a:endParaRPr lang="en-US" altLang="en-US" sz="2600"/>
          </a:p>
          <a:p>
            <a:pPr>
              <a:lnSpc>
                <a:spcPct val="150000"/>
              </a:lnSpc>
              <a:defRPr/>
            </a:pPr>
            <a:r>
              <a:rPr lang="en-US" altLang="en-US" sz="2600"/>
              <a:t>C</a:t>
            </a:r>
            <a:r>
              <a:rPr lang="vi-VN" altLang="en-US" sz="2600"/>
              <a:t>ơ</a:t>
            </a:r>
            <a:r>
              <a:rPr lang="en-US" altLang="en-US" sz="2600"/>
              <a:t> chế </a:t>
            </a:r>
            <a:r>
              <a:rPr lang="vi-VN" altLang="en-US" sz="2600"/>
              <a:t>swapping</a:t>
            </a:r>
            <a:endParaRPr lang="vi-VN" altLang="en-US" sz="2600"/>
          </a:p>
          <a:p>
            <a:pPr>
              <a:lnSpc>
                <a:spcPct val="150000"/>
              </a:lnSpc>
              <a:defRPr/>
            </a:pPr>
            <a:endParaRPr lang="vi-VN" altLang="en-US" sz="2600"/>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Khái niệm cơ sở</a:t>
            </a:r>
            <a:endParaRPr lang="en-US" altLang="ja-JP"/>
          </a:p>
        </p:txBody>
      </p:sp>
      <p:sp>
        <p:nvSpPr>
          <p:cNvPr id="3" name="コンテンツ プレースホルダー 2"/>
          <p:cNvSpPr>
            <a:spLocks noGrp="1"/>
          </p:cNvSpPr>
          <p:nvPr>
            <p:ph idx="1"/>
          </p:nvPr>
        </p:nvSpPr>
        <p:spPr>
          <a:xfrm>
            <a:off x="251520" y="1371599"/>
            <a:ext cx="8640960" cy="5029201"/>
          </a:xfrm>
        </p:spPr>
        <p:txBody>
          <a:bodyPr/>
          <a:lstStyle/>
          <a:p>
            <a:r>
              <a:rPr lang="vi-VN" altLang="ja-JP" sz="2400"/>
              <a:t>Chương trình phải được mang vào trong bộ nhớ và đặt nó trong một tiến trình để được xử lý</a:t>
            </a:r>
            <a:r>
              <a:rPr lang="en-US" altLang="ja-JP" sz="2400"/>
              <a:t>.</a:t>
            </a:r>
            <a:r>
              <a:rPr lang="vi-VN" altLang="ja-JP" sz="2400"/>
              <a:t> </a:t>
            </a:r>
            <a:endParaRPr lang="vi-VN" altLang="ja-JP" sz="2400"/>
          </a:p>
          <a:p>
            <a:r>
              <a:rPr lang="vi-VN" altLang="ja-JP" sz="2400"/>
              <a:t>Input Queue – Một tập hợp của những tiến trình trên đĩa mà đang chờ để được mang vào trong bộ nhớ để thực thi.</a:t>
            </a:r>
            <a:endParaRPr lang="vi-VN" altLang="ja-JP" sz="2400"/>
          </a:p>
          <a:p>
            <a:r>
              <a:rPr lang="vi-VN" altLang="ja-JP" sz="2400"/>
              <a:t>User programs trải qua nhiều bước trước khi được xử lý.</a:t>
            </a:r>
            <a:endParaRPr lang="vi-VN" altLang="ja-JP" sz="24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Khái niệm cơ sở (tt)</a:t>
            </a:r>
            <a:endParaRPr lang="en-US" altLang="ja-JP"/>
          </a:p>
        </p:txBody>
      </p:sp>
      <p:sp>
        <p:nvSpPr>
          <p:cNvPr id="3" name="コンテンツ プレースホルダー 2"/>
          <p:cNvSpPr>
            <a:spLocks noGrp="1"/>
          </p:cNvSpPr>
          <p:nvPr>
            <p:ph idx="1"/>
          </p:nvPr>
        </p:nvSpPr>
        <p:spPr>
          <a:xfrm>
            <a:off x="251520" y="1371599"/>
            <a:ext cx="8640960" cy="5029201"/>
          </a:xfrm>
        </p:spPr>
        <p:txBody>
          <a:bodyPr/>
          <a:lstStyle/>
          <a:p>
            <a:r>
              <a:rPr lang="vi-VN" altLang="ja-JP" sz="2400"/>
              <a:t>Quản lý bộ nhớ là công việc của hệ điều hành với sự hỗ trợ của phần cứng nhằm phân phối, sắp xếp các process trong bộ nhớ sao cho hiệu quả.</a:t>
            </a:r>
            <a:endParaRPr lang="vi-VN" altLang="ja-JP" sz="2400"/>
          </a:p>
          <a:p>
            <a:r>
              <a:rPr lang="vi-VN" altLang="ja-JP" sz="2400"/>
              <a:t>Mục tiêu cần đạt được là nạp càng nhiều process vào bộ nhớ càng tốt (gia tăng mức độ đa chương)</a:t>
            </a:r>
            <a:endParaRPr lang="vi-VN" altLang="ja-JP" sz="2400"/>
          </a:p>
          <a:p>
            <a:r>
              <a:rPr lang="vi-VN" altLang="ja-JP" sz="2400"/>
              <a:t>Trong hầu hết các hệ thống, kernel sẽ chiếm một phần cố định của bộ nhớ; phần còn lại phân phối cho các process.</a:t>
            </a:r>
            <a:endParaRPr lang="vi-VN" altLang="ja-JP" sz="24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Khái niệm cơ sở (tt)</a:t>
            </a:r>
            <a:endParaRPr lang="en-US" altLang="ja-JP"/>
          </a:p>
        </p:txBody>
      </p:sp>
      <p:sp>
        <p:nvSpPr>
          <p:cNvPr id="3" name="コンテンツ プレースホルダー 2"/>
          <p:cNvSpPr>
            <a:spLocks noGrp="1"/>
          </p:cNvSpPr>
          <p:nvPr>
            <p:ph idx="1"/>
          </p:nvPr>
        </p:nvSpPr>
        <p:spPr>
          <a:xfrm>
            <a:off x="251520" y="1371599"/>
            <a:ext cx="8640960" cy="5029201"/>
          </a:xfrm>
        </p:spPr>
        <p:txBody>
          <a:bodyPr/>
          <a:lstStyle/>
          <a:p>
            <a:r>
              <a:rPr lang="vi-VN" altLang="ja-JP" sz="2600"/>
              <a:t>Các yêu cầu đối với việc quản lý bộ nhớ</a:t>
            </a:r>
            <a:endParaRPr lang="vi-VN" altLang="ja-JP" sz="2600"/>
          </a:p>
          <a:p>
            <a:pPr lvl="1"/>
            <a:r>
              <a:rPr lang="vi-VN" altLang="ja-JP"/>
              <a:t>Cấp phát bộ nhớ cho các process</a:t>
            </a:r>
            <a:endParaRPr lang="vi-VN" altLang="ja-JP"/>
          </a:p>
          <a:p>
            <a:pPr lvl="1"/>
            <a:r>
              <a:rPr lang="vi-VN" altLang="ja-JP"/>
              <a:t>Tái định vị (relocation): khi swapping,…</a:t>
            </a:r>
            <a:endParaRPr lang="vi-VN" altLang="ja-JP"/>
          </a:p>
          <a:p>
            <a:pPr lvl="1"/>
            <a:r>
              <a:rPr lang="vi-VN" altLang="ja-JP"/>
              <a:t>Bảo vệ: phải kiểm tra truy xuất bộ nhớ có hợp lệ không</a:t>
            </a:r>
            <a:endParaRPr lang="vi-VN" altLang="ja-JP"/>
          </a:p>
          <a:p>
            <a:pPr lvl="1"/>
            <a:r>
              <a:rPr lang="vi-VN" altLang="ja-JP"/>
              <a:t>Chia sẻ: cho phép các process chia sẻ vùng nhớ chung</a:t>
            </a:r>
            <a:endParaRPr lang="vi-VN" altLang="ja-JP"/>
          </a:p>
          <a:p>
            <a:pPr lvl="1"/>
            <a:r>
              <a:rPr lang="vi-VN" altLang="ja-JP"/>
              <a:t>Kết gán địa chỉ nhớ luận lý của user vào địa chỉ thực</a:t>
            </a:r>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KTMT_PowerPoint_Template</Template>
  <TotalTime>0</TotalTime>
  <Words>20780</Words>
  <Application>WPS Presentation</Application>
  <PresentationFormat>On-screen Show (4:3)</PresentationFormat>
  <Paragraphs>1209</Paragraphs>
  <Slides>55</Slides>
  <Notes>16</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2</vt:i4>
      </vt:variant>
      <vt:variant>
        <vt:lpstr>幻灯片标题</vt:lpstr>
      </vt:variant>
      <vt:variant>
        <vt:i4>55</vt:i4>
      </vt:variant>
    </vt:vector>
  </HeadingPairs>
  <TitlesOfParts>
    <vt:vector size="79" baseType="lpstr">
      <vt:lpstr>Arial</vt:lpstr>
      <vt:lpstr>SimSun</vt:lpstr>
      <vt:lpstr>Wingdings</vt:lpstr>
      <vt:lpstr>Times New Roman</vt:lpstr>
      <vt:lpstr>MS PGothic</vt:lpstr>
      <vt:lpstr>Microsoft YaHei</vt:lpstr>
      <vt:lpstr>Arial Unicode MS</vt:lpstr>
      <vt:lpstr>Calibri</vt:lpstr>
      <vt:lpstr>Monotype Sorts</vt:lpstr>
      <vt:lpstr>Wingdings</vt:lpstr>
      <vt:lpstr>Helvetica</vt:lpstr>
      <vt:lpstr>Webdings</vt:lpstr>
      <vt:lpstr>Verdana</vt:lpstr>
      <vt:lpstr>標楷體</vt:lpstr>
      <vt:lpstr>Symbol</vt:lpstr>
      <vt:lpstr>VNI-Helve</vt:lpstr>
      <vt:lpstr>Segoe Print</vt:lpstr>
      <vt:lpstr>Tahoma</vt:lpstr>
      <vt:lpstr>Wingdings 3</vt:lpstr>
      <vt:lpstr>VNI-Times</vt:lpstr>
      <vt:lpstr>Yu Gothic</vt:lpstr>
      <vt:lpstr>dsp</vt:lpstr>
      <vt:lpstr>MS_ClipArt_Gallery.2</vt:lpstr>
      <vt:lpstr>MS_ClipArt_Gallery.2</vt:lpstr>
      <vt:lpstr>HỆ ĐIỀU HÀNH Chương 7  – Quản lý bộ nhớ </vt:lpstr>
      <vt:lpstr>Câu hỏi ôn tập chương 6</vt:lpstr>
      <vt:lpstr>Câu hỏi ôn tập chương 6 (tt)</vt:lpstr>
      <vt:lpstr>Câu hỏi ôn tập chương 6 (tt)</vt:lpstr>
      <vt:lpstr>Mục tiêu chương 7-1</vt:lpstr>
      <vt:lpstr>Nội dung chương 7-1</vt:lpstr>
      <vt:lpstr>Khái niệm cơ sở</vt:lpstr>
      <vt:lpstr>Khái niệm cơ sở (tt)</vt:lpstr>
      <vt:lpstr>Khái niệm cơ sở (tt)</vt:lpstr>
      <vt:lpstr>Địa chỉ bộ nhớ</vt:lpstr>
      <vt:lpstr>Nạp chương trình vào bộ nhớ</vt:lpstr>
      <vt:lpstr>Cơ chế thực hiện linking</vt:lpstr>
      <vt:lpstr>PowerPoint 演示文稿</vt:lpstr>
      <vt:lpstr>Chuyển đổi địa chỉ</vt:lpstr>
      <vt:lpstr>Chuyển đổi địa chỉ (tt)</vt:lpstr>
      <vt:lpstr>Sinh địa chỉ tuyệt đối vào thời điểm dịch</vt:lpstr>
      <vt:lpstr>Sinh địa chỉ tuyệt đối vào thời điểm nạp</vt:lpstr>
      <vt:lpstr>Chuyển đổi địa chỉ (tt)</vt:lpstr>
      <vt:lpstr>Dynamic linking</vt:lpstr>
      <vt:lpstr>Ưu điểm của dynamic linking</vt:lpstr>
      <vt:lpstr>Dynamic loading</vt:lpstr>
      <vt:lpstr>Mô hình quản lý bộ nhớ</vt:lpstr>
      <vt:lpstr>Mô hình quản lý bộ nhớ (tt)</vt:lpstr>
      <vt:lpstr>Phân mảnh (fragmentation)</vt:lpstr>
      <vt:lpstr>Phân mảnh nội</vt:lpstr>
      <vt:lpstr>Fixed partitioning</vt:lpstr>
      <vt:lpstr>Chiến lược placement</vt:lpstr>
      <vt:lpstr>Chiến lược placement (tt)</vt:lpstr>
      <vt:lpstr>Dynamic partitioning</vt:lpstr>
      <vt:lpstr>Chiến lược placement</vt:lpstr>
      <vt:lpstr>Cơ chế phân trang</vt:lpstr>
      <vt:lpstr>Cơ chế phân trang (tt)</vt:lpstr>
      <vt:lpstr>Chuyển đổi địa chỉ trong paging</vt:lpstr>
      <vt:lpstr>Chuyển đổi địa chỉ trong paging</vt:lpstr>
      <vt:lpstr>Chuyển đổi địa chỉ trong paging (tt)</vt:lpstr>
      <vt:lpstr>Cơ chế phân trang (tt)</vt:lpstr>
      <vt:lpstr>Cài đặt bảng trang (paging hardware)</vt:lpstr>
      <vt:lpstr>Cài đặt bảng trang (tt)</vt:lpstr>
      <vt:lpstr>Cài đặt bảng trang (tt)</vt:lpstr>
      <vt:lpstr>Effective access time (EAT)</vt:lpstr>
      <vt:lpstr>Effective access time (EAT) (tt)</vt:lpstr>
      <vt:lpstr>Tổ chức bảng trang</vt:lpstr>
      <vt:lpstr>Tổ chức bảng trang (tt)</vt:lpstr>
      <vt:lpstr>Tổ chức bảng trang (tt)</vt:lpstr>
      <vt:lpstr>Bảo vệ bộ nhớ</vt:lpstr>
      <vt:lpstr>Bảo vệ bằng valid/invalid bit</vt:lpstr>
      <vt:lpstr>Chia sẻ các trang nhớ</vt:lpstr>
      <vt:lpstr>Cơ chế hoán vị (swapping)</vt:lpstr>
      <vt:lpstr>Minh họa cơ chế hoán vị</vt:lpstr>
      <vt:lpstr>Tóm tắt lại nội dung buổi học</vt:lpstr>
      <vt:lpstr>Bài tập 1</vt:lpstr>
      <vt:lpstr>Bài tập 2</vt:lpstr>
      <vt:lpstr>Bài tập 3</vt:lpstr>
      <vt:lpstr>Bài tập 4</vt:lpstr>
      <vt:lpstr>Bài tập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Minh Nhựt</cp:lastModifiedBy>
  <cp:revision>66</cp:revision>
  <dcterms:created xsi:type="dcterms:W3CDTF">2017-02-19T14:22:00Z</dcterms:created>
  <dcterms:modified xsi:type="dcterms:W3CDTF">2024-01-07T08:28:54Z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F696D5ADFBD142EB81E6B8E08CA79507_12</vt:lpwstr>
  </property>
  <property fmtid="{D5CDD505-2E9C-101B-9397-08002B2CF9AE}" pid="3" name="KSOProductBuildVer">
    <vt:lpwstr>1033-12.2.0.13359</vt:lpwstr>
  </property>
</Properties>
</file>