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0"/>
  </p:handoutMasterIdLst>
  <p:sldIdLst>
    <p:sldId id="747" r:id="rId3"/>
    <p:sldId id="1003" r:id="rId4"/>
    <p:sldId id="944" r:id="rId5"/>
    <p:sldId id="950" r:id="rId7"/>
    <p:sldId id="945" r:id="rId8"/>
    <p:sldId id="946" r:id="rId9"/>
    <p:sldId id="947" r:id="rId10"/>
    <p:sldId id="948" r:id="rId11"/>
    <p:sldId id="949" r:id="rId12"/>
    <p:sldId id="951" r:id="rId13"/>
    <p:sldId id="952" r:id="rId14"/>
    <p:sldId id="953" r:id="rId15"/>
    <p:sldId id="729" r:id="rId16"/>
    <p:sldId id="954" r:id="rId17"/>
    <p:sldId id="965" r:id="rId18"/>
    <p:sldId id="1006" r:id="rId19"/>
    <p:sldId id="967" r:id="rId20"/>
    <p:sldId id="1004" r:id="rId21"/>
    <p:sldId id="966" r:id="rId22"/>
    <p:sldId id="968" r:id="rId23"/>
    <p:sldId id="1008" r:id="rId24"/>
    <p:sldId id="969" r:id="rId25"/>
    <p:sldId id="970" r:id="rId26"/>
    <p:sldId id="971" r:id="rId27"/>
    <p:sldId id="972" r:id="rId28"/>
    <p:sldId id="1007" r:id="rId29"/>
    <p:sldId id="1001" r:id="rId30"/>
    <p:sldId id="1002" r:id="rId31"/>
    <p:sldId id="973" r:id="rId32"/>
    <p:sldId id="1009" r:id="rId33"/>
    <p:sldId id="1018" r:id="rId34"/>
    <p:sldId id="1022" r:id="rId35"/>
    <p:sldId id="1023" r:id="rId36"/>
    <p:sldId id="979" r:id="rId37"/>
    <p:sldId id="1010" r:id="rId38"/>
    <p:sldId id="1005" r:id="rId39"/>
    <p:sldId id="956" r:id="rId40"/>
    <p:sldId id="957" r:id="rId41"/>
    <p:sldId id="999" r:id="rId42"/>
    <p:sldId id="1013" r:id="rId43"/>
    <p:sldId id="977" r:id="rId44"/>
    <p:sldId id="1012" r:id="rId45"/>
    <p:sldId id="981" r:id="rId46"/>
    <p:sldId id="982" r:id="rId47"/>
    <p:sldId id="985" r:id="rId48"/>
    <p:sldId id="986" r:id="rId49"/>
    <p:sldId id="1011" r:id="rId50"/>
    <p:sldId id="1015" r:id="rId51"/>
    <p:sldId id="987" r:id="rId52"/>
    <p:sldId id="1016" r:id="rId53"/>
    <p:sldId id="1014" r:id="rId54"/>
    <p:sldId id="988" r:id="rId55"/>
    <p:sldId id="958" r:id="rId56"/>
    <p:sldId id="1017" r:id="rId57"/>
    <p:sldId id="978" r:id="rId58"/>
    <p:sldId id="959" r:id="rId59"/>
    <p:sldId id="961" r:id="rId60"/>
    <p:sldId id="1019" r:id="rId61"/>
    <p:sldId id="1020" r:id="rId62"/>
    <p:sldId id="1021" r:id="rId63"/>
    <p:sldId id="995" r:id="rId64"/>
    <p:sldId id="996" r:id="rId65"/>
    <p:sldId id="997" r:id="rId66"/>
    <p:sldId id="998" r:id="rId67"/>
    <p:sldId id="963" r:id="rId68"/>
    <p:sldId id="941" r:id="rId6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b="1"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66FF"/>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81" autoAdjust="0"/>
  </p:normalViewPr>
  <p:slideViewPr>
    <p:cSldViewPr>
      <p:cViewPr varScale="1">
        <p:scale>
          <a:sx n="47" d="100"/>
          <a:sy n="47" d="100"/>
        </p:scale>
        <p:origin x="179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solidFill>
                  <a:srgbClr val="000000"/>
                </a:solidFill>
                <a:cs typeface="Courier New" panose="02070309020205020404" pitchFamily="49" charset="0"/>
              </a:rPr>
              <a:t>Enter first integer</a:t>
            </a:r>
            <a:endParaRPr lang="en-US">
              <a:solidFill>
                <a:srgbClr val="000000"/>
              </a:solidFill>
              <a:latin typeface="Courier" pitchFamily="49" charset="0"/>
              <a:cs typeface="Times New Roman" panose="02020603050405020304" pitchFamily="18" charset="0"/>
            </a:endParaRPr>
          </a:p>
          <a:p>
            <a:r>
              <a:rPr lang="en-US">
                <a:solidFill>
                  <a:srgbClr val="000000"/>
                </a:solidFill>
                <a:cs typeface="Courier New" panose="02070309020205020404" pitchFamily="49" charset="0"/>
              </a:rPr>
              <a:t>45</a:t>
            </a:r>
            <a:endParaRPr lang="en-US">
              <a:solidFill>
                <a:srgbClr val="000000"/>
              </a:solidFill>
              <a:latin typeface="Courier" pitchFamily="49" charset="0"/>
              <a:cs typeface="Times New Roman" panose="02020603050405020304" pitchFamily="18" charset="0"/>
            </a:endParaRPr>
          </a:p>
          <a:p>
            <a:r>
              <a:rPr lang="en-US">
                <a:solidFill>
                  <a:srgbClr val="000000"/>
                </a:solidFill>
                <a:cs typeface="Courier New" panose="02070309020205020404" pitchFamily="49" charset="0"/>
              </a:rPr>
              <a:t>Enter second integer</a:t>
            </a:r>
            <a:endParaRPr lang="en-US">
              <a:solidFill>
                <a:srgbClr val="000000"/>
              </a:solidFill>
              <a:latin typeface="Courier" pitchFamily="49" charset="0"/>
              <a:cs typeface="Times New Roman" panose="02020603050405020304" pitchFamily="18" charset="0"/>
            </a:endParaRPr>
          </a:p>
          <a:p>
            <a:r>
              <a:rPr lang="en-US">
                <a:solidFill>
                  <a:srgbClr val="000000"/>
                </a:solidFill>
                <a:cs typeface="Courier New" panose="02070309020205020404" pitchFamily="49" charset="0"/>
              </a:rPr>
              <a:t>72</a:t>
            </a:r>
            <a:endParaRPr lang="en-US">
              <a:solidFill>
                <a:srgbClr val="000000"/>
              </a:solidFill>
              <a:latin typeface="Courier" pitchFamily="49" charset="0"/>
              <a:cs typeface="Times New Roman" panose="02020603050405020304" pitchFamily="18" charset="0"/>
            </a:endParaRPr>
          </a:p>
          <a:p>
            <a:r>
              <a:rPr lang="en-US">
                <a:cs typeface="Times New Roman" panose="02020603050405020304" pitchFamily="18" charset="0"/>
              </a:rPr>
              <a:t>Sum is 117</a:t>
            </a:r>
            <a:r>
              <a:rPr lang="en-US"/>
              <a:t>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vi-VN" b="1" i="0">
                <a:solidFill>
                  <a:srgbClr val="333333"/>
                </a:solidFill>
                <a:effectLst/>
                <a:latin typeface="-apple-system"/>
              </a:rPr>
              <a:t>iostream</a:t>
            </a:r>
            <a:r>
              <a:rPr lang="vi-VN" b="0" i="0">
                <a:solidFill>
                  <a:srgbClr val="333333"/>
                </a:solidFill>
                <a:effectLst/>
                <a:latin typeface="-apple-system"/>
              </a:rPr>
              <a:t> là viết tắt của từ </a:t>
            </a:r>
            <a:r>
              <a:rPr lang="vi-VN" b="1" i="0">
                <a:solidFill>
                  <a:srgbClr val="333333"/>
                </a:solidFill>
                <a:effectLst/>
                <a:latin typeface="-apple-system"/>
              </a:rPr>
              <a:t>Input/Output Stream</a:t>
            </a:r>
            <a:r>
              <a:rPr lang="en-US" b="1" i="0">
                <a:solidFill>
                  <a:srgbClr val="333333"/>
                </a:solidFill>
                <a:effectLst/>
                <a:latin typeface="-apple-system"/>
              </a:rPr>
              <a:t>,</a:t>
            </a:r>
            <a:r>
              <a:rPr lang="vi-VN" b="0" i="0">
                <a:solidFill>
                  <a:srgbClr val="333333"/>
                </a:solidFill>
                <a:effectLst/>
                <a:latin typeface="-apple-system"/>
              </a:rPr>
              <a:t> là một thư viện chuẩn của C++</a:t>
            </a:r>
            <a:endParaRPr lang="vi-VN" b="0" i="0">
              <a:solidFill>
                <a:srgbClr val="333333"/>
              </a:solidFill>
              <a:effectLst/>
              <a:latin typeface="-apple-system"/>
            </a:endParaRPr>
          </a:p>
          <a:p>
            <a:endParaRPr lang="en-US"/>
          </a:p>
          <a:p>
            <a:r>
              <a:rPr lang="en-US"/>
              <a:t>Thư viện này có nhiều namespace và trong các namespace này có thể có những hàm trùng tên và trùng luôn cả đối số nên phải viết thêm câu lệnh</a:t>
            </a:r>
            <a:r>
              <a:rPr lang="en-US" b="0" i="0">
                <a:solidFill>
                  <a:srgbClr val="333333"/>
                </a:solidFill>
                <a:effectLst/>
                <a:latin typeface="-apple-system"/>
              </a:rPr>
              <a:t> </a:t>
            </a:r>
            <a:r>
              <a:rPr lang="en-US" b="1" i="0">
                <a:solidFill>
                  <a:srgbClr val="333333"/>
                </a:solidFill>
                <a:effectLst/>
                <a:latin typeface="-apple-system"/>
              </a:rPr>
              <a:t>using namespace</a:t>
            </a:r>
            <a:r>
              <a:rPr lang="en-US" b="0" i="0">
                <a:solidFill>
                  <a:srgbClr val="333333"/>
                </a:solidFill>
                <a:effectLst/>
                <a:latin typeface="-apple-system"/>
              </a:rPr>
              <a:t> tên_namespace để chỉ định rõ các hàm được sử dụng bên dưới là của namespace nào trong thư viện </a:t>
            </a:r>
            <a:r>
              <a:rPr lang="en-US" b="1" i="0">
                <a:solidFill>
                  <a:srgbClr val="333333"/>
                </a:solidFill>
                <a:effectLst/>
                <a:latin typeface="-apple-system"/>
              </a:rPr>
              <a:t>iostream.</a:t>
            </a:r>
            <a:r>
              <a:rPr lang="en-US" b="1" i="0">
                <a:solidFill>
                  <a:schemeClr val="tx1"/>
                </a:solidFill>
                <a:effectLst/>
                <a:latin typeface="+mn-lt"/>
              </a:rPr>
              <a:t> </a:t>
            </a:r>
            <a:endParaRPr lang="en-US" b="1" i="0">
              <a:solidFill>
                <a:schemeClr val="tx1"/>
              </a:solidFill>
              <a:effectLst/>
              <a:latin typeface="+mn-lt"/>
            </a:endParaRPr>
          </a:p>
          <a:p>
            <a:endParaRPr lang="en-US" b="1" i="0">
              <a:solidFill>
                <a:schemeClr val="tx1"/>
              </a:solidFill>
              <a:effectLst/>
              <a:latin typeface="+mn-lt"/>
            </a:endParaRPr>
          </a:p>
          <a:p>
            <a:r>
              <a:rPr lang="en-US" b="0" i="0">
                <a:solidFill>
                  <a:schemeClr val="tx1"/>
                </a:solidFill>
                <a:effectLst/>
                <a:latin typeface="+mn-lt"/>
              </a:rPr>
              <a:t>Khi đó </a:t>
            </a:r>
            <a:r>
              <a:rPr lang="vi-VN" b="0" i="0">
                <a:solidFill>
                  <a:srgbClr val="333333"/>
                </a:solidFill>
                <a:effectLst/>
                <a:latin typeface="-apple-system"/>
              </a:rPr>
              <a:t>không cần phải g</a:t>
            </a:r>
            <a:r>
              <a:rPr lang="en-US" b="0" i="0">
                <a:solidFill>
                  <a:srgbClr val="333333"/>
                </a:solidFill>
                <a:effectLst/>
                <a:latin typeface="-apple-system"/>
              </a:rPr>
              <a:t>hi</a:t>
            </a:r>
            <a:r>
              <a:rPr lang="vi-VN" b="0" i="0">
                <a:solidFill>
                  <a:srgbClr val="333333"/>
                </a:solidFill>
                <a:effectLst/>
                <a:latin typeface="-apple-system"/>
              </a:rPr>
              <a:t> </a:t>
            </a:r>
            <a:r>
              <a:rPr lang="vi-VN" b="1" i="0">
                <a:solidFill>
                  <a:srgbClr val="333333"/>
                </a:solidFill>
                <a:effectLst/>
                <a:latin typeface="-apple-system"/>
              </a:rPr>
              <a:t>tên</a:t>
            </a:r>
            <a:r>
              <a:rPr lang="en-US" b="1" i="0">
                <a:solidFill>
                  <a:srgbClr val="333333"/>
                </a:solidFill>
                <a:effectLst/>
                <a:latin typeface="-apple-system"/>
              </a:rPr>
              <a:t>_namespace</a:t>
            </a:r>
            <a:r>
              <a:rPr lang="vi-VN" b="0" i="0">
                <a:solidFill>
                  <a:srgbClr val="333333"/>
                </a:solidFill>
                <a:effectLst/>
                <a:latin typeface="-apple-system"/>
              </a:rPr>
              <a:t> </a:t>
            </a:r>
            <a:r>
              <a:rPr lang="en-US" b="0" i="0">
                <a:solidFill>
                  <a:srgbClr val="333333"/>
                </a:solidFill>
                <a:effectLst/>
                <a:latin typeface="-apple-system"/>
              </a:rPr>
              <a:t>trước hàm cần sử dụng (ví dụ </a:t>
            </a:r>
            <a:r>
              <a:rPr lang="en-US" b="1" i="0">
                <a:solidFill>
                  <a:srgbClr val="333333"/>
                </a:solidFill>
                <a:effectLst/>
                <a:latin typeface="-apple-system"/>
              </a:rPr>
              <a:t>std::cout</a:t>
            </a:r>
            <a:r>
              <a:rPr lang="en-US" b="0" i="0">
                <a:solidFill>
                  <a:srgbClr val="333333"/>
                </a:solidFill>
                <a:effectLst/>
                <a:latin typeface="-apple-system"/>
              </a:rPr>
              <a:t> &lt;&lt; “Helllo”;), mà chỉ cần ghi ngắn gọn là cout &lt;&lt; “Hello”</a:t>
            </a:r>
            <a:endParaRPr lang="en-US" b="0" i="0">
              <a:solidFill>
                <a:srgbClr val="333333"/>
              </a:solidFill>
              <a:effectLst/>
              <a:latin typeface="-apple-system"/>
            </a:endParaRPr>
          </a:p>
          <a:p>
            <a:endParaRPr lang="en-US" b="0" i="0">
              <a:solidFill>
                <a:srgbClr val="333333"/>
              </a:solidFill>
              <a:effectLst/>
              <a:latin typeface="-apple-system"/>
            </a:endParaRPr>
          </a:p>
          <a:p>
            <a:r>
              <a:rPr lang="vi-VN" b="0" i="0">
                <a:solidFill>
                  <a:srgbClr val="000000"/>
                </a:solidFill>
                <a:effectLst/>
                <a:latin typeface="-apple-system"/>
              </a:rPr>
              <a:t>Một số </a:t>
            </a:r>
            <a:r>
              <a:rPr lang="en-US" b="0" i="0">
                <a:solidFill>
                  <a:srgbClr val="000000"/>
                </a:solidFill>
                <a:effectLst/>
                <a:latin typeface="-apple-system"/>
              </a:rPr>
              <a:t>hàm</a:t>
            </a:r>
            <a:r>
              <a:rPr lang="vi-VN" b="0" i="0">
                <a:solidFill>
                  <a:srgbClr val="000000"/>
                </a:solidFill>
                <a:effectLst/>
                <a:latin typeface="-apple-system"/>
              </a:rPr>
              <a:t> trong </a:t>
            </a:r>
            <a:r>
              <a:rPr lang="en-US" b="1" i="0">
                <a:solidFill>
                  <a:srgbClr val="000000"/>
                </a:solidFill>
                <a:effectLst/>
                <a:latin typeface="-apple-system"/>
              </a:rPr>
              <a:t>namespace </a:t>
            </a:r>
            <a:r>
              <a:rPr lang="vi-VN" b="1" i="0">
                <a:solidFill>
                  <a:srgbClr val="000000"/>
                </a:solidFill>
                <a:effectLst/>
                <a:latin typeface="-apple-system"/>
              </a:rPr>
              <a:t>std</a:t>
            </a:r>
            <a:r>
              <a:rPr lang="vi-VN" b="0" i="0">
                <a:solidFill>
                  <a:srgbClr val="000000"/>
                </a:solidFill>
                <a:effectLst/>
                <a:latin typeface="-apple-system"/>
              </a:rPr>
              <a:t>: </a:t>
            </a:r>
            <a:r>
              <a:rPr lang="vi-VN"/>
              <a:t>cout</a:t>
            </a:r>
            <a:r>
              <a:rPr lang="vi-VN" b="0" i="0">
                <a:solidFill>
                  <a:srgbClr val="000000"/>
                </a:solidFill>
                <a:effectLst/>
                <a:latin typeface="-apple-system"/>
              </a:rPr>
              <a:t>, </a:t>
            </a:r>
            <a:r>
              <a:rPr lang="vi-VN"/>
              <a:t>cin</a:t>
            </a:r>
            <a:r>
              <a:rPr lang="vi-VN" b="0" i="0">
                <a:solidFill>
                  <a:srgbClr val="000000"/>
                </a:solidFill>
                <a:effectLst/>
                <a:latin typeface="-apple-system"/>
              </a:rPr>
              <a:t>, </a:t>
            </a:r>
            <a:r>
              <a:rPr lang="vi-VN"/>
              <a:t>string</a:t>
            </a:r>
            <a:r>
              <a:rPr lang="vi-VN" b="0" i="0">
                <a:solidFill>
                  <a:srgbClr val="000000"/>
                </a:solidFill>
                <a:effectLst/>
                <a:latin typeface="-apple-system"/>
              </a:rPr>
              <a:t>, </a:t>
            </a:r>
            <a:r>
              <a:rPr lang="vi-VN"/>
              <a:t>abs</a:t>
            </a:r>
            <a:r>
              <a:rPr lang="vi-VN" b="0" i="0">
                <a:solidFill>
                  <a:srgbClr val="000000"/>
                </a:solidFill>
                <a:effectLst/>
                <a:latin typeface="-apple-system"/>
              </a:rPr>
              <a:t>, </a:t>
            </a:r>
            <a:r>
              <a:rPr lang="vi-VN"/>
              <a:t>sin</a:t>
            </a:r>
            <a:r>
              <a:rPr lang="vi-VN" b="0" i="0">
                <a:solidFill>
                  <a:srgbClr val="000000"/>
                </a:solidFill>
                <a:effectLst/>
                <a:latin typeface="-apple-system"/>
              </a:rPr>
              <a:t>, </a:t>
            </a:r>
            <a:r>
              <a:rPr lang="vi-VN"/>
              <a:t>cos</a:t>
            </a:r>
            <a:r>
              <a:rPr lang="vi-VN" b="0" i="0">
                <a:solidFill>
                  <a:srgbClr val="000000"/>
                </a:solidFill>
                <a:effectLst/>
                <a:latin typeface="-apple-system"/>
              </a:rPr>
              <a:t>, </a:t>
            </a:r>
            <a:r>
              <a:rPr lang="vi-VN"/>
              <a:t>tan</a:t>
            </a:r>
            <a:r>
              <a:rPr lang="vi-VN" b="0" i="0">
                <a:solidFill>
                  <a:srgbClr val="000000"/>
                </a:solidFill>
                <a:effectLst/>
                <a:latin typeface="-apple-system"/>
              </a:rPr>
              <a:t>, </a:t>
            </a:r>
            <a:r>
              <a:rPr lang="vi-VN"/>
              <a:t>malloc</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#include &lt;iomanip&gt;</a:t>
            </a:r>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char: 1 byte</a:t>
            </a:r>
            <a:endParaRPr lang="en-US" baseline="0"/>
          </a:p>
          <a:p>
            <a:r>
              <a:rPr lang="en-US" baseline="0"/>
              <a:t>int: 2 bytes</a:t>
            </a:r>
            <a:endParaRPr lang="en-US" baseline="0"/>
          </a:p>
          <a:p>
            <a:r>
              <a:rPr lang="en-US" baseline="0"/>
              <a:t>float: 4 bytes</a:t>
            </a:r>
            <a:endParaRPr lang="en-US" baseline="0"/>
          </a:p>
          <a:p>
            <a:r>
              <a:rPr lang="en-US" baseline="0"/>
              <a:t>long double: 8 bytes</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solidFill>
                <a:srgbClr val="0066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Lần 1: tham so 1 = 10; tham so 2 = 20</a:t>
            </a:r>
            <a:endParaRPr lang="en-US" baseline="0"/>
          </a:p>
          <a:p>
            <a:pPr marL="0" marR="0" lvl="0" indent="0" algn="l" defTabSz="914400" rtl="0" eaLnBrk="1" fontAlgn="auto" latinLnBrk="0" hangingPunct="1">
              <a:lnSpc>
                <a:spcPct val="100000"/>
              </a:lnSpc>
              <a:spcBef>
                <a:spcPts val="0"/>
              </a:spcBef>
              <a:spcAft>
                <a:spcPts val="0"/>
              </a:spcAft>
              <a:buClrTx/>
              <a:buSzTx/>
              <a:buFontTx/>
              <a:buNone/>
              <a:defRPr/>
            </a:pPr>
            <a:r>
              <a:rPr lang="en-US" baseline="0"/>
              <a:t>Lần 2: tham so 1 = 10; tham so 2 = 1</a:t>
            </a:r>
            <a:endParaRPr lang="en-US" baseline="0"/>
          </a:p>
          <a:p>
            <a:pPr marL="0" marR="0" lvl="0" indent="0" algn="l" defTabSz="914400" rtl="0" eaLnBrk="1" fontAlgn="auto" latinLnBrk="0" hangingPunct="1">
              <a:lnSpc>
                <a:spcPct val="100000"/>
              </a:lnSpc>
              <a:spcBef>
                <a:spcPts val="0"/>
              </a:spcBef>
              <a:spcAft>
                <a:spcPts val="0"/>
              </a:spcAft>
              <a:buClrTx/>
              <a:buSzTx/>
              <a:buFontTx/>
              <a:buNone/>
              <a:defRPr/>
            </a:pPr>
            <a:r>
              <a:rPr lang="en-US" baseline="0"/>
              <a:t>Lần 3: tham so 1 = 20; tham so 2 = 1</a:t>
            </a:r>
            <a:endParaRPr lang="en-US" baseline="0"/>
          </a:p>
          <a:p>
            <a:pPr marL="0" marR="0" lvl="0" indent="0" algn="l" defTabSz="914400" rtl="0" eaLnBrk="1" fontAlgn="auto" latinLnBrk="0" hangingPunct="1">
              <a:lnSpc>
                <a:spcPct val="100000"/>
              </a:lnSpc>
              <a:spcBef>
                <a:spcPts val="0"/>
              </a:spcBef>
              <a:spcAft>
                <a:spcPts val="0"/>
              </a:spcAft>
              <a:buClrTx/>
              <a:buSzTx/>
              <a:buFontTx/>
              <a:buNone/>
              <a:defRPr/>
            </a:pPr>
            <a:r>
              <a:rPr lang="en-US" baseline="0"/>
              <a:t>Lần 4: tham so 1 = 0; tham so 2 = 1</a:t>
            </a:r>
            <a:endParaRPr lang="en-US" baseline="0"/>
          </a:p>
          <a:p>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endParaRPr lang="en-US" baseline="0"/>
          </a:p>
          <a:p>
            <a:r>
              <a:rPr lang="en-US" baseline="0"/>
              <a:t>   Không cần hiểu rõ ý nghĩa tất cả các tham số</a:t>
            </a:r>
            <a:endParaRPr lang="en-US" baseline="0"/>
          </a:p>
          <a:p>
            <a:r>
              <a:rPr lang="en-US" baseline="0"/>
              <a:t>   Có thể giảm được số lượng hàm cần định nghĩa</a:t>
            </a:r>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endParaRPr lang="en-US" baseline="0"/>
          </a:p>
          <a:p>
            <a:r>
              <a:rPr lang="en-US" baseline="0"/>
              <a:t>   Không cần hiểu rõ ý nghĩa tất cả các tham số</a:t>
            </a:r>
            <a:endParaRPr lang="en-US" baseline="0"/>
          </a:p>
          <a:p>
            <a:r>
              <a:rPr lang="en-US" baseline="0"/>
              <a:t>   Có thể giảm được số lượng hàm cần định nghĩa</a:t>
            </a:r>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là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x = 2 before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Value returned by squareByValue: 4</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x = 2 after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z = 4 before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12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z = 16 after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Pointers</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latin typeface="Arial" panose="020B0604020202020204" pitchFamily="34" charset="0"/>
                <a:cs typeface="Arial" panose="020B0604020202020204" pitchFamily="34" charset="0"/>
              </a:rPr>
              <a:t>Another way to pass-by-reference</a:t>
            </a:r>
            <a:endParaRPr lang="en-US">
              <a:solidFill>
                <a:srgbClr val="0000FF"/>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References as aliases to other variables</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latin typeface="Arial" panose="020B0604020202020204" pitchFamily="34" charset="0"/>
                <a:cs typeface="Arial" panose="020B0604020202020204" pitchFamily="34" charset="0"/>
              </a:rPr>
              <a:t>Refer to same variable</a:t>
            </a:r>
            <a:endParaRPr lang="en-US">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latin typeface="Arial" panose="020B0604020202020204" pitchFamily="34" charset="0"/>
                <a:cs typeface="Arial" panose="020B0604020202020204" pitchFamily="34" charset="0"/>
              </a:rPr>
              <a:t>Can be used within a function</a:t>
            </a:r>
            <a:endParaRPr lang="en-US">
              <a:latin typeface="Arial" panose="020B0604020202020204" pitchFamily="34" charset="0"/>
              <a:cs typeface="Arial" panose="020B0604020202020204" pitchFamily="34" charset="0"/>
            </a:endParaRPr>
          </a:p>
          <a:p>
            <a:pPr lvl="2" algn="just">
              <a:lnSpc>
                <a:spcPct val="130000"/>
              </a:lnSpc>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int count = 1; // declare integer variable count</a:t>
            </a:r>
            <a:endParaRPr lang="en-US">
              <a:solidFill>
                <a:schemeClr val="tx1">
                  <a:lumMod val="95000"/>
                  <a:lumOff val="5000"/>
                </a:schemeClr>
              </a:solidFill>
              <a:latin typeface="Arial" panose="020B0604020202020204" pitchFamily="34" charset="0"/>
              <a:cs typeface="Arial" panose="020B0604020202020204" pitchFamily="34" charset="0"/>
            </a:endParaRPr>
          </a:p>
          <a:p>
            <a:pPr lvl="2" algn="just">
              <a:lnSpc>
                <a:spcPct val="130000"/>
              </a:lnSpc>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Int &amp;cRef = count; //create cRef as an alias for count</a:t>
            </a:r>
            <a:endParaRPr lang="en-US">
              <a:solidFill>
                <a:schemeClr val="tx1">
                  <a:lumMod val="95000"/>
                  <a:lumOff val="5000"/>
                </a:schemeClr>
              </a:solidFill>
              <a:latin typeface="Arial" panose="020B0604020202020204" pitchFamily="34" charset="0"/>
              <a:cs typeface="Arial" panose="020B0604020202020204" pitchFamily="34" charset="0"/>
            </a:endParaRPr>
          </a:p>
          <a:p>
            <a:pPr lvl="2" algn="just">
              <a:lnSpc>
                <a:spcPct val="130000"/>
              </a:lnSpc>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++cRef; // increment count (using its alias)</a:t>
            </a:r>
            <a:endParaRPr lang="en-US">
              <a:solidFill>
                <a:schemeClr val="tx1">
                  <a:lumMod val="95000"/>
                  <a:lumOff val="5000"/>
                </a:schemeClr>
              </a:solidFill>
              <a:latin typeface="Arial" panose="020B0604020202020204" pitchFamily="34" charset="0"/>
              <a:cs typeface="Arial" panose="020B0604020202020204" pitchFamily="34" charset="0"/>
            </a:endParaRPr>
          </a:p>
          <a:p>
            <a:endPar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endParaRPr>
          </a:p>
          <a:p>
            <a:endPar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endParaRPr>
          </a:p>
          <a:p>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y refers to (is an alias for) x</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a:solidFill>
                  <a:srgbClr val="FF0000"/>
                </a:solidFill>
                <a:latin typeface="+mn-lt"/>
                <a:cs typeface="Courier New" panose="02070309020205020404" pitchFamily="49" charset="0"/>
              </a:rPr>
              <a:t>int &amp;y;  	</a:t>
            </a:r>
            <a:r>
              <a:rPr lang="en-US" b="0">
                <a:solidFill>
                  <a:srgbClr val="006600"/>
                </a:solidFill>
                <a:latin typeface="+mn-lt"/>
                <a:cs typeface="Courier New" panose="02070309020205020404" pitchFamily="49" charset="0"/>
              </a:rPr>
              <a:t>// Error: y must be initialized</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anose="02020603050405020304" pitchFamily="18" charset="0"/>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Call by value</a:t>
            </a:r>
            <a:endParaRPr lang="en-US"/>
          </a:p>
          <a:p>
            <a:pPr lvl="1"/>
            <a:r>
              <a:rPr lang="en-US"/>
              <a:t>Copy of data passed to function</a:t>
            </a:r>
            <a:endParaRPr lang="en-US"/>
          </a:p>
          <a:p>
            <a:pPr lvl="1"/>
            <a:r>
              <a:rPr lang="en-US"/>
              <a:t>Changes to copy do not change original</a:t>
            </a:r>
            <a:endParaRPr lang="en-US"/>
          </a:p>
          <a:p>
            <a:pPr lvl="1"/>
            <a:r>
              <a:rPr lang="en-US"/>
              <a:t>Prevent unwanted side effects</a:t>
            </a:r>
            <a:endParaRPr lang="en-US"/>
          </a:p>
          <a:p>
            <a:r>
              <a:rPr lang="en-US"/>
              <a:t>Call by reference </a:t>
            </a:r>
            <a:endParaRPr lang="en-US"/>
          </a:p>
          <a:p>
            <a:pPr lvl="1"/>
            <a:r>
              <a:rPr lang="en-US"/>
              <a:t>Function can directly access data</a:t>
            </a:r>
            <a:endParaRPr lang="en-US"/>
          </a:p>
          <a:p>
            <a:pPr lvl="1"/>
            <a:r>
              <a:rPr lang="en-US"/>
              <a:t>Changes affect original</a:t>
            </a:r>
            <a:endParaRPr lang="en-US"/>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Chỉ có swap3 là làm được đúng ý định là hoán đổi giá trị của hai tham số truyền vào cho hàm.</a:t>
            </a:r>
            <a:endParaRPr lang="en-US" baseline="0"/>
          </a:p>
          <a:p>
            <a:r>
              <a:rPr lang="en-US" baseline="0"/>
              <a:t>Swap1 và swap2 không làm được. Khi thoát khỏi 2 hàm này thì giá trị ban đầu của 2 tham số truyền vào vẫn như cũ, không hề bị hoán đổi.</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a:t>i</a:t>
            </a:r>
            <a:r>
              <a:rPr lang="vi-VN" baseline="0"/>
              <a:t> hàm. Hàm trực tuyến trong C++ cho khả năng khắc phục nhược điểm đó.</a:t>
            </a:r>
            <a:endParaRPr lang="en-US" baseline="0"/>
          </a:p>
          <a:p>
            <a:r>
              <a:rPr lang="en-US" baseline="0"/>
              <a:t>- Giảm thời gian thực thi chương trình</a:t>
            </a:r>
            <a:endParaRPr lang="en-US" baseline="0"/>
          </a:p>
          <a:p>
            <a:r>
              <a:rPr lang="en-US" baseline="0"/>
              <a:t>- Tăng kích thước của mã lệnh thực thi</a:t>
            </a:r>
            <a:endParaRPr lang="en-US" baseline="0"/>
          </a:p>
          <a:p>
            <a:r>
              <a:rPr lang="en-US" baseline="0"/>
              <a:t>- Chỉ nên định nghĩa inline khi hàm có kích thước nhỏ</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Qui tắc định nghĩa chồng</a:t>
            </a:r>
            <a:r>
              <a:rPr lang="vi-VN">
                <a:solidFill>
                  <a:srgbClr val="0000FF"/>
                </a:solidFill>
                <a:latin typeface="Arial" panose="020B0604020202020204" pitchFamily="34" charset="0"/>
                <a:cs typeface="Arial" panose="020B0604020202020204" pitchFamily="34" charset="0"/>
              </a:rPr>
              <a:t>:</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latin typeface="Arial" panose="020B0604020202020204" pitchFamily="34" charset="0"/>
                <a:cs typeface="Arial" panose="020B0604020202020204" pitchFamily="34" charset="0"/>
              </a:rPr>
              <a:t>Các hàm </a:t>
            </a:r>
            <a:r>
              <a:rPr lang="en-US">
                <a:solidFill>
                  <a:srgbClr val="FF3300"/>
                </a:solidFill>
                <a:latin typeface="Arial" panose="020B0604020202020204" pitchFamily="34" charset="0"/>
                <a:cs typeface="Arial" panose="020B0604020202020204" pitchFamily="34" charset="0"/>
              </a:rPr>
              <a:t>trùng tên </a:t>
            </a:r>
            <a:r>
              <a:rPr lang="en-US">
                <a:latin typeface="Arial" panose="020B0604020202020204" pitchFamily="34" charset="0"/>
                <a:cs typeface="Arial" panose="020B0604020202020204" pitchFamily="34" charset="0"/>
              </a:rPr>
              <a:t>phải </a:t>
            </a:r>
            <a:r>
              <a:rPr lang="en-US">
                <a:solidFill>
                  <a:srgbClr val="FF3300"/>
                </a:solidFill>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nhau về </a:t>
            </a:r>
            <a:r>
              <a:rPr lang="en-US">
                <a:solidFill>
                  <a:srgbClr val="FF3300"/>
                </a:solidFill>
                <a:latin typeface="Arial" panose="020B0604020202020204" pitchFamily="34" charset="0"/>
                <a:cs typeface="Arial" panose="020B0604020202020204" pitchFamily="34" charset="0"/>
              </a:rPr>
              <a:t>danh sách đối số</a:t>
            </a:r>
            <a:r>
              <a:rPr lang="en-US">
                <a:latin typeface="Arial" panose="020B0604020202020204" pitchFamily="34" charset="0"/>
                <a:cs typeface="Arial" panose="020B0604020202020204" pitchFamily="34" charset="0"/>
              </a:rPr>
              <a:t>: số lượng đối số, thứ tự các đối số, kiểu dữ liệu của các đối số  </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Qui tắc gọi hàm?</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vi-VN">
                <a:solidFill>
                  <a:schemeClr val="tx1">
                    <a:lumMod val="95000"/>
                    <a:lumOff val="5000"/>
                  </a:schemeClr>
                </a:solidFill>
                <a:latin typeface="Arial" panose="020B0604020202020204" pitchFamily="34" charset="0"/>
                <a:cs typeface="Arial" panose="020B0604020202020204" pitchFamily="34" charset="0"/>
              </a:rPr>
              <a:t>Tìm hàm có </a:t>
            </a:r>
            <a:r>
              <a:rPr lang="en-US">
                <a:solidFill>
                  <a:schemeClr val="tx1">
                    <a:lumMod val="95000"/>
                    <a:lumOff val="5000"/>
                  </a:schemeClr>
                </a:solidFill>
                <a:latin typeface="Arial" panose="020B0604020202020204" pitchFamily="34" charset="0"/>
                <a:cs typeface="Arial" panose="020B0604020202020204" pitchFamily="34" charset="0"/>
              </a:rPr>
              <a:t>“</a:t>
            </a:r>
            <a:r>
              <a:rPr lang="vi-VN">
                <a:solidFill>
                  <a:schemeClr val="tx1">
                    <a:lumMod val="95000"/>
                    <a:lumOff val="5000"/>
                  </a:schemeClr>
                </a:solidFill>
                <a:latin typeface="Arial" panose="020B0604020202020204" pitchFamily="34" charset="0"/>
                <a:cs typeface="Arial" panose="020B0604020202020204" pitchFamily="34" charset="0"/>
              </a:rPr>
              <a:t>kiểu</a:t>
            </a:r>
            <a:r>
              <a:rPr lang="en-US">
                <a:solidFill>
                  <a:schemeClr val="tx1">
                    <a:lumMod val="95000"/>
                    <a:lumOff val="5000"/>
                  </a:schemeClr>
                </a:solidFill>
                <a:latin typeface="Arial" panose="020B0604020202020204" pitchFamily="34" charset="0"/>
                <a:cs typeface="Arial" panose="020B0604020202020204" pitchFamily="34" charset="0"/>
              </a:rPr>
              <a:t>”</a:t>
            </a:r>
            <a:r>
              <a:rPr lang="vi-VN">
                <a:solidFill>
                  <a:schemeClr val="tx1">
                    <a:lumMod val="95000"/>
                    <a:lumOff val="5000"/>
                  </a:schemeClr>
                </a:solidFill>
                <a:latin typeface="Arial" panose="020B0604020202020204" pitchFamily="34" charset="0"/>
                <a:cs typeface="Arial" panose="020B0604020202020204" pitchFamily="34" charset="0"/>
              </a:rPr>
              <a:t> tham số phù hợp</a:t>
            </a:r>
            <a:endParaRPr lang="vi-VN">
              <a:solidFill>
                <a:schemeClr val="tx1">
                  <a:lumMod val="95000"/>
                  <a:lumOff val="5000"/>
                </a:schemeClr>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vi-VN">
                <a:solidFill>
                  <a:schemeClr val="tx1">
                    <a:lumMod val="95000"/>
                    <a:lumOff val="5000"/>
                  </a:schemeClr>
                </a:solidFill>
                <a:latin typeface="Arial" panose="020B0604020202020204" pitchFamily="34" charset="0"/>
                <a:cs typeface="Arial" panose="020B0604020202020204" pitchFamily="34" charset="0"/>
              </a:rPr>
              <a:t>Dùng phép ép kiểu tự động</a:t>
            </a:r>
            <a:endParaRPr lang="vi-VN">
              <a:solidFill>
                <a:schemeClr val="tx1">
                  <a:lumMod val="95000"/>
                  <a:lumOff val="5000"/>
                </a:schemeClr>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vi-VN">
                <a:solidFill>
                  <a:schemeClr val="tx1">
                    <a:lumMod val="95000"/>
                    <a:lumOff val="5000"/>
                  </a:schemeClr>
                </a:solidFill>
                <a:latin typeface="Arial" panose="020B0604020202020204" pitchFamily="34" charset="0"/>
                <a:cs typeface="Arial" panose="020B0604020202020204" pitchFamily="34" charset="0"/>
              </a:rPr>
              <a:t>Tìm hàm gần đúng (phù hợp) nhất</a:t>
            </a:r>
            <a:endParaRPr lang="en-US">
              <a:solidFill>
                <a:schemeClr val="tx1">
                  <a:lumMod val="95000"/>
                  <a:lumOff val="5000"/>
                </a:schemeClr>
              </a:solidFill>
              <a:latin typeface="Arial" panose="020B0604020202020204" pitchFamily="34" charset="0"/>
              <a:cs typeface="Arial" panose="020B0604020202020204" pitchFamily="34" charset="0"/>
            </a:endParaRPr>
          </a:p>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anose="05000000000000000000" pitchFamily="2" charset="2"/>
              <a:buChar char="v"/>
            </a:pP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fld>
            <a:endParaRPr lang="en-US"/>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buFontTx/>
              <a:buChar char="-"/>
            </a:pPr>
            <a:r>
              <a:rPr lang="en-US"/>
              <a:t>Hàm thứ nhất và hàm thứ hai bị chồng lên nhau </a:t>
            </a:r>
            <a:r>
              <a:rPr lang="en-US">
                <a:sym typeface="Wingdings" panose="05000000000000000000" pitchFamily="2" charset="2"/>
              </a:rPr>
              <a:t> Lỗi (vì trình biên dịch không phân biệt kiểu dữ liệu trả về)</a:t>
            </a:r>
            <a:endParaRPr lang="en-US">
              <a:sym typeface="Wingdings" panose="05000000000000000000" pitchFamily="2" charset="2"/>
            </a:endParaRPr>
          </a:p>
          <a:p>
            <a:pPr eaLnBrk="1" hangingPunct="1">
              <a:buFontTx/>
              <a:buChar char="-"/>
            </a:pPr>
            <a:r>
              <a:rPr lang="en-US">
                <a:sym typeface="Wingdings" panose="05000000000000000000" pitchFamily="2" charset="2"/>
              </a:rPr>
              <a:t>Hàm thứ 4 truyền tham số ngầm định sai cách</a:t>
            </a:r>
            <a:endParaRPr lang="en-US">
              <a:sym typeface="Wingdings" panose="05000000000000000000" pitchFamily="2" charset="2"/>
            </a:endParaRPr>
          </a:p>
          <a:p>
            <a:pPr eaLnBrk="1" hangingPunct="1">
              <a:buFontTx/>
              <a:buChar char="-"/>
            </a:pPr>
            <a:r>
              <a:rPr lang="en-US"/>
              <a:t>Hàm thứ 5 và thứ 6 có sự nhập nhằng </a:t>
            </a:r>
            <a:r>
              <a:rPr lang="en-US">
                <a:sym typeface="Wingdings" panose="05000000000000000000" pitchFamily="2" charset="2"/>
              </a:rPr>
              <a:t> Lỗi</a:t>
            </a: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fld>
            <a:endParaRPr 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buFontTx/>
              <a:buChar char="-"/>
            </a:pPr>
            <a:r>
              <a:rPr lang="en-US"/>
              <a:t>0 0</a:t>
            </a:r>
            <a:endParaRPr lang="en-US"/>
          </a:p>
          <a:p>
            <a:pPr eaLnBrk="1" hangingPunct="1">
              <a:buFontTx/>
              <a:buChar char="-"/>
            </a:pPr>
            <a:r>
              <a:rPr lang="en-US"/>
              <a:t>1 0</a:t>
            </a:r>
            <a:endParaRPr lang="en-US"/>
          </a:p>
          <a:p>
            <a:pPr eaLnBrk="1" hangingPunct="1">
              <a:buFontTx/>
              <a:buChar char="-"/>
            </a:pPr>
            <a:r>
              <a:rPr lang="en-US"/>
              <a:t>1.5 0</a:t>
            </a:r>
            <a:endParaRPr lang="en-US"/>
          </a:p>
          <a:p>
            <a:pPr eaLnBrk="1" hangingPunct="1">
              <a:buFontTx/>
              <a:buChar char="-"/>
            </a:pPr>
            <a:r>
              <a:rPr lang="en-US"/>
              <a:t>1 2</a:t>
            </a:r>
            <a:endParaRPr lang="en-US"/>
          </a:p>
          <a:p>
            <a:pPr eaLnBrk="1" hangingPunct="1">
              <a:buFontTx/>
              <a:buChar char="-"/>
            </a:pPr>
            <a:r>
              <a:rPr lang="en-US"/>
              <a:t>1.5 2.5</a:t>
            </a: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fld>
            <a:endParaRPr 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buFontTx/>
              <a:buNone/>
            </a:pPr>
            <a:r>
              <a:rPr lang="en-US"/>
              <a:t>Nhap chuoi trong c++: </a:t>
            </a:r>
            <a:endParaRPr lang="en-US"/>
          </a:p>
          <a:p>
            <a:pPr eaLnBrk="1" hangingPunct="1">
              <a:buFontTx/>
              <a:buNone/>
            </a:pPr>
            <a:r>
              <a:rPr lang="en-US"/>
              <a:t>cin.getline(A.maso, 10);</a:t>
            </a:r>
            <a:endParaRPr lang="en-US"/>
          </a:p>
          <a:p>
            <a:pPr eaLnBrk="1" hangingPunct="1">
              <a:buFontTx/>
              <a:buNone/>
            </a:pPr>
            <a:r>
              <a:rPr lang="en-US" sz="1200" kern="1200">
                <a:solidFill>
                  <a:schemeClr val="tx1"/>
                </a:solidFill>
                <a:latin typeface="+mn-lt"/>
                <a:ea typeface="+mn-ea"/>
                <a:cs typeface="+mn-cs"/>
              </a:rPr>
              <a:t>cin.ignore();</a:t>
            </a:r>
            <a:endParaRPr lang="en-US"/>
          </a:p>
          <a:p>
            <a:pPr eaLnBrk="1" hangingPunct="1">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fld>
            <a:endParaRPr 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normAutofit fontScale="92500" lnSpcReduction="20000"/>
          </a:bodyPr>
          <a:lstStyle/>
          <a:p>
            <a:pPr eaLnBrk="1" hangingPunct="1">
              <a:buFontTx/>
              <a:buNone/>
            </a:pPr>
            <a:r>
              <a:rPr lang="en-US" sz="1200" b="1" kern="120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a:solidFill>
                  <a:schemeClr val="tx1"/>
                </a:solidFill>
                <a:latin typeface="+mn-lt"/>
                <a:ea typeface="+mn-ea"/>
                <a:cs typeface="+mn-cs"/>
              </a:rPr>
              <a:t>namespaces</a:t>
            </a:r>
            <a:r>
              <a:rPr lang="en-US" sz="1200" b="1" kern="1200">
                <a:solidFill>
                  <a:schemeClr val="tx1"/>
                </a:solidFill>
                <a:latin typeface="+mn-lt"/>
                <a:ea typeface="+mn-ea"/>
                <a:cs typeface="+mn-cs"/>
              </a:rPr>
              <a:t>.</a:t>
            </a:r>
            <a:endParaRPr lang="en-US" sz="1200" b="1" kern="1200">
              <a:solidFill>
                <a:schemeClr val="tx1"/>
              </a:solidFill>
              <a:latin typeface="+mn-lt"/>
              <a:ea typeface="+mn-ea"/>
              <a:cs typeface="+mn-cs"/>
            </a:endParaRPr>
          </a:p>
          <a:p>
            <a:r>
              <a:rPr lang="vi-VN" b="1"/>
              <a:t>namespace general{  </a:t>
            </a:r>
            <a:endParaRPr lang="en-US" b="1"/>
          </a:p>
          <a:p>
            <a:r>
              <a:rPr lang="en-US" b="1"/>
              <a:t>	</a:t>
            </a:r>
            <a:r>
              <a:rPr lang="vi-VN" b="1"/>
              <a:t>int a, b;</a:t>
            </a:r>
            <a:endParaRPr lang="en-US" b="1"/>
          </a:p>
          <a:p>
            <a:r>
              <a:rPr lang="vi-VN" b="1"/>
              <a:t>} </a:t>
            </a:r>
            <a:endParaRPr lang="en-US" b="1"/>
          </a:p>
          <a:p>
            <a:r>
              <a:rPr lang="vi-VN" sz="1200" b="1" kern="1200">
                <a:solidFill>
                  <a:schemeClr val="tx1"/>
                </a:solidFill>
                <a:latin typeface="+mn-lt"/>
                <a:ea typeface="+mn-ea"/>
                <a:cs typeface="+mn-cs"/>
              </a:rPr>
              <a:t>Trong trường hợp này, </a:t>
            </a:r>
            <a:r>
              <a:rPr lang="vi-VN" sz="1200" b="1"/>
              <a:t>a</a:t>
            </a:r>
            <a:r>
              <a:rPr lang="vi-VN" sz="1200" b="1" kern="1200">
                <a:solidFill>
                  <a:schemeClr val="tx1"/>
                </a:solidFill>
                <a:latin typeface="+mn-lt"/>
                <a:ea typeface="+mn-ea"/>
                <a:cs typeface="+mn-cs"/>
              </a:rPr>
              <a:t> và </a:t>
            </a:r>
            <a:r>
              <a:rPr lang="vi-VN" sz="1200" b="1"/>
              <a:t>b</a:t>
            </a:r>
            <a:r>
              <a:rPr lang="vi-VN" sz="1200" b="1" kern="1200">
                <a:solidFill>
                  <a:schemeClr val="tx1"/>
                </a:solidFill>
                <a:latin typeface="+mn-lt"/>
                <a:ea typeface="+mn-ea"/>
                <a:cs typeface="+mn-cs"/>
              </a:rPr>
              <a:t> là những biến bình thường được tích hợp bên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general. Để có thể truy xuất vào các biến này từ bên ngoài namespace chúng ta phải sử dụng toán tử </a:t>
            </a:r>
            <a:r>
              <a:rPr lang="vi-VN" sz="1200" b="1"/>
              <a:t>::</a:t>
            </a:r>
            <a:r>
              <a:rPr lang="vi-VN" sz="1200" b="1" kern="1200">
                <a:solidFill>
                  <a:schemeClr val="tx1"/>
                </a:solidFill>
                <a:latin typeface="+mn-lt"/>
                <a:ea typeface="+mn-ea"/>
                <a:cs typeface="+mn-cs"/>
              </a:rPr>
              <a:t>. Ví dụ, để truy xuất vào các biến đó chúng ta viết: </a:t>
            </a:r>
            <a:endParaRPr lang="vi-VN" b="1"/>
          </a:p>
          <a:p>
            <a:r>
              <a:rPr lang="vi-VN" sz="1200" b="1"/>
              <a:t>general::a</a:t>
            </a:r>
            <a:br>
              <a:rPr lang="vi-VN" sz="1200" b="1" kern="1200">
                <a:solidFill>
                  <a:schemeClr val="tx1"/>
                </a:solidFill>
                <a:latin typeface="+mn-lt"/>
                <a:ea typeface="+mn-ea"/>
                <a:cs typeface="+mn-cs"/>
              </a:rPr>
            </a:br>
            <a:r>
              <a:rPr lang="vi-VN" sz="1200" b="1" kern="1200">
                <a:solidFill>
                  <a:schemeClr val="tx1"/>
                </a:solidFill>
                <a:latin typeface="+mn-lt"/>
                <a:ea typeface="+mn-ea"/>
                <a:cs typeface="+mn-cs"/>
              </a:rPr>
              <a:t>general::b</a:t>
            </a:r>
            <a:endParaRPr lang="en-US" sz="1200" b="1" kern="1200">
              <a:solidFill>
                <a:schemeClr val="tx1"/>
              </a:solidFill>
              <a:latin typeface="+mn-lt"/>
              <a:ea typeface="+mn-ea"/>
              <a:cs typeface="+mn-cs"/>
            </a:endParaRPr>
          </a:p>
          <a:p>
            <a:r>
              <a:rPr lang="en-US" sz="1200" b="1" i="1" kern="1200">
                <a:solidFill>
                  <a:schemeClr val="tx1"/>
                </a:solidFill>
                <a:latin typeface="+mn-lt"/>
                <a:ea typeface="+mn-ea"/>
                <a:cs typeface="+mn-cs"/>
              </a:rPr>
              <a:t>Namespace </a:t>
            </a:r>
            <a:r>
              <a:rPr lang="en-US" sz="1200" b="1" kern="120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a:p>
          <a:p>
            <a:pPr eaLnBrk="1" hangingPunct="1">
              <a:buFontTx/>
              <a:buNone/>
            </a:pPr>
            <a:endParaRPr lang="en-US" sz="1200" b="1" kern="1200">
              <a:solidFill>
                <a:schemeClr val="tx1"/>
              </a:solidFill>
              <a:latin typeface="+mn-lt"/>
              <a:ea typeface="+mn-ea"/>
              <a:cs typeface="+mn-cs"/>
            </a:endParaRPr>
          </a:p>
          <a:p>
            <a:pPr eaLnBrk="1" hangingPunct="1">
              <a:buFontTx/>
              <a:buNone/>
            </a:pPr>
            <a:r>
              <a:rPr lang="en-US" sz="1200" b="1" kern="1200">
                <a:solidFill>
                  <a:schemeClr val="tx1"/>
                </a:solidFill>
                <a:latin typeface="+mn-lt"/>
                <a:ea typeface="+mn-ea"/>
                <a:cs typeface="+mn-cs"/>
              </a:rPr>
              <a:t>Chỉ thị </a:t>
            </a:r>
            <a:r>
              <a:rPr lang="en-US" sz="1200" b="1"/>
              <a:t>using</a:t>
            </a:r>
            <a:r>
              <a:rPr lang="en-US" sz="1200" b="1" kern="1200">
                <a:solidFill>
                  <a:schemeClr val="tx1"/>
                </a:solidFill>
                <a:latin typeface="+mn-lt"/>
                <a:ea typeface="+mn-ea"/>
                <a:cs typeface="+mn-cs"/>
              </a:rPr>
              <a:t> theo sau là </a:t>
            </a:r>
            <a:r>
              <a:rPr lang="en-US" sz="1200" b="1"/>
              <a:t>namespace</a:t>
            </a:r>
            <a:r>
              <a:rPr lang="en-US" sz="1200" b="1" kern="1200">
                <a:solidFill>
                  <a:schemeClr val="tx1"/>
                </a:solidFill>
                <a:latin typeface="+mn-lt"/>
                <a:ea typeface="+mn-ea"/>
                <a:cs typeface="+mn-cs"/>
              </a:rPr>
              <a:t> dùng để kết hợp mức truy xuất hiện thời với một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cụ thể để các đối tượng và hàm thuộc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có thể được truy xuất trực tiếp như thể chúng được khai báo toàn cục.</a:t>
            </a:r>
            <a:endParaRPr lang="en-US" sz="1200" b="1" kern="1200">
              <a:solidFill>
                <a:schemeClr val="tx1"/>
              </a:solidFill>
              <a:latin typeface="+mn-lt"/>
              <a:ea typeface="+mn-ea"/>
              <a:cs typeface="+mn-cs"/>
            </a:endParaRPr>
          </a:p>
          <a:p>
            <a:pPr eaLnBrk="1" hangingPunct="1">
              <a:buFontTx/>
              <a:buNone/>
            </a:pPr>
            <a:endParaRPr lang="en-US" b="1"/>
          </a:p>
          <a:p>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std</a:t>
            </a:r>
            <a:endParaRPr lang="vi-VN" b="1"/>
          </a:p>
          <a:p>
            <a:r>
              <a:rPr lang="vi-VN" sz="1200" b="1" kern="1200">
                <a:solidFill>
                  <a:schemeClr val="tx1"/>
                </a:solidFill>
                <a:latin typeface="+mn-lt"/>
                <a:ea typeface="+mn-ea"/>
                <a:cs typeface="+mn-cs"/>
              </a:rPr>
              <a:t>Một trong những ví dụ tốt nhất mà chúng ta có thể tìm thấy về </a:t>
            </a:r>
            <a:r>
              <a:rPr lang="vi-VN" sz="1200" b="1" i="1" kern="1200">
                <a:solidFill>
                  <a:schemeClr val="tx1"/>
                </a:solidFill>
                <a:latin typeface="+mn-lt"/>
                <a:ea typeface="+mn-ea"/>
                <a:cs typeface="+mn-cs"/>
              </a:rPr>
              <a:t>namespaces</a:t>
            </a:r>
            <a:r>
              <a:rPr lang="vi-VN" sz="1200" b="1" kern="120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a:t>
            </a:r>
            <a:r>
              <a:rPr lang="vi-VN" sz="1200" b="1"/>
              <a:t>std</a:t>
            </a:r>
            <a:r>
              <a:rPr lang="vi-VN" sz="1200" b="1" kern="1200">
                <a:solidFill>
                  <a:schemeClr val="tx1"/>
                </a:solidFill>
                <a:latin typeface="+mn-lt"/>
                <a:ea typeface="+mn-ea"/>
                <a:cs typeface="+mn-cs"/>
              </a:rPr>
              <a:t>. </a:t>
            </a:r>
            <a:endParaRPr lang="vi-VN" b="1"/>
          </a:p>
          <a:p>
            <a:pPr eaLnBrk="1" hangingPunct="1">
              <a:buFontTx/>
              <a:buNone/>
            </a:pPr>
            <a:endParaRPr lang="en-US" b="1"/>
          </a:p>
          <a:p>
            <a:r>
              <a:rPr lang="vi-VN" sz="1200" b="1" kern="120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a:t>.h</a:t>
            </a:r>
            <a:r>
              <a:rPr lang="vi-VN" sz="1200" b="1" kern="1200">
                <a:solidFill>
                  <a:schemeClr val="tx1"/>
                </a:solidFill>
                <a:latin typeface="+mn-lt"/>
                <a:ea typeface="+mn-ea"/>
                <a:cs typeface="+mn-cs"/>
              </a:rPr>
              <a:t>. Ví dụ, </a:t>
            </a:r>
            <a:r>
              <a:rPr lang="vi-VN" sz="1200" b="1"/>
              <a:t>iostream.h</a:t>
            </a:r>
            <a:r>
              <a:rPr lang="vi-VN" sz="1200" b="1" kern="1200">
                <a:solidFill>
                  <a:schemeClr val="tx1"/>
                </a:solidFill>
                <a:latin typeface="+mn-lt"/>
                <a:ea typeface="+mn-ea"/>
                <a:cs typeface="+mn-cs"/>
              </a:rPr>
              <a:t> trở thành </a:t>
            </a:r>
            <a:r>
              <a:rPr lang="vi-VN" sz="1200" b="1"/>
              <a:t>iostream</a:t>
            </a:r>
            <a:r>
              <a:rPr lang="vi-VN" sz="1200" b="1" kern="1200">
                <a:solidFill>
                  <a:schemeClr val="tx1"/>
                </a:solidFill>
                <a:latin typeface="+mn-lt"/>
                <a:ea typeface="+mn-ea"/>
                <a:cs typeface="+mn-cs"/>
              </a:rPr>
              <a:t>. </a:t>
            </a:r>
            <a:endParaRPr lang="vi-VN" b="1"/>
          </a:p>
          <a:p>
            <a:r>
              <a:rPr lang="vi-VN" sz="1200" b="1" kern="120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a:t>std</a:t>
            </a:r>
            <a:r>
              <a:rPr lang="vi-VN" sz="1200" b="1" kern="1200">
                <a:solidFill>
                  <a:schemeClr val="tx1"/>
                </a:solidFill>
                <a:latin typeface="+mn-lt"/>
                <a:ea typeface="+mn-ea"/>
                <a:cs typeface="+mn-cs"/>
              </a:rPr>
              <a:t>.</a:t>
            </a:r>
            <a:endParaRPr lang="vi-VN" b="1"/>
          </a:p>
          <a:p>
            <a:pPr eaLnBrk="1" hangingPunct="1">
              <a:buFontTx/>
              <a:buNone/>
            </a:pPr>
            <a:endParaRPr lang="en-US" b="1"/>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vi-VN"/>
            </a:br>
            <a:br>
              <a:rPr lang="vi-VN"/>
            </a:br>
            <a:endParaRPr lang="en-US" b="0" baseline="0"/>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2.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52400" y="1905000"/>
            <a:ext cx="6248400" cy="1524000"/>
          </a:xfrm>
        </p:spPr>
        <p:txBody>
          <a:bodyPr>
            <a:noAutofit/>
          </a:bodyPr>
          <a:lstStyle/>
          <a:p>
            <a:br>
              <a:rPr lang="en-US" sz="3600" b="1"/>
            </a:br>
            <a:r>
              <a:rPr lang="en-US" sz="3600" b="1"/>
              <a:t>TỔNG QUAN VỀ C++</a:t>
            </a:r>
            <a:endParaRPr lang="es-ES" sz="36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anose="02020603050405020304" pitchFamily="18" charset="0"/>
                <a:cs typeface="Times New Roman" panose="02020603050405020304" pitchFamily="18" charset="0"/>
              </a:rPr>
              <a:t>Khoa Công nghệ phần mềm</a:t>
            </a:r>
            <a:endParaRPr lang="vi-VN" b="1" dirty="0">
              <a:solidFill>
                <a:srgbClr val="0000FF"/>
              </a:solidFill>
              <a:latin typeface="Times New Roman" panose="02020603050405020304" pitchFamily="18" charset="0"/>
              <a:cs typeface="Times New Roman" panose="02020603050405020304" pitchFamily="18" charset="0"/>
            </a:endParaRPr>
          </a:p>
        </p:txBody>
      </p:sp>
      <p:pic>
        <p:nvPicPr>
          <p:cNvPr id="5" name="Picture 8" descr="http://www.dreamscoder.com/images/Languages/cp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5</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mảng và vòng lặp for gộp</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Rectangle 3"/>
          <p:cNvSpPr>
            <a:spLocks noChangeArrowheads="1"/>
          </p:cNvSpPr>
          <p:nvPr/>
        </p:nvSpPr>
        <p:spPr bwMode="auto">
          <a:xfrm>
            <a:off x="457200" y="2102068"/>
            <a:ext cx="8305800" cy="4146332"/>
          </a:xfrm>
          <a:prstGeom prst="rect">
            <a:avLst/>
          </a:prstGeom>
          <a:solidFill>
            <a:srgbClr val="CCFFFF"/>
          </a:solidFill>
          <a:ln w="9525">
            <a:noFill/>
            <a:miter lim="800000"/>
          </a:ln>
        </p:spPr>
        <p:txBody>
          <a:bodyPr/>
          <a:lstStyle/>
          <a:p>
            <a:pPr marL="342900" indent="-342900">
              <a:lnSpc>
                <a:spcPct val="110000"/>
              </a:lnSpc>
              <a:spcBef>
                <a:spcPts val="0"/>
              </a:spcBef>
              <a:buFont typeface="Wingdings" panose="05000000000000000000" pitchFamily="2" charset="2"/>
              <a:buNone/>
            </a:pPr>
            <a:r>
              <a:rPr lang="en-US" sz="2400" b="0">
                <a:solidFill>
                  <a:srgbClr val="0000FF"/>
                </a:solidFill>
              </a:rPr>
              <a:t>void </a:t>
            </a:r>
            <a:r>
              <a:rPr lang="en-US" sz="2400" b="0">
                <a:solidFill>
                  <a:srgbClr val="000000"/>
                </a:solidFill>
              </a:rPr>
              <a:t>main()</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a:t>
            </a:r>
            <a:r>
              <a:rPr lang="en-US" sz="2400" b="0">
                <a:solidFill>
                  <a:srgbClr val="0000FF"/>
                </a:solidFill>
              </a:rPr>
              <a:t>int</a:t>
            </a:r>
            <a:r>
              <a:rPr lang="en-US" sz="2400" b="0">
                <a:solidFill>
                  <a:srgbClr val="000000"/>
                </a:solidFill>
              </a:rPr>
              <a:t> a[4], i;</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a:t>
            </a:r>
            <a:r>
              <a:rPr lang="en-US" sz="2400" b="0">
                <a:solidFill>
                  <a:srgbClr val="0000FF"/>
                </a:solidFill>
              </a:rPr>
              <a:t>for</a:t>
            </a:r>
            <a:r>
              <a:rPr lang="en-US" sz="2400" b="0">
                <a:solidFill>
                  <a:srgbClr val="000000"/>
                </a:solidFill>
              </a:rPr>
              <a:t> (i=0; i&lt;4; i++)</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printf("\nNhap a%d = ", i);</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scanf("%d", &amp;a[i]);</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printf("%d ", a[i]);</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	}</a:t>
            </a:r>
            <a:endParaRPr lang="en-US" sz="2400" b="0">
              <a:solidFill>
                <a:srgbClr val="000000"/>
              </a:solidFill>
            </a:endParaRPr>
          </a:p>
          <a:p>
            <a:pPr marL="342900" indent="-342900">
              <a:lnSpc>
                <a:spcPct val="110000"/>
              </a:lnSpc>
              <a:spcBef>
                <a:spcPts val="0"/>
              </a:spcBef>
              <a:buFont typeface="Wingdings" panose="05000000000000000000" pitchFamily="2" charset="2"/>
              <a:buNone/>
            </a:pPr>
            <a:r>
              <a:rPr lang="en-US" sz="2400" b="0">
                <a:solidFill>
                  <a:srgbClr val="000000"/>
                </a:solidFill>
              </a:rPr>
              <a:t>}</a:t>
            </a:r>
            <a:endParaRPr lang="en-US" sz="2400" b="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6</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hàm</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133600"/>
            <a:ext cx="2743200" cy="269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4356538"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138" y="4393817"/>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7</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file</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149786"/>
            <a:ext cx="4252016" cy="264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224" y="2130736"/>
            <a:ext cx="4128976" cy="26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4876800"/>
            <a:ext cx="2933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2. Phong cách lập trình</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lnSpcReduction="10000"/>
          </a:bodyPr>
          <a:lstStyle/>
          <a:p>
            <a:pPr lvl="1" algn="just">
              <a:lnSpc>
                <a:spcPct val="130000"/>
              </a:lnSpc>
              <a:spcBef>
                <a:spcPts val="300"/>
              </a:spcBef>
              <a:spcAft>
                <a:spcPts val="300"/>
              </a:spcAft>
              <a:buFont typeface="Wingdings" panose="05000000000000000000" pitchFamily="2" charset="2"/>
              <a:buChar char="§"/>
            </a:pPr>
            <a:r>
              <a:rPr lang="en-US">
                <a:solidFill>
                  <a:srgbClr val="0000FF"/>
                </a:solidFill>
                <a:latin typeface="Arial" panose="020B0604020202020204" pitchFamily="34" charset="0"/>
                <a:cs typeface="Arial" panose="020B0604020202020204" pitchFamily="34" charset="0"/>
              </a:rPr>
              <a:t>Qui tắc đ</a:t>
            </a:r>
            <a:r>
              <a:rPr lang="vi-VN">
                <a:solidFill>
                  <a:srgbClr val="0000FF"/>
                </a:solidFill>
                <a:latin typeface="Arial" panose="020B0604020202020204" pitchFamily="34" charset="0"/>
                <a:cs typeface="Arial" panose="020B0604020202020204" pitchFamily="34" charset="0"/>
              </a:rPr>
              <a:t>ặt tên</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solidFill>
                  <a:srgbClr val="0000FF"/>
                </a:solidFill>
                <a:latin typeface="Arial" panose="020B0604020202020204" pitchFamily="34" charset="0"/>
                <a:cs typeface="Arial" panose="020B0604020202020204" pitchFamily="34" charset="0"/>
              </a:rPr>
              <a:t>Qui tắc về số lượng</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solidFill>
                  <a:srgbClr val="0000FF"/>
                </a:solidFill>
                <a:latin typeface="Arial" panose="020B0604020202020204" pitchFamily="34" charset="0"/>
                <a:cs typeface="Arial" panose="020B0604020202020204" pitchFamily="34" charset="0"/>
              </a:rPr>
              <a:t>Qui tắc xuống hàng</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solidFill>
                  <a:srgbClr val="0000FF"/>
                </a:solidFill>
                <a:latin typeface="Arial" panose="020B0604020202020204" pitchFamily="34" charset="0"/>
                <a:cs typeface="Arial" panose="020B0604020202020204" pitchFamily="34" charset="0"/>
              </a:rPr>
              <a:t>Sử dụng Tab và </a:t>
            </a:r>
            <a:r>
              <a:rPr lang="vi-VN">
                <a:solidFill>
                  <a:srgbClr val="0000FF"/>
                </a:solidFill>
                <a:latin typeface="Arial" panose="020B0604020202020204" pitchFamily="34" charset="0"/>
                <a:cs typeface="Arial" panose="020B0604020202020204" pitchFamily="34" charset="0"/>
              </a:rPr>
              <a:t>{</a:t>
            </a:r>
            <a:r>
              <a:rPr lang="en-US">
                <a:solidFill>
                  <a:srgbClr val="0000FF"/>
                </a:solidFill>
                <a:latin typeface="Arial" panose="020B0604020202020204" pitchFamily="34" charset="0"/>
                <a:cs typeface="Arial" panose="020B0604020202020204" pitchFamily="34" charset="0"/>
              </a:rPr>
              <a:t> </a:t>
            </a:r>
            <a:r>
              <a:rPr lang="vi-VN">
                <a:solidFill>
                  <a:srgbClr val="0000FF"/>
                </a:solidFill>
                <a:latin typeface="Arial" panose="020B0604020202020204" pitchFamily="34" charset="0"/>
                <a:cs typeface="Arial" panose="020B0604020202020204" pitchFamily="34" charset="0"/>
              </a:rPr>
              <a:t>}</a:t>
            </a:r>
            <a:endParaRPr lang="en-US">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vi-VN">
                <a:solidFill>
                  <a:srgbClr val="0000FF"/>
                </a:solidFill>
                <a:latin typeface="Arial" panose="020B0604020202020204" pitchFamily="34" charset="0"/>
                <a:cs typeface="Arial" panose="020B0604020202020204" pitchFamily="34" charset="0"/>
              </a:rPr>
              <a:t>Khai báo </a:t>
            </a:r>
            <a:r>
              <a:rPr lang="en-US">
                <a:solidFill>
                  <a:srgbClr val="0000FF"/>
                </a:solidFill>
                <a:latin typeface="Arial" panose="020B0604020202020204" pitchFamily="34" charset="0"/>
                <a:cs typeface="Arial" panose="020B0604020202020204" pitchFamily="34" charset="0"/>
              </a:rPr>
              <a:t>nguyên mẫu của hàm (</a:t>
            </a:r>
            <a:r>
              <a:rPr lang="vi-VN">
                <a:solidFill>
                  <a:srgbClr val="0000FF"/>
                </a:solidFill>
                <a:latin typeface="Arial" panose="020B0604020202020204" pitchFamily="34" charset="0"/>
                <a:cs typeface="Arial" panose="020B0604020202020204" pitchFamily="34" charset="0"/>
              </a:rPr>
              <a:t>prototype</a:t>
            </a:r>
            <a:r>
              <a:rPr lang="en-US">
                <a:solidFill>
                  <a:srgbClr val="0000FF"/>
                </a:solidFill>
                <a:latin typeface="Arial" panose="020B0604020202020204" pitchFamily="34" charset="0"/>
                <a:cs typeface="Arial" panose="020B0604020202020204" pitchFamily="34" charset="0"/>
              </a:rPr>
              <a:t>):</a:t>
            </a:r>
            <a:endParaRPr lang="en-US">
              <a:solidFill>
                <a:srgbClr val="0000FF"/>
              </a:solidFill>
              <a:latin typeface="Arial" panose="020B0604020202020204" pitchFamily="34" charset="0"/>
              <a:cs typeface="Arial" panose="020B0604020202020204" pitchFamily="34" charset="0"/>
            </a:endParaRPr>
          </a:p>
          <a:p>
            <a:pPr marL="736600" lvl="1" indent="0" algn="just">
              <a:lnSpc>
                <a:spcPct val="130000"/>
              </a:lnSpc>
              <a:spcBef>
                <a:spcPts val="300"/>
              </a:spcBef>
              <a:spcAft>
                <a:spcPts val="300"/>
              </a:spcAft>
              <a:buNone/>
            </a:pPr>
            <a:r>
              <a:rPr lang="en-US">
                <a:latin typeface="Arial" panose="020B0604020202020204" pitchFamily="34" charset="0"/>
                <a:cs typeface="Arial" panose="020B0604020202020204" pitchFamily="34" charset="0"/>
              </a:rPr>
              <a:t>Nếu hàm được xây dựng </a:t>
            </a:r>
            <a:r>
              <a:rPr lang="en-US" u="sng">
                <a:latin typeface="Arial" panose="020B0604020202020204" pitchFamily="34" charset="0"/>
                <a:cs typeface="Arial" panose="020B0604020202020204" pitchFamily="34" charset="0"/>
              </a:rPr>
              <a:t>sau lời gọi hàm</a:t>
            </a:r>
            <a:r>
              <a:rPr lang="en-US">
                <a:latin typeface="Arial" panose="020B0604020202020204" pitchFamily="34" charset="0"/>
                <a:cs typeface="Arial" panose="020B0604020202020204" pitchFamily="34" charset="0"/>
              </a:rPr>
              <a:t> thì </a:t>
            </a:r>
            <a:r>
              <a:rPr lang="en-US" u="sng">
                <a:latin typeface="Arial" panose="020B0604020202020204" pitchFamily="34" charset="0"/>
                <a:cs typeface="Arial" panose="020B0604020202020204" pitchFamily="34" charset="0"/>
              </a:rPr>
              <a:t>bắt buộc</a:t>
            </a:r>
            <a:r>
              <a:rPr lang="en-US">
                <a:latin typeface="Arial" panose="020B0604020202020204" pitchFamily="34" charset="0"/>
                <a:cs typeface="Arial" panose="020B0604020202020204" pitchFamily="34" charset="0"/>
              </a:rPr>
              <a:t> phải khai báo nguyên mẫu hàm trước lời gọi hàm.</a:t>
            </a:r>
            <a:endParaRPr lang="en-US">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endParaRPr lang="en-US">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3. Lịch sử ngôn ngữ lập trình</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8" name="Picture 4"/>
          <p:cNvPicPr>
            <a:picLocks noGrp="1" noChangeAspect="1" noChangeArrowheads="1"/>
          </p:cNvPicPr>
          <p:nvPr>
            <p:ph idx="1"/>
          </p:nvPr>
        </p:nvPicPr>
        <p:blipFill>
          <a:blip r:embed="rId1" cstate="print"/>
          <a:srcRect/>
          <a:stretch>
            <a:fillRect/>
          </a:stretch>
        </p:blipFill>
        <p:spPr>
          <a:xfrm>
            <a:off x="418397" y="1364606"/>
            <a:ext cx="8344603" cy="5188594"/>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4. C và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marL="463550" indent="-463550" algn="just">
              <a:lnSpc>
                <a:spcPct val="130000"/>
              </a:lnSpc>
              <a:spcBef>
                <a:spcPts val="300"/>
              </a:spcBef>
              <a:spcAft>
                <a:spcPts val="300"/>
              </a:spcAft>
              <a:buFont typeface="Wingdings" panose="05000000000000000000" pitchFamily="2" charset="2"/>
              <a:buChar char="v"/>
            </a:pPr>
            <a:r>
              <a:rPr lang="vi-VN" sz="2800">
                <a:solidFill>
                  <a:schemeClr val="tx1">
                    <a:lumMod val="85000"/>
                    <a:lumOff val="15000"/>
                  </a:schemeClr>
                </a:solidFill>
                <a:latin typeface="Arial" panose="020B0604020202020204" pitchFamily="34" charset="0"/>
                <a:cs typeface="Arial" panose="020B0604020202020204" pitchFamily="34" charset="0"/>
              </a:rPr>
              <a:t>Mở rộng của </a:t>
            </a:r>
            <a:r>
              <a:rPr lang="vi-VN" sz="2800" b="1">
                <a:latin typeface="Arial" panose="020B0604020202020204" pitchFamily="34" charset="0"/>
                <a:cs typeface="Arial" panose="020B0604020202020204" pitchFamily="34" charset="0"/>
              </a:rPr>
              <a:t>C</a:t>
            </a:r>
            <a:r>
              <a:rPr lang="en-US" sz="2800">
                <a:latin typeface="Arial" panose="020B0604020202020204" pitchFamily="34" charset="0"/>
                <a:cs typeface="Arial" panose="020B0604020202020204" pitchFamily="34" charset="0"/>
              </a:rPr>
              <a:t>: mọi khả năng, mọi khái niệm trong </a:t>
            </a:r>
            <a:r>
              <a:rPr lang="en-US" sz="2800" b="1">
                <a:latin typeface="Arial" panose="020B0604020202020204" pitchFamily="34" charset="0"/>
                <a:cs typeface="Arial" panose="020B0604020202020204" pitchFamily="34" charset="0"/>
              </a:rPr>
              <a:t>C</a:t>
            </a:r>
            <a:r>
              <a:rPr lang="en-US" sz="2800">
                <a:latin typeface="Arial" panose="020B0604020202020204" pitchFamily="34" charset="0"/>
                <a:cs typeface="Arial" panose="020B0604020202020204" pitchFamily="34" charset="0"/>
              </a:rPr>
              <a:t> đều dùng được trong </a:t>
            </a:r>
            <a:r>
              <a:rPr lang="en-US" sz="2800" b="1">
                <a:latin typeface="Arial" panose="020B0604020202020204" pitchFamily="34" charset="0"/>
                <a:cs typeface="Arial" panose="020B0604020202020204" pitchFamily="34" charset="0"/>
              </a:rPr>
              <a:t>C++</a:t>
            </a:r>
            <a:endParaRPr lang="vi-VN" sz="2800" b="1">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800">
                <a:solidFill>
                  <a:schemeClr val="tx1">
                    <a:lumMod val="85000"/>
                    <a:lumOff val="15000"/>
                  </a:schemeClr>
                </a:solidFill>
                <a:latin typeface="Arial" panose="020B0604020202020204" pitchFamily="34" charset="0"/>
                <a:cs typeface="Arial" panose="020B0604020202020204" pitchFamily="34" charset="0"/>
              </a:rPr>
              <a:t> C: ngôn ngữ lập trình cấu trúc.</a:t>
            </a:r>
            <a:endParaRPr lang="en-US" sz="2800">
              <a:solidFill>
                <a:schemeClr val="tx1">
                  <a:lumMod val="85000"/>
                  <a:lumOff val="1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800">
                <a:solidFill>
                  <a:schemeClr val="tx1">
                    <a:lumMod val="85000"/>
                    <a:lumOff val="15000"/>
                  </a:schemeClr>
                </a:solidFill>
                <a:latin typeface="Arial" panose="020B0604020202020204" pitchFamily="34" charset="0"/>
                <a:cs typeface="Arial" panose="020B0604020202020204" pitchFamily="34" charset="0"/>
              </a:rPr>
              <a:t> C++: ngôn ngữ lập trình hướng đối tượng.</a:t>
            </a:r>
            <a:endParaRPr lang="vi-VN" sz="2800">
              <a:solidFill>
                <a:schemeClr val="tx1">
                  <a:lumMod val="85000"/>
                  <a:lumOff val="15000"/>
                </a:schemeClr>
              </a:solidFill>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Font typeface="Wingdings" panose="05000000000000000000" pitchFamily="2" charset="2"/>
              <a:buChar char="v"/>
            </a:pPr>
            <a:r>
              <a:rPr lang="en-US" sz="2800">
                <a:latin typeface="Arial" panose="020B0604020202020204" pitchFamily="34" charset="0"/>
                <a:cs typeface="Arial" panose="020B0604020202020204" pitchFamily="34" charset="0"/>
              </a:rPr>
              <a:t>C++ là n</a:t>
            </a:r>
            <a:r>
              <a:rPr lang="vi-VN" sz="2800">
                <a:latin typeface="Arial" panose="020B0604020202020204" pitchFamily="34" charset="0"/>
                <a:cs typeface="Arial" panose="020B0604020202020204" pitchFamily="34" charset="0"/>
              </a:rPr>
              <a:t>gôn ngữ lai</a:t>
            </a:r>
            <a:r>
              <a:rPr lang="en-US" sz="2800">
                <a:latin typeface="Arial" panose="020B0604020202020204" pitchFamily="34" charset="0"/>
                <a:cs typeface="Arial" panose="020B0604020202020204" pitchFamily="34" charset="0"/>
              </a:rPr>
              <a:t>: cho phép tổ chức chương trình theo các lớp và các hàm.</a:t>
            </a:r>
            <a:endParaRPr lang="en-US" sz="2800">
              <a:latin typeface="Arial" panose="020B0604020202020204" pitchFamily="34" charset="0"/>
              <a:cs typeface="Arial" panose="020B0604020202020204" pitchFamily="34" charset="0"/>
            </a:endParaRPr>
          </a:p>
          <a:p>
            <a:pPr marL="46355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Các ngôn ngữ thuần túy hướng đối tượng (như SMALLTALK) chỉ hỗ trợ các khái niệm về lớp. </a:t>
            </a: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graphicFrame>
        <p:nvGraphicFramePr>
          <p:cNvPr id="11" name="Table 11"/>
          <p:cNvGraphicFramePr>
            <a:graphicFrameLocks noGrp="1"/>
          </p:cNvGraphicFramePr>
          <p:nvPr/>
        </p:nvGraphicFramePr>
        <p:xfrm>
          <a:off x="76200" y="457202"/>
          <a:ext cx="9144000" cy="6126478"/>
        </p:xfrm>
        <a:graphic>
          <a:graphicData uri="http://schemas.openxmlformats.org/drawingml/2006/table">
            <a:tbl>
              <a:tblPr firstRow="1" bandRow="1">
                <a:tableStyleId>{5C22544A-7EE6-4342-B048-85BDC9FD1C3A}</a:tableStyleId>
              </a:tblPr>
              <a:tblGrid>
                <a:gridCol w="4038600"/>
                <a:gridCol w="5105400"/>
              </a:tblGrid>
              <a:tr h="476124">
                <a:tc>
                  <a:txBody>
                    <a:bodyPr/>
                    <a:lstStyle/>
                    <a:p>
                      <a:pPr algn="ctr"/>
                      <a:r>
                        <a:rPr lang="en-US" sz="2200" b="1">
                          <a:solidFill>
                            <a:srgbClr val="C00000"/>
                          </a:solidFill>
                          <a:latin typeface="Arial" panose="020B0604020202020204" pitchFamily="34" charset="0"/>
                          <a:cs typeface="Arial" panose="020B0604020202020204" pitchFamily="34" charset="0"/>
                        </a:rPr>
                        <a:t>Lập trình cấu trúc  </a:t>
                      </a:r>
                      <a:endParaRPr lang="en-US" sz="2200" b="1">
                        <a:solidFill>
                          <a:srgbClr val="C00000"/>
                        </a:solidFill>
                        <a:latin typeface="Arial" panose="020B0604020202020204" pitchFamily="34" charset="0"/>
                        <a:cs typeface="Arial" panose="020B0604020202020204" pitchFamily="34" charset="0"/>
                      </a:endParaRPr>
                    </a:p>
                  </a:txBody>
                  <a:tcPr/>
                </a:tc>
                <a:tc>
                  <a:txBody>
                    <a:bodyPr/>
                    <a:lstStyle/>
                    <a:p>
                      <a:pPr algn="ctr"/>
                      <a:r>
                        <a:rPr lang="en-US" sz="2200" b="1">
                          <a:solidFill>
                            <a:srgbClr val="C00000"/>
                          </a:solidFill>
                          <a:latin typeface="Arial" panose="020B0604020202020204" pitchFamily="34" charset="0"/>
                          <a:cs typeface="Arial" panose="020B0604020202020204" pitchFamily="34" charset="0"/>
                        </a:rPr>
                        <a:t>Lập trình hướng đối tượng </a:t>
                      </a:r>
                      <a:endParaRPr lang="en-US" sz="2200" b="1">
                        <a:solidFill>
                          <a:srgbClr val="C00000"/>
                        </a:solidFill>
                        <a:latin typeface="Arial" panose="020B0604020202020204" pitchFamily="34" charset="0"/>
                        <a:cs typeface="Arial" panose="020B0604020202020204" pitchFamily="34" charset="0"/>
                      </a:endParaRPr>
                    </a:p>
                  </a:txBody>
                  <a:tcPr/>
                </a:tc>
              </a:tr>
              <a:tr h="2876674">
                <a:tc>
                  <a:txBody>
                    <a:bodyPr/>
                    <a:lstStyle/>
                    <a:p>
                      <a:pPr algn="just"/>
                      <a:r>
                        <a:rPr lang="en-US" sz="2200">
                          <a:latin typeface="Arial" panose="020B0604020202020204" pitchFamily="34" charset="0"/>
                          <a:cs typeface="Arial" panose="020B0604020202020204" pitchFamily="34" charset="0"/>
                        </a:rPr>
                        <a:t>Tổ chức phân chia chương trình thành các hàm/thủ tục.</a:t>
                      </a:r>
                      <a:endParaRPr lang="en-US" sz="2200">
                        <a:latin typeface="Arial" panose="020B0604020202020204" pitchFamily="34" charset="0"/>
                        <a:cs typeface="Arial" panose="020B0604020202020204" pitchFamily="34" charset="0"/>
                      </a:endParaRPr>
                    </a:p>
                    <a:p>
                      <a:pPr algn="just"/>
                      <a:r>
                        <a:rPr lang="en-US" sz="2200">
                          <a:latin typeface="Arial" panose="020B0604020202020204" pitchFamily="34" charset="0"/>
                          <a:cs typeface="Arial" panose="020B0604020202020204" pitchFamily="34" charset="0"/>
                        </a:rPr>
                        <a:t>-&gt; Chương trình dùng để xử lý dữ liệu nhưng lại tách rời dữ liệu.</a:t>
                      </a:r>
                      <a:endParaRPr lang="en-US" sz="2200">
                        <a:latin typeface="Arial" panose="020B0604020202020204" pitchFamily="34" charset="0"/>
                        <a:cs typeface="Arial" panose="020B0604020202020204" pitchFamily="34" charset="0"/>
                      </a:endParaRPr>
                    </a:p>
                  </a:txBody>
                  <a:tcPr/>
                </a:tc>
                <a:tc>
                  <a:txBody>
                    <a:bodyPr/>
                    <a:lstStyle/>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Tổ chức chương trình thành các lớp.</a:t>
                      </a:r>
                      <a:endParaRPr lang="en-US" sz="22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Lớp bao gồm cả dữ liệu và các phương thức xử lý dữ liệu.</a:t>
                      </a:r>
                      <a:endParaRPr lang="en-US" sz="22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Có thể xem Lớp là sự mở rộng của Struct trong C bằng cách thêm vào các phương thức.</a:t>
                      </a:r>
                      <a:endParaRPr lang="en-US" sz="22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Dùng tên Lớp để khai báo biến kiểu Lớp hay còn gọi là đối tượng.</a:t>
                      </a:r>
                      <a:endParaRPr lang="en-US" sz="2200">
                        <a:latin typeface="Arial" panose="020B0604020202020204" pitchFamily="34" charset="0"/>
                        <a:cs typeface="Arial" panose="020B0604020202020204" pitchFamily="34" charset="0"/>
                      </a:endParaRPr>
                    </a:p>
                  </a:txBody>
                  <a:tcPr/>
                </a:tc>
              </a:tr>
              <a:tr h="2673622">
                <a:tc>
                  <a:txBody>
                    <a:bodyPr/>
                    <a:lstStyle/>
                    <a:p>
                      <a:pPr algn="just"/>
                      <a:r>
                        <a:rPr lang="en-US" sz="2200">
                          <a:latin typeface="Arial" panose="020B0604020202020204" pitchFamily="34" charset="0"/>
                          <a:cs typeface="Arial" panose="020B0604020202020204" pitchFamily="34" charset="0"/>
                        </a:rPr>
                        <a:t>Việc trao đổi dữ liệu giữa các hàm thực hiện thông qua các đối số của hàm và các biến toàn cục.</a:t>
                      </a:r>
                      <a:endParaRPr lang="en-US" sz="2200">
                        <a:latin typeface="Arial" panose="020B0604020202020204" pitchFamily="34" charset="0"/>
                        <a:cs typeface="Arial" panose="020B0604020202020204" pitchFamily="34" charset="0"/>
                      </a:endParaRPr>
                    </a:p>
                  </a:txBody>
                  <a:tcPr/>
                </a:tc>
                <a:tc>
                  <a:txBody>
                    <a:bodyPr/>
                    <a:lstStyle/>
                    <a:p>
                      <a:pPr marL="342900" indent="-342900" algn="just">
                        <a:buFont typeface="Arial" panose="020B0604020202020204" pitchFamily="34" charset="0"/>
                        <a:buChar char="•"/>
                      </a:pPr>
                      <a:r>
                        <a:rPr lang="en-US" sz="2200" kern="1200">
                          <a:solidFill>
                            <a:schemeClr val="dk1"/>
                          </a:solidFill>
                          <a:latin typeface="Arial" panose="020B0604020202020204" pitchFamily="34" charset="0"/>
                          <a:ea typeface="+mn-ea"/>
                          <a:cs typeface="Arial" panose="020B0604020202020204" pitchFamily="34" charset="0"/>
                        </a:rPr>
                        <a:t>Một chương trình hướng đối tượng sẽ bao gồm các Lớp có quan hệ với nhau.</a:t>
                      </a:r>
                      <a:endParaRPr lang="en-US" sz="2200" kern="1200">
                        <a:solidFill>
                          <a:schemeClr val="dk1"/>
                        </a:solidFill>
                        <a:latin typeface="Arial" panose="020B0604020202020204" pitchFamily="34" charset="0"/>
                        <a:ea typeface="+mn-ea"/>
                        <a:cs typeface="Arial" panose="020B0604020202020204" pitchFamily="34" charset="0"/>
                      </a:endParaRPr>
                    </a:p>
                    <a:p>
                      <a:pPr marL="342900" indent="-342900" algn="just">
                        <a:buFont typeface="Arial" panose="020B0604020202020204" pitchFamily="34" charset="0"/>
                        <a:buChar char="•"/>
                      </a:pPr>
                      <a:r>
                        <a:rPr lang="en-US" sz="2200" kern="1200">
                          <a:solidFill>
                            <a:schemeClr val="dk1"/>
                          </a:solidFill>
                          <a:latin typeface="Arial" panose="020B0604020202020204" pitchFamily="34" charset="0"/>
                          <a:ea typeface="+mn-ea"/>
                          <a:cs typeface="Arial" panose="020B0604020202020204" pitchFamily="34" charset="0"/>
                        </a:rPr>
                        <a:t>Phân tích thiết kế chương trình theo phương pháp hướng đối tượng nhằm thiết kế xây dựng các Lớp/xác định các Lớp để mô tả các thực thể của bài toán.</a:t>
                      </a:r>
                      <a:endParaRPr lang="en-US" sz="2200" kern="1200">
                        <a:solidFill>
                          <a:schemeClr val="dk1"/>
                        </a:solidFill>
                        <a:latin typeface="Arial" panose="020B0604020202020204" pitchFamily="34" charset="0"/>
                        <a:ea typeface="+mn-ea"/>
                        <a:cs typeface="Arial" panose="020B0604020202020204" pitchFamily="34"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12" name="Title 1"/>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4. C và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15" name="Table 15"/>
          <p:cNvGraphicFramePr>
            <a:graphicFrameLocks noGrp="1"/>
          </p:cNvGraphicFramePr>
          <p:nvPr/>
        </p:nvGraphicFramePr>
        <p:xfrm>
          <a:off x="0" y="1310641"/>
          <a:ext cx="9144000" cy="5274177"/>
        </p:xfrm>
        <a:graphic>
          <a:graphicData uri="http://schemas.openxmlformats.org/drawingml/2006/table">
            <a:tbl>
              <a:tblPr firstRow="1" bandRow="1">
                <a:tableStyleId>{5C22544A-7EE6-4342-B048-85BDC9FD1C3A}</a:tableStyleId>
              </a:tblPr>
              <a:tblGrid>
                <a:gridCol w="1524000"/>
                <a:gridCol w="7620000"/>
              </a:tblGrid>
              <a:tr h="409760">
                <a:tc>
                  <a:txBody>
                    <a:bodyPr/>
                    <a:lstStyle/>
                    <a:p>
                      <a:pPr algn="just"/>
                      <a:endParaRPr lang="en-US" sz="2200" b="1">
                        <a:latin typeface="Arial" panose="020B0604020202020204" pitchFamily="34" charset="0"/>
                        <a:cs typeface="Arial" panose="020B0604020202020204" pitchFamily="34" charset="0"/>
                      </a:endParaRPr>
                    </a:p>
                  </a:txBody>
                  <a:tcPr/>
                </a:tc>
                <a:tc>
                  <a:txBody>
                    <a:bodyPr/>
                    <a:lstStyle/>
                    <a:p>
                      <a:pPr algn="just"/>
                      <a:r>
                        <a:rPr lang="en-US" sz="2200" b="1">
                          <a:latin typeface="Arial" panose="020B0604020202020204" pitchFamily="34" charset="0"/>
                          <a:cs typeface="Arial" panose="020B0604020202020204" pitchFamily="34" charset="0"/>
                        </a:rPr>
                        <a:t>C++ </a:t>
                      </a:r>
                      <a:endParaRPr lang="en-US" sz="2200" b="1">
                        <a:latin typeface="Arial" panose="020B0604020202020204" pitchFamily="34" charset="0"/>
                        <a:cs typeface="Arial" panose="020B0604020202020204" pitchFamily="34" charset="0"/>
                      </a:endParaRPr>
                    </a:p>
                  </a:txBody>
                  <a:tcPr/>
                </a:tc>
              </a:tr>
              <a:tr h="731714">
                <a:tc>
                  <a:txBody>
                    <a:bodyPr/>
                    <a:lstStyle/>
                    <a:p>
                      <a:pPr algn="just"/>
                      <a:r>
                        <a:rPr lang="en-US" sz="2200" b="1">
                          <a:latin typeface="Arial" panose="020B0604020202020204" pitchFamily="34" charset="0"/>
                          <a:cs typeface="Arial" panose="020B0604020202020204" pitchFamily="34" charset="0"/>
                        </a:rPr>
                        <a:t>Chú thích</a:t>
                      </a:r>
                      <a:endParaRPr lang="en-US" sz="2200" b="1">
                        <a:latin typeface="Arial" panose="020B0604020202020204" pitchFamily="34" charset="0"/>
                        <a:cs typeface="Arial" panose="020B0604020202020204" pitchFamily="34" charset="0"/>
                      </a:endParaRPr>
                    </a:p>
                  </a:txBody>
                  <a:tcPr/>
                </a:tc>
                <a:tc>
                  <a:txBody>
                    <a:bodyPr/>
                    <a:lstStyle/>
                    <a:p>
                      <a:pPr algn="just"/>
                      <a:r>
                        <a:rPr lang="en-US" sz="2200">
                          <a:latin typeface="Arial" panose="020B0604020202020204" pitchFamily="34" charset="0"/>
                          <a:cs typeface="Arial" panose="020B0604020202020204" pitchFamily="34" charset="0"/>
                        </a:rPr>
                        <a:t>/* Ghi chú trên nhiều dòng*/</a:t>
                      </a:r>
                      <a:endParaRPr lang="en-US" sz="2200">
                        <a:latin typeface="Arial" panose="020B0604020202020204" pitchFamily="34" charset="0"/>
                        <a:cs typeface="Arial" panose="020B0604020202020204" pitchFamily="34" charset="0"/>
                      </a:endParaRPr>
                    </a:p>
                    <a:p>
                      <a:pPr algn="just"/>
                      <a:r>
                        <a:rPr lang="en-US" sz="2200">
                          <a:latin typeface="Arial" panose="020B0604020202020204" pitchFamily="34" charset="0"/>
                          <a:cs typeface="Arial" panose="020B0604020202020204" pitchFamily="34" charset="0"/>
                        </a:rPr>
                        <a:t>// Ghi chú trên một dòng </a:t>
                      </a:r>
                      <a:endParaRPr lang="en-US" sz="2200">
                        <a:latin typeface="Arial" panose="020B0604020202020204" pitchFamily="34" charset="0"/>
                        <a:cs typeface="Arial" panose="020B0604020202020204" pitchFamily="34" charset="0"/>
                      </a:endParaRPr>
                    </a:p>
                  </a:txBody>
                  <a:tcPr/>
                </a:tc>
              </a:tr>
              <a:tr h="731714">
                <a:tc>
                  <a:txBody>
                    <a:bodyPr/>
                    <a:lstStyle/>
                    <a:p>
                      <a:pPr algn="just"/>
                      <a:r>
                        <a:rPr lang="en-US" sz="2200" b="1">
                          <a:latin typeface="Arial" panose="020B0604020202020204" pitchFamily="34" charset="0"/>
                          <a:cs typeface="Arial" panose="020B0604020202020204" pitchFamily="34" charset="0"/>
                        </a:rPr>
                        <a:t>Ép kiểu </a:t>
                      </a:r>
                      <a:endParaRPr lang="en-US" sz="2200" b="1">
                        <a:latin typeface="Arial" panose="020B0604020202020204" pitchFamily="34" charset="0"/>
                        <a:cs typeface="Arial" panose="020B0604020202020204" pitchFamily="34" charset="0"/>
                      </a:endParaRPr>
                    </a:p>
                  </a:txBody>
                  <a:tcPr/>
                </a:tc>
                <a:tc>
                  <a:txBody>
                    <a:bodyPr/>
                    <a:lstStyle/>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a:t>
                      </a:r>
                      <a:endParaRPr lang="en-US" sz="2200">
                        <a:latin typeface="Arial" panose="020B0604020202020204" pitchFamily="34" charset="0"/>
                        <a:cs typeface="Arial" panose="020B0604020202020204" pitchFamily="34" charset="0"/>
                      </a:endParaRPr>
                    </a:p>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(i+1)</a:t>
                      </a:r>
                      <a:endParaRPr lang="en-US" sz="2200">
                        <a:latin typeface="Arial" panose="020B0604020202020204" pitchFamily="34" charset="0"/>
                        <a:cs typeface="Arial" panose="020B0604020202020204" pitchFamily="34" charset="0"/>
                      </a:endParaRPr>
                    </a:p>
                  </a:txBody>
                  <a:tcPr/>
                </a:tc>
              </a:tr>
              <a:tr h="731714">
                <a:tc>
                  <a:txBody>
                    <a:bodyPr/>
                    <a:lstStyle/>
                    <a:p>
                      <a:pPr algn="just"/>
                      <a:r>
                        <a:rPr lang="en-US" sz="2200" b="1">
                          <a:latin typeface="Arial" panose="020B0604020202020204" pitchFamily="34" charset="0"/>
                          <a:cs typeface="Arial" panose="020B0604020202020204" pitchFamily="34" charset="0"/>
                        </a:rPr>
                        <a:t>Khai báo</a:t>
                      </a:r>
                      <a:endParaRPr lang="en-US" sz="2200" b="1">
                        <a:latin typeface="Arial" panose="020B0604020202020204" pitchFamily="34" charset="0"/>
                        <a:cs typeface="Arial" panose="020B0604020202020204" pitchFamily="34" charset="0"/>
                      </a:endParaRPr>
                    </a:p>
                  </a:txBody>
                  <a:tcPr/>
                </a:tc>
                <a:tc>
                  <a:txBody>
                    <a:bodyPr/>
                    <a:lstStyle/>
                    <a:p>
                      <a:pPr algn="just"/>
                      <a:r>
                        <a:rPr lang="en-US" sz="2200">
                          <a:latin typeface="Arial" panose="020B0604020202020204" pitchFamily="34" charset="0"/>
                          <a:cs typeface="Arial" panose="020B0604020202020204" pitchFamily="34" charset="0"/>
                        </a:rPr>
                        <a:t>Các lệnh khai báo biến có thể đặt bất kỳ chỗ nào trong chương trình </a:t>
                      </a:r>
                      <a:r>
                        <a:rPr lang="en-US" sz="2200" u="sng">
                          <a:latin typeface="Arial" panose="020B0604020202020204" pitchFamily="34" charset="0"/>
                          <a:cs typeface="Arial" panose="020B0604020202020204" pitchFamily="34" charset="0"/>
                        </a:rPr>
                        <a:t>trước khi biến được sử dụng</a:t>
                      </a:r>
                      <a:r>
                        <a:rPr lang="en-US" sz="2200">
                          <a:latin typeface="Arial" panose="020B0604020202020204" pitchFamily="34" charset="0"/>
                          <a:cs typeface="Arial" panose="020B0604020202020204" pitchFamily="34" charset="0"/>
                        </a:rPr>
                        <a:t>.</a:t>
                      </a:r>
                      <a:endParaRPr lang="en-US" sz="2200">
                        <a:latin typeface="Arial" panose="020B0604020202020204" pitchFamily="34" charset="0"/>
                        <a:cs typeface="Arial" panose="020B0604020202020204" pitchFamily="34" charset="0"/>
                      </a:endParaRPr>
                    </a:p>
                  </a:txBody>
                  <a:tcPr/>
                </a:tc>
              </a:tr>
              <a:tr h="2561457">
                <a:tc>
                  <a:txBody>
                    <a:bodyPr/>
                    <a:lstStyle/>
                    <a:p>
                      <a:pPr algn="just"/>
                      <a:r>
                        <a:rPr lang="en-US" sz="2200" b="1">
                          <a:latin typeface="Arial" panose="020B0604020202020204" pitchFamily="34" charset="0"/>
                          <a:cs typeface="Arial" panose="020B0604020202020204" pitchFamily="34" charset="0"/>
                        </a:rPr>
                        <a:t>Hằng</a:t>
                      </a:r>
                      <a:endParaRPr lang="en-US" sz="2200" b="1">
                        <a:latin typeface="Arial" panose="020B0604020202020204" pitchFamily="34" charset="0"/>
                        <a:cs typeface="Arial" panose="020B0604020202020204" pitchFamily="34" charset="0"/>
                      </a:endParaRPr>
                    </a:p>
                  </a:txBody>
                  <a:tcPr/>
                </a:tc>
                <a:tc>
                  <a:txBody>
                    <a:bodyPr/>
                    <a:lstStyle/>
                    <a:p>
                      <a:pPr marL="339725" indent="-339725" algn="just">
                        <a:buFont typeface="Arial" panose="020B0604020202020204" pitchFamily="34" charset="0"/>
                        <a:buChar char="•"/>
                      </a:pPr>
                      <a:r>
                        <a:rPr lang="en-US" sz="2200">
                          <a:latin typeface="Arial" panose="020B0604020202020204" pitchFamily="34" charset="0"/>
                          <a:cs typeface="Arial" panose="020B0604020202020204" pitchFamily="34" charset="0"/>
                        </a:rPr>
                        <a:t>Dùng từ khóa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đặt trước một khai báo có khởi gán giá trị và </a:t>
                      </a:r>
                      <a:r>
                        <a:rPr lang="en-US" sz="2200" u="none">
                          <a:solidFill>
                            <a:srgbClr val="FF0000"/>
                          </a:solidFill>
                          <a:latin typeface="Arial" panose="020B0604020202020204" pitchFamily="34" charset="0"/>
                          <a:cs typeface="Arial" panose="020B0604020202020204" pitchFamily="34" charset="0"/>
                        </a:rPr>
                        <a:t>không được phép thay đổi giá trị của hằng sau khi đã được khai báo</a:t>
                      </a:r>
                      <a:r>
                        <a:rPr lang="en-US" sz="2200" u="none">
                          <a:latin typeface="Arial" panose="020B0604020202020204" pitchFamily="34" charset="0"/>
                          <a:cs typeface="Arial" panose="020B0604020202020204" pitchFamily="34" charset="0"/>
                        </a:rPr>
                        <a:t>.</a:t>
                      </a:r>
                      <a:endParaRPr lang="en-US" sz="2200" u="none">
                        <a:latin typeface="Arial" panose="020B0604020202020204" pitchFamily="34" charset="0"/>
                        <a:cs typeface="Arial" panose="020B0604020202020204" pitchFamily="34" charset="0"/>
                      </a:endParaRPr>
                    </a:p>
                    <a:p>
                      <a:pPr marL="0" indent="339725" algn="just"/>
                      <a:r>
                        <a:rPr lang="en-US" sz="2200">
                          <a:latin typeface="Arial" panose="020B0604020202020204" pitchFamily="34" charset="0"/>
                          <a:cs typeface="Arial" panose="020B0604020202020204" pitchFamily="34" charset="0"/>
                        </a:rPr>
                        <a:t>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int MAXSIZE = 1000 -&gt; int a[MAXSIZE];</a:t>
                      </a:r>
                      <a:endParaRPr lang="en-US" sz="220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Có thể dùng hàm để khởi gán giá trị cho hằng khi khai báo hằng.</a:t>
                      </a:r>
                      <a:endParaRPr lang="en-US" sz="2200">
                        <a:latin typeface="Arial" panose="020B0604020202020204" pitchFamily="34" charset="0"/>
                        <a:cs typeface="Arial" panose="020B0604020202020204" pitchFamily="34" charset="0"/>
                      </a:endParaRPr>
                    </a:p>
                    <a:p>
                      <a:pPr marL="339725" indent="-339725" algn="just">
                        <a:buFont typeface="Arial" panose="020B0604020202020204" pitchFamily="34" charset="0"/>
                        <a:buNone/>
                      </a:pPr>
                      <a:r>
                        <a:rPr lang="en-US" sz="2200">
                          <a:latin typeface="Arial" panose="020B0604020202020204" pitchFamily="34" charset="0"/>
                          <a:cs typeface="Arial" panose="020B0604020202020204" pitchFamily="34" charset="0"/>
                        </a:rPr>
                        <a:t>  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DIEM gmh = {getmaxx()/2,getmaxy()/2,WHITE};</a:t>
                      </a:r>
                      <a:endParaRPr lang="en-US" sz="2200">
                        <a:latin typeface="Arial" panose="020B0604020202020204" pitchFamily="34" charset="0"/>
                        <a:cs typeface="Arial" panose="020B0604020202020204" pitchFamily="34"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 Ngôn ngữ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grpSp>
        <p:nvGrpSpPr>
          <p:cNvPr id="41" name="Group 40"/>
          <p:cNvGrpSpPr/>
          <p:nvPr/>
        </p:nvGrpSpPr>
        <p:grpSpPr>
          <a:xfrm>
            <a:off x="1828800" y="1620837"/>
            <a:ext cx="6400800" cy="665163"/>
            <a:chOff x="1828800" y="1665516"/>
            <a:chExt cx="6400800" cy="665163"/>
          </a:xfrm>
        </p:grpSpPr>
        <p:grpSp>
          <p:nvGrpSpPr>
            <p:cNvPr id="3" name="Group 3"/>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Nhập xuất với C++</a:t>
              </a:r>
              <a:endParaRPr lang="en-US" sz="2800" dirty="0">
                <a:latin typeface="Times New Roman" panose="02020603050405020304" pitchFamily="18" charset="0"/>
                <a:cs typeface="Times New Roman" panose="02020603050405020304"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1</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7"/>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Toán tử phạm vi </a:t>
            </a:r>
            <a:endParaRPr lang="en-US" sz="2800" dirty="0">
              <a:latin typeface="Times New Roman" panose="02020603050405020304" pitchFamily="18" charset="0"/>
              <a:cs typeface="Times New Roman" panose="02020603050405020304" pitchFamily="18" charset="0"/>
            </a:endParaRP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2</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1828800" y="3205115"/>
            <a:ext cx="5410200" cy="665163"/>
            <a:chOff x="1828800" y="3472091"/>
            <a:chExt cx="5410200" cy="665163"/>
          </a:xfrm>
        </p:grpSpPr>
        <p:grpSp>
          <p:nvGrpSpPr>
            <p:cNvPr id="8" name="Group 17"/>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Các kiểu dữ liệu của C++</a:t>
              </a:r>
              <a:endParaRPr lang="en-US" sz="2800" dirty="0">
                <a:latin typeface="Times New Roman" panose="02020603050405020304" pitchFamily="18" charset="0"/>
                <a:cs typeface="Times New Roman" panose="02020603050405020304"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3</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56" name="Group 55"/>
          <p:cNvGrpSpPr/>
          <p:nvPr/>
        </p:nvGrpSpPr>
        <p:grpSpPr>
          <a:xfrm>
            <a:off x="1828800" y="3962400"/>
            <a:ext cx="5410200" cy="665163"/>
            <a:chOff x="1828800" y="4386491"/>
            <a:chExt cx="5410200" cy="665163"/>
          </a:xfrm>
        </p:grpSpPr>
        <p:grpSp>
          <p:nvGrpSpPr>
            <p:cNvPr id="9" name="Group 21"/>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Cấp phát bộ nhớ</a:t>
              </a:r>
              <a:endParaRPr lang="en-US" sz="2800" dirty="0">
                <a:latin typeface="Times New Roman" panose="02020603050405020304" pitchFamily="18" charset="0"/>
                <a:cs typeface="Times New Roman" panose="02020603050405020304"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anose="02020603050405020304" pitchFamily="18" charset="0"/>
                  <a:cs typeface="Times New Roman" panose="02020603050405020304" pitchFamily="18" charset="0"/>
                </a:rPr>
                <a:t>4</a:t>
              </a:r>
              <a:endParaRPr lang="en-US" sz="2400" b="1">
                <a:solidFill>
                  <a:schemeClr val="bg1"/>
                </a:solidFill>
                <a:latin typeface="Times New Roman" panose="02020603050405020304" pitchFamily="18" charset="0"/>
                <a:cs typeface="Times New Roman" panose="02020603050405020304" pitchFamily="18" charset="0"/>
              </a:endParaRP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Hàm trong C++</a:t>
              </a:r>
              <a:endParaRPr lang="en-US" sz="2800" dirty="0">
                <a:latin typeface="Times New Roman" panose="02020603050405020304" pitchFamily="18" charset="0"/>
                <a:cs typeface="Times New Roman" panose="02020603050405020304"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5</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10" name="Group 17"/>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5</a:t>
                </a:r>
                <a:endParaRPr lang="en-US" sz="2400" dirty="0">
                  <a:solidFill>
                    <a:schemeClr val="bg1"/>
                  </a:solidFill>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Môi trường của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1" y="1447800"/>
            <a:ext cx="3730624" cy="5029200"/>
          </a:xfrm>
        </p:spPr>
        <p:txBody>
          <a:bodyPr>
            <a:normAutofit/>
          </a:bodyPr>
          <a:lstStyle/>
          <a:p>
            <a:pPr algn="just">
              <a:spcBef>
                <a:spcPts val="0"/>
              </a:spcBef>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Biên dịch và thực thi chương trình C++:</a:t>
            </a:r>
            <a:endParaRPr lang="en-US">
              <a:solidFill>
                <a:srgbClr val="0000FF"/>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Edit</a:t>
            </a:r>
            <a:endParaRPr lang="en-US">
              <a:solidFill>
                <a:schemeClr val="tx1">
                  <a:lumMod val="95000"/>
                  <a:lumOff val="5000"/>
                </a:schemeClr>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Preprocess</a:t>
            </a:r>
            <a:endParaRPr lang="en-US">
              <a:solidFill>
                <a:schemeClr val="tx1">
                  <a:lumMod val="95000"/>
                  <a:lumOff val="5000"/>
                </a:schemeClr>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Compile</a:t>
            </a:r>
            <a:endParaRPr lang="en-US">
              <a:solidFill>
                <a:schemeClr val="tx1">
                  <a:lumMod val="95000"/>
                  <a:lumOff val="5000"/>
                </a:schemeClr>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Link</a:t>
            </a:r>
            <a:endParaRPr lang="en-US">
              <a:solidFill>
                <a:schemeClr val="tx1">
                  <a:lumMod val="95000"/>
                  <a:lumOff val="5000"/>
                </a:schemeClr>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Load</a:t>
            </a:r>
            <a:endParaRPr lang="en-US">
              <a:solidFill>
                <a:schemeClr val="tx1">
                  <a:lumMod val="95000"/>
                  <a:lumOff val="5000"/>
                </a:schemeClr>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Execute</a:t>
            </a: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grpSp>
        <p:nvGrpSpPr>
          <p:cNvPr id="7" name="Group 157"/>
          <p:cNvGrpSpPr/>
          <p:nvPr/>
        </p:nvGrpSpPr>
        <p:grpSpPr bwMode="auto">
          <a:xfrm>
            <a:off x="4259262" y="1285875"/>
            <a:ext cx="4656138" cy="5572125"/>
            <a:chOff x="2638" y="762"/>
            <a:chExt cx="2933" cy="3510"/>
          </a:xfrm>
        </p:grpSpPr>
        <p:sp>
          <p:nvSpPr>
            <p:cNvPr id="8" name="Freeform 5"/>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sp>
          <p:nvSpPr>
            <p:cNvPr id="9" name="Freeform 6"/>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sp>
          <p:nvSpPr>
            <p:cNvPr id="10" name="Freeform 7"/>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Loader</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12" name="Freeform 9"/>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sp>
          <p:nvSpPr>
            <p:cNvPr id="16" name="Freeform 13"/>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p:nvPr/>
          </p:nvGrpSpPr>
          <p:grpSpPr bwMode="auto">
            <a:xfrm>
              <a:off x="4260" y="2304"/>
              <a:ext cx="108" cy="960"/>
              <a:chOff x="0" y="0"/>
              <a:chExt cx="19999" cy="19999"/>
            </a:xfrm>
          </p:grpSpPr>
          <p:sp>
            <p:nvSpPr>
              <p:cNvPr id="152" name="Arc 15"/>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53" name="Arc 16"/>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54" name="Arc 17"/>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55" name="Arc 18"/>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grpSp>
        <p:grpSp>
          <p:nvGrpSpPr>
            <p:cNvPr id="18" name="Group 19"/>
            <p:cNvGrpSpPr/>
            <p:nvPr/>
          </p:nvGrpSpPr>
          <p:grpSpPr bwMode="auto">
            <a:xfrm>
              <a:off x="4260" y="3312"/>
              <a:ext cx="108" cy="960"/>
              <a:chOff x="0" y="0"/>
              <a:chExt cx="19999" cy="19999"/>
            </a:xfrm>
          </p:grpSpPr>
          <p:sp>
            <p:nvSpPr>
              <p:cNvPr id="148" name="Arc 20"/>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9" name="Arc 21"/>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50" name="Arc 22"/>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51" name="Arc 23"/>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grpSp>
        <p:grpSp>
          <p:nvGrpSpPr>
            <p:cNvPr id="19" name="Group 24"/>
            <p:cNvGrpSpPr/>
            <p:nvPr/>
          </p:nvGrpSpPr>
          <p:grpSpPr bwMode="auto">
            <a:xfrm>
              <a:off x="4260" y="768"/>
              <a:ext cx="108" cy="288"/>
              <a:chOff x="0" y="0"/>
              <a:chExt cx="19999" cy="20001"/>
            </a:xfrm>
          </p:grpSpPr>
          <p:sp>
            <p:nvSpPr>
              <p:cNvPr id="144" name="Arc 25"/>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5" name="Arc 26"/>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6" name="Arc 27"/>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7" name="Arc 28"/>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grpSp>
        <p:sp>
          <p:nvSpPr>
            <p:cNvPr id="20" name="Arc 29"/>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21" name="Arc 30"/>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22" name="Arc 31"/>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23" name="Arc 32"/>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Program is created in</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the editor and stored</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on disk.</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Preprocessor program</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processes the code.</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Loader puts program</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in memory.</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CPU takes each</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instruction and</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executes it, possibly</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storing new data</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values as the program</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executes.</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endParaRPr>
            </a:p>
          </p:txBody>
        </p:sp>
        <p:sp>
          <p:nvSpPr>
            <p:cNvPr id="28" name="Freeform 37"/>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Compiler</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30" name="Freeform 39"/>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p:nvPr/>
          </p:nvGrpSpPr>
          <p:grpSpPr bwMode="auto">
            <a:xfrm>
              <a:off x="4260" y="1538"/>
              <a:ext cx="108" cy="288"/>
              <a:chOff x="0" y="0"/>
              <a:chExt cx="19999" cy="20001"/>
            </a:xfrm>
          </p:grpSpPr>
          <p:sp>
            <p:nvSpPr>
              <p:cNvPr id="140" name="Arc 41"/>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1" name="Arc 42"/>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2" name="Arc 43"/>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143" name="Arc 44"/>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Compiler creates</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object code and stores</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it on disk.</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endParaRPr>
            </a:p>
          </p:txBody>
        </p:sp>
        <p:sp>
          <p:nvSpPr>
            <p:cNvPr id="33" name="Freeform 46"/>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35" name="Arc 48"/>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36" name="Arc 49"/>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37" name="Arc 50"/>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ln>
          </p:spPr>
          <p:txBody>
            <a:bodyPr lIns="0" tIns="0" rIns="0" bIns="0"/>
            <a:lstStyle/>
            <a:p>
              <a:pPr algn="just">
                <a:spcBef>
                  <a:spcPct val="0"/>
                </a:spcBef>
              </a:pPr>
              <a:r>
                <a:rPr lang="en-US" sz="1200">
                  <a:solidFill>
                    <a:srgbClr val="000000"/>
                  </a:solidFill>
                  <a:latin typeface="Times" pitchFamily="18" charset="0"/>
                </a:rPr>
                <a:t>Linker links the object</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code with the libraries,</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anose="02070309020205020404" pitchFamily="49" charset="0"/>
                  <a:cs typeface="Courier New" panose="02070309020205020404" pitchFamily="49" charset="0"/>
                </a:rPr>
                <a:t>a.out</a:t>
              </a:r>
              <a:r>
                <a:rPr lang="en-US" sz="1200">
                  <a:solidFill>
                    <a:srgbClr val="000000"/>
                  </a:solidFill>
                  <a:latin typeface="Times" pitchFamily="18" charset="0"/>
                </a:rPr>
                <a:t> and</a:t>
              </a:r>
              <a:endParaRPr lang="en-US" sz="1200">
                <a:solidFill>
                  <a:srgbClr val="000000"/>
                </a:solidFill>
                <a:latin typeface="Times" pitchFamily="18" charset="0"/>
              </a:endParaRPr>
            </a:p>
            <a:p>
              <a:pPr algn="just" eaLnBrk="0" hangingPunct="0">
                <a:spcBef>
                  <a:spcPct val="0"/>
                </a:spcBef>
              </a:pPr>
              <a:r>
                <a:rPr lang="en-US" sz="1200">
                  <a:solidFill>
                    <a:srgbClr val="000000"/>
                  </a:solidFill>
                  <a:latin typeface="Times" pitchFamily="18" charset="0"/>
                </a:rPr>
                <a:t>stores it on disk</a:t>
              </a:r>
              <a:endParaRPr lang="en-US" sz="1200">
                <a:solidFill>
                  <a:srgbClr val="000000"/>
                </a:solidFill>
                <a:latin typeface="Times" pitchFamily="18" charset="0"/>
              </a:endParaRPr>
            </a:p>
            <a:p>
              <a:pPr algn="l" eaLnBrk="0" hangingPunct="0">
                <a:spcBef>
                  <a:spcPct val="0"/>
                </a:spcBef>
              </a:pPr>
              <a:endParaRPr lang="en-US" sz="1200">
                <a:latin typeface="Times New Roman" panose="02020603050405020304" pitchFamily="18" charset="0"/>
                <a:cs typeface="Courier New" panose="02070309020205020404" pitchFamily="49" charset="0"/>
              </a:endParaRPr>
            </a:p>
          </p:txBody>
        </p:sp>
        <p:grpSp>
          <p:nvGrpSpPr>
            <p:cNvPr id="39" name="Group 52"/>
            <p:cNvGrpSpPr/>
            <p:nvPr/>
          </p:nvGrpSpPr>
          <p:grpSpPr bwMode="auto">
            <a:xfrm>
              <a:off x="2638" y="762"/>
              <a:ext cx="756" cy="288"/>
              <a:chOff x="0" y="0"/>
              <a:chExt cx="20000" cy="20000"/>
            </a:xfrm>
          </p:grpSpPr>
          <p:sp>
            <p:nvSpPr>
              <p:cNvPr id="137" name="Freeform 53"/>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sp>
            <p:nvSpPr>
              <p:cNvPr id="138" name="Freeform 54"/>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Editor</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grpSp>
        <p:grpSp>
          <p:nvGrpSpPr>
            <p:cNvPr id="40" name="Group 56"/>
            <p:cNvGrpSpPr/>
            <p:nvPr/>
          </p:nvGrpSpPr>
          <p:grpSpPr bwMode="auto">
            <a:xfrm>
              <a:off x="2638" y="1161"/>
              <a:ext cx="756" cy="288"/>
              <a:chOff x="0" y="0"/>
              <a:chExt cx="20000" cy="20000"/>
            </a:xfrm>
          </p:grpSpPr>
          <p:sp>
            <p:nvSpPr>
              <p:cNvPr id="133" name="Freeform 57"/>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grpSp>
            <p:nvGrpSpPr>
              <p:cNvPr id="134" name="Group 58"/>
              <p:cNvGrpSpPr/>
              <p:nvPr/>
            </p:nvGrpSpPr>
            <p:grpSpPr bwMode="auto">
              <a:xfrm>
                <a:off x="0" y="0"/>
                <a:ext cx="20000" cy="20000"/>
                <a:chOff x="0" y="0"/>
                <a:chExt cx="20000" cy="20000"/>
              </a:xfrm>
            </p:grpSpPr>
            <p:sp>
              <p:nvSpPr>
                <p:cNvPr id="135" name="Freeform 59"/>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Preprocessor</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grpSp>
        </p:grpSp>
        <p:grpSp>
          <p:nvGrpSpPr>
            <p:cNvPr id="41" name="Group 61"/>
            <p:cNvGrpSpPr/>
            <p:nvPr/>
          </p:nvGrpSpPr>
          <p:grpSpPr bwMode="auto">
            <a:xfrm>
              <a:off x="2638" y="1928"/>
              <a:ext cx="756" cy="288"/>
              <a:chOff x="0" y="0"/>
              <a:chExt cx="20000" cy="20000"/>
            </a:xfrm>
          </p:grpSpPr>
          <p:sp>
            <p:nvSpPr>
              <p:cNvPr id="129" name="Freeform 62"/>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grpSp>
            <p:nvGrpSpPr>
              <p:cNvPr id="130" name="Group 63"/>
              <p:cNvGrpSpPr/>
              <p:nvPr/>
            </p:nvGrpSpPr>
            <p:grpSpPr bwMode="auto">
              <a:xfrm>
                <a:off x="0" y="0"/>
                <a:ext cx="20000" cy="20000"/>
                <a:chOff x="0" y="0"/>
                <a:chExt cx="20000" cy="20000"/>
              </a:xfrm>
            </p:grpSpPr>
            <p:sp>
              <p:nvSpPr>
                <p:cNvPr id="131" name="Freeform 64"/>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Linker</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grpSp>
        </p:grpSp>
        <p:grpSp>
          <p:nvGrpSpPr>
            <p:cNvPr id="42" name="Group 66"/>
            <p:cNvGrpSpPr/>
            <p:nvPr/>
          </p:nvGrpSpPr>
          <p:grpSpPr bwMode="auto">
            <a:xfrm>
              <a:off x="2638" y="3389"/>
              <a:ext cx="756" cy="288"/>
              <a:chOff x="0" y="0"/>
              <a:chExt cx="20000" cy="20000"/>
            </a:xfrm>
          </p:grpSpPr>
          <p:grpSp>
            <p:nvGrpSpPr>
              <p:cNvPr id="123" name="Group 67"/>
              <p:cNvGrpSpPr/>
              <p:nvPr/>
            </p:nvGrpSpPr>
            <p:grpSpPr bwMode="auto">
              <a:xfrm>
                <a:off x="0" y="0"/>
                <a:ext cx="20000" cy="20000"/>
                <a:chOff x="0" y="0"/>
                <a:chExt cx="20000" cy="20000"/>
              </a:xfrm>
            </p:grpSpPr>
            <p:sp>
              <p:nvSpPr>
                <p:cNvPr id="127" name="Freeform 68"/>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ln>
              </p:spPr>
              <p:txBody>
                <a:bodyPr lIns="0" tIns="0" rIns="0" bIns="0"/>
                <a:lstStyle/>
                <a:p>
                  <a:pPr algn="l">
                    <a:spcBef>
                      <a:spcPct val="0"/>
                    </a:spcBef>
                  </a:pPr>
                  <a:r>
                    <a:rPr lang="en-US" sz="1200" b="0">
                      <a:latin typeface="Times New Roman" panose="02020603050405020304" pitchFamily="18" charset="0"/>
                    </a:rPr>
                    <a:t> </a:t>
                  </a:r>
                  <a:endParaRPr lang="en-US" sz="1200" b="0">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ndParaRPr>
                </a:p>
              </p:txBody>
            </p:sp>
          </p:grpSp>
          <p:grpSp>
            <p:nvGrpSpPr>
              <p:cNvPr id="124" name="Group 70"/>
              <p:cNvGrpSpPr/>
              <p:nvPr/>
            </p:nvGrpSpPr>
            <p:grpSpPr bwMode="auto">
              <a:xfrm>
                <a:off x="0" y="0"/>
                <a:ext cx="20000" cy="20000"/>
                <a:chOff x="0" y="0"/>
                <a:chExt cx="20000" cy="20000"/>
              </a:xfrm>
            </p:grpSpPr>
            <p:sp>
              <p:nvSpPr>
                <p:cNvPr id="125" name="Freeform 71"/>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CPU</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grpSp>
          <p:nvGrpSpPr>
            <p:cNvPr id="44" name="Group 74"/>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sp>
            <p:nvSpPr>
              <p:cNvPr id="114" name="Freeform 76"/>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115" name="Freeform 77"/>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16" name="Freeform 78"/>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ln>
            </p:spPr>
            <p:txBody>
              <a:bodyPr/>
              <a:lstStyle/>
              <a:p>
                <a:endParaRPr lang="en-US"/>
              </a:p>
            </p:txBody>
          </p:sp>
          <p:sp>
            <p:nvSpPr>
              <p:cNvPr id="117" name="Freeform 79"/>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18" name="Freeform 80"/>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19" name="Freeform 81"/>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20" name="Freeform 82"/>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ln>
            </p:spPr>
            <p:txBody>
              <a:bodyPr/>
              <a:lstStyle/>
              <a:p>
                <a:endParaRPr lang="en-US"/>
              </a:p>
            </p:txBody>
          </p:sp>
          <p:sp>
            <p:nvSpPr>
              <p:cNvPr id="121" name="Freeform 83"/>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grpSp>
        <p:grpSp>
          <p:nvGrpSpPr>
            <p:cNvPr id="45" name="Group 85"/>
            <p:cNvGrpSpPr/>
            <p:nvPr/>
          </p:nvGrpSpPr>
          <p:grpSpPr bwMode="auto">
            <a:xfrm>
              <a:off x="3720" y="2477"/>
              <a:ext cx="487" cy="765"/>
              <a:chOff x="0" y="0"/>
              <a:chExt cx="20000" cy="20000"/>
            </a:xfrm>
          </p:grpSpPr>
          <p:sp>
            <p:nvSpPr>
              <p:cNvPr id="102" name="Freeform 86"/>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103" name="Freeform 87"/>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04" name="Freeform 88"/>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ln>
            </p:spPr>
            <p:txBody>
              <a:bodyPr/>
              <a:lstStyle/>
              <a:p>
                <a:endParaRPr lang="en-US"/>
              </a:p>
            </p:txBody>
          </p:sp>
          <p:grpSp>
            <p:nvGrpSpPr>
              <p:cNvPr id="105" name="Group 89"/>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sp>
              <p:nvSpPr>
                <p:cNvPr id="107" name="Freeform 91"/>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08" name="Freeform 92"/>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09" name="Freeform 93"/>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10" name="Freeform 94"/>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ln>
              </p:spPr>
              <p:txBody>
                <a:bodyPr/>
                <a:lstStyle/>
                <a:p>
                  <a:endParaRPr lang="en-US"/>
                </a:p>
              </p:txBody>
            </p:sp>
            <p:sp>
              <p:nvSpPr>
                <p:cNvPr id="111" name="Freeform 95"/>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anose="02020603050405020304" pitchFamily="18" charset="0"/>
                  </a:endParaRPr>
                </a:p>
              </p:txBody>
            </p:sp>
          </p:grpSp>
        </p:grpSp>
        <p:grpSp>
          <p:nvGrpSpPr>
            <p:cNvPr id="46" name="Group 97"/>
            <p:cNvGrpSpPr/>
            <p:nvPr/>
          </p:nvGrpSpPr>
          <p:grpSpPr bwMode="auto">
            <a:xfrm>
              <a:off x="3720" y="815"/>
              <a:ext cx="486" cy="195"/>
              <a:chOff x="0" y="1"/>
              <a:chExt cx="20000" cy="19999"/>
            </a:xfrm>
          </p:grpSpPr>
          <p:grpSp>
            <p:nvGrpSpPr>
              <p:cNvPr id="92" name="Group 98"/>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ln>
              </p:spPr>
              <p:txBody>
                <a:bodyPr/>
                <a:lstStyle/>
                <a:p>
                  <a:endParaRPr lang="en-US"/>
                </a:p>
              </p:txBody>
            </p:sp>
            <p:sp>
              <p:nvSpPr>
                <p:cNvPr id="100" name="Freeform 100"/>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ln>
            </p:spPr>
            <p:txBody>
              <a:bodyPr/>
              <a:lstStyle/>
              <a:p>
                <a:endParaRPr lang="en-US"/>
              </a:p>
            </p:txBody>
          </p:sp>
          <p:sp>
            <p:nvSpPr>
              <p:cNvPr id="94" name="Freeform 103"/>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ln>
            </p:spPr>
            <p:txBody>
              <a:bodyPr/>
              <a:lstStyle/>
              <a:p>
                <a:endParaRPr lang="en-US"/>
              </a:p>
            </p:txBody>
          </p:sp>
          <p:sp>
            <p:nvSpPr>
              <p:cNvPr id="95" name="Freeform 104"/>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Disk</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97" name="Freeform 106"/>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ln>
            </p:spPr>
            <p:txBody>
              <a:bodyPr/>
              <a:lstStyle/>
              <a:p>
                <a:endParaRPr lang="en-US"/>
              </a:p>
            </p:txBody>
          </p:sp>
        </p:grpSp>
        <p:grpSp>
          <p:nvGrpSpPr>
            <p:cNvPr id="47" name="Group 108"/>
            <p:cNvGrpSpPr/>
            <p:nvPr/>
          </p:nvGrpSpPr>
          <p:grpSpPr bwMode="auto">
            <a:xfrm>
              <a:off x="3720" y="1207"/>
              <a:ext cx="486" cy="195"/>
              <a:chOff x="0" y="1"/>
              <a:chExt cx="20000" cy="19999"/>
            </a:xfrm>
          </p:grpSpPr>
          <p:grpSp>
            <p:nvGrpSpPr>
              <p:cNvPr id="82" name="Group 109"/>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ln>
              </p:spPr>
              <p:txBody>
                <a:bodyPr/>
                <a:lstStyle/>
                <a:p>
                  <a:endParaRPr lang="en-US"/>
                </a:p>
              </p:txBody>
            </p:sp>
            <p:sp>
              <p:nvSpPr>
                <p:cNvPr id="90" name="Freeform 111"/>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ln>
            </p:spPr>
            <p:txBody>
              <a:bodyPr/>
              <a:lstStyle/>
              <a:p>
                <a:endParaRPr lang="en-US"/>
              </a:p>
            </p:txBody>
          </p:sp>
          <p:sp>
            <p:nvSpPr>
              <p:cNvPr id="84" name="Freeform 114"/>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ln>
            </p:spPr>
            <p:txBody>
              <a:bodyPr/>
              <a:lstStyle/>
              <a:p>
                <a:endParaRPr lang="en-US"/>
              </a:p>
            </p:txBody>
          </p:sp>
          <p:sp>
            <p:nvSpPr>
              <p:cNvPr id="85" name="Freeform 115"/>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Disk</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87" name="Freeform 117"/>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ln>
            </p:spPr>
            <p:txBody>
              <a:bodyPr/>
              <a:lstStyle/>
              <a:p>
                <a:endParaRPr lang="en-US"/>
              </a:p>
            </p:txBody>
          </p:sp>
        </p:grpSp>
        <p:grpSp>
          <p:nvGrpSpPr>
            <p:cNvPr id="48" name="Group 119"/>
            <p:cNvGrpSpPr/>
            <p:nvPr/>
          </p:nvGrpSpPr>
          <p:grpSpPr bwMode="auto">
            <a:xfrm>
              <a:off x="3720" y="1595"/>
              <a:ext cx="486" cy="195"/>
              <a:chOff x="0" y="1"/>
              <a:chExt cx="20000" cy="19999"/>
            </a:xfrm>
          </p:grpSpPr>
          <p:grpSp>
            <p:nvGrpSpPr>
              <p:cNvPr id="72" name="Group 120"/>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ln>
              </p:spPr>
              <p:txBody>
                <a:bodyPr/>
                <a:lstStyle/>
                <a:p>
                  <a:endParaRPr lang="en-US"/>
                </a:p>
              </p:txBody>
            </p:sp>
            <p:sp>
              <p:nvSpPr>
                <p:cNvPr id="80" name="Freeform 122"/>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ln>
            </p:spPr>
            <p:txBody>
              <a:bodyPr/>
              <a:lstStyle/>
              <a:p>
                <a:endParaRPr lang="en-US"/>
              </a:p>
            </p:txBody>
          </p:sp>
          <p:sp>
            <p:nvSpPr>
              <p:cNvPr id="74" name="Freeform 125"/>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ln>
            </p:spPr>
            <p:txBody>
              <a:bodyPr/>
              <a:lstStyle/>
              <a:p>
                <a:endParaRPr lang="en-US"/>
              </a:p>
            </p:txBody>
          </p:sp>
          <p:sp>
            <p:nvSpPr>
              <p:cNvPr id="75" name="Freeform 126"/>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Disk</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77" name="Freeform 128"/>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ln>
            </p:spPr>
            <p:txBody>
              <a:bodyPr/>
              <a:lstStyle/>
              <a:p>
                <a:endParaRPr lang="en-US"/>
              </a:p>
            </p:txBody>
          </p:sp>
        </p:grpSp>
        <p:grpSp>
          <p:nvGrpSpPr>
            <p:cNvPr id="49" name="Group 130"/>
            <p:cNvGrpSpPr/>
            <p:nvPr/>
          </p:nvGrpSpPr>
          <p:grpSpPr bwMode="auto">
            <a:xfrm>
              <a:off x="3720" y="1975"/>
              <a:ext cx="486" cy="195"/>
              <a:chOff x="0" y="1"/>
              <a:chExt cx="20000" cy="19999"/>
            </a:xfrm>
          </p:grpSpPr>
          <p:grpSp>
            <p:nvGrpSpPr>
              <p:cNvPr id="62" name="Group 131"/>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ln>
              </p:spPr>
              <p:txBody>
                <a:bodyPr/>
                <a:lstStyle/>
                <a:p>
                  <a:endParaRPr lang="en-US"/>
                </a:p>
              </p:txBody>
            </p:sp>
            <p:sp>
              <p:nvSpPr>
                <p:cNvPr id="70" name="Freeform 133"/>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ln>
            </p:spPr>
            <p:txBody>
              <a:bodyPr/>
              <a:lstStyle/>
              <a:p>
                <a:endParaRPr lang="en-US"/>
              </a:p>
            </p:txBody>
          </p:sp>
          <p:sp>
            <p:nvSpPr>
              <p:cNvPr id="64" name="Freeform 136"/>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ln>
            </p:spPr>
            <p:txBody>
              <a:bodyPr/>
              <a:lstStyle/>
              <a:p>
                <a:endParaRPr lang="en-US"/>
              </a:p>
            </p:txBody>
          </p:sp>
          <p:sp>
            <p:nvSpPr>
              <p:cNvPr id="65" name="Freeform 137"/>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Disk</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67" name="Freeform 139"/>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ln>
            </p:spPr>
            <p:txBody>
              <a:bodyPr/>
              <a:lstStyle/>
              <a:p>
                <a:endParaRPr lang="en-US"/>
              </a:p>
            </p:txBody>
          </p:sp>
        </p:grpSp>
        <p:grpSp>
          <p:nvGrpSpPr>
            <p:cNvPr id="50" name="Group 141"/>
            <p:cNvGrpSpPr/>
            <p:nvPr/>
          </p:nvGrpSpPr>
          <p:grpSpPr bwMode="auto">
            <a:xfrm>
              <a:off x="2775" y="2841"/>
              <a:ext cx="487" cy="195"/>
              <a:chOff x="0" y="1"/>
              <a:chExt cx="20000" cy="19999"/>
            </a:xfrm>
          </p:grpSpPr>
          <p:grpSp>
            <p:nvGrpSpPr>
              <p:cNvPr id="52" name="Group 142"/>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ln>
              </p:spPr>
              <p:txBody>
                <a:bodyPr/>
                <a:lstStyle/>
                <a:p>
                  <a:endParaRPr lang="en-US"/>
                </a:p>
              </p:txBody>
            </p:sp>
            <p:sp>
              <p:nvSpPr>
                <p:cNvPr id="60" name="Freeform 144"/>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ln>
            </p:spPr>
            <p:txBody>
              <a:bodyPr/>
              <a:lstStyle/>
              <a:p>
                <a:endParaRPr lang="en-US"/>
              </a:p>
            </p:txBody>
          </p:sp>
          <p:sp>
            <p:nvSpPr>
              <p:cNvPr id="54" name="Freeform 147"/>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ln>
            </p:spPr>
            <p:txBody>
              <a:bodyPr/>
              <a:lstStyle/>
              <a:p>
                <a:endParaRPr lang="en-US"/>
              </a:p>
            </p:txBody>
          </p:sp>
          <p:sp>
            <p:nvSpPr>
              <p:cNvPr id="55" name="Freeform 148"/>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ln>
            </p:spPr>
            <p:txBody>
              <a:bodyPr lIns="0" tIns="0" rIns="0" bIns="0"/>
              <a:lstStyle/>
              <a:p>
                <a:pPr algn="l">
                  <a:spcBef>
                    <a:spcPct val="0"/>
                  </a:spcBef>
                </a:pPr>
                <a:r>
                  <a:rPr lang="en-US" sz="1000" b="0">
                    <a:solidFill>
                      <a:srgbClr val="000000"/>
                    </a:solidFill>
                    <a:latin typeface="Times New Roman" panose="02020603050405020304" pitchFamily="18" charset="0"/>
                    <a:ea typeface="Mincho" charset="-128"/>
                  </a:rPr>
                  <a:t>Disk</a:t>
                </a:r>
                <a:endParaRPr lang="en-US" sz="1200" b="0">
                  <a:solidFill>
                    <a:srgbClr val="000000"/>
                  </a:solidFill>
                  <a:latin typeface="Times New Roman" panose="02020603050405020304" pitchFamily="18" charset="0"/>
                </a:endParaRPr>
              </a:p>
              <a:p>
                <a:pPr algn="l" eaLnBrk="0" hangingPunct="0">
                  <a:spcBef>
                    <a:spcPct val="0"/>
                  </a:spcBef>
                </a:pPr>
                <a:endParaRPr lang="en-US" sz="2400" b="0">
                  <a:latin typeface="Times New Roman" panose="02020603050405020304" pitchFamily="18" charset="0"/>
                  <a:ea typeface="Mincho" charset="-128"/>
                </a:endParaRPr>
              </a:p>
            </p:txBody>
          </p:sp>
          <p:sp>
            <p:nvSpPr>
              <p:cNvPr id="57" name="Freeform 150"/>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ln>
            </p:spPr>
            <p:txBody>
              <a:bodyPr/>
              <a:lstStyle/>
              <a:p>
                <a:endParaRPr lang="en-US"/>
              </a:p>
            </p:txBody>
          </p:sp>
        </p:grpSp>
        <p:sp>
          <p:nvSpPr>
            <p:cNvPr id="51" name="Freeform 152"/>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ln>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Nội dung</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grpSp>
        <p:nvGrpSpPr>
          <p:cNvPr id="41" name="Group 40"/>
          <p:cNvGrpSpPr/>
          <p:nvPr/>
        </p:nvGrpSpPr>
        <p:grpSpPr>
          <a:xfrm>
            <a:off x="1828800" y="1658368"/>
            <a:ext cx="6400800" cy="665163"/>
            <a:chOff x="1828800" y="1665516"/>
            <a:chExt cx="6400800" cy="665163"/>
          </a:xfrm>
        </p:grpSpPr>
        <p:grpSp>
          <p:nvGrpSpPr>
            <p:cNvPr id="3" name="Group 3"/>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Ôn tập lập trình C</a:t>
              </a:r>
              <a:endParaRPr lang="en-US" sz="2800" dirty="0">
                <a:latin typeface="Times New Roman" panose="02020603050405020304" pitchFamily="18" charset="0"/>
                <a:cs typeface="Times New Roman" panose="02020603050405020304"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1</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7"/>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Phong cách lập trình </a:t>
            </a:r>
            <a:endParaRPr lang="en-US" sz="2800" dirty="0">
              <a:latin typeface="Times New Roman" panose="02020603050405020304" pitchFamily="18" charset="0"/>
              <a:cs typeface="Times New Roman" panose="02020603050405020304" pitchFamily="18" charset="0"/>
            </a:endParaRP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2</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1828800" y="3205115"/>
            <a:ext cx="5410200" cy="665163"/>
            <a:chOff x="1828800" y="3472091"/>
            <a:chExt cx="5410200" cy="665163"/>
          </a:xfrm>
        </p:grpSpPr>
        <p:grpSp>
          <p:nvGrpSpPr>
            <p:cNvPr id="8" name="Group 17"/>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Lịch sử ngôn ngữ lập trình</a:t>
              </a:r>
              <a:endParaRPr lang="en-US" sz="2800" dirty="0">
                <a:latin typeface="Times New Roman" panose="02020603050405020304" pitchFamily="18" charset="0"/>
                <a:cs typeface="Times New Roman" panose="02020603050405020304"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3</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56" name="Group 55"/>
          <p:cNvGrpSpPr/>
          <p:nvPr/>
        </p:nvGrpSpPr>
        <p:grpSpPr>
          <a:xfrm>
            <a:off x="1828800" y="3962400"/>
            <a:ext cx="5410200" cy="665163"/>
            <a:chOff x="1828800" y="4386491"/>
            <a:chExt cx="5410200" cy="665163"/>
          </a:xfrm>
        </p:grpSpPr>
        <p:grpSp>
          <p:nvGrpSpPr>
            <p:cNvPr id="9" name="Group 21"/>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C và C++ </a:t>
              </a:r>
              <a:endParaRPr lang="en-US" sz="2800" dirty="0">
                <a:latin typeface="Times New Roman" panose="02020603050405020304" pitchFamily="18" charset="0"/>
                <a:cs typeface="Times New Roman" panose="02020603050405020304"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anose="02020603050405020304" pitchFamily="18" charset="0"/>
                  <a:cs typeface="Times New Roman" panose="02020603050405020304" pitchFamily="18" charset="0"/>
                </a:rPr>
                <a:t>4</a:t>
              </a:r>
              <a:endParaRPr lang="en-US" sz="2400" b="1">
                <a:solidFill>
                  <a:schemeClr val="bg1"/>
                </a:solidFill>
                <a:latin typeface="Times New Roman" panose="02020603050405020304" pitchFamily="18" charset="0"/>
                <a:cs typeface="Times New Roman" panose="02020603050405020304" pitchFamily="18" charset="0"/>
              </a:endParaRP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Ngôn ngữ C++</a:t>
              </a:r>
              <a:endParaRPr lang="en-US" sz="2800" dirty="0">
                <a:latin typeface="Times New Roman" panose="02020603050405020304" pitchFamily="18" charset="0"/>
                <a:cs typeface="Times New Roman" panose="02020603050405020304"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5</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10" name="Group 17"/>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5</a:t>
                </a:r>
                <a:endParaRPr lang="en-US" sz="2400" dirty="0">
                  <a:solidFill>
                    <a:schemeClr val="bg1"/>
                  </a:solidFill>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5.1 Nhập xuất với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447800"/>
            <a:ext cx="8610600" cy="4811110"/>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 cin </a:t>
            </a:r>
            <a:r>
              <a:rPr lang="en-US">
                <a:latin typeface="Arial" panose="020B0604020202020204" pitchFamily="34" charset="0"/>
                <a:cs typeface="Arial" panose="020B0604020202020204" pitchFamily="34" charset="0"/>
              </a:rPr>
              <a:t>&gt;&gt; biến … &gt;&gt; biến</a:t>
            </a:r>
            <a:r>
              <a:rPr lang="en-US">
                <a:solidFill>
                  <a:srgbClr val="0000FF"/>
                </a:solidFill>
                <a:latin typeface="Arial" panose="020B0604020202020204" pitchFamily="34" charset="0"/>
                <a:cs typeface="Arial" panose="020B0604020202020204" pitchFamily="34" charset="0"/>
              </a:rPr>
              <a:t> </a:t>
            </a:r>
            <a:endParaRPr lang="en-US">
              <a:solidFill>
                <a:srgbClr val="0000FF"/>
              </a:solidFill>
              <a:latin typeface="Arial" panose="020B0604020202020204" pitchFamily="34" charset="0"/>
              <a:cs typeface="Arial" panose="020B0604020202020204" pitchFamily="34" charset="0"/>
            </a:endParaRPr>
          </a:p>
          <a:p>
            <a:pPr marL="457200" indent="0" algn="just">
              <a:lnSpc>
                <a:spcPct val="130000"/>
              </a:lnSpc>
              <a:spcBef>
                <a:spcPts val="300"/>
              </a:spcBef>
              <a:spcAft>
                <a:spcPts val="300"/>
              </a:spcAft>
              <a:buNone/>
            </a:pPr>
            <a:r>
              <a:rPr lang="en-US" sz="2600">
                <a:solidFill>
                  <a:schemeClr val="tx1">
                    <a:lumMod val="95000"/>
                    <a:lumOff val="5000"/>
                  </a:schemeClr>
                </a:solidFill>
                <a:latin typeface="Arial" panose="020B0604020202020204" pitchFamily="34" charset="0"/>
                <a:cs typeface="Arial" panose="020B0604020202020204" pitchFamily="34" charset="0"/>
              </a:rPr>
              <a:t>-&gt; Nhập các giá trị từ bàn phím và gán cho các biến.</a:t>
            </a:r>
            <a:endParaRPr lang="en-US" sz="2600">
              <a:solidFill>
                <a:schemeClr val="tx1">
                  <a:lumMod val="95000"/>
                  <a:lumOff val="5000"/>
                </a:schemeClr>
              </a:solidFill>
              <a:latin typeface="Arial" panose="020B0604020202020204" pitchFamily="34" charset="0"/>
              <a:cs typeface="Arial" panose="020B0604020202020204" pitchFamily="34" charset="0"/>
            </a:endParaRPr>
          </a:p>
          <a:p>
            <a:pPr algn="just">
              <a:lnSpc>
                <a:spcPct val="12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 cout </a:t>
            </a:r>
            <a:r>
              <a:rPr lang="en-US">
                <a:latin typeface="Arial" panose="020B0604020202020204" pitchFamily="34" charset="0"/>
                <a:cs typeface="Arial" panose="020B0604020202020204" pitchFamily="34" charset="0"/>
              </a:rPr>
              <a:t>&lt;&lt; biểu thức … &lt;&lt; biểu thức  </a:t>
            </a:r>
            <a:endParaRPr lang="en-US">
              <a:latin typeface="Arial" panose="020B0604020202020204" pitchFamily="34" charset="0"/>
              <a:cs typeface="Arial" panose="020B0604020202020204" pitchFamily="34" charset="0"/>
            </a:endParaRPr>
          </a:p>
          <a:p>
            <a:pPr marL="457200" lvl="1" indent="0" algn="just">
              <a:lnSpc>
                <a:spcPct val="120000"/>
              </a:lnSpc>
              <a:spcBef>
                <a:spcPts val="300"/>
              </a:spcBef>
              <a:spcAft>
                <a:spcPts val="300"/>
              </a:spcAft>
              <a:buNone/>
            </a:pPr>
            <a:r>
              <a:rPr lang="en-US" sz="2600">
                <a:solidFill>
                  <a:schemeClr val="tx1">
                    <a:lumMod val="95000"/>
                    <a:lumOff val="5000"/>
                  </a:schemeClr>
                </a:solidFill>
                <a:latin typeface="Arial" panose="020B0604020202020204" pitchFamily="34" charset="0"/>
                <a:cs typeface="Arial" panose="020B0604020202020204" pitchFamily="34" charset="0"/>
              </a:rPr>
              <a:t>-&gt; Đưa giá trị các biểu thức ra màn hình. </a:t>
            </a:r>
            <a:endParaRPr lang="en-US" sz="2600">
              <a:solidFill>
                <a:schemeClr val="tx1">
                  <a:lumMod val="95000"/>
                  <a:lumOff val="5000"/>
                </a:schemeClr>
              </a:solidFill>
              <a:latin typeface="Arial" panose="020B0604020202020204" pitchFamily="34" charset="0"/>
              <a:cs typeface="Arial" panose="020B0604020202020204" pitchFamily="34" charset="0"/>
            </a:endParaRPr>
          </a:p>
          <a:p>
            <a:pPr marL="457200" lvl="1" indent="0" algn="just">
              <a:lnSpc>
                <a:spcPct val="120000"/>
              </a:lnSpc>
              <a:spcBef>
                <a:spcPts val="300"/>
              </a:spcBef>
              <a:spcAft>
                <a:spcPts val="300"/>
              </a:spcAft>
              <a:buNone/>
            </a:pPr>
            <a:endParaRPr lang="en-US" sz="3200">
              <a:solidFill>
                <a:schemeClr val="tx1">
                  <a:lumMod val="95000"/>
                  <a:lumOff val="5000"/>
                </a:schemeClr>
              </a:solidFill>
              <a:latin typeface="Arial" panose="020B0604020202020204" pitchFamily="34" charset="0"/>
              <a:cs typeface="Arial" panose="020B0604020202020204" pitchFamily="34" charset="0"/>
            </a:endParaRPr>
          </a:p>
          <a:p>
            <a:pPr marL="0" lvl="1" indent="0" algn="just">
              <a:lnSpc>
                <a:spcPct val="120000"/>
              </a:lnSpc>
              <a:spcBef>
                <a:spcPts val="300"/>
              </a:spcBef>
              <a:spcAft>
                <a:spcPts val="300"/>
              </a:spcAft>
              <a:buNone/>
            </a:pPr>
            <a:r>
              <a:rPr lang="en-US" sz="3200">
                <a:solidFill>
                  <a:srgbClr val="0000FF"/>
                </a:solidFill>
                <a:latin typeface="Arial" panose="020B0604020202020204" pitchFamily="34" charset="0"/>
                <a:cs typeface="Arial" panose="020B0604020202020204" pitchFamily="34" charset="0"/>
              </a:rPr>
              <a:t>#include </a:t>
            </a:r>
            <a:r>
              <a:rPr lang="en-US" sz="3200">
                <a:solidFill>
                  <a:schemeClr val="tx1">
                    <a:lumMod val="95000"/>
                    <a:lumOff val="5000"/>
                  </a:schemeClr>
                </a:solidFill>
                <a:latin typeface="Arial" panose="020B0604020202020204" pitchFamily="34" charset="0"/>
                <a:cs typeface="Arial" panose="020B0604020202020204" pitchFamily="34" charset="0"/>
              </a:rPr>
              <a:t>&lt;iostream&gt;</a:t>
            </a:r>
            <a:endParaRPr lang="en-US" sz="3200">
              <a:solidFill>
                <a:schemeClr val="tx1">
                  <a:lumMod val="95000"/>
                  <a:lumOff val="5000"/>
                </a:schemeClr>
              </a:solidFill>
              <a:latin typeface="Arial" panose="020B0604020202020204" pitchFamily="34" charset="0"/>
              <a:cs typeface="Arial" panose="020B0604020202020204" pitchFamily="34" charset="0"/>
            </a:endParaRPr>
          </a:p>
          <a:p>
            <a:pPr marL="0" lvl="1" indent="0" algn="just">
              <a:lnSpc>
                <a:spcPct val="120000"/>
              </a:lnSpc>
              <a:spcBef>
                <a:spcPts val="300"/>
              </a:spcBef>
              <a:spcAft>
                <a:spcPts val="300"/>
              </a:spcAft>
              <a:buNone/>
            </a:pPr>
            <a:r>
              <a:rPr lang="en-US" sz="3200">
                <a:solidFill>
                  <a:srgbClr val="0000FF"/>
                </a:solidFill>
                <a:latin typeface="Arial" panose="020B0604020202020204" pitchFamily="34" charset="0"/>
                <a:cs typeface="Arial" panose="020B0604020202020204" pitchFamily="34" charset="0"/>
              </a:rPr>
              <a:t>using namespace</a:t>
            </a:r>
            <a:r>
              <a:rPr lang="en-US" sz="3200">
                <a:solidFill>
                  <a:schemeClr val="tx1">
                    <a:lumMod val="95000"/>
                    <a:lumOff val="5000"/>
                  </a:schemeClr>
                </a:solidFill>
                <a:latin typeface="Arial" panose="020B0604020202020204" pitchFamily="34" charset="0"/>
                <a:cs typeface="Arial" panose="020B0604020202020204" pitchFamily="34" charset="0"/>
              </a:rPr>
              <a:t> std;</a:t>
            </a:r>
            <a:endParaRPr lang="en-US" sz="32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5.1 Nhập xuất với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4063" y="1295400"/>
            <a:ext cx="8382000" cy="5105400"/>
          </a:xfrm>
        </p:spPr>
        <p:txBody>
          <a:bodyPr>
            <a:noAutofit/>
          </a:bodyPr>
          <a:lstStyle/>
          <a:p>
            <a:pPr marL="0" indent="0" algn="just">
              <a:lnSpc>
                <a:spcPct val="130000"/>
              </a:lnSpc>
              <a:spcBef>
                <a:spcPts val="300"/>
              </a:spcBef>
              <a:spcAft>
                <a:spcPts val="300"/>
              </a:spcAft>
              <a:buNone/>
            </a:pPr>
            <a:r>
              <a:rPr lang="en-US" sz="2200" b="1" u="sng">
                <a:solidFill>
                  <a:srgbClr val="0000FF"/>
                </a:solidFill>
                <a:latin typeface="Arial" panose="020B0604020202020204" pitchFamily="34" charset="0"/>
                <a:cs typeface="Arial" panose="020B0604020202020204" pitchFamily="34" charset="0"/>
              </a:rPr>
              <a:t>Lưu ý</a:t>
            </a:r>
            <a:r>
              <a:rPr lang="vi-VN" sz="2200" b="1" u="sng">
                <a:solidFill>
                  <a:srgbClr val="0000FF"/>
                </a:solidFill>
                <a:latin typeface="Arial" panose="020B0604020202020204" pitchFamily="34" charset="0"/>
                <a:cs typeface="Arial" panose="020B0604020202020204" pitchFamily="34" charset="0"/>
              </a:rPr>
              <a:t>:</a:t>
            </a:r>
            <a:endParaRPr lang="en-US" sz="2200" b="1" u="sng">
              <a:solidFill>
                <a:srgbClr val="0000FF"/>
              </a:solidFill>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AutoNum type="arabicParenR"/>
            </a:pPr>
            <a:r>
              <a:rPr lang="en-US" sz="2200">
                <a:latin typeface="Arial" panose="020B0604020202020204" pitchFamily="34" charset="0"/>
                <a:cs typeface="Arial" panose="020B0604020202020204" pitchFamily="34" charset="0"/>
              </a:rPr>
              <a:t>Để nhập một chuỗi không quá n ký tự:</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char</a:t>
            </a:r>
            <a:r>
              <a:rPr lang="en-US" sz="2200">
                <a:latin typeface="Arial" panose="020B0604020202020204" pitchFamily="34" charset="0"/>
                <a:cs typeface="Arial" panose="020B0604020202020204" pitchFamily="34" charset="0"/>
              </a:rPr>
              <a:t> ht[50];</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cin</a:t>
            </a:r>
            <a:r>
              <a:rPr lang="en-US" sz="2200">
                <a:latin typeface="Arial" panose="020B0604020202020204" pitchFamily="34" charset="0"/>
                <a:cs typeface="Arial" panose="020B0604020202020204" pitchFamily="34" charset="0"/>
              </a:rPr>
              <a:t>.get(ht,50,’\n’); </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cin</a:t>
            </a:r>
            <a:r>
              <a:rPr lang="en-US" sz="2200">
                <a:latin typeface="Arial" panose="020B0604020202020204" pitchFamily="34" charset="0"/>
                <a:cs typeface="Arial" panose="020B0604020202020204" pitchFamily="34" charset="0"/>
              </a:rPr>
              <a:t>.getline(ht,50); </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Hoặc: </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string</a:t>
            </a:r>
            <a:r>
              <a:rPr lang="en-US" sz="2200">
                <a:latin typeface="Arial" panose="020B0604020202020204" pitchFamily="34" charset="0"/>
                <a:cs typeface="Arial" panose="020B0604020202020204" pitchFamily="34" charset="0"/>
              </a:rPr>
              <a:t> s;</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	getline(cin,s); </a:t>
            </a:r>
            <a:r>
              <a:rPr lang="en-US" sz="2200">
                <a:solidFill>
                  <a:srgbClr val="FF0000"/>
                </a:solidFill>
                <a:latin typeface="Arial" panose="020B0604020202020204" pitchFamily="34" charset="0"/>
                <a:cs typeface="Arial" panose="020B0604020202020204" pitchFamily="34" charset="0"/>
              </a:rPr>
              <a:t>//thêm #include &lt;string&gt;</a:t>
            </a:r>
            <a:endParaRPr lang="en-US" sz="2200">
              <a:solidFill>
                <a:srgbClr val="FF0000"/>
              </a:solidFill>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startAt="2"/>
            </a:pPr>
            <a:r>
              <a:rPr lang="en-US" sz="2200">
                <a:solidFill>
                  <a:srgbClr val="0000FF"/>
                </a:solidFill>
                <a:latin typeface="Arial" panose="020B0604020202020204" pitchFamily="34" charset="0"/>
                <a:cs typeface="Arial" panose="020B0604020202020204" pitchFamily="34" charset="0"/>
              </a:rPr>
              <a:t>cout</a:t>
            </a:r>
            <a:r>
              <a:rPr lang="en-US" sz="2200">
                <a:latin typeface="Arial" panose="020B0604020202020204" pitchFamily="34" charset="0"/>
                <a:cs typeface="Arial" panose="020B0604020202020204" pitchFamily="34" charset="0"/>
              </a:rPr>
              <a:t> &lt;&lt; endl; //end line </a:t>
            </a:r>
            <a:endParaRPr lang="en-US" sz="2200">
              <a:latin typeface="Arial" panose="020B0604020202020204" pitchFamily="34" charset="0"/>
              <a:cs typeface="Arial" panose="020B0604020202020204" pitchFamily="34" charset="0"/>
            </a:endParaRPr>
          </a:p>
          <a:p>
            <a:pPr marL="509905"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-&gt; Xuống dòng và di chuyển con trỏ đến đầu dòng tiếp theo. </a:t>
            </a:r>
            <a:endParaRPr lang="en-US" sz="22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2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5.1 Nhập xuất với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1295400"/>
            <a:ext cx="8471263" cy="4876800"/>
          </a:xfrm>
        </p:spPr>
        <p:txBody>
          <a:bodyPr>
            <a:normAutofit fontScale="92500"/>
          </a:bodyPr>
          <a:lstStyle/>
          <a:p>
            <a:pPr marL="0" indent="0" algn="just">
              <a:lnSpc>
                <a:spcPct val="130000"/>
              </a:lnSpc>
              <a:spcBef>
                <a:spcPts val="300"/>
              </a:spcBef>
              <a:spcAft>
                <a:spcPts val="300"/>
              </a:spcAft>
              <a:buNone/>
            </a:pPr>
            <a:r>
              <a:rPr lang="en-US" sz="2800" b="1" u="sng">
                <a:solidFill>
                  <a:srgbClr val="0000FF"/>
                </a:solidFill>
                <a:latin typeface="Arial" panose="020B0604020202020204" pitchFamily="34" charset="0"/>
                <a:cs typeface="Arial" panose="020B0604020202020204" pitchFamily="34" charset="0"/>
              </a:rPr>
              <a:t>Lưu ý</a:t>
            </a:r>
            <a:r>
              <a:rPr lang="vi-VN" sz="2800" b="1" u="sng">
                <a:solidFill>
                  <a:srgbClr val="0000FF"/>
                </a:solidFill>
                <a:latin typeface="Arial" panose="020B0604020202020204" pitchFamily="34" charset="0"/>
                <a:cs typeface="Arial" panose="020B0604020202020204" pitchFamily="34" charset="0"/>
              </a:rPr>
              <a:t>:</a:t>
            </a:r>
            <a:r>
              <a:rPr lang="en-US" sz="2800" b="1">
                <a:solidFill>
                  <a:srgbClr val="0000FF"/>
                </a:solidFill>
                <a:latin typeface="Arial" panose="020B0604020202020204" pitchFamily="34" charset="0"/>
                <a:cs typeface="Arial" panose="020B0604020202020204" pitchFamily="34" charset="0"/>
              </a:rPr>
              <a:t> (tt)</a:t>
            </a:r>
            <a:endParaRPr lang="en-US" sz="2800" b="1" u="sng">
              <a:solidFill>
                <a:srgbClr val="0000FF"/>
              </a:solidFill>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startAt="3"/>
            </a:pPr>
            <a:r>
              <a:rPr lang="en-US" sz="2800">
                <a:solidFill>
                  <a:srgbClr val="0000FF"/>
                </a:solidFill>
                <a:latin typeface="Arial" panose="020B0604020202020204" pitchFamily="34" charset="0"/>
                <a:cs typeface="Arial" panose="020B0604020202020204" pitchFamily="34" charset="0"/>
              </a:rPr>
              <a:t>#include </a:t>
            </a:r>
            <a:r>
              <a:rPr lang="en-US" sz="2800">
                <a:latin typeface="Arial" panose="020B0604020202020204" pitchFamily="34" charset="0"/>
                <a:cs typeface="Arial" panose="020B0604020202020204" pitchFamily="34" charset="0"/>
              </a:rPr>
              <a:t>&lt;iomanip&gt;</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cout</a:t>
            </a:r>
            <a:r>
              <a:rPr lang="en-US" sz="2800">
                <a:latin typeface="Arial" panose="020B0604020202020204" pitchFamily="34" charset="0"/>
                <a:cs typeface="Arial" panose="020B0604020202020204" pitchFamily="34" charset="0"/>
              </a:rPr>
              <a:t> &lt;&lt; setiosflags(ios::showpoint) &lt;&lt; setprecision(p) </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//bật cờ hiệu showpoint </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//p là số chữ số sau dấu chấm thập phân</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=&gt; Có hiệu lực cho tất cả câu lệnh cout sau đó.</a:t>
            </a:r>
            <a:endParaRPr lang="en-US" sz="2800">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startAt="4"/>
            </a:pPr>
            <a:r>
              <a:rPr lang="en-US" sz="2800">
                <a:solidFill>
                  <a:srgbClr val="0000FF"/>
                </a:solidFill>
                <a:latin typeface="Arial" panose="020B0604020202020204" pitchFamily="34" charset="0"/>
                <a:cs typeface="Arial" panose="020B0604020202020204" pitchFamily="34" charset="0"/>
              </a:rPr>
              <a:t>cout</a:t>
            </a:r>
            <a:r>
              <a:rPr lang="en-US" sz="2800">
                <a:latin typeface="Arial" panose="020B0604020202020204" pitchFamily="34" charset="0"/>
                <a:cs typeface="Arial" panose="020B0604020202020204" pitchFamily="34" charset="0"/>
              </a:rPr>
              <a:t> &lt;&lt; setw(w) //độ rộng tối thiểu là w vị trí </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=&gt; Chỉ có hiệu lực cho 1 giá trị được xuất gần nhất.</a:t>
            </a: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Ví dụ 1</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1027"/>
          <p:cNvSpPr txBox="1">
            <a:spLocks noChangeArrowheads="1"/>
          </p:cNvSpPr>
          <p:nvPr/>
        </p:nvSpPr>
        <p:spPr>
          <a:xfrm>
            <a:off x="533400" y="1495424"/>
            <a:ext cx="8229600" cy="4448175"/>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Fig. 1.2: fig01_02.cpp</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A first program in C++.</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4      </a:t>
            </a:r>
            <a:r>
              <a:rPr lang="en-US" b="0">
                <a:solidFill>
                  <a:srgbClr val="0000FF"/>
                </a:solidFill>
                <a:latin typeface="AvantGarde" pitchFamily="34" charset="0"/>
                <a:cs typeface="Times New Roman" panose="02020603050405020304" pitchFamily="18" charset="0"/>
              </a:rPr>
              <a:t>u</a:t>
            </a:r>
            <a:r>
              <a:rPr kumimoji="0" lang="en-US" b="0" i="0" u="none" strike="noStrike" kern="1200" cap="none" spc="0" normalizeH="0" baseline="0" noProof="0">
                <a:ln>
                  <a:noFill/>
                </a:ln>
                <a:solidFill>
                  <a:srgbClr val="0000FF"/>
                </a:solidFill>
                <a:effectLst/>
                <a:uLnTx/>
                <a:uFillTx/>
                <a:latin typeface="AvantGarde" pitchFamily="34" charset="0"/>
                <a:ea typeface="+mn-ea"/>
                <a:cs typeface="Times New Roman" panose="02020603050405020304" pitchFamily="18" charset="0"/>
              </a:rPr>
              <a:t>sing namespace std;</a:t>
            </a:r>
            <a:endParaRPr kumimoji="0" lang="en-US" b="0" i="0" u="none" strike="noStrike" kern="1200" cap="none" spc="0" normalizeH="0" baseline="0" noProof="0">
              <a:ln>
                <a:noFill/>
              </a:ln>
              <a:solidFill>
                <a:srgbClr val="0000FF"/>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5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6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7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8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"Welcome to C++!\n"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9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11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function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ln>
          <a:effectLst/>
        </p:spPr>
        <p:txBody>
          <a:bodyPr tIns="182880" bIns="182880"/>
          <a:lstStyle/>
          <a:p>
            <a:pPr algn="l">
              <a:spcBef>
                <a:spcPct val="20000"/>
              </a:spcBef>
            </a:pPr>
            <a:r>
              <a:rPr lang="en-US" sz="1800">
                <a:solidFill>
                  <a:schemeClr val="bg1"/>
                </a:solidFill>
                <a:latin typeface="Courier New" panose="02070309020205020404" pitchFamily="49" charset="0"/>
              </a:rPr>
              <a:t>Welcome to C++! </a:t>
            </a:r>
            <a:endParaRPr lang="en-US" sz="1800">
              <a:solidFill>
                <a:schemeClr val="bg1"/>
              </a:solidFill>
              <a:latin typeface="Courier New" panose="02070309020205020404" pitchFamily="49" charset="0"/>
            </a:endParaRPr>
          </a:p>
        </p:txBody>
      </p:sp>
      <p:grpSp>
        <p:nvGrpSpPr>
          <p:cNvPr id="10" name="Group 1032"/>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Single-line comments.</a:t>
              </a:r>
              <a:endParaRPr lang="en-US" b="0">
                <a:solidFill>
                  <a:schemeClr val="bg1"/>
                </a:solidFill>
                <a:latin typeface="Times New Roman" panose="02020603050405020304" pitchFamily="18" charset="0"/>
              </a:endParaRP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tailEnd type="triangle" w="med" len="med"/>
            </a:ln>
            <a:effectLst/>
          </p:spPr>
          <p:txBody>
            <a:bodyPr anchor="ctr">
              <a:spAutoFit/>
            </a:bodyPr>
            <a:lstStyle/>
            <a:p>
              <a:endParaRPr lang="en-US">
                <a:solidFill>
                  <a:schemeClr val="bg1"/>
                </a:solidFill>
              </a:endParaRPr>
            </a:p>
          </p:txBody>
        </p:sp>
      </p:grpSp>
      <p:grpSp>
        <p:nvGrpSpPr>
          <p:cNvPr id="14" name="Group 1035"/>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Preprocessor directive to include input/output stream header file </a:t>
              </a:r>
              <a:r>
                <a:rPr lang="en-US">
                  <a:solidFill>
                    <a:schemeClr val="bg1"/>
                  </a:solidFill>
                  <a:latin typeface="Courier New" panose="02070309020205020404" pitchFamily="49" charset="0"/>
                </a:rPr>
                <a:t>&lt;iostream&gt;</a:t>
              </a:r>
              <a:r>
                <a:rPr lang="en-US" b="0">
                  <a:solidFill>
                    <a:schemeClr val="bg1"/>
                  </a:solidFill>
                  <a:latin typeface="Times New Roman" panose="02020603050405020304" pitchFamily="18" charset="0"/>
                </a:rPr>
                <a:t>.</a:t>
              </a:r>
              <a:endParaRPr lang="en-US" b="0">
                <a:solidFill>
                  <a:schemeClr val="bg1"/>
                </a:solidFill>
                <a:latin typeface="Times New Roman" panose="02020603050405020304" pitchFamily="18" charset="0"/>
              </a:endParaRP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17" name="Group 1038"/>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Function </a:t>
              </a:r>
              <a:r>
                <a:rPr lang="en-US">
                  <a:solidFill>
                    <a:schemeClr val="bg1"/>
                  </a:solidFill>
                  <a:latin typeface="Courier New" panose="02070309020205020404" pitchFamily="49" charset="0"/>
                </a:rPr>
                <a:t>main</a:t>
              </a:r>
              <a:r>
                <a:rPr lang="en-US" b="0">
                  <a:solidFill>
                    <a:schemeClr val="bg1"/>
                  </a:solidFill>
                  <a:latin typeface="Times New Roman" panose="02020603050405020304" pitchFamily="18" charset="0"/>
                </a:rPr>
                <a:t> appears exactly once in every C++ program..</a:t>
              </a:r>
              <a:endParaRPr lang="en-US" b="0">
                <a:solidFill>
                  <a:schemeClr val="bg1"/>
                </a:solidFill>
                <a:latin typeface="Times New Roman" panose="02020603050405020304" pitchFamily="18" charset="0"/>
              </a:endParaRP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0" name="Group 1041"/>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Function </a:t>
              </a:r>
              <a:r>
                <a:rPr lang="en-US">
                  <a:solidFill>
                    <a:schemeClr val="bg1"/>
                  </a:solidFill>
                  <a:latin typeface="Courier New" panose="02070309020205020404" pitchFamily="49" charset="0"/>
                </a:rPr>
                <a:t>main</a:t>
              </a:r>
              <a:r>
                <a:rPr lang="en-US" b="0">
                  <a:solidFill>
                    <a:schemeClr val="bg1"/>
                  </a:solidFill>
                  <a:latin typeface="Times New Roman" panose="02020603050405020304" pitchFamily="18" charset="0"/>
                </a:rPr>
                <a:t> returns an integer value.</a:t>
              </a:r>
              <a:endParaRPr lang="en-US" b="0">
                <a:solidFill>
                  <a:schemeClr val="bg1"/>
                </a:solidFill>
                <a:latin typeface="Times New Roman" panose="02020603050405020304" pitchFamily="18" charset="0"/>
              </a:endParaRP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3" name="Group 1044"/>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Left brace </a:t>
              </a:r>
              <a:r>
                <a:rPr lang="en-US">
                  <a:solidFill>
                    <a:schemeClr val="bg1"/>
                  </a:solidFill>
                  <a:latin typeface="Courier New" panose="02070309020205020404" pitchFamily="49" charset="0"/>
                </a:rPr>
                <a:t>{</a:t>
              </a:r>
              <a:r>
                <a:rPr lang="en-US" b="0">
                  <a:solidFill>
                    <a:schemeClr val="bg1"/>
                  </a:solidFill>
                  <a:latin typeface="Times New Roman" panose="02020603050405020304" pitchFamily="18" charset="0"/>
                </a:rPr>
                <a:t> begins function body.</a:t>
              </a:r>
              <a:endParaRPr lang="en-US" b="0">
                <a:solidFill>
                  <a:schemeClr val="bg1"/>
                </a:solidFill>
                <a:latin typeface="Times New Roman" panose="02020603050405020304" pitchFamily="18" charset="0"/>
              </a:endParaRP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6" name="Group 1047"/>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Corresponding right brace </a:t>
              </a:r>
              <a:r>
                <a:rPr lang="en-US">
                  <a:solidFill>
                    <a:schemeClr val="bg1"/>
                  </a:solidFill>
                  <a:latin typeface="Courier New" panose="02070309020205020404" pitchFamily="49" charset="0"/>
                </a:rPr>
                <a:t>}</a:t>
              </a:r>
              <a:r>
                <a:rPr lang="en-US" b="0">
                  <a:solidFill>
                    <a:schemeClr val="bg1"/>
                  </a:solidFill>
                  <a:latin typeface="Times New Roman" panose="02020603050405020304" pitchFamily="18" charset="0"/>
                </a:rPr>
                <a:t> ends function body.</a:t>
              </a:r>
              <a:endParaRPr lang="en-US" b="0">
                <a:solidFill>
                  <a:schemeClr val="bg1"/>
                </a:solidFill>
                <a:latin typeface="Times New Roman" panose="02020603050405020304" pitchFamily="18" charset="0"/>
              </a:endParaRP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9" name="Group 1050"/>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Statements end with a semicolon </a:t>
              </a:r>
              <a:r>
                <a:rPr lang="en-US">
                  <a:solidFill>
                    <a:schemeClr val="bg1"/>
                  </a:solidFill>
                  <a:latin typeface="Courier New" panose="02070309020205020404" pitchFamily="49" charset="0"/>
                </a:rPr>
                <a:t>;</a:t>
              </a:r>
              <a:r>
                <a:rPr lang="en-US" b="0">
                  <a:solidFill>
                    <a:schemeClr val="bg1"/>
                  </a:solidFill>
                  <a:latin typeface="Times New Roman" panose="02020603050405020304" pitchFamily="18" charset="0"/>
                </a:rPr>
                <a:t>.</a:t>
              </a:r>
              <a:endParaRPr lang="en-US" b="0">
                <a:solidFill>
                  <a:schemeClr val="bg1"/>
                </a:solidFill>
                <a:latin typeface="Times New Roman" panose="02020603050405020304" pitchFamily="18" charset="0"/>
              </a:endParaRP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32" name="Group 1053"/>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Name </a:t>
              </a:r>
              <a:r>
                <a:rPr lang="en-US">
                  <a:solidFill>
                    <a:schemeClr val="bg1"/>
                  </a:solidFill>
                  <a:latin typeface="Courier New" panose="02070309020205020404" pitchFamily="49" charset="0"/>
                </a:rPr>
                <a:t>cout</a:t>
              </a:r>
              <a:r>
                <a:rPr lang="en-US" b="0">
                  <a:solidFill>
                    <a:schemeClr val="bg1"/>
                  </a:solidFill>
                  <a:latin typeface="Times New Roman" panose="02020603050405020304" pitchFamily="18" charset="0"/>
                </a:rPr>
                <a:t> belongs to namespace </a:t>
              </a:r>
              <a:r>
                <a:rPr lang="en-US">
                  <a:solidFill>
                    <a:schemeClr val="bg1"/>
                  </a:solidFill>
                  <a:latin typeface="Courier New" panose="02070309020205020404" pitchFamily="49" charset="0"/>
                </a:rPr>
                <a:t>std</a:t>
              </a:r>
              <a:r>
                <a:rPr lang="en-US" b="0">
                  <a:solidFill>
                    <a:schemeClr val="bg1"/>
                  </a:solidFill>
                  <a:latin typeface="Times New Roman" panose="02020603050405020304" pitchFamily="18" charset="0"/>
                </a:rPr>
                <a:t>.</a:t>
              </a:r>
              <a:endParaRPr lang="en-US" b="0">
                <a:solidFill>
                  <a:schemeClr val="bg1"/>
                </a:solidFill>
                <a:latin typeface="Times New Roman" panose="02020603050405020304" pitchFamily="18" charset="0"/>
              </a:endParaRP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35" name="Group 1056"/>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Stream insertion operator.</a:t>
              </a:r>
              <a:endParaRPr lang="en-US" b="0">
                <a:solidFill>
                  <a:schemeClr val="bg1"/>
                </a:solidFill>
                <a:latin typeface="Times New Roman" panose="02020603050405020304" pitchFamily="18" charset="0"/>
              </a:endParaRP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38" name="Group 1059"/>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Keyword </a:t>
              </a:r>
              <a:r>
                <a:rPr lang="en-US">
                  <a:solidFill>
                    <a:schemeClr val="bg1"/>
                  </a:solidFill>
                  <a:latin typeface="Courier New" panose="02070309020205020404" pitchFamily="49" charset="0"/>
                </a:rPr>
                <a:t>return</a:t>
              </a:r>
              <a:r>
                <a:rPr lang="en-US" b="0">
                  <a:solidFill>
                    <a:schemeClr val="bg1"/>
                  </a:solidFill>
                  <a:latin typeface="Times New Roman" panose="02020603050405020304" pitchFamily="18" charset="0"/>
                </a:rPr>
                <a:t> is one of several means to exit function; value </a:t>
              </a:r>
              <a:r>
                <a:rPr lang="en-US">
                  <a:solidFill>
                    <a:schemeClr val="bg1"/>
                  </a:solidFill>
                  <a:latin typeface="Courier New" panose="02070309020205020404" pitchFamily="49" charset="0"/>
                </a:rPr>
                <a:t>0</a:t>
              </a:r>
              <a:r>
                <a:rPr lang="en-US" b="0">
                  <a:solidFill>
                    <a:schemeClr val="bg1"/>
                  </a:solidFill>
                  <a:latin typeface="Times New Roman" panose="02020603050405020304" pitchFamily="18" charset="0"/>
                </a:rPr>
                <a:t> indicates program terminated successfully.</a:t>
              </a:r>
              <a:endParaRPr lang="en-US" b="0">
                <a:solidFill>
                  <a:schemeClr val="bg1"/>
                </a:solidFill>
                <a:latin typeface="Times New Roman" panose="02020603050405020304" pitchFamily="18" charset="0"/>
              </a:endParaRP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Ví dụ 2</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381000" y="1397002"/>
            <a:ext cx="8001000" cy="5178422"/>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  </a:t>
            </a:r>
            <a:r>
              <a:rPr lang="en-US" b="0">
                <a:solidFill>
                  <a:srgbClr val="0000FF"/>
                </a:solidFill>
                <a:cs typeface="Courier New" panose="02070309020205020404" pitchFamily="49" charset="0"/>
              </a:rPr>
              <a:t>#include</a:t>
            </a:r>
            <a:r>
              <a:rPr lang="en-US" b="0">
                <a:solidFill>
                  <a:srgbClr val="000000"/>
                </a:solidFill>
                <a:cs typeface="Courier New" panose="02070309020205020404"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using namespace std;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integer1;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first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lang="en-US" b="0">
                <a:solidFill>
                  <a:srgbClr val="0000FF"/>
                </a:solidFill>
                <a:latin typeface="+mn-lt"/>
                <a:cs typeface="Courier New" panose="02070309020205020404" pitchFamily="49" charset="0"/>
              </a:rPr>
              <a:t>i</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integer2;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second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sum;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 variable in which sum will be stored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lang="en-US" b="0">
                <a:solidFill>
                  <a:srgbClr val="5F5F5F"/>
                </a:solidFill>
                <a:latin typeface="AvantGarde" pitchFamily="34" charset="0"/>
                <a:cs typeface="Times New Roman" panose="02020603050405020304" pitchFamily="18" charset="0"/>
              </a:rPr>
              <a:t>8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"Enter first integer\n"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9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cin &gt;&gt; integer1;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"Enter second integer\n"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cin &gt;&gt; integer2;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sum = integer1 + integer2;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assign result to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"Sum is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sum &lt;&lt; endl;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print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3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15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function main</a:t>
            </a:r>
            <a:endParaRPr kumimoji="0" lang="en-US" b="0" i="0" u="none" strike="noStrike" kern="1200" cap="none" spc="0" normalizeH="0" baseline="0" noProof="0">
              <a:ln>
                <a:noFill/>
              </a:ln>
              <a:solidFill>
                <a:schemeClr val="tx1"/>
              </a:solidFill>
              <a:effectLst/>
              <a:uLnTx/>
              <a:uFillTx/>
              <a:latin typeface="+mn-lt"/>
              <a:ea typeface="+mn-ea"/>
              <a:cs typeface="+mn-cs"/>
            </a:endParaRPr>
          </a:p>
        </p:txBody>
      </p:sp>
      <p:grpSp>
        <p:nvGrpSpPr>
          <p:cNvPr id="9" name="Group 8"/>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Declare integer variables.</a:t>
              </a:r>
              <a:endParaRPr lang="en-US" b="0">
                <a:solidFill>
                  <a:schemeClr val="bg1"/>
                </a:solidFill>
                <a:latin typeface="Times New Roman" panose="02020603050405020304" pitchFamily="18" charset="0"/>
              </a:endParaRP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14" name="Group 11"/>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Use stream extraction operator with standard input stream to obtain user input.</a:t>
              </a:r>
              <a:endParaRPr lang="en-US" b="0">
                <a:solidFill>
                  <a:schemeClr val="bg1"/>
                </a:solidFill>
                <a:latin typeface="Times New Roman" panose="02020603050405020304" pitchFamily="18" charset="0"/>
              </a:endParaRP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17" name="Group 14"/>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Stream manipulator </a:t>
              </a:r>
              <a:r>
                <a:rPr lang="en-US">
                  <a:solidFill>
                    <a:schemeClr val="bg1"/>
                  </a:solidFill>
                  <a:latin typeface="Courier New" panose="02070309020205020404" pitchFamily="49" charset="0"/>
                </a:rPr>
                <a:t>std::endl </a:t>
              </a:r>
              <a:r>
                <a:rPr lang="en-US" b="0">
                  <a:solidFill>
                    <a:schemeClr val="bg1"/>
                  </a:solidFill>
                  <a:latin typeface="Times New Roman" panose="02020603050405020304" pitchFamily="18" charset="0"/>
                </a:rPr>
                <a:t>outputs a newline, then “flushes output buffer.”</a:t>
              </a:r>
              <a:endParaRPr lang="en-US" b="0">
                <a:solidFill>
                  <a:schemeClr val="bg1"/>
                </a:solidFill>
                <a:latin typeface="Times New Roman" panose="02020603050405020304" pitchFamily="18" charset="0"/>
              </a:endParaRP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0" name="Group 19"/>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b="0">
                  <a:solidFill>
                    <a:schemeClr val="bg1"/>
                  </a:solidFill>
                  <a:latin typeface="Times New Roman" panose="02020603050405020304" pitchFamily="18" charset="0"/>
                </a:rPr>
                <a:t>Concatenating, chaining or cascading stream insertion operations.</a:t>
              </a:r>
              <a:endParaRPr lang="en-US" b="0">
                <a:solidFill>
                  <a:schemeClr val="bg1"/>
                </a:solidFill>
                <a:latin typeface="Times New Roman" panose="02020603050405020304" pitchFamily="18" charset="0"/>
              </a:endParaRP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grpSp>
        <p:nvGrpSpPr>
          <p:cNvPr id="25" name="Group 23"/>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ln>
            <a:effectLst/>
          </p:spPr>
          <p:txBody>
            <a:bodyPr>
              <a:spAutoFit/>
            </a:bodyPr>
            <a:lstStyle/>
            <a:p>
              <a:pPr algn="l" eaLnBrk="0" hangingPunct="0">
                <a:spcBef>
                  <a:spcPct val="0"/>
                </a:spcBef>
              </a:pPr>
              <a:r>
                <a:rPr lang="en-US" b="0">
                  <a:solidFill>
                    <a:schemeClr val="bg1"/>
                  </a:solidFill>
                  <a:latin typeface="Times New Roman" panose="02020603050405020304" pitchFamily="18" charset="0"/>
                </a:rPr>
                <a:t>Calculations can be performed in output statements: alternative for lines 12 and 13:</a:t>
              </a:r>
              <a:endParaRPr lang="en-US" b="0">
                <a:solidFill>
                  <a:schemeClr val="bg1"/>
                </a:solidFill>
                <a:latin typeface="Times New Roman" panose="02020603050405020304" pitchFamily="18" charset="0"/>
              </a:endParaRPr>
            </a:p>
            <a:p>
              <a:pPr algn="l" eaLnBrk="0" hangingPunct="0">
                <a:spcBef>
                  <a:spcPct val="0"/>
                </a:spcBef>
              </a:pPr>
              <a:r>
                <a:rPr lang="en-US" sz="1200">
                  <a:solidFill>
                    <a:schemeClr val="bg1"/>
                  </a:solidFill>
                  <a:latin typeface="Courier New" panose="02070309020205020404" pitchFamily="49" charset="0"/>
                  <a:cs typeface="Courier New" panose="02070309020205020404" pitchFamily="49" charset="0"/>
                </a:rPr>
                <a:t>std::cout &lt;&lt; "Sum is " &lt;&lt; integer1 + integer2 &lt;&lt; std::endl;</a:t>
              </a:r>
              <a:endParaRPr lang="en-US" sz="1200">
                <a:solidFill>
                  <a:schemeClr val="bg1"/>
                </a:solidFill>
                <a:latin typeface="Courier New" panose="02070309020205020404" pitchFamily="49" charset="0"/>
                <a:cs typeface="Courier New" panose="02070309020205020404" pitchFamily="49" charset="0"/>
              </a:endParaRP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tailEnd type="triangle" w="med" len="med"/>
            </a:ln>
            <a:effectLst/>
          </p:spPr>
          <p:txBody>
            <a:bodyPr wrap="square" anchor="ctr">
              <a:spAutoFit/>
            </a:bodyPr>
            <a:lstStyle/>
            <a:p>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Ví dụ 3</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a:spLocks noGrp="1" noChangeArrowheads="1"/>
          </p:cNvSpPr>
          <p:nvPr>
            <p:ph idx="1"/>
          </p:nvPr>
        </p:nvSpPr>
        <p:spPr>
          <a:xfrm>
            <a:off x="457200" y="1447800"/>
            <a:ext cx="8305800" cy="50292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anose="02070309020205020404" pitchFamily="49" charset="0"/>
              </a:rPr>
              <a:t>#include </a:t>
            </a:r>
            <a:r>
              <a:rPr lang="en-US" sz="2400">
                <a:latin typeface="Courier New" panose="02070309020205020404" pitchFamily="49" charset="0"/>
              </a:rPr>
              <a:t>&lt;iostream&gt;</a:t>
            </a:r>
            <a:endParaRPr lang="en-US" sz="2400">
              <a:latin typeface="Courier New" panose="02070309020205020404" pitchFamily="49" charset="0"/>
            </a:endParaRPr>
          </a:p>
          <a:p>
            <a:pPr>
              <a:lnSpc>
                <a:spcPct val="80000"/>
              </a:lnSpc>
              <a:buFontTx/>
              <a:buNone/>
            </a:pPr>
            <a:r>
              <a:rPr lang="en-US" sz="2400">
                <a:solidFill>
                  <a:srgbClr val="0000FF"/>
                </a:solidFill>
                <a:latin typeface="Courier New" panose="02070309020205020404" pitchFamily="49" charset="0"/>
              </a:rPr>
              <a:t>using namespace std;</a:t>
            </a:r>
            <a:endParaRPr lang="en-US" sz="2400">
              <a:solidFill>
                <a:srgbClr val="0000FF"/>
              </a:solidFill>
              <a:latin typeface="Courier New" panose="02070309020205020404" pitchFamily="49" charset="0"/>
            </a:endParaRPr>
          </a:p>
          <a:p>
            <a:pPr>
              <a:lnSpc>
                <a:spcPct val="80000"/>
              </a:lnSpc>
              <a:buFontTx/>
              <a:buNone/>
            </a:pPr>
            <a:r>
              <a:rPr lang="en-US" sz="2400">
                <a:solidFill>
                  <a:srgbClr val="0000FF"/>
                </a:solidFill>
                <a:latin typeface="Courier New" panose="02070309020205020404" pitchFamily="49" charset="0"/>
              </a:rPr>
              <a:t>void</a:t>
            </a:r>
            <a:r>
              <a:rPr lang="en-US" sz="2400">
                <a:latin typeface="Courier New" panose="02070309020205020404" pitchFamily="49" charset="0"/>
              </a:rPr>
              <a:t> main() {</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err="1">
                <a:solidFill>
                  <a:srgbClr val="0000FF"/>
                </a:solidFill>
                <a:latin typeface="Courier New" panose="02070309020205020404" pitchFamily="49" charset="0"/>
              </a:rPr>
              <a:t>int</a:t>
            </a:r>
            <a:r>
              <a:rPr lang="en-US" sz="2400">
                <a:latin typeface="Courier New" panose="02070309020205020404" pitchFamily="49" charset="0"/>
              </a:rPr>
              <a:t> n;</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a:solidFill>
                  <a:srgbClr val="0000FF"/>
                </a:solidFill>
                <a:latin typeface="Courier New" panose="02070309020205020404" pitchFamily="49" charset="0"/>
              </a:rPr>
              <a:t>double</a:t>
            </a:r>
            <a:r>
              <a:rPr lang="en-US" sz="2400">
                <a:latin typeface="Courier New" panose="02070309020205020404" pitchFamily="49" charset="0"/>
              </a:rPr>
              <a:t> d; </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a:solidFill>
                  <a:srgbClr val="0000FF"/>
                </a:solidFill>
                <a:latin typeface="Courier New" panose="02070309020205020404" pitchFamily="49" charset="0"/>
              </a:rPr>
              <a:t>char</a:t>
            </a:r>
            <a:r>
              <a:rPr lang="en-US" sz="2400">
                <a:latin typeface="Courier New" panose="02070309020205020404" pitchFamily="49" charset="0"/>
              </a:rPr>
              <a:t> s[100];</a:t>
            </a:r>
            <a:endParaRPr lang="en-US" sz="2400">
              <a:latin typeface="Courier New" panose="02070309020205020404" pitchFamily="49" charset="0"/>
            </a:endParaRPr>
          </a:p>
          <a:p>
            <a:pPr>
              <a:lnSpc>
                <a:spcPct val="80000"/>
              </a:lnSpc>
              <a:buFontTx/>
              <a:buNone/>
            </a:pP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cout &lt;&lt; “Input an </a:t>
            </a:r>
            <a:r>
              <a:rPr lang="en-US" sz="2400" err="1">
                <a:latin typeface="Courier New" panose="02070309020205020404" pitchFamily="49" charset="0"/>
              </a:rPr>
              <a:t>int</a:t>
            </a:r>
            <a:r>
              <a:rPr lang="en-US" sz="2400">
                <a:latin typeface="Courier New" panose="02070309020205020404" pitchFamily="49" charset="0"/>
              </a:rPr>
              <a:t>, a double and a string.”;</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err="1">
                <a:latin typeface="Courier New" panose="02070309020205020404" pitchFamily="49" charset="0"/>
              </a:rPr>
              <a:t>cin</a:t>
            </a:r>
            <a:r>
              <a:rPr lang="en-US" sz="2400">
                <a:latin typeface="Courier New" panose="02070309020205020404" pitchFamily="49" charset="0"/>
              </a:rPr>
              <a:t> &gt;&gt; n &gt;&gt; d &gt;&gt; s;	</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err="1">
                <a:latin typeface="Courier New" panose="02070309020205020404" pitchFamily="49" charset="0"/>
              </a:rPr>
              <a:t>cout</a:t>
            </a:r>
            <a:r>
              <a:rPr lang="en-US" sz="2400">
                <a:latin typeface="Courier New" panose="02070309020205020404" pitchFamily="49" charset="0"/>
              </a:rPr>
              <a:t> &lt;&lt; “n = “ &lt;&lt; n &lt;&lt; “\n”;</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err="1">
                <a:latin typeface="Courier New" panose="02070309020205020404" pitchFamily="49" charset="0"/>
              </a:rPr>
              <a:t>cout</a:t>
            </a:r>
            <a:r>
              <a:rPr lang="en-US" sz="2400">
                <a:latin typeface="Courier New" panose="02070309020205020404" pitchFamily="49" charset="0"/>
              </a:rPr>
              <a:t> &lt;&lt; “d = “ &lt;&lt; d &lt;&lt; “\n”;</a:t>
            </a:r>
            <a:endParaRPr lang="en-US" sz="2400">
              <a:latin typeface="Courier New" panose="02070309020205020404" pitchFamily="49" charset="0"/>
            </a:endParaRPr>
          </a:p>
          <a:p>
            <a:pPr>
              <a:lnSpc>
                <a:spcPct val="80000"/>
              </a:lnSpc>
              <a:buFontTx/>
              <a:buNone/>
            </a:pPr>
            <a:r>
              <a:rPr lang="en-US" sz="2400">
                <a:latin typeface="Courier New" panose="02070309020205020404" pitchFamily="49" charset="0"/>
              </a:rPr>
              <a:t>	</a:t>
            </a:r>
            <a:r>
              <a:rPr lang="en-US" sz="2400" err="1">
                <a:latin typeface="Courier New" panose="02070309020205020404" pitchFamily="49" charset="0"/>
              </a:rPr>
              <a:t>cout</a:t>
            </a:r>
            <a:r>
              <a:rPr lang="en-US" sz="2400">
                <a:latin typeface="Courier New" panose="02070309020205020404" pitchFamily="49" charset="0"/>
              </a:rPr>
              <a:t> &lt;&lt; “s = “ &lt;&lt; s &lt;&lt; “\n”;</a:t>
            </a:r>
            <a:endParaRPr lang="en-US" sz="2400">
              <a:latin typeface="Courier New" panose="02070309020205020404" pitchFamily="49" charset="0"/>
            </a:endParaRPr>
          </a:p>
          <a:p>
            <a:pPr>
              <a:lnSpc>
                <a:spcPct val="80000"/>
              </a:lnSpc>
              <a:spcBef>
                <a:spcPts val="0"/>
              </a:spcBef>
              <a:buFontTx/>
              <a:buNone/>
            </a:pPr>
            <a:r>
              <a:rPr lang="en-US" sz="2400">
                <a:latin typeface="Courier New" panose="02070309020205020404" pitchFamily="49" charset="0"/>
              </a:rPr>
              <a:t>}</a:t>
            </a:r>
            <a:endParaRPr lang="en-US" sz="2400">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5.2 Toán tử phạm vi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524000"/>
            <a:ext cx="8534400" cy="5029200"/>
          </a:xfrm>
        </p:spPr>
        <p:txBody>
          <a:bodyPr>
            <a:noAutofit/>
          </a:bodyPr>
          <a:lstStyle/>
          <a:p>
            <a:pPr marL="0" indent="0" algn="just">
              <a:lnSpc>
                <a:spcPct val="130000"/>
              </a:lnSpc>
              <a:spcBef>
                <a:spcPts val="300"/>
              </a:spcBef>
              <a:spcAft>
                <a:spcPts val="300"/>
              </a:spcAft>
              <a:buNone/>
            </a:pPr>
            <a:r>
              <a:rPr lang="en-US" sz="2500" b="1">
                <a:solidFill>
                  <a:srgbClr val="0000FF"/>
                </a:solidFill>
                <a:latin typeface="Arial" panose="020B0604020202020204" pitchFamily="34" charset="0"/>
                <a:cs typeface="Arial" panose="020B0604020202020204" pitchFamily="34" charset="0"/>
              </a:rPr>
              <a:t>Ký hiệu: ::</a:t>
            </a:r>
            <a:endParaRPr lang="en-US" sz="2500" b="1">
              <a:solidFill>
                <a:srgbClr val="0000FF"/>
              </a:solidFill>
              <a:latin typeface="Arial" panose="020B0604020202020204" pitchFamily="34" charset="0"/>
              <a:cs typeface="Arial" panose="020B0604020202020204" pitchFamily="34" charset="0"/>
            </a:endParaRPr>
          </a:p>
          <a:p>
            <a:pPr marL="514350" lvl="1" indent="-514350" algn="just">
              <a:lnSpc>
                <a:spcPct val="130000"/>
              </a:lnSpc>
              <a:spcBef>
                <a:spcPts val="300"/>
              </a:spcBef>
              <a:spcAft>
                <a:spcPts val="300"/>
              </a:spcAft>
              <a:buAutoNum type="arabicParenR"/>
            </a:pPr>
            <a:r>
              <a:rPr lang="en-US" sz="2500">
                <a:latin typeface="Arial" panose="020B0604020202020204" pitchFamily="34" charset="0"/>
                <a:cs typeface="Arial" panose="020B0604020202020204" pitchFamily="34" charset="0"/>
              </a:rPr>
              <a:t>Dùng để truy cập đến </a:t>
            </a:r>
            <a:r>
              <a:rPr lang="en-US" sz="2500" u="sng">
                <a:latin typeface="Arial" panose="020B0604020202020204" pitchFamily="34" charset="0"/>
                <a:cs typeface="Arial" panose="020B0604020202020204" pitchFamily="34" charset="0"/>
              </a:rPr>
              <a:t>biến toàn cục</a:t>
            </a:r>
            <a:r>
              <a:rPr lang="en-US" sz="2500">
                <a:latin typeface="Arial" panose="020B0604020202020204" pitchFamily="34" charset="0"/>
                <a:cs typeface="Arial" panose="020B0604020202020204" pitchFamily="34" charset="0"/>
              </a:rPr>
              <a:t> trong trường hợp có </a:t>
            </a:r>
            <a:r>
              <a:rPr lang="en-US" sz="2500" u="sng">
                <a:latin typeface="Arial" panose="020B0604020202020204" pitchFamily="34" charset="0"/>
                <a:cs typeface="Arial" panose="020B0604020202020204" pitchFamily="34" charset="0"/>
              </a:rPr>
              <a:t>biến cục bộ trùng tên</a:t>
            </a:r>
            <a:r>
              <a:rPr lang="en-US" sz="2500">
                <a:latin typeface="Arial" panose="020B0604020202020204" pitchFamily="34" charset="0"/>
                <a:cs typeface="Arial" panose="020B0604020202020204" pitchFamily="34" charset="0"/>
              </a:rPr>
              <a:t>.</a:t>
            </a:r>
            <a:endParaRPr lang="en-US" sz="2500">
              <a:latin typeface="Arial" panose="020B0604020202020204" pitchFamily="34" charset="0"/>
              <a:cs typeface="Arial" panose="020B0604020202020204" pitchFamily="34" charset="0"/>
            </a:endParaRPr>
          </a:p>
          <a:p>
            <a:pPr marL="0" lvl="1" indent="0" algn="just">
              <a:lnSpc>
                <a:spcPct val="130000"/>
              </a:lnSpc>
              <a:spcBef>
                <a:spcPts val="300"/>
              </a:spcBef>
              <a:spcAft>
                <a:spcPts val="300"/>
              </a:spcAft>
              <a:buNone/>
            </a:pPr>
            <a:r>
              <a:rPr lang="en-US" sz="2500">
                <a:latin typeface="Arial" panose="020B0604020202020204" pitchFamily="34" charset="0"/>
                <a:cs typeface="Arial" panose="020B0604020202020204" pitchFamily="34" charset="0"/>
              </a:rPr>
              <a:t>     VD: y =</a:t>
            </a:r>
            <a:r>
              <a:rPr lang="en-US" sz="2500">
                <a:solidFill>
                  <a:srgbClr val="C00000"/>
                </a:solidFill>
                <a:latin typeface="Arial" panose="020B0604020202020204" pitchFamily="34" charset="0"/>
                <a:cs typeface="Arial" panose="020B0604020202020204" pitchFamily="34" charset="0"/>
              </a:rPr>
              <a:t> </a:t>
            </a:r>
            <a:r>
              <a:rPr lang="en-US" sz="2500" b="1">
                <a:solidFill>
                  <a:srgbClr val="0000FF"/>
                </a:solidFill>
                <a:latin typeface="Arial" panose="020B0604020202020204" pitchFamily="34" charset="0"/>
                <a:cs typeface="Arial" panose="020B0604020202020204" pitchFamily="34" charset="0"/>
              </a:rPr>
              <a:t>::</a:t>
            </a:r>
            <a:r>
              <a:rPr lang="en-US" sz="2500">
                <a:solidFill>
                  <a:srgbClr val="C00000"/>
                </a:solidFill>
                <a:latin typeface="Arial" panose="020B0604020202020204" pitchFamily="34" charset="0"/>
                <a:cs typeface="Arial" panose="020B0604020202020204" pitchFamily="34" charset="0"/>
              </a:rPr>
              <a:t>x </a:t>
            </a:r>
            <a:r>
              <a:rPr lang="en-US" sz="2500">
                <a:latin typeface="Arial" panose="020B0604020202020204" pitchFamily="34" charset="0"/>
                <a:cs typeface="Arial" panose="020B0604020202020204" pitchFamily="34" charset="0"/>
              </a:rPr>
              <a:t>+ 3</a:t>
            </a:r>
            <a:endParaRPr lang="en-US" sz="2500">
              <a:latin typeface="Arial" panose="020B0604020202020204" pitchFamily="34" charset="0"/>
              <a:cs typeface="Arial" panose="020B0604020202020204" pitchFamily="34" charset="0"/>
            </a:endParaRPr>
          </a:p>
          <a:p>
            <a:pPr marL="514350" lvl="1" indent="-514350" algn="just">
              <a:lnSpc>
                <a:spcPct val="130000"/>
              </a:lnSpc>
              <a:spcBef>
                <a:spcPts val="300"/>
              </a:spcBef>
              <a:spcAft>
                <a:spcPts val="300"/>
              </a:spcAft>
              <a:buFont typeface="+mj-lt"/>
              <a:buAutoNum type="arabicParenR" startAt="2"/>
            </a:pPr>
            <a:r>
              <a:rPr lang="en-US" sz="2500">
                <a:latin typeface="Arial" panose="020B0604020202020204" pitchFamily="34" charset="0"/>
                <a:cs typeface="Arial" panose="020B0604020202020204" pitchFamily="34" charset="0"/>
              </a:rPr>
              <a:t>Dùng để chỉ rõ phương thức thuộc lớp nào khi nó được viết </a:t>
            </a:r>
            <a:r>
              <a:rPr lang="en-US" sz="2500" u="sng">
                <a:latin typeface="Arial" panose="020B0604020202020204" pitchFamily="34" charset="0"/>
                <a:cs typeface="Arial" panose="020B0604020202020204" pitchFamily="34" charset="0"/>
              </a:rPr>
              <a:t>bên ngoài định nghĩa của lớp</a:t>
            </a:r>
            <a:r>
              <a:rPr lang="en-US" sz="2500">
                <a:latin typeface="Arial" panose="020B0604020202020204" pitchFamily="34" charset="0"/>
                <a:cs typeface="Arial" panose="020B0604020202020204" pitchFamily="34" charset="0"/>
              </a:rPr>
              <a:t> mà nó thuộc về.</a:t>
            </a:r>
            <a:endParaRPr lang="en-US" sz="2500">
              <a:latin typeface="Arial" panose="020B0604020202020204" pitchFamily="34" charset="0"/>
              <a:cs typeface="Arial" panose="020B0604020202020204" pitchFamily="34" charset="0"/>
            </a:endParaRPr>
          </a:p>
          <a:p>
            <a:pPr marL="0" lvl="1" indent="517525" algn="just">
              <a:lnSpc>
                <a:spcPct val="130000"/>
              </a:lnSpc>
              <a:spcBef>
                <a:spcPts val="300"/>
              </a:spcBef>
              <a:spcAft>
                <a:spcPts val="300"/>
              </a:spcAft>
              <a:buNone/>
            </a:pPr>
            <a:r>
              <a:rPr lang="en-US" sz="2500">
                <a:latin typeface="Arial" panose="020B0604020202020204" pitchFamily="34" charset="0"/>
                <a:cs typeface="Arial" panose="020B0604020202020204" pitchFamily="34" charset="0"/>
              </a:rPr>
              <a:t>Kiểu_dữ_liệu_của_hàm </a:t>
            </a:r>
            <a:r>
              <a:rPr lang="en-US" sz="2500">
                <a:solidFill>
                  <a:srgbClr val="C00000"/>
                </a:solidFill>
                <a:latin typeface="Arial" panose="020B0604020202020204" pitchFamily="34" charset="0"/>
                <a:cs typeface="Arial" panose="020B0604020202020204" pitchFamily="34" charset="0"/>
              </a:rPr>
              <a:t>Tên_lớp</a:t>
            </a:r>
            <a:r>
              <a:rPr lang="en-US" sz="2500" b="1">
                <a:solidFill>
                  <a:srgbClr val="0000FF"/>
                </a:solidFill>
                <a:latin typeface="Arial" panose="020B0604020202020204" pitchFamily="34" charset="0"/>
                <a:cs typeface="Arial" panose="020B0604020202020204" pitchFamily="34" charset="0"/>
              </a:rPr>
              <a:t>::</a:t>
            </a:r>
            <a:r>
              <a:rPr lang="en-US" sz="2500">
                <a:solidFill>
                  <a:srgbClr val="C00000"/>
                </a:solidFill>
                <a:latin typeface="Arial" panose="020B0604020202020204" pitchFamily="34" charset="0"/>
                <a:cs typeface="Arial" panose="020B0604020202020204" pitchFamily="34" charset="0"/>
              </a:rPr>
              <a:t>Tên_hàm</a:t>
            </a:r>
            <a:endParaRPr lang="en-US" sz="2500">
              <a:latin typeface="Arial" panose="020B0604020202020204" pitchFamily="34" charset="0"/>
              <a:cs typeface="Arial" panose="020B0604020202020204" pitchFamily="34" charset="0"/>
            </a:endParaRPr>
          </a:p>
          <a:p>
            <a:pPr marL="514350" lvl="1" indent="-514350" algn="just">
              <a:lnSpc>
                <a:spcPct val="130000"/>
              </a:lnSpc>
              <a:spcBef>
                <a:spcPts val="300"/>
              </a:spcBef>
              <a:spcAft>
                <a:spcPts val="300"/>
              </a:spcAft>
              <a:buFont typeface="+mj-lt"/>
              <a:buAutoNum type="arabicParenR" startAt="3"/>
            </a:pPr>
            <a:r>
              <a:rPr lang="en-US" sz="2500">
                <a:latin typeface="Arial" panose="020B0604020202020204" pitchFamily="34" charset="0"/>
                <a:cs typeface="Arial" panose="020B0604020202020204" pitchFamily="34" charset="0"/>
              </a:rPr>
              <a:t>using</a:t>
            </a:r>
            <a:r>
              <a:rPr lang="en-US" sz="2500">
                <a:solidFill>
                  <a:srgbClr val="C00000"/>
                </a:solidFill>
                <a:latin typeface="Arial" panose="020B0604020202020204" pitchFamily="34" charset="0"/>
                <a:cs typeface="Arial" panose="020B0604020202020204" pitchFamily="34" charset="0"/>
              </a:rPr>
              <a:t> std</a:t>
            </a:r>
            <a:r>
              <a:rPr lang="en-US" sz="2500">
                <a:solidFill>
                  <a:srgbClr val="0000FF"/>
                </a:solidFill>
                <a:latin typeface="Arial" panose="020B0604020202020204" pitchFamily="34" charset="0"/>
                <a:cs typeface="Arial" panose="020B0604020202020204" pitchFamily="34" charset="0"/>
              </a:rPr>
              <a:t>::</a:t>
            </a:r>
            <a:r>
              <a:rPr lang="en-US" sz="2500">
                <a:solidFill>
                  <a:srgbClr val="C00000"/>
                </a:solidFill>
                <a:latin typeface="Arial" panose="020B0604020202020204" pitchFamily="34" charset="0"/>
                <a:cs typeface="Arial" panose="020B0604020202020204" pitchFamily="34" charset="0"/>
              </a:rPr>
              <a:t>cout;</a:t>
            </a:r>
            <a:endParaRPr lang="en-US" sz="2500">
              <a:solidFill>
                <a:srgbClr val="C00000"/>
              </a:solidFill>
              <a:latin typeface="Arial" panose="020B0604020202020204" pitchFamily="34" charset="0"/>
              <a:cs typeface="Arial" panose="020B0604020202020204" pitchFamily="34" charset="0"/>
            </a:endParaRPr>
          </a:p>
          <a:p>
            <a:pPr marL="0" lvl="1" indent="509905" algn="just">
              <a:lnSpc>
                <a:spcPct val="130000"/>
              </a:lnSpc>
              <a:spcBef>
                <a:spcPts val="300"/>
              </a:spcBef>
              <a:spcAft>
                <a:spcPts val="300"/>
              </a:spcAft>
              <a:buNone/>
            </a:pPr>
            <a:endParaRPr lang="en-US" sz="2500">
              <a:solidFill>
                <a:srgbClr val="C0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5.2 Toán tử phạm vi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533399" y="1447800"/>
            <a:ext cx="8229601"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1</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8000"/>
                </a:solidFill>
                <a:effectLst/>
                <a:uLnTx/>
                <a:uFillTx/>
                <a:latin typeface="Arial" panose="020B0604020202020204" pitchFamily="34" charset="0"/>
                <a:cs typeface="Arial" panose="020B0604020202020204" pitchFamily="34" charset="0"/>
              </a:rPr>
              <a:t>// Using the unary scope resolution operator.</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2</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00FF"/>
                </a:solidFill>
                <a:effectLst/>
                <a:uLnTx/>
                <a:uFillTx/>
                <a:latin typeface="Arial" panose="020B0604020202020204" pitchFamily="34" charset="0"/>
                <a:cs typeface="Arial" panose="020B0604020202020204" pitchFamily="34" charset="0"/>
              </a:rPr>
              <a:t>#include</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 &lt;iostream&gt;</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lvl="0" indent="-342900" fontAlgn="auto">
              <a:spcBef>
                <a:spcPct val="20000"/>
              </a:spcBef>
              <a:spcAft>
                <a:spcPts val="0"/>
              </a:spcAft>
              <a:defRPr/>
            </a:pPr>
            <a:r>
              <a:rPr lang="en-US" sz="2400" b="0">
                <a:solidFill>
                  <a:srgbClr val="5F5F5F"/>
                </a:solidFill>
                <a:latin typeface="Arial" panose="020B0604020202020204" pitchFamily="34" charset="0"/>
                <a:cs typeface="Arial" panose="020B0604020202020204" pitchFamily="34" charset="0"/>
              </a:rPr>
              <a:t>3</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lang="en-US" sz="2400" b="0">
                <a:solidFill>
                  <a:srgbClr val="0000FF"/>
                </a:solidFill>
                <a:latin typeface="Arial" panose="020B0604020202020204" pitchFamily="34" charset="0"/>
                <a:cs typeface="Arial" panose="020B0604020202020204" pitchFamily="34" charset="0"/>
              </a:rPr>
              <a:t>#include</a:t>
            </a:r>
            <a:r>
              <a:rPr lang="en-US" sz="2400" b="0">
                <a:solidFill>
                  <a:srgbClr val="000000"/>
                </a:solidFill>
                <a:latin typeface="Arial" panose="020B0604020202020204" pitchFamily="34" charset="0"/>
                <a:cs typeface="Arial" panose="020B0604020202020204" pitchFamily="34" charset="0"/>
              </a:rPr>
              <a:t> &lt;iomanip&gt; </a:t>
            </a:r>
            <a:endParaRPr lang="en-US" sz="2400" b="0">
              <a:solidFill>
                <a:srgbClr val="000000"/>
              </a:solidFill>
              <a:latin typeface="Arial" panose="020B0604020202020204" pitchFamily="34" charset="0"/>
              <a:cs typeface="Arial" panose="020B0604020202020204" pitchFamily="34" charset="0"/>
            </a:endParaRPr>
          </a:p>
          <a:p>
            <a:pPr marL="342900" indent="-342900" fontAlgn="auto">
              <a:spcBef>
                <a:spcPct val="20000"/>
              </a:spcBef>
              <a:spcAft>
                <a:spcPts val="0"/>
              </a:spcAft>
              <a:defRPr/>
            </a:pPr>
            <a:r>
              <a:rPr lang="en-US" sz="2400" b="0">
                <a:solidFill>
                  <a:srgbClr val="5F5F5F"/>
                </a:solidFill>
                <a:latin typeface="Arial" panose="020B0604020202020204" pitchFamily="34" charset="0"/>
                <a:cs typeface="Arial" panose="020B0604020202020204" pitchFamily="34" charset="0"/>
              </a:rPr>
              <a:t>4</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lang="en-US" sz="2400" b="0" noProof="0">
                <a:solidFill>
                  <a:srgbClr val="0000FF"/>
                </a:solidFill>
                <a:latin typeface="Arial" panose="020B0604020202020204" pitchFamily="34" charset="0"/>
                <a:cs typeface="Arial" panose="020B0604020202020204" pitchFamily="34" charset="0"/>
              </a:rPr>
              <a:t>u</a:t>
            </a:r>
            <a:r>
              <a:rPr lang="en-US" sz="2400" b="0">
                <a:solidFill>
                  <a:srgbClr val="0000FF"/>
                </a:solidFill>
                <a:latin typeface="Arial" panose="020B0604020202020204" pitchFamily="34" charset="0"/>
                <a:cs typeface="Arial" panose="020B0604020202020204" pitchFamily="34" charset="0"/>
              </a:rPr>
              <a:t>sing namespace std</a:t>
            </a:r>
            <a:r>
              <a:rPr lang="en-US" sz="2400" b="0">
                <a:solidFill>
                  <a:srgbClr val="000000"/>
                </a:solidFill>
                <a:latin typeface="Arial" panose="020B0604020202020204" pitchFamily="34" charset="0"/>
                <a:cs typeface="Arial" panose="020B0604020202020204" pitchFamily="34" charset="0"/>
              </a:rPr>
              <a:t>;</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5</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6</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8000"/>
                </a:solidFill>
                <a:effectLst/>
                <a:uLnTx/>
                <a:uFillTx/>
                <a:latin typeface="Arial" panose="020B0604020202020204" pitchFamily="34" charset="0"/>
                <a:cs typeface="Arial" panose="020B0604020202020204" pitchFamily="34" charset="0"/>
              </a:rPr>
              <a:t>// define global constant PI       </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7</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00FF"/>
                </a:solidFill>
                <a:effectLst/>
                <a:uLnTx/>
                <a:uFillTx/>
                <a:latin typeface="Arial" panose="020B0604020202020204" pitchFamily="34" charset="0"/>
                <a:cs typeface="Arial" panose="020B0604020202020204" pitchFamily="34" charset="0"/>
              </a:rPr>
              <a:t>const double</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99FF"/>
                </a:solidFill>
                <a:effectLst/>
                <a:uLnTx/>
                <a:uFillTx/>
                <a:latin typeface="Arial" panose="020B0604020202020204" pitchFamily="34" charset="0"/>
                <a:cs typeface="Arial" panose="020B0604020202020204" pitchFamily="34" charset="0"/>
              </a:rPr>
              <a:t>PI</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 = </a:t>
            </a:r>
            <a:r>
              <a:rPr kumimoji="0" lang="en-US" sz="2400" b="0" i="0" u="none" strike="noStrike" kern="1200" cap="none" spc="0" normalizeH="0" baseline="0" noProof="0">
                <a:ln>
                  <a:noFill/>
                </a:ln>
                <a:solidFill>
                  <a:srgbClr val="0099FF"/>
                </a:solidFill>
                <a:effectLst/>
                <a:uLnTx/>
                <a:uFillTx/>
                <a:latin typeface="Arial" panose="020B0604020202020204" pitchFamily="34" charset="0"/>
                <a:cs typeface="Arial" panose="020B0604020202020204" pitchFamily="34" charset="0"/>
              </a:rPr>
              <a:t>3.14159265358979</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sz="2400" b="0">
                <a:solidFill>
                  <a:srgbClr val="5F5F5F"/>
                </a:solidFill>
                <a:latin typeface="Arial" panose="020B0604020202020204" pitchFamily="34" charset="0"/>
                <a:cs typeface="Arial" panose="020B0604020202020204" pitchFamily="34" charset="0"/>
              </a:rPr>
              <a:t>8</a:t>
            </a:r>
            <a:r>
              <a:rPr kumimoji="0" lang="en-US" sz="2400" b="0" i="0" u="none" strike="noStrike" kern="1200" cap="none" spc="0" normalizeH="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5F5F5F"/>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00FF"/>
                </a:solidFill>
                <a:effectLst/>
                <a:uLnTx/>
                <a:uFillTx/>
                <a:latin typeface="Arial" panose="020B0604020202020204" pitchFamily="34" charset="0"/>
                <a:cs typeface="Arial" panose="020B0604020202020204" pitchFamily="34" charset="0"/>
              </a:rPr>
              <a:t>int</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 main()</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9 </a:t>
            </a:r>
            <a:r>
              <a:rPr lang="en-US" sz="2400" b="0">
                <a:solidFill>
                  <a:srgbClr val="000000"/>
                </a:solidFill>
                <a:latin typeface="Arial" panose="020B0604020202020204" pitchFamily="34" charset="0"/>
                <a:cs typeface="Arial" panose="020B0604020202020204" pitchFamily="34" charset="0"/>
              </a:rPr>
              <a:t>	    </a:t>
            </a:r>
            <a:r>
              <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a:t>
            </a:r>
            <a:endParaRPr kumimoji="0" lang="en-US"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10    </a:t>
            </a:r>
            <a:r>
              <a:rPr lang="en-US" sz="2400" b="0">
                <a:solidFill>
                  <a:srgbClr val="008000"/>
                </a:solidFill>
                <a:cs typeface="Courier New" panose="02070309020205020404" pitchFamily="49" charset="0"/>
              </a:rPr>
              <a:t>      //define local constant PI</a:t>
            </a:r>
            <a:endParaRPr lang="en-US" sz="2400" b="0">
              <a:solidFill>
                <a:srgbClr val="000000"/>
              </a:solidFill>
              <a:latin typeface="Courier" pitchFamily="49" charset="0"/>
              <a:cs typeface="Times New Roman" panose="02020603050405020304"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11    </a:t>
            </a:r>
            <a:r>
              <a:rPr lang="en-US" sz="2400" b="0">
                <a:solidFill>
                  <a:srgbClr val="000000"/>
                </a:solidFill>
                <a:cs typeface="Courier New" panose="02070309020205020404" pitchFamily="49" charset="0"/>
              </a:rPr>
              <a:t>      </a:t>
            </a:r>
            <a:r>
              <a:rPr lang="en-US" sz="2400" b="0">
                <a:solidFill>
                  <a:srgbClr val="0000FF"/>
                </a:solidFill>
                <a:cs typeface="Courier New" panose="02070309020205020404" pitchFamily="49" charset="0"/>
              </a:rPr>
              <a:t>const float</a:t>
            </a:r>
            <a:r>
              <a:rPr lang="en-US" sz="2400" b="0">
                <a:solidFill>
                  <a:srgbClr val="000000"/>
                </a:solidFill>
                <a:cs typeface="Courier New" panose="02070309020205020404" pitchFamily="49" charset="0"/>
              </a:rPr>
              <a:t> </a:t>
            </a:r>
            <a:r>
              <a:rPr lang="en-US" sz="2400" b="0">
                <a:solidFill>
                  <a:srgbClr val="0099FF"/>
                </a:solidFill>
                <a:cs typeface="Courier New" panose="02070309020205020404" pitchFamily="49" charset="0"/>
              </a:rPr>
              <a:t>PI</a:t>
            </a:r>
            <a:r>
              <a:rPr lang="en-US" sz="2400" b="0">
                <a:solidFill>
                  <a:srgbClr val="000000"/>
                </a:solidFill>
                <a:cs typeface="Courier New" panose="02070309020205020404" pitchFamily="49" charset="0"/>
              </a:rPr>
              <a:t> = </a:t>
            </a:r>
            <a:r>
              <a:rPr lang="en-US" sz="2400" b="0">
                <a:solidFill>
                  <a:srgbClr val="0000FF"/>
                </a:solidFill>
                <a:cs typeface="Courier New" panose="02070309020205020404" pitchFamily="49" charset="0"/>
              </a:rPr>
              <a:t>static_cast</a:t>
            </a:r>
            <a:r>
              <a:rPr lang="en-US" sz="2400" b="0">
                <a:solidFill>
                  <a:srgbClr val="000000"/>
                </a:solidFill>
                <a:cs typeface="Courier New" panose="02070309020205020404" pitchFamily="49" charset="0"/>
              </a:rPr>
              <a:t>&lt; </a:t>
            </a:r>
            <a:r>
              <a:rPr lang="en-US" sz="2400" b="0">
                <a:solidFill>
                  <a:srgbClr val="0000FF"/>
                </a:solidFill>
                <a:cs typeface="Courier New" panose="02070309020205020404" pitchFamily="49" charset="0"/>
              </a:rPr>
              <a:t>float</a:t>
            </a:r>
            <a:r>
              <a:rPr lang="en-US" sz="2400" b="0">
                <a:solidFill>
                  <a:srgbClr val="000000"/>
                </a:solidFill>
                <a:cs typeface="Courier New" panose="02070309020205020404" pitchFamily="49" charset="0"/>
              </a:rPr>
              <a:t> &gt;( ::</a:t>
            </a:r>
            <a:r>
              <a:rPr lang="en-US" sz="2400" b="0">
                <a:solidFill>
                  <a:srgbClr val="0099FF"/>
                </a:solidFill>
                <a:cs typeface="Courier New" panose="02070309020205020404" pitchFamily="49" charset="0"/>
              </a:rPr>
              <a:t>PI</a:t>
            </a:r>
            <a:r>
              <a:rPr lang="en-US" sz="2400" b="0">
                <a:solidFill>
                  <a:srgbClr val="000000"/>
                </a:solidFill>
                <a:cs typeface="Courier New" panose="02070309020205020404" pitchFamily="49" charset="0"/>
              </a:rPr>
              <a:t> );</a:t>
            </a:r>
            <a:endParaRPr lang="en-US" sz="2400" b="0">
              <a:solidFill>
                <a:srgbClr val="000000"/>
              </a:solidFill>
              <a:latin typeface="Courier" pitchFamily="49" charset="0"/>
              <a:cs typeface="Times New Roman" panose="02020603050405020304" pitchFamily="18" charset="0"/>
            </a:endParaRPr>
          </a:p>
        </p:txBody>
      </p:sp>
      <p:grpSp>
        <p:nvGrpSpPr>
          <p:cNvPr id="3" name="Group 8"/>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ln>
            <a:effectLst/>
          </p:spPr>
          <p:txBody>
            <a:bodyPr wrap="square">
              <a:spAutoFit/>
            </a:bodyPr>
            <a:lstStyle/>
            <a:p>
              <a:pPr algn="just" eaLnBrk="0" hangingPunct="0">
                <a:spcBef>
                  <a:spcPct val="0"/>
                </a:spcBef>
              </a:pPr>
              <a:r>
                <a:rPr lang="en-US" sz="2400" b="0">
                  <a:latin typeface="Times New Roman" panose="02020603050405020304" pitchFamily="18" charset="0"/>
                </a:rPr>
                <a:t>Access the global </a:t>
              </a:r>
              <a:r>
                <a:rPr lang="en-US" sz="2400">
                  <a:latin typeface="Courier New" panose="02070309020205020404" pitchFamily="49" charset="0"/>
                </a:rPr>
                <a:t>PI</a:t>
              </a:r>
              <a:r>
                <a:rPr lang="en-US" sz="2400" b="0">
                  <a:latin typeface="Times New Roman" panose="02020603050405020304" pitchFamily="18" charset="0"/>
                </a:rPr>
                <a:t> with </a:t>
              </a:r>
              <a:r>
                <a:rPr lang="en-US" sz="2400">
                  <a:solidFill>
                    <a:srgbClr val="FF3300"/>
                  </a:solidFill>
                  <a:latin typeface="Courier New" panose="02070309020205020404" pitchFamily="49" charset="0"/>
                </a:rPr>
                <a:t>::PI</a:t>
              </a:r>
              <a:r>
                <a:rPr lang="en-US" sz="2400" b="0">
                  <a:latin typeface="Times New Roman" panose="02020603050405020304" pitchFamily="18" charset="0"/>
                </a:rPr>
                <a:t>. </a:t>
              </a:r>
              <a:endParaRPr lang="en-US" sz="2400" b="0">
                <a:latin typeface="Times New Roman" panose="02020603050405020304" pitchFamily="18" charset="0"/>
              </a:endParaRPr>
            </a:p>
            <a:p>
              <a:pPr algn="just" eaLnBrk="0" hangingPunct="0">
                <a:spcBef>
                  <a:spcPct val="0"/>
                </a:spcBef>
              </a:pPr>
              <a:r>
                <a:rPr lang="en-US" sz="2400" b="0">
                  <a:latin typeface="Times New Roman" panose="02020603050405020304" pitchFamily="18" charset="0"/>
                </a:rPr>
                <a:t>Cast the global </a:t>
              </a:r>
              <a:r>
                <a:rPr lang="en-US" sz="2400">
                  <a:latin typeface="Courier New" panose="02070309020205020404" pitchFamily="49" charset="0"/>
                </a:rPr>
                <a:t>PI</a:t>
              </a:r>
              <a:r>
                <a:rPr lang="en-US" sz="2400" b="0">
                  <a:latin typeface="Times New Roman" panose="02020603050405020304" pitchFamily="18" charset="0"/>
                </a:rPr>
                <a:t> to a </a:t>
              </a:r>
              <a:r>
                <a:rPr lang="en-US" sz="2400">
                  <a:latin typeface="Courier New" panose="02070309020205020404" pitchFamily="49" charset="0"/>
                </a:rPr>
                <a:t>float</a:t>
              </a:r>
              <a:r>
                <a:rPr lang="en-US" sz="2400" b="0">
                  <a:latin typeface="Times New Roman" panose="02020603050405020304" pitchFamily="18" charset="0"/>
                </a:rPr>
                <a:t> for the local </a:t>
              </a:r>
              <a:r>
                <a:rPr lang="en-US" sz="2400">
                  <a:latin typeface="Courier New" panose="02070309020205020404" pitchFamily="49" charset="0"/>
                </a:rPr>
                <a:t>PI</a:t>
              </a:r>
              <a:r>
                <a:rPr lang="en-US" sz="2400" b="0">
                  <a:latin typeface="Times New Roman" panose="02020603050405020304" pitchFamily="18" charset="0"/>
                </a:rPr>
                <a:t>. This example will show the difference between </a:t>
              </a:r>
              <a:r>
                <a:rPr lang="en-US" sz="2400">
                  <a:latin typeface="Courier New" panose="02070309020205020404" pitchFamily="49" charset="0"/>
                </a:rPr>
                <a:t>float</a:t>
              </a:r>
              <a:r>
                <a:rPr lang="en-US" sz="2400" b="0">
                  <a:latin typeface="Times New Roman" panose="02020603050405020304" pitchFamily="18" charset="0"/>
                </a:rPr>
                <a:t> and </a:t>
              </a:r>
              <a:r>
                <a:rPr lang="en-US" sz="2400">
                  <a:latin typeface="Courier New" panose="02070309020205020404" pitchFamily="49" charset="0"/>
                </a:rPr>
                <a:t>double</a:t>
              </a:r>
              <a:r>
                <a:rPr lang="en-US" sz="2400" b="0">
                  <a:latin typeface="Times New Roman" panose="02020603050405020304" pitchFamily="18" charset="0"/>
                </a:rPr>
                <a:t>.</a:t>
              </a:r>
              <a:endParaRPr lang="en-US" sz="2400" b="0">
                <a:latin typeface="Times New Roman" panose="02020603050405020304" pitchFamily="18"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5.2 Toán tử phạm vi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533400" y="1371599"/>
            <a:ext cx="8305800" cy="2695903"/>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12    </a:t>
            </a:r>
            <a:r>
              <a:rPr lang="en-US" sz="2400" b="0">
                <a:solidFill>
                  <a:srgbClr val="008000"/>
                </a:solidFill>
                <a:cs typeface="Courier New" panose="02070309020205020404" pitchFamily="49" charset="0"/>
              </a:rPr>
              <a:t>   // display values of local and global PI constants</a:t>
            </a:r>
            <a:endParaRPr lang="en-US" sz="2400" b="0">
              <a:solidFill>
                <a:srgbClr val="000000"/>
              </a:solidFill>
              <a:latin typeface="Courier" pitchFamily="49" charset="0"/>
              <a:cs typeface="Times New Roman" panose="02020603050405020304"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13    </a:t>
            </a:r>
            <a:r>
              <a:rPr lang="en-US" sz="2400" b="0">
                <a:solidFill>
                  <a:srgbClr val="000000"/>
                </a:solidFill>
                <a:cs typeface="Courier New" panose="02070309020205020404" pitchFamily="49" charset="0"/>
              </a:rPr>
              <a:t>   cout &lt;&lt; setprecision( </a:t>
            </a:r>
            <a:r>
              <a:rPr lang="en-US" sz="2400" b="0">
                <a:solidFill>
                  <a:srgbClr val="0099FF"/>
                </a:solidFill>
                <a:cs typeface="Courier New" panose="02070309020205020404" pitchFamily="49" charset="0"/>
              </a:rPr>
              <a:t>20</a:t>
            </a:r>
            <a:r>
              <a:rPr lang="en-US" sz="2400" b="0">
                <a:solidFill>
                  <a:srgbClr val="000000"/>
                </a:solidFill>
                <a:cs typeface="Courier New" panose="02070309020205020404" pitchFamily="49" charset="0"/>
              </a:rPr>
              <a:t> )</a:t>
            </a:r>
            <a:endParaRPr lang="en-US" sz="2400" b="0">
              <a:solidFill>
                <a:srgbClr val="000000"/>
              </a:solidFill>
              <a:latin typeface="Courier" pitchFamily="49" charset="0"/>
              <a:cs typeface="Times New Roman" panose="02020603050405020304"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14    </a:t>
            </a:r>
            <a:r>
              <a:rPr lang="en-US" sz="2400" b="0">
                <a:solidFill>
                  <a:srgbClr val="000000"/>
                </a:solidFill>
                <a:cs typeface="Courier New" panose="02070309020205020404" pitchFamily="49" charset="0"/>
              </a:rPr>
              <a:t>        &lt;&lt; </a:t>
            </a:r>
            <a:r>
              <a:rPr lang="en-US" sz="2400" b="0">
                <a:solidFill>
                  <a:srgbClr val="0099FF"/>
                </a:solidFill>
                <a:cs typeface="Courier New" panose="02070309020205020404" pitchFamily="49" charset="0"/>
              </a:rPr>
              <a:t>"  Local float value of PI = "</a:t>
            </a:r>
            <a:r>
              <a:rPr lang="en-US" sz="2400" b="0">
                <a:solidFill>
                  <a:srgbClr val="000000"/>
                </a:solidFill>
                <a:cs typeface="Courier New" panose="02070309020205020404" pitchFamily="49" charset="0"/>
              </a:rPr>
              <a:t> &lt;&lt; </a:t>
            </a:r>
            <a:r>
              <a:rPr lang="en-US" sz="2400" b="0">
                <a:solidFill>
                  <a:srgbClr val="0099FF"/>
                </a:solidFill>
                <a:cs typeface="Courier New" panose="02070309020205020404" pitchFamily="49" charset="0"/>
              </a:rPr>
              <a:t>PI             </a:t>
            </a:r>
            <a:endParaRPr lang="en-US" sz="2400" b="0">
              <a:solidFill>
                <a:srgbClr val="000000"/>
              </a:solidFill>
              <a:latin typeface="Courier" pitchFamily="49" charset="0"/>
              <a:cs typeface="Times New Roman" panose="02020603050405020304"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15    </a:t>
            </a:r>
            <a:r>
              <a:rPr lang="en-US" sz="2400" b="0">
                <a:solidFill>
                  <a:srgbClr val="000000"/>
                </a:solidFill>
                <a:cs typeface="Courier New" panose="02070309020205020404" pitchFamily="49" charset="0"/>
              </a:rPr>
              <a:t>        &lt;&lt; </a:t>
            </a:r>
            <a:r>
              <a:rPr lang="en-US" sz="2400" b="0">
                <a:solidFill>
                  <a:srgbClr val="0099FF"/>
                </a:solidFill>
                <a:cs typeface="Courier New" panose="02070309020205020404" pitchFamily="49" charset="0"/>
              </a:rPr>
              <a:t>"\nGlobal double value of PI = "</a:t>
            </a:r>
            <a:r>
              <a:rPr lang="en-US" sz="2400" b="0">
                <a:solidFill>
                  <a:srgbClr val="000000"/>
                </a:solidFill>
                <a:cs typeface="Courier New" panose="02070309020205020404" pitchFamily="49" charset="0"/>
              </a:rPr>
              <a:t> &lt;&lt; ::</a:t>
            </a:r>
            <a:r>
              <a:rPr lang="en-US" sz="2400" b="0">
                <a:solidFill>
                  <a:srgbClr val="0099FF"/>
                </a:solidFill>
                <a:cs typeface="Courier New" panose="02070309020205020404" pitchFamily="49" charset="0"/>
              </a:rPr>
              <a:t>PI</a:t>
            </a:r>
            <a:r>
              <a:rPr lang="en-US" sz="2400" b="0">
                <a:solidFill>
                  <a:srgbClr val="000000"/>
                </a:solidFill>
                <a:cs typeface="Courier New" panose="02070309020205020404" pitchFamily="49" charset="0"/>
              </a:rPr>
              <a:t>&lt;&lt; endl;</a:t>
            </a:r>
            <a:r>
              <a:rPr lang="en-US" sz="2400" b="0">
                <a:solidFill>
                  <a:srgbClr val="5F5F5F"/>
                </a:solidFill>
                <a:latin typeface="AvantGarde" pitchFamily="34" charset="0"/>
                <a:cs typeface="Times New Roman" panose="02020603050405020304" pitchFamily="18" charset="0"/>
              </a:rPr>
              <a:t>    </a:t>
            </a:r>
            <a:endParaRPr lang="en-US" sz="2400" b="0">
              <a:solidFill>
                <a:srgbClr val="000000"/>
              </a:solidFill>
              <a:latin typeface="Courier" pitchFamily="49" charset="0"/>
              <a:cs typeface="Times New Roman" panose="02020603050405020304"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anose="02020603050405020304" pitchFamily="18" charset="0"/>
              </a:rPr>
              <a:t>16    </a:t>
            </a:r>
            <a:r>
              <a:rPr lang="en-US" sz="2400" b="0">
                <a:solidFill>
                  <a:srgbClr val="000000"/>
                </a:solidFill>
                <a:cs typeface="Courier New" panose="02070309020205020404" pitchFamily="49" charset="0"/>
              </a:rPr>
              <a:t>   </a:t>
            </a:r>
            <a:r>
              <a:rPr lang="en-US" sz="2400" b="0">
                <a:solidFill>
                  <a:srgbClr val="0000FF"/>
                </a:solidFill>
                <a:cs typeface="Courier New" panose="02070309020205020404" pitchFamily="49" charset="0"/>
              </a:rPr>
              <a:t>return</a:t>
            </a:r>
            <a:r>
              <a:rPr lang="en-US" sz="2400" b="0">
                <a:solidFill>
                  <a:srgbClr val="000000"/>
                </a:solidFill>
                <a:cs typeface="Courier New" panose="02070309020205020404" pitchFamily="49" charset="0"/>
              </a:rPr>
              <a:t> </a:t>
            </a:r>
            <a:r>
              <a:rPr lang="en-US" sz="2400" b="0">
                <a:solidFill>
                  <a:srgbClr val="0099FF"/>
                </a:solidFill>
                <a:cs typeface="Courier New" panose="02070309020205020404" pitchFamily="49" charset="0"/>
              </a:rPr>
              <a:t>0</a:t>
            </a:r>
            <a:r>
              <a:rPr lang="en-US" sz="2400" b="0">
                <a:solidFill>
                  <a:srgbClr val="000000"/>
                </a:solidFill>
                <a:cs typeface="Courier New" panose="02070309020205020404" pitchFamily="49" charset="0"/>
              </a:rPr>
              <a:t>;  </a:t>
            </a:r>
            <a:r>
              <a:rPr lang="en-US" sz="2400" b="0">
                <a:solidFill>
                  <a:srgbClr val="008000"/>
                </a:solidFill>
                <a:cs typeface="Courier New" panose="02070309020205020404" pitchFamily="49" charset="0"/>
              </a:rPr>
              <a:t>// indicates successful termination</a:t>
            </a: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17   </a:t>
            </a:r>
            <a:r>
              <a:rPr kumimoji="0" lang="en-US" sz="2400"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sz="2400"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main</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p:txBody>
      </p:sp>
      <p:sp>
        <p:nvSpPr>
          <p:cNvPr id="9" name="Rectangle 4"/>
          <p:cNvSpPr>
            <a:spLocks noChangeArrowheads="1"/>
          </p:cNvSpPr>
          <p:nvPr/>
        </p:nvSpPr>
        <p:spPr bwMode="auto">
          <a:xfrm>
            <a:off x="533400" y="4114800"/>
            <a:ext cx="8305800" cy="2438400"/>
          </a:xfrm>
          <a:prstGeom prst="rect">
            <a:avLst/>
          </a:prstGeom>
          <a:solidFill>
            <a:schemeClr val="bg1">
              <a:lumMod val="85000"/>
            </a:schemeClr>
          </a:solidFill>
          <a:ln w="9525">
            <a:noFill/>
            <a:miter lim="800000"/>
          </a:ln>
          <a:effectLst/>
        </p:spPr>
        <p:txBody>
          <a:bodyPr tIns="182880" bIns="182880"/>
          <a:lstStyle/>
          <a:p>
            <a:pPr algn="l">
              <a:spcBef>
                <a:spcPts val="300"/>
              </a:spcBef>
            </a:pPr>
            <a:r>
              <a:rPr lang="en-US" sz="1800" i="1">
                <a:solidFill>
                  <a:srgbClr val="000000"/>
                </a:solidFill>
                <a:latin typeface="Courier New" panose="02070309020205020404" pitchFamily="49" charset="0"/>
              </a:rPr>
              <a:t>Borland C++ command-line compiler output:</a:t>
            </a:r>
            <a:endParaRPr lang="en-US" sz="1800">
              <a:solidFill>
                <a:srgbClr val="000000"/>
              </a:solidFill>
              <a:latin typeface="Courier New" panose="02070309020205020404" pitchFamily="49" charset="0"/>
            </a:endParaRPr>
          </a:p>
          <a:p>
            <a:pPr algn="l">
              <a:spcBef>
                <a:spcPts val="300"/>
              </a:spcBef>
            </a:pPr>
            <a:r>
              <a:rPr lang="en-US" sz="1800">
                <a:latin typeface="Courier New" panose="02070309020205020404" pitchFamily="49" charset="0"/>
              </a:rPr>
              <a:t>  </a:t>
            </a:r>
            <a:r>
              <a:rPr lang="en-US" sz="1800">
                <a:solidFill>
                  <a:srgbClr val="000000"/>
                </a:solidFill>
                <a:latin typeface="Courier New" panose="02070309020205020404" pitchFamily="49" charset="0"/>
                <a:cs typeface="Courier New" panose="02070309020205020404" pitchFamily="49" charset="0"/>
              </a:rPr>
              <a:t>Local float value of PI = 3.141592741012573242</a:t>
            </a:r>
            <a:endParaRPr lang="en-US" sz="1800">
              <a:solidFill>
                <a:srgbClr val="000000"/>
              </a:solidFill>
              <a:latin typeface="Courier New" panose="02070309020205020404" pitchFamily="49" charset="0"/>
            </a:endParaRPr>
          </a:p>
          <a:p>
            <a:pPr algn="l">
              <a:spcBef>
                <a:spcPts val="300"/>
              </a:spcBef>
            </a:pPr>
            <a:r>
              <a:rPr lang="en-US" sz="1800">
                <a:solidFill>
                  <a:srgbClr val="000000"/>
                </a:solidFill>
                <a:latin typeface="Courier New" panose="02070309020205020404" pitchFamily="49" charset="0"/>
                <a:cs typeface="Courier New" panose="02070309020205020404" pitchFamily="49" charset="0"/>
              </a:rPr>
              <a:t>Global double value of PI = 3.141592653589790007</a:t>
            </a:r>
            <a:endParaRPr lang="en-US" sz="1800">
              <a:solidFill>
                <a:srgbClr val="000000"/>
              </a:solidFill>
              <a:latin typeface="Courier New" panose="02070309020205020404" pitchFamily="49" charset="0"/>
            </a:endParaRPr>
          </a:p>
          <a:p>
            <a:pPr algn="l">
              <a:spcBef>
                <a:spcPts val="300"/>
              </a:spcBef>
            </a:pPr>
            <a:r>
              <a:rPr lang="en-US" sz="1800">
                <a:solidFill>
                  <a:srgbClr val="000000"/>
                </a:solidFill>
                <a:latin typeface="Courier New" panose="02070309020205020404" pitchFamily="49" charset="0"/>
              </a:rPr>
              <a:t> </a:t>
            </a:r>
            <a:endParaRPr lang="en-US" sz="1800">
              <a:solidFill>
                <a:srgbClr val="000000"/>
              </a:solidFill>
              <a:latin typeface="Courier New" panose="02070309020205020404" pitchFamily="49" charset="0"/>
            </a:endParaRPr>
          </a:p>
          <a:p>
            <a:pPr algn="l">
              <a:spcBef>
                <a:spcPts val="300"/>
              </a:spcBef>
            </a:pPr>
            <a:r>
              <a:rPr lang="en-US" sz="1800" i="1">
                <a:solidFill>
                  <a:srgbClr val="000000"/>
                </a:solidFill>
                <a:latin typeface="Courier New" panose="02070309020205020404" pitchFamily="49" charset="0"/>
              </a:rPr>
              <a:t>Microsoft Visual C++ compiler output:</a:t>
            </a:r>
            <a:endParaRPr lang="en-US" sz="1800">
              <a:solidFill>
                <a:srgbClr val="000000"/>
              </a:solidFill>
              <a:latin typeface="Courier New" panose="02070309020205020404" pitchFamily="49" charset="0"/>
            </a:endParaRPr>
          </a:p>
          <a:p>
            <a:pPr algn="l">
              <a:spcBef>
                <a:spcPts val="300"/>
              </a:spcBef>
            </a:pPr>
            <a:r>
              <a:rPr lang="en-US" sz="1800">
                <a:solidFill>
                  <a:srgbClr val="000000"/>
                </a:solidFill>
                <a:latin typeface="Courier New" panose="02070309020205020404" pitchFamily="49" charset="0"/>
                <a:cs typeface="Courier New" panose="02070309020205020404" pitchFamily="49" charset="0"/>
              </a:rPr>
              <a:t>  Local float value of PI = 3.1415927410125732</a:t>
            </a:r>
            <a:endParaRPr lang="en-US" sz="1800">
              <a:solidFill>
                <a:srgbClr val="000000"/>
              </a:solidFill>
              <a:latin typeface="Courier New" panose="02070309020205020404" pitchFamily="49" charset="0"/>
            </a:endParaRPr>
          </a:p>
          <a:p>
            <a:pPr algn="l">
              <a:spcBef>
                <a:spcPts val="300"/>
              </a:spcBef>
            </a:pPr>
            <a:r>
              <a:rPr lang="en-US" sz="1800">
                <a:solidFill>
                  <a:srgbClr val="000000"/>
                </a:solidFill>
                <a:latin typeface="Courier New" panose="02070309020205020404" pitchFamily="49" charset="0"/>
                <a:cs typeface="Courier New" panose="02070309020205020404" pitchFamily="49" charset="0"/>
              </a:rPr>
              <a:t>Global double value of PI = 3.14159265358979</a:t>
            </a:r>
            <a:endParaRPr lang="en-US" sz="1800">
              <a:solidFill>
                <a:srgbClr val="000000"/>
              </a:solidFill>
              <a:latin typeface="Courier New" panose="02070309020205020404" pitchFamily="49" charset="0"/>
            </a:endParaRPr>
          </a:p>
          <a:p>
            <a:pPr algn="l">
              <a:spcBef>
                <a:spcPts val="300"/>
              </a:spcBef>
            </a:pPr>
            <a:r>
              <a:rPr lang="en-US" sz="1800">
                <a:solidFill>
                  <a:srgbClr val="000000"/>
                </a:solidFill>
                <a:latin typeface="Courier New" panose="02070309020205020404" pitchFamily="49" charset="0"/>
              </a:rPr>
              <a:t> </a:t>
            </a:r>
            <a:endParaRPr lang="en-US" sz="1800">
              <a:solidFill>
                <a:srgbClr val="000000"/>
              </a:solidFill>
              <a:latin typeface="Courier New" panose="02070309020205020404" pitchFamily="49" charset="0"/>
            </a:endParaRPr>
          </a:p>
          <a:p>
            <a:pPr algn="l">
              <a:spcBef>
                <a:spcPts val="300"/>
              </a:spcBef>
            </a:pPr>
            <a:endParaRPr lang="en-US" sz="1800">
              <a:latin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5.3 Các kiểu dữ liệu của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ln>
        </p:spPr>
        <p:txBody>
          <a:bodyPr wrap="none" lIns="92075" tIns="46038" rIns="92075" bIns="46038">
            <a:spAutoFit/>
          </a:bodyPr>
          <a:lstStyle/>
          <a:p>
            <a:r>
              <a:rPr lang="en-US" altLang="zh-TW" b="1">
                <a:solidFill>
                  <a:srgbClr val="009999"/>
                </a:solidFill>
                <a:latin typeface="Arial" panose="020B0604020202020204" pitchFamily="34" charset="0"/>
                <a:ea typeface="PMingLiU" charset="-120"/>
              </a:rPr>
              <a:t>structured</a:t>
            </a:r>
            <a:endParaRPr lang="en-US" altLang="zh-TW" b="1">
              <a:solidFill>
                <a:srgbClr val="009999"/>
              </a:solidFill>
              <a:latin typeface="Arial" panose="020B0604020202020204" pitchFamily="34" charset="0"/>
              <a:ea typeface="PMingLiU" charset="-120"/>
            </a:endParaRPr>
          </a:p>
        </p:txBody>
      </p:sp>
      <p:sp>
        <p:nvSpPr>
          <p:cNvPr id="12" name="Rectangle 7"/>
          <p:cNvSpPr>
            <a:spLocks noChangeArrowheads="1"/>
          </p:cNvSpPr>
          <p:nvPr/>
        </p:nvSpPr>
        <p:spPr bwMode="auto">
          <a:xfrm>
            <a:off x="5670550" y="3421063"/>
            <a:ext cx="3465513" cy="396875"/>
          </a:xfrm>
          <a:prstGeom prst="rect">
            <a:avLst/>
          </a:prstGeom>
          <a:noFill/>
          <a:ln w="9525">
            <a:noFill/>
            <a:miter lim="800000"/>
          </a:ln>
        </p:spPr>
        <p:txBody>
          <a:bodyPr wrap="none" lIns="92075" tIns="46038" rIns="92075" bIns="46038">
            <a:spAutoFit/>
          </a:bodyPr>
          <a:lstStyle/>
          <a:p>
            <a:r>
              <a:rPr lang="en-US" altLang="zh-TW" sz="2000" b="1">
                <a:latin typeface="Arial" panose="020B0604020202020204" pitchFamily="34" charset="0"/>
                <a:ea typeface="PMingLiU" charset="-120"/>
              </a:rPr>
              <a:t>array   struct   union   class</a:t>
            </a:r>
            <a:endParaRPr lang="en-US" altLang="zh-TW" sz="2000" b="1">
              <a:latin typeface="Arial" panose="020B0604020202020204" pitchFamily="34" charset="0"/>
              <a:ea typeface="PMingLiU" charset="-120"/>
            </a:endParaRPr>
          </a:p>
        </p:txBody>
      </p:sp>
      <p:grpSp>
        <p:nvGrpSpPr>
          <p:cNvPr id="13" name="Group 8"/>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ln>
          </p:spPr>
          <p:txBody>
            <a:bodyPr wrap="none" lIns="92075" tIns="46038" rIns="92075" bIns="46038">
              <a:spAutoFit/>
            </a:bodyPr>
            <a:lstStyle/>
            <a:p>
              <a:r>
                <a:rPr lang="zh-TW" altLang="en-US" b="1">
                  <a:solidFill>
                    <a:srgbClr val="CC0000"/>
                  </a:solidFill>
                  <a:latin typeface="Arial" panose="020B0604020202020204" pitchFamily="34" charset="0"/>
                  <a:ea typeface="PMingLiU" charset="-120"/>
                </a:rPr>
                <a:t> </a:t>
              </a:r>
              <a:r>
                <a:rPr lang="en-US" altLang="zh-TW" b="1">
                  <a:solidFill>
                    <a:schemeClr val="accent2"/>
                  </a:solidFill>
                  <a:latin typeface="Arial" panose="020B0604020202020204" pitchFamily="34" charset="0"/>
                  <a:ea typeface="PMingLiU" charset="-120"/>
                </a:rPr>
                <a:t>address</a:t>
              </a:r>
              <a:endParaRPr lang="en-US" altLang="zh-TW" b="1">
                <a:solidFill>
                  <a:schemeClr val="accent2"/>
                </a:solidFill>
                <a:latin typeface="Arial" panose="020B0604020202020204" pitchFamily="34" charset="0"/>
                <a:ea typeface="PMingLiU" charset="-120"/>
              </a:endParaRP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ln>
          </p:spPr>
          <p:txBody>
            <a:bodyPr wrap="none" lIns="92075" tIns="46038" rIns="92075" bIns="46038">
              <a:spAutoFit/>
            </a:bodyPr>
            <a:lstStyle/>
            <a:p>
              <a:r>
                <a:rPr lang="en-US" altLang="zh-TW" sz="2000" b="1">
                  <a:latin typeface="Arial" panose="020B0604020202020204" pitchFamily="34" charset="0"/>
                  <a:ea typeface="PMingLiU" charset="-120"/>
                </a:rPr>
                <a:t>pointer    reference</a:t>
              </a:r>
              <a:endParaRPr lang="en-US" altLang="zh-TW" sz="2000" b="1">
                <a:latin typeface="Arial" panose="020B0604020202020204" pitchFamily="34" charset="0"/>
                <a:ea typeface="PMingLiU" charset="-120"/>
              </a:endParaRP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ln>
        </p:spPr>
        <p:txBody>
          <a:bodyPr wrap="none" lIns="92075" tIns="46038" rIns="92075" bIns="46038">
            <a:spAutoFit/>
          </a:bodyPr>
          <a:lstStyle/>
          <a:p>
            <a:r>
              <a:rPr lang="en-US" altLang="zh-TW" b="1">
                <a:solidFill>
                  <a:srgbClr val="CC0000"/>
                </a:solidFill>
                <a:latin typeface="Arial" panose="020B0604020202020204" pitchFamily="34" charset="0"/>
                <a:ea typeface="PMingLiU" charset="-120"/>
              </a:rPr>
              <a:t>simple</a:t>
            </a:r>
            <a:endParaRPr lang="en-US" altLang="zh-TW" b="1">
              <a:solidFill>
                <a:srgbClr val="CC0000"/>
              </a:solidFill>
              <a:latin typeface="Arial" panose="020B0604020202020204" pitchFamily="34" charset="0"/>
              <a:ea typeface="PMingLiU" charset="-120"/>
            </a:endParaRP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ln>
        </p:spPr>
        <p:txBody>
          <a:bodyPr wrap="none" lIns="92075" tIns="46038" rIns="92075" bIns="46038">
            <a:spAutoFit/>
          </a:bodyPr>
          <a:lstStyle/>
          <a:p>
            <a:r>
              <a:rPr lang="zh-TW" altLang="en-US" sz="2000" b="1">
                <a:solidFill>
                  <a:srgbClr val="A50021"/>
                </a:solidFill>
                <a:latin typeface="Arial" panose="020B0604020202020204" pitchFamily="34" charset="0"/>
                <a:ea typeface="PMingLiU" charset="-120"/>
              </a:rPr>
              <a:t> </a:t>
            </a:r>
            <a:r>
              <a:rPr lang="en-US" altLang="zh-TW" sz="2000" b="1">
                <a:solidFill>
                  <a:srgbClr val="A50021"/>
                </a:solidFill>
                <a:latin typeface="Arial" panose="020B0604020202020204" pitchFamily="34" charset="0"/>
                <a:ea typeface="PMingLiU" charset="-120"/>
              </a:rPr>
              <a:t>integral            </a:t>
            </a:r>
            <a:r>
              <a:rPr lang="en-US" altLang="zh-TW" sz="2000" b="1">
                <a:latin typeface="Arial" panose="020B0604020202020204" pitchFamily="34" charset="0"/>
                <a:ea typeface="PMingLiU" charset="-120"/>
              </a:rPr>
              <a:t>enum</a:t>
            </a:r>
            <a:endParaRPr lang="en-US" altLang="zh-TW" sz="2000" b="1">
              <a:latin typeface="Arial" panose="020B0604020202020204" pitchFamily="34" charset="0"/>
              <a:ea typeface="PMingLiU" charset="-120"/>
            </a:endParaRP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ln>
          </p:spPr>
          <p:txBody>
            <a:bodyPr wrap="none" lIns="92075" tIns="46038" rIns="92075" bIns="46038">
              <a:spAutoFit/>
            </a:bodyPr>
            <a:lstStyle/>
            <a:p>
              <a:r>
                <a:rPr lang="en-US" altLang="zh-TW" sz="2000" b="1">
                  <a:solidFill>
                    <a:srgbClr val="A50021"/>
                  </a:solidFill>
                  <a:latin typeface="Arial" panose="020B0604020202020204" pitchFamily="34" charset="0"/>
                  <a:ea typeface="PMingLiU" charset="-120"/>
                </a:rPr>
                <a:t>floating</a:t>
              </a:r>
              <a:endParaRPr lang="en-US" altLang="zh-TW" sz="2000" b="1">
                <a:solidFill>
                  <a:srgbClr val="A50021"/>
                </a:solidFill>
                <a:latin typeface="Arial" panose="020B0604020202020204" pitchFamily="34" charset="0"/>
                <a:ea typeface="PMingLiU" charset="-120"/>
              </a:endParaRPr>
            </a:p>
          </p:txBody>
        </p:sp>
        <p:sp>
          <p:nvSpPr>
            <p:cNvPr id="33" name="Rectangle 29"/>
            <p:cNvSpPr>
              <a:spLocks noChangeArrowheads="1"/>
            </p:cNvSpPr>
            <p:nvPr/>
          </p:nvSpPr>
          <p:spPr bwMode="auto">
            <a:xfrm>
              <a:off x="1467" y="3487"/>
              <a:ext cx="2105" cy="250"/>
            </a:xfrm>
            <a:prstGeom prst="rect">
              <a:avLst/>
            </a:prstGeom>
            <a:noFill/>
            <a:ln w="9525">
              <a:noFill/>
              <a:miter lim="800000"/>
            </a:ln>
          </p:spPr>
          <p:txBody>
            <a:bodyPr wrap="none" lIns="92075" tIns="46038" rIns="92075" bIns="46038">
              <a:spAutoFit/>
            </a:bodyPr>
            <a:lstStyle/>
            <a:p>
              <a:r>
                <a:rPr lang="en-US" altLang="zh-TW" sz="2000" b="1">
                  <a:latin typeface="Arial" panose="020B0604020202020204" pitchFamily="34" charset="0"/>
                  <a:ea typeface="PMingLiU" charset="-120"/>
                </a:rPr>
                <a:t>float  double   long double</a:t>
              </a:r>
              <a:endParaRPr lang="en-US" altLang="zh-TW" sz="2000" b="1">
                <a:latin typeface="Arial" panose="020B0604020202020204" pitchFamily="34" charset="0"/>
                <a:ea typeface="PMingLiU" charset="-120"/>
              </a:endParaRP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ln>
        </p:spPr>
        <p:txBody>
          <a:bodyPr wrap="none" lIns="92075" tIns="46038" rIns="92075" bIns="46038">
            <a:spAutoFit/>
          </a:bodyPr>
          <a:lstStyle/>
          <a:p>
            <a:r>
              <a:rPr lang="en-US" altLang="zh-TW" sz="2000" b="1">
                <a:latin typeface="Arial" panose="020B0604020202020204" pitchFamily="34" charset="0"/>
                <a:ea typeface="PMingLiU" charset="-120"/>
              </a:rPr>
              <a:t>char  short   int  long  bool</a:t>
            </a:r>
            <a:endParaRPr lang="en-US" altLang="zh-TW" sz="2000" b="1">
              <a:latin typeface="Arial" panose="020B0604020202020204" pitchFamily="34" charset="0"/>
              <a:ea typeface="PMingLiU"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1551856"/>
            <a:ext cx="8153400" cy="4925144"/>
          </a:xfrm>
        </p:spPr>
        <p:txBody>
          <a:bodyPr>
            <a:normAutofit/>
          </a:bodyPr>
          <a:lstStyle/>
          <a:p>
            <a:pPr marL="0" indent="0"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Nhập bốn số nguyên và xuất các giá trị vừa nhập.</a:t>
            </a:r>
            <a:endParaRPr lang="en-US" sz="28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800" b="1">
                <a:latin typeface="Arial" panose="020B0604020202020204" pitchFamily="34" charset="0"/>
                <a:cs typeface="Arial" panose="020B0604020202020204" pitchFamily="34" charset="0"/>
              </a:rPr>
              <a:t>-&gt; Có bao nhiêu cách để giải quyết???</a:t>
            </a:r>
            <a:endParaRPr lang="en-US" sz="2800" b="1">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endParaRPr lang="en-US">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2050" name="Picture 2" descr="http://sohanews2.vcmedia.vn/2013/tamtrangxausohagioitinh14713-1373765929430.jpg"/>
          <p:cNvPicPr>
            <a:picLocks noChangeAspect="1" noChangeArrowheads="1"/>
          </p:cNvPicPr>
          <p:nvPr/>
        </p:nvPicPr>
        <p:blipFill>
          <a:blip r:embed="rId1" cstate="print"/>
          <a:srcRect/>
          <a:stretch>
            <a:fillRect/>
          </a:stretch>
        </p:blipFill>
        <p:spPr bwMode="auto">
          <a:xfrm>
            <a:off x="1905000" y="2971800"/>
            <a:ext cx="5181600" cy="358140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471263" cy="48768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a:pPr>
            <a:r>
              <a:rPr lang="en-US" sz="2800" b="1">
                <a:latin typeface="Arial" panose="020B0604020202020204" pitchFamily="34" charset="0"/>
                <a:cs typeface="Arial" panose="020B0604020202020204" pitchFamily="34" charset="0"/>
              </a:rPr>
              <a:t>sizeof</a:t>
            </a:r>
            <a:r>
              <a:rPr lang="en-US" sz="2800">
                <a:latin typeface="Arial" panose="020B0604020202020204" pitchFamily="34" charset="0"/>
                <a:cs typeface="Arial" panose="020B0604020202020204" pitchFamily="34" charset="0"/>
              </a:rPr>
              <a:t>(int) = 2; </a:t>
            </a:r>
            <a:r>
              <a:rPr lang="en-US" sz="2800" b="1">
                <a:latin typeface="Arial" panose="020B0604020202020204" pitchFamily="34" charset="0"/>
                <a:cs typeface="Arial" panose="020B0604020202020204" pitchFamily="34" charset="0"/>
              </a:rPr>
              <a:t>sizeof</a:t>
            </a:r>
            <a:r>
              <a:rPr lang="en-US" sz="2800">
                <a:latin typeface="Arial" panose="020B0604020202020204" pitchFamily="34" charset="0"/>
                <a:cs typeface="Arial" panose="020B0604020202020204" pitchFamily="34" charset="0"/>
              </a:rPr>
              <a:t>(‘A’) = 1 //hằng ký tự </a:t>
            </a:r>
            <a:endParaRPr lang="en-US" sz="2800">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a:pPr>
            <a:r>
              <a:rPr lang="en-US" sz="2800" b="1">
                <a:latin typeface="Arial" panose="020B0604020202020204" pitchFamily="34" charset="0"/>
                <a:cs typeface="Arial" panose="020B0604020202020204" pitchFamily="34" charset="0"/>
              </a:rPr>
              <a:t>Kiểu cấu trúc: </a:t>
            </a:r>
            <a:r>
              <a:rPr lang="en-US" sz="2800">
                <a:latin typeface="Arial" panose="020B0604020202020204" pitchFamily="34" charset="0"/>
                <a:cs typeface="Arial" panose="020B0604020202020204" pitchFamily="34" charset="0"/>
              </a:rPr>
              <a:t>tên viết sau từ khóa </a:t>
            </a:r>
            <a:r>
              <a:rPr lang="en-US" sz="2800" b="1">
                <a:latin typeface="Arial" panose="020B0604020202020204" pitchFamily="34" charset="0"/>
                <a:cs typeface="Arial" panose="020B0604020202020204" pitchFamily="34" charset="0"/>
              </a:rPr>
              <a:t>struct</a:t>
            </a:r>
            <a:r>
              <a:rPr lang="en-US" sz="2800">
                <a:latin typeface="Arial" panose="020B0604020202020204" pitchFamily="34" charset="0"/>
                <a:cs typeface="Arial" panose="020B0604020202020204" pitchFamily="34" charset="0"/>
              </a:rPr>
              <a:t> là tên kiểu cấu trúc và </a:t>
            </a:r>
            <a:r>
              <a:rPr lang="en-US" sz="2800" u="sng">
                <a:latin typeface="Arial" panose="020B0604020202020204" pitchFamily="34" charset="0"/>
                <a:cs typeface="Arial" panose="020B0604020202020204" pitchFamily="34" charset="0"/>
              </a:rPr>
              <a:t>có thể dùng nó để khai báo biến/mảng cấu trúc.</a:t>
            </a:r>
            <a:endParaRPr lang="en-US" sz="2800" u="sng">
              <a:latin typeface="Arial" panose="020B0604020202020204" pitchFamily="34" charset="0"/>
              <a:cs typeface="Arial" panose="020B0604020202020204" pitchFamily="34" charset="0"/>
            </a:endParaRPr>
          </a:p>
          <a:p>
            <a:pPr marL="0" indent="509905" algn="just">
              <a:lnSpc>
                <a:spcPct val="130000"/>
              </a:lnSpc>
              <a:spcBef>
                <a:spcPts val="300"/>
              </a:spcBef>
              <a:spcAft>
                <a:spcPts val="300"/>
              </a:spcAft>
              <a:buNone/>
            </a:pPr>
            <a:r>
              <a:rPr lang="en-US" sz="2800" b="1">
                <a:latin typeface="Arial" panose="020B0604020202020204" pitchFamily="34" charset="0"/>
                <a:cs typeface="Arial" panose="020B0604020202020204" pitchFamily="34" charset="0"/>
              </a:rPr>
              <a:t>Ví dụ:</a:t>
            </a:r>
            <a:r>
              <a:rPr lang="en-US" sz="2800">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struct</a:t>
            </a:r>
            <a:r>
              <a:rPr lang="en-US" sz="2800">
                <a:latin typeface="Arial" panose="020B0604020202020204" pitchFamily="34" charset="0"/>
                <a:cs typeface="Arial" panose="020B0604020202020204" pitchFamily="34" charset="0"/>
              </a:rPr>
              <a:t> TS{ char ht[25]; long sbd;};</a:t>
            </a:r>
            <a:endParaRPr lang="en-US" sz="2800">
              <a:latin typeface="Arial" panose="020B0604020202020204" pitchFamily="34" charset="0"/>
              <a:cs typeface="Arial" panose="020B0604020202020204" pitchFamily="34" charset="0"/>
            </a:endParaRPr>
          </a:p>
          <a:p>
            <a:pPr marL="0" indent="509905"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-&gt; TS a; //khai báo biến cấu trúc</a:t>
            </a:r>
            <a:endParaRPr lang="en-US" sz="2800">
              <a:latin typeface="Arial" panose="020B0604020202020204" pitchFamily="34" charset="0"/>
              <a:cs typeface="Arial" panose="020B0604020202020204" pitchFamily="34" charset="0"/>
            </a:endParaRPr>
          </a:p>
          <a:p>
            <a:pPr marL="0" indent="509905"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-&gt; TS ts[1000]; //khai báo mảng cấu trúc </a:t>
            </a:r>
            <a:endParaRPr lang="en-US" sz="2800">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startAt="3"/>
            </a:pPr>
            <a:r>
              <a:rPr lang="en-US" sz="2800" b="1">
                <a:latin typeface="Arial" panose="020B0604020202020204" pitchFamily="34" charset="0"/>
                <a:cs typeface="Arial" panose="020B0604020202020204" pitchFamily="34" charset="0"/>
              </a:rPr>
              <a:t>Kiểu liệt kê: </a:t>
            </a:r>
            <a:r>
              <a:rPr lang="en-US" sz="2800">
                <a:solidFill>
                  <a:srgbClr val="0000FF"/>
                </a:solidFill>
                <a:latin typeface="Arial" panose="020B0604020202020204" pitchFamily="34" charset="0"/>
                <a:cs typeface="Arial" panose="020B0604020202020204" pitchFamily="34" charset="0"/>
              </a:rPr>
              <a:t>enum</a:t>
            </a:r>
            <a:r>
              <a:rPr lang="en-US" sz="2800">
                <a:latin typeface="Arial" panose="020B0604020202020204" pitchFamily="34" charset="0"/>
                <a:cs typeface="Arial" panose="020B0604020202020204" pitchFamily="34" charset="0"/>
              </a:rPr>
              <a:t> MAU{xanh, do, tim, vang};</a:t>
            </a:r>
            <a:endParaRPr lang="en-US" sz="2800" b="1">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arenR" startAt="3"/>
            </a:pPr>
            <a:r>
              <a:rPr lang="en-US" sz="2800" b="1">
                <a:latin typeface="Arial" panose="020B0604020202020204" pitchFamily="34" charset="0"/>
                <a:cs typeface="Arial" panose="020B0604020202020204" pitchFamily="34" charset="0"/>
              </a:rPr>
              <a:t>Kiểm hợp union: </a:t>
            </a:r>
            <a:r>
              <a:rPr lang="en-US" sz="2800">
                <a:solidFill>
                  <a:srgbClr val="0000FF"/>
                </a:solidFill>
                <a:latin typeface="Arial" panose="020B0604020202020204" pitchFamily="34" charset="0"/>
                <a:cs typeface="Arial" panose="020B0604020202020204" pitchFamily="34" charset="0"/>
              </a:rPr>
              <a:t>union</a:t>
            </a:r>
            <a:r>
              <a:rPr lang="en-US" sz="2800">
                <a:latin typeface="Arial" panose="020B0604020202020204" pitchFamily="34" charset="0"/>
                <a:cs typeface="Arial" panose="020B0604020202020204" pitchFamily="34" charset="0"/>
              </a:rPr>
              <a:t> Có_tên/Không_tên{…};</a:t>
            </a:r>
            <a:endParaRPr lang="en-US" sz="2800"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5.3 Các kiểu dữ liệu của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0"/>
            <a:ext cx="9525000" cy="4876800"/>
          </a:xfrm>
        </p:spPr>
        <p:txBody>
          <a:bodyPr>
            <a:normAutofit/>
          </a:bodyPr>
          <a:lstStyle/>
          <a:p>
            <a:pPr marL="514350" indent="-514350" algn="just">
              <a:lnSpc>
                <a:spcPct val="130000"/>
              </a:lnSpc>
              <a:spcBef>
                <a:spcPts val="300"/>
              </a:spcBef>
              <a:spcAft>
                <a:spcPts val="300"/>
              </a:spcAft>
              <a:buFont typeface="+mj-lt"/>
              <a:buAutoNum type="arabicParenR" startAt="5"/>
            </a:pPr>
            <a:r>
              <a:rPr lang="en-US" sz="2800" b="1">
                <a:latin typeface="Arial" panose="020B0604020202020204" pitchFamily="34" charset="0"/>
                <a:cs typeface="Arial" panose="020B0604020202020204" pitchFamily="34" charset="0"/>
              </a:rPr>
              <a:t>Định nghĩa Kiểu dữ liệu: </a:t>
            </a:r>
            <a:r>
              <a:rPr lang="en-US" sz="2800">
                <a:latin typeface="Arial" panose="020B0604020202020204" pitchFamily="34" charset="0"/>
                <a:cs typeface="Arial" panose="020B0604020202020204" pitchFamily="34" charset="0"/>
              </a:rPr>
              <a:t>dùng từ khóa </a:t>
            </a:r>
            <a:r>
              <a:rPr lang="en-US" sz="2800">
                <a:solidFill>
                  <a:srgbClr val="0000FF"/>
                </a:solidFill>
                <a:latin typeface="Arial" panose="020B0604020202020204" pitchFamily="34" charset="0"/>
                <a:cs typeface="Arial" panose="020B0604020202020204" pitchFamily="34" charset="0"/>
              </a:rPr>
              <a:t>typedef</a:t>
            </a:r>
            <a:endParaRPr lang="en-US" sz="2800" b="1">
              <a:solidFill>
                <a:srgbClr val="0000FF"/>
              </a:solidFill>
              <a:latin typeface="Arial" panose="020B0604020202020204" pitchFamily="34" charset="0"/>
              <a:cs typeface="Arial" panose="020B0604020202020204" pitchFamily="34"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endParaRPr lang="en-US" sz="2400">
              <a:solidFill>
                <a:srgbClr val="000000"/>
              </a:solidFill>
              <a:latin typeface="Consolas" panose="020B0609020204030204" pitchFamily="49" charset="0"/>
            </a:endParaRP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endParaRPr lang="en-US" sz="2400">
              <a:solidFill>
                <a:srgbClr val="000000"/>
              </a:solidFill>
              <a:latin typeface="Consolas" panose="020B0609020204030204" pitchFamily="49" charset="0"/>
            </a:endParaRPr>
          </a:p>
          <a:p>
            <a:pPr marL="0" indent="517525">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p; </a:t>
            </a:r>
            <a:r>
              <a:rPr lang="en-US" sz="2400">
                <a:solidFill>
                  <a:srgbClr val="00B050"/>
                </a:solidFill>
                <a:latin typeface="Consolas" panose="020B0609020204030204" pitchFamily="49" charset="0"/>
              </a:rPr>
              <a:t>//khai báo biến p kiểu phân số </a:t>
            </a:r>
            <a:endParaRPr lang="en-US" sz="3600">
              <a:solidFill>
                <a:srgbClr val="00B050"/>
              </a:solidFill>
              <a:latin typeface="Arial" panose="020B0604020202020204" pitchFamily="34" charset="0"/>
              <a:cs typeface="Arial" panose="020B0604020202020204" pitchFamily="34" charset="0"/>
            </a:endParaRPr>
          </a:p>
          <a:p>
            <a:pPr marL="0" indent="517525">
              <a:buNone/>
            </a:pP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2B91AF"/>
                </a:solidFill>
                <a:latin typeface="Consolas" panose="020B0609020204030204" pitchFamily="49" charset="0"/>
              </a:rPr>
              <a:t>MT</a:t>
            </a:r>
            <a:r>
              <a:rPr lang="en-US" sz="2400">
                <a:solidFill>
                  <a:srgbClr val="000000"/>
                </a:solidFill>
                <a:latin typeface="Consolas" panose="020B0609020204030204" pitchFamily="49" charset="0"/>
              </a:rPr>
              <a:t>[20][20];</a:t>
            </a:r>
            <a:endParaRPr lang="en-US" sz="2400">
              <a:solidFill>
                <a:srgbClr val="000000"/>
              </a:solidFill>
              <a:latin typeface="Consolas" panose="020B0609020204030204" pitchFamily="49" charset="0"/>
            </a:endParaRPr>
          </a:p>
          <a:p>
            <a:pPr marL="0" indent="517525">
              <a:buNone/>
            </a:pPr>
            <a:r>
              <a:rPr lang="en-US" sz="2400">
                <a:solidFill>
                  <a:srgbClr val="2B91AF"/>
                </a:solidFill>
                <a:latin typeface="Consolas" panose="020B0609020204030204" pitchFamily="49" charset="0"/>
              </a:rPr>
              <a:t>-&gt; MT</a:t>
            </a:r>
            <a:r>
              <a:rPr lang="en-US" sz="2400">
                <a:solidFill>
                  <a:srgbClr val="000000"/>
                </a:solidFill>
                <a:latin typeface="Consolas" panose="020B0609020204030204" pitchFamily="49" charset="0"/>
              </a:rPr>
              <a:t> m; </a:t>
            </a:r>
            <a:r>
              <a:rPr lang="en-US" sz="2400">
                <a:solidFill>
                  <a:srgbClr val="00B050"/>
                </a:solidFill>
                <a:latin typeface="Consolas" panose="020B0609020204030204" pitchFamily="49" charset="0"/>
              </a:rPr>
              <a:t>//khai báo biến m là m.trận 20 dòng 20 cột </a:t>
            </a:r>
            <a:endParaRPr lang="en-US" sz="2400">
              <a:solidFill>
                <a:srgbClr val="00B050"/>
              </a:solidFill>
              <a:latin typeface="Consolas" panose="020B0609020204030204" pitchFamily="49"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5.3 Các kiểu dữ liệu của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220200" cy="50292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startAt="6"/>
            </a:pPr>
            <a:r>
              <a:rPr lang="en-US" sz="2800" b="1">
                <a:latin typeface="Arial" panose="020B0604020202020204" pitchFamily="34" charset="0"/>
                <a:cs typeface="Arial" panose="020B0604020202020204" pitchFamily="34" charset="0"/>
              </a:rPr>
              <a:t>Định nghĩa Kiểu phân số, Ma trận, Vector:</a:t>
            </a:r>
            <a:endParaRPr lang="en-US" sz="2800" b="1">
              <a:solidFill>
                <a:srgbClr val="0000FF"/>
              </a:solidFill>
              <a:latin typeface="Arial" panose="020B0604020202020204" pitchFamily="34" charset="0"/>
              <a:cs typeface="Arial" panose="020B0604020202020204" pitchFamily="34" charset="0"/>
            </a:endParaRPr>
          </a:p>
          <a:p>
            <a:pPr marL="514350" indent="-230505"/>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PS{</a:t>
            </a:r>
            <a:endParaRPr lang="en-US" sz="1800">
              <a:solidFill>
                <a:srgbClr val="000000"/>
              </a:solidFill>
              <a:latin typeface="Consolas" panose="020B0609020204030204" pitchFamily="49" charset="0"/>
            </a:endParaRPr>
          </a:p>
          <a:p>
            <a:pPr marL="0" indent="517525">
              <a:buNone/>
            </a:pPr>
            <a:r>
              <a:rPr lang="en-US" sz="1800">
                <a:solidFill>
                  <a:srgbClr val="0000FF"/>
                </a:solidFill>
                <a:latin typeface="Consolas" panose="020B0609020204030204" pitchFamily="49" charset="0"/>
              </a:rPr>
              <a:t>	int</a:t>
            </a:r>
            <a:r>
              <a:rPr lang="en-US" sz="1800">
                <a:solidFill>
                  <a:srgbClr val="000000"/>
                </a:solidFill>
                <a:latin typeface="Consolas" panose="020B0609020204030204" pitchFamily="49" charset="0"/>
              </a:rPr>
              <a:t> tu, mau;</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a:t>
            </a:r>
            <a:endParaRPr lang="en-US" sz="1800">
              <a:solidFill>
                <a:srgbClr val="000000"/>
              </a:solidFill>
              <a:latin typeface="Consolas" panose="020B0609020204030204" pitchFamily="49" charset="0"/>
            </a:endParaRPr>
          </a:p>
          <a:p>
            <a:pPr marL="0" indent="517525">
              <a:buNone/>
            </a:pPr>
            <a:r>
              <a:rPr lang="en-US" sz="1800">
                <a:solidFill>
                  <a:srgbClr val="2B91AF"/>
                </a:solidFill>
                <a:latin typeface="Consolas" panose="020B0609020204030204" pitchFamily="49" charset="0"/>
              </a:rPr>
              <a:t>-&gt; PS</a:t>
            </a:r>
            <a:r>
              <a:rPr lang="en-US" sz="1800">
                <a:solidFill>
                  <a:srgbClr val="000000"/>
                </a:solidFill>
                <a:latin typeface="Consolas" panose="020B0609020204030204" pitchFamily="49" charset="0"/>
              </a:rPr>
              <a:t> p; </a:t>
            </a:r>
            <a:r>
              <a:rPr lang="en-US" sz="1800">
                <a:solidFill>
                  <a:srgbClr val="00B050"/>
                </a:solidFill>
                <a:latin typeface="Consolas" panose="020B0609020204030204" pitchFamily="49" charset="0"/>
              </a:rPr>
              <a:t>//khai báo biến p kiểu phân số </a:t>
            </a:r>
            <a:endParaRPr lang="en-US" sz="1800">
              <a:solidFill>
                <a:srgbClr val="00B050"/>
              </a:solidFill>
              <a:latin typeface="Arial" panose="020B0604020202020204" pitchFamily="34" charset="0"/>
              <a:cs typeface="Arial" panose="020B0604020202020204" pitchFamily="34" charset="0"/>
            </a:endParaRPr>
          </a:p>
          <a:p>
            <a:pPr marL="514350" indent="-230505"/>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MT{</a:t>
            </a:r>
            <a:endParaRPr lang="en-US" sz="1800">
              <a:solidFill>
                <a:srgbClr val="000000"/>
              </a:solidFill>
              <a:latin typeface="Consolas" panose="020B0609020204030204" pitchFamily="49" charset="0"/>
            </a:endParaRP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a[20][20]; //mảng chứa các phần tử kiểu thực của ma trận </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 //số dòng của ma trận</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n; //số cột của ma trận </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a:t>
            </a:r>
            <a:endParaRPr lang="en-US" sz="1800">
              <a:solidFill>
                <a:srgbClr val="000000"/>
              </a:solidFill>
              <a:latin typeface="Consolas" panose="020B0609020204030204" pitchFamily="49" charset="0"/>
            </a:endParaRPr>
          </a:p>
          <a:p>
            <a:pPr marL="0" indent="517525">
              <a:buNone/>
            </a:pPr>
            <a:r>
              <a:rPr lang="en-US" sz="1800">
                <a:solidFill>
                  <a:srgbClr val="2B91AF"/>
                </a:solidFill>
                <a:latin typeface="Consolas" panose="020B0609020204030204" pitchFamily="49" charset="0"/>
              </a:rPr>
              <a:t>-&gt; MT</a:t>
            </a:r>
            <a:r>
              <a:rPr lang="en-US" sz="1800">
                <a:solidFill>
                  <a:srgbClr val="000000"/>
                </a:solidFill>
                <a:latin typeface="Consolas" panose="020B0609020204030204" pitchFamily="49" charset="0"/>
              </a:rPr>
              <a:t> mt1; </a:t>
            </a:r>
            <a:r>
              <a:rPr lang="en-US" sz="1800">
                <a:solidFill>
                  <a:srgbClr val="00B050"/>
                </a:solidFill>
                <a:latin typeface="Consolas" panose="020B0609020204030204" pitchFamily="49" charset="0"/>
              </a:rPr>
              <a:t>//khai báo biến mt1 kiểu ma trận  </a:t>
            </a:r>
            <a:endParaRPr lang="en-US" sz="1800">
              <a:solidFill>
                <a:srgbClr val="00B050"/>
              </a:solidFill>
              <a:latin typeface="Consolas" panose="020B0609020204030204" pitchFamily="49" charset="0"/>
            </a:endParaRPr>
          </a:p>
          <a:p>
            <a:pPr marL="514350" indent="-230505"/>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VT{</a:t>
            </a:r>
            <a:endParaRPr lang="en-US" sz="1800">
              <a:solidFill>
                <a:srgbClr val="000000"/>
              </a:solidFill>
              <a:latin typeface="Consolas" panose="020B0609020204030204" pitchFamily="49" charset="0"/>
            </a:endParaRP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b[20]; //mảng chứa các phần tử kiểu thực của vector</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	int n; //số phần tử của vector</a:t>
            </a:r>
            <a:endParaRPr lang="en-US" sz="1800">
              <a:solidFill>
                <a:srgbClr val="000000"/>
              </a:solidFill>
              <a:latin typeface="Consolas" panose="020B0609020204030204" pitchFamily="49" charset="0"/>
            </a:endParaRPr>
          </a:p>
          <a:p>
            <a:pPr marL="0" indent="517525">
              <a:buNone/>
            </a:pPr>
            <a:r>
              <a:rPr lang="en-US" sz="1800">
                <a:solidFill>
                  <a:srgbClr val="000000"/>
                </a:solidFill>
                <a:latin typeface="Consolas" panose="020B0609020204030204" pitchFamily="49" charset="0"/>
              </a:rPr>
              <a:t>};</a:t>
            </a:r>
            <a:endParaRPr lang="en-US" sz="1800">
              <a:solidFill>
                <a:srgbClr val="000000"/>
              </a:solidFill>
              <a:latin typeface="Consolas" panose="020B0609020204030204" pitchFamily="49" charset="0"/>
            </a:endParaRPr>
          </a:p>
          <a:p>
            <a:pPr marL="0" indent="517525">
              <a:buNone/>
            </a:pPr>
            <a:r>
              <a:rPr lang="en-US" sz="1800">
                <a:solidFill>
                  <a:srgbClr val="2B91AF"/>
                </a:solidFill>
                <a:latin typeface="Consolas" panose="020B0609020204030204" pitchFamily="49" charset="0"/>
              </a:rPr>
              <a:t>-&gt; VT</a:t>
            </a:r>
            <a:r>
              <a:rPr lang="en-US" sz="1800">
                <a:solidFill>
                  <a:srgbClr val="000000"/>
                </a:solidFill>
                <a:latin typeface="Consolas" panose="020B0609020204030204" pitchFamily="49" charset="0"/>
              </a:rPr>
              <a:t> v; </a:t>
            </a:r>
            <a:r>
              <a:rPr lang="en-US" sz="1800">
                <a:solidFill>
                  <a:srgbClr val="00B050"/>
                </a:solidFill>
                <a:latin typeface="Consolas" panose="020B0609020204030204" pitchFamily="49" charset="0"/>
              </a:rPr>
              <a:t>//khai báo biến v kiểu vector</a:t>
            </a:r>
            <a:endParaRPr lang="en-US" sz="1800">
              <a:solidFill>
                <a:srgbClr val="00B050"/>
              </a:solidFill>
              <a:latin typeface="Arial" panose="020B0604020202020204" pitchFamily="34" charset="0"/>
              <a:cs typeface="Arial" panose="020B0604020202020204" pitchFamily="34" charset="0"/>
            </a:endParaRPr>
          </a:p>
          <a:p>
            <a:pPr marL="0" indent="517525">
              <a:buNone/>
            </a:pPr>
            <a:endParaRPr lang="en-US" sz="1800">
              <a:solidFill>
                <a:srgbClr val="00B05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5.3 Các kiểu dữ liệu của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9220200" cy="4876800"/>
          </a:xfrm>
        </p:spPr>
        <p:txBody>
          <a:bodyPr>
            <a:normAutofit/>
          </a:bodyPr>
          <a:lstStyle/>
          <a:p>
            <a:pPr marL="514350" indent="-514350" algn="just">
              <a:lnSpc>
                <a:spcPct val="130000"/>
              </a:lnSpc>
              <a:spcBef>
                <a:spcPts val="300"/>
              </a:spcBef>
              <a:spcAft>
                <a:spcPts val="300"/>
              </a:spcAft>
              <a:buFont typeface="+mj-lt"/>
              <a:buAutoNum type="arabicParenR" startAt="7"/>
            </a:pPr>
            <a:r>
              <a:rPr lang="en-US" sz="2800" b="1">
                <a:latin typeface="Arial" panose="020B0604020202020204" pitchFamily="34" charset="0"/>
                <a:cs typeface="Arial" panose="020B0604020202020204" pitchFamily="34" charset="0"/>
              </a:rPr>
              <a:t>Truy xuất đến từng trường của biến cấu trúc:</a:t>
            </a:r>
            <a:endParaRPr lang="en-US" sz="2800" b="1">
              <a:solidFill>
                <a:srgbClr val="0000FF"/>
              </a:solidFill>
              <a:latin typeface="Arial" panose="020B0604020202020204" pitchFamily="34" charset="0"/>
              <a:cs typeface="Arial" panose="020B0604020202020204" pitchFamily="34" charset="0"/>
            </a:endParaRPr>
          </a:p>
          <a:p>
            <a:pPr marL="0" indent="517525">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endParaRPr lang="en-US" sz="2400">
              <a:solidFill>
                <a:srgbClr val="000000"/>
              </a:solidFill>
              <a:latin typeface="Consolas" panose="020B0609020204030204" pitchFamily="49" charset="0"/>
            </a:endParaRP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endParaRPr lang="en-US" sz="2400">
              <a:solidFill>
                <a:srgbClr val="000000"/>
              </a:solidFill>
              <a:latin typeface="Consolas" panose="020B0609020204030204" pitchFamily="49" charset="0"/>
            </a:endParaRP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endParaRPr lang="en-US" sz="2400">
              <a:solidFill>
                <a:srgbClr val="00B050"/>
              </a:solidFill>
              <a:latin typeface="Consolas" panose="020B0609020204030204" pitchFamily="49" charset="0"/>
            </a:endParaRPr>
          </a:p>
          <a:p>
            <a:pPr marL="0" indent="514350">
              <a:buNone/>
            </a:pPr>
            <a:r>
              <a:rPr lang="fr-FR" sz="2400">
                <a:solidFill>
                  <a:srgbClr val="000000"/>
                </a:solidFill>
                <a:latin typeface="Consolas" panose="020B0609020204030204" pitchFamily="49" charset="0"/>
              </a:rPr>
              <a:t>cout </a:t>
            </a:r>
            <a:r>
              <a:rPr lang="fr-FR" sz="2400">
                <a:solidFill>
                  <a:srgbClr val="008080"/>
                </a:solidFill>
                <a:latin typeface="Consolas" panose="020B0609020204030204" pitchFamily="49" charset="0"/>
              </a:rPr>
              <a:t>&lt;&lt;</a:t>
            </a:r>
            <a:r>
              <a:rPr lang="fr-FR" sz="2400">
                <a:solidFill>
                  <a:srgbClr val="000000"/>
                </a:solidFill>
                <a:latin typeface="Consolas" panose="020B0609020204030204" pitchFamily="49" charset="0"/>
              </a:rPr>
              <a:t> </a:t>
            </a:r>
            <a:r>
              <a:rPr lang="fr-FR" sz="2400">
                <a:solidFill>
                  <a:srgbClr val="A31515"/>
                </a:solidFill>
                <a:latin typeface="Consolas" panose="020B0609020204030204" pitchFamily="49" charset="0"/>
              </a:rPr>
              <a:t>"Nhap tu va mau:"</a:t>
            </a:r>
            <a:r>
              <a:rPr lang="fr-FR" sz="2400">
                <a:solidFill>
                  <a:srgbClr val="000000"/>
                </a:solidFill>
                <a:latin typeface="Consolas" panose="020B0609020204030204" pitchFamily="49" charset="0"/>
              </a:rPr>
              <a:t>;</a:t>
            </a:r>
            <a:endParaRPr lang="fr-FR" sz="2400">
              <a:solidFill>
                <a:srgbClr val="000000"/>
              </a:solidFill>
              <a:latin typeface="Consolas" panose="020B0609020204030204" pitchFamily="49" charset="0"/>
            </a:endParaRP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.mau; </a:t>
            </a:r>
            <a:endParaRPr lang="en-US" sz="2400">
              <a:solidFill>
                <a:srgbClr val="000000"/>
              </a:solidFill>
              <a:latin typeface="Consolas" panose="020B0609020204030204" pitchFamily="49" charset="0"/>
            </a:endParaRP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endParaRPr lang="en-US" sz="2400">
              <a:solidFill>
                <a:srgbClr val="00B050"/>
              </a:solidFill>
              <a:latin typeface="Arial" panose="020B0604020202020204" pitchFamily="34" charset="0"/>
              <a:cs typeface="Arial" panose="020B0604020202020204" pitchFamily="34" charset="0"/>
            </a:endParaRP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p-&gt;</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-&gt;mau; </a:t>
            </a:r>
            <a:endParaRPr lang="en-US" sz="2400">
              <a:solidFill>
                <a:srgbClr val="000000"/>
              </a:solidFill>
              <a:latin typeface="Consolas" panose="020B0609020204030204" pitchFamily="49" charset="0"/>
            </a:endParaRPr>
          </a:p>
          <a:p>
            <a:pPr marL="0" indent="517525">
              <a:buNone/>
            </a:pPr>
            <a:endParaRPr lang="en-US" sz="2400">
              <a:solidFill>
                <a:srgbClr val="000000"/>
              </a:solidFill>
              <a:latin typeface="Consolas" panose="020B0609020204030204" pitchFamily="49"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5.3 Các kiểu dữ liệu của C++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5.4 Cấp phát bộ nhớ</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800" b="1">
                <a:solidFill>
                  <a:srgbClr val="FF0000"/>
                </a:solidFill>
                <a:latin typeface="Arial" panose="020B0604020202020204" pitchFamily="34" charset="0"/>
                <a:cs typeface="Arial" panose="020B0604020202020204" pitchFamily="34" charset="0"/>
              </a:rPr>
              <a:t>C</a:t>
            </a:r>
            <a:r>
              <a:rPr lang="vi-VN" sz="2800" b="1">
                <a:solidFill>
                  <a:srgbClr val="FF0000"/>
                </a:solidFill>
                <a:latin typeface="Arial" panose="020B0604020202020204" pitchFamily="34" charset="0"/>
                <a:cs typeface="Arial" panose="020B0604020202020204" pitchFamily="34" charset="0"/>
              </a:rPr>
              <a:t>ấp phát bộ nhớ</a:t>
            </a:r>
            <a:r>
              <a:rPr lang="en-US" sz="2800" b="1">
                <a:solidFill>
                  <a:srgbClr val="FF0000"/>
                </a:solidFill>
                <a:latin typeface="Arial" panose="020B0604020202020204" pitchFamily="34" charset="0"/>
                <a:cs typeface="Arial" panose="020B0604020202020204" pitchFamily="34" charset="0"/>
              </a:rPr>
              <a:t>:</a:t>
            </a:r>
            <a:r>
              <a:rPr lang="vi-VN" sz="2800" b="1">
                <a:solidFill>
                  <a:srgbClr val="FF0000"/>
                </a:solidFill>
                <a:latin typeface="Arial" panose="020B0604020202020204" pitchFamily="34" charset="0"/>
                <a:cs typeface="Arial" panose="020B0604020202020204" pitchFamily="34" charset="0"/>
              </a:rPr>
              <a:t> </a:t>
            </a:r>
            <a:r>
              <a:rPr lang="vi-VN" sz="2800" b="1">
                <a:solidFill>
                  <a:srgbClr val="0000FF"/>
                </a:solidFill>
                <a:latin typeface="Arial" panose="020B0604020202020204" pitchFamily="34" charset="0"/>
                <a:cs typeface="Arial" panose="020B0604020202020204" pitchFamily="34" charset="0"/>
              </a:rPr>
              <a:t>new</a:t>
            </a:r>
            <a:endParaRPr lang="vi-VN" sz="2800" b="1">
              <a:solidFill>
                <a:srgbClr val="0000FF"/>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Kiểu </a:t>
            </a:r>
            <a:r>
              <a:rPr lang="vi-VN" sz="2800">
                <a:solidFill>
                  <a:schemeClr val="tx1">
                    <a:lumMod val="95000"/>
                    <a:lumOff val="5000"/>
                  </a:schemeClr>
                </a:solidFill>
                <a:latin typeface="Arial" panose="020B0604020202020204" pitchFamily="34" charset="0"/>
                <a:cs typeface="Arial" panose="020B0604020202020204" pitchFamily="34" charset="0"/>
              </a:rPr>
              <a:t>*</a:t>
            </a:r>
            <a:r>
              <a:rPr lang="en-US" sz="2800">
                <a:solidFill>
                  <a:schemeClr val="tx1">
                    <a:lumMod val="95000"/>
                    <a:lumOff val="5000"/>
                  </a:schemeClr>
                </a:solidFill>
                <a:latin typeface="Arial" panose="020B0604020202020204" pitchFamily="34" charset="0"/>
                <a:cs typeface="Arial" panose="020B0604020202020204" pitchFamily="34" charset="0"/>
              </a:rPr>
              <a:t>p</a:t>
            </a:r>
            <a:r>
              <a:rPr lang="vi-VN" sz="2800">
                <a:solidFill>
                  <a:schemeClr val="tx1">
                    <a:lumMod val="95000"/>
                    <a:lumOff val="5000"/>
                  </a:schemeClr>
                </a:solidFill>
                <a:latin typeface="Arial" panose="020B0604020202020204" pitchFamily="34" charset="0"/>
                <a:cs typeface="Arial" panose="020B0604020202020204" pitchFamily="34" charset="0"/>
              </a:rPr>
              <a:t>;</a:t>
            </a:r>
            <a:r>
              <a:rPr lang="en-US" sz="2800">
                <a:solidFill>
                  <a:schemeClr val="tx1">
                    <a:lumMod val="95000"/>
                    <a:lumOff val="5000"/>
                  </a:schemeClr>
                </a:solidFill>
                <a:latin typeface="Arial" panose="020B0604020202020204" pitchFamily="34" charset="0"/>
                <a:cs typeface="Arial" panose="020B0604020202020204" pitchFamily="34" charset="0"/>
              </a:rPr>
              <a:t> //khai báo 1 biến con trỏ để chứa địa chỉ vùng nhớ sẽ được cấp phát</a:t>
            </a:r>
            <a:endParaRPr lang="vi-VN" sz="28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p</a:t>
            </a:r>
            <a:r>
              <a:rPr lang="vi-VN" sz="2800">
                <a:solidFill>
                  <a:schemeClr val="tx1">
                    <a:lumMod val="95000"/>
                    <a:lumOff val="5000"/>
                  </a:schemeClr>
                </a:solidFill>
                <a:latin typeface="Arial" panose="020B0604020202020204" pitchFamily="34" charset="0"/>
                <a:cs typeface="Arial" panose="020B0604020202020204" pitchFamily="34" charset="0"/>
              </a:rPr>
              <a:t> = </a:t>
            </a:r>
            <a:r>
              <a:rPr lang="vi-VN" sz="2800">
                <a:solidFill>
                  <a:srgbClr val="0000FF"/>
                </a:solidFill>
                <a:latin typeface="Arial" panose="020B0604020202020204" pitchFamily="34" charset="0"/>
                <a:cs typeface="Arial" panose="020B0604020202020204" pitchFamily="34" charset="0"/>
              </a:rPr>
              <a:t>new</a:t>
            </a:r>
            <a:r>
              <a:rPr lang="vi-VN" sz="2800">
                <a:solidFill>
                  <a:schemeClr val="tx1">
                    <a:lumMod val="95000"/>
                    <a:lumOff val="5000"/>
                  </a:schemeClr>
                </a:solidFill>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Kiểu</a:t>
            </a:r>
            <a:r>
              <a:rPr lang="vi-VN" sz="2800">
                <a:solidFill>
                  <a:schemeClr val="tx1">
                    <a:lumMod val="95000"/>
                    <a:lumOff val="5000"/>
                  </a:schemeClr>
                </a:solidFill>
                <a:latin typeface="Arial" panose="020B0604020202020204" pitchFamily="34" charset="0"/>
                <a:cs typeface="Arial" panose="020B0604020202020204" pitchFamily="34" charset="0"/>
              </a:rPr>
              <a:t>; </a:t>
            </a:r>
            <a:r>
              <a:rPr lang="en-US" sz="2800">
                <a:solidFill>
                  <a:srgbClr val="C00000"/>
                </a:solidFill>
                <a:latin typeface="Arial" panose="020B0604020202020204" pitchFamily="34" charset="0"/>
                <a:cs typeface="Arial" panose="020B0604020202020204" pitchFamily="34" charset="0"/>
              </a:rPr>
              <a:t>//cấp phát bộ nhớ cho 1 phần tử </a:t>
            </a:r>
            <a:endParaRPr lang="vi-VN" sz="2800">
              <a:solidFill>
                <a:srgbClr val="C00000"/>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p</a:t>
            </a:r>
            <a:r>
              <a:rPr lang="vi-VN" sz="2800">
                <a:solidFill>
                  <a:schemeClr val="tx1">
                    <a:lumMod val="95000"/>
                    <a:lumOff val="5000"/>
                  </a:schemeClr>
                </a:solidFill>
                <a:latin typeface="Arial" panose="020B0604020202020204" pitchFamily="34" charset="0"/>
                <a:cs typeface="Arial" panose="020B0604020202020204" pitchFamily="34" charset="0"/>
              </a:rPr>
              <a:t> = </a:t>
            </a:r>
            <a:r>
              <a:rPr lang="vi-VN" sz="2800">
                <a:solidFill>
                  <a:srgbClr val="0000FF"/>
                </a:solidFill>
                <a:latin typeface="Arial" panose="020B0604020202020204" pitchFamily="34" charset="0"/>
                <a:cs typeface="Arial" panose="020B0604020202020204" pitchFamily="34" charset="0"/>
              </a:rPr>
              <a:t>new </a:t>
            </a:r>
            <a:r>
              <a:rPr lang="en-US" sz="2800">
                <a:solidFill>
                  <a:srgbClr val="0000FF"/>
                </a:solidFill>
                <a:latin typeface="Arial" panose="020B0604020202020204" pitchFamily="34" charset="0"/>
                <a:cs typeface="Arial" panose="020B0604020202020204" pitchFamily="34" charset="0"/>
              </a:rPr>
              <a:t>Kiểu</a:t>
            </a:r>
            <a:r>
              <a:rPr lang="vi-VN" sz="2800">
                <a:solidFill>
                  <a:schemeClr val="tx1">
                    <a:lumMod val="95000"/>
                    <a:lumOff val="5000"/>
                  </a:schemeClr>
                </a:solidFill>
                <a:latin typeface="Arial" panose="020B0604020202020204" pitchFamily="34" charset="0"/>
                <a:cs typeface="Arial" panose="020B0604020202020204" pitchFamily="34" charset="0"/>
              </a:rPr>
              <a:t>[</a:t>
            </a:r>
            <a:r>
              <a:rPr lang="en-US" sz="2800">
                <a:solidFill>
                  <a:schemeClr val="tx1">
                    <a:lumMod val="95000"/>
                    <a:lumOff val="5000"/>
                  </a:schemeClr>
                </a:solidFill>
                <a:latin typeface="Arial" panose="020B0604020202020204" pitchFamily="34" charset="0"/>
                <a:cs typeface="Arial" panose="020B0604020202020204" pitchFamily="34" charset="0"/>
              </a:rPr>
              <a:t>n</a:t>
            </a:r>
            <a:r>
              <a:rPr lang="vi-VN" sz="2800">
                <a:solidFill>
                  <a:schemeClr val="tx1">
                    <a:lumMod val="95000"/>
                    <a:lumOff val="5000"/>
                  </a:schemeClr>
                </a:solidFill>
                <a:latin typeface="Arial" panose="020B0604020202020204" pitchFamily="34" charset="0"/>
                <a:cs typeface="Arial" panose="020B0604020202020204" pitchFamily="34" charset="0"/>
              </a:rPr>
              <a:t>]; </a:t>
            </a:r>
            <a:r>
              <a:rPr lang="vi-VN" sz="2800">
                <a:solidFill>
                  <a:srgbClr val="C00000"/>
                </a:solidFill>
                <a:latin typeface="Arial" panose="020B0604020202020204" pitchFamily="34" charset="0"/>
                <a:cs typeface="Arial" panose="020B0604020202020204" pitchFamily="34" charset="0"/>
              </a:rPr>
              <a:t>//</a:t>
            </a:r>
            <a:r>
              <a:rPr lang="en-US" sz="2800">
                <a:solidFill>
                  <a:srgbClr val="C00000"/>
                </a:solidFill>
                <a:latin typeface="Arial" panose="020B0604020202020204" pitchFamily="34" charset="0"/>
                <a:cs typeface="Arial" panose="020B0604020202020204" pitchFamily="34" charset="0"/>
              </a:rPr>
              <a:t>cấp phát bộ nhớ cho n phần tử</a:t>
            </a:r>
            <a:endParaRPr lang="en-US" sz="2800">
              <a:solidFill>
                <a:srgbClr val="C00000"/>
              </a:solidFill>
              <a:latin typeface="Arial" panose="020B0604020202020204" pitchFamily="34" charset="0"/>
              <a:cs typeface="Arial" panose="020B0604020202020204" pitchFamily="34" charset="0"/>
            </a:endParaRPr>
          </a:p>
          <a:p>
            <a:pPr indent="-1905" algn="just">
              <a:lnSpc>
                <a:spcPct val="130000"/>
              </a:lnSpc>
              <a:spcBef>
                <a:spcPts val="300"/>
              </a:spcBef>
              <a:spcAft>
                <a:spcPts val="300"/>
              </a:spcAft>
              <a:buNone/>
            </a:pPr>
            <a:r>
              <a:rPr lang="en-US" sz="2800" b="1">
                <a:solidFill>
                  <a:srgbClr val="0000FF"/>
                </a:solidFill>
                <a:latin typeface="Arial" panose="020B0604020202020204" pitchFamily="34" charset="0"/>
                <a:cs typeface="Arial" panose="020B0604020202020204" pitchFamily="34" charset="0"/>
              </a:rPr>
              <a:t>Ví dụ: </a:t>
            </a:r>
            <a:endParaRPr lang="en-US" sz="2800" b="1">
              <a:solidFill>
                <a:srgbClr val="0000FF"/>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float *p = </a:t>
            </a:r>
            <a:r>
              <a:rPr lang="en-US" sz="2800">
                <a:solidFill>
                  <a:srgbClr val="0000FF"/>
                </a:solidFill>
                <a:latin typeface="Arial" panose="020B0604020202020204" pitchFamily="34" charset="0"/>
                <a:cs typeface="Arial" panose="020B0604020202020204" pitchFamily="34" charset="0"/>
              </a:rPr>
              <a:t>new</a:t>
            </a:r>
            <a:r>
              <a:rPr lang="en-US" sz="2800">
                <a:latin typeface="Arial" panose="020B0604020202020204" pitchFamily="34" charset="0"/>
                <a:cs typeface="Arial" panose="020B0604020202020204" pitchFamily="34" charset="0"/>
              </a:rPr>
              <a:t> float;</a:t>
            </a:r>
            <a:endParaRPr lang="en-US" sz="2800">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latin typeface="Arial" panose="020B0604020202020204" pitchFamily="34" charset="0"/>
                <a:cs typeface="Arial" panose="020B0604020202020204" pitchFamily="34" charset="0"/>
              </a:rPr>
              <a:t>		int *pn = </a:t>
            </a:r>
            <a:r>
              <a:rPr lang="en-US" sz="2800">
                <a:solidFill>
                  <a:srgbClr val="0000FF"/>
                </a:solidFill>
                <a:latin typeface="Arial" panose="020B0604020202020204" pitchFamily="34" charset="0"/>
                <a:cs typeface="Arial" panose="020B0604020202020204" pitchFamily="34" charset="0"/>
              </a:rPr>
              <a:t>new</a:t>
            </a:r>
            <a:r>
              <a:rPr lang="en-US" sz="2800">
                <a:latin typeface="Arial" panose="020B0604020202020204" pitchFamily="34" charset="0"/>
                <a:cs typeface="Arial" panose="020B0604020202020204" pitchFamily="34" charset="0"/>
              </a:rPr>
              <a:t> int[100];</a:t>
            </a:r>
            <a:endParaRPr lang="en-US"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5.4 Cấp phát bộ nhớ</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800" b="1">
                <a:solidFill>
                  <a:srgbClr val="FF0000"/>
                </a:solidFill>
                <a:latin typeface="Arial" panose="020B0604020202020204" pitchFamily="34" charset="0"/>
                <a:cs typeface="Arial" panose="020B0604020202020204" pitchFamily="34" charset="0"/>
              </a:rPr>
              <a:t> Giải phóng</a:t>
            </a:r>
            <a:r>
              <a:rPr lang="vi-VN" sz="2800" b="1">
                <a:solidFill>
                  <a:srgbClr val="FF0000"/>
                </a:solidFill>
                <a:latin typeface="Arial" panose="020B0604020202020204" pitchFamily="34" charset="0"/>
                <a:cs typeface="Arial" panose="020B0604020202020204" pitchFamily="34" charset="0"/>
              </a:rPr>
              <a:t> bộ nhớ</a:t>
            </a:r>
            <a:r>
              <a:rPr lang="en-US" sz="2800" b="1">
                <a:solidFill>
                  <a:srgbClr val="FF0000"/>
                </a:solidFill>
                <a:latin typeface="Arial" panose="020B0604020202020204" pitchFamily="34" charset="0"/>
                <a:cs typeface="Arial" panose="020B0604020202020204" pitchFamily="34" charset="0"/>
              </a:rPr>
              <a:t>:</a:t>
            </a:r>
            <a:r>
              <a:rPr lang="vi-VN" sz="2800" b="1">
                <a:solidFill>
                  <a:srgbClr val="FF0000"/>
                </a:solidFill>
                <a:latin typeface="Arial" panose="020B0604020202020204" pitchFamily="34" charset="0"/>
                <a:cs typeface="Arial" panose="020B0604020202020204" pitchFamily="34" charset="0"/>
              </a:rPr>
              <a:t> </a:t>
            </a:r>
            <a:r>
              <a:rPr lang="en-US" sz="2800" b="1">
                <a:solidFill>
                  <a:srgbClr val="0000FF"/>
                </a:solidFill>
                <a:latin typeface="Arial" panose="020B0604020202020204" pitchFamily="34" charset="0"/>
                <a:cs typeface="Arial" panose="020B0604020202020204" pitchFamily="34" charset="0"/>
              </a:rPr>
              <a:t>delete</a:t>
            </a:r>
            <a:endParaRPr lang="vi-VN" sz="2800" b="1">
              <a:solidFill>
                <a:srgbClr val="0000FF"/>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delete </a:t>
            </a:r>
            <a:r>
              <a:rPr lang="en-US" sz="2800">
                <a:solidFill>
                  <a:schemeClr val="tx1">
                    <a:lumMod val="95000"/>
                    <a:lumOff val="5000"/>
                  </a:schemeClr>
                </a:solidFill>
                <a:latin typeface="Arial" panose="020B0604020202020204" pitchFamily="34" charset="0"/>
                <a:cs typeface="Arial" panose="020B0604020202020204" pitchFamily="34" charset="0"/>
              </a:rPr>
              <a:t>p</a:t>
            </a:r>
            <a:r>
              <a:rPr lang="vi-VN" sz="2800">
                <a:solidFill>
                  <a:schemeClr val="tx1">
                    <a:lumMod val="95000"/>
                    <a:lumOff val="5000"/>
                  </a:schemeClr>
                </a:solidFill>
                <a:latin typeface="Arial" panose="020B0604020202020204" pitchFamily="34" charset="0"/>
                <a:cs typeface="Arial" panose="020B0604020202020204" pitchFamily="34" charset="0"/>
              </a:rPr>
              <a:t>;</a:t>
            </a:r>
            <a:r>
              <a:rPr lang="en-US" sz="2800">
                <a:solidFill>
                  <a:schemeClr val="tx1">
                    <a:lumMod val="95000"/>
                    <a:lumOff val="5000"/>
                  </a:schemeClr>
                </a:solidFill>
                <a:latin typeface="Arial" panose="020B0604020202020204" pitchFamily="34" charset="0"/>
                <a:cs typeface="Arial" panose="020B0604020202020204" pitchFamily="34" charset="0"/>
              </a:rPr>
              <a:t> </a:t>
            </a:r>
            <a:endParaRPr lang="en-US" sz="2800">
              <a:solidFill>
                <a:schemeClr val="tx1">
                  <a:lumMod val="95000"/>
                  <a:lumOff val="5000"/>
                </a:schemeClr>
              </a:solidFill>
              <a:latin typeface="Arial" panose="020B0604020202020204" pitchFamily="34" charset="0"/>
              <a:cs typeface="Arial" panose="020B0604020202020204" pitchFamily="34" charset="0"/>
            </a:endParaRPr>
          </a:p>
          <a:p>
            <a:pPr marL="463550" indent="-463550"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a:t>
            </a:r>
            <a:r>
              <a:rPr lang="en-US" sz="2800">
                <a:solidFill>
                  <a:srgbClr val="0000FF"/>
                </a:solidFill>
                <a:latin typeface="Arial" panose="020B0604020202020204" pitchFamily="34" charset="0"/>
                <a:cs typeface="Arial" panose="020B0604020202020204" pitchFamily="34" charset="0"/>
              </a:rPr>
              <a:t>delete</a:t>
            </a:r>
            <a:r>
              <a:rPr lang="en-US" sz="2800">
                <a:solidFill>
                  <a:schemeClr val="tx1">
                    <a:lumMod val="95000"/>
                    <a:lumOff val="5000"/>
                  </a:schemeClr>
                </a:solidFill>
                <a:latin typeface="Arial" panose="020B0604020202020204" pitchFamily="34" charset="0"/>
                <a:cs typeface="Arial" panose="020B0604020202020204" pitchFamily="34" charset="0"/>
              </a:rPr>
              <a:t> [] pn;</a:t>
            </a:r>
            <a:endParaRPr lang="vi-VN" sz="2800">
              <a:solidFill>
                <a:srgbClr val="006600"/>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800" b="1">
                <a:solidFill>
                  <a:srgbClr val="FF0000"/>
                </a:solidFill>
                <a:latin typeface="Arial" panose="020B0604020202020204" pitchFamily="34" charset="0"/>
                <a:cs typeface="Arial" panose="020B0604020202020204" pitchFamily="34" charset="0"/>
              </a:rPr>
              <a:t> Kiểm tra kết quả cấp phát bộ nhớ:</a:t>
            </a:r>
            <a:endParaRPr lang="vi-VN" sz="2800" b="1">
              <a:solidFill>
                <a:srgbClr val="FF0000"/>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 Nếu thành công: p sẽ chứa </a:t>
            </a:r>
            <a:r>
              <a:rPr lang="en-US" sz="2800" u="sng">
                <a:solidFill>
                  <a:schemeClr val="tx1">
                    <a:lumMod val="95000"/>
                    <a:lumOff val="5000"/>
                  </a:schemeClr>
                </a:solidFill>
                <a:latin typeface="Arial" panose="020B0604020202020204" pitchFamily="34" charset="0"/>
                <a:cs typeface="Arial" panose="020B0604020202020204" pitchFamily="34" charset="0"/>
              </a:rPr>
              <a:t>địa chỉ đầu vùng  nhớ được cấp phát</a:t>
            </a:r>
            <a:r>
              <a:rPr lang="en-US" sz="2800">
                <a:solidFill>
                  <a:schemeClr val="tx1">
                    <a:lumMod val="95000"/>
                    <a:lumOff val="5000"/>
                  </a:schemeClr>
                </a:solidFill>
                <a:latin typeface="Arial" panose="020B0604020202020204" pitchFamily="34" charset="0"/>
                <a:cs typeface="Arial" panose="020B0604020202020204" pitchFamily="34" charset="0"/>
              </a:rPr>
              <a:t>.</a:t>
            </a:r>
            <a:endParaRPr lang="en-US" sz="28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anose="020B0604020202020204" pitchFamily="34" charset="0"/>
                <a:cs typeface="Arial" panose="020B0604020202020204" pitchFamily="34" charset="0"/>
              </a:rPr>
              <a:t>	 + Nếu thất bại: </a:t>
            </a:r>
            <a:r>
              <a:rPr lang="en-US" sz="2800">
                <a:solidFill>
                  <a:srgbClr val="0000FF"/>
                </a:solidFill>
                <a:latin typeface="Arial" panose="020B0604020202020204" pitchFamily="34" charset="0"/>
                <a:cs typeface="Arial" panose="020B0604020202020204" pitchFamily="34" charset="0"/>
              </a:rPr>
              <a:t>p = NULL </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 Hàm trong C++</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07366"/>
            <a:ext cx="2133600" cy="228600"/>
          </a:xfrm>
        </p:spPr>
        <p:txBody>
          <a:bodyPr/>
          <a:lstStyle/>
          <a:p>
            <a:pPr>
              <a:defRPr/>
            </a:pPr>
            <a:fld id="{688F6725-D91E-415D-8720-601CB0D1C024}"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grpSp>
        <p:nvGrpSpPr>
          <p:cNvPr id="41" name="Group 40"/>
          <p:cNvGrpSpPr/>
          <p:nvPr/>
        </p:nvGrpSpPr>
        <p:grpSpPr>
          <a:xfrm>
            <a:off x="1828800" y="1393634"/>
            <a:ext cx="6400800" cy="665163"/>
            <a:chOff x="1828800" y="1665516"/>
            <a:chExt cx="6400800" cy="665163"/>
          </a:xfrm>
        </p:grpSpPr>
        <p:grpSp>
          <p:nvGrpSpPr>
            <p:cNvPr id="3" name="Group 3"/>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Đối có giá trị mặc định</a:t>
              </a:r>
              <a:endParaRPr lang="en-US" sz="2800" dirty="0">
                <a:latin typeface="Times New Roman" panose="02020603050405020304" pitchFamily="18" charset="0"/>
                <a:cs typeface="Times New Roman" panose="02020603050405020304" pitchFamily="18" charset="0"/>
              </a:endParaRPr>
            </a:p>
          </p:txBody>
        </p:sp>
        <p:sp>
          <p:nvSpPr>
            <p:cNvPr id="52" name="Text Box 13"/>
            <p:cNvSpPr txBox="1">
              <a:spLocks noChangeArrowheads="1"/>
            </p:cNvSpPr>
            <p:nvPr/>
          </p:nvSpPr>
          <p:spPr bwMode="gray">
            <a:xfrm>
              <a:off x="2025650" y="1763941"/>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1</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42" name="Group 41"/>
          <p:cNvGrpSpPr/>
          <p:nvPr/>
        </p:nvGrpSpPr>
        <p:grpSpPr>
          <a:xfrm>
            <a:off x="1828800" y="2173666"/>
            <a:ext cx="5410200" cy="665163"/>
            <a:chOff x="1828800" y="2605314"/>
            <a:chExt cx="5410200" cy="665163"/>
          </a:xfrm>
        </p:grpSpPr>
        <p:grpSp>
          <p:nvGrpSpPr>
            <p:cNvPr id="7" name="Group 7"/>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Biến tham chiếu </a:t>
              </a:r>
              <a:endParaRPr lang="en-US" sz="2800" dirty="0">
                <a:latin typeface="Times New Roman" panose="02020603050405020304" pitchFamily="18" charset="0"/>
                <a:cs typeface="Times New Roman" panose="02020603050405020304" pitchFamily="18" charset="0"/>
              </a:endParaRPr>
            </a:p>
          </p:txBody>
        </p:sp>
        <p:sp>
          <p:nvSpPr>
            <p:cNvPr id="55" name="Text Box 16"/>
            <p:cNvSpPr txBox="1">
              <a:spLocks noChangeArrowheads="1"/>
            </p:cNvSpPr>
            <p:nvPr/>
          </p:nvSpPr>
          <p:spPr bwMode="gray">
            <a:xfrm>
              <a:off x="2025650" y="2775858"/>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2</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1828800" y="2940381"/>
            <a:ext cx="5410200" cy="665163"/>
            <a:chOff x="1828800" y="3472091"/>
            <a:chExt cx="5410200" cy="665163"/>
          </a:xfrm>
        </p:grpSpPr>
        <p:grpSp>
          <p:nvGrpSpPr>
            <p:cNvPr id="8" name="Group 17"/>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Sử dụng biến tham chiếu </a:t>
              </a:r>
              <a:endParaRPr lang="en-US" sz="2800" dirty="0">
                <a:latin typeface="Times New Roman" panose="02020603050405020304" pitchFamily="18" charset="0"/>
                <a:cs typeface="Times New Roman" panose="02020603050405020304" pitchFamily="18" charset="0"/>
              </a:endParaRPr>
            </a:p>
          </p:txBody>
        </p:sp>
        <p:sp>
          <p:nvSpPr>
            <p:cNvPr id="66" name="Text Box 27"/>
            <p:cNvSpPr txBox="1">
              <a:spLocks noChangeArrowheads="1"/>
            </p:cNvSpPr>
            <p:nvPr/>
          </p:nvSpPr>
          <p:spPr bwMode="gray">
            <a:xfrm>
              <a:off x="2025650" y="35705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3</a:t>
              </a:r>
              <a:endParaRPr 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56" name="Group 55"/>
          <p:cNvGrpSpPr/>
          <p:nvPr/>
        </p:nvGrpSpPr>
        <p:grpSpPr>
          <a:xfrm>
            <a:off x="1828800" y="3697666"/>
            <a:ext cx="5410200" cy="665163"/>
            <a:chOff x="1828800" y="4386491"/>
            <a:chExt cx="5410200" cy="665163"/>
          </a:xfrm>
        </p:grpSpPr>
        <p:grpSp>
          <p:nvGrpSpPr>
            <p:cNvPr id="9" name="Group 21"/>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Con trỏ hàm</a:t>
              </a:r>
              <a:endParaRPr lang="en-US" sz="2800" dirty="0">
                <a:latin typeface="Times New Roman" panose="02020603050405020304" pitchFamily="18" charset="0"/>
                <a:cs typeface="Times New Roman" panose="02020603050405020304" pitchFamily="18" charset="0"/>
              </a:endParaRPr>
            </a:p>
          </p:txBody>
        </p:sp>
        <p:sp>
          <p:nvSpPr>
            <p:cNvPr id="69"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anose="02020603050405020304" pitchFamily="18" charset="0"/>
                  <a:cs typeface="Times New Roman" panose="02020603050405020304" pitchFamily="18" charset="0"/>
                </a:rPr>
                <a:t>4</a:t>
              </a:r>
              <a:endParaRPr lang="en-US" sz="2400" b="1">
                <a:solidFill>
                  <a:schemeClr val="bg1"/>
                </a:solidFill>
                <a:latin typeface="Times New Roman" panose="02020603050405020304" pitchFamily="18" charset="0"/>
                <a:cs typeface="Times New Roman" panose="02020603050405020304" pitchFamily="18" charset="0"/>
              </a:endParaRPr>
            </a:p>
          </p:txBody>
        </p:sp>
      </p:grpSp>
      <p:grpSp>
        <p:nvGrpSpPr>
          <p:cNvPr id="60" name="Group 59"/>
          <p:cNvGrpSpPr/>
          <p:nvPr/>
        </p:nvGrpSpPr>
        <p:grpSpPr>
          <a:xfrm>
            <a:off x="1828800" y="445966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Inline Function</a:t>
              </a:r>
              <a:endParaRPr lang="en-US" sz="2800" dirty="0">
                <a:latin typeface="Times New Roman" panose="02020603050405020304" pitchFamily="18" charset="0"/>
                <a:cs typeface="Times New Roman" panose="02020603050405020304" pitchFamily="18" charset="0"/>
              </a:endParaRPr>
            </a:p>
          </p:txBody>
        </p:sp>
        <p:sp>
          <p:nvSpPr>
            <p:cNvPr id="72" name="Text Box 30"/>
            <p:cNvSpPr txBox="1">
              <a:spLocks noChangeArrowheads="1"/>
            </p:cNvSpPr>
            <p:nvPr/>
          </p:nvSpPr>
          <p:spPr bwMode="gray">
            <a:xfrm>
              <a:off x="2028138" y="5400904"/>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5</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10" name="Group 17"/>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5</a:t>
                </a:r>
                <a:endParaRPr lang="en-US" sz="2400" dirty="0">
                  <a:solidFill>
                    <a:schemeClr val="bg1"/>
                  </a:solidFill>
                  <a:latin typeface="Times New Roman" panose="02020603050405020304" pitchFamily="18" charset="0"/>
                  <a:cs typeface="Times New Roman" panose="02020603050405020304" pitchFamily="18" charset="0"/>
                </a:endParaRPr>
              </a:p>
            </p:txBody>
          </p:sp>
        </p:grpSp>
      </p:grpSp>
      <p:grpSp>
        <p:nvGrpSpPr>
          <p:cNvPr id="73" name="Group 72"/>
          <p:cNvGrpSpPr/>
          <p:nvPr/>
        </p:nvGrpSpPr>
        <p:grpSpPr>
          <a:xfrm>
            <a:off x="1828800" y="5221666"/>
            <a:ext cx="5410200" cy="665163"/>
            <a:chOff x="1828800" y="4386491"/>
            <a:chExt cx="5410200" cy="665163"/>
          </a:xfrm>
        </p:grpSpPr>
        <p:grpSp>
          <p:nvGrpSpPr>
            <p:cNvPr id="77" name="Group 21"/>
            <p:cNvGrpSpPr/>
            <p:nvPr/>
          </p:nvGrpSpPr>
          <p:grpSpPr bwMode="auto">
            <a:xfrm>
              <a:off x="1828800" y="4386491"/>
              <a:ext cx="762000" cy="665163"/>
              <a:chOff x="3174" y="2656"/>
              <a:chExt cx="1549" cy="1351"/>
            </a:xfrm>
          </p:grpSpPr>
          <p:sp>
            <p:nvSpPr>
              <p:cNvPr id="8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78" name="Line 28"/>
            <p:cNvSpPr>
              <a:spLocks noChangeShapeType="1"/>
            </p:cNvSpPr>
            <p:nvPr/>
          </p:nvSpPr>
          <p:spPr bwMode="auto">
            <a:xfrm>
              <a:off x="2438400" y="4996091"/>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Định nghĩa chồng các hàm</a:t>
              </a:r>
              <a:endParaRPr lang="en-US" sz="2800" dirty="0">
                <a:latin typeface="Times New Roman" panose="02020603050405020304" pitchFamily="18" charset="0"/>
                <a:cs typeface="Times New Roman" panose="02020603050405020304" pitchFamily="18" charset="0"/>
              </a:endParaRPr>
            </a:p>
          </p:txBody>
        </p:sp>
        <p:sp>
          <p:nvSpPr>
            <p:cNvPr id="80"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anose="02020603050405020304" pitchFamily="18" charset="0"/>
                  <a:cs typeface="Times New Roman" panose="02020603050405020304" pitchFamily="18" charset="0"/>
                </a:rPr>
                <a:t>6</a:t>
              </a:r>
              <a:endParaRPr lang="en-US" sz="2400" b="1">
                <a:solidFill>
                  <a:schemeClr val="bg1"/>
                </a:solidFill>
                <a:latin typeface="Times New Roman" panose="02020603050405020304" pitchFamily="18" charset="0"/>
                <a:cs typeface="Times New Roman" panose="02020603050405020304" pitchFamily="18" charset="0"/>
              </a:endParaRPr>
            </a:p>
          </p:txBody>
        </p:sp>
      </p:grpSp>
      <p:grpSp>
        <p:nvGrpSpPr>
          <p:cNvPr id="92" name="Group 91"/>
          <p:cNvGrpSpPr/>
          <p:nvPr/>
        </p:nvGrpSpPr>
        <p:grpSpPr>
          <a:xfrm>
            <a:off x="1828800" y="5975254"/>
            <a:ext cx="5638800" cy="665163"/>
            <a:chOff x="1828800" y="5323116"/>
            <a:chExt cx="5413775" cy="665163"/>
          </a:xfrm>
        </p:grpSpPr>
        <p:sp>
          <p:nvSpPr>
            <p:cNvPr id="93" name="Line 28"/>
            <p:cNvSpPr>
              <a:spLocks noChangeShapeType="1"/>
            </p:cNvSpPr>
            <p:nvPr/>
          </p:nvSpPr>
          <p:spPr bwMode="auto">
            <a:xfrm>
              <a:off x="2441975" y="5912079"/>
              <a:ext cx="4800600" cy="0"/>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4"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anose="02020603050405020304" pitchFamily="18" charset="0"/>
                  <a:cs typeface="Times New Roman" panose="02020603050405020304" pitchFamily="18" charset="0"/>
                </a:rPr>
                <a:t>Định nghĩa chồng các toán tử</a:t>
              </a:r>
              <a:endParaRPr lang="en-US" sz="2800" dirty="0">
                <a:latin typeface="Times New Roman" panose="02020603050405020304" pitchFamily="18" charset="0"/>
                <a:cs typeface="Times New Roman" panose="02020603050405020304" pitchFamily="18" charset="0"/>
              </a:endParaRPr>
            </a:p>
          </p:txBody>
        </p:sp>
        <p:sp>
          <p:nvSpPr>
            <p:cNvPr id="95" name="Text Box 30"/>
            <p:cNvSpPr txBox="1">
              <a:spLocks noChangeArrowheads="1"/>
            </p:cNvSpPr>
            <p:nvPr/>
          </p:nvSpPr>
          <p:spPr bwMode="gray">
            <a:xfrm>
              <a:off x="2034894" y="5400904"/>
              <a:ext cx="325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anose="02020603050405020304" pitchFamily="18" charset="0"/>
                  <a:cs typeface="Times New Roman" panose="02020603050405020304" pitchFamily="18" charset="0"/>
                </a:rPr>
                <a:t>5</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96" name="Group 17"/>
            <p:cNvGrpSpPr/>
            <p:nvPr/>
          </p:nvGrpSpPr>
          <p:grpSpPr bwMode="auto">
            <a:xfrm>
              <a:off x="1828800" y="5323116"/>
              <a:ext cx="762000" cy="665163"/>
              <a:chOff x="1110" y="2656"/>
              <a:chExt cx="1549" cy="1351"/>
            </a:xfrm>
          </p:grpSpPr>
          <p:sp>
            <p:nvSpPr>
              <p:cNvPr id="9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7</a:t>
                </a:r>
                <a:endParaRPr lang="en-US" sz="2400" dirty="0">
                  <a:solidFill>
                    <a:schemeClr val="bg1"/>
                  </a:solidFill>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5.5.1 Đối có giá trị mặc định</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200" y="1295400"/>
            <a:ext cx="1828800" cy="685800"/>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Ví dụ 1</a:t>
            </a:r>
            <a:r>
              <a:rPr lang="vi-VN" sz="2800">
                <a:solidFill>
                  <a:srgbClr val="0000FF"/>
                </a:solidFill>
                <a:latin typeface="Arial" panose="020B0604020202020204" pitchFamily="34" charset="0"/>
                <a:cs typeface="Arial" panose="020B0604020202020204" pitchFamily="34" charset="0"/>
              </a:rPr>
              <a:t>:</a:t>
            </a:r>
            <a:endParaRPr lang="en-US" sz="28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1026" name="Picture 2"/>
          <p:cNvPicPr>
            <a:picLocks noChangeAspect="1" noChangeArrowheads="1"/>
          </p:cNvPicPr>
          <p:nvPr/>
        </p:nvPicPr>
        <p:blipFill>
          <a:blip r:embed="rId1" cstate="print"/>
          <a:srcRect/>
          <a:stretch>
            <a:fillRect/>
          </a:stretch>
        </p:blipFill>
        <p:spPr bwMode="auto">
          <a:xfrm>
            <a:off x="1905000" y="1524000"/>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457200" y="30480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57200" y="4191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57200" y="536713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a:stretch>
            <a:fillRect/>
          </a:stretch>
        </p:blipFill>
        <p:spPr bwMode="auto">
          <a:xfrm>
            <a:off x="6858000" y="277633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6" cstate="print"/>
          <a:srcRect/>
          <a:stretch>
            <a:fillRect/>
          </a:stretch>
        </p:blipFill>
        <p:spPr bwMode="auto">
          <a:xfrm>
            <a:off x="6858000" y="407173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7" cstate="print"/>
          <a:srcRect/>
          <a:stretch>
            <a:fillRect/>
          </a:stretch>
        </p:blipFill>
        <p:spPr bwMode="auto">
          <a:xfrm>
            <a:off x="6934200" y="5443330"/>
            <a:ext cx="2057400" cy="1033670"/>
          </a:xfrm>
          <a:prstGeom prst="rect">
            <a:avLst/>
          </a:prstGeom>
          <a:noFill/>
          <a:ln w="9525">
            <a:noFill/>
            <a:miter lim="800000"/>
            <a:headEnd/>
            <a:tailEnd/>
          </a:ln>
        </p:spPr>
      </p:pic>
      <p:sp>
        <p:nvSpPr>
          <p:cNvPr id="7" name="Arrow: Right 6"/>
          <p:cNvSpPr/>
          <p:nvPr/>
        </p:nvSpPr>
        <p:spPr>
          <a:xfrm>
            <a:off x="6248400" y="32689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a:off x="6248400" y="58978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6248400" y="4627049"/>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17434"/>
            <a:ext cx="1905000" cy="609600"/>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Ví dụ 2</a:t>
            </a:r>
            <a:r>
              <a:rPr lang="vi-VN" sz="2800">
                <a:solidFill>
                  <a:srgbClr val="0000FF"/>
                </a:solidFill>
                <a:latin typeface="Arial" panose="020B0604020202020204" pitchFamily="34" charset="0"/>
                <a:cs typeface="Arial" panose="020B0604020202020204" pitchFamily="34" charset="0"/>
              </a:rPr>
              <a:t>:</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2050" name="Picture 2"/>
          <p:cNvPicPr>
            <a:picLocks noChangeAspect="1" noChangeArrowheads="1"/>
          </p:cNvPicPr>
          <p:nvPr/>
        </p:nvPicPr>
        <p:blipFill>
          <a:blip r:embed="rId1" cstate="print"/>
          <a:srcRect/>
          <a:stretch>
            <a:fillRect/>
          </a:stretch>
        </p:blipFill>
        <p:spPr bwMode="auto">
          <a:xfrm>
            <a:off x="838199" y="1981200"/>
            <a:ext cx="8119153" cy="4419600"/>
          </a:xfrm>
          <a:prstGeom prst="rect">
            <a:avLst/>
          </a:prstGeom>
          <a:noFill/>
          <a:ln w="9525">
            <a:noFill/>
            <a:miter lim="800000"/>
            <a:headEnd/>
            <a:tailEnd/>
          </a:ln>
        </p:spPr>
      </p:pic>
      <p:sp>
        <p:nvSpPr>
          <p:cNvPr id="10"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5.5.1 Đối có giá trị mặc định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 name="Rectangle 1"/>
          <p:cNvSpPr/>
          <p:nvPr/>
        </p:nvSpPr>
        <p:spPr>
          <a:xfrm>
            <a:off x="4114800" y="4800600"/>
            <a:ext cx="1905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tham so 1 = 10</a:t>
            </a:r>
            <a:endParaRPr lang="en-US"/>
          </a:p>
          <a:p>
            <a:pPr algn="ctr"/>
            <a:r>
              <a:rPr lang="en-US"/>
              <a:t>tham so 2 = 20</a:t>
            </a:r>
            <a:endParaRPr lang="en-US"/>
          </a:p>
        </p:txBody>
      </p:sp>
      <p:cxnSp>
        <p:nvCxnSpPr>
          <p:cNvPr id="8" name="Straight Arrow Connector 7"/>
          <p:cNvCxnSpPr/>
          <p:nvPr/>
        </p:nvCxnSpPr>
        <p:spPr>
          <a:xfrm>
            <a:off x="3200400" y="47244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5029200"/>
          </a:xfrm>
        </p:spPr>
        <p:txBody>
          <a:bodyPr>
            <a:normAutofit fontScale="70000" lnSpcReduction="20000"/>
          </a:bodyPr>
          <a:lstStyle/>
          <a:p>
            <a:pPr algn="just">
              <a:lnSpc>
                <a:spcPct val="130000"/>
              </a:lnSpc>
              <a:spcBef>
                <a:spcPts val="300"/>
              </a:spcBef>
              <a:spcAft>
                <a:spcPts val="300"/>
              </a:spcAft>
              <a:buFont typeface="Wingdings" panose="05000000000000000000" pitchFamily="2" charset="2"/>
              <a:buChar char="v"/>
            </a:pPr>
            <a:r>
              <a:rPr lang="en-US" sz="2800" b="1">
                <a:solidFill>
                  <a:srgbClr val="0000FF"/>
                </a:solidFill>
                <a:latin typeface="Arial" panose="020B0604020202020204" pitchFamily="34" charset="0"/>
                <a:cs typeface="Arial" panose="020B0604020202020204" pitchFamily="34" charset="0"/>
              </a:rPr>
              <a:t>Mục đích</a:t>
            </a:r>
            <a:r>
              <a:rPr lang="vi-VN" sz="2800" b="1">
                <a:solidFill>
                  <a:srgbClr val="0000FF"/>
                </a:solidFill>
                <a:latin typeface="Arial" panose="020B0604020202020204" pitchFamily="34" charset="0"/>
                <a:cs typeface="Arial" panose="020B0604020202020204" pitchFamily="34" charset="0"/>
              </a:rPr>
              <a:t>:</a:t>
            </a:r>
            <a:endParaRPr lang="en-US" sz="2800" b="1">
              <a:solidFill>
                <a:srgbClr val="0000FF"/>
              </a:solidFill>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r>
              <a:rPr lang="en-US" sz="2400">
                <a:latin typeface="Arial" panose="020B0604020202020204" pitchFamily="34" charset="0"/>
                <a:cs typeface="Arial" panose="020B0604020202020204" pitchFamily="34" charset="0"/>
              </a:rPr>
              <a:t>Gán giá trị mặc định cho các đối số của hàm.</a:t>
            </a:r>
            <a:endParaRPr lang="en-US" sz="2400">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r>
              <a:rPr lang="en-US" sz="2400">
                <a:latin typeface="Arial" panose="020B0604020202020204" pitchFamily="34" charset="0"/>
                <a:cs typeface="Arial" panose="020B0604020202020204" pitchFamily="34" charset="0"/>
              </a:rPr>
              <a:t>Giá trị này sẽ được </a:t>
            </a:r>
            <a:r>
              <a:rPr lang="en-US" sz="2400" u="sng">
                <a:latin typeface="Arial" panose="020B0604020202020204" pitchFamily="34" charset="0"/>
                <a:cs typeface="Arial" panose="020B0604020202020204" pitchFamily="34" charset="0"/>
              </a:rPr>
              <a:t>sử dụng khi không truyền giá trị cho các đối số</a:t>
            </a:r>
            <a:r>
              <a:rPr lang="en-US" sz="2400">
                <a:latin typeface="Arial" panose="020B0604020202020204" pitchFamily="34" charset="0"/>
                <a:cs typeface="Arial" panose="020B0604020202020204" pitchFamily="34" charset="0"/>
              </a:rPr>
              <a:t> của hàm trong lời gọi hàm. </a:t>
            </a:r>
            <a:endParaRPr lang="en-US" sz="2400">
              <a:latin typeface="Arial" panose="020B0604020202020204" pitchFamily="34" charset="0"/>
              <a:cs typeface="Arial" panose="020B0604020202020204" pitchFamily="34" charset="0"/>
            </a:endParaRPr>
          </a:p>
          <a:p>
            <a:pPr marL="738505" lvl="1" indent="0" algn="just">
              <a:lnSpc>
                <a:spcPct val="130000"/>
              </a:lnSpc>
              <a:spcBef>
                <a:spcPts val="300"/>
              </a:spcBef>
              <a:spcAft>
                <a:spcPts val="300"/>
              </a:spcAft>
              <a:buNone/>
            </a:pPr>
            <a:r>
              <a:rPr lang="en-US" sz="2400">
                <a:latin typeface="Arial" panose="020B0604020202020204" pitchFamily="34" charset="0"/>
                <a:cs typeface="Arial" panose="020B0604020202020204" pitchFamily="34" charset="0"/>
              </a:rPr>
              <a:t>Nói cách khác, khi không có tham số tương ứng, đối được khởi gán bởi giá trị mặc định.</a:t>
            </a:r>
            <a:endParaRPr lang="en-US" sz="24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800" b="1">
                <a:solidFill>
                  <a:srgbClr val="0000FF"/>
                </a:solidFill>
                <a:latin typeface="Arial" panose="020B0604020202020204" pitchFamily="34" charset="0"/>
                <a:cs typeface="Arial" panose="020B0604020202020204" pitchFamily="34" charset="0"/>
              </a:rPr>
              <a:t>Khai báo hàm có đối mặc định:</a:t>
            </a:r>
            <a:endParaRPr lang="en-US" sz="2800" b="1">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sz="2400" u="sng">
                <a:latin typeface="Arial" panose="020B0604020202020204" pitchFamily="34" charset="0"/>
                <a:cs typeface="Arial" panose="020B0604020202020204" pitchFamily="34" charset="0"/>
              </a:rPr>
              <a:t>Nếu có khai báo nguyên mẫu hàm</a:t>
            </a:r>
            <a:r>
              <a:rPr lang="en-US" sz="2400">
                <a:latin typeface="Arial" panose="020B0604020202020204" pitchFamily="34" charset="0"/>
                <a:cs typeface="Arial" panose="020B0604020202020204" pitchFamily="34" charset="0"/>
              </a:rPr>
              <a:t> thì các đối mặc định </a:t>
            </a:r>
            <a:r>
              <a:rPr lang="en-US" sz="2400" u="sng">
                <a:latin typeface="Arial" panose="020B0604020202020204" pitchFamily="34" charset="0"/>
                <a:cs typeface="Arial" panose="020B0604020202020204" pitchFamily="34" charset="0"/>
              </a:rPr>
              <a:t>phải được khởi gán trong nguyên mẫu</a:t>
            </a:r>
            <a:r>
              <a:rPr lang="en-US" sz="2400">
                <a:latin typeface="Arial" panose="020B0604020202020204" pitchFamily="34" charset="0"/>
                <a:cs typeface="Arial" panose="020B0604020202020204" pitchFamily="34" charset="0"/>
              </a:rPr>
              <a:t>, trong định nghĩa không cần khởi gán lại.</a:t>
            </a:r>
            <a:endParaRPr lang="en-US" sz="2400">
              <a:latin typeface="Arial" panose="020B0604020202020204" pitchFamily="34" charset="0"/>
              <a:cs typeface="Arial" panose="020B0604020202020204" pitchFamily="34" charset="0"/>
            </a:endParaRPr>
          </a:p>
          <a:p>
            <a:pPr marL="1200150" lvl="1" indent="0" algn="just">
              <a:lnSpc>
                <a:spcPct val="130000"/>
              </a:lnSpc>
              <a:spcBef>
                <a:spcPts val="300"/>
              </a:spcBef>
              <a:spcAft>
                <a:spcPts val="300"/>
              </a:spcAft>
              <a:buNone/>
            </a:pPr>
            <a:r>
              <a:rPr lang="en-US" sz="2400">
                <a:latin typeface="Arial" panose="020B0604020202020204" pitchFamily="34" charset="0"/>
                <a:cs typeface="Arial" panose="020B0604020202020204" pitchFamily="34" charset="0"/>
              </a:rPr>
              <a:t>void delay(</a:t>
            </a:r>
            <a:r>
              <a:rPr lang="en-US" sz="2400">
                <a:solidFill>
                  <a:srgbClr val="FF0000"/>
                </a:solidFill>
                <a:latin typeface="Arial" panose="020B0604020202020204" pitchFamily="34" charset="0"/>
                <a:cs typeface="Arial" panose="020B0604020202020204" pitchFamily="34" charset="0"/>
              </a:rPr>
              <a:t>int n = 1000</a:t>
            </a:r>
            <a:r>
              <a:rPr lang="en-US"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pPr marL="457200" lvl="1" indent="742950" algn="just">
              <a:lnSpc>
                <a:spcPct val="130000"/>
              </a:lnSpc>
              <a:spcBef>
                <a:spcPts val="300"/>
              </a:spcBef>
              <a:spcAft>
                <a:spcPts val="300"/>
              </a:spcAft>
              <a:buNone/>
              <a:tabLst>
                <a:tab pos="1200150" algn="l"/>
              </a:tabLst>
            </a:pPr>
            <a:r>
              <a:rPr lang="en-US" sz="2400">
                <a:latin typeface="Arial" panose="020B0604020202020204" pitchFamily="34" charset="0"/>
                <a:cs typeface="Arial" panose="020B0604020202020204" pitchFamily="34" charset="0"/>
              </a:rPr>
              <a:t>void delay(int n){…}</a:t>
            </a:r>
            <a:endParaRPr lang="en-US" sz="2400">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sz="2400" u="sng">
                <a:solidFill>
                  <a:schemeClr val="tx1">
                    <a:lumMod val="95000"/>
                    <a:lumOff val="5000"/>
                  </a:schemeClr>
                </a:solidFill>
                <a:latin typeface="Arial" panose="020B0604020202020204" pitchFamily="34" charset="0"/>
                <a:cs typeface="Arial" panose="020B0604020202020204" pitchFamily="34" charset="0"/>
              </a:rPr>
              <a:t>Nếu không khai báo nguyên mẫu hàm</a:t>
            </a:r>
            <a:r>
              <a:rPr lang="en-US" sz="2400">
                <a:solidFill>
                  <a:schemeClr val="tx1">
                    <a:lumMod val="95000"/>
                    <a:lumOff val="5000"/>
                  </a:schemeClr>
                </a:solidFill>
                <a:latin typeface="Arial" panose="020B0604020202020204" pitchFamily="34" charset="0"/>
                <a:cs typeface="Arial" panose="020B0604020202020204" pitchFamily="34" charset="0"/>
              </a:rPr>
              <a:t> thì các đối mặc </a:t>
            </a:r>
            <a:r>
              <a:rPr lang="en-US" sz="2400">
                <a:latin typeface="Arial" panose="020B0604020202020204" pitchFamily="34" charset="0"/>
                <a:cs typeface="Arial" panose="020B0604020202020204" pitchFamily="34" charset="0"/>
              </a:rPr>
              <a:t>định</a:t>
            </a:r>
            <a:r>
              <a:rPr lang="en-US" sz="2400">
                <a:solidFill>
                  <a:srgbClr val="FF0000"/>
                </a:solidFill>
                <a:latin typeface="Arial" panose="020B0604020202020204" pitchFamily="34" charset="0"/>
                <a:cs typeface="Arial" panose="020B0604020202020204" pitchFamily="34" charset="0"/>
              </a:rPr>
              <a:t> </a:t>
            </a:r>
            <a:r>
              <a:rPr lang="en-US" sz="2400" u="sng">
                <a:latin typeface="Arial" panose="020B0604020202020204" pitchFamily="34" charset="0"/>
                <a:cs typeface="Arial" panose="020B0604020202020204" pitchFamily="34" charset="0"/>
              </a:rPr>
              <a:t>được khởi gán trong dòng đầu của định nghĩa hàm.</a:t>
            </a:r>
            <a:endParaRPr lang="en-US" sz="2400" u="sng">
              <a:latin typeface="Arial" panose="020B0604020202020204" pitchFamily="34" charset="0"/>
              <a:cs typeface="Arial" panose="020B0604020202020204" pitchFamily="34" charset="0"/>
            </a:endParaRPr>
          </a:p>
          <a:p>
            <a:pPr marL="457200" lvl="1" indent="742950" algn="just">
              <a:lnSpc>
                <a:spcPct val="130000"/>
              </a:lnSpc>
              <a:spcBef>
                <a:spcPts val="300"/>
              </a:spcBef>
              <a:spcAft>
                <a:spcPts val="300"/>
              </a:spcAft>
              <a:buNone/>
              <a:tabLst>
                <a:tab pos="1200150" algn="l"/>
              </a:tabLst>
            </a:pPr>
            <a:r>
              <a:rPr lang="en-US" sz="2400">
                <a:solidFill>
                  <a:schemeClr val="tx1">
                    <a:lumMod val="95000"/>
                    <a:lumOff val="5000"/>
                  </a:schemeClr>
                </a:solidFill>
                <a:latin typeface="Arial" panose="020B0604020202020204" pitchFamily="34" charset="0"/>
                <a:cs typeface="Arial" panose="020B0604020202020204" pitchFamily="34" charset="0"/>
              </a:rPr>
              <a:t>void delay(int n = 1000){…}</a:t>
            </a:r>
            <a:endParaRPr lang="en-US" sz="24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5.5.1 Đối có giá trị mặc định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704256"/>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z="2800">
                <a:solidFill>
                  <a:srgbClr val="0000FF"/>
                </a:solidFill>
                <a:latin typeface="Arial" panose="020B0604020202020204" pitchFamily="34" charset="0"/>
                <a:cs typeface="Arial" panose="020B0604020202020204" pitchFamily="34" charset="0"/>
              </a:rPr>
              <a:t>Dùng 4 biến</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cách dài nhất, cơ bản nhất</a:t>
            </a:r>
            <a:r>
              <a:rPr lang="en-US" sz="2800">
                <a:latin typeface="Arial" panose="020B0604020202020204" pitchFamily="34" charset="0"/>
                <a:cs typeface="Arial" panose="020B0604020202020204" pitchFamily="34" charset="0"/>
              </a:rPr>
              <a:t>.</a:t>
            </a:r>
            <a:r>
              <a:rPr lang="vi-VN" sz="2800">
                <a:latin typeface="Arial" panose="020B0604020202020204" pitchFamily="34" charset="0"/>
                <a:cs typeface="Arial" panose="020B0604020202020204" pitchFamily="34" charset="0"/>
              </a:rPr>
              <a:t> </a:t>
            </a:r>
            <a:endParaRPr lang="vi-VN" sz="2800">
              <a:latin typeface="Arial" panose="020B0604020202020204" pitchFamily="34" charset="0"/>
              <a:cs typeface="Arial" panose="020B0604020202020204"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anose="020B0604020202020204" pitchFamily="34" charset="0"/>
                <a:cs typeface="Arial" panose="020B0604020202020204" pitchFamily="34" charset="0"/>
              </a:rPr>
              <a:t>Dùng mảng</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khai báo biến gọn hơn, 1 lần thay cho nhiều lần</a:t>
            </a:r>
            <a:r>
              <a:rPr lang="en-US" sz="2800">
                <a:latin typeface="Arial" panose="020B0604020202020204" pitchFamily="34" charset="0"/>
                <a:cs typeface="Arial" panose="020B0604020202020204" pitchFamily="34" charset="0"/>
              </a:rPr>
              <a:t>.</a:t>
            </a:r>
            <a:r>
              <a:rPr lang="vi-VN" sz="2800">
                <a:latin typeface="Arial" panose="020B0604020202020204" pitchFamily="34" charset="0"/>
                <a:cs typeface="Arial" panose="020B0604020202020204" pitchFamily="34" charset="0"/>
              </a:rPr>
              <a:t>  </a:t>
            </a:r>
            <a:endParaRPr lang="vi-VN" sz="2800">
              <a:latin typeface="Arial" panose="020B0604020202020204" pitchFamily="34" charset="0"/>
              <a:cs typeface="Arial" panose="020B0604020202020204"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anose="020B0604020202020204" pitchFamily="34" charset="0"/>
                <a:cs typeface="Arial" panose="020B0604020202020204" pitchFamily="34" charset="0"/>
              </a:rPr>
              <a:t>Dùng mảng và </a:t>
            </a:r>
            <a:r>
              <a:rPr lang="en-US" sz="2800">
                <a:solidFill>
                  <a:srgbClr val="0000FF"/>
                </a:solidFill>
                <a:latin typeface="Arial" panose="020B0604020202020204" pitchFamily="34" charset="0"/>
                <a:cs typeface="Arial" panose="020B0604020202020204" pitchFamily="34" charset="0"/>
              </a:rPr>
              <a:t>2 </a:t>
            </a:r>
            <a:r>
              <a:rPr lang="vi-VN" sz="2800">
                <a:solidFill>
                  <a:srgbClr val="0000FF"/>
                </a:solidFill>
                <a:latin typeface="Arial" panose="020B0604020202020204" pitchFamily="34" charset="0"/>
                <a:cs typeface="Arial" panose="020B0604020202020204" pitchFamily="34" charset="0"/>
              </a:rPr>
              <a:t>vòng lặp do while</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viết code nhập gọn hơn, viết 1 lần thay cho nhiều lần</a:t>
            </a: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anose="020B0604020202020204" pitchFamily="34" charset="0"/>
                <a:cs typeface="Arial" panose="020B0604020202020204" pitchFamily="34" charset="0"/>
              </a:rPr>
              <a:t>Dùng mảng và </a:t>
            </a:r>
            <a:r>
              <a:rPr lang="en-US" sz="2800">
                <a:solidFill>
                  <a:srgbClr val="0000FF"/>
                </a:solidFill>
                <a:latin typeface="Arial" panose="020B0604020202020204" pitchFamily="34" charset="0"/>
                <a:cs typeface="Arial" panose="020B0604020202020204" pitchFamily="34" charset="0"/>
              </a:rPr>
              <a:t>2 </a:t>
            </a:r>
            <a:r>
              <a:rPr lang="vi-VN" sz="2800">
                <a:solidFill>
                  <a:srgbClr val="0000FF"/>
                </a:solidFill>
                <a:latin typeface="Arial" panose="020B0604020202020204" pitchFamily="34" charset="0"/>
                <a:cs typeface="Arial" panose="020B0604020202020204" pitchFamily="34" charset="0"/>
              </a:rPr>
              <a:t>vòng lặp for</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viết code gọn hơn,</a:t>
            </a:r>
            <a:r>
              <a:rPr lang="en-US" sz="2800">
                <a:latin typeface="Arial" panose="020B0604020202020204" pitchFamily="34" charset="0"/>
                <a:cs typeface="Arial" panose="020B0604020202020204" pitchFamily="34" charset="0"/>
              </a:rPr>
              <a:t> vòng </a:t>
            </a:r>
            <a:r>
              <a:rPr lang="vi-VN" sz="2800">
                <a:latin typeface="Arial" panose="020B0604020202020204" pitchFamily="34" charset="0"/>
                <a:cs typeface="Arial" panose="020B0604020202020204" pitchFamily="34" charset="0"/>
              </a:rPr>
              <a:t> for viết gọn hơn vòng while</a:t>
            </a: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524000"/>
            <a:ext cx="8763000" cy="50292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1800" b="1">
                <a:solidFill>
                  <a:srgbClr val="0000FF"/>
                </a:solidFill>
                <a:latin typeface="Arial" panose="020B0604020202020204" pitchFamily="34" charset="0"/>
                <a:cs typeface="Arial" panose="020B0604020202020204" pitchFamily="34" charset="0"/>
              </a:rPr>
              <a:t>Gọi hàm có đối mặc định</a:t>
            </a:r>
            <a:r>
              <a:rPr lang="vi-VN" sz="1800" b="1">
                <a:solidFill>
                  <a:srgbClr val="0000FF"/>
                </a:solidFill>
                <a:latin typeface="Arial" panose="020B0604020202020204" pitchFamily="34" charset="0"/>
                <a:cs typeface="Arial" panose="020B0604020202020204" pitchFamily="34" charset="0"/>
              </a:rPr>
              <a:t>:</a:t>
            </a:r>
            <a:endParaRPr lang="en-US" sz="1800" b="1">
              <a:solidFill>
                <a:srgbClr val="0000FF"/>
              </a:solidFill>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r>
              <a:rPr lang="en-US" sz="1800">
                <a:latin typeface="Arial" panose="020B0604020202020204" pitchFamily="34" charset="0"/>
                <a:cs typeface="Arial" panose="020B0604020202020204" pitchFamily="34" charset="0"/>
              </a:rPr>
              <a:t>Các tham số thiếu trong lời gọi hàm phải tương ứng với các đối mặc định </a:t>
            </a:r>
            <a:r>
              <a:rPr lang="en-US" sz="1800">
                <a:solidFill>
                  <a:srgbClr val="FF0000"/>
                </a:solidFill>
                <a:latin typeface="Arial" panose="020B0604020202020204" pitchFamily="34" charset="0"/>
                <a:cs typeface="Arial" panose="020B0604020202020204" pitchFamily="34" charset="0"/>
              </a:rPr>
              <a:t>(tính từ trái sang phải).</a:t>
            </a:r>
            <a:endParaRPr lang="en-US" sz="1800">
              <a:solidFill>
                <a:srgbClr val="FF0000"/>
              </a:solidFill>
              <a:latin typeface="Arial" panose="020B0604020202020204" pitchFamily="34" charset="0"/>
              <a:cs typeface="Arial" panose="020B0604020202020204" pitchFamily="34" charset="0"/>
            </a:endParaRPr>
          </a:p>
          <a:p>
            <a:pPr marL="462280" lvl="1" indent="0"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	VD: void f(int d1, float d2, char *d3 = “Ha Noi”,</a:t>
            </a:r>
            <a:endParaRPr lang="en-US" sz="1800">
              <a:latin typeface="Arial" panose="020B0604020202020204" pitchFamily="34" charset="0"/>
              <a:cs typeface="Arial" panose="020B0604020202020204" pitchFamily="34" charset="0"/>
            </a:endParaRPr>
          </a:p>
          <a:p>
            <a:pPr marL="462280" lvl="1" indent="0"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		    int d4 = 100, double d5 = 3.14)</a:t>
            </a:r>
            <a:endParaRPr lang="en-US" sz="1800">
              <a:latin typeface="Arial" panose="020B0604020202020204" pitchFamily="34" charset="0"/>
              <a:cs typeface="Arial" panose="020B0604020202020204" pitchFamily="34" charset="0"/>
            </a:endParaRPr>
          </a:p>
          <a:p>
            <a:pPr marL="462280" lvl="1" indent="452755"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-&gt; f(3): sai, vì thiếu tham số cho </a:t>
            </a:r>
            <a:r>
              <a:rPr lang="en-US" sz="1800" u="sng">
                <a:latin typeface="Arial" panose="020B0604020202020204" pitchFamily="34" charset="0"/>
                <a:cs typeface="Arial" panose="020B0604020202020204" pitchFamily="34" charset="0"/>
              </a:rPr>
              <a:t>đối không mặc định</a:t>
            </a:r>
            <a:r>
              <a:rPr lang="en-US" sz="1800">
                <a:latin typeface="Arial" panose="020B0604020202020204" pitchFamily="34" charset="0"/>
                <a:cs typeface="Arial" panose="020B0604020202020204" pitchFamily="34" charset="0"/>
              </a:rPr>
              <a:t> d2</a:t>
            </a:r>
            <a:endParaRPr lang="en-US" sz="1800">
              <a:latin typeface="Arial" panose="020B0604020202020204" pitchFamily="34" charset="0"/>
              <a:cs typeface="Arial" panose="020B0604020202020204" pitchFamily="34" charset="0"/>
            </a:endParaRPr>
          </a:p>
          <a:p>
            <a:pPr marL="462280" lvl="1" indent="452755"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-&gt; f(3,3.4); f(3,3.4,”ABC”); f(3,3.4,”ABC”,10); f(3,3.4,”ABC”,10,1.0): đúng</a:t>
            </a:r>
            <a:endParaRPr lang="en-US" sz="1800">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r>
              <a:rPr lang="en-US" sz="1800">
                <a:latin typeface="Arial" panose="020B0604020202020204" pitchFamily="34" charset="0"/>
                <a:cs typeface="Arial" panose="020B0604020202020204" pitchFamily="34" charset="0"/>
              </a:rPr>
              <a:t>Như vậy, nếu trong lời gọi hàm cung cấp đủ tham số thì dùng giá trị truyền vào; </a:t>
            </a:r>
            <a:r>
              <a:rPr lang="en-US" sz="1800">
                <a:solidFill>
                  <a:srgbClr val="FF0000"/>
                </a:solidFill>
                <a:latin typeface="Arial" panose="020B0604020202020204" pitchFamily="34" charset="0"/>
                <a:cs typeface="Arial" panose="020B0604020202020204" pitchFamily="34" charset="0"/>
              </a:rPr>
              <a:t>nếu không cung cấp đủ tham số thì dùng giá trị mặc định.</a:t>
            </a:r>
            <a:endParaRPr lang="en-US" sz="1800">
              <a:solidFill>
                <a:srgbClr val="FF0000"/>
              </a:solidFill>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r>
              <a:rPr lang="en-US" sz="1800">
                <a:latin typeface="Arial" panose="020B0604020202020204" pitchFamily="34" charset="0"/>
                <a:cs typeface="Arial" panose="020B0604020202020204" pitchFamily="34" charset="0"/>
              </a:rPr>
              <a:t>Có thể dùng </a:t>
            </a:r>
            <a:r>
              <a:rPr lang="en-US" sz="1800">
                <a:solidFill>
                  <a:srgbClr val="FF0000"/>
                </a:solidFill>
                <a:latin typeface="Arial" panose="020B0604020202020204" pitchFamily="34" charset="0"/>
                <a:cs typeface="Arial" panose="020B0604020202020204" pitchFamily="34" charset="0"/>
              </a:rPr>
              <a:t>hằng, biến toàn cục, hàm</a:t>
            </a:r>
            <a:r>
              <a:rPr lang="en-US" sz="1800">
                <a:latin typeface="Arial" panose="020B0604020202020204" pitchFamily="34" charset="0"/>
                <a:cs typeface="Arial" panose="020B0604020202020204" pitchFamily="34" charset="0"/>
              </a:rPr>
              <a:t> để khởi gán giá trị cho đối mặc định.</a:t>
            </a:r>
            <a:endParaRPr lang="en-US" sz="1800">
              <a:latin typeface="Arial" panose="020B0604020202020204" pitchFamily="34" charset="0"/>
              <a:cs typeface="Arial" panose="020B0604020202020204" pitchFamily="34" charset="0"/>
            </a:endParaRPr>
          </a:p>
          <a:p>
            <a:pPr marL="462280" lvl="1" indent="0"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	VD: void f(int n, int m = MAX, int xmax = getmaxx())</a:t>
            </a:r>
            <a:endParaRPr lang="en-US" sz="1800">
              <a:latin typeface="Arial" panose="020B0604020202020204" pitchFamily="34" charset="0"/>
              <a:cs typeface="Arial" panose="020B0604020202020204" pitchFamily="34" charset="0"/>
            </a:endParaRPr>
          </a:p>
          <a:p>
            <a:pPr marL="462280" lvl="1" indent="0" algn="just">
              <a:lnSpc>
                <a:spcPct val="130000"/>
              </a:lnSpc>
              <a:spcBef>
                <a:spcPts val="300"/>
              </a:spcBef>
              <a:spcAft>
                <a:spcPts val="300"/>
              </a:spcAft>
              <a:buNone/>
            </a:pPr>
            <a:r>
              <a:rPr lang="en-US" sz="180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a:p>
            <a:pPr marL="738505" lvl="1" indent="-276225" algn="just">
              <a:lnSpc>
                <a:spcPct val="130000"/>
              </a:lnSpc>
              <a:spcBef>
                <a:spcPts val="300"/>
              </a:spcBef>
              <a:spcAft>
                <a:spcPts val="300"/>
              </a:spcAft>
              <a:buFont typeface="Wingdings" panose="05000000000000000000" pitchFamily="2" charset="2"/>
              <a:buChar char="§"/>
            </a:pPr>
            <a:endParaRPr lang="en-US" sz="18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5.5.1 Đối có giá trị mặc định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rmAutofit lnSpcReduction="10000"/>
          </a:bodyPr>
          <a:lstStyle/>
          <a:p>
            <a:pPr algn="just">
              <a:lnSpc>
                <a:spcPct val="130000"/>
              </a:lnSpc>
              <a:spcBef>
                <a:spcPts val="300"/>
              </a:spcBef>
              <a:spcAft>
                <a:spcPts val="300"/>
              </a:spcAft>
              <a:buFont typeface="Wingdings" panose="05000000000000000000" pitchFamily="2" charset="2"/>
              <a:buChar char="v"/>
            </a:pPr>
            <a:r>
              <a:rPr lang="en-US" b="1">
                <a:solidFill>
                  <a:srgbClr val="0000FF"/>
                </a:solidFill>
                <a:latin typeface="Arial" panose="020B0604020202020204" pitchFamily="34" charset="0"/>
                <a:cs typeface="Arial" panose="020B0604020202020204" pitchFamily="34" charset="0"/>
              </a:rPr>
              <a:t> Ba loại biến:</a:t>
            </a:r>
            <a:endParaRPr lang="en-US" b="1">
              <a:solidFill>
                <a:srgbClr val="0000FF"/>
              </a:solidFill>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b="1">
                <a:latin typeface="Arial" panose="020B0604020202020204" pitchFamily="34" charset="0"/>
                <a:cs typeface="Arial" panose="020B0604020202020204" pitchFamily="34" charset="0"/>
              </a:rPr>
              <a:t>Biến giá trị: </a:t>
            </a:r>
            <a:r>
              <a:rPr lang="en-US">
                <a:latin typeface="Arial" panose="020B0604020202020204" pitchFamily="34" charset="0"/>
                <a:cs typeface="Arial" panose="020B0604020202020204" pitchFamily="34" charset="0"/>
              </a:rPr>
              <a:t>dùng để chứa dữ liệu. </a:t>
            </a:r>
            <a:endParaRPr lang="en-US">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b="1">
                <a:latin typeface="Arial" panose="020B0604020202020204" pitchFamily="34" charset="0"/>
                <a:cs typeface="Arial" panose="020B0604020202020204" pitchFamily="34" charset="0"/>
              </a:rPr>
              <a:t>Biến con trỏ: </a:t>
            </a:r>
            <a:r>
              <a:rPr lang="en-US">
                <a:latin typeface="Arial" panose="020B0604020202020204" pitchFamily="34" charset="0"/>
                <a:cs typeface="Arial" panose="020B0604020202020204" pitchFamily="34" charset="0"/>
              </a:rPr>
              <a:t>dùng để chứa địa chỉ.</a:t>
            </a:r>
            <a:endParaRPr lang="en-US">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b="1">
                <a:latin typeface="Arial" panose="020B0604020202020204" pitchFamily="34" charset="0"/>
                <a:cs typeface="Arial" panose="020B0604020202020204" pitchFamily="34" charset="0"/>
              </a:rPr>
              <a:t>Biến tham chiếu: </a:t>
            </a:r>
            <a:r>
              <a:rPr lang="en-US">
                <a:latin typeface="Arial" panose="020B0604020202020204" pitchFamily="34" charset="0"/>
                <a:cs typeface="Arial" panose="020B0604020202020204" pitchFamily="34" charset="0"/>
              </a:rPr>
              <a:t>dùng làm bí danh (alias) cho một </a:t>
            </a:r>
            <a:r>
              <a:rPr lang="en-US" u="sng">
                <a:latin typeface="Arial" panose="020B0604020202020204" pitchFamily="34" charset="0"/>
                <a:cs typeface="Arial" panose="020B0604020202020204" pitchFamily="34" charset="0"/>
              </a:rPr>
              <a:t>biến giá trị</a:t>
            </a:r>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 </a:t>
            </a:r>
            <a:r>
              <a:rPr lang="en-US" b="1">
                <a:solidFill>
                  <a:srgbClr val="0000FF"/>
                </a:solidFill>
                <a:latin typeface="Arial" panose="020B0604020202020204" pitchFamily="34" charset="0"/>
                <a:cs typeface="Arial" panose="020B0604020202020204" pitchFamily="34" charset="0"/>
              </a:rPr>
              <a:t>Ví dụ:</a:t>
            </a:r>
            <a:endParaRPr lang="en-US" b="1">
              <a:solidFill>
                <a:srgbClr val="0000FF"/>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s-ES">
                <a:latin typeface="Arial" panose="020B0604020202020204" pitchFamily="34" charset="0"/>
                <a:cs typeface="Arial" panose="020B0604020202020204" pitchFamily="34" charset="0"/>
              </a:rPr>
              <a:t>int</a:t>
            </a:r>
            <a:r>
              <a:rPr lang="es-ES">
                <a:solidFill>
                  <a:schemeClr val="tx1">
                    <a:lumMod val="95000"/>
                    <a:lumOff val="5000"/>
                  </a:schemeClr>
                </a:solidFill>
                <a:latin typeface="Arial" panose="020B0604020202020204" pitchFamily="34" charset="0"/>
                <a:cs typeface="Arial" panose="020B0604020202020204" pitchFamily="34" charset="0"/>
              </a:rPr>
              <a:t> x = 10, *px = &amp;x, </a:t>
            </a:r>
            <a:r>
              <a:rPr lang="es-ES">
                <a:solidFill>
                  <a:srgbClr val="FF0000"/>
                </a:solidFill>
                <a:latin typeface="Arial" panose="020B0604020202020204" pitchFamily="34" charset="0"/>
                <a:cs typeface="Arial" panose="020B0604020202020204" pitchFamily="34" charset="0"/>
              </a:rPr>
              <a:t>&amp;y = x;</a:t>
            </a:r>
            <a:r>
              <a:rPr lang="es-ES">
                <a:solidFill>
                  <a:schemeClr val="tx1">
                    <a:lumMod val="95000"/>
                    <a:lumOff val="5000"/>
                  </a:schemeClr>
                </a:solidFill>
                <a:latin typeface="Arial" panose="020B0604020202020204" pitchFamily="34" charset="0"/>
                <a:cs typeface="Arial" panose="020B0604020202020204" pitchFamily="34" charset="0"/>
              </a:rPr>
              <a:t>	</a:t>
            </a:r>
            <a:endParaRPr lang="es-ES">
              <a:solidFill>
                <a:srgbClr val="006600"/>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s-ES">
                <a:solidFill>
                  <a:schemeClr val="tx1">
                    <a:lumMod val="95000"/>
                    <a:lumOff val="5000"/>
                  </a:schemeClr>
                </a:solidFill>
                <a:latin typeface="Arial" panose="020B0604020202020204" pitchFamily="34" charset="0"/>
                <a:cs typeface="Arial" panose="020B0604020202020204" pitchFamily="34" charset="0"/>
              </a:rPr>
              <a:t>y = 30; 	</a:t>
            </a:r>
            <a:endParaRPr lang="en-US">
              <a:solidFill>
                <a:srgbClr val="0066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300" b="1">
                <a:solidFill>
                  <a:srgbClr val="0000FF"/>
                </a:solidFill>
                <a:latin typeface="Arial" panose="020B0604020202020204" pitchFamily="34" charset="0"/>
                <a:cs typeface="Arial" panose="020B0604020202020204" pitchFamily="34" charset="0"/>
              </a:rPr>
              <a:t> Đặc điểm của biến tham chiếu:</a:t>
            </a:r>
            <a:endParaRPr lang="en-US" sz="2300" b="1">
              <a:solidFill>
                <a:srgbClr val="0000FF"/>
              </a:solidFill>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300">
                <a:latin typeface="Arial" panose="020B0604020202020204" pitchFamily="34" charset="0"/>
                <a:cs typeface="Arial" panose="020B0604020202020204" pitchFamily="34" charset="0"/>
              </a:rPr>
              <a:t>Biến tham chiếu không được cấp phát bộ nhớ, vì vậy không có địa chỉ riêng.</a:t>
            </a:r>
            <a:endParaRPr lang="en-US" sz="2300">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300">
                <a:latin typeface="Arial" panose="020B0604020202020204" pitchFamily="34" charset="0"/>
                <a:cs typeface="Arial" panose="020B0604020202020204" pitchFamily="34" charset="0"/>
              </a:rPr>
              <a:t>Biến tham chiếu sẽ sử dụng chung vùng nhớ của biến mà nó tham chiếu.</a:t>
            </a:r>
            <a:endParaRPr lang="en-US" sz="2300">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300">
                <a:latin typeface="Arial" panose="020B0604020202020204" pitchFamily="34" charset="0"/>
                <a:cs typeface="Arial" panose="020B0604020202020204" pitchFamily="34" charset="0"/>
              </a:rPr>
              <a:t>Vì biến tham chiếu không có địa chỉ riêng nên </a:t>
            </a:r>
            <a:r>
              <a:rPr lang="en-US" sz="2300" u="sng">
                <a:solidFill>
                  <a:srgbClr val="FF0000"/>
                </a:solidFill>
                <a:latin typeface="Arial" panose="020B0604020202020204" pitchFamily="34" charset="0"/>
                <a:cs typeface="Arial" panose="020B0604020202020204" pitchFamily="34" charset="0"/>
              </a:rPr>
              <a:t>khi khai báo phải chỉ rõ nó tham chiếu đến biến nào</a:t>
            </a:r>
            <a:r>
              <a:rPr lang="en-US" sz="2300">
                <a:solidFill>
                  <a:srgbClr val="FF0000"/>
                </a:solidFill>
                <a:latin typeface="Arial" panose="020B0604020202020204" pitchFamily="34" charset="0"/>
                <a:cs typeface="Arial" panose="020B0604020202020204" pitchFamily="34" charset="0"/>
              </a:rPr>
              <a:t>.</a:t>
            </a:r>
            <a:r>
              <a:rPr lang="en-US" sz="2300" u="sng">
                <a:solidFill>
                  <a:srgbClr val="FF0000"/>
                </a:solidFill>
                <a:latin typeface="Arial" panose="020B0604020202020204" pitchFamily="34" charset="0"/>
                <a:cs typeface="Arial" panose="020B0604020202020204" pitchFamily="34" charset="0"/>
              </a:rPr>
              <a:t> </a:t>
            </a:r>
            <a:endParaRPr lang="en-US" sz="2300" u="sng">
              <a:solidFill>
                <a:srgbClr val="FF0000"/>
              </a:solidFill>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300">
                <a:latin typeface="Arial" panose="020B0604020202020204" pitchFamily="34" charset="0"/>
                <a:cs typeface="Arial" panose="020B0604020202020204" pitchFamily="34" charset="0"/>
              </a:rPr>
              <a:t>Biến tham chiếu có thể tham chiếu đến một phần tử mảng. VD: int a[5], &amp;r = a[0];</a:t>
            </a:r>
            <a:endParaRPr lang="en-US" sz="2300">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300">
                <a:solidFill>
                  <a:srgbClr val="FF0000"/>
                </a:solidFill>
                <a:latin typeface="Arial" panose="020B0604020202020204" pitchFamily="34" charset="0"/>
                <a:cs typeface="Arial" panose="020B0604020202020204" pitchFamily="34" charset="0"/>
              </a:rPr>
              <a:t>Không cho phép khai báo mảng tham chiếu. </a:t>
            </a:r>
            <a:endParaRPr lang="en-US" sz="2300">
              <a:solidFill>
                <a:srgbClr val="FF0000"/>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s-ES" sz="2300">
                <a:solidFill>
                  <a:schemeClr val="tx1">
                    <a:lumMod val="95000"/>
                    <a:lumOff val="5000"/>
                  </a:schemeClr>
                </a:solidFill>
                <a:latin typeface="Arial" panose="020B0604020202020204" pitchFamily="34" charset="0"/>
                <a:cs typeface="Arial" panose="020B0604020202020204" pitchFamily="34" charset="0"/>
              </a:rPr>
              <a:t>	</a:t>
            </a:r>
            <a:endParaRPr lang="en-US" sz="2300">
              <a:solidFill>
                <a:srgbClr val="0066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819400" y="3048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1</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Comparing pass-by-value and pass-by-reference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with references.</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&lt;iostream&gt;</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lang="en-US" b="0">
                <a:solidFill>
                  <a:srgbClr val="0000FF"/>
                </a:solidFill>
                <a:latin typeface="+mn-lt"/>
                <a:cs typeface="Courier New" panose="02070309020205020404"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5</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function prototype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7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&amp; );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function prototype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2</a:t>
            </a:r>
            <a:r>
              <a:rPr lang="en-US" b="0">
                <a:solidFill>
                  <a:srgbClr val="000000"/>
                </a:solidFill>
                <a:latin typeface="+mn-lt"/>
                <a:cs typeface="Courier New" panose="02070309020205020404"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z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4</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10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 demonstrate squareByValue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 before squareByValue\n"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"Value returned by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squareByValue( x ) &lt;&lt; endl;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14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 after squareByValue\n"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p:txBody>
      </p:sp>
      <p:sp>
        <p:nvSpPr>
          <p:cNvPr id="10" name="Text Box 4"/>
          <p:cNvSpPr txBox="1">
            <a:spLocks noChangeArrowheads="1"/>
          </p:cNvSpPr>
          <p:nvPr/>
        </p:nvSpPr>
        <p:spPr bwMode="auto">
          <a:xfrm>
            <a:off x="5410200" y="1828800"/>
            <a:ext cx="3352800" cy="1384301"/>
          </a:xfrm>
          <a:prstGeom prst="rect">
            <a:avLst/>
          </a:prstGeom>
          <a:solidFill>
            <a:schemeClr val="accent5">
              <a:lumMod val="20000"/>
              <a:lumOff val="80000"/>
            </a:schemeClr>
          </a:solidFill>
          <a:ln w="9525">
            <a:solidFill>
              <a:schemeClr val="tx1"/>
            </a:solidFill>
            <a:miter lim="800000"/>
          </a:ln>
          <a:effectLst/>
        </p:spPr>
        <p:txBody>
          <a:bodyPr wrap="square">
            <a:spAutoFit/>
          </a:bodyPr>
          <a:lstStyle/>
          <a:p>
            <a:pPr algn="just" eaLnBrk="0" hangingPunct="0">
              <a:spcBef>
                <a:spcPct val="0"/>
              </a:spcBef>
            </a:pPr>
            <a:r>
              <a:rPr lang="en-US" sz="2800" b="0">
                <a:latin typeface="Times New Roman" panose="02020603050405020304" pitchFamily="18" charset="0"/>
              </a:rPr>
              <a:t>Notice the </a:t>
            </a:r>
            <a:r>
              <a:rPr lang="en-US" sz="2800">
                <a:latin typeface="Courier New" panose="02070309020205020404" pitchFamily="49" charset="0"/>
              </a:rPr>
              <a:t>&amp;</a:t>
            </a:r>
            <a:r>
              <a:rPr lang="en-US" sz="2800" b="0">
                <a:latin typeface="Times New Roman" panose="02020603050405020304" pitchFamily="18" charset="0"/>
              </a:rPr>
              <a:t> operator, indicating pass-by-reference.</a:t>
            </a:r>
            <a:endParaRPr lang="en-US" sz="2800" b="0">
              <a:latin typeface="Times New Roman" panose="02020603050405020304" pitchFamily="18" charset="0"/>
            </a:endParaRPr>
          </a:p>
        </p:txBody>
      </p:sp>
      <p:sp>
        <p:nvSpPr>
          <p:cNvPr id="11" name="Line 5"/>
          <p:cNvSpPr>
            <a:spLocks noChangeShapeType="1"/>
          </p:cNvSpPr>
          <p:nvPr/>
        </p:nvSpPr>
        <p:spPr bwMode="auto">
          <a:xfrm flipH="1">
            <a:off x="4267200" y="2514599"/>
            <a:ext cx="1143000" cy="1143001"/>
          </a:xfrm>
          <a:prstGeom prst="line">
            <a:avLst/>
          </a:prstGeom>
          <a:noFill/>
          <a:ln w="9525">
            <a:solidFill>
              <a:schemeClr val="tx1"/>
            </a:solidFill>
            <a:round/>
            <a:tailEnd type="triangle" w="med" len="med"/>
          </a:ln>
          <a:effectLst/>
        </p:spPr>
        <p:txBody>
          <a:bodyPr wrap="square" anchor="ctr">
            <a:spAutoFit/>
          </a:bodyPr>
          <a:lstStyle/>
          <a:p>
            <a:endParaRPr lang="en-US" sz="2400"/>
          </a:p>
        </p:txBody>
      </p:sp>
      <p:sp>
        <p:nvSpPr>
          <p:cNvPr id="13" name="Oval 12"/>
          <p:cNvSpPr/>
          <p:nvPr/>
        </p:nvSpPr>
        <p:spPr>
          <a:xfrm>
            <a:off x="2971800" y="3013840"/>
            <a:ext cx="15240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15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 demonstrate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16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 before squareByReference"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17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squareByReference( z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18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 after squareByReference"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19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indicates successful termination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20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squareByValue multiplies number by itself, stores the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result in number and returns the new value of number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number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number *= number;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caller's argument not modified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function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26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&amp;numberRef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27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numberRef *= numberRef;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caller's argument modified</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function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p:txBody>
      </p:sp>
      <p:sp>
        <p:nvSpPr>
          <p:cNvPr id="10" name="Text Box 4"/>
          <p:cNvSpPr txBox="1">
            <a:spLocks noChangeArrowheads="1"/>
          </p:cNvSpPr>
          <p:nvPr/>
        </p:nvSpPr>
        <p:spPr bwMode="auto">
          <a:xfrm>
            <a:off x="6324600" y="2819400"/>
            <a:ext cx="3048000" cy="1200150"/>
          </a:xfrm>
          <a:prstGeom prst="rect">
            <a:avLst/>
          </a:prstGeom>
          <a:solidFill>
            <a:schemeClr val="accent5">
              <a:lumMod val="40000"/>
              <a:lumOff val="60000"/>
            </a:schemeClr>
          </a:solidFill>
          <a:ln w="9525">
            <a:solidFill>
              <a:schemeClr val="tx1"/>
            </a:solidFill>
            <a:miter lim="800000"/>
          </a:ln>
          <a:effectLst/>
        </p:spPr>
        <p:txBody>
          <a:bodyPr wrap="square">
            <a:spAutoFit/>
          </a:bodyPr>
          <a:lstStyle/>
          <a:p>
            <a:pPr algn="just" eaLnBrk="0" hangingPunct="0">
              <a:spcBef>
                <a:spcPct val="0"/>
              </a:spcBef>
            </a:pPr>
            <a:r>
              <a:rPr lang="en-US" sz="2400" b="0">
                <a:latin typeface="Times New Roman" panose="02020603050405020304" pitchFamily="18" charset="0"/>
              </a:rPr>
              <a:t>Changes </a:t>
            </a:r>
            <a:r>
              <a:rPr lang="en-US" sz="2400">
                <a:latin typeface="Courier New" panose="02070309020205020404" pitchFamily="49" charset="0"/>
              </a:rPr>
              <a:t>number</a:t>
            </a:r>
            <a:r>
              <a:rPr lang="en-US" sz="2400" b="0">
                <a:latin typeface="Times New Roman" panose="02020603050405020304" pitchFamily="18" charset="0"/>
              </a:rPr>
              <a:t>, but original parameter (</a:t>
            </a:r>
            <a:r>
              <a:rPr lang="en-US" sz="2400">
                <a:latin typeface="Courier New" panose="02070309020205020404" pitchFamily="49" charset="0"/>
              </a:rPr>
              <a:t>x</a:t>
            </a:r>
            <a:r>
              <a:rPr lang="en-US" sz="2400" b="0">
                <a:latin typeface="Times New Roman" panose="02020603050405020304" pitchFamily="18" charset="0"/>
              </a:rPr>
              <a:t>) is not modified.</a:t>
            </a:r>
            <a:endParaRPr lang="en-US" sz="2400" b="0">
              <a:latin typeface="Times New Roman" panose="02020603050405020304" pitchFamily="18" charset="0"/>
            </a:endParaRPr>
          </a:p>
        </p:txBody>
      </p:sp>
      <p:sp>
        <p:nvSpPr>
          <p:cNvPr id="11" name="Line 5"/>
          <p:cNvSpPr>
            <a:spLocks noChangeShapeType="1"/>
          </p:cNvSpPr>
          <p:nvPr/>
        </p:nvSpPr>
        <p:spPr bwMode="auto">
          <a:xfrm flipH="1">
            <a:off x="3657600" y="3429000"/>
            <a:ext cx="2667000" cy="990600"/>
          </a:xfrm>
          <a:prstGeom prst="line">
            <a:avLst/>
          </a:prstGeom>
          <a:noFill/>
          <a:ln w="9525">
            <a:solidFill>
              <a:schemeClr val="tx1"/>
            </a:solidFill>
            <a:round/>
            <a:tailEnd type="triangle" w="med" len="med"/>
          </a:ln>
          <a:effectLst/>
        </p:spPr>
        <p:txBody>
          <a:bodyPr wrap="square" anchor="ctr">
            <a:spAutoFit/>
          </a:bodyPr>
          <a:lstStyle/>
          <a:p>
            <a:endParaRPr lang="en-US"/>
          </a:p>
        </p:txBody>
      </p:sp>
      <p:sp>
        <p:nvSpPr>
          <p:cNvPr id="13" name="Text Box 7"/>
          <p:cNvSpPr txBox="1">
            <a:spLocks noChangeArrowheads="1"/>
          </p:cNvSpPr>
          <p:nvPr/>
        </p:nvSpPr>
        <p:spPr bwMode="auto">
          <a:xfrm>
            <a:off x="6248400" y="4297362"/>
            <a:ext cx="3048000" cy="1570038"/>
          </a:xfrm>
          <a:prstGeom prst="rect">
            <a:avLst/>
          </a:prstGeom>
          <a:solidFill>
            <a:schemeClr val="accent5">
              <a:lumMod val="40000"/>
              <a:lumOff val="60000"/>
            </a:schemeClr>
          </a:solidFill>
          <a:ln w="9525">
            <a:solidFill>
              <a:schemeClr val="tx1"/>
            </a:solidFill>
            <a:miter lim="800000"/>
          </a:ln>
          <a:effectLst/>
        </p:spPr>
        <p:txBody>
          <a:bodyPr wrap="square">
            <a:spAutoFit/>
          </a:bodyPr>
          <a:lstStyle/>
          <a:p>
            <a:pPr algn="just" eaLnBrk="0" hangingPunct="0">
              <a:spcBef>
                <a:spcPct val="0"/>
              </a:spcBef>
            </a:pPr>
            <a:r>
              <a:rPr lang="en-US" sz="2400" b="0">
                <a:latin typeface="Times New Roman" panose="02020603050405020304" pitchFamily="18" charset="0"/>
              </a:rPr>
              <a:t>Changes </a:t>
            </a:r>
            <a:r>
              <a:rPr lang="en-US" sz="2400">
                <a:latin typeface="Courier New" panose="02070309020205020404" pitchFamily="49" charset="0"/>
              </a:rPr>
              <a:t>numberRef</a:t>
            </a:r>
            <a:r>
              <a:rPr lang="en-US" sz="2400" b="0">
                <a:latin typeface="Times New Roman" panose="02020603050405020304" pitchFamily="18" charset="0"/>
              </a:rPr>
              <a:t>, an alias for the original parameter. Thus, </a:t>
            </a:r>
            <a:r>
              <a:rPr lang="en-US" sz="2400">
                <a:latin typeface="Courier New" panose="02070309020205020404" pitchFamily="49" charset="0"/>
              </a:rPr>
              <a:t>z</a:t>
            </a:r>
            <a:r>
              <a:rPr lang="en-US" sz="2400" b="0">
                <a:latin typeface="Times New Roman" panose="02020603050405020304" pitchFamily="18" charset="0"/>
              </a:rPr>
              <a:t> is changed.</a:t>
            </a:r>
            <a:endParaRPr lang="en-US" sz="2400" b="0">
              <a:latin typeface="Times New Roman" panose="02020603050405020304" pitchFamily="18" charset="0"/>
            </a:endParaRPr>
          </a:p>
        </p:txBody>
      </p:sp>
      <p:sp>
        <p:nvSpPr>
          <p:cNvPr id="14" name="Line 8"/>
          <p:cNvSpPr>
            <a:spLocks noChangeShapeType="1"/>
          </p:cNvSpPr>
          <p:nvPr/>
        </p:nvSpPr>
        <p:spPr bwMode="auto">
          <a:xfrm flipH="1">
            <a:off x="4724400" y="4953000"/>
            <a:ext cx="1524000" cy="533400"/>
          </a:xfrm>
          <a:prstGeom prst="line">
            <a:avLst/>
          </a:prstGeom>
          <a:noFill/>
          <a:ln w="9525">
            <a:solidFill>
              <a:schemeClr val="tx1"/>
            </a:solidFill>
            <a:round/>
            <a:tailEnd type="triangle" w="med" len="med"/>
          </a:ln>
          <a:effectLst/>
        </p:spPr>
        <p:txBody>
          <a:bodyPr wrap="square" anchor="ctr">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References must be initialized.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std::cout;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std::endl;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7</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&amp;y = x;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p:txBody>
      </p:sp>
      <p:grpSp>
        <p:nvGrpSpPr>
          <p:cNvPr id="9" name="Group 7"/>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ln>
            <a:effectLst/>
          </p:spPr>
          <p:txBody>
            <a:bodyPr wrap="square">
              <a:spAutoFit/>
            </a:bodyPr>
            <a:lstStyle/>
            <a:p>
              <a:pPr algn="l" eaLnBrk="0" hangingPunct="0">
                <a:spcBef>
                  <a:spcPct val="0"/>
                </a:spcBef>
              </a:pPr>
              <a:r>
                <a:rPr lang="en-US" sz="2400">
                  <a:latin typeface="Courier New" panose="02070309020205020404" pitchFamily="49" charset="0"/>
                </a:rPr>
                <a:t>y</a:t>
              </a:r>
              <a:r>
                <a:rPr lang="en-US" sz="2400" b="0">
                  <a:latin typeface="Times New Roman" panose="02020603050405020304" pitchFamily="18" charset="0"/>
                </a:rPr>
                <a:t> declared as a reference to </a:t>
              </a:r>
              <a:r>
                <a:rPr lang="en-US" sz="2400">
                  <a:latin typeface="Courier New" panose="02070309020205020404" pitchFamily="49" charset="0"/>
                </a:rPr>
                <a:t>x</a:t>
              </a:r>
              <a:r>
                <a:rPr lang="en-US" sz="2400" b="0">
                  <a:latin typeface="Times New Roman" panose="02020603050405020304" pitchFamily="18" charset="0"/>
                </a:rPr>
                <a:t>.</a:t>
              </a:r>
              <a:endParaRPr lang="en-US" sz="2400" b="0">
                <a:latin typeface="Times New Roman" panose="02020603050405020304" pitchFamily="18" charset="0"/>
              </a:endParaRP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7086600" y="4343400"/>
            <a:ext cx="1066800" cy="1143000"/>
          </a:xfrm>
          <a:prstGeom prst="rect">
            <a:avLst/>
          </a:prstGeom>
          <a:solidFill>
            <a:schemeClr val="bg1">
              <a:lumMod val="75000"/>
            </a:schemeClr>
          </a:solidFill>
          <a:ln w="9525">
            <a:noFill/>
            <a:miter lim="800000"/>
          </a:ln>
          <a:effectLst/>
        </p:spPr>
        <p:txBody>
          <a:bodyPr tIns="18288" bIns="91440"/>
          <a:lstStyle/>
          <a:p>
            <a:pPr algn="l">
              <a:spcBef>
                <a:spcPts val="0"/>
              </a:spcBef>
            </a:pPr>
            <a:r>
              <a:rPr lang="en-US" sz="1800">
                <a:solidFill>
                  <a:srgbClr val="000000"/>
                </a:solidFill>
                <a:latin typeface="Courier New" panose="02070309020205020404" pitchFamily="49" charset="0"/>
                <a:cs typeface="Courier New" panose="02070309020205020404"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anose="02070309020205020404" pitchFamily="49" charset="0"/>
                <a:cs typeface="Courier New" panose="02070309020205020404"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anose="02070309020205020404" pitchFamily="49" charset="0"/>
                <a:cs typeface="Courier New" panose="02070309020205020404"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anose="02070309020205020404" pitchFamily="49" charset="0"/>
                <a:cs typeface="Courier New" panose="02070309020205020404" pitchFamily="49" charset="0"/>
              </a:rPr>
              <a:t>y = 7</a:t>
            </a:r>
            <a:endParaRPr lang="en-US" sz="1800">
              <a:solidFill>
                <a:srgbClr val="000000"/>
              </a:solidFill>
              <a:latin typeface="Courier" pitchFamily="49" charset="0"/>
            </a:endParaRPr>
          </a:p>
          <a:p>
            <a:pPr algn="l">
              <a:spcBef>
                <a:spcPts val="0"/>
              </a:spcBef>
            </a:pPr>
            <a:endParaRPr lang="en-US" sz="1800">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5.5.2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lang="en-US" b="0">
                <a:solidFill>
                  <a:srgbClr val="0000FF"/>
                </a:solidFill>
                <a:latin typeface="+mn-lt"/>
                <a:cs typeface="Courier New" panose="02070309020205020404"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anose="02020603050405020304"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lang="en-US" b="0">
                <a:solidFill>
                  <a:srgbClr val="FF0000"/>
                </a:solidFill>
                <a:latin typeface="+mn-lt"/>
                <a:cs typeface="Courier New" panose="02070309020205020404" pitchFamily="49" charset="0"/>
              </a:rPr>
              <a:t>int &amp;y;</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noProof="0">
                <a:solidFill>
                  <a:srgbClr val="5F5F5F"/>
                </a:solidFill>
                <a:latin typeface="AvantGarde" pitchFamily="34" charset="0"/>
                <a:cs typeface="Times New Roman" panose="02020603050405020304"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lang="en-US" b="0">
                <a:solidFill>
                  <a:srgbClr val="5F5F5F"/>
                </a:solidFill>
                <a:latin typeface="AvantGarde" pitchFamily="34" charset="0"/>
                <a:cs typeface="Times New Roman" panose="02020603050405020304"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lang="en-US" b="0">
                <a:solidFill>
                  <a:srgbClr val="0000FF"/>
                </a:solidFill>
                <a:latin typeface="+mn-lt"/>
                <a:cs typeface="Courier New" panose="02070309020205020404" pitchFamily="49" charset="0"/>
              </a:rPr>
              <a:t>r</a:t>
            </a:r>
            <a:r>
              <a:rPr kumimoji="0" lang="en-US" b="0" i="0" u="none" strike="noStrike" kern="1200" cap="none" spc="0" normalizeH="0" baseline="0" noProof="0">
                <a:ln>
                  <a:noFill/>
                </a:ln>
                <a:solidFill>
                  <a:srgbClr val="0000FF"/>
                </a:solidFill>
                <a:effectLst/>
                <a:uLnTx/>
                <a:uFillTx/>
                <a:latin typeface="+mn-lt"/>
                <a:ea typeface="+mn-ea"/>
                <a:cs typeface="Courier New" panose="02070309020205020404" pitchFamily="49" charset="0"/>
              </a:rPr>
              <a:t>eturn</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anose="02070309020205020404"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anose="02070309020205020404"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anose="02020603050405020304"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rPr>
              <a:t>} </a:t>
            </a:r>
            <a:endParaRPr kumimoji="0" lang="en-US" b="0" i="0" u="none" strike="noStrike" kern="1200" cap="none" spc="0" normalizeH="0" baseline="0" noProof="0">
              <a:ln>
                <a:noFill/>
              </a:ln>
              <a:solidFill>
                <a:srgbClr val="000000"/>
              </a:solidFill>
              <a:effectLst/>
              <a:uLnTx/>
              <a:uFillTx/>
              <a:latin typeface="+mn-lt"/>
              <a:ea typeface="+mn-ea"/>
              <a:cs typeface="Courier New" panose="02070309020205020404" pitchFamily="49" charset="0"/>
            </a:endParaRPr>
          </a:p>
        </p:txBody>
      </p:sp>
      <p:grpSp>
        <p:nvGrpSpPr>
          <p:cNvPr id="12" name="Group 7"/>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ln>
            <a:effectLst/>
          </p:spPr>
          <p:txBody>
            <a:bodyPr wrap="square">
              <a:spAutoFit/>
            </a:bodyPr>
            <a:lstStyle/>
            <a:p>
              <a:pPr algn="just" eaLnBrk="0" hangingPunct="0">
                <a:spcBef>
                  <a:spcPct val="0"/>
                </a:spcBef>
              </a:pPr>
              <a:r>
                <a:rPr lang="en-US" sz="2400" b="0">
                  <a:latin typeface="Times New Roman" panose="02020603050405020304" pitchFamily="18" charset="0"/>
                </a:rPr>
                <a:t>Uninitialized reference – compiler error.</a:t>
              </a:r>
              <a:endParaRPr lang="en-US" sz="2400" b="0">
                <a:latin typeface="Times New Roman" panose="02020603050405020304" pitchFamily="18" charset="0"/>
              </a:endParaRP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609600" y="5105400"/>
            <a:ext cx="8153400" cy="1524000"/>
          </a:xfrm>
          <a:prstGeom prst="rect">
            <a:avLst/>
          </a:prstGeom>
          <a:solidFill>
            <a:schemeClr val="bg1">
              <a:lumMod val="75000"/>
            </a:schemeClr>
          </a:solidFill>
          <a:ln w="9525">
            <a:noFill/>
            <a:miter lim="800000"/>
          </a:ln>
          <a:effectLst/>
        </p:spPr>
        <p:txBody>
          <a:bodyPr tIns="18288" bIns="18288"/>
          <a:lstStyle/>
          <a:p>
            <a:pPr algn="l">
              <a:spcBef>
                <a:spcPct val="20000"/>
              </a:spcBef>
            </a:pPr>
            <a:r>
              <a:rPr lang="en-US" sz="1400" i="1">
                <a:solidFill>
                  <a:srgbClr val="000000"/>
                </a:solidFill>
                <a:latin typeface="Courier New" panose="02070309020205020404" pitchFamily="49" charset="0"/>
              </a:rPr>
              <a:t>Borland C++ command-line compiler error message:</a:t>
            </a:r>
            <a:endParaRPr lang="en-US" sz="1400">
              <a:solidFill>
                <a:srgbClr val="000000"/>
              </a:solidFill>
              <a:latin typeface="Courier New" panose="02070309020205020404" pitchFamily="49" charset="0"/>
            </a:endParaRPr>
          </a:p>
          <a:p>
            <a:pPr algn="l">
              <a:spcBef>
                <a:spcPct val="20000"/>
              </a:spcBef>
            </a:pPr>
            <a:r>
              <a:rPr lang="en-US" sz="1400">
                <a:latin typeface="Courier New" panose="02070309020205020404" pitchFamily="49" charset="0"/>
              </a:rPr>
              <a:t> </a:t>
            </a:r>
            <a:r>
              <a:rPr lang="en-US" sz="1400">
                <a:solidFill>
                  <a:srgbClr val="000000"/>
                </a:solidFill>
                <a:latin typeface="Courier New" panose="02070309020205020404" pitchFamily="49" charset="0"/>
                <a:cs typeface="Courier New" panose="02070309020205020404" pitchFamily="49" charset="0"/>
              </a:rPr>
              <a:t>Error E2304 Fig03_22.cpp 11: Reference variable 'y' must be </a:t>
            </a:r>
            <a:endParaRPr lang="en-US" sz="1400">
              <a:solidFill>
                <a:srgbClr val="000000"/>
              </a:solidFill>
              <a:latin typeface="Courier New" panose="02070309020205020404" pitchFamily="49" charset="0"/>
            </a:endParaRPr>
          </a:p>
          <a:p>
            <a:pPr algn="l">
              <a:spcBef>
                <a:spcPct val="20000"/>
              </a:spcBef>
            </a:pPr>
            <a:r>
              <a:rPr lang="en-US" sz="1400">
                <a:solidFill>
                  <a:srgbClr val="000000"/>
                </a:solidFill>
                <a:latin typeface="Courier New" panose="02070309020205020404" pitchFamily="49" charset="0"/>
                <a:cs typeface="Courier New" panose="02070309020205020404" pitchFamily="49" charset="0"/>
              </a:rPr>
              <a:t>   initialized­ in function main()</a:t>
            </a:r>
            <a:endParaRPr lang="en-US" sz="1400">
              <a:solidFill>
                <a:srgbClr val="000000"/>
              </a:solidFill>
              <a:latin typeface="Courier New" panose="02070309020205020404" pitchFamily="49" charset="0"/>
            </a:endParaRPr>
          </a:p>
          <a:p>
            <a:pPr algn="l">
              <a:spcBef>
                <a:spcPct val="20000"/>
              </a:spcBef>
            </a:pPr>
            <a:r>
              <a:rPr lang="en-US" sz="1400" i="1">
                <a:solidFill>
                  <a:srgbClr val="000000"/>
                </a:solidFill>
                <a:latin typeface="Courier New" panose="02070309020205020404" pitchFamily="49" charset="0"/>
              </a:rPr>
              <a:t>Microsoft Visual C++ compiler error message:</a:t>
            </a:r>
            <a:endParaRPr lang="en-US" sz="1400">
              <a:solidFill>
                <a:srgbClr val="000000"/>
              </a:solidFill>
              <a:latin typeface="Courier New" panose="02070309020205020404" pitchFamily="49" charset="0"/>
            </a:endParaRPr>
          </a:p>
          <a:p>
            <a:pPr algn="l">
              <a:spcBef>
                <a:spcPct val="20000"/>
              </a:spcBef>
            </a:pPr>
            <a:r>
              <a:rPr lang="en-US" sz="1400">
                <a:latin typeface="Courier New" panose="02070309020205020404" pitchFamily="49" charset="0"/>
              </a:rPr>
              <a:t> </a:t>
            </a:r>
            <a:r>
              <a:rPr lang="en-US" sz="1400">
                <a:solidFill>
                  <a:srgbClr val="000000"/>
                </a:solidFill>
                <a:latin typeface="Courier New" panose="02070309020205020404" pitchFamily="49" charset="0"/>
                <a:cs typeface="Courier New" panose="02070309020205020404" pitchFamily="49" charset="0"/>
              </a:rPr>
              <a:t>D:\cpphtp4_examples\ch03\Fig03_22.cpp(11) : error C2530: 'y' : </a:t>
            </a:r>
            <a:endParaRPr lang="en-US" sz="1400">
              <a:solidFill>
                <a:srgbClr val="000000"/>
              </a:solidFill>
              <a:latin typeface="Courier New" panose="02070309020205020404" pitchFamily="49" charset="0"/>
            </a:endParaRPr>
          </a:p>
          <a:p>
            <a:pPr algn="l">
              <a:spcBef>
                <a:spcPct val="20000"/>
              </a:spcBef>
            </a:pPr>
            <a:r>
              <a:rPr lang="en-US" sz="1400">
                <a:solidFill>
                  <a:srgbClr val="000000"/>
                </a:solidFill>
                <a:latin typeface="Courier New" panose="02070309020205020404" pitchFamily="49" charset="0"/>
                <a:cs typeface="Courier New" panose="02070309020205020404" pitchFamily="49" charset="0"/>
              </a:rPr>
              <a:t>   references must be initialized</a:t>
            </a:r>
            <a:endParaRPr lang="en-US" sz="1400">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5.5.3 Sử dụng Biến tham chiếu</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295400"/>
            <a:ext cx="8610600" cy="53340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200" b="1">
                <a:solidFill>
                  <a:srgbClr val="0000FF"/>
                </a:solidFill>
                <a:latin typeface="Arial" panose="020B0604020202020204" pitchFamily="34" charset="0"/>
                <a:cs typeface="Arial" panose="020B0604020202020204" pitchFamily="34" charset="0"/>
              </a:rPr>
              <a:t> Truyền tham trị:</a:t>
            </a:r>
            <a:endParaRPr lang="en-US" sz="2200" b="1">
              <a:solidFill>
                <a:srgbClr val="0000FF"/>
              </a:solidFill>
              <a:latin typeface="Arial" panose="020B0604020202020204" pitchFamily="34" charset="0"/>
              <a:cs typeface="Arial" panose="020B0604020202020204" pitchFamily="34" charset="0"/>
            </a:endParaRPr>
          </a:p>
          <a:p>
            <a:pPr marL="805180" lvl="2" indent="-342900" algn="just">
              <a:lnSpc>
                <a:spcPct val="130000"/>
              </a:lnSpc>
              <a:spcBef>
                <a:spcPts val="300"/>
              </a:spcBef>
              <a:spcAft>
                <a:spcPts val="300"/>
              </a:spcAft>
            </a:pPr>
            <a:r>
              <a:rPr lang="en-US" sz="2200">
                <a:latin typeface="Arial" panose="020B0604020202020204" pitchFamily="34" charset="0"/>
                <a:cs typeface="Arial" panose="020B0604020202020204" pitchFamily="34" charset="0"/>
              </a:rPr>
              <a:t>Gán giá trị các tham số trong lời gọi hàm cho các đối số của hàm và làm việc trên vùng nhớ của các đối số này.</a:t>
            </a:r>
            <a:endParaRPr lang="en-US" sz="2200">
              <a:latin typeface="Arial" panose="020B0604020202020204" pitchFamily="34" charset="0"/>
              <a:cs typeface="Arial" panose="020B0604020202020204" pitchFamily="34" charset="0"/>
            </a:endParaRPr>
          </a:p>
          <a:p>
            <a:pPr marL="805180" lvl="2" indent="-342900" algn="just">
              <a:lnSpc>
                <a:spcPct val="130000"/>
              </a:lnSpc>
              <a:spcBef>
                <a:spcPts val="300"/>
              </a:spcBef>
              <a:spcAft>
                <a:spcPts val="300"/>
              </a:spcAft>
            </a:pPr>
            <a:r>
              <a:rPr lang="en-US" sz="2200">
                <a:latin typeface="Arial" panose="020B0604020202020204" pitchFamily="34" charset="0"/>
                <a:cs typeface="Arial" panose="020B0604020202020204" pitchFamily="34" charset="0"/>
              </a:rPr>
              <a:t>Không thao tác trực tiếp trên các tham số, vì vậy không thay đổi được giá trị của các tham số.</a:t>
            </a:r>
            <a:endParaRPr lang="en-US" sz="22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200" b="1">
                <a:solidFill>
                  <a:srgbClr val="0000FF"/>
                </a:solidFill>
                <a:latin typeface="Arial" panose="020B0604020202020204" pitchFamily="34" charset="0"/>
                <a:cs typeface="Arial" panose="020B0604020202020204" pitchFamily="34" charset="0"/>
              </a:rPr>
              <a:t> Truyền tham chiếu:</a:t>
            </a:r>
            <a:endParaRPr lang="en-US" sz="2200" b="1">
              <a:solidFill>
                <a:srgbClr val="0000FF"/>
              </a:solidFill>
              <a:latin typeface="Arial" panose="020B0604020202020204" pitchFamily="34" charset="0"/>
              <a:cs typeface="Arial" panose="020B0604020202020204" pitchFamily="34" charset="0"/>
            </a:endParaRPr>
          </a:p>
          <a:p>
            <a:pPr marL="805180" lvl="1" indent="-342900" algn="just">
              <a:lnSpc>
                <a:spcPct val="130000"/>
              </a:lnSpc>
              <a:spcBef>
                <a:spcPts val="300"/>
              </a:spcBef>
              <a:spcAft>
                <a:spcPts val="300"/>
              </a:spcAft>
              <a:buFont typeface="Arial" panose="020B0604020202020204" pitchFamily="34" charset="0"/>
              <a:buChar char="•"/>
            </a:pPr>
            <a:r>
              <a:rPr lang="en-US" sz="2200">
                <a:latin typeface="Arial" panose="020B0604020202020204" pitchFamily="34" charset="0"/>
                <a:cs typeface="Arial" panose="020B0604020202020204" pitchFamily="34" charset="0"/>
              </a:rPr>
              <a:t>Không tạo ra bản sao của các tham số mà thao tác trực tiếp trên vùng nhớ của các tham số, vì vậy dễ dàng thay đổi giá trị của các tham số khi cần.</a:t>
            </a:r>
            <a:endParaRPr lang="en-US" sz="2200">
              <a:latin typeface="Arial" panose="020B0604020202020204" pitchFamily="34" charset="0"/>
              <a:cs typeface="Arial" panose="020B0604020202020204" pitchFamily="34" charset="0"/>
            </a:endParaRPr>
          </a:p>
          <a:p>
            <a:pPr marL="805180" lvl="1" indent="-342900" algn="just">
              <a:lnSpc>
                <a:spcPct val="130000"/>
              </a:lnSpc>
              <a:spcBef>
                <a:spcPts val="300"/>
              </a:spcBef>
              <a:spcAft>
                <a:spcPts val="300"/>
              </a:spcAft>
              <a:buFont typeface="Arial" panose="020B0604020202020204" pitchFamily="34" charset="0"/>
              <a:buChar char="•"/>
            </a:pPr>
            <a:r>
              <a:rPr lang="en-US" sz="2200">
                <a:latin typeface="Arial" panose="020B0604020202020204" pitchFamily="34" charset="0"/>
                <a:cs typeface="Arial" panose="020B0604020202020204" pitchFamily="34" charset="0"/>
              </a:rPr>
              <a:t>Nếu đối là biến tham chiếu kiểu K thì tham số tương ứng trong lời gọi hàm phải là biến/phần tử mảng kiểu K.</a:t>
            </a:r>
            <a:endParaRPr lang="en-US" sz="22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5.5.3 Sử dụng Biến tham chiếu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75656"/>
            <a:ext cx="8382000" cy="4925144"/>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600" b="1">
                <a:solidFill>
                  <a:srgbClr val="0000FF"/>
                </a:solidFill>
                <a:latin typeface="Arial" panose="020B0604020202020204" pitchFamily="34" charset="0"/>
                <a:cs typeface="Arial" panose="020B0604020202020204" pitchFamily="34" charset="0"/>
              </a:rPr>
              <a:t>Ví dụ: </a:t>
            </a:r>
            <a:endParaRPr lang="en-US" sz="2600" b="1">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fr-FR" sz="2600">
                <a:solidFill>
                  <a:srgbClr val="0070C0"/>
                </a:solidFill>
                <a:latin typeface="Arial" panose="020B0604020202020204" pitchFamily="34" charset="0"/>
                <a:cs typeface="Arial" panose="020B0604020202020204" pitchFamily="34" charset="0"/>
              </a:rPr>
              <a:t>void</a:t>
            </a:r>
            <a:r>
              <a:rPr lang="fr-FR" sz="2600">
                <a:latin typeface="Arial" panose="020B0604020202020204" pitchFamily="34" charset="0"/>
                <a:cs typeface="Arial" panose="020B0604020202020204" pitchFamily="34" charset="0"/>
              </a:rPr>
              <a:t> swap1(</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x,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y) {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t = x; x = y; y = t; }</a:t>
            </a:r>
            <a:endParaRPr lang="fr-FR" sz="2600">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fr-FR" sz="2600">
                <a:solidFill>
                  <a:srgbClr val="0070C0"/>
                </a:solidFill>
                <a:latin typeface="Arial" panose="020B0604020202020204" pitchFamily="34" charset="0"/>
                <a:cs typeface="Arial" panose="020B0604020202020204" pitchFamily="34" charset="0"/>
              </a:rPr>
              <a:t>void</a:t>
            </a:r>
            <a:r>
              <a:rPr lang="fr-FR" sz="2600">
                <a:latin typeface="Arial" panose="020B0604020202020204" pitchFamily="34" charset="0"/>
                <a:cs typeface="Arial" panose="020B0604020202020204" pitchFamily="34" charset="0"/>
              </a:rPr>
              <a:t> swap2(</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*x,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*y) {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*t = x; x = y; y = t; }</a:t>
            </a:r>
            <a:endParaRPr lang="fr-FR" sz="2600">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fr-FR" sz="2600">
                <a:solidFill>
                  <a:srgbClr val="0070C0"/>
                </a:solidFill>
                <a:latin typeface="Arial" panose="020B0604020202020204" pitchFamily="34" charset="0"/>
                <a:cs typeface="Arial" panose="020B0604020202020204" pitchFamily="34" charset="0"/>
              </a:rPr>
              <a:t>void</a:t>
            </a:r>
            <a:r>
              <a:rPr lang="fr-FR" sz="2600">
                <a:latin typeface="Arial" panose="020B0604020202020204" pitchFamily="34" charset="0"/>
                <a:cs typeface="Arial" panose="020B0604020202020204" pitchFamily="34" charset="0"/>
              </a:rPr>
              <a:t> swap3(</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&amp;x,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&amp;y) { </a:t>
            </a:r>
            <a:r>
              <a:rPr lang="fr-FR" sz="2600">
                <a:solidFill>
                  <a:srgbClr val="0070C0"/>
                </a:solidFill>
                <a:latin typeface="Arial" panose="020B0604020202020204" pitchFamily="34" charset="0"/>
                <a:cs typeface="Arial" panose="020B0604020202020204" pitchFamily="34" charset="0"/>
              </a:rPr>
              <a:t>int</a:t>
            </a:r>
            <a:r>
              <a:rPr lang="fr-FR" sz="2600">
                <a:latin typeface="Arial" panose="020B0604020202020204" pitchFamily="34" charset="0"/>
                <a:cs typeface="Arial" panose="020B0604020202020204" pitchFamily="34" charset="0"/>
              </a:rPr>
              <a:t> t = x; x = y; y = t; }</a:t>
            </a:r>
            <a:endParaRPr lang="en-US" sz="2600">
              <a:solidFill>
                <a:schemeClr val="tx1">
                  <a:lumMod val="95000"/>
                  <a:lumOff val="5000"/>
                </a:schemeClr>
              </a:solidFill>
              <a:latin typeface="Arial" panose="020B0604020202020204" pitchFamily="34" charset="0"/>
              <a:cs typeface="Arial" panose="020B0604020202020204" pitchFamily="34" charset="0"/>
            </a:endParaRPr>
          </a:p>
          <a:p>
            <a:pPr marL="457200" lvl="1" indent="0" algn="just">
              <a:lnSpc>
                <a:spcPct val="130000"/>
              </a:lnSpc>
              <a:spcBef>
                <a:spcPts val="300"/>
              </a:spcBef>
              <a:spcAft>
                <a:spcPts val="300"/>
              </a:spcAft>
              <a:buNone/>
            </a:pPr>
            <a:endParaRPr lang="en-US" sz="26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5.5.4 Con trỏ hàm</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24000"/>
            <a:ext cx="8382000" cy="51054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1500" b="1" u="sng">
                <a:solidFill>
                  <a:srgbClr val="0000FF"/>
                </a:solidFill>
                <a:latin typeface="Arial" panose="020B0604020202020204" pitchFamily="34" charset="0"/>
                <a:cs typeface="Arial" panose="020B0604020202020204" pitchFamily="34" charset="0"/>
              </a:rPr>
              <a:t>Biến con trỏ: </a:t>
            </a:r>
            <a:endParaRPr lang="en-US" sz="1500" b="1" u="sng">
              <a:solidFill>
                <a:srgbClr val="0000FF"/>
              </a:solidFill>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sz="1500">
                <a:solidFill>
                  <a:srgbClr val="0000FF"/>
                </a:solidFill>
                <a:latin typeface="Arial" panose="020B0604020202020204" pitchFamily="34" charset="0"/>
                <a:cs typeface="Arial" panose="020B0604020202020204" pitchFamily="34" charset="0"/>
              </a:rPr>
              <a:t>int</a:t>
            </a:r>
            <a:r>
              <a:rPr lang="en-US" sz="1500">
                <a:latin typeface="Arial" panose="020B0604020202020204" pitchFamily="34" charset="0"/>
                <a:cs typeface="Arial" panose="020B0604020202020204" pitchFamily="34" charset="0"/>
              </a:rPr>
              <a:t> arrget(</a:t>
            </a:r>
            <a:r>
              <a:rPr lang="en-US" sz="1500">
                <a:solidFill>
                  <a:srgbClr val="0000FF"/>
                </a:solidFill>
                <a:latin typeface="Arial" panose="020B0604020202020204" pitchFamily="34" charset="0"/>
                <a:cs typeface="Arial" panose="020B0604020202020204" pitchFamily="34" charset="0"/>
              </a:rPr>
              <a:t>int</a:t>
            </a:r>
            <a:r>
              <a:rPr lang="en-US" sz="1500">
                <a:latin typeface="Arial" panose="020B0604020202020204" pitchFamily="34" charset="0"/>
                <a:cs typeface="Arial" panose="020B0604020202020204" pitchFamily="34" charset="0"/>
              </a:rPr>
              <a:t> *a, </a:t>
            </a:r>
            <a:r>
              <a:rPr lang="en-US" sz="1500">
                <a:solidFill>
                  <a:srgbClr val="0000FF"/>
                </a:solidFill>
                <a:latin typeface="Arial" panose="020B0604020202020204" pitchFamily="34" charset="0"/>
                <a:cs typeface="Arial" panose="020B0604020202020204" pitchFamily="34" charset="0"/>
              </a:rPr>
              <a:t>int</a:t>
            </a:r>
            <a:r>
              <a:rPr lang="en-US" sz="1500">
                <a:latin typeface="Arial" panose="020B0604020202020204" pitchFamily="34" charset="0"/>
                <a:cs typeface="Arial" panose="020B0604020202020204" pitchFamily="34" charset="0"/>
              </a:rPr>
              <a:t> i) { </a:t>
            </a:r>
            <a:r>
              <a:rPr lang="en-US" sz="1500">
                <a:solidFill>
                  <a:srgbClr val="0000FF"/>
                </a:solidFill>
                <a:latin typeface="Arial" panose="020B0604020202020204" pitchFamily="34" charset="0"/>
                <a:cs typeface="Arial" panose="020B0604020202020204" pitchFamily="34" charset="0"/>
              </a:rPr>
              <a:t>return</a:t>
            </a:r>
            <a:r>
              <a:rPr lang="en-US" sz="1500">
                <a:latin typeface="Arial" panose="020B0604020202020204" pitchFamily="34" charset="0"/>
                <a:cs typeface="Arial" panose="020B0604020202020204" pitchFamily="34" charset="0"/>
              </a:rPr>
              <a:t> a[i]; }</a:t>
            </a:r>
            <a:endParaRPr lang="en-US" sz="1500">
              <a:latin typeface="Arial" panose="020B0604020202020204" pitchFamily="34" charset="0"/>
              <a:cs typeface="Arial" panose="020B0604020202020204" pitchFamily="34" charset="0"/>
            </a:endParaRPr>
          </a:p>
          <a:p>
            <a:pPr marL="457200" lvl="1" indent="281305" algn="just">
              <a:spcBef>
                <a:spcPts val="300"/>
              </a:spcBef>
              <a:spcAft>
                <a:spcPts val="300"/>
              </a:spcAft>
              <a:buNone/>
            </a:pPr>
            <a:r>
              <a:rPr lang="en-US" sz="1500">
                <a:latin typeface="Arial" panose="020B0604020202020204" pitchFamily="34" charset="0"/>
                <a:cs typeface="Arial" panose="020B0604020202020204" pitchFamily="34" charset="0"/>
              </a:rPr>
              <a:t>arrget(a, 1) = 1;	// a[1] = 1;</a:t>
            </a:r>
            <a:endParaRPr lang="en-US" sz="1500">
              <a:latin typeface="Arial" panose="020B0604020202020204" pitchFamily="34" charset="0"/>
              <a:cs typeface="Arial" panose="020B0604020202020204" pitchFamily="34" charset="0"/>
            </a:endParaRPr>
          </a:p>
          <a:p>
            <a:pPr marL="457200" lvl="1" indent="281305" algn="just">
              <a:spcBef>
                <a:spcPts val="300"/>
              </a:spcBef>
              <a:spcAft>
                <a:spcPts val="300"/>
              </a:spcAft>
              <a:buNone/>
            </a:pPr>
            <a:r>
              <a:rPr lang="en-US" sz="1500">
                <a:latin typeface="Arial" panose="020B0604020202020204" pitchFamily="34" charset="0"/>
                <a:cs typeface="Arial" panose="020B0604020202020204" pitchFamily="34" charset="0"/>
              </a:rPr>
              <a:t>cin &gt;&gt; arrget(a,1);	// cin &gt;&gt; a[1];</a:t>
            </a:r>
            <a:endParaRPr lang="en-US" sz="1500">
              <a:latin typeface="Arial" panose="020B0604020202020204" pitchFamily="34" charset="0"/>
              <a:cs typeface="Arial" panose="020B0604020202020204" pitchFamily="34" charset="0"/>
            </a:endParaRPr>
          </a:p>
          <a:p>
            <a:pPr lvl="1" algn="just">
              <a:spcBef>
                <a:spcPts val="300"/>
              </a:spcBef>
              <a:spcAft>
                <a:spcPts val="300"/>
              </a:spcAft>
              <a:buFont typeface="Wingdings" panose="05000000000000000000" pitchFamily="2" charset="2"/>
              <a:buChar char="§"/>
            </a:pPr>
            <a:r>
              <a:rPr lang="en-US" sz="1500">
                <a:solidFill>
                  <a:srgbClr val="0000FF"/>
                </a:solidFill>
                <a:latin typeface="Arial" panose="020B0604020202020204" pitchFamily="34" charset="0"/>
                <a:cs typeface="Arial" panose="020B0604020202020204" pitchFamily="34" charset="0"/>
              </a:rPr>
              <a:t>float</a:t>
            </a:r>
            <a:r>
              <a:rPr lang="en-US" sz="1500">
                <a:latin typeface="Arial" panose="020B0604020202020204" pitchFamily="34" charset="0"/>
                <a:cs typeface="Arial" panose="020B0604020202020204" pitchFamily="34" charset="0"/>
              </a:rPr>
              <a:t> a[20][20];</a:t>
            </a:r>
            <a:endParaRPr lang="en-US" sz="1500">
              <a:latin typeface="Arial" panose="020B0604020202020204" pitchFamily="34" charset="0"/>
              <a:cs typeface="Arial" panose="020B0604020202020204" pitchFamily="34" charset="0"/>
            </a:endParaRPr>
          </a:p>
          <a:p>
            <a:pPr marL="457200" lvl="1" indent="281305" algn="just">
              <a:spcBef>
                <a:spcPts val="300"/>
              </a:spcBef>
              <a:spcAft>
                <a:spcPts val="300"/>
              </a:spcAft>
              <a:buNone/>
            </a:pPr>
            <a:r>
              <a:rPr lang="en-US" sz="1500">
                <a:solidFill>
                  <a:srgbClr val="0000FF"/>
                </a:solidFill>
                <a:latin typeface="Arial" panose="020B0604020202020204" pitchFamily="34" charset="0"/>
                <a:cs typeface="Arial" panose="020B0604020202020204" pitchFamily="34" charset="0"/>
              </a:rPr>
              <a:t>float</a:t>
            </a:r>
            <a:r>
              <a:rPr lang="en-US" sz="1500">
                <a:latin typeface="Arial" panose="020B0604020202020204" pitchFamily="34" charset="0"/>
                <a:cs typeface="Arial" panose="020B0604020202020204" pitchFamily="34" charset="0"/>
              </a:rPr>
              <a:t> *p = (</a:t>
            </a:r>
            <a:r>
              <a:rPr lang="en-US" sz="1500">
                <a:solidFill>
                  <a:srgbClr val="0000FF"/>
                </a:solidFill>
                <a:latin typeface="Arial" panose="020B0604020202020204" pitchFamily="34" charset="0"/>
                <a:cs typeface="Arial" panose="020B0604020202020204" pitchFamily="34" charset="0"/>
              </a:rPr>
              <a:t>float</a:t>
            </a:r>
            <a:r>
              <a:rPr lang="en-US" sz="1500">
                <a:latin typeface="Arial" panose="020B0604020202020204" pitchFamily="34" charset="0"/>
                <a:cs typeface="Arial" panose="020B0604020202020204" pitchFamily="34" charset="0"/>
              </a:rPr>
              <a:t>*)a;</a:t>
            </a:r>
            <a:endParaRPr lang="en-US" sz="1500">
              <a:latin typeface="Arial" panose="020B0604020202020204" pitchFamily="34" charset="0"/>
              <a:cs typeface="Arial" panose="020B0604020202020204" pitchFamily="34" charset="0"/>
            </a:endParaRPr>
          </a:p>
          <a:p>
            <a:pPr marL="457200" lvl="1" indent="281305" algn="just">
              <a:spcBef>
                <a:spcPts val="300"/>
              </a:spcBef>
              <a:spcAft>
                <a:spcPts val="300"/>
              </a:spcAft>
              <a:buNone/>
            </a:pPr>
            <a:r>
              <a:rPr lang="en-US" sz="1500">
                <a:latin typeface="Arial" panose="020B0604020202020204" pitchFamily="34" charset="0"/>
                <a:cs typeface="Arial" panose="020B0604020202020204" pitchFamily="34" charset="0"/>
              </a:rPr>
              <a:t>p = ((</a:t>
            </a:r>
            <a:r>
              <a:rPr lang="en-US" sz="1500">
                <a:solidFill>
                  <a:srgbClr val="0000FF"/>
                </a:solidFill>
                <a:latin typeface="Arial" panose="020B0604020202020204" pitchFamily="34" charset="0"/>
                <a:cs typeface="Arial" panose="020B0604020202020204" pitchFamily="34" charset="0"/>
              </a:rPr>
              <a:t>float</a:t>
            </a:r>
            <a:r>
              <a:rPr lang="en-US" sz="1500">
                <a:latin typeface="Arial" panose="020B0604020202020204" pitchFamily="34" charset="0"/>
                <a:cs typeface="Arial" panose="020B0604020202020204" pitchFamily="34" charset="0"/>
              </a:rPr>
              <a:t>*)a) + (i * 20); //truy xuất đến từng dòng của mảng hai chiều, i bắt đầu từ 0</a:t>
            </a:r>
            <a:endParaRPr lang="en-US" sz="15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1500" b="1" u="sng">
                <a:solidFill>
                  <a:srgbClr val="0000FF"/>
                </a:solidFill>
                <a:latin typeface="Arial" panose="020B0604020202020204" pitchFamily="34" charset="0"/>
                <a:cs typeface="Arial" panose="020B0604020202020204" pitchFamily="34" charset="0"/>
              </a:rPr>
              <a:t>Con trỏ hàm:</a:t>
            </a:r>
            <a:endParaRPr lang="en-US" sz="1500" b="1" u="sng">
              <a:solidFill>
                <a:srgbClr val="0000FF"/>
              </a:solidFill>
              <a:latin typeface="Arial" panose="020B0604020202020204" pitchFamily="34" charset="0"/>
              <a:cs typeface="Arial" panose="020B0604020202020204" pitchFamily="34" charset="0"/>
            </a:endParaRPr>
          </a:p>
          <a:p>
            <a:pPr marL="0" indent="462280">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nhandoi(</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2;}</a:t>
            </a:r>
            <a:endParaRPr lang="en-US" sz="1500">
              <a:solidFill>
                <a:srgbClr val="000000"/>
              </a:solidFill>
              <a:latin typeface="Consolas" panose="020B0609020204030204" pitchFamily="49" charset="0"/>
            </a:endParaRPr>
          </a:p>
          <a:p>
            <a:pPr marL="0" indent="462280">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nhanba(</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3;}</a:t>
            </a:r>
            <a:endParaRPr lang="en-US" sz="1500">
              <a:solidFill>
                <a:srgbClr val="000000"/>
              </a:solidFill>
              <a:latin typeface="Consolas" panose="020B0609020204030204" pitchFamily="49" charset="0"/>
            </a:endParaRPr>
          </a:p>
          <a:p>
            <a:pPr marL="0" indent="462280">
              <a:buNone/>
            </a:pPr>
            <a:r>
              <a:rPr lang="fr-FR" sz="1500" b="1">
                <a:solidFill>
                  <a:srgbClr val="FF0000"/>
                </a:solidFill>
                <a:latin typeface="Consolas" panose="020B0609020204030204" pitchFamily="49" charset="0"/>
              </a:rPr>
              <a:t>void tinh(double (*f)(double), double x) {</a:t>
            </a:r>
            <a:r>
              <a:rPr lang="en-US" sz="1500" b="1">
                <a:solidFill>
                  <a:srgbClr val="FF0000"/>
                </a:solidFill>
                <a:latin typeface="Consolas" panose="020B0609020204030204" pitchFamily="49" charset="0"/>
              </a:rPr>
              <a:t>cout &lt;&lt; f(x);}</a:t>
            </a:r>
            <a:endParaRPr lang="en-US" sz="1500" b="1">
              <a:solidFill>
                <a:srgbClr val="FF0000"/>
              </a:solidFill>
              <a:latin typeface="Consolas" panose="020B0609020204030204" pitchFamily="49" charset="0"/>
            </a:endParaRPr>
          </a:p>
          <a:p>
            <a:pPr marL="0" indent="462280">
              <a:buNone/>
            </a:pPr>
            <a:r>
              <a:rPr lang="en-US" sz="1500">
                <a:solidFill>
                  <a:srgbClr val="0000FF"/>
                </a:solidFill>
                <a:latin typeface="Consolas" panose="020B0609020204030204" pitchFamily="49" charset="0"/>
              </a:rPr>
              <a:t>int</a:t>
            </a:r>
            <a:r>
              <a:rPr lang="en-US" sz="1500">
                <a:solidFill>
                  <a:srgbClr val="000000"/>
                </a:solidFill>
                <a:latin typeface="Consolas" panose="020B0609020204030204" pitchFamily="49" charset="0"/>
              </a:rPr>
              <a:t> main() {</a:t>
            </a:r>
            <a:endParaRPr lang="en-US" sz="1500">
              <a:solidFill>
                <a:srgbClr val="000000"/>
              </a:solidFill>
              <a:latin typeface="Consolas" panose="020B0609020204030204" pitchFamily="49" charset="0"/>
            </a:endParaRPr>
          </a:p>
          <a:p>
            <a:pPr marL="0" indent="914400">
              <a:buNone/>
            </a:pPr>
            <a:r>
              <a:rPr lang="en-US" sz="1500">
                <a:solidFill>
                  <a:srgbClr val="000000"/>
                </a:solidFill>
                <a:latin typeface="Consolas" panose="020B0609020204030204" pitchFamily="49" charset="0"/>
              </a:rPr>
              <a:t>tinh(nhandoi, 2);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endParaRPr lang="en-US" sz="1500">
              <a:solidFill>
                <a:srgbClr val="000000"/>
              </a:solidFill>
              <a:latin typeface="Consolas" panose="020B0609020204030204" pitchFamily="49" charset="0"/>
            </a:endParaRPr>
          </a:p>
          <a:p>
            <a:pPr marL="0" indent="914400">
              <a:buNone/>
            </a:pPr>
            <a:r>
              <a:rPr lang="en-US" sz="1500">
                <a:solidFill>
                  <a:srgbClr val="000000"/>
                </a:solidFill>
                <a:latin typeface="Consolas" panose="020B0609020204030204" pitchFamily="49" charset="0"/>
              </a:rPr>
              <a:t>tinh(nhanba, 3);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endParaRPr lang="en-US" sz="1500">
              <a:solidFill>
                <a:srgbClr val="000000"/>
              </a:solidFill>
              <a:latin typeface="Consolas" panose="020B0609020204030204" pitchFamily="49" charset="0"/>
            </a:endParaRPr>
          </a:p>
          <a:p>
            <a:pPr marL="0" indent="914400">
              <a:buNone/>
            </a:pPr>
            <a:r>
              <a:rPr lang="en-US" sz="1500">
                <a:solidFill>
                  <a:srgbClr val="000000"/>
                </a:solidFill>
                <a:latin typeface="Consolas" panose="020B0609020204030204" pitchFamily="49" charset="0"/>
              </a:rPr>
              <a:t>system(</a:t>
            </a:r>
            <a:r>
              <a:rPr lang="en-US" sz="1500">
                <a:solidFill>
                  <a:srgbClr val="A31515"/>
                </a:solidFill>
                <a:latin typeface="Consolas" panose="020B0609020204030204" pitchFamily="49" charset="0"/>
              </a:rPr>
              <a:t>"pause"</a:t>
            </a:r>
            <a:r>
              <a:rPr lang="en-US" sz="1500">
                <a:solidFill>
                  <a:srgbClr val="000000"/>
                </a:solidFill>
                <a:latin typeface="Consolas" panose="020B0609020204030204" pitchFamily="49" charset="0"/>
              </a:rPr>
              <a:t>);</a:t>
            </a:r>
            <a:endParaRPr lang="en-US" sz="1500">
              <a:solidFill>
                <a:srgbClr val="000000"/>
              </a:solidFill>
              <a:latin typeface="Consolas" panose="020B0609020204030204" pitchFamily="49" charset="0"/>
            </a:endParaRPr>
          </a:p>
          <a:p>
            <a:pPr marL="0" indent="914400">
              <a:buNone/>
            </a:pP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0;</a:t>
            </a:r>
            <a:endParaRPr lang="en-US" sz="1500">
              <a:solidFill>
                <a:srgbClr val="000000"/>
              </a:solidFill>
              <a:latin typeface="Consolas" panose="020B0609020204030204" pitchFamily="49" charset="0"/>
            </a:endParaRPr>
          </a:p>
          <a:p>
            <a:pPr marL="0" indent="462280">
              <a:buNone/>
            </a:pPr>
            <a:r>
              <a:rPr lang="en-US" sz="1500">
                <a:solidFill>
                  <a:srgbClr val="000000"/>
                </a:solidFill>
                <a:latin typeface="Consolas" panose="020B0609020204030204" pitchFamily="49" charset="0"/>
              </a:rPr>
              <a:t>}</a:t>
            </a:r>
            <a:endParaRPr lang="en-US" sz="1500" b="1">
              <a:solidFill>
                <a:srgbClr val="0000FF"/>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15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676400"/>
            <a:ext cx="8686800" cy="4495800"/>
          </a:xfrm>
        </p:spPr>
        <p:txBody>
          <a:bodyPr>
            <a:noAutofit/>
          </a:bodyPr>
          <a:lstStyle/>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anose="020B0604020202020204" pitchFamily="34" charset="0"/>
                <a:cs typeface="Arial" panose="020B0604020202020204" pitchFamily="34" charset="0"/>
              </a:rPr>
              <a:t>Dùng mảng, </a:t>
            </a:r>
            <a:r>
              <a:rPr lang="en-US" sz="2800">
                <a:solidFill>
                  <a:srgbClr val="0000FF"/>
                </a:solidFill>
                <a:latin typeface="Arial" panose="020B0604020202020204" pitchFamily="34" charset="0"/>
                <a:cs typeface="Arial" panose="020B0604020202020204" pitchFamily="34" charset="0"/>
              </a:rPr>
              <a:t>1 </a:t>
            </a:r>
            <a:r>
              <a:rPr lang="vi-VN" sz="2800">
                <a:solidFill>
                  <a:srgbClr val="0000FF"/>
                </a:solidFill>
                <a:latin typeface="Arial" panose="020B0604020202020204" pitchFamily="34" charset="0"/>
                <a:cs typeface="Arial" panose="020B0604020202020204" pitchFamily="34" charset="0"/>
              </a:rPr>
              <a:t>vòng lặp for gộp</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viết code gọn hơn nhưng không tách riêng được 2 phần nhập xuất</a:t>
            </a:r>
            <a:r>
              <a:rPr lang="en-US" sz="2800">
                <a:latin typeface="Arial" panose="020B0604020202020204" pitchFamily="34" charset="0"/>
                <a:cs typeface="Arial" panose="020B0604020202020204" pitchFamily="34" charset="0"/>
              </a:rPr>
              <a:t>.</a:t>
            </a:r>
            <a:endParaRPr lang="en-US" sz="2800">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anose="020B0604020202020204" pitchFamily="34" charset="0"/>
                <a:cs typeface="Arial" panose="020B0604020202020204" pitchFamily="34" charset="0"/>
              </a:rPr>
              <a:t>Dùng hàm để tách riêng phần nhập xuất</a:t>
            </a:r>
            <a:r>
              <a:rPr lang="en-US" sz="2800">
                <a:solidFill>
                  <a:srgbClr val="0000FF"/>
                </a:solidFill>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code có thể tái sử dụng nhiều lần</a:t>
            </a: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anose="020B0604020202020204" pitchFamily="34" charset="0"/>
                <a:cs typeface="Arial" panose="020B0604020202020204" pitchFamily="34" charset="0"/>
              </a:rPr>
              <a:t>Dùng file để nhập xuất từ file </a:t>
            </a:r>
            <a:r>
              <a:rPr lang="vi-VN" sz="2800">
                <a:latin typeface="Arial" panose="020B0604020202020204" pitchFamily="34" charset="0"/>
                <a:cs typeface="Arial" panose="020B0604020202020204" pitchFamily="34" charset="0"/>
              </a:rPr>
              <a:t>thay cho việc nhập bằng bàn phím và xuất ra màn hình</a:t>
            </a:r>
            <a:r>
              <a:rPr lang="en-US" sz="2800">
                <a:latin typeface="Arial" panose="020B0604020202020204" pitchFamily="34" charset="0"/>
                <a:cs typeface="Arial" panose="020B0604020202020204" pitchFamily="34" charset="0"/>
              </a:rPr>
              <a:t>.</a:t>
            </a:r>
            <a:r>
              <a:rPr lang="vi-VN" sz="2800">
                <a:latin typeface="Arial" panose="020B0604020202020204" pitchFamily="34" charset="0"/>
                <a:cs typeface="Arial" panose="020B0604020202020204" pitchFamily="34" charset="0"/>
              </a:rPr>
              <a:t> </a:t>
            </a:r>
            <a:endParaRPr lang="vi-VN" sz="28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5.5.4 Con trỏ hàm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382000" cy="48768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400" b="1">
                <a:solidFill>
                  <a:srgbClr val="0000FF"/>
                </a:solidFill>
                <a:latin typeface="Arial" panose="020B0604020202020204" pitchFamily="34" charset="0"/>
                <a:cs typeface="Arial" panose="020B0604020202020204" pitchFamily="34" charset="0"/>
              </a:rPr>
              <a:t> </a:t>
            </a:r>
            <a:r>
              <a:rPr lang="en-US" sz="2400" b="1" u="sng">
                <a:solidFill>
                  <a:srgbClr val="0000FF"/>
                </a:solidFill>
                <a:latin typeface="Arial" panose="020B0604020202020204" pitchFamily="34" charset="0"/>
                <a:cs typeface="Arial" panose="020B0604020202020204" pitchFamily="34" charset="0"/>
              </a:rPr>
              <a:t>Con trỏ hàm (tt):</a:t>
            </a:r>
            <a:endParaRPr lang="en-US" sz="2400" b="1" u="sng">
              <a:solidFill>
                <a:srgbClr val="0000FF"/>
              </a:solidFill>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400">
                <a:latin typeface="Arial" panose="020B0604020202020204" pitchFamily="34" charset="0"/>
                <a:cs typeface="Arial" panose="020B0604020202020204" pitchFamily="34" charset="0"/>
              </a:rPr>
              <a:t>Khai báo một Con trỏ hàm có </a:t>
            </a:r>
            <a:r>
              <a:rPr lang="en-US" sz="2400" u="sng">
                <a:latin typeface="Arial" panose="020B0604020202020204" pitchFamily="34" charset="0"/>
                <a:cs typeface="Arial" panose="020B0604020202020204" pitchFamily="34" charset="0"/>
              </a:rPr>
              <a:t>Kiểu và Bộ đối như hàm cần lấy địa chỉ.</a:t>
            </a:r>
            <a:endParaRPr lang="en-US" sz="2400" u="sng">
              <a:latin typeface="Arial" panose="020B0604020202020204" pitchFamily="34" charset="0"/>
              <a:cs typeface="Arial" panose="020B0604020202020204" pitchFamily="34" charset="0"/>
            </a:endParaRPr>
          </a:p>
          <a:p>
            <a:pPr marL="805180" algn="just">
              <a:lnSpc>
                <a:spcPct val="130000"/>
              </a:lnSpc>
              <a:spcBef>
                <a:spcPts val="300"/>
              </a:spcBef>
              <a:spcAft>
                <a:spcPts val="300"/>
              </a:spcAft>
            </a:pPr>
            <a:r>
              <a:rPr lang="en-US" sz="2400">
                <a:latin typeface="Arial" panose="020B0604020202020204" pitchFamily="34" charset="0"/>
                <a:cs typeface="Arial" panose="020B0604020202020204" pitchFamily="34" charset="0"/>
              </a:rPr>
              <a:t>Gán Tên hàm cho Con trỏ hàm.</a:t>
            </a:r>
            <a:endParaRPr lang="en-US" sz="24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400" b="1">
                <a:solidFill>
                  <a:srgbClr val="0000FF"/>
                </a:solidFill>
                <a:latin typeface="Arial" panose="020B0604020202020204" pitchFamily="34" charset="0"/>
                <a:cs typeface="Arial" panose="020B0604020202020204" pitchFamily="34" charset="0"/>
              </a:rPr>
              <a:t> Ví dụ:</a:t>
            </a:r>
            <a:endParaRPr lang="en-US" sz="2400" b="1">
              <a:solidFill>
                <a:srgbClr val="0000FF"/>
              </a:solidFill>
              <a:latin typeface="Arial" panose="020B0604020202020204" pitchFamily="34" charset="0"/>
              <a:cs typeface="Arial" panose="020B0604020202020204" pitchFamily="34" charset="0"/>
            </a:endParaRPr>
          </a:p>
          <a:p>
            <a:pPr marL="0" indent="462280" algn="just">
              <a:lnSpc>
                <a:spcPct val="130000"/>
              </a:lnSpc>
              <a:spcBef>
                <a:spcPts val="300"/>
              </a:spcBef>
              <a:spcAft>
                <a:spcPts val="300"/>
              </a:spcAft>
              <a:buNone/>
            </a:pPr>
            <a:r>
              <a:rPr lang="en-US" sz="2400">
                <a:solidFill>
                  <a:srgbClr val="0000FF"/>
                </a:solidFill>
                <a:latin typeface="Arial" panose="020B0604020202020204" pitchFamily="34" charset="0"/>
                <a:cs typeface="Arial" panose="020B0604020202020204" pitchFamily="34" charset="0"/>
              </a:rPr>
              <a:t>double</a:t>
            </a:r>
            <a:r>
              <a:rPr lang="en-US" sz="2400">
                <a:latin typeface="Arial" panose="020B0604020202020204" pitchFamily="34" charset="0"/>
                <a:cs typeface="Arial" panose="020B0604020202020204" pitchFamily="34" charset="0"/>
              </a:rPr>
              <a:t> tinh_max(</a:t>
            </a:r>
            <a:r>
              <a:rPr lang="en-US" sz="2400">
                <a:solidFill>
                  <a:srgbClr val="0000FF"/>
                </a:solidFill>
                <a:latin typeface="Arial" panose="020B0604020202020204" pitchFamily="34" charset="0"/>
                <a:cs typeface="Arial" panose="020B0604020202020204" pitchFamily="34" charset="0"/>
              </a:rPr>
              <a:t>double</a:t>
            </a:r>
            <a:r>
              <a:rPr lang="en-US" sz="2400">
                <a:latin typeface="Arial" panose="020B0604020202020204" pitchFamily="34" charset="0"/>
                <a:cs typeface="Arial" panose="020B0604020202020204" pitchFamily="34" charset="0"/>
              </a:rPr>
              <a:t> *a,</a:t>
            </a:r>
            <a:r>
              <a:rPr lang="en-US" sz="2400">
                <a:solidFill>
                  <a:srgbClr val="0000FF"/>
                </a:solidFill>
                <a:latin typeface="Arial" panose="020B0604020202020204" pitchFamily="34" charset="0"/>
                <a:cs typeface="Arial" panose="020B0604020202020204" pitchFamily="34" charset="0"/>
              </a:rPr>
              <a:t>int</a:t>
            </a:r>
            <a:r>
              <a:rPr lang="en-US" sz="2400">
                <a:latin typeface="Arial" panose="020B0604020202020204" pitchFamily="34" charset="0"/>
                <a:cs typeface="Arial" panose="020B0604020202020204" pitchFamily="34" charset="0"/>
              </a:rPr>
              <a:t> n){…}</a:t>
            </a:r>
            <a:endParaRPr lang="en-US" sz="2400">
              <a:latin typeface="Arial" panose="020B0604020202020204" pitchFamily="34" charset="0"/>
              <a:cs typeface="Arial" panose="020B0604020202020204" pitchFamily="34" charset="0"/>
            </a:endParaRPr>
          </a:p>
          <a:p>
            <a:pPr marL="0" indent="462280" algn="just">
              <a:lnSpc>
                <a:spcPct val="130000"/>
              </a:lnSpc>
              <a:spcBef>
                <a:spcPts val="300"/>
              </a:spcBef>
              <a:spcAft>
                <a:spcPts val="300"/>
              </a:spcAft>
              <a:buNone/>
            </a:pPr>
            <a:r>
              <a:rPr lang="en-US" sz="2400">
                <a:solidFill>
                  <a:srgbClr val="0000FF"/>
                </a:solidFill>
                <a:latin typeface="Arial" panose="020B0604020202020204" pitchFamily="34" charset="0"/>
                <a:cs typeface="Arial" panose="020B0604020202020204" pitchFamily="34" charset="0"/>
              </a:rPr>
              <a:t>double</a:t>
            </a:r>
            <a:r>
              <a:rPr lang="en-US" sz="2400">
                <a:latin typeface="Arial" panose="020B0604020202020204" pitchFamily="34" charset="0"/>
                <a:cs typeface="Arial" panose="020B0604020202020204" pitchFamily="34" charset="0"/>
              </a:rPr>
              <a:t> (*f)(</a:t>
            </a:r>
            <a:r>
              <a:rPr lang="en-US" sz="2400">
                <a:solidFill>
                  <a:srgbClr val="0000FF"/>
                </a:solidFill>
                <a:latin typeface="Arial" panose="020B0604020202020204" pitchFamily="34" charset="0"/>
                <a:cs typeface="Arial" panose="020B0604020202020204" pitchFamily="34" charset="0"/>
              </a:rPr>
              <a:t>double</a:t>
            </a:r>
            <a:r>
              <a:rPr lang="en-US" sz="2400">
                <a:latin typeface="Arial" panose="020B0604020202020204" pitchFamily="34" charset="0"/>
                <a:cs typeface="Arial" panose="020B0604020202020204" pitchFamily="34" charset="0"/>
              </a:rPr>
              <a:t> *,</a:t>
            </a:r>
            <a:r>
              <a:rPr lang="en-US" sz="2400">
                <a:solidFill>
                  <a:srgbClr val="0000FF"/>
                </a:solidFill>
                <a:latin typeface="Arial" panose="020B0604020202020204" pitchFamily="34" charset="0"/>
                <a:cs typeface="Arial" panose="020B0604020202020204" pitchFamily="34" charset="0"/>
              </a:rPr>
              <a:t>int</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462280" algn="just">
              <a:lnSpc>
                <a:spcPct val="130000"/>
              </a:lnSpc>
              <a:spcBef>
                <a:spcPts val="300"/>
              </a:spcBef>
              <a:spcAft>
                <a:spcPts val="300"/>
              </a:spcAft>
              <a:buNone/>
            </a:pPr>
            <a:r>
              <a:rPr lang="en-US" sz="2400">
                <a:latin typeface="Arial" panose="020B0604020202020204" pitchFamily="34" charset="0"/>
                <a:cs typeface="Arial" panose="020B0604020202020204" pitchFamily="34" charset="0"/>
              </a:rPr>
              <a:t>f = tinh_max;    </a:t>
            </a:r>
            <a:r>
              <a:rPr lang="en-US" sz="2400">
                <a:solidFill>
                  <a:srgbClr val="00B050"/>
                </a:solidFill>
                <a:latin typeface="Arial" panose="020B0604020202020204" pitchFamily="34" charset="0"/>
                <a:cs typeface="Arial" panose="020B0604020202020204" pitchFamily="34" charset="0"/>
              </a:rPr>
              <a:t>//lấy địa chỉ của hàm gán cho con trỏ hàm</a:t>
            </a:r>
            <a:endParaRPr lang="en-US" sz="2400">
              <a:solidFill>
                <a:srgbClr val="00B050"/>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4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5.5.5 Inline Function</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382000" cy="5105400"/>
          </a:xfrm>
        </p:spPr>
        <p:txBody>
          <a:bodyPr>
            <a:noAutofit/>
          </a:bodyPr>
          <a:lstStyle/>
          <a:p>
            <a:pPr algn="just">
              <a:lnSpc>
                <a:spcPct val="130000"/>
              </a:lnSpc>
              <a:spcBef>
                <a:spcPts val="300"/>
              </a:spcBef>
              <a:spcAft>
                <a:spcPts val="300"/>
              </a:spcAft>
              <a:buFont typeface="Wingdings" panose="05000000000000000000" pitchFamily="2" charset="2"/>
              <a:buChar char="v"/>
            </a:pPr>
            <a:r>
              <a:rPr lang="en-US" sz="2200" b="1">
                <a:solidFill>
                  <a:srgbClr val="0000FF"/>
                </a:solidFill>
                <a:latin typeface="Arial" panose="020B0604020202020204" pitchFamily="34" charset="0"/>
                <a:cs typeface="Arial" panose="020B0604020202020204" pitchFamily="34" charset="0"/>
              </a:rPr>
              <a:t> Ưu điểm:</a:t>
            </a:r>
            <a:endParaRPr lang="en-US" sz="2200" b="1">
              <a:solidFill>
                <a:srgbClr val="0000FF"/>
              </a:solidFill>
              <a:latin typeface="Arial" panose="020B0604020202020204" pitchFamily="34" charset="0"/>
              <a:cs typeface="Arial" panose="020B0604020202020204" pitchFamily="34" charset="0"/>
            </a:endParaRPr>
          </a:p>
          <a:p>
            <a:pPr marL="457200" indent="0" algn="just">
              <a:lnSpc>
                <a:spcPct val="130000"/>
              </a:lnSpc>
              <a:spcBef>
                <a:spcPts val="300"/>
              </a:spcBef>
              <a:spcAft>
                <a:spcPts val="300"/>
              </a:spcAft>
              <a:buNone/>
            </a:pPr>
            <a:r>
              <a:rPr lang="en-US" sz="2200">
                <a:latin typeface="Arial" panose="020B0604020202020204" pitchFamily="34" charset="0"/>
                <a:cs typeface="Arial" panose="020B0604020202020204" pitchFamily="34" charset="0"/>
              </a:rPr>
              <a:t>Tốc độ chương trình tăng lên do không phải thực hiện các thao tác có tính thủ tục khi gọi hàm (cấp phát vùng nhớ cho các đối và biến cục bộ, truyền dữ liệu của các tham số cho các đối, giải phóng vùng nhớ trước khi thoát khỏi hàm, …). </a:t>
            </a:r>
            <a:endParaRPr lang="en-US" sz="22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r>
              <a:rPr lang="en-US" sz="2200" b="1">
                <a:solidFill>
                  <a:srgbClr val="0000FF"/>
                </a:solidFill>
                <a:latin typeface="Arial" panose="020B0604020202020204" pitchFamily="34" charset="0"/>
                <a:cs typeface="Arial" panose="020B0604020202020204" pitchFamily="34" charset="0"/>
              </a:rPr>
              <a:t> Lưu ý: </a:t>
            </a:r>
            <a:endParaRPr lang="en-US" sz="2200" b="1">
              <a:solidFill>
                <a:srgbClr val="0000FF"/>
              </a:solidFill>
              <a:latin typeface="Arial" panose="020B0604020202020204" pitchFamily="34" charset="0"/>
              <a:cs typeface="Arial" panose="020B0604020202020204" pitchFamily="34" charset="0"/>
            </a:endParaRPr>
          </a:p>
          <a:p>
            <a:pPr marL="914400" indent="-457200" algn="just">
              <a:lnSpc>
                <a:spcPct val="130000"/>
              </a:lnSpc>
              <a:spcBef>
                <a:spcPts val="300"/>
              </a:spcBef>
              <a:spcAft>
                <a:spcPts val="300"/>
              </a:spcAft>
            </a:pPr>
            <a:r>
              <a:rPr lang="en-US" sz="2200">
                <a:latin typeface="Arial" panose="020B0604020202020204" pitchFamily="34" charset="0"/>
                <a:cs typeface="Arial" panose="020B0604020202020204" pitchFamily="34" charset="0"/>
              </a:rPr>
              <a:t>Chỉ nên dùng inline function cho các hàm có kích thước nhỏ vì nó làm tăng khối lượng bộ nhớ chương trình. </a:t>
            </a:r>
            <a:endParaRPr lang="en-US" sz="2200">
              <a:latin typeface="Arial" panose="020B0604020202020204" pitchFamily="34" charset="0"/>
              <a:cs typeface="Arial" panose="020B0604020202020204" pitchFamily="34" charset="0"/>
            </a:endParaRPr>
          </a:p>
          <a:p>
            <a:pPr marL="914400" indent="-457200" algn="just">
              <a:lnSpc>
                <a:spcPct val="130000"/>
              </a:lnSpc>
              <a:spcBef>
                <a:spcPts val="300"/>
              </a:spcBef>
              <a:spcAft>
                <a:spcPts val="300"/>
              </a:spcAft>
            </a:pPr>
            <a:r>
              <a:rPr lang="en-US" sz="2200">
                <a:latin typeface="Arial" panose="020B0604020202020204" pitchFamily="34" charset="0"/>
                <a:cs typeface="Arial" panose="020B0604020202020204" pitchFamily="34" charset="0"/>
              </a:rPr>
              <a:t>Các hàm chứa biến static, hàm đệ qui, hàm có chứa các lệnh chu trình/lệnh goto/lệnh switch sẽ không được xử lý theo cách inline.</a:t>
            </a:r>
            <a:endParaRPr lang="en-US" sz="22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endParaRPr lang="en-US" sz="22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5.5.5 Inline Function (tt)</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b="1">
                <a:solidFill>
                  <a:srgbClr val="0000FF"/>
                </a:solidFill>
                <a:latin typeface="Arial" panose="020B0604020202020204" pitchFamily="34" charset="0"/>
                <a:cs typeface="Arial" panose="020B0604020202020204" pitchFamily="34" charset="0"/>
              </a:rPr>
              <a:t> Ví dụ:</a:t>
            </a:r>
            <a:endParaRPr lang="en-US" b="1">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1026" name="Picture 2"/>
          <p:cNvPicPr>
            <a:picLocks noChangeAspect="1" noChangeArrowheads="1"/>
          </p:cNvPicPr>
          <p:nvPr/>
        </p:nvPicPr>
        <p:blipFill>
          <a:blip r:embed="rId1"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914400" y="3962400"/>
            <a:ext cx="7391400" cy="16002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5.5.6 Định nghĩa chồng các hàm</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1447800"/>
            <a:ext cx="8229600" cy="5105400"/>
          </a:xfrm>
        </p:spPr>
        <p:txBody>
          <a:bodyPr>
            <a:noAutofit/>
          </a:bodyPr>
          <a:lstStyle/>
          <a:p>
            <a:pPr marL="462280" indent="-46228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anose="020B0604020202020204" pitchFamily="34" charset="0"/>
                <a:cs typeface="Arial" panose="020B0604020202020204" pitchFamily="34" charset="0"/>
              </a:rPr>
              <a:t>Định nghĩa chồng các hàm là </a:t>
            </a:r>
            <a:r>
              <a:rPr lang="en-US" sz="2200" u="sng">
                <a:solidFill>
                  <a:schemeClr val="tx1">
                    <a:lumMod val="95000"/>
                    <a:lumOff val="5000"/>
                  </a:schemeClr>
                </a:solidFill>
                <a:latin typeface="Arial" panose="020B0604020202020204" pitchFamily="34" charset="0"/>
                <a:cs typeface="Arial" panose="020B0604020202020204" pitchFamily="34" charset="0"/>
              </a:rPr>
              <a:t>dùng cùng một tên</a:t>
            </a:r>
            <a:r>
              <a:rPr lang="en-US" sz="2200">
                <a:solidFill>
                  <a:schemeClr val="tx1">
                    <a:lumMod val="95000"/>
                    <a:lumOff val="5000"/>
                  </a:schemeClr>
                </a:solidFill>
                <a:latin typeface="Arial" panose="020B0604020202020204" pitchFamily="34" charset="0"/>
                <a:cs typeface="Arial" panose="020B0604020202020204" pitchFamily="34" charset="0"/>
              </a:rPr>
              <a:t> để định nghĩa các hàm khác nhau.</a:t>
            </a:r>
            <a:endParaRPr lang="en-US" sz="2200">
              <a:solidFill>
                <a:schemeClr val="tx1">
                  <a:lumMod val="95000"/>
                  <a:lumOff val="5000"/>
                </a:schemeClr>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anose="020B0604020202020204" pitchFamily="34" charset="0"/>
                <a:cs typeface="Arial" panose="020B0604020202020204" pitchFamily="34" charset="0"/>
              </a:rPr>
              <a:t>Trình biên dịch C++ sẽ dựa vào </a:t>
            </a:r>
            <a:r>
              <a:rPr lang="en-US" sz="2200" u="sng">
                <a:solidFill>
                  <a:schemeClr val="tx1">
                    <a:lumMod val="95000"/>
                    <a:lumOff val="5000"/>
                  </a:schemeClr>
                </a:solidFill>
                <a:latin typeface="Arial" panose="020B0604020202020204" pitchFamily="34" charset="0"/>
                <a:cs typeface="Arial" panose="020B0604020202020204" pitchFamily="34" charset="0"/>
              </a:rPr>
              <a:t>sự khác nhau về tập đối</a:t>
            </a:r>
            <a:r>
              <a:rPr lang="en-US" sz="2200">
                <a:solidFill>
                  <a:schemeClr val="tx1">
                    <a:lumMod val="95000"/>
                    <a:lumOff val="5000"/>
                  </a:schemeClr>
                </a:solidFill>
                <a:latin typeface="Arial" panose="020B0604020202020204" pitchFamily="34" charset="0"/>
                <a:cs typeface="Arial" panose="020B0604020202020204" pitchFamily="34" charset="0"/>
              </a:rPr>
              <a:t> của các hàm này để </a:t>
            </a:r>
            <a:r>
              <a:rPr lang="en-US" sz="2200">
                <a:solidFill>
                  <a:srgbClr val="FF0000"/>
                </a:solidFill>
                <a:latin typeface="Arial" panose="020B0604020202020204" pitchFamily="34" charset="0"/>
                <a:cs typeface="Arial" panose="020B0604020202020204" pitchFamily="34" charset="0"/>
              </a:rPr>
              <a:t>đổi tên thành các hàm khác nhau. </a:t>
            </a:r>
            <a:endParaRPr lang="en-US" sz="2200">
              <a:solidFill>
                <a:srgbClr val="FF0000"/>
              </a:solidFill>
              <a:latin typeface="Arial" panose="020B0604020202020204" pitchFamily="34" charset="0"/>
              <a:cs typeface="Arial" panose="020B0604020202020204" pitchFamily="34" charset="0"/>
            </a:endParaRPr>
          </a:p>
          <a:p>
            <a:pPr marL="0" indent="462280" algn="just">
              <a:lnSpc>
                <a:spcPct val="130000"/>
              </a:lnSpc>
              <a:spcBef>
                <a:spcPts val="300"/>
              </a:spcBef>
              <a:spcAft>
                <a:spcPts val="300"/>
              </a:spcAft>
              <a:buNone/>
            </a:pPr>
            <a:r>
              <a:rPr lang="en-US" sz="2200">
                <a:solidFill>
                  <a:schemeClr val="tx1">
                    <a:lumMod val="95000"/>
                    <a:lumOff val="5000"/>
                  </a:schemeClr>
                </a:solidFill>
                <a:latin typeface="Arial" panose="020B0604020202020204" pitchFamily="34" charset="0"/>
                <a:cs typeface="Arial" panose="020B0604020202020204" pitchFamily="34" charset="0"/>
              </a:rPr>
              <a:t>Vì vậy, các hàm trùng tên phải có tập đối khác nhau:</a:t>
            </a:r>
            <a:endParaRPr lang="en-US" sz="2200">
              <a:solidFill>
                <a:schemeClr val="tx1">
                  <a:lumMod val="95000"/>
                  <a:lumOff val="5000"/>
                </a:schemeClr>
              </a:solidFill>
              <a:latin typeface="Arial" panose="020B0604020202020204" pitchFamily="34" charset="0"/>
              <a:cs typeface="Arial" panose="020B0604020202020204" pitchFamily="34" charset="0"/>
            </a:endParaRPr>
          </a:p>
          <a:p>
            <a:pPr marL="1146175" indent="-341630" algn="just">
              <a:lnSpc>
                <a:spcPct val="130000"/>
              </a:lnSpc>
              <a:spcBef>
                <a:spcPts val="300"/>
              </a:spcBef>
              <a:spcAft>
                <a:spcPts val="300"/>
              </a:spcAft>
            </a:pPr>
            <a:r>
              <a:rPr lang="en-US" sz="2200">
                <a:solidFill>
                  <a:srgbClr val="0000FF"/>
                </a:solidFill>
                <a:latin typeface="Arial" panose="020B0604020202020204" pitchFamily="34" charset="0"/>
                <a:cs typeface="Arial" panose="020B0604020202020204" pitchFamily="34" charset="0"/>
              </a:rPr>
              <a:t>Về số lượng các đối</a:t>
            </a:r>
            <a:endParaRPr lang="en-US" sz="2200">
              <a:solidFill>
                <a:srgbClr val="0000FF"/>
              </a:solidFill>
              <a:latin typeface="Arial" panose="020B0604020202020204" pitchFamily="34" charset="0"/>
              <a:cs typeface="Arial" panose="020B0604020202020204" pitchFamily="34" charset="0"/>
            </a:endParaRPr>
          </a:p>
          <a:p>
            <a:pPr marL="1146175" indent="-341630" algn="just">
              <a:lnSpc>
                <a:spcPct val="130000"/>
              </a:lnSpc>
              <a:spcBef>
                <a:spcPts val="300"/>
              </a:spcBef>
              <a:spcAft>
                <a:spcPts val="300"/>
              </a:spcAft>
            </a:pPr>
            <a:r>
              <a:rPr lang="en-US" sz="2200">
                <a:solidFill>
                  <a:srgbClr val="0000FF"/>
                </a:solidFill>
                <a:latin typeface="Arial" panose="020B0604020202020204" pitchFamily="34" charset="0"/>
                <a:cs typeface="Arial" panose="020B0604020202020204" pitchFamily="34" charset="0"/>
              </a:rPr>
              <a:t>Về thứ tự các đối</a:t>
            </a:r>
            <a:endParaRPr lang="en-US" sz="2200">
              <a:solidFill>
                <a:srgbClr val="0000FF"/>
              </a:solidFill>
              <a:latin typeface="Arial" panose="020B0604020202020204" pitchFamily="34" charset="0"/>
              <a:cs typeface="Arial" panose="020B0604020202020204" pitchFamily="34" charset="0"/>
            </a:endParaRPr>
          </a:p>
          <a:p>
            <a:pPr marL="1146175" indent="-341630" algn="just">
              <a:lnSpc>
                <a:spcPct val="130000"/>
              </a:lnSpc>
              <a:spcBef>
                <a:spcPts val="300"/>
              </a:spcBef>
              <a:spcAft>
                <a:spcPts val="300"/>
              </a:spcAft>
            </a:pPr>
            <a:r>
              <a:rPr lang="en-US" sz="2200">
                <a:solidFill>
                  <a:srgbClr val="0000FF"/>
                </a:solidFill>
                <a:latin typeface="Arial" panose="020B0604020202020204" pitchFamily="34" charset="0"/>
                <a:cs typeface="Arial" panose="020B0604020202020204" pitchFamily="34" charset="0"/>
              </a:rPr>
              <a:t>Về kiểu dữ liệu của các đối</a:t>
            </a:r>
            <a:endParaRPr lang="en-US" sz="2200">
              <a:solidFill>
                <a:srgbClr val="0000FF"/>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r>
              <a:rPr lang="en-US" sz="2200">
                <a:solidFill>
                  <a:schemeClr val="tx1">
                    <a:lumMod val="95000"/>
                    <a:lumOff val="5000"/>
                  </a:schemeClr>
                </a:solidFill>
                <a:latin typeface="Arial" panose="020B0604020202020204" pitchFamily="34" charset="0"/>
                <a:cs typeface="Arial" panose="020B0604020202020204" pitchFamily="34" charset="0"/>
              </a:rPr>
              <a:t>Không chấp nhận các hàm trùng tên </a:t>
            </a:r>
            <a:r>
              <a:rPr lang="en-US" sz="2200" u="sng">
                <a:solidFill>
                  <a:schemeClr val="tx1">
                    <a:lumMod val="95000"/>
                    <a:lumOff val="5000"/>
                  </a:schemeClr>
                </a:solidFill>
                <a:latin typeface="Arial" panose="020B0604020202020204" pitchFamily="34" charset="0"/>
                <a:cs typeface="Arial" panose="020B0604020202020204" pitchFamily="34" charset="0"/>
              </a:rPr>
              <a:t>chỉ khác nhau ở Kiểu trả về của hàm.</a:t>
            </a:r>
            <a:endParaRPr lang="en-US" sz="2200" u="sng">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endParaRPr lang="en-US" sz="2200">
              <a:solidFill>
                <a:schemeClr val="tx1">
                  <a:lumMod val="95000"/>
                  <a:lumOff val="5000"/>
                </a:schemeClr>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2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5.5.6 Định nghĩa chồng các hàm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884" y="1371600"/>
            <a:ext cx="8382000" cy="5105400"/>
          </a:xfrm>
        </p:spPr>
        <p:txBody>
          <a:bodyPr>
            <a:noAutofit/>
          </a:bodyPr>
          <a:lstStyle/>
          <a:p>
            <a:pPr marL="462280" indent="-462280" algn="just">
              <a:lnSpc>
                <a:spcPct val="130000"/>
              </a:lnSpc>
              <a:spcBef>
                <a:spcPts val="300"/>
              </a:spcBef>
              <a:spcAft>
                <a:spcPts val="300"/>
              </a:spcAft>
              <a:buFont typeface="Wingdings" panose="05000000000000000000" pitchFamily="2" charset="2"/>
              <a:buChar char="v"/>
            </a:pPr>
            <a:r>
              <a:rPr lang="en-US" sz="2400">
                <a:solidFill>
                  <a:srgbClr val="0000FF"/>
                </a:solidFill>
                <a:latin typeface="Arial" panose="020B0604020202020204" pitchFamily="34" charset="0"/>
                <a:cs typeface="Arial" panose="020B0604020202020204" pitchFamily="34" charset="0"/>
              </a:rPr>
              <a:t>Ví dụ:</a:t>
            </a:r>
            <a:endParaRPr lang="en-US" sz="2400">
              <a:solidFill>
                <a:srgbClr val="0000FF"/>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endParaRPr lang="en-US" sz="2400">
              <a:solidFill>
                <a:srgbClr val="0000FF"/>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endParaRPr lang="en-US" sz="2400">
              <a:solidFill>
                <a:srgbClr val="0000FF"/>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endParaRPr lang="en-US" sz="2400">
              <a:solidFill>
                <a:srgbClr val="0000FF"/>
              </a:solidFill>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Font typeface="Wingdings" panose="05000000000000000000" pitchFamily="2" charset="2"/>
              <a:buChar char="v"/>
            </a:pPr>
            <a:r>
              <a:rPr lang="en-US" sz="2400">
                <a:solidFill>
                  <a:srgbClr val="0000FF"/>
                </a:solidFill>
                <a:latin typeface="Arial" panose="020B0604020202020204" pitchFamily="34" charset="0"/>
                <a:cs typeface="Arial" panose="020B0604020202020204" pitchFamily="34" charset="0"/>
              </a:rPr>
              <a:t>Gọi hàm:</a:t>
            </a:r>
            <a:endParaRPr lang="en-US" sz="2400">
              <a:solidFill>
                <a:srgbClr val="0000FF"/>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tabLst>
                <a:tab pos="461645" algn="l"/>
              </a:tabLst>
            </a:pPr>
            <a:r>
              <a:rPr lang="en-US" sz="2400">
                <a:solidFill>
                  <a:srgbClr val="0000FF"/>
                </a:solidFill>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abs(123);    -&gt; gọi hàm abs(int i)</a:t>
            </a:r>
            <a:endParaRPr lang="en-US" sz="2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tabLst>
                <a:tab pos="461645" algn="l"/>
              </a:tabLst>
            </a:pPr>
            <a:r>
              <a:rPr lang="en-US" sz="2000">
                <a:latin typeface="Arial" panose="020B0604020202020204" pitchFamily="34" charset="0"/>
                <a:cs typeface="Arial" panose="020B0604020202020204" pitchFamily="34" charset="0"/>
              </a:rPr>
              <a:t>	abs(123L);  -&gt; gọi hàm abs(long l)</a:t>
            </a:r>
            <a:endParaRPr lang="en-US" sz="2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tabLst>
                <a:tab pos="461645" algn="l"/>
              </a:tabLst>
            </a:pPr>
            <a:r>
              <a:rPr lang="en-US" sz="2000">
                <a:latin typeface="Arial" panose="020B0604020202020204" pitchFamily="34" charset="0"/>
                <a:cs typeface="Arial" panose="020B0604020202020204" pitchFamily="34" charset="0"/>
              </a:rPr>
              <a:t>	abs(3.14);   -&gt; gọi hàm abs(double d)</a:t>
            </a:r>
            <a:endParaRPr lang="en-US" sz="2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tabLst>
                <a:tab pos="461645" algn="l"/>
              </a:tabLst>
            </a:pPr>
            <a:r>
              <a:rPr lang="en-US" sz="2000">
                <a:latin typeface="Arial" panose="020B0604020202020204" pitchFamily="34" charset="0"/>
                <a:cs typeface="Arial" panose="020B0604020202020204" pitchFamily="34" charset="0"/>
              </a:rPr>
              <a:t>	abs(‘A’);      -&gt; gọi hàm abs(int i) </a:t>
            </a:r>
            <a:endParaRPr lang="en-US" sz="2000">
              <a:solidFill>
                <a:srgbClr val="FF0000"/>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tabLst>
                <a:tab pos="461645" algn="l"/>
              </a:tabLst>
            </a:pPr>
            <a:r>
              <a:rPr lang="en-US" sz="2000">
                <a:solidFill>
                  <a:srgbClr val="FF0000"/>
                </a:solidFill>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abs(3.14F)  -&gt; gọi hàm abs(double d)</a:t>
            </a:r>
            <a:endParaRPr lang="en-US" sz="20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endParaRPr lang="en-US" sz="2400">
              <a:solidFill>
                <a:srgbClr val="0000FF"/>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400">
                <a:solidFill>
                  <a:srgbClr val="0000FF"/>
                </a:solidFill>
                <a:latin typeface="Arial" panose="020B0604020202020204" pitchFamily="34" charset="0"/>
                <a:cs typeface="Arial" panose="020B0604020202020204" pitchFamily="34" charset="0"/>
              </a:rPr>
              <a:t>   </a:t>
            </a:r>
            <a:endParaRPr lang="en-US" sz="2400">
              <a:solidFill>
                <a:srgbClr val="0000FF"/>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anose="05000000000000000000" pitchFamily="2" charset="2"/>
              <a:buChar char="v"/>
            </a:pPr>
            <a:endParaRPr lang="en-US" sz="2400">
              <a:solidFill>
                <a:schemeClr val="tx1">
                  <a:lumMod val="95000"/>
                  <a:lumOff val="5000"/>
                </a:schemeClr>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en-US" sz="2400">
                <a:solidFill>
                  <a:schemeClr val="tx1">
                    <a:lumMod val="95000"/>
                    <a:lumOff val="5000"/>
                  </a:schemeClr>
                </a:solidFill>
                <a:latin typeface="Arial" panose="020B0604020202020204" pitchFamily="34" charset="0"/>
                <a:cs typeface="Arial" panose="020B0604020202020204" pitchFamily="34" charset="0"/>
              </a:rPr>
              <a:t> </a:t>
            </a:r>
            <a:endParaRPr lang="en-US" sz="24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4"/>
          <p:cNvSpPr>
            <a:spLocks noChangeArrowheads="1"/>
          </p:cNvSpPr>
          <p:nvPr/>
        </p:nvSpPr>
        <p:spPr bwMode="auto">
          <a:xfrm>
            <a:off x="761716" y="1943100"/>
            <a:ext cx="3590804" cy="1600200"/>
          </a:xfrm>
          <a:prstGeom prst="rect">
            <a:avLst/>
          </a:prstGeom>
          <a:solidFill>
            <a:schemeClr val="accent3">
              <a:lumMod val="85000"/>
            </a:schemeClr>
          </a:solidFill>
          <a:ln w="9525">
            <a:solidFill>
              <a:srgbClr val="CC483E"/>
            </a:solidFill>
            <a:miter lim="800000"/>
          </a:ln>
        </p:spPr>
        <p:txBody>
          <a:bodyPr/>
          <a:lstStyle/>
          <a:p>
            <a:pPr marL="342900" indent="-342900">
              <a:lnSpc>
                <a:spcPct val="150000"/>
              </a:lnSpc>
              <a:spcBef>
                <a:spcPct val="20000"/>
              </a:spcBef>
            </a:pPr>
            <a:r>
              <a:rPr lang="en-US" sz="2000" err="1">
                <a:latin typeface="Courier New" panose="02070309020205020404" pitchFamily="49" charset="0"/>
              </a:rPr>
              <a:t>int</a:t>
            </a:r>
            <a:r>
              <a:rPr lang="en-US" sz="2000">
                <a:latin typeface="Courier New" panose="02070309020205020404" pitchFamily="49" charset="0"/>
              </a:rPr>
              <a:t> abs(</a:t>
            </a:r>
            <a:r>
              <a:rPr lang="en-US" sz="2000" err="1">
                <a:latin typeface="Courier New" panose="02070309020205020404" pitchFamily="49" charset="0"/>
              </a:rPr>
              <a:t>int</a:t>
            </a:r>
            <a:r>
              <a:rPr lang="en-US" sz="2000">
                <a:latin typeface="Courier New" panose="02070309020205020404" pitchFamily="49" charset="0"/>
              </a:rPr>
              <a:t> </a:t>
            </a:r>
            <a:r>
              <a:rPr lang="en-US" sz="2000" err="1">
                <a:latin typeface="Courier New" panose="02070309020205020404" pitchFamily="49" charset="0"/>
              </a:rPr>
              <a:t>i</a:t>
            </a:r>
            <a:r>
              <a:rPr lang="en-US" sz="2000">
                <a:latin typeface="Courier New" panose="02070309020205020404" pitchFamily="49" charset="0"/>
              </a:rPr>
              <a:t>);</a:t>
            </a:r>
            <a:endParaRPr lang="en-US" sz="2000">
              <a:latin typeface="Courier New" panose="02070309020205020404" pitchFamily="49" charset="0"/>
            </a:endParaRPr>
          </a:p>
          <a:p>
            <a:pPr marL="342900" indent="-342900">
              <a:lnSpc>
                <a:spcPct val="150000"/>
              </a:lnSpc>
              <a:spcBef>
                <a:spcPct val="20000"/>
              </a:spcBef>
            </a:pPr>
            <a:r>
              <a:rPr lang="en-US" sz="2000">
                <a:latin typeface="Courier New" panose="02070309020205020404" pitchFamily="49" charset="0"/>
              </a:rPr>
              <a:t>long labs(long l);</a:t>
            </a:r>
            <a:endParaRPr lang="en-US" sz="2000">
              <a:latin typeface="Courier New" panose="02070309020205020404" pitchFamily="49" charset="0"/>
            </a:endParaRPr>
          </a:p>
          <a:p>
            <a:pPr marL="342900" indent="-342900">
              <a:lnSpc>
                <a:spcPct val="150000"/>
              </a:lnSpc>
              <a:spcBef>
                <a:spcPct val="20000"/>
              </a:spcBef>
            </a:pPr>
            <a:r>
              <a:rPr lang="en-US" sz="2000">
                <a:latin typeface="Courier New" panose="02070309020205020404" pitchFamily="49" charset="0"/>
              </a:rPr>
              <a:t>double </a:t>
            </a:r>
            <a:r>
              <a:rPr lang="en-US" sz="2000" err="1">
                <a:latin typeface="Courier New" panose="02070309020205020404" pitchFamily="49" charset="0"/>
              </a:rPr>
              <a:t>fabs</a:t>
            </a:r>
            <a:r>
              <a:rPr lang="en-US" sz="2000">
                <a:latin typeface="Courier New" panose="02070309020205020404" pitchFamily="49" charset="0"/>
              </a:rPr>
              <a:t>(double d);</a:t>
            </a:r>
            <a:endParaRPr lang="en-US" sz="2000">
              <a:latin typeface="Courier New" panose="02070309020205020404" pitchFamily="49" charset="0"/>
            </a:endParaRPr>
          </a:p>
        </p:txBody>
      </p:sp>
      <p:sp>
        <p:nvSpPr>
          <p:cNvPr id="9" name="Rectangle 5"/>
          <p:cNvSpPr>
            <a:spLocks noChangeArrowheads="1"/>
          </p:cNvSpPr>
          <p:nvPr/>
        </p:nvSpPr>
        <p:spPr bwMode="auto">
          <a:xfrm>
            <a:off x="5399024" y="1943100"/>
            <a:ext cx="3516376" cy="1600200"/>
          </a:xfrm>
          <a:prstGeom prst="rect">
            <a:avLst/>
          </a:prstGeom>
          <a:solidFill>
            <a:schemeClr val="accent3">
              <a:lumMod val="85000"/>
            </a:schemeClr>
          </a:solidFill>
          <a:ln w="9525">
            <a:solidFill>
              <a:srgbClr val="CC483E"/>
            </a:solidFill>
            <a:miter lim="800000"/>
          </a:ln>
        </p:spPr>
        <p:txBody>
          <a:bodyPr/>
          <a:lstStyle/>
          <a:p>
            <a:pPr marL="342900" indent="-342900">
              <a:lnSpc>
                <a:spcPct val="150000"/>
              </a:lnSpc>
              <a:spcBef>
                <a:spcPct val="20000"/>
              </a:spcBef>
            </a:pPr>
            <a:r>
              <a:rPr lang="en-US" sz="2000" err="1">
                <a:latin typeface="Courier New" panose="02070309020205020404" pitchFamily="49" charset="0"/>
              </a:rPr>
              <a:t>int</a:t>
            </a:r>
            <a:r>
              <a:rPr lang="en-US" sz="2000">
                <a:latin typeface="Courier New" panose="02070309020205020404" pitchFamily="49" charset="0"/>
              </a:rPr>
              <a:t> abs(</a:t>
            </a:r>
            <a:r>
              <a:rPr lang="en-US" sz="2000" err="1">
                <a:latin typeface="Courier New" panose="02070309020205020404" pitchFamily="49" charset="0"/>
              </a:rPr>
              <a:t>int</a:t>
            </a:r>
            <a:r>
              <a:rPr lang="en-US" sz="2000">
                <a:latin typeface="Courier New" panose="02070309020205020404" pitchFamily="49" charset="0"/>
              </a:rPr>
              <a:t> </a:t>
            </a:r>
            <a:r>
              <a:rPr lang="en-US" sz="2000" err="1">
                <a:latin typeface="Courier New" panose="02070309020205020404" pitchFamily="49" charset="0"/>
              </a:rPr>
              <a:t>i</a:t>
            </a:r>
            <a:r>
              <a:rPr lang="en-US" sz="2000">
                <a:latin typeface="Courier New" panose="02070309020205020404" pitchFamily="49" charset="0"/>
              </a:rPr>
              <a:t>);</a:t>
            </a:r>
            <a:endParaRPr lang="en-US" sz="2000">
              <a:latin typeface="Courier New" panose="02070309020205020404" pitchFamily="49" charset="0"/>
            </a:endParaRPr>
          </a:p>
          <a:p>
            <a:pPr marL="342900" indent="-342900">
              <a:lnSpc>
                <a:spcPct val="150000"/>
              </a:lnSpc>
              <a:spcBef>
                <a:spcPct val="20000"/>
              </a:spcBef>
            </a:pPr>
            <a:r>
              <a:rPr lang="en-US" sz="2000">
                <a:latin typeface="Courier New" panose="02070309020205020404" pitchFamily="49" charset="0"/>
              </a:rPr>
              <a:t>long abs(long l);</a:t>
            </a:r>
            <a:endParaRPr lang="en-US" sz="2000">
              <a:latin typeface="Courier New" panose="02070309020205020404" pitchFamily="49" charset="0"/>
            </a:endParaRPr>
          </a:p>
          <a:p>
            <a:pPr marL="342900" indent="-342900">
              <a:lnSpc>
                <a:spcPct val="150000"/>
              </a:lnSpc>
              <a:spcBef>
                <a:spcPct val="20000"/>
              </a:spcBef>
            </a:pPr>
            <a:r>
              <a:rPr lang="en-US" sz="2000">
                <a:latin typeface="Courier New" panose="02070309020205020404" pitchFamily="49" charset="0"/>
              </a:rPr>
              <a:t>double abs(double d);</a:t>
            </a:r>
            <a:endParaRPr lang="en-US" sz="2000">
              <a:latin typeface="Courier New" panose="02070309020205020404" pitchFamily="49" charset="0"/>
            </a:endParaRPr>
          </a:p>
        </p:txBody>
      </p:sp>
      <p:sp>
        <p:nvSpPr>
          <p:cNvPr id="10" name="AutoShape 6"/>
          <p:cNvSpPr>
            <a:spLocks noChangeArrowheads="1"/>
          </p:cNvSpPr>
          <p:nvPr/>
        </p:nvSpPr>
        <p:spPr bwMode="auto">
          <a:xfrm>
            <a:off x="4502021" y="2343150"/>
            <a:ext cx="747503" cy="800100"/>
          </a:xfrm>
          <a:prstGeom prst="rightArrow">
            <a:avLst>
              <a:gd name="adj1" fmla="val 50000"/>
              <a:gd name="adj2" fmla="val 31250"/>
            </a:avLst>
          </a:prstGeom>
          <a:noFill/>
          <a:ln w="9525">
            <a:solidFill>
              <a:srgbClr val="CC483E"/>
            </a:solidFill>
            <a:miter lim="800000"/>
          </a:ln>
          <a:effectLst/>
        </p:spPr>
        <p:txBody>
          <a:bodyPr wrap="none" anchor="ctr"/>
          <a:lstStyle/>
          <a:p>
            <a:pPr algn="ctr"/>
            <a:endParaRPr lang="vi-VN">
              <a:solidFill>
                <a:srgbClr val="CC483E"/>
              </a:solidFill>
            </a:endParaRPr>
          </a:p>
        </p:txBody>
      </p:sp>
      <p:sp>
        <p:nvSpPr>
          <p:cNvPr id="11" name="Right Brace 10"/>
          <p:cNvSpPr/>
          <p:nvPr/>
        </p:nvSpPr>
        <p:spPr>
          <a:xfrm>
            <a:off x="5032100" y="5823332"/>
            <a:ext cx="149500" cy="609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p:cNvSpPr txBox="1"/>
          <p:nvPr/>
        </p:nvSpPr>
        <p:spPr>
          <a:xfrm>
            <a:off x="5181600" y="5955268"/>
            <a:ext cx="3941244" cy="369332"/>
          </a:xfrm>
          <a:prstGeom prst="rect">
            <a:avLst/>
          </a:prstGeom>
          <a:noFill/>
        </p:spPr>
        <p:txBody>
          <a:bodyPr wrap="square" rtlCol="0">
            <a:spAutoFit/>
          </a:bodyPr>
          <a:lstStyle/>
          <a:p>
            <a:r>
              <a:rPr lang="en-US" sz="1800">
                <a:solidFill>
                  <a:srgbClr val="FF0000"/>
                </a:solidFill>
                <a:latin typeface="Arial" panose="020B0604020202020204" pitchFamily="34" charset="0"/>
                <a:cs typeface="Arial" panose="020B0604020202020204" pitchFamily="34" charset="0"/>
              </a:rPr>
              <a:t>Chọn hàm có bộ đối gần kiểu nhất</a:t>
            </a:r>
            <a:endParaRPr 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 </a:t>
            </a:r>
            <a:r>
              <a:rPr lang="en-US" u="sng">
                <a:solidFill>
                  <a:srgbClr val="0000FF"/>
                </a:solidFill>
                <a:latin typeface="Arial" panose="020B0604020202020204" pitchFamily="34" charset="0"/>
                <a:cs typeface="Arial" panose="020B0604020202020204" pitchFamily="34" charset="0"/>
              </a:rPr>
              <a:t>Lưu ý:</a:t>
            </a:r>
            <a:endParaRPr lang="en-US" u="sng">
              <a:solidFill>
                <a:srgbClr val="0000FF"/>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en-US">
                <a:solidFill>
                  <a:schemeClr val="tx1">
                    <a:lumMod val="95000"/>
                    <a:lumOff val="5000"/>
                  </a:schemeClr>
                </a:solidFill>
                <a:latin typeface="Arial" panose="020B0604020202020204" pitchFamily="34" charset="0"/>
                <a:cs typeface="Arial" panose="020B0604020202020204" pitchFamily="34" charset="0"/>
              </a:rPr>
              <a:t>Chỉ nên định nghĩa chồng các hàm khi muốn thực hiện </a:t>
            </a:r>
            <a:r>
              <a:rPr lang="en-US" u="sng">
                <a:solidFill>
                  <a:schemeClr val="tx1">
                    <a:lumMod val="95000"/>
                    <a:lumOff val="5000"/>
                  </a:schemeClr>
                </a:solidFill>
                <a:latin typeface="Arial" panose="020B0604020202020204" pitchFamily="34" charset="0"/>
                <a:cs typeface="Arial" panose="020B0604020202020204" pitchFamily="34" charset="0"/>
              </a:rPr>
              <a:t>các công việc như nhau</a:t>
            </a:r>
            <a:r>
              <a:rPr lang="en-US">
                <a:solidFill>
                  <a:schemeClr val="tx1">
                    <a:lumMod val="95000"/>
                    <a:lumOff val="5000"/>
                  </a:schemeClr>
                </a:solidFill>
                <a:latin typeface="Arial" panose="020B0604020202020204" pitchFamily="34" charset="0"/>
                <a:cs typeface="Arial" panose="020B0604020202020204" pitchFamily="34" charset="0"/>
              </a:rPr>
              <a:t> nhưng trên </a:t>
            </a:r>
            <a:r>
              <a:rPr lang="en-US" u="sng">
                <a:solidFill>
                  <a:schemeClr val="tx1">
                    <a:lumMod val="95000"/>
                    <a:lumOff val="5000"/>
                  </a:schemeClr>
                </a:solidFill>
                <a:latin typeface="Arial" panose="020B0604020202020204" pitchFamily="34" charset="0"/>
                <a:cs typeface="Arial" panose="020B0604020202020204" pitchFamily="34" charset="0"/>
              </a:rPr>
              <a:t>các đối tượng có kiểu khác nhau</a:t>
            </a:r>
            <a:r>
              <a:rPr lang="en-US">
                <a:solidFill>
                  <a:schemeClr val="tx1">
                    <a:lumMod val="95000"/>
                    <a:lumOff val="5000"/>
                  </a:schemeClr>
                </a:solidFill>
                <a:latin typeface="Arial" panose="020B0604020202020204" pitchFamily="34" charset="0"/>
                <a:cs typeface="Arial" panose="020B0604020202020204" pitchFamily="34" charset="0"/>
              </a:rPr>
              <a:t>.</a:t>
            </a:r>
            <a:endParaRPr lang="vi-VN">
              <a:solidFill>
                <a:schemeClr val="tx1">
                  <a:lumMod val="95000"/>
                  <a:lumOff val="5000"/>
                </a:schemeClr>
              </a:solidFill>
              <a:latin typeface="Arial" panose="020B0604020202020204" pitchFamily="34" charset="0"/>
              <a:cs typeface="Arial" panose="020B0604020202020204" pitchFamily="34" charset="0"/>
            </a:endParaRPr>
          </a:p>
          <a:p>
            <a:pPr lvl="1" algn="just">
              <a:lnSpc>
                <a:spcPct val="130000"/>
              </a:lnSpc>
              <a:spcBef>
                <a:spcPts val="300"/>
              </a:spcBef>
              <a:spcAft>
                <a:spcPts val="300"/>
              </a:spcAft>
              <a:buFont typeface="Wingdings" panose="05000000000000000000" pitchFamily="2" charset="2"/>
              <a:buChar char="§"/>
            </a:pPr>
            <a:r>
              <a:rPr lang="vi-VN">
                <a:solidFill>
                  <a:schemeClr val="tx1">
                    <a:lumMod val="95000"/>
                    <a:lumOff val="5000"/>
                  </a:schemeClr>
                </a:solidFill>
                <a:latin typeface="Arial" panose="020B0604020202020204" pitchFamily="34" charset="0"/>
                <a:cs typeface="Arial" panose="020B0604020202020204" pitchFamily="34" charset="0"/>
              </a:rPr>
              <a:t>Dùng phép </a:t>
            </a:r>
            <a:r>
              <a:rPr lang="en-US">
                <a:solidFill>
                  <a:schemeClr val="tx1">
                    <a:lumMod val="95000"/>
                    <a:lumOff val="5000"/>
                  </a:schemeClr>
                </a:solidFill>
                <a:latin typeface="Arial" panose="020B0604020202020204" pitchFamily="34" charset="0"/>
                <a:cs typeface="Arial" panose="020B0604020202020204" pitchFamily="34" charset="0"/>
              </a:rPr>
              <a:t>chuyển kiểu (nếu cần) để </a:t>
            </a:r>
            <a:r>
              <a:rPr lang="en-US" u="sng">
                <a:solidFill>
                  <a:schemeClr val="tx1">
                    <a:lumMod val="95000"/>
                    <a:lumOff val="5000"/>
                  </a:schemeClr>
                </a:solidFill>
                <a:latin typeface="Arial" panose="020B0604020202020204" pitchFamily="34" charset="0"/>
                <a:cs typeface="Arial" panose="020B0604020202020204" pitchFamily="34" charset="0"/>
              </a:rPr>
              <a:t>bộ tham số trong lời gọi hàm</a:t>
            </a:r>
            <a:r>
              <a:rPr lang="en-US">
                <a:solidFill>
                  <a:schemeClr val="tx1">
                    <a:lumMod val="95000"/>
                    <a:lumOff val="5000"/>
                  </a:schemeClr>
                </a:solidFill>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hoàn toàn trùng kiểu </a:t>
            </a:r>
            <a:r>
              <a:rPr lang="en-US">
                <a:solidFill>
                  <a:schemeClr val="tx1">
                    <a:lumMod val="95000"/>
                    <a:lumOff val="5000"/>
                  </a:schemeClr>
                </a:solidFill>
                <a:latin typeface="Arial" panose="020B0604020202020204" pitchFamily="34" charset="0"/>
                <a:cs typeface="Arial" panose="020B0604020202020204" pitchFamily="34" charset="0"/>
              </a:rPr>
              <a:t>với </a:t>
            </a:r>
            <a:r>
              <a:rPr lang="en-US" u="sng">
                <a:solidFill>
                  <a:schemeClr val="tx1">
                    <a:lumMod val="95000"/>
                    <a:lumOff val="5000"/>
                  </a:schemeClr>
                </a:solidFill>
                <a:latin typeface="Arial" panose="020B0604020202020204" pitchFamily="34" charset="0"/>
                <a:cs typeface="Arial" panose="020B0604020202020204" pitchFamily="34" charset="0"/>
              </a:rPr>
              <a:t>bộ đối số của hàm</a:t>
            </a:r>
            <a:r>
              <a:rPr lang="en-US">
                <a:solidFill>
                  <a:schemeClr val="tx1">
                    <a:lumMod val="95000"/>
                    <a:lumOff val="5000"/>
                  </a:schemeClr>
                </a:solidFill>
                <a:latin typeface="Arial" panose="020B0604020202020204" pitchFamily="34" charset="0"/>
                <a:cs typeface="Arial" panose="020B0604020202020204" pitchFamily="34" charset="0"/>
              </a:rPr>
              <a:t> được định nghĩa chồng. </a:t>
            </a:r>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5.5.6 Định nghĩa chồng các hàm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3000">
                <a:solidFill>
                  <a:srgbClr val="0000FF"/>
                </a:solidFill>
                <a:latin typeface="Arial" panose="020B0604020202020204" pitchFamily="34" charset="0"/>
                <a:cs typeface="Arial" panose="020B0604020202020204" pitchFamily="34" charset="0"/>
              </a:rPr>
              <a:t> Ví dụ 1</a:t>
            </a:r>
            <a:r>
              <a:rPr lang="vi-VN" sz="3000">
                <a:solidFill>
                  <a:srgbClr val="0000FF"/>
                </a:solidFill>
                <a:latin typeface="Arial" panose="020B0604020202020204" pitchFamily="34" charset="0"/>
                <a:cs typeface="Arial" panose="020B0604020202020204" pitchFamily="34" charset="0"/>
              </a:rPr>
              <a:t>:</a:t>
            </a:r>
            <a:endParaRPr lang="en-US" sz="30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3074" name="Picture 2"/>
          <p:cNvPicPr>
            <a:picLocks noChangeAspect="1" noChangeArrowheads="1"/>
          </p:cNvPicPr>
          <p:nvPr/>
        </p:nvPicPr>
        <p:blipFill>
          <a:blip r:embed="rId1" cstate="print"/>
          <a:srcRect/>
          <a:stretch>
            <a:fillRect/>
          </a:stretch>
        </p:blipFill>
        <p:spPr bwMode="auto">
          <a:xfrm>
            <a:off x="990600" y="1981200"/>
            <a:ext cx="7696200" cy="4424443"/>
          </a:xfrm>
          <a:prstGeom prst="rect">
            <a:avLst/>
          </a:prstGeom>
          <a:noFill/>
          <a:ln w="9525">
            <a:noFill/>
            <a:miter lim="800000"/>
            <a:headEnd/>
            <a:tailEnd/>
          </a:ln>
        </p:spPr>
      </p:pic>
      <p:sp>
        <p:nvSpPr>
          <p:cNvPr id="10"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5.5.6 Định nghĩa chồng các hàm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3000">
                <a:solidFill>
                  <a:srgbClr val="0000FF"/>
                </a:solidFill>
                <a:latin typeface="Arial" panose="020B0604020202020204" pitchFamily="34" charset="0"/>
                <a:cs typeface="Arial" panose="020B0604020202020204" pitchFamily="34" charset="0"/>
              </a:rPr>
              <a:t> Ví dụ 2</a:t>
            </a:r>
            <a:r>
              <a:rPr lang="vi-VN" sz="3000">
                <a:solidFill>
                  <a:srgbClr val="0000FF"/>
                </a:solidFill>
                <a:latin typeface="Arial" panose="020B0604020202020204" pitchFamily="34" charset="0"/>
                <a:cs typeface="Arial" panose="020B0604020202020204" pitchFamily="34" charset="0"/>
              </a:rPr>
              <a:t>:</a:t>
            </a:r>
            <a:endParaRPr lang="en-US" sz="30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pic>
        <p:nvPicPr>
          <p:cNvPr id="4098" name="Picture 2"/>
          <p:cNvPicPr>
            <a:picLocks noChangeAspect="1" noChangeArrowheads="1"/>
          </p:cNvPicPr>
          <p:nvPr/>
        </p:nvPicPr>
        <p:blipFill>
          <a:blip r:embed="rId1" cstate="print"/>
          <a:srcRect/>
          <a:stretch>
            <a:fillRect/>
          </a:stretch>
        </p:blipFill>
        <p:spPr bwMode="auto">
          <a:xfrm>
            <a:off x="990600" y="1981200"/>
            <a:ext cx="7620000" cy="4465555"/>
          </a:xfrm>
          <a:prstGeom prst="rect">
            <a:avLst/>
          </a:prstGeom>
          <a:noFill/>
          <a:ln w="9525">
            <a:noFill/>
            <a:miter lim="800000"/>
            <a:headEnd/>
            <a:tailEnd/>
          </a:ln>
        </p:spPr>
      </p:pic>
      <p:sp>
        <p:nvSpPr>
          <p:cNvPr id="10"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5.5.6 Định nghĩa chồng các hàm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lnSpcReduction="10000"/>
          </a:bodyPr>
          <a:lstStyle/>
          <a:p>
            <a:pPr marL="462280" indent="-462280" algn="just">
              <a:lnSpc>
                <a:spcPct val="130000"/>
              </a:lnSpc>
              <a:spcBef>
                <a:spcPts val="300"/>
              </a:spcBef>
              <a:spcAft>
                <a:spcPts val="300"/>
              </a:spcAft>
              <a:buClr>
                <a:schemeClr val="tx1"/>
              </a:buClr>
              <a:buFont typeface="Wingdings" panose="05000000000000000000" pitchFamily="2" charset="2"/>
              <a:buChar char="v"/>
            </a:pPr>
            <a:r>
              <a:rPr lang="en-US">
                <a:latin typeface="Arial" panose="020B0604020202020204" pitchFamily="34" charset="0"/>
                <a:cs typeface="Arial" panose="020B0604020202020204" pitchFamily="34" charset="0"/>
              </a:rPr>
              <a:t>C++ cung cấp sẵn các phép toán dùng để thao tác trên </a:t>
            </a:r>
            <a:r>
              <a:rPr lang="en-US" u="sng">
                <a:latin typeface="Arial" panose="020B0604020202020204" pitchFamily="34" charset="0"/>
                <a:cs typeface="Arial" panose="020B0604020202020204" pitchFamily="34" charset="0"/>
              </a:rPr>
              <a:t>các kiểu dữ liệu chuẩn</a:t>
            </a:r>
            <a:r>
              <a:rPr lang="en-US">
                <a:latin typeface="Arial" panose="020B0604020202020204" pitchFamily="34" charset="0"/>
                <a:cs typeface="Arial" panose="020B0604020202020204" pitchFamily="34" charset="0"/>
              </a:rPr>
              <a:t> (int, float, …).</a:t>
            </a:r>
            <a:endParaRPr lang="en-US">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Clr>
                <a:schemeClr val="tx1"/>
              </a:buClr>
              <a:buFont typeface="Wingdings" panose="05000000000000000000" pitchFamily="2" charset="2"/>
              <a:buChar char="v"/>
            </a:pPr>
            <a:r>
              <a:rPr lang="en-US">
                <a:latin typeface="Arial" panose="020B0604020202020204" pitchFamily="34" charset="0"/>
                <a:cs typeface="Arial" panose="020B0604020202020204" pitchFamily="34" charset="0"/>
              </a:rPr>
              <a:t>Để thực hiện các phép toán trên </a:t>
            </a:r>
            <a:r>
              <a:rPr lang="en-US" u="sng">
                <a:latin typeface="Arial" panose="020B0604020202020204" pitchFamily="34" charset="0"/>
                <a:cs typeface="Arial" panose="020B0604020202020204" pitchFamily="34" charset="0"/>
              </a:rPr>
              <a:t>các kiểu dữ liệu không chuẩn</a:t>
            </a:r>
            <a:r>
              <a:rPr lang="en-US">
                <a:latin typeface="Arial" panose="020B0604020202020204" pitchFamily="34" charset="0"/>
                <a:cs typeface="Arial" panose="020B0604020202020204" pitchFamily="34" charset="0"/>
              </a:rPr>
              <a:t> (kiểu dữ liệu tự định nghĩa như mảng, cấu trúc, …) một cách tự nhiên ta dùng cách </a:t>
            </a:r>
            <a:r>
              <a:rPr lang="en-US">
                <a:solidFill>
                  <a:srgbClr val="FF0000"/>
                </a:solidFill>
                <a:latin typeface="Arial" panose="020B0604020202020204" pitchFamily="34" charset="0"/>
                <a:cs typeface="Arial" panose="020B0604020202020204" pitchFamily="34" charset="0"/>
              </a:rPr>
              <a:t>định nghĩa chồng các toán tử.</a:t>
            </a:r>
            <a:endParaRPr lang="en-US">
              <a:solidFill>
                <a:srgbClr val="FF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5.5.7 Định nghĩa chồng các toán tử</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2280" indent="-462280"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Khai báo hàm toán tử: </a:t>
            </a:r>
            <a:endParaRPr lang="en-US">
              <a:solidFill>
                <a:srgbClr val="0000FF"/>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Clr>
                <a:schemeClr val="tx1"/>
              </a:buClr>
              <a:buNone/>
              <a:tabLst>
                <a:tab pos="461645" algn="l"/>
              </a:tabLst>
            </a:pPr>
            <a:r>
              <a:rPr lang="en-US">
                <a:solidFill>
                  <a:srgbClr val="0000FF"/>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Kiểu_trả_về </a:t>
            </a:r>
            <a:r>
              <a:rPr lang="en-US" sz="2400">
                <a:solidFill>
                  <a:srgbClr val="FF0000"/>
                </a:solidFill>
                <a:latin typeface="Arial" panose="020B0604020202020204" pitchFamily="34" charset="0"/>
                <a:cs typeface="Arial" panose="020B0604020202020204" pitchFamily="34" charset="0"/>
              </a:rPr>
              <a:t>operator</a:t>
            </a:r>
            <a:r>
              <a:rPr lang="en-US" sz="2400">
                <a:latin typeface="Arial" panose="020B0604020202020204" pitchFamily="34" charset="0"/>
                <a:cs typeface="Arial" panose="020B0604020202020204" pitchFamily="34" charset="0"/>
              </a:rPr>
              <a:t>Tên_phép_toán(danh sách đối số){…} </a:t>
            </a:r>
            <a:endParaRPr lang="en-US" sz="2400">
              <a:latin typeface="Arial" panose="020B0604020202020204" pitchFamily="34" charset="0"/>
              <a:cs typeface="Arial" panose="020B0604020202020204" pitchFamily="34" charset="0"/>
            </a:endParaRPr>
          </a:p>
          <a:p>
            <a:pPr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 Ví dụ: </a:t>
            </a:r>
            <a:endParaRPr lang="en-US">
              <a:solidFill>
                <a:srgbClr val="0000FF"/>
              </a:solidFill>
              <a:latin typeface="Arial" panose="020B0604020202020204" pitchFamily="34" charset="0"/>
              <a:cs typeface="Arial" panose="020B0604020202020204" pitchFamily="34" charset="0"/>
            </a:endParaRPr>
          </a:p>
          <a:p>
            <a:pPr marL="0" indent="462280">
              <a:buNone/>
            </a:pPr>
            <a:r>
              <a:rPr lang="en-US" sz="2100">
                <a:solidFill>
                  <a:srgbClr val="0000FF"/>
                </a:solidFill>
                <a:latin typeface="Consolas" panose="020B0609020204030204" pitchFamily="49" charset="0"/>
              </a:rPr>
              <a:t>struct</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endParaRPr lang="en-US" sz="2100">
              <a:solidFill>
                <a:srgbClr val="000000"/>
              </a:solidFill>
              <a:latin typeface="Consolas" panose="020B0609020204030204" pitchFamily="49" charset="0"/>
            </a:endParaRPr>
          </a:p>
          <a:p>
            <a:pPr marL="0" indent="462280">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tu;</a:t>
            </a:r>
            <a:endParaRPr lang="en-US" sz="2100">
              <a:solidFill>
                <a:srgbClr val="000000"/>
              </a:solidFill>
              <a:latin typeface="Consolas" panose="020B0609020204030204" pitchFamily="49" charset="0"/>
            </a:endParaRPr>
          </a:p>
          <a:p>
            <a:pPr marL="0" indent="462280">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mau;</a:t>
            </a:r>
            <a:endParaRPr lang="en-US" sz="2100">
              <a:solidFill>
                <a:srgbClr val="000000"/>
              </a:solidFill>
              <a:latin typeface="Consolas" panose="020B0609020204030204" pitchFamily="49" charset="0"/>
            </a:endParaRPr>
          </a:p>
          <a:p>
            <a:pPr marL="0" indent="462280">
              <a:buNone/>
            </a:pPr>
            <a:r>
              <a:rPr lang="en-US" sz="2100">
                <a:solidFill>
                  <a:srgbClr val="000000"/>
                </a:solidFill>
                <a:latin typeface="Consolas" panose="020B0609020204030204" pitchFamily="49" charset="0"/>
              </a:rPr>
              <a:t>};</a:t>
            </a:r>
            <a:endParaRPr lang="en-US" sz="2100">
              <a:solidFill>
                <a:srgbClr val="000000"/>
              </a:solidFill>
              <a:latin typeface="Consolas" panose="020B0609020204030204" pitchFamily="49" charset="0"/>
            </a:endParaRPr>
          </a:p>
          <a:p>
            <a:pPr marL="0" indent="462280">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endParaRPr lang="en-US" sz="2100">
              <a:solidFill>
                <a:srgbClr val="000000"/>
              </a:solidFill>
              <a:latin typeface="Consolas" panose="020B0609020204030204" pitchFamily="49" charset="0"/>
            </a:endParaRPr>
          </a:p>
          <a:p>
            <a:pPr marL="0" indent="462280">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endParaRPr lang="en-US" sz="2100">
              <a:solidFill>
                <a:srgbClr val="000000"/>
              </a:solidFill>
              <a:latin typeface="Consolas" panose="020B0609020204030204" pitchFamily="49" charset="0"/>
            </a:endParaRPr>
          </a:p>
          <a:p>
            <a:pPr marL="0" indent="462280">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endParaRPr lang="en-US" sz="2100">
              <a:solidFill>
                <a:srgbClr val="000000"/>
              </a:solidFill>
              <a:latin typeface="Consolas" panose="020B0609020204030204" pitchFamily="49" charset="0"/>
            </a:endParaRPr>
          </a:p>
          <a:p>
            <a:pPr marL="0" indent="462280">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endParaRPr lang="en-US" sz="2100">
              <a:solidFill>
                <a:srgbClr val="000000"/>
              </a:solidFill>
              <a:latin typeface="Consolas" panose="020B0609020204030204" pitchFamily="49" charset="0"/>
            </a:endParaRPr>
          </a:p>
          <a:p>
            <a:pPr marL="0" indent="0" algn="just">
              <a:lnSpc>
                <a:spcPct val="130000"/>
              </a:lnSpc>
              <a:spcBef>
                <a:spcPts val="300"/>
              </a:spcBef>
              <a:spcAft>
                <a:spcPts val="300"/>
              </a:spcAft>
              <a:buClr>
                <a:schemeClr val="tx1"/>
              </a:buClr>
              <a:buNone/>
            </a:pPr>
            <a:endParaRPr lang="en-US">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Clr>
                <a:schemeClr val="tx1"/>
              </a:buClr>
              <a:buNone/>
            </a:pPr>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5.5.7 Định nghĩa chồng các toán tử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1</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4 biến</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ln>
        </p:spPr>
        <p:txBody>
          <a:bodyPr/>
          <a:lstStyle/>
          <a:p>
            <a:pPr marL="342900" indent="-342900">
              <a:lnSpc>
                <a:spcPct val="110000"/>
              </a:lnSpc>
              <a:spcBef>
                <a:spcPts val="0"/>
              </a:spcBef>
              <a:buFont typeface="Wingdings" panose="05000000000000000000" pitchFamily="2" charset="2"/>
              <a:buNone/>
            </a:pPr>
            <a:r>
              <a:rPr lang="en-US" sz="2200" b="0">
                <a:solidFill>
                  <a:srgbClr val="0000FF"/>
                </a:solidFill>
              </a:rPr>
              <a:t>void</a:t>
            </a:r>
            <a:r>
              <a:rPr lang="en-US" sz="2200" b="0">
                <a:solidFill>
                  <a:srgbClr val="000000"/>
                </a:solidFill>
              </a:rPr>
              <a:t> main(){</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r>
              <a:rPr lang="en-US" sz="2200" b="0">
                <a:solidFill>
                  <a:srgbClr val="0000FF"/>
                </a:solidFill>
              </a:rPr>
              <a:t>int</a:t>
            </a:r>
            <a:r>
              <a:rPr lang="en-US" sz="2200" b="0">
                <a:solidFill>
                  <a:srgbClr val="000000"/>
                </a:solidFill>
              </a:rPr>
              <a:t> a1, a2, a3, a4;</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a1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&amp;a1);</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a2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&amp;a2);</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a3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&amp;a3);</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a4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&amp;a4);</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printf("\nBan vua nhap 4 so: %d %d %d %d\n", a1, a2, a3, a4);</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a:t>
            </a:r>
            <a:endParaRPr lang="en-US" sz="2200" b="0">
              <a:solidFill>
                <a:srgbClr val="000000"/>
              </a:solidFill>
            </a:endParaRPr>
          </a:p>
        </p:txBody>
      </p:sp>
      <p:pic>
        <p:nvPicPr>
          <p:cNvPr id="1026" name="Picture 2"/>
          <p:cNvPicPr>
            <a:picLocks noChangeAspect="1" noChangeArrowheads="1"/>
          </p:cNvPicPr>
          <p:nvPr/>
        </p:nvPicPr>
        <p:blipFill>
          <a:blip r:embed="rId1" cstate="print"/>
          <a:srcRect/>
          <a:stretch>
            <a:fillRect/>
          </a:stretch>
        </p:blipFill>
        <p:spPr bwMode="auto">
          <a:xfrm>
            <a:off x="4800600" y="2286000"/>
            <a:ext cx="3942553" cy="27432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2280" indent="-462280"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Lưu ý: </a:t>
            </a:r>
            <a:endParaRPr lang="en-US">
              <a:solidFill>
                <a:srgbClr val="0000FF"/>
              </a:solidFill>
              <a:latin typeface="Arial" panose="020B0604020202020204" pitchFamily="34" charset="0"/>
              <a:cs typeface="Arial" panose="020B0604020202020204" pitchFamily="34" charset="0"/>
            </a:endParaRPr>
          </a:p>
          <a:p>
            <a:pPr marL="462280" indent="0" algn="just">
              <a:lnSpc>
                <a:spcPct val="130000"/>
              </a:lnSpc>
              <a:spcBef>
                <a:spcPts val="300"/>
              </a:spcBef>
              <a:spcAft>
                <a:spcPts val="300"/>
              </a:spcAft>
              <a:buClr>
                <a:srgbClr val="0000FF"/>
              </a:buClr>
              <a:buNone/>
              <a:tabLst>
                <a:tab pos="746125" algn="l"/>
              </a:tabLst>
            </a:pPr>
            <a:r>
              <a:rPr lang="en-US" sz="2400">
                <a:latin typeface="Arial" panose="020B0604020202020204" pitchFamily="34" charset="0"/>
                <a:cs typeface="Arial" panose="020B0604020202020204" pitchFamily="34" charset="0"/>
              </a:rPr>
              <a:t>Số đối của hàm toán tử tùy thuộc vào số toán hạng tham gia vào phép toán được định nghĩa chồng.  </a:t>
            </a:r>
            <a:endParaRPr lang="en-US" sz="2400">
              <a:latin typeface="Arial" panose="020B0604020202020204" pitchFamily="34" charset="0"/>
              <a:cs typeface="Arial" panose="020B0604020202020204" pitchFamily="34" charset="0"/>
            </a:endParaRPr>
          </a:p>
          <a:p>
            <a:pPr marL="462280" indent="0" algn="just">
              <a:lnSpc>
                <a:spcPct val="130000"/>
              </a:lnSpc>
              <a:spcBef>
                <a:spcPts val="300"/>
              </a:spcBef>
              <a:spcAft>
                <a:spcPts val="300"/>
              </a:spcAft>
              <a:buClr>
                <a:srgbClr val="0000FF"/>
              </a:buClr>
              <a:buNone/>
              <a:tabLst>
                <a:tab pos="746125" algn="l"/>
              </a:tabLst>
            </a:pPr>
            <a:r>
              <a:rPr lang="en-US" sz="2400" b="1">
                <a:latin typeface="Arial" panose="020B0604020202020204" pitchFamily="34" charset="0"/>
                <a:cs typeface="Arial" panose="020B0604020202020204" pitchFamily="34" charset="0"/>
              </a:rPr>
              <a:t>Ví dụ: </a:t>
            </a:r>
            <a:r>
              <a:rPr lang="en-US" sz="2400">
                <a:latin typeface="Arial" panose="020B0604020202020204" pitchFamily="34" charset="0"/>
                <a:cs typeface="Arial" panose="020B0604020202020204" pitchFamily="34" charset="0"/>
              </a:rPr>
              <a:t>Phép toán có 2 toán hạng =&gt; Hàm toán tử cần có ít nhất là 2 đối.</a:t>
            </a:r>
            <a:endParaRPr lang="en-US" sz="2400">
              <a:latin typeface="Arial" panose="020B0604020202020204" pitchFamily="34" charset="0"/>
              <a:cs typeface="Arial" panose="020B0604020202020204" pitchFamily="34" charset="0"/>
            </a:endParaRPr>
          </a:p>
          <a:p>
            <a:pPr marL="462280" indent="-462280"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anose="020B0604020202020204" pitchFamily="34" charset="0"/>
                <a:cs typeface="Arial" panose="020B0604020202020204" pitchFamily="34" charset="0"/>
              </a:rPr>
              <a:t>Sử dụng hàm toán tử:</a:t>
            </a:r>
            <a:endParaRPr lang="en-US">
              <a:solidFill>
                <a:srgbClr val="0000FF"/>
              </a:solidFill>
              <a:latin typeface="Arial" panose="020B0604020202020204" pitchFamily="34" charset="0"/>
              <a:cs typeface="Arial" panose="020B0604020202020204" pitchFamily="34" charset="0"/>
            </a:endParaRPr>
          </a:p>
          <a:p>
            <a:pPr marL="805180" algn="just">
              <a:lnSpc>
                <a:spcPct val="130000"/>
              </a:lnSpc>
              <a:spcBef>
                <a:spcPts val="300"/>
              </a:spcBef>
              <a:spcAft>
                <a:spcPts val="300"/>
              </a:spcAft>
              <a:buClr>
                <a:schemeClr val="tx1"/>
              </a:buClr>
              <a:tabLst>
                <a:tab pos="461645" algn="l"/>
                <a:tab pos="798195" algn="l"/>
              </a:tabLst>
            </a:pPr>
            <a:r>
              <a:rPr lang="en-US" sz="2400">
                <a:latin typeface="Arial" panose="020B0604020202020204" pitchFamily="34" charset="0"/>
                <a:cs typeface="Arial" panose="020B0604020202020204" pitchFamily="34" charset="0"/>
              </a:rPr>
              <a:t>Dùng như phép toán được định nghĩa chồng (phép toán của C++).</a:t>
            </a:r>
            <a:endParaRPr lang="en-US" sz="2400">
              <a:latin typeface="Arial" panose="020B0604020202020204" pitchFamily="34" charset="0"/>
              <a:cs typeface="Arial" panose="020B0604020202020204" pitchFamily="34" charset="0"/>
            </a:endParaRPr>
          </a:p>
          <a:p>
            <a:pPr marL="805180" algn="just">
              <a:lnSpc>
                <a:spcPct val="130000"/>
              </a:lnSpc>
              <a:spcBef>
                <a:spcPts val="300"/>
              </a:spcBef>
              <a:spcAft>
                <a:spcPts val="300"/>
              </a:spcAft>
              <a:buClr>
                <a:schemeClr val="tx1"/>
              </a:buClr>
              <a:tabLst>
                <a:tab pos="461645" algn="l"/>
                <a:tab pos="798195" algn="l"/>
              </a:tabLst>
            </a:pPr>
            <a:r>
              <a:rPr lang="en-US" sz="2400">
                <a:latin typeface="Arial" panose="020B0604020202020204" pitchFamily="34" charset="0"/>
                <a:cs typeface="Arial" panose="020B0604020202020204" pitchFamily="34" charset="0"/>
              </a:rPr>
              <a:t>Dùng dấu () để qui định thứ tự thực hiện các phép tính.</a:t>
            </a:r>
            <a:endParaRPr lang="en-US" sz="2400">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Clr>
                <a:schemeClr val="tx1"/>
              </a:buClr>
              <a:buNone/>
            </a:pPr>
            <a:endParaRPr lang="en-US">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9"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5.5.7 Định nghĩa chồng các toán tử (tt)</a:t>
            </a:r>
            <a:endParaRPr lang="en-US"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Lập trình Hướng đối tượng</a:t>
            </a:r>
            <a:endParaRPr lang="en-US"/>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fld>
            <a:endParaRPr lang="en-US"/>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marL="462280" indent="-462280" algn="just" eaLnBrk="1" hangingPunct="1">
              <a:lnSpc>
                <a:spcPct val="120000"/>
              </a:lnSpc>
              <a:buFont typeface="Wingdings" panose="05000000000000000000" pitchFamily="2" charset="2"/>
              <a:buChar char="v"/>
            </a:pPr>
            <a:r>
              <a:rPr lang="en-US">
                <a:latin typeface="Arial" panose="020B0604020202020204" pitchFamily="34" charset="0"/>
                <a:cs typeface="Arial" panose="020B0604020202020204" pitchFamily="34" charset="0"/>
              </a:rPr>
              <a:t>Tìm lỗi sai cho các khai báo prototype hàm dưới đây (các hàm này trong cùng một chương trình):</a:t>
            </a:r>
            <a:endParaRPr lang="en-US">
              <a:latin typeface="Arial" panose="020B0604020202020204" pitchFamily="34" charset="0"/>
              <a:cs typeface="Arial" panose="020B0604020202020204" pitchFamily="34" charset="0"/>
            </a:endParaRPr>
          </a:p>
          <a:p>
            <a:pPr lvl="1" algn="just" eaLnBrk="1" hangingPunct="1">
              <a:lnSpc>
                <a:spcPct val="120000"/>
              </a:lnSpc>
              <a:buFont typeface="Wingdings 2" pitchFamily="18" charset="2"/>
              <a:buNone/>
            </a:pPr>
            <a:r>
              <a:rPr lang="en-US">
                <a:solidFill>
                  <a:srgbClr val="0000FF"/>
                </a:solidFill>
              </a:rPr>
              <a:t>int</a:t>
            </a:r>
            <a:r>
              <a:rPr lang="en-US"/>
              <a:t> func1 (int);</a:t>
            </a:r>
            <a:endParaRPr lang="en-US"/>
          </a:p>
          <a:p>
            <a:pPr lvl="1" algn="just" eaLnBrk="1" hangingPunct="1">
              <a:lnSpc>
                <a:spcPct val="120000"/>
              </a:lnSpc>
              <a:buFont typeface="Wingdings 2" pitchFamily="18" charset="2"/>
              <a:buNone/>
            </a:pPr>
            <a:r>
              <a:rPr lang="en-US">
                <a:solidFill>
                  <a:srgbClr val="0000FF"/>
                </a:solidFill>
              </a:rPr>
              <a:t>float</a:t>
            </a:r>
            <a:r>
              <a:rPr lang="en-US"/>
              <a:t> func1 (int);</a:t>
            </a:r>
            <a:endParaRPr lang="en-US"/>
          </a:p>
          <a:p>
            <a:pPr lvl="1" algn="just" eaLnBrk="1" hangingPunct="1">
              <a:lnSpc>
                <a:spcPct val="120000"/>
              </a:lnSpc>
              <a:buFont typeface="Wingdings 2" pitchFamily="18" charset="2"/>
              <a:buNone/>
            </a:pPr>
            <a:r>
              <a:rPr lang="en-US">
                <a:solidFill>
                  <a:srgbClr val="0000FF"/>
                </a:solidFill>
              </a:rPr>
              <a:t>int</a:t>
            </a:r>
            <a:r>
              <a:rPr lang="en-US"/>
              <a:t> func1 (float);</a:t>
            </a:r>
            <a:endParaRPr lang="en-US"/>
          </a:p>
          <a:p>
            <a:pPr lvl="1" algn="just" eaLnBrk="1" hangingPunct="1">
              <a:lnSpc>
                <a:spcPct val="120000"/>
              </a:lnSpc>
              <a:buFont typeface="Wingdings 2" pitchFamily="18" charset="2"/>
              <a:buNone/>
            </a:pPr>
            <a:r>
              <a:rPr lang="en-US">
                <a:solidFill>
                  <a:srgbClr val="0000FF"/>
                </a:solidFill>
              </a:rPr>
              <a:t>void</a:t>
            </a:r>
            <a:r>
              <a:rPr lang="en-US"/>
              <a:t> func1 (int = 0, int);</a:t>
            </a:r>
            <a:endParaRPr lang="en-US"/>
          </a:p>
          <a:p>
            <a:pPr lvl="1" algn="just" eaLnBrk="1" hangingPunct="1">
              <a:lnSpc>
                <a:spcPct val="120000"/>
              </a:lnSpc>
              <a:buFont typeface="Wingdings 2" pitchFamily="18" charset="2"/>
              <a:buNone/>
            </a:pPr>
            <a:r>
              <a:rPr lang="en-US">
                <a:solidFill>
                  <a:srgbClr val="0000FF"/>
                </a:solidFill>
              </a:rPr>
              <a:t>void</a:t>
            </a:r>
            <a:r>
              <a:rPr lang="en-US"/>
              <a:t> func2 (int, int = 0);</a:t>
            </a:r>
            <a:endParaRPr lang="en-US"/>
          </a:p>
          <a:p>
            <a:pPr lvl="1" algn="just" eaLnBrk="1" hangingPunct="1">
              <a:lnSpc>
                <a:spcPct val="120000"/>
              </a:lnSpc>
              <a:buFont typeface="Wingdings 2" pitchFamily="18" charset="2"/>
              <a:buNone/>
            </a:pPr>
            <a:r>
              <a:rPr lang="en-US">
                <a:solidFill>
                  <a:srgbClr val="0000FF"/>
                </a:solidFill>
              </a:rPr>
              <a:t>void</a:t>
            </a:r>
            <a:r>
              <a:rPr lang="en-US"/>
              <a:t> func2 (int);</a:t>
            </a:r>
            <a:endParaRPr lang="en-US"/>
          </a:p>
          <a:p>
            <a:pPr lvl="1" algn="just" eaLnBrk="1" hangingPunct="1">
              <a:lnSpc>
                <a:spcPct val="120000"/>
              </a:lnSpc>
              <a:buFont typeface="Wingdings 2" pitchFamily="18" charset="2"/>
              <a:buNone/>
            </a:pPr>
            <a:r>
              <a:rPr lang="en-US">
                <a:solidFill>
                  <a:srgbClr val="0000FF"/>
                </a:solidFill>
              </a:rPr>
              <a:t>void</a:t>
            </a:r>
            <a:r>
              <a:rPr lang="en-US"/>
              <a:t> func2 (float);</a:t>
            </a:r>
            <a:endParaRPr lang="en-US"/>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1</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endParaRPr lang="en-US"/>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fld>
            <a:endParaRPr lang="en-US"/>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20000"/>
          </a:bodyPr>
          <a:lstStyle/>
          <a:p>
            <a:pPr algn="just" eaLnBrk="1" hangingPunct="1">
              <a:lnSpc>
                <a:spcPct val="120000"/>
              </a:lnSpc>
              <a:buFont typeface="Wingdings" panose="05000000000000000000" pitchFamily="2" charset="2"/>
              <a:buChar char="v"/>
            </a:pPr>
            <a:r>
              <a:rPr lang="en-US">
                <a:latin typeface="Arial" panose="020B0604020202020204" pitchFamily="34" charset="0"/>
                <a:cs typeface="Arial" panose="020B0604020202020204" pitchFamily="34" charset="0"/>
              </a:rPr>
              <a:t> Cho biết kết xuất của chương trình sau:</a:t>
            </a:r>
            <a:endParaRPr lang="en-US">
              <a:latin typeface="Arial" panose="020B0604020202020204" pitchFamily="34" charset="0"/>
              <a:cs typeface="Arial" panose="020B0604020202020204" pitchFamily="34" charset="0"/>
            </a:endParaRPr>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int</a:t>
            </a:r>
            <a:r>
              <a:rPr lang="en-US" sz="2400"/>
              <a:t> i,</a:t>
            </a:r>
            <a:r>
              <a:rPr lang="en-US" sz="2400">
                <a:solidFill>
                  <a:srgbClr val="0000FF"/>
                </a:solidFill>
              </a:rPr>
              <a:t> int</a:t>
            </a:r>
            <a:r>
              <a:rPr lang="en-US" sz="2400"/>
              <a:t> j = 0 ){</a:t>
            </a:r>
            <a:endParaRPr lang="en-US" sz="2400"/>
          </a:p>
          <a:p>
            <a:pPr lvl="1" algn="just" eaLnBrk="1" hangingPunct="1">
              <a:lnSpc>
                <a:spcPct val="90000"/>
              </a:lnSpc>
              <a:buFont typeface="Wingdings 2" pitchFamily="18" charset="2"/>
              <a:buNone/>
            </a:pPr>
            <a:r>
              <a:rPr lang="en-US" sz="2400"/>
              <a:t>	cout &lt;&lt; “So nguyen: ” &lt;&lt; i &lt;&lt; “ ” &lt;&lt; j &lt;&lt; endl;</a:t>
            </a:r>
            <a:endParaRPr lang="en-US" sz="2400"/>
          </a:p>
          <a:p>
            <a:pPr lvl="1" algn="just" eaLnBrk="1" hangingPunct="1">
              <a:lnSpc>
                <a:spcPct val="90000"/>
              </a:lnSpc>
              <a:buFont typeface="Wingdings 2" pitchFamily="18" charset="2"/>
              <a:buNone/>
            </a:pPr>
            <a:r>
              <a:rPr lang="en-US" sz="2400"/>
              <a:t>}</a:t>
            </a:r>
            <a:endParaRPr lang="en-US" sz="2400"/>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float </a:t>
            </a:r>
            <a:r>
              <a:rPr lang="en-US" sz="2400"/>
              <a:t>i = 0, </a:t>
            </a:r>
            <a:r>
              <a:rPr lang="en-US" sz="2400">
                <a:solidFill>
                  <a:srgbClr val="0000FF"/>
                </a:solidFill>
              </a:rPr>
              <a:t>float </a:t>
            </a:r>
            <a:r>
              <a:rPr lang="en-US" sz="2400"/>
              <a:t>j = 0){</a:t>
            </a:r>
            <a:endParaRPr lang="en-US" sz="2400"/>
          </a:p>
          <a:p>
            <a:pPr lvl="1" algn="just" eaLnBrk="1" hangingPunct="1">
              <a:lnSpc>
                <a:spcPct val="90000"/>
              </a:lnSpc>
              <a:buFont typeface="Wingdings 2" pitchFamily="18" charset="2"/>
              <a:buNone/>
            </a:pPr>
            <a:r>
              <a:rPr lang="en-US" sz="2400"/>
              <a:t>	cout &lt;&lt; “So thuc:” &lt;&lt; i &lt;&lt; “ ” &lt;&lt; j &lt;&lt;endl;</a:t>
            </a:r>
            <a:endParaRPr lang="en-US" sz="2400"/>
          </a:p>
          <a:p>
            <a:pPr lvl="1" algn="just" eaLnBrk="1" hangingPunct="1">
              <a:lnSpc>
                <a:spcPct val="90000"/>
              </a:lnSpc>
              <a:buFont typeface="Wingdings 2" pitchFamily="18" charset="2"/>
              <a:buNone/>
            </a:pPr>
            <a:r>
              <a:rPr lang="en-US" sz="2400"/>
              <a:t>}</a:t>
            </a:r>
            <a:endParaRPr lang="en-US" sz="2400"/>
          </a:p>
          <a:p>
            <a:pPr lvl="1" algn="just" eaLnBrk="1" hangingPunct="1">
              <a:lnSpc>
                <a:spcPct val="90000"/>
              </a:lnSpc>
              <a:buFont typeface="Wingdings 2" pitchFamily="18" charset="2"/>
              <a:buNone/>
            </a:pPr>
            <a:r>
              <a:rPr lang="en-US" sz="2400">
                <a:solidFill>
                  <a:srgbClr val="0000FF"/>
                </a:solidFill>
              </a:rPr>
              <a:t>void</a:t>
            </a:r>
            <a:r>
              <a:rPr lang="en-US" sz="2400"/>
              <a:t> main(){</a:t>
            </a:r>
            <a:endParaRPr lang="en-US" sz="2400"/>
          </a:p>
          <a:p>
            <a:pPr lvl="1" algn="just" eaLnBrk="1" hangingPunct="1">
              <a:lnSpc>
                <a:spcPct val="90000"/>
              </a:lnSpc>
              <a:buFont typeface="Wingdings 2" pitchFamily="18" charset="2"/>
              <a:buNone/>
            </a:pPr>
            <a:r>
              <a:rPr lang="en-US" sz="2400"/>
              <a:t>	</a:t>
            </a:r>
            <a:r>
              <a:rPr lang="en-US" sz="2400">
                <a:solidFill>
                  <a:srgbClr val="0000FF"/>
                </a:solidFill>
              </a:rPr>
              <a:t>int</a:t>
            </a:r>
            <a:r>
              <a:rPr lang="en-US" sz="2400"/>
              <a:t> i = 1, j = 2;	</a:t>
            </a:r>
            <a:endParaRPr lang="en-US" sz="2400"/>
          </a:p>
          <a:p>
            <a:pPr lvl="1" algn="just" eaLnBrk="1" hangingPunct="1">
              <a:lnSpc>
                <a:spcPct val="90000"/>
              </a:lnSpc>
              <a:buFont typeface="Wingdings 2" pitchFamily="18" charset="2"/>
              <a:buNone/>
            </a:pPr>
            <a:r>
              <a:rPr lang="en-US" sz="2400">
                <a:solidFill>
                  <a:srgbClr val="0000FF"/>
                </a:solidFill>
              </a:rPr>
              <a:t>	float</a:t>
            </a:r>
            <a:r>
              <a:rPr lang="en-US" sz="2400"/>
              <a:t> f = 1.5, g = 2.5;</a:t>
            </a:r>
            <a:endParaRPr lang="en-US" sz="2400"/>
          </a:p>
          <a:p>
            <a:pPr lvl="1" algn="just" eaLnBrk="1" hangingPunct="1">
              <a:lnSpc>
                <a:spcPct val="90000"/>
              </a:lnSpc>
              <a:buFont typeface="Wingdings 2" pitchFamily="18" charset="2"/>
              <a:buNone/>
            </a:pPr>
            <a:r>
              <a:rPr lang="en-US" sz="2400"/>
              <a:t>	func();		func(i);</a:t>
            </a:r>
            <a:endParaRPr lang="en-US" sz="2400"/>
          </a:p>
          <a:p>
            <a:pPr lvl="1" algn="just" eaLnBrk="1" hangingPunct="1">
              <a:lnSpc>
                <a:spcPct val="90000"/>
              </a:lnSpc>
              <a:buFont typeface="Wingdings 2" pitchFamily="18" charset="2"/>
              <a:buNone/>
            </a:pPr>
            <a:r>
              <a:rPr lang="en-US" sz="2400"/>
              <a:t>	func(f);		func(i, j);</a:t>
            </a:r>
            <a:endParaRPr lang="en-US" sz="2400"/>
          </a:p>
          <a:p>
            <a:pPr lvl="1" algn="just" eaLnBrk="1" hangingPunct="1">
              <a:lnSpc>
                <a:spcPct val="90000"/>
              </a:lnSpc>
              <a:buFont typeface="Wingdings 2" pitchFamily="18" charset="2"/>
              <a:buNone/>
            </a:pPr>
            <a:r>
              <a:rPr lang="en-US" sz="2400"/>
              <a:t>	func(f, g);</a:t>
            </a:r>
            <a:endParaRPr lang="en-US" sz="2400"/>
          </a:p>
          <a:p>
            <a:pPr lvl="1" algn="just" eaLnBrk="1" hangingPunct="1">
              <a:lnSpc>
                <a:spcPct val="90000"/>
              </a:lnSpc>
              <a:buFont typeface="Wingdings 2" pitchFamily="18" charset="2"/>
              <a:buNone/>
            </a:pPr>
            <a:r>
              <a:rPr lang="en-US" sz="2400"/>
              <a:t>}</a:t>
            </a:r>
            <a:endParaRPr lang="en-US" sz="2400"/>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2</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endParaRPr lang="en-US"/>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a:latin typeface="Arial" panose="020B0604020202020204" pitchFamily="34" charset="0"/>
                <a:cs typeface="Arial" panose="020B0604020202020204" pitchFamily="34" charset="0"/>
              </a:rPr>
              <a:t>Viết chương trình nhập vào một phân số, rút gọn phân số và xuất kết quả.</a:t>
            </a:r>
            <a:endParaRPr lang="en-US">
              <a:latin typeface="Arial" panose="020B0604020202020204" pitchFamily="34" charset="0"/>
              <a:cs typeface="Arial" panose="020B0604020202020204" pitchFamily="34" charset="0"/>
            </a:endParaRPr>
          </a:p>
          <a:p>
            <a:pPr marL="514350" indent="-514350" algn="just" eaLnBrk="1" hangingPunct="1">
              <a:lnSpc>
                <a:spcPct val="120000"/>
              </a:lnSpc>
              <a:buFont typeface="+mj-lt"/>
              <a:buAutoNum type="alphaLcPeriod"/>
            </a:pPr>
            <a:r>
              <a:rPr lang="en-US">
                <a:latin typeface="Arial" panose="020B0604020202020204" pitchFamily="34" charset="0"/>
                <a:cs typeface="Arial" panose="020B0604020202020204" pitchFamily="34" charset="0"/>
              </a:rPr>
              <a:t>Viết chương trình nhập vào hai phân số, tìm phân số lớn nhất và xuất kết quả.</a:t>
            </a:r>
            <a:endParaRPr lang="en-US">
              <a:latin typeface="Arial" panose="020B0604020202020204" pitchFamily="34" charset="0"/>
              <a:cs typeface="Arial" panose="020B0604020202020204" pitchFamily="34" charset="0"/>
            </a:endParaRPr>
          </a:p>
          <a:p>
            <a:pPr marL="514350" indent="-514350" algn="just">
              <a:lnSpc>
                <a:spcPct val="120000"/>
              </a:lnSpc>
              <a:buFont typeface="+mj-lt"/>
              <a:buAutoNum type="alphaLcPeriod"/>
            </a:pPr>
            <a:r>
              <a:rPr lang="vi-VN">
                <a:latin typeface="Arial" panose="020B0604020202020204" pitchFamily="34" charset="0"/>
                <a:cs typeface="Arial" panose="020B0604020202020204" pitchFamily="34" charset="0"/>
              </a:rPr>
              <a:t>Viết chương trình nhập vào hai phân số. Tính tổng, hiệu, tích, thương giữa chúng và xuất kết quả.</a:t>
            </a:r>
            <a:endParaRPr lang="en-US">
              <a:latin typeface="Arial" panose="020B0604020202020204" pitchFamily="34" charset="0"/>
              <a:cs typeface="Arial" panose="020B0604020202020204"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3</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endParaRPr lang="en-US"/>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a:latin typeface="Arial" panose="020B0604020202020204" pitchFamily="34" charset="0"/>
                <a:cs typeface="Arial" panose="020B0604020202020204" pitchFamily="34" charset="0"/>
              </a:rPr>
              <a:t>Viết chương trình nhập vào một ngày. Tìm ngày kế tiếp và xuất kết quả.</a:t>
            </a:r>
            <a:endParaRPr lang="en-US">
              <a:latin typeface="Arial" panose="020B0604020202020204" pitchFamily="34" charset="0"/>
              <a:cs typeface="Arial" panose="020B0604020202020204" pitchFamily="34" charset="0"/>
            </a:endParaRPr>
          </a:p>
          <a:p>
            <a:pPr marL="514350" indent="-514350" algn="just">
              <a:lnSpc>
                <a:spcPct val="120000"/>
              </a:lnSpc>
              <a:buFont typeface="+mj-lt"/>
              <a:buAutoNum type="alphaLcPeriod"/>
            </a:pPr>
            <a:r>
              <a:rPr lang="vi-VN">
                <a:latin typeface="Arial" panose="020B0604020202020204" pitchFamily="34" charset="0"/>
                <a:cs typeface="Arial" panose="020B0604020202020204" pitchFamily="34" charset="0"/>
              </a:rPr>
              <a:t>Viết chương trình nhập họ tên, điểm toán, điểm văn của một học sinh. Tính điểm trung bình và xuất kết quả.</a:t>
            </a:r>
            <a:endParaRPr lang="en-US">
              <a:latin typeface="Arial" panose="020B0604020202020204" pitchFamily="34" charset="0"/>
              <a:cs typeface="Arial" panose="020B0604020202020204"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4</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5</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Cho một danh sách lưu thông tin của các nhân viên trong một công ty, thông</a:t>
            </a:r>
            <a:r>
              <a:rPr lang="en-US" sz="1600">
                <a:solidFill>
                  <a:schemeClr val="tx1">
                    <a:lumMod val="95000"/>
                    <a:lumOff val="5000"/>
                  </a:schemeClr>
                </a:solidFill>
                <a:latin typeface="Arial" panose="020B0604020202020204" pitchFamily="34" charset="0"/>
                <a:cs typeface="Arial" panose="020B0604020202020204" pitchFamily="34" charset="0"/>
              </a:rPr>
              <a:t> </a:t>
            </a:r>
            <a:r>
              <a:rPr lang="vi-VN" sz="1600">
                <a:solidFill>
                  <a:schemeClr val="tx1">
                    <a:lumMod val="95000"/>
                    <a:lumOff val="5000"/>
                  </a:schemeClr>
                </a:solidFill>
                <a:latin typeface="Arial" panose="020B0604020202020204" pitchFamily="34" charset="0"/>
                <a:cs typeface="Arial" panose="020B0604020202020204" pitchFamily="34" charset="0"/>
              </a:rPr>
              <a:t>tin gồm:</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Mã nhân viên (chuỗi, tối đa là 8 ký tự)</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Họ và tên (chuỗi, tối đa là 20 ký tự)</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Phòng ban (chuỗi, tối đa 10 ký tự)</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Lương cơ bản (số nguyên)</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Thưởng (số nguyên)</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 Thực lãnh (số nguyên, trong đó thực lãnh = lương cơ bản + thưởng )</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Hãy thực hiện các công việc sau:</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a.Tính tổng thực lãnh tháng của tất cả nhân viên trong công ty.</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b.In danh sách những nhân viên có mức lương cơ bản thấp nhất.</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c.Đếm số lượng nhân viên có mức thưởng &gt;= 1200000.</a:t>
            </a:r>
            <a:endParaRPr lang="vi-VN" sz="1600">
              <a:solidFill>
                <a:schemeClr val="tx1">
                  <a:lumMod val="95000"/>
                  <a:lumOff val="5000"/>
                </a:schemeClr>
              </a:solidFill>
              <a:latin typeface="Arial" panose="020B0604020202020204" pitchFamily="34" charset="0"/>
              <a:cs typeface="Arial" panose="020B0604020202020204" pitchFamily="34" charset="0"/>
            </a:endParaRPr>
          </a:p>
          <a:p>
            <a:pPr marL="0" indent="0" algn="just">
              <a:lnSpc>
                <a:spcPct val="130000"/>
              </a:lnSpc>
              <a:spcBef>
                <a:spcPts val="300"/>
              </a:spcBef>
              <a:spcAft>
                <a:spcPts val="300"/>
              </a:spcAft>
              <a:buNone/>
            </a:pPr>
            <a:r>
              <a:rPr lang="vi-VN" sz="1600">
                <a:solidFill>
                  <a:schemeClr val="tx1">
                    <a:lumMod val="95000"/>
                    <a:lumOff val="5000"/>
                  </a:schemeClr>
                </a:solidFill>
                <a:latin typeface="Arial" panose="020B0604020202020204" pitchFamily="34" charset="0"/>
                <a:cs typeface="Arial" panose="020B0604020202020204" pitchFamily="34" charset="0"/>
              </a:rPr>
              <a:t>d.In danh sách các nhân viên tăng dần theo phòng ban, nếu phòng ban trùng nhau thì</a:t>
            </a:r>
            <a:r>
              <a:rPr lang="en-US" sz="1600">
                <a:solidFill>
                  <a:schemeClr val="tx1">
                    <a:lumMod val="95000"/>
                    <a:lumOff val="5000"/>
                  </a:schemeClr>
                </a:solidFill>
                <a:latin typeface="Arial" panose="020B0604020202020204" pitchFamily="34" charset="0"/>
                <a:cs typeface="Arial" panose="020B0604020202020204" pitchFamily="34" charset="0"/>
              </a:rPr>
              <a:t> </a:t>
            </a:r>
            <a:r>
              <a:rPr lang="vi-VN" sz="1600">
                <a:solidFill>
                  <a:schemeClr val="tx1">
                    <a:lumMod val="95000"/>
                    <a:lumOff val="5000"/>
                  </a:schemeClr>
                </a:solidFill>
                <a:latin typeface="Arial" panose="020B0604020202020204" pitchFamily="34" charset="0"/>
                <a:cs typeface="Arial" panose="020B0604020202020204" pitchFamily="34" charset="0"/>
              </a:rPr>
              <a:t>giảm dần theo mã nhân viên.</a:t>
            </a:r>
            <a:endParaRPr lang="en-US" sz="1600">
              <a:solidFill>
                <a:schemeClr val="tx1">
                  <a:lumMod val="95000"/>
                  <a:lumOff val="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Q &amp; A</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7" name="Group 4"/>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 name="Freeform 7"/>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 name="Freeform 8"/>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2" name="Freeform 9"/>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 name="Freeform 10"/>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4" name="Freeform 11"/>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 name="Freeform 12"/>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6" name="Freeform 13"/>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2: Dùng mảng</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ln>
        </p:spPr>
        <p:txBody>
          <a:bodyPr/>
          <a:lstStyle/>
          <a:p>
            <a:pPr marL="342900" indent="-342900">
              <a:lnSpc>
                <a:spcPct val="110000"/>
              </a:lnSpc>
              <a:spcBef>
                <a:spcPts val="0"/>
              </a:spcBef>
              <a:buFont typeface="Wingdings" panose="05000000000000000000" pitchFamily="2" charset="2"/>
              <a:buNone/>
            </a:pPr>
            <a:r>
              <a:rPr lang="en-US" sz="2200" b="0">
                <a:solidFill>
                  <a:srgbClr val="0000FF"/>
                </a:solidFill>
              </a:rPr>
              <a:t>void</a:t>
            </a:r>
            <a:r>
              <a:rPr lang="en-US" sz="2200" b="0">
                <a:solidFill>
                  <a:srgbClr val="000000"/>
                </a:solidFill>
              </a:rPr>
              <a:t> main(){</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r>
              <a:rPr lang="en-US" sz="2200" b="0">
                <a:solidFill>
                  <a:srgbClr val="0000FF"/>
                </a:solidFill>
              </a:rPr>
              <a:t>int</a:t>
            </a:r>
            <a:r>
              <a:rPr lang="en-US" sz="2200" b="0">
                <a:solidFill>
                  <a:srgbClr val="000000"/>
                </a:solidFill>
              </a:rPr>
              <a:t> a[4];</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a1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&amp;a[0]);</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a2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&amp;a[1]);</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a3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&amp;a[2]);</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a4 =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&amp;a[3]);</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printf("\nBan nhap 4 so:%d %d %d %d\n", a[0], a[1], a[2], a[3]);</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a:t>
            </a:r>
            <a:endParaRPr lang="en-US" sz="2200" b="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3</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mảng và vòng lặp while</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ln>
        </p:spPr>
        <p:txBody>
          <a:bodyPr/>
          <a:lstStyle/>
          <a:p>
            <a:pPr marL="342900" indent="-342900">
              <a:spcBef>
                <a:spcPts val="0"/>
              </a:spcBef>
              <a:buFont typeface="Wingdings" panose="05000000000000000000" pitchFamily="2" charset="2"/>
              <a:buNone/>
            </a:pPr>
            <a:r>
              <a:rPr lang="en-US" sz="2200" b="0">
                <a:solidFill>
                  <a:srgbClr val="0000FF"/>
                </a:solidFill>
              </a:rPr>
              <a:t>void </a:t>
            </a:r>
            <a:r>
              <a:rPr lang="en-US" sz="2200" b="0">
                <a:solidFill>
                  <a:srgbClr val="000000"/>
                </a:solidFill>
              </a:rPr>
              <a:t>main(){</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i = 0;</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printf("\nNhap a%d = ", 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scanf("%d", &amp;a[i]);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a:t>
            </a:r>
            <a:r>
              <a:rPr lang="en-US" sz="2200" b="0">
                <a:solidFill>
                  <a:srgbClr val="0000FF"/>
                </a:solidFill>
              </a:rPr>
              <a:t>while</a:t>
            </a:r>
            <a:r>
              <a:rPr lang="en-US" sz="2200" b="0">
                <a:solidFill>
                  <a:srgbClr val="000000"/>
                </a:solidFill>
              </a:rPr>
              <a:t>(i&lt;4);</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i = 0;</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printf("\nBan vua nhap 4 so:");</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printf("%d ", a[i]);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i++;</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	}</a:t>
            </a:r>
            <a:r>
              <a:rPr lang="en-US" sz="2200" b="0">
                <a:solidFill>
                  <a:srgbClr val="0000FF"/>
                </a:solidFill>
              </a:rPr>
              <a:t>while</a:t>
            </a:r>
            <a:r>
              <a:rPr lang="en-US" sz="2200" b="0">
                <a:solidFill>
                  <a:srgbClr val="000000"/>
                </a:solidFill>
              </a:rPr>
              <a:t>(i&lt;4);</a:t>
            </a:r>
            <a:endParaRPr lang="en-US" sz="2200" b="0">
              <a:solidFill>
                <a:srgbClr val="000000"/>
              </a:solidFill>
            </a:endParaRPr>
          </a:p>
          <a:p>
            <a:pPr marL="342900" indent="-342900">
              <a:spcBef>
                <a:spcPts val="0"/>
              </a:spcBef>
              <a:buFont typeface="Wingdings" panose="05000000000000000000" pitchFamily="2" charset="2"/>
              <a:buNone/>
            </a:pPr>
            <a:r>
              <a:rPr lang="en-US" sz="2200" b="0">
                <a:solidFill>
                  <a:srgbClr val="000000"/>
                </a:solidFill>
              </a:rPr>
              <a:t>}</a:t>
            </a:r>
            <a:endParaRPr lang="en-US" sz="2200" b="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1. Bài tập C – Giải</a:t>
            </a:r>
            <a:endPar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anose="05000000000000000000" pitchFamily="2" charset="2"/>
              <a:buChar char="v"/>
            </a:pPr>
            <a:r>
              <a:rPr lang="en-US" sz="2800">
                <a:solidFill>
                  <a:srgbClr val="0000FF"/>
                </a:solidFill>
                <a:latin typeface="Arial" panose="020B0604020202020204" pitchFamily="34" charset="0"/>
                <a:cs typeface="Arial" panose="020B0604020202020204" pitchFamily="34" charset="0"/>
              </a:rPr>
              <a:t>Cách 4</a:t>
            </a:r>
            <a:r>
              <a:rPr lang="vi-VN" sz="2800">
                <a:solidFill>
                  <a:srgbClr val="0000FF"/>
                </a:solidFill>
                <a:latin typeface="Arial" panose="020B0604020202020204" pitchFamily="34" charset="0"/>
                <a:cs typeface="Arial" panose="020B0604020202020204" pitchFamily="34" charset="0"/>
              </a:rPr>
              <a:t>:</a:t>
            </a:r>
            <a:r>
              <a:rPr lang="en-US" sz="2800">
                <a:solidFill>
                  <a:srgbClr val="0000FF"/>
                </a:solidFill>
                <a:latin typeface="Arial" panose="020B0604020202020204" pitchFamily="34" charset="0"/>
                <a:cs typeface="Arial" panose="020B0604020202020204" pitchFamily="34" charset="0"/>
              </a:rPr>
              <a:t> Dùng mảng và vòng lặp for</a:t>
            </a:r>
            <a:endParaRPr lang="en-US" sz="2800">
              <a:solidFill>
                <a:srgbClr val="0000FF"/>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anose="02020603050405020304" pitchFamily="18" charset="0"/>
                <a:cs typeface="Times New Roman" panose="02020603050405020304" pitchFamily="18" charset="0"/>
              </a:rPr>
              <a:t>Lập trình </a:t>
            </a:r>
            <a:r>
              <a:rPr lang="en-US">
                <a:latin typeface="Times New Roman" panose="02020603050405020304" pitchFamily="18" charset="0"/>
                <a:cs typeface="Times New Roman" panose="02020603050405020304" pitchFamily="18" charset="0"/>
              </a:rPr>
              <a:t>hướng đối tượng</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ln>
        </p:spPr>
        <p:txBody>
          <a:bodyPr/>
          <a:lstStyle/>
          <a:p>
            <a:pPr marL="342900" indent="-342900">
              <a:lnSpc>
                <a:spcPct val="110000"/>
              </a:lnSpc>
              <a:spcBef>
                <a:spcPts val="0"/>
              </a:spcBef>
              <a:buFont typeface="Wingdings" panose="05000000000000000000" pitchFamily="2" charset="2"/>
              <a:buNone/>
            </a:pPr>
            <a:r>
              <a:rPr lang="en-US" sz="2200" b="0">
                <a:solidFill>
                  <a:srgbClr val="0000FF"/>
                </a:solidFill>
              </a:rPr>
              <a:t>void </a:t>
            </a:r>
            <a:r>
              <a:rPr lang="en-US" sz="2200" b="0">
                <a:solidFill>
                  <a:srgbClr val="000000"/>
                </a:solidFill>
              </a:rPr>
              <a:t>main()</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printf("\nNhap a%d = ", 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scanf("%d", &amp;a[i]);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printf("\nBan vua nhap 4 so:");</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printf("%d ", a[i]);</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	}</a:t>
            </a:r>
            <a:endParaRPr lang="en-US" sz="2200" b="0">
              <a:solidFill>
                <a:srgbClr val="000000"/>
              </a:solidFill>
            </a:endParaRPr>
          </a:p>
          <a:p>
            <a:pPr marL="342900" indent="-342900">
              <a:lnSpc>
                <a:spcPct val="110000"/>
              </a:lnSpc>
              <a:spcBef>
                <a:spcPts val="0"/>
              </a:spcBef>
              <a:buFont typeface="Wingdings" panose="05000000000000000000" pitchFamily="2" charset="2"/>
              <a:buNone/>
            </a:pPr>
            <a:r>
              <a:rPr lang="en-US" sz="2200" b="0">
                <a:solidFill>
                  <a:srgbClr val="000000"/>
                </a:solidFill>
              </a:rPr>
              <a:t>}</a:t>
            </a:r>
            <a:endParaRPr lang="en-US" sz="2200" b="0">
              <a:solidFill>
                <a:srgbClr val="000000"/>
              </a:solidFill>
            </a:endParaRP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23426</Words>
  <Application>WPS Presentation</Application>
  <PresentationFormat>On-screen Show (4:3)</PresentationFormat>
  <Paragraphs>1346</Paragraphs>
  <Slides>66</Slides>
  <Notes>62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66</vt:i4>
      </vt:variant>
    </vt:vector>
  </HeadingPairs>
  <TitlesOfParts>
    <vt:vector size="87" baseType="lpstr">
      <vt:lpstr>Arial</vt:lpstr>
      <vt:lpstr>SimSun</vt:lpstr>
      <vt:lpstr>Wingdings</vt:lpstr>
      <vt:lpstr>Times New Roman</vt:lpstr>
      <vt:lpstr>Calibri</vt:lpstr>
      <vt:lpstr>Microsoft YaHei</vt:lpstr>
      <vt:lpstr>Arial Unicode MS</vt:lpstr>
      <vt:lpstr>Mincho</vt:lpstr>
      <vt:lpstr>Yu Gothic</vt:lpstr>
      <vt:lpstr>AvantGarde</vt:lpstr>
      <vt:lpstr>Times</vt:lpstr>
      <vt:lpstr>Courier New</vt:lpstr>
      <vt:lpstr>Courier</vt:lpstr>
      <vt:lpstr>Segoe Print</vt:lpstr>
      <vt:lpstr>-apple-system</vt:lpstr>
      <vt:lpstr>PMingLiU</vt:lpstr>
      <vt:lpstr>MingLiU-ExtB</vt:lpstr>
      <vt:lpstr>Consolas</vt:lpstr>
      <vt:lpstr>Wingdings 2</vt:lpstr>
      <vt:lpstr>Wingdings</vt:lpstr>
      <vt:lpstr>Template</vt:lpstr>
      <vt:lpstr> TỔNG QUAN VỀ C++</vt:lpstr>
      <vt:lpstr>Nội dung</vt:lpstr>
      <vt:lpstr>1. Bài tập C</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2. Phong cách lập trình</vt:lpstr>
      <vt:lpstr>3. Lịch sử ngôn ngữ lập trình</vt:lpstr>
      <vt:lpstr>4. C và C++</vt:lpstr>
      <vt:lpstr>PowerPoint 演示文稿</vt:lpstr>
      <vt:lpstr>4. C và C++ (tt)</vt:lpstr>
      <vt:lpstr>5. Ngôn ngữ C++</vt:lpstr>
      <vt:lpstr>Môi trường của C++</vt:lpstr>
      <vt:lpstr>5.1 Nhập xuất với C++</vt:lpstr>
      <vt:lpstr>5.1 Nhập xuất với C++ (tt)</vt:lpstr>
      <vt:lpstr>5.1 Nhập xuất với C++ (tt)</vt:lpstr>
      <vt:lpstr>Ví dụ 1</vt:lpstr>
      <vt:lpstr>Ví dụ 2</vt:lpstr>
      <vt:lpstr>Ví dụ 3</vt:lpstr>
      <vt:lpstr>5.2 Toán tử phạm vi</vt:lpstr>
      <vt:lpstr>5.2 Toán tử phạm vi (tt)</vt:lpstr>
      <vt:lpstr>5.2 Toán tử phạm vi (tt)</vt:lpstr>
      <vt:lpstr>5.3 Các kiểu dữ liệu của C++</vt:lpstr>
      <vt:lpstr>5.3 Các kiểu dữ liệu của C++ (tt)</vt:lpstr>
      <vt:lpstr>5.3 Các kiểu dữ liệu của C++ (tt)</vt:lpstr>
      <vt:lpstr>5.3 Các kiểu dữ liệu của C++ (tt)</vt:lpstr>
      <vt:lpstr>5.3 Các kiểu dữ liệu của C++ (tt)</vt:lpstr>
      <vt:lpstr>5.4 Cấp phát bộ nhớ</vt:lpstr>
      <vt:lpstr>5.4 Cấp phát bộ nhớ</vt:lpstr>
      <vt:lpstr>5.5 Hàm trong C++</vt:lpstr>
      <vt:lpstr>5.5.1 Đối có giá trị mặc định</vt:lpstr>
      <vt:lpstr>5.5.1 Đối có giá trị mặc định (tt)</vt:lpstr>
      <vt:lpstr>5.5.1 Đối có giá trị mặc định (tt)</vt:lpstr>
      <vt:lpstr>5.5.1 Đối có giá trị mặc định (tt)</vt:lpstr>
      <vt:lpstr>5.5.2 Biến tham chiếu</vt:lpstr>
      <vt:lpstr>5.5.2 Biến tham chiếu (tt)</vt:lpstr>
      <vt:lpstr>5.5.2 Biến tham chiếu (tt)</vt:lpstr>
      <vt:lpstr>5.5.2 Biến tham chiếu (tt)</vt:lpstr>
      <vt:lpstr>5.5.2 Biến tham chiếu (tt)</vt:lpstr>
      <vt:lpstr>5.5.2 Biến tham chiếu (tt)</vt:lpstr>
      <vt:lpstr>5.5.3 Sử dụng Biến tham chiếu</vt:lpstr>
      <vt:lpstr>5.5.3 Sử dụng Biến tham chiếu (tt)</vt:lpstr>
      <vt:lpstr>5.5.4 Con trỏ hàm</vt:lpstr>
      <vt:lpstr>5.5.4 Con trỏ hàm (tt)</vt:lpstr>
      <vt:lpstr>5.5.5 Inline Function</vt:lpstr>
      <vt:lpstr>5.5.5 Inline Function (tt)</vt:lpstr>
      <vt:lpstr>5.5.6 Định nghĩa chồng các hàm</vt:lpstr>
      <vt:lpstr>5.5.6 Định nghĩa chồng các hàm (tt)</vt:lpstr>
      <vt:lpstr>5.5.6 Định nghĩa chồng các hàm (tt)</vt:lpstr>
      <vt:lpstr>5.5.6 Định nghĩa chồng các hàm (tt)</vt:lpstr>
      <vt:lpstr>5.5.6 Định nghĩa chồng các hàm (tt)</vt:lpstr>
      <vt:lpstr>5.5.7 Định nghĩa chồng các toán tử</vt:lpstr>
      <vt:lpstr>5.5.7 Định nghĩa chồng các toán tử (tt)</vt:lpstr>
      <vt:lpstr>5.5.7 Định nghĩa chồng các toán tử (tt)</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LE MNH NHUT</cp:lastModifiedBy>
  <cp:revision>1040</cp:revision>
  <cp:lastPrinted>2113-01-01T00:00:00Z</cp:lastPrinted>
  <dcterms:created xsi:type="dcterms:W3CDTF">2113-01-01T00:00:00Z</dcterms:created>
  <dcterms:modified xsi:type="dcterms:W3CDTF">2023-04-09T12:55:53Z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ACB9C036C0CA44CCAEAFB80DA5129C7B</vt:lpwstr>
  </property>
  <property fmtid="{D5CDD505-2E9C-101B-9397-08002B2CF9AE}" pid="4" name="KSOProductBuildVer">
    <vt:lpwstr>1033-11.2.0.11516</vt:lpwstr>
  </property>
</Properties>
</file>