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65"/>
  </p:notesMasterIdLst>
  <p:handoutMasterIdLst>
    <p:handoutMasterId r:id="rId66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303" r:id="rId15"/>
    <p:sldId id="271" r:id="rId16"/>
    <p:sldId id="272" r:id="rId17"/>
    <p:sldId id="273" r:id="rId18"/>
    <p:sldId id="274" r:id="rId19"/>
    <p:sldId id="275" r:id="rId20"/>
    <p:sldId id="276" r:id="rId21"/>
    <p:sldId id="304" r:id="rId22"/>
    <p:sldId id="305" r:id="rId23"/>
    <p:sldId id="306" r:id="rId24"/>
    <p:sldId id="277" r:id="rId25"/>
    <p:sldId id="330" r:id="rId26"/>
    <p:sldId id="331" r:id="rId27"/>
    <p:sldId id="329" r:id="rId28"/>
    <p:sldId id="279" r:id="rId29"/>
    <p:sldId id="278" r:id="rId30"/>
    <p:sldId id="328" r:id="rId31"/>
    <p:sldId id="307" r:id="rId32"/>
    <p:sldId id="280" r:id="rId33"/>
    <p:sldId id="301" r:id="rId34"/>
    <p:sldId id="281" r:id="rId35"/>
    <p:sldId id="308" r:id="rId36"/>
    <p:sldId id="282" r:id="rId37"/>
    <p:sldId id="302" r:id="rId38"/>
    <p:sldId id="313" r:id="rId39"/>
    <p:sldId id="314" r:id="rId40"/>
    <p:sldId id="316" r:id="rId41"/>
    <p:sldId id="317" r:id="rId42"/>
    <p:sldId id="285" r:id="rId43"/>
    <p:sldId id="286" r:id="rId44"/>
    <p:sldId id="287" r:id="rId45"/>
    <p:sldId id="323" r:id="rId46"/>
    <p:sldId id="326" r:id="rId47"/>
    <p:sldId id="288" r:id="rId48"/>
    <p:sldId id="289" r:id="rId49"/>
    <p:sldId id="319" r:id="rId50"/>
    <p:sldId id="320" r:id="rId51"/>
    <p:sldId id="321" r:id="rId52"/>
    <p:sldId id="322" r:id="rId53"/>
    <p:sldId id="290" r:id="rId54"/>
    <p:sldId id="291" r:id="rId55"/>
    <p:sldId id="292" r:id="rId56"/>
    <p:sldId id="324" r:id="rId57"/>
    <p:sldId id="298" r:id="rId58"/>
    <p:sldId id="295" r:id="rId59"/>
    <p:sldId id="300" r:id="rId60"/>
    <p:sldId id="309" r:id="rId61"/>
    <p:sldId id="310" r:id="rId62"/>
    <p:sldId id="311" r:id="rId63"/>
    <p:sldId id="312" r:id="rId64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00"/>
    <a:srgbClr val="6666FF"/>
    <a:srgbClr val="009900"/>
    <a:srgbClr val="CC3300"/>
    <a:srgbClr val="800080"/>
    <a:srgbClr val="339966"/>
    <a:srgbClr val="99CC00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120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6" Type="http://schemas.openxmlformats.org/officeDocument/2006/relationships/image" Target="../media/image31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8E5BE480-82EC-4904-BAA0-BD7F86682068}" type="datetime1">
              <a:rPr lang="vi-VN" smtClean="0"/>
              <a:pPr/>
              <a:t>10/09/2017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F7097089-306A-46FA-B4B0-8EA863B941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770384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0EC1882F-4F2C-4A8C-BFB3-80EDA1D39399}" type="datetime1">
              <a:rPr lang="vi-VN" smtClean="0"/>
              <a:pPr/>
              <a:t>10/09/2017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C7F91533-D538-474A-B255-53BD35DAA7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331535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91533-D538-474A-B255-53BD35DAA75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1B047EB-3FF8-44B8-B26B-487C8BB7DFA9}" type="datetime1">
              <a:rPr lang="vi-VN" smtClean="0"/>
              <a:pPr/>
              <a:t>10/09/2017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3554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EC1882F-4F2C-4A8C-BFB3-80EDA1D39399}" type="datetime1">
              <a:rPr lang="vi-VN" smtClean="0"/>
              <a:pPr/>
              <a:t>10/09/2017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F91533-D538-474A-B255-53BD35DAA75B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4901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EC1882F-4F2C-4A8C-BFB3-80EDA1D39399}" type="datetime1">
              <a:rPr lang="vi-VN" smtClean="0"/>
              <a:pPr/>
              <a:t>10/09/2017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F91533-D538-474A-B255-53BD35DAA75B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2069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EC1882F-4F2C-4A8C-BFB3-80EDA1D39399}" type="datetime1">
              <a:rPr lang="vi-VN" smtClean="0"/>
              <a:pPr/>
              <a:t>10/09/2017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F91533-D538-474A-B255-53BD35DAA75B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797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EC1882F-4F2C-4A8C-BFB3-80EDA1D39399}" type="datetime1">
              <a:rPr lang="vi-VN" smtClean="0"/>
              <a:pPr/>
              <a:t>10/09/2017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F91533-D538-474A-B255-53BD35DAA75B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0055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EC1882F-4F2C-4A8C-BFB3-80EDA1D39399}" type="datetime1">
              <a:rPr lang="vi-VN" smtClean="0"/>
              <a:pPr/>
              <a:t>10/09/2017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F91533-D538-474A-B255-53BD35DAA75B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4307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EC1882F-4F2C-4A8C-BFB3-80EDA1D39399}" type="datetime1">
              <a:rPr lang="vi-VN" smtClean="0"/>
              <a:pPr/>
              <a:t>10/09/2017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F91533-D538-474A-B255-53BD35DAA75B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2840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EC1882F-4F2C-4A8C-BFB3-80EDA1D39399}" type="datetime1">
              <a:rPr lang="vi-VN" smtClean="0"/>
              <a:pPr/>
              <a:t>10/09/2017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F91533-D538-474A-B255-53BD35DAA75B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022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EC1882F-4F2C-4A8C-BFB3-80EDA1D39399}" type="datetime1">
              <a:rPr lang="vi-VN" smtClean="0"/>
              <a:pPr/>
              <a:t>10/09/2017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F91533-D538-474A-B255-53BD35DAA75B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3503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EC1882F-4F2C-4A8C-BFB3-80EDA1D39399}" type="datetime1">
              <a:rPr lang="vi-VN" smtClean="0"/>
              <a:pPr/>
              <a:t>10/09/2017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F91533-D538-474A-B255-53BD35DAA75B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746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EC1882F-4F2C-4A8C-BFB3-80EDA1D39399}" type="datetime1">
              <a:rPr lang="vi-VN" smtClean="0"/>
              <a:pPr/>
              <a:t>10/09/2017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F91533-D538-474A-B255-53BD35DAA75B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1865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EC1882F-4F2C-4A8C-BFB3-80EDA1D39399}" type="datetime1">
              <a:rPr lang="vi-VN" smtClean="0"/>
              <a:pPr/>
              <a:t>10/09/2017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F91533-D538-474A-B255-53BD35DAA75B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032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0" y="0"/>
            <a:ext cx="8763000" cy="5943600"/>
            <a:chOff x="0" y="0"/>
            <a:chExt cx="5520" cy="3744"/>
          </a:xfrm>
        </p:grpSpPr>
        <p:sp>
          <p:nvSpPr>
            <p:cNvPr id="263170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1104" cy="307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</a:endParaRPr>
            </a:p>
          </p:txBody>
        </p:sp>
        <p:grpSp>
          <p:nvGrpSpPr>
            <p:cNvPr id="3" name="Group 14"/>
            <p:cNvGrpSpPr>
              <a:grpSpLocks/>
            </p:cNvGrpSpPr>
            <p:nvPr userDrawn="1"/>
          </p:nvGrpSpPr>
          <p:grpSpPr bwMode="auto">
            <a:xfrm>
              <a:off x="0" y="2208"/>
              <a:ext cx="5520" cy="1536"/>
              <a:chOff x="0" y="2208"/>
              <a:chExt cx="5520" cy="1536"/>
            </a:xfrm>
          </p:grpSpPr>
          <p:sp>
            <p:nvSpPr>
              <p:cNvPr id="263171" name="Rectangle 3"/>
              <p:cNvSpPr>
                <a:spLocks noChangeArrowheads="1"/>
              </p:cNvSpPr>
              <p:nvPr/>
            </p:nvSpPr>
            <p:spPr bwMode="ltGray">
              <a:xfrm>
                <a:off x="624" y="2208"/>
                <a:ext cx="4896" cy="1536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263172" name="Rectangle 4"/>
              <p:cNvSpPr>
                <a:spLocks noChangeArrowheads="1"/>
              </p:cNvSpPr>
              <p:nvPr/>
            </p:nvSpPr>
            <p:spPr bwMode="white">
              <a:xfrm>
                <a:off x="654" y="2352"/>
                <a:ext cx="4818" cy="1347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263178" name="Line 10"/>
              <p:cNvSpPr>
                <a:spLocks noChangeShapeType="1"/>
              </p:cNvSpPr>
              <p:nvPr/>
            </p:nvSpPr>
            <p:spPr bwMode="auto">
              <a:xfrm>
                <a:off x="0" y="3072"/>
                <a:ext cx="624" cy="0"/>
              </a:xfrm>
              <a:prstGeom prst="line">
                <a:avLst/>
              </a:prstGeom>
              <a:noFill/>
              <a:ln w="508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" name="Group 15"/>
            <p:cNvGrpSpPr>
              <a:grpSpLocks/>
            </p:cNvGrpSpPr>
            <p:nvPr userDrawn="1"/>
          </p:nvGrpSpPr>
          <p:grpSpPr bwMode="auto">
            <a:xfrm>
              <a:off x="400" y="336"/>
              <a:ext cx="5088" cy="192"/>
              <a:chOff x="400" y="336"/>
              <a:chExt cx="5088" cy="192"/>
            </a:xfrm>
          </p:grpSpPr>
          <p:sp>
            <p:nvSpPr>
              <p:cNvPr id="263179" name="Rectangle 11"/>
              <p:cNvSpPr>
                <a:spLocks noChangeArrowheads="1"/>
              </p:cNvSpPr>
              <p:nvPr/>
            </p:nvSpPr>
            <p:spPr bwMode="auto">
              <a:xfrm>
                <a:off x="3952" y="336"/>
                <a:ext cx="1536" cy="19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263180" name="Line 12"/>
              <p:cNvSpPr>
                <a:spLocks noChangeShapeType="1"/>
              </p:cNvSpPr>
              <p:nvPr/>
            </p:nvSpPr>
            <p:spPr bwMode="auto">
              <a:xfrm>
                <a:off x="400" y="432"/>
                <a:ext cx="5088" cy="0"/>
              </a:xfrm>
              <a:prstGeom prst="line">
                <a:avLst/>
              </a:prstGeom>
              <a:noFill/>
              <a:ln w="444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6317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057400" y="1143000"/>
            <a:ext cx="6629400" cy="22098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6317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858000" cy="16002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63175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912813" y="625157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Chương 1. Cơ sở lôgic</a:t>
            </a:r>
            <a:endParaRPr lang="en-US"/>
          </a:p>
        </p:txBody>
      </p:sp>
      <p:sp>
        <p:nvSpPr>
          <p:cNvPr id="263176" name="Rectangle 8"/>
          <p:cNvSpPr>
            <a:spLocks noGrp="1" noChangeArrowheads="1"/>
          </p:cNvSpPr>
          <p:nvPr>
            <p:ph type="ftr" sz="quarter" idx="3"/>
          </p:nvPr>
        </p:nvSpPr>
        <p:spPr>
          <a:xfrm>
            <a:off x="3354388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263177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4FC18A56-02AF-4E34-A4B4-7465085CE6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Chương 1. Cơ sở lôgic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5A1CE8-D3B8-43CA-81C2-73EAD8A6CF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277813"/>
            <a:ext cx="19431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7813"/>
            <a:ext cx="56769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Chương 1. Cơ sở lôgic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D5E666-5980-4488-BF3C-D9BF156946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Chương 1. Cơ sở lôgic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9E56B6-077A-4A36-A778-66B152E4D6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Chương 1. Cơ sở lôgic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2E8974-8525-48C6-8B8B-0CF1E605D2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38100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38100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Chương 1. Cơ sở lôgic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F1462C-95F2-4338-9725-C420CDFDE0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Chương 1. Cơ sở lôgic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A3DE1C-4BDA-440A-A41F-E16C4E2D53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Chương 1. Cơ sở lôgic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C7534F-29FB-4919-8BAB-5FEBEEEB81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Chương 1. Cơ sở lôgic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4600A1-4633-4F5B-897C-D8E656B3F1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Chương 1. Cơ sở lôgic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8A9772-CA93-4EB4-9EBF-42A5979DC0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Chương 1. Cơ sở lôgic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E5C556-580B-475C-AFB0-CFDBA8156D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0" y="0"/>
            <a:ext cx="8686800" cy="4876800"/>
            <a:chOff x="0" y="0"/>
            <a:chExt cx="5472" cy="3072"/>
          </a:xfrm>
        </p:grpSpPr>
        <p:sp>
          <p:nvSpPr>
            <p:cNvPr id="262147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384" cy="307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</a:endParaRPr>
            </a:p>
          </p:txBody>
        </p:sp>
        <p:grpSp>
          <p:nvGrpSpPr>
            <p:cNvPr id="3" name="Group 11"/>
            <p:cNvGrpSpPr>
              <a:grpSpLocks/>
            </p:cNvGrpSpPr>
            <p:nvPr/>
          </p:nvGrpSpPr>
          <p:grpSpPr bwMode="auto">
            <a:xfrm>
              <a:off x="240" y="893"/>
              <a:ext cx="5232" cy="115"/>
              <a:chOff x="240" y="893"/>
              <a:chExt cx="5232" cy="115"/>
            </a:xfrm>
          </p:grpSpPr>
          <p:sp>
            <p:nvSpPr>
              <p:cNvPr id="262146" name="Rectangle 2"/>
              <p:cNvSpPr>
                <a:spLocks noChangeArrowheads="1"/>
              </p:cNvSpPr>
              <p:nvPr/>
            </p:nvSpPr>
            <p:spPr bwMode="auto">
              <a:xfrm>
                <a:off x="4320" y="893"/>
                <a:ext cx="1152" cy="11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262148" name="Line 4"/>
              <p:cNvSpPr>
                <a:spLocks noChangeShapeType="1"/>
              </p:cNvSpPr>
              <p:nvPr/>
            </p:nvSpPr>
            <p:spPr bwMode="auto">
              <a:xfrm>
                <a:off x="240" y="941"/>
                <a:ext cx="5232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6214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77813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6215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600200"/>
            <a:ext cx="77724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62151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51575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r>
              <a:rPr lang="en-US" smtClean="0"/>
              <a:t>Chương 1. Cơ sở lôgic</a:t>
            </a:r>
            <a:endParaRPr lang="en-US"/>
          </a:p>
        </p:txBody>
      </p:sp>
      <p:sp>
        <p:nvSpPr>
          <p:cNvPr id="262152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endParaRPr lang="en-US"/>
          </a:p>
        </p:txBody>
      </p:sp>
      <p:sp>
        <p:nvSpPr>
          <p:cNvPr id="262153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7E771C45-088B-4C6D-8E84-CBEAD85176A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62154" name="Line 10"/>
          <p:cNvSpPr>
            <a:spLocks noChangeShapeType="1"/>
          </p:cNvSpPr>
          <p:nvPr/>
        </p:nvSpPr>
        <p:spPr bwMode="auto">
          <a:xfrm>
            <a:off x="0" y="4876800"/>
            <a:ext cx="609600" cy="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26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sz="23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7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8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2.w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4.w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5.w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7.wmf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2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22.wmf"/><Relationship Id="rId4" Type="http://schemas.openxmlformats.org/officeDocument/2006/relationships/oleObject" Target="../embeddings/oleObject18.bin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13" Type="http://schemas.openxmlformats.org/officeDocument/2006/relationships/image" Target="../media/image30.wmf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27.wmf"/><Relationship Id="rId12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1.bin"/><Relationship Id="rId11" Type="http://schemas.openxmlformats.org/officeDocument/2006/relationships/image" Target="../media/image29.wmf"/><Relationship Id="rId5" Type="http://schemas.openxmlformats.org/officeDocument/2006/relationships/image" Target="../media/image26.wmf"/><Relationship Id="rId15" Type="http://schemas.openxmlformats.org/officeDocument/2006/relationships/image" Target="../media/image31.wmf"/><Relationship Id="rId10" Type="http://schemas.openxmlformats.org/officeDocument/2006/relationships/oleObject" Target="../embeddings/oleObject23.bin"/><Relationship Id="rId4" Type="http://schemas.openxmlformats.org/officeDocument/2006/relationships/oleObject" Target="../embeddings/oleObject20.bin"/><Relationship Id="rId9" Type="http://schemas.openxmlformats.org/officeDocument/2006/relationships/image" Target="../media/image28.wmf"/><Relationship Id="rId14" Type="http://schemas.openxmlformats.org/officeDocument/2006/relationships/oleObject" Target="../embeddings/oleObject25.bin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33.wmf"/><Relationship Id="rId4" Type="http://schemas.openxmlformats.org/officeDocument/2006/relationships/oleObject" Target="../embeddings/oleObject26.bin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34.wmf"/><Relationship Id="rId4" Type="http://schemas.openxmlformats.org/officeDocument/2006/relationships/oleObject" Target="../embeddings/oleObject27.bin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3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29.bin"/><Relationship Id="rId5" Type="http://schemas.openxmlformats.org/officeDocument/2006/relationships/image" Target="../media/image35.wmf"/><Relationship Id="rId4" Type="http://schemas.openxmlformats.org/officeDocument/2006/relationships/oleObject" Target="../embeddings/oleObject28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981200" y="1143000"/>
            <a:ext cx="7010400" cy="2209800"/>
          </a:xfrm>
        </p:spPr>
        <p:txBody>
          <a:bodyPr/>
          <a:lstStyle/>
          <a:p>
            <a:r>
              <a:rPr lang="en-US" sz="5400" b="1" dirty="0" smtClean="0"/>
              <a:t>CẤU TRÚC RỜI RẠC</a:t>
            </a:r>
            <a:endParaRPr lang="en-US" sz="5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C18A56-02AF-4E34-A4B4-7465085CE68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1588" algn="just">
              <a:buClr>
                <a:srgbClr val="FF0000"/>
              </a:buClr>
              <a:buFont typeface="+mj-lt"/>
              <a:buAutoNum type="arabicPeriod" startAt="4"/>
            </a:pPr>
            <a:r>
              <a:rPr lang="en-US" dirty="0"/>
              <a:t> </a:t>
            </a:r>
            <a:r>
              <a:rPr lang="vi-VN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Phép kéo theo: </a:t>
            </a:r>
            <a:r>
              <a:rPr lang="vi-VN" dirty="0" smtClean="0">
                <a:latin typeface="+mn-lt"/>
                <a:ea typeface="+mn-ea"/>
                <a:cs typeface="+mn-cs"/>
              </a:rPr>
              <a:t>Mệnh đề P kéo theo </a:t>
            </a:r>
            <a:r>
              <a:rPr lang="en-US" dirty="0" err="1" smtClean="0">
                <a:latin typeface="+mn-lt"/>
                <a:ea typeface="+mn-ea"/>
                <a:cs typeface="+mn-cs"/>
              </a:rPr>
              <a:t>mệnh</a:t>
            </a:r>
            <a:r>
              <a:rPr lang="en-US" dirty="0" smtClean="0">
                <a:latin typeface="+mn-lt"/>
                <a:ea typeface="+mn-ea"/>
                <a:cs typeface="+mn-cs"/>
              </a:rPr>
              <a:t> </a:t>
            </a:r>
            <a:r>
              <a:rPr lang="en-US" dirty="0" err="1" smtClean="0">
                <a:latin typeface="+mn-lt"/>
                <a:ea typeface="+mn-ea"/>
                <a:cs typeface="+mn-cs"/>
              </a:rPr>
              <a:t>đề</a:t>
            </a:r>
            <a:r>
              <a:rPr lang="en-US" dirty="0" smtClean="0">
                <a:latin typeface="+mn-lt"/>
                <a:ea typeface="+mn-ea"/>
                <a:cs typeface="+mn-cs"/>
              </a:rPr>
              <a:t> </a:t>
            </a:r>
            <a:r>
              <a:rPr lang="vi-VN" dirty="0" smtClean="0">
                <a:latin typeface="+mn-lt"/>
                <a:ea typeface="+mn-ea"/>
                <a:cs typeface="+mn-cs"/>
              </a:rPr>
              <a:t>Q </a:t>
            </a:r>
            <a:r>
              <a:rPr lang="en-US" dirty="0" err="1" smtClean="0">
                <a:latin typeface="+mn-lt"/>
                <a:ea typeface="+mn-ea"/>
                <a:cs typeface="+mn-cs"/>
              </a:rPr>
              <a:t>là</a:t>
            </a:r>
            <a:r>
              <a:rPr lang="en-US" dirty="0" smtClean="0">
                <a:latin typeface="+mn-lt"/>
                <a:ea typeface="+mn-ea"/>
                <a:cs typeface="+mn-cs"/>
              </a:rPr>
              <a:t> </a:t>
            </a:r>
            <a:r>
              <a:rPr lang="en-US" dirty="0" err="1" smtClean="0">
                <a:latin typeface="+mn-lt"/>
                <a:ea typeface="+mn-ea"/>
                <a:cs typeface="+mn-cs"/>
              </a:rPr>
              <a:t>một</a:t>
            </a:r>
            <a:r>
              <a:rPr lang="en-US" dirty="0" smtClean="0">
                <a:latin typeface="+mn-lt"/>
                <a:ea typeface="+mn-ea"/>
                <a:cs typeface="+mn-cs"/>
              </a:rPr>
              <a:t> </a:t>
            </a:r>
            <a:r>
              <a:rPr lang="vi-VN" dirty="0" smtClean="0">
                <a:latin typeface="+mn-lt"/>
                <a:ea typeface="+mn-ea"/>
                <a:cs typeface="+mn-cs"/>
              </a:rPr>
              <a:t>mệnh đề, kí hiệu P </a:t>
            </a:r>
            <a:r>
              <a:rPr lang="vi-VN" dirty="0">
                <a:sym typeface="Symbol"/>
              </a:rPr>
              <a:t></a:t>
            </a:r>
            <a:r>
              <a:rPr lang="vi-VN" dirty="0" smtClean="0">
                <a:latin typeface="+mn-lt"/>
                <a:ea typeface="+mn-ea"/>
                <a:cs typeface="+mn-cs"/>
              </a:rPr>
              <a:t> Q (đọc là “P kéo theo Q” hay “Nếu P thì Q” hay “P là điều kiện đủ của Q” hay “Q là</a:t>
            </a:r>
            <a:r>
              <a:rPr lang="en-US" dirty="0" smtClean="0">
                <a:latin typeface="+mn-lt"/>
                <a:ea typeface="+mn-ea"/>
                <a:cs typeface="+mn-cs"/>
              </a:rPr>
              <a:t> </a:t>
            </a:r>
            <a:r>
              <a:rPr lang="vi-VN" dirty="0" smtClean="0">
                <a:latin typeface="+mn-lt"/>
                <a:ea typeface="+mn-ea"/>
                <a:cs typeface="+mn-cs"/>
              </a:rPr>
              <a:t>điều kiện cần của P”)</a:t>
            </a:r>
            <a:r>
              <a:rPr lang="en-US" dirty="0" smtClean="0">
                <a:latin typeface="+mn-lt"/>
                <a:ea typeface="+mn-ea"/>
                <a:cs typeface="+mn-cs"/>
              </a:rPr>
              <a:t>.</a:t>
            </a:r>
            <a:r>
              <a:rPr lang="vi-VN" dirty="0" smtClean="0">
                <a:latin typeface="+mn-lt"/>
                <a:ea typeface="+mn-ea"/>
                <a:cs typeface="+mn-cs"/>
              </a:rPr>
              <a:t> </a:t>
            </a:r>
          </a:p>
          <a:p>
            <a:pPr marL="0" indent="1588" algn="just">
              <a:buClr>
                <a:srgbClr val="FF0000"/>
              </a:buClr>
              <a:buNone/>
            </a:pPr>
            <a:r>
              <a:rPr lang="vi-VN" dirty="0" smtClean="0">
                <a:latin typeface="+mn-lt"/>
                <a:ea typeface="+mn-ea"/>
                <a:cs typeface="+mn-cs"/>
              </a:rPr>
              <a:t>Bảng chân trị</a:t>
            </a:r>
            <a:r>
              <a:rPr lang="en-US" dirty="0" smtClean="0">
                <a:latin typeface="+mn-lt"/>
                <a:ea typeface="+mn-ea"/>
                <a:cs typeface="+mn-cs"/>
              </a:rPr>
              <a:t>:</a:t>
            </a:r>
          </a:p>
          <a:p>
            <a:pPr marL="0" indent="1588" algn="just">
              <a:buClr>
                <a:srgbClr val="FF0000"/>
              </a:buClr>
              <a:buNone/>
            </a:pPr>
            <a:r>
              <a:rPr lang="en-US" dirty="0" smtClean="0">
                <a:solidFill>
                  <a:schemeClr val="accent2"/>
                </a:solidFill>
              </a:rPr>
              <a:t>NX:</a:t>
            </a:r>
            <a:r>
              <a:rPr lang="en-US" dirty="0" smtClean="0"/>
              <a:t> </a:t>
            </a:r>
            <a:r>
              <a:rPr lang="vi-VN" dirty="0" smtClean="0"/>
              <a:t>P </a:t>
            </a:r>
            <a:r>
              <a:rPr lang="vi-VN" dirty="0" smtClean="0">
                <a:sym typeface="Symbol"/>
              </a:rPr>
              <a:t></a:t>
            </a:r>
            <a:r>
              <a:rPr lang="vi-VN" dirty="0" smtClean="0"/>
              <a:t> Q sai khi và chỉ </a:t>
            </a:r>
            <a:endParaRPr lang="en-US" dirty="0" smtClean="0"/>
          </a:p>
          <a:p>
            <a:pPr marL="0" indent="1588" algn="just">
              <a:buClr>
                <a:srgbClr val="FF0000"/>
              </a:buClr>
              <a:buNone/>
            </a:pPr>
            <a:r>
              <a:rPr lang="vi-VN" dirty="0" smtClean="0"/>
              <a:t>khi P đúng mà Q sai.</a:t>
            </a:r>
            <a:endParaRPr lang="en-US" dirty="0" smtClean="0">
              <a:latin typeface="+mn-lt"/>
              <a:ea typeface="+mn-ea"/>
              <a:cs typeface="+mn-cs"/>
            </a:endParaRPr>
          </a:p>
          <a:p>
            <a:pPr marL="0" indent="1588" algn="just">
              <a:buClr>
                <a:srgbClr val="FF0000"/>
              </a:buClr>
              <a:buNone/>
            </a:pPr>
            <a:r>
              <a:rPr lang="en-US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Ví</a:t>
            </a:r>
            <a:r>
              <a:rPr lang="en-US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dụ</a:t>
            </a:r>
            <a:r>
              <a:rPr lang="en-US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pPr marL="0" indent="1588" algn="just">
              <a:buClr>
                <a:srgbClr val="FF0000"/>
              </a:buClr>
              <a:buNone/>
            </a:pPr>
            <a:r>
              <a:rPr lang="en-US" dirty="0" smtClean="0"/>
              <a:t> e &gt;4 </a:t>
            </a:r>
            <a:r>
              <a:rPr lang="en-US" dirty="0" err="1" smtClean="0"/>
              <a:t>kéo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5&gt;6</a:t>
            </a:r>
            <a:endParaRPr lang="en-US" dirty="0"/>
          </a:p>
          <a:p>
            <a:pPr marL="0" indent="1588" algn="just">
              <a:buClr>
                <a:srgbClr val="FF0000"/>
              </a:buClr>
              <a:buNone/>
            </a:pPr>
            <a:endParaRPr lang="vi-VN" dirty="0" smtClean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  <a:p>
            <a:pPr marL="0" indent="1588" algn="just">
              <a:buClr>
                <a:srgbClr val="FF0000"/>
              </a:buClr>
              <a:buNone/>
            </a:pPr>
            <a:endParaRPr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5110400" y="3429000"/>
          <a:ext cx="3429000" cy="1706880"/>
        </p:xfrm>
        <a:graphic>
          <a:graphicData uri="http://schemas.openxmlformats.org/drawingml/2006/table">
            <a:tbl>
              <a:tblPr firstRow="1" bandRow="1">
                <a:effectLst/>
                <a:tableStyleId>{7DF18680-E054-41AD-8BC1-D1AEF772440D}</a:tableStyleId>
              </a:tblPr>
              <a:tblGrid>
                <a:gridCol w="1143000"/>
                <a:gridCol w="1143000"/>
                <a:gridCol w="1143000"/>
              </a:tblGrid>
              <a:tr h="508907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vi-VN" sz="2800" dirty="0" smtClean="0">
                          <a:solidFill>
                            <a:schemeClr val="tx1"/>
                          </a:solidFill>
                          <a:sym typeface="Symbol"/>
                        </a:rPr>
                        <a:t>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749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</a:p>
                    <a:p>
                      <a:pPr algn="ctr"/>
                      <a:r>
                        <a:rPr lang="en-US" dirty="0" smtClean="0"/>
                        <a:t>0</a:t>
                      </a:r>
                    </a:p>
                    <a:p>
                      <a:pPr algn="ctr"/>
                      <a:r>
                        <a:rPr lang="en-US" dirty="0" smtClean="0"/>
                        <a:t>1</a:t>
                      </a:r>
                    </a:p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</a:p>
                    <a:p>
                      <a:pPr algn="ctr"/>
                      <a:r>
                        <a:rPr lang="en-US" dirty="0" smtClean="0"/>
                        <a:t>1</a:t>
                      </a:r>
                    </a:p>
                    <a:p>
                      <a:pPr algn="ctr"/>
                      <a:r>
                        <a:rPr lang="en-US" dirty="0" smtClean="0"/>
                        <a:t>0</a:t>
                      </a:r>
                    </a:p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</a:p>
                    <a:p>
                      <a:pPr algn="ctr"/>
                      <a:r>
                        <a:rPr lang="en-US" dirty="0" smtClean="0"/>
                        <a:t>1</a:t>
                      </a:r>
                    </a:p>
                    <a:p>
                      <a:pPr algn="ctr"/>
                      <a:r>
                        <a:rPr lang="en-US" dirty="0" smtClean="0"/>
                        <a:t>0</a:t>
                      </a:r>
                    </a:p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err="1" smtClean="0"/>
              <a:t>Mệnh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đề</a:t>
            </a:r>
            <a:endParaRPr lang="en-US" sz="4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56B6-077A-4A36-A778-66B152E4D643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8001000" cy="5257800"/>
          </a:xfrm>
        </p:spPr>
        <p:txBody>
          <a:bodyPr/>
          <a:lstStyle/>
          <a:p>
            <a:pPr marL="0" indent="1588" algn="just">
              <a:buClr>
                <a:srgbClr val="FF0000"/>
              </a:buClr>
              <a:buFont typeface="+mj-lt"/>
              <a:buAutoNum type="arabicPeriod" startAt="5"/>
            </a:pPr>
            <a:r>
              <a:rPr lang="en-US" dirty="0"/>
              <a:t> </a:t>
            </a:r>
            <a:r>
              <a:rPr lang="vi-VN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Phép kéo theo hai chiều</a:t>
            </a:r>
            <a:r>
              <a:rPr lang="en-US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n-US" dirty="0" err="1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phép</a:t>
            </a:r>
            <a:r>
              <a:rPr lang="en-US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tương</a:t>
            </a:r>
            <a:r>
              <a:rPr lang="en-US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đương</a:t>
            </a:r>
            <a:r>
              <a:rPr lang="en-US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)</a:t>
            </a:r>
            <a:r>
              <a:rPr lang="vi-VN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: </a:t>
            </a:r>
            <a:r>
              <a:rPr lang="vi-VN" dirty="0" smtClean="0">
                <a:latin typeface="+mn-lt"/>
                <a:ea typeface="+mn-ea"/>
                <a:cs typeface="+mn-cs"/>
              </a:rPr>
              <a:t>Mệnh đề P kéo theo </a:t>
            </a:r>
            <a:r>
              <a:rPr lang="en-US" dirty="0" err="1" smtClean="0">
                <a:latin typeface="+mn-lt"/>
                <a:ea typeface="+mn-ea"/>
                <a:cs typeface="+mn-cs"/>
              </a:rPr>
              <a:t>mệnh</a:t>
            </a:r>
            <a:r>
              <a:rPr lang="en-US" dirty="0" smtClean="0">
                <a:latin typeface="+mn-lt"/>
                <a:ea typeface="+mn-ea"/>
                <a:cs typeface="+mn-cs"/>
              </a:rPr>
              <a:t> </a:t>
            </a:r>
            <a:r>
              <a:rPr lang="en-US" dirty="0" err="1" smtClean="0">
                <a:latin typeface="+mn-lt"/>
                <a:ea typeface="+mn-ea"/>
                <a:cs typeface="+mn-cs"/>
              </a:rPr>
              <a:t>đề</a:t>
            </a:r>
            <a:r>
              <a:rPr lang="en-US" dirty="0" smtClean="0">
                <a:latin typeface="+mn-lt"/>
                <a:ea typeface="+mn-ea"/>
                <a:cs typeface="+mn-cs"/>
              </a:rPr>
              <a:t> </a:t>
            </a:r>
            <a:r>
              <a:rPr lang="vi-VN" dirty="0" smtClean="0">
                <a:latin typeface="+mn-lt"/>
                <a:ea typeface="+mn-ea"/>
                <a:cs typeface="+mn-cs"/>
              </a:rPr>
              <a:t>Q và ngược lại </a:t>
            </a:r>
            <a:r>
              <a:rPr lang="en-US" dirty="0" smtClean="0">
                <a:latin typeface="+mn-lt"/>
                <a:ea typeface="+mn-ea"/>
                <a:cs typeface="+mn-cs"/>
              </a:rPr>
              <a:t>(</a:t>
            </a:r>
            <a:r>
              <a:rPr lang="en-US" dirty="0" err="1" smtClean="0">
                <a:latin typeface="+mn-lt"/>
                <a:ea typeface="+mn-ea"/>
                <a:cs typeface="+mn-cs"/>
              </a:rPr>
              <a:t>mệnh</a:t>
            </a:r>
            <a:r>
              <a:rPr lang="en-US" dirty="0" smtClean="0">
                <a:latin typeface="+mn-lt"/>
                <a:ea typeface="+mn-ea"/>
                <a:cs typeface="+mn-cs"/>
              </a:rPr>
              <a:t> </a:t>
            </a:r>
            <a:r>
              <a:rPr lang="en-US" dirty="0" err="1" smtClean="0">
                <a:latin typeface="+mn-lt"/>
                <a:ea typeface="+mn-ea"/>
                <a:cs typeface="+mn-cs"/>
              </a:rPr>
              <a:t>đề</a:t>
            </a:r>
            <a:r>
              <a:rPr lang="en-US" dirty="0" smtClean="0">
                <a:latin typeface="+mn-lt"/>
                <a:ea typeface="+mn-ea"/>
                <a:cs typeface="+mn-cs"/>
              </a:rPr>
              <a:t> P </a:t>
            </a:r>
            <a:r>
              <a:rPr lang="en-US" dirty="0" err="1" smtClean="0">
                <a:latin typeface="+mn-lt"/>
                <a:ea typeface="+mn-ea"/>
                <a:cs typeface="+mn-cs"/>
              </a:rPr>
              <a:t>tương</a:t>
            </a:r>
            <a:r>
              <a:rPr lang="en-US" dirty="0" smtClean="0">
                <a:latin typeface="+mn-lt"/>
                <a:ea typeface="+mn-ea"/>
                <a:cs typeface="+mn-cs"/>
              </a:rPr>
              <a:t> </a:t>
            </a:r>
            <a:r>
              <a:rPr lang="en-US" dirty="0" err="1" smtClean="0">
                <a:latin typeface="+mn-lt"/>
                <a:ea typeface="+mn-ea"/>
                <a:cs typeface="+mn-cs"/>
              </a:rPr>
              <a:t>đương</a:t>
            </a:r>
            <a:r>
              <a:rPr lang="en-US" dirty="0" smtClean="0">
                <a:latin typeface="+mn-lt"/>
                <a:ea typeface="+mn-ea"/>
                <a:cs typeface="+mn-cs"/>
              </a:rPr>
              <a:t> </a:t>
            </a:r>
            <a:r>
              <a:rPr lang="en-US" dirty="0" err="1" smtClean="0">
                <a:latin typeface="+mn-lt"/>
                <a:ea typeface="+mn-ea"/>
                <a:cs typeface="+mn-cs"/>
              </a:rPr>
              <a:t>với</a:t>
            </a:r>
            <a:r>
              <a:rPr lang="en-US" dirty="0" smtClean="0">
                <a:latin typeface="+mn-lt"/>
                <a:ea typeface="+mn-ea"/>
                <a:cs typeface="+mn-cs"/>
              </a:rPr>
              <a:t> </a:t>
            </a:r>
            <a:r>
              <a:rPr lang="en-US" dirty="0" err="1" smtClean="0">
                <a:latin typeface="+mn-lt"/>
                <a:ea typeface="+mn-ea"/>
                <a:cs typeface="+mn-cs"/>
              </a:rPr>
              <a:t>mệnh</a:t>
            </a:r>
            <a:r>
              <a:rPr lang="en-US" dirty="0" smtClean="0">
                <a:latin typeface="+mn-lt"/>
                <a:ea typeface="+mn-ea"/>
                <a:cs typeface="+mn-cs"/>
              </a:rPr>
              <a:t> </a:t>
            </a:r>
            <a:r>
              <a:rPr lang="en-US" dirty="0" err="1" smtClean="0">
                <a:latin typeface="+mn-lt"/>
                <a:ea typeface="+mn-ea"/>
                <a:cs typeface="+mn-cs"/>
              </a:rPr>
              <a:t>đề</a:t>
            </a:r>
            <a:r>
              <a:rPr lang="en-US" dirty="0" smtClean="0">
                <a:latin typeface="+mn-lt"/>
                <a:ea typeface="+mn-ea"/>
                <a:cs typeface="+mn-cs"/>
              </a:rPr>
              <a:t> Q) </a:t>
            </a:r>
            <a:r>
              <a:rPr lang="en-US" dirty="0" err="1" smtClean="0">
                <a:latin typeface="+mn-lt"/>
                <a:ea typeface="+mn-ea"/>
                <a:cs typeface="+mn-cs"/>
              </a:rPr>
              <a:t>là</a:t>
            </a:r>
            <a:r>
              <a:rPr lang="en-US" dirty="0" smtClean="0">
                <a:latin typeface="+mn-lt"/>
                <a:ea typeface="+mn-ea"/>
                <a:cs typeface="+mn-cs"/>
              </a:rPr>
              <a:t> </a:t>
            </a:r>
            <a:r>
              <a:rPr lang="en-US" dirty="0" err="1" smtClean="0">
                <a:latin typeface="+mn-lt"/>
                <a:ea typeface="+mn-ea"/>
                <a:cs typeface="+mn-cs"/>
              </a:rPr>
              <a:t>một</a:t>
            </a:r>
            <a:r>
              <a:rPr lang="en-US" dirty="0" smtClean="0">
                <a:latin typeface="+mn-lt"/>
                <a:ea typeface="+mn-ea"/>
                <a:cs typeface="+mn-cs"/>
              </a:rPr>
              <a:t> </a:t>
            </a:r>
            <a:r>
              <a:rPr lang="en-US" dirty="0" err="1" smtClean="0">
                <a:latin typeface="+mn-lt"/>
                <a:ea typeface="+mn-ea"/>
                <a:cs typeface="+mn-cs"/>
              </a:rPr>
              <a:t>mệnh</a:t>
            </a:r>
            <a:r>
              <a:rPr lang="en-US" dirty="0" smtClean="0">
                <a:latin typeface="+mn-lt"/>
                <a:ea typeface="+mn-ea"/>
                <a:cs typeface="+mn-cs"/>
              </a:rPr>
              <a:t> </a:t>
            </a:r>
            <a:r>
              <a:rPr lang="en-US" dirty="0" err="1" smtClean="0">
                <a:latin typeface="+mn-lt"/>
                <a:ea typeface="+mn-ea"/>
                <a:cs typeface="+mn-cs"/>
              </a:rPr>
              <a:t>đề</a:t>
            </a:r>
            <a:r>
              <a:rPr lang="vi-VN" dirty="0" smtClean="0">
                <a:latin typeface="+mn-lt"/>
                <a:ea typeface="+mn-ea"/>
                <a:cs typeface="+mn-cs"/>
              </a:rPr>
              <a:t>, ký hiệu P </a:t>
            </a:r>
            <a:r>
              <a:rPr lang="vi-VN" dirty="0" smtClean="0">
                <a:latin typeface="+mn-lt"/>
                <a:ea typeface="+mn-ea"/>
                <a:cs typeface="+mn-cs"/>
                <a:sym typeface="Symbol"/>
              </a:rPr>
              <a:t></a:t>
            </a:r>
            <a:r>
              <a:rPr lang="vi-VN" dirty="0" smtClean="0">
                <a:latin typeface="+mn-lt"/>
                <a:ea typeface="+mn-ea"/>
                <a:cs typeface="+mn-cs"/>
              </a:rPr>
              <a:t> Q (đọc là “P nếu và chỉ nếu Q” hay “P khi và chỉ khi Q” hay “P là điều  kiện cần và đủ của Q”)</a:t>
            </a:r>
            <a:r>
              <a:rPr lang="en-US" dirty="0" smtClean="0">
                <a:latin typeface="+mn-lt"/>
                <a:ea typeface="+mn-ea"/>
                <a:cs typeface="+mn-cs"/>
              </a:rPr>
              <a:t>.</a:t>
            </a:r>
            <a:r>
              <a:rPr lang="vi-VN" dirty="0" smtClean="0">
                <a:latin typeface="+mn-lt"/>
                <a:ea typeface="+mn-ea"/>
                <a:cs typeface="+mn-cs"/>
              </a:rPr>
              <a:t> </a:t>
            </a:r>
          </a:p>
          <a:p>
            <a:pPr marL="0" indent="1588" algn="just">
              <a:buClr>
                <a:srgbClr val="FF0000"/>
              </a:buClr>
              <a:buNone/>
            </a:pPr>
            <a:r>
              <a:rPr lang="vi-VN" dirty="0" smtClean="0">
                <a:latin typeface="+mn-lt"/>
                <a:ea typeface="+mn-ea"/>
                <a:cs typeface="+mn-cs"/>
              </a:rPr>
              <a:t>Bảng chân trị</a:t>
            </a:r>
            <a:r>
              <a:rPr lang="en-US" dirty="0" smtClean="0">
                <a:latin typeface="+mn-lt"/>
                <a:ea typeface="+mn-ea"/>
                <a:cs typeface="+mn-cs"/>
              </a:rPr>
              <a:t>:</a:t>
            </a:r>
          </a:p>
          <a:p>
            <a:pPr marL="0" indent="1588" algn="just">
              <a:buClr>
                <a:srgbClr val="FF0000"/>
              </a:buClr>
              <a:buNone/>
            </a:pPr>
            <a:r>
              <a:rPr lang="en-US" dirty="0" smtClean="0">
                <a:solidFill>
                  <a:schemeClr val="accent2"/>
                </a:solidFill>
              </a:rPr>
              <a:t>NX:</a:t>
            </a:r>
            <a:r>
              <a:rPr lang="vi-VN" dirty="0" smtClean="0"/>
              <a:t> P </a:t>
            </a:r>
            <a:r>
              <a:rPr lang="vi-VN" dirty="0" smtClean="0">
                <a:sym typeface="Symbol"/>
              </a:rPr>
              <a:t></a:t>
            </a:r>
            <a:r>
              <a:rPr lang="vi-VN" dirty="0" smtClean="0"/>
              <a:t> Q đúng khi và chỉ</a:t>
            </a:r>
            <a:endParaRPr lang="en-US" dirty="0" smtClean="0"/>
          </a:p>
          <a:p>
            <a:pPr marL="0" indent="1588" algn="just">
              <a:buClr>
                <a:srgbClr val="FF0000"/>
              </a:buClr>
              <a:buNone/>
            </a:pPr>
            <a:r>
              <a:rPr lang="vi-VN" dirty="0" smtClean="0"/>
              <a:t> khi P và Q có cùng chân trị</a:t>
            </a:r>
            <a:endParaRPr lang="vi-VN" dirty="0" smtClean="0">
              <a:latin typeface="+mn-lt"/>
              <a:ea typeface="+mn-ea"/>
              <a:cs typeface="+mn-cs"/>
            </a:endParaRPr>
          </a:p>
          <a:p>
            <a:pPr marL="0" indent="1588" algn="just">
              <a:buClr>
                <a:srgbClr val="FF0000"/>
              </a:buClr>
              <a:buNone/>
            </a:pPr>
            <a:r>
              <a:rPr lang="en-US" dirty="0" err="1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Ví</a:t>
            </a:r>
            <a:r>
              <a:rPr lang="en-US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dụ</a:t>
            </a:r>
            <a:r>
              <a:rPr lang="en-US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:</a:t>
            </a:r>
            <a:r>
              <a:rPr lang="en-US" dirty="0" smtClean="0"/>
              <a:t> </a:t>
            </a:r>
            <a:r>
              <a:rPr lang="it-IT" dirty="0" smtClean="0"/>
              <a:t>6 chia hết cho 3 khi</a:t>
            </a:r>
          </a:p>
          <a:p>
            <a:pPr marL="0" indent="1588" algn="just">
              <a:buClr>
                <a:srgbClr val="FF0000"/>
              </a:buClr>
              <a:buNone/>
            </a:pPr>
            <a:r>
              <a:rPr lang="it-IT" dirty="0"/>
              <a:t>v</a:t>
            </a:r>
            <a:r>
              <a:rPr lang="it-IT" dirty="0" smtClean="0"/>
              <a:t>à chỉ khi 6 chia hết cho 2</a:t>
            </a:r>
            <a:endParaRPr lang="en-US" dirty="0"/>
          </a:p>
          <a:p>
            <a:pPr marL="0" indent="1588" algn="just">
              <a:buClr>
                <a:srgbClr val="FF0000"/>
              </a:buClr>
              <a:buNone/>
            </a:pPr>
            <a:endParaRPr lang="vi-VN" dirty="0" smtClean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  <a:p>
            <a:pPr marL="0" indent="1588" algn="just">
              <a:buClr>
                <a:srgbClr val="FF0000"/>
              </a:buClr>
              <a:buNone/>
            </a:pPr>
            <a:endParaRPr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5562600" y="4191000"/>
          <a:ext cx="3276600" cy="2032363"/>
        </p:xfrm>
        <a:graphic>
          <a:graphicData uri="http://schemas.openxmlformats.org/drawingml/2006/table">
            <a:tbl>
              <a:tblPr firstRow="1" bandRow="1">
                <a:effectLst/>
                <a:tableStyleId>{7DF18680-E054-41AD-8BC1-D1AEF772440D}</a:tableStyleId>
              </a:tblPr>
              <a:tblGrid>
                <a:gridCol w="1092200"/>
                <a:gridCol w="1092200"/>
                <a:gridCol w="1092200"/>
              </a:tblGrid>
              <a:tr h="843643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vi-VN" sz="28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Symbol"/>
                        </a:rPr>
                        <a:t>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6135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</a:p>
                    <a:p>
                      <a:pPr algn="ctr"/>
                      <a:r>
                        <a:rPr lang="en-US" dirty="0" smtClean="0"/>
                        <a:t>0</a:t>
                      </a:r>
                    </a:p>
                    <a:p>
                      <a:pPr algn="ctr"/>
                      <a:r>
                        <a:rPr lang="en-US" dirty="0" smtClean="0"/>
                        <a:t>1</a:t>
                      </a:r>
                    </a:p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</a:p>
                    <a:p>
                      <a:pPr algn="ctr"/>
                      <a:r>
                        <a:rPr lang="en-US" dirty="0" smtClean="0"/>
                        <a:t>1</a:t>
                      </a:r>
                    </a:p>
                    <a:p>
                      <a:pPr algn="ctr"/>
                      <a:r>
                        <a:rPr lang="en-US" dirty="0" smtClean="0"/>
                        <a:t>0</a:t>
                      </a:r>
                    </a:p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</a:p>
                    <a:p>
                      <a:pPr algn="ctr"/>
                      <a:r>
                        <a:rPr lang="en-US" dirty="0" smtClean="0"/>
                        <a:t>0</a:t>
                      </a:r>
                    </a:p>
                    <a:p>
                      <a:pPr algn="ctr"/>
                      <a:r>
                        <a:rPr lang="en-US" dirty="0" smtClean="0"/>
                        <a:t>0</a:t>
                      </a:r>
                    </a:p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err="1" smtClean="0"/>
              <a:t>Mệnh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đề</a:t>
            </a:r>
            <a:endParaRPr lang="en-US" sz="4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56B6-077A-4A36-A778-66B152E4D643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7772400" cy="5029200"/>
          </a:xfrm>
        </p:spPr>
        <p:txBody>
          <a:bodyPr/>
          <a:lstStyle/>
          <a:p>
            <a:pPr marL="0" indent="1588" algn="just">
              <a:buClr>
                <a:srgbClr val="FF0000"/>
              </a:buClr>
              <a:buNone/>
            </a:pPr>
            <a:r>
              <a:rPr lang="vi-VN" dirty="0" smtClean="0">
                <a:solidFill>
                  <a:srgbClr val="FF0000"/>
                </a:solidFill>
              </a:rPr>
              <a:t> Định nghĩa: </a:t>
            </a:r>
            <a:r>
              <a:rPr lang="en-US" dirty="0" smtClean="0"/>
              <a:t>B</a:t>
            </a:r>
            <a:r>
              <a:rPr lang="vi-VN" dirty="0" smtClean="0"/>
              <a:t>iểu thức </a:t>
            </a:r>
            <a:r>
              <a:rPr lang="en-US" dirty="0" smtClean="0"/>
              <a:t>logic </a:t>
            </a:r>
            <a:r>
              <a:rPr lang="vi-VN" dirty="0" smtClean="0"/>
              <a:t>được cấu tạo từ:</a:t>
            </a:r>
          </a:p>
          <a:p>
            <a:pPr marL="0" indent="1588" algn="just">
              <a:buClr>
                <a:srgbClr val="FF0000"/>
              </a:buClr>
              <a:buNone/>
            </a:pPr>
            <a:r>
              <a:rPr lang="en-US" dirty="0" smtClean="0"/>
              <a:t> </a:t>
            </a:r>
            <a:r>
              <a:rPr lang="vi-VN" dirty="0" smtClean="0"/>
              <a:t>- Các mệnh đề (các hằng mệnh đề)</a:t>
            </a:r>
          </a:p>
          <a:p>
            <a:pPr marL="0" indent="1588" algn="just">
              <a:buClr>
                <a:srgbClr val="FF0000"/>
              </a:buClr>
              <a:buNone/>
            </a:pPr>
            <a:r>
              <a:rPr lang="en-US" dirty="0" smtClean="0"/>
              <a:t> </a:t>
            </a:r>
            <a:r>
              <a:rPr lang="vi-VN" dirty="0" smtClean="0"/>
              <a:t>-</a:t>
            </a:r>
            <a:r>
              <a:rPr lang="en-US" dirty="0" smtClean="0"/>
              <a:t> </a:t>
            </a:r>
            <a:r>
              <a:rPr lang="vi-VN" dirty="0" smtClean="0"/>
              <a:t>Các biến mệnh đề p, q, r, …, tức là các biến lấy giá trị là</a:t>
            </a:r>
            <a:r>
              <a:rPr lang="en-US" dirty="0" smtClean="0"/>
              <a:t> </a:t>
            </a:r>
            <a:r>
              <a:rPr lang="vi-VN" dirty="0" smtClean="0"/>
              <a:t>các mệnh đề nào đó</a:t>
            </a:r>
          </a:p>
          <a:p>
            <a:pPr marL="0" indent="1588" algn="just">
              <a:buClr>
                <a:srgbClr val="FF0000"/>
              </a:buClr>
              <a:buNone/>
            </a:pPr>
            <a:r>
              <a:rPr lang="en-US" dirty="0" smtClean="0"/>
              <a:t> </a:t>
            </a:r>
            <a:r>
              <a:rPr lang="vi-VN" dirty="0" smtClean="0"/>
              <a:t>- Các phép toán </a:t>
            </a:r>
            <a:r>
              <a:rPr lang="en-US" dirty="0" smtClean="0"/>
              <a:t>logic </a:t>
            </a:r>
            <a:r>
              <a:rPr lang="vi-VN" dirty="0" smtClean="0">
                <a:sym typeface="Symbol"/>
              </a:rPr>
              <a:t></a:t>
            </a:r>
            <a:r>
              <a:rPr lang="en-US" dirty="0" smtClean="0">
                <a:sym typeface="Symbol"/>
              </a:rPr>
              <a:t>, </a:t>
            </a:r>
            <a:r>
              <a:rPr lang="vi-VN" dirty="0" smtClean="0">
                <a:sym typeface="Symbol"/>
              </a:rPr>
              <a:t></a:t>
            </a:r>
            <a:r>
              <a:rPr lang="en-US" dirty="0" smtClean="0">
                <a:sym typeface="Symbol"/>
              </a:rPr>
              <a:t>, </a:t>
            </a:r>
            <a:r>
              <a:rPr lang="vi-VN" dirty="0" smtClean="0">
                <a:sym typeface="Symbol"/>
              </a:rPr>
              <a:t></a:t>
            </a:r>
            <a:r>
              <a:rPr lang="en-US" dirty="0" smtClean="0">
                <a:sym typeface="Symbol"/>
              </a:rPr>
              <a:t>, , </a:t>
            </a:r>
            <a:r>
              <a:rPr lang="vi-VN" dirty="0" smtClean="0"/>
              <a:t> và dấu đóng mở ngoặc ()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rõ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.</a:t>
            </a:r>
            <a:endParaRPr lang="vi-VN" dirty="0" smtClean="0"/>
          </a:p>
          <a:p>
            <a:pPr marL="0" indent="1588" algn="just">
              <a:buClr>
                <a:srgbClr val="FF0000"/>
              </a:buClr>
              <a:buNone/>
            </a:pPr>
            <a:r>
              <a:rPr lang="vi-VN" dirty="0" smtClean="0">
                <a:solidFill>
                  <a:srgbClr val="FF0000"/>
                </a:solidFill>
              </a:rPr>
              <a:t>Ví dụ:</a:t>
            </a:r>
          </a:p>
          <a:p>
            <a:pPr marL="0" indent="1588" algn="just">
              <a:buClr>
                <a:srgbClr val="FF0000"/>
              </a:buClr>
              <a:buNone/>
            </a:pPr>
            <a:r>
              <a:rPr lang="vi-VN" dirty="0" smtClean="0"/>
              <a:t>E(p,q) =</a:t>
            </a:r>
            <a:r>
              <a:rPr lang="vi-VN" dirty="0" smtClean="0">
                <a:sym typeface="Symbol"/>
              </a:rPr>
              <a:t> </a:t>
            </a:r>
            <a:r>
              <a:rPr lang="vi-VN" dirty="0" smtClean="0"/>
              <a:t>(</a:t>
            </a:r>
            <a:r>
              <a:rPr lang="vi-VN" dirty="0" smtClean="0">
                <a:sym typeface="Symbol"/>
              </a:rPr>
              <a:t></a:t>
            </a:r>
            <a:r>
              <a:rPr lang="vi-VN" dirty="0" smtClean="0"/>
              <a:t>p </a:t>
            </a:r>
            <a:r>
              <a:rPr lang="vi-VN" dirty="0" smtClean="0">
                <a:sym typeface="Symbol"/>
              </a:rPr>
              <a:t> </a:t>
            </a:r>
            <a:r>
              <a:rPr lang="vi-VN" dirty="0" smtClean="0"/>
              <a:t>q)</a:t>
            </a:r>
          </a:p>
          <a:p>
            <a:pPr marL="0" indent="1588" algn="just">
              <a:buClr>
                <a:srgbClr val="FF0000"/>
              </a:buClr>
              <a:buNone/>
            </a:pPr>
            <a:r>
              <a:rPr lang="vi-VN" dirty="0" smtClean="0"/>
              <a:t>F(p,q,r) = (p </a:t>
            </a:r>
            <a:r>
              <a:rPr lang="vi-VN" dirty="0" smtClean="0">
                <a:sym typeface="Symbol"/>
              </a:rPr>
              <a:t></a:t>
            </a:r>
            <a:r>
              <a:rPr lang="vi-VN" dirty="0" smtClean="0"/>
              <a:t> q) </a:t>
            </a:r>
            <a:r>
              <a:rPr lang="en-US" dirty="0" smtClean="0">
                <a:sym typeface="Symbol"/>
              </a:rPr>
              <a:t></a:t>
            </a:r>
            <a:r>
              <a:rPr lang="vi-VN" dirty="0" smtClean="0"/>
              <a:t> </a:t>
            </a:r>
            <a:r>
              <a:rPr lang="vi-VN" dirty="0" smtClean="0">
                <a:sym typeface="Symbol"/>
              </a:rPr>
              <a:t></a:t>
            </a:r>
            <a:r>
              <a:rPr lang="vi-VN" dirty="0" smtClean="0"/>
              <a:t>(q </a:t>
            </a:r>
            <a:r>
              <a:rPr lang="vi-VN" dirty="0" smtClean="0">
                <a:sym typeface="Symbol"/>
              </a:rPr>
              <a:t> </a:t>
            </a:r>
            <a:r>
              <a:rPr lang="vi-VN" dirty="0" smtClean="0"/>
              <a:t>r)</a:t>
            </a:r>
            <a:endParaRPr lang="en-US" dirty="0"/>
          </a:p>
          <a:p>
            <a:pPr marL="0" indent="1588" algn="just">
              <a:buClr>
                <a:srgbClr val="FF0000"/>
              </a:buClr>
              <a:buNone/>
            </a:pPr>
            <a:endParaRPr lang="vi-VN" dirty="0" smtClean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  <a:p>
            <a:pPr marL="0" indent="1588" algn="just">
              <a:buClr>
                <a:srgbClr val="FF0000"/>
              </a:buCl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7813"/>
            <a:ext cx="8458200" cy="1143000"/>
          </a:xfrm>
        </p:spPr>
        <p:txBody>
          <a:bodyPr/>
          <a:lstStyle/>
          <a:p>
            <a:r>
              <a:rPr lang="en-US" sz="4800" b="1" dirty="0" err="1" smtClean="0"/>
              <a:t>Biểu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thức</a:t>
            </a:r>
            <a:r>
              <a:rPr lang="en-US" sz="4800" b="1" dirty="0" smtClean="0"/>
              <a:t> logic (</a:t>
            </a:r>
            <a:r>
              <a:rPr lang="en-US" sz="4800" b="1" dirty="0" err="1" smtClean="0"/>
              <a:t>Dạng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mệnh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đề</a:t>
            </a:r>
            <a:r>
              <a:rPr lang="en-US" sz="4800" b="1" dirty="0" smtClean="0"/>
              <a:t>)</a:t>
            </a:r>
            <a:endParaRPr lang="en-US" sz="4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56B6-077A-4A36-A778-66B152E4D643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vi-VN" sz="2600" dirty="0" smtClean="0">
                <a:solidFill>
                  <a:srgbClr val="FF0000"/>
                </a:solidFill>
              </a:rPr>
              <a:t> </a:t>
            </a:r>
            <a:r>
              <a:rPr lang="en-US" sz="2600" dirty="0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Độ</a:t>
            </a:r>
            <a:r>
              <a:rPr lang="en-US" sz="26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600" dirty="0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ưu</a:t>
            </a:r>
            <a:r>
              <a:rPr lang="en-US" sz="26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600" dirty="0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tiên</a:t>
            </a:r>
            <a:r>
              <a:rPr lang="en-US" sz="26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600" dirty="0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của</a:t>
            </a:r>
            <a:r>
              <a:rPr lang="en-US" sz="26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600" dirty="0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các</a:t>
            </a:r>
            <a:r>
              <a:rPr lang="en-US" sz="26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600" dirty="0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toán</a:t>
            </a:r>
            <a:r>
              <a:rPr lang="en-US" sz="26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600" dirty="0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tử</a:t>
            </a:r>
            <a:r>
              <a:rPr lang="en-US" sz="26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 logic: </a:t>
            </a:r>
          </a:p>
          <a:p>
            <a:pPr>
              <a:buNone/>
            </a:pPr>
            <a:r>
              <a:rPr lang="en-US" sz="2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</a:t>
            </a:r>
            <a:r>
              <a:rPr lang="en-US" sz="26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Ưu</a:t>
            </a:r>
            <a:r>
              <a:rPr lang="en-US" sz="2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tiên</a:t>
            </a:r>
            <a:r>
              <a:rPr lang="en-US" sz="2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mức</a:t>
            </a:r>
            <a:r>
              <a:rPr lang="en-US" sz="2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1: </a:t>
            </a:r>
            <a:r>
              <a:rPr lang="en-US" sz="2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</a:p>
          <a:p>
            <a:pPr>
              <a:buNone/>
            </a:pPr>
            <a:r>
              <a:rPr lang="en-US" sz="2600" dirty="0" smtClean="0"/>
              <a:t>- </a:t>
            </a:r>
            <a:r>
              <a:rPr lang="en-US" sz="26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Ưu</a:t>
            </a:r>
            <a:r>
              <a:rPr lang="en-US" sz="2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tiên</a:t>
            </a:r>
            <a:r>
              <a:rPr lang="en-US" sz="2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mức</a:t>
            </a:r>
            <a:r>
              <a:rPr lang="en-US" sz="2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2: </a:t>
            </a:r>
            <a:r>
              <a:rPr lang="vi-VN" sz="2600" dirty="0" smtClean="0">
                <a:sym typeface="Symbol"/>
              </a:rPr>
              <a:t></a:t>
            </a:r>
            <a:endParaRPr lang="en-US" sz="26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US" sz="2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</a:t>
            </a:r>
            <a:r>
              <a:rPr lang="en-US" sz="26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Ưu</a:t>
            </a:r>
            <a:r>
              <a:rPr lang="en-US" sz="2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tiên</a:t>
            </a:r>
            <a:r>
              <a:rPr lang="en-US" sz="2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mức</a:t>
            </a:r>
            <a:r>
              <a:rPr lang="en-US" sz="2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3: </a:t>
            </a:r>
            <a:r>
              <a:rPr lang="vi-VN" sz="2600" dirty="0" smtClean="0">
                <a:sym typeface="Symbol"/>
              </a:rPr>
              <a:t></a:t>
            </a:r>
            <a:r>
              <a:rPr lang="en-US" sz="2600" dirty="0" smtClean="0">
                <a:sym typeface="Symbol"/>
              </a:rPr>
              <a:t>, </a:t>
            </a:r>
            <a:r>
              <a:rPr lang="vi-VN" sz="2600" dirty="0" smtClean="0">
                <a:sym typeface="Symbol"/>
              </a:rPr>
              <a:t></a:t>
            </a:r>
            <a:endParaRPr lang="en-US" sz="26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US" sz="2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</a:t>
            </a:r>
            <a:r>
              <a:rPr lang="en-US" sz="26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Ưu</a:t>
            </a:r>
            <a:r>
              <a:rPr lang="en-US" sz="2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tiên</a:t>
            </a:r>
            <a:r>
              <a:rPr lang="en-US" sz="2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mức</a:t>
            </a:r>
            <a:r>
              <a:rPr lang="en-US" sz="2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4: </a:t>
            </a:r>
            <a:r>
              <a:rPr lang="en-US" sz="2600" dirty="0" smtClean="0">
                <a:sym typeface="Symbol"/>
              </a:rPr>
              <a:t>, </a:t>
            </a:r>
            <a:r>
              <a:rPr lang="vi-VN" sz="2600" dirty="0" smtClean="0"/>
              <a:t> </a:t>
            </a:r>
            <a:endParaRPr lang="en-US" sz="26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1588" algn="just">
              <a:buClr>
                <a:srgbClr val="FF0000"/>
              </a:buClr>
              <a:buNone/>
            </a:pPr>
            <a:r>
              <a:rPr lang="vi-VN" sz="2600" dirty="0" smtClean="0">
                <a:solidFill>
                  <a:srgbClr val="FF0000"/>
                </a:solidFill>
              </a:rPr>
              <a:t>Bảng chân trị của </a:t>
            </a:r>
            <a:r>
              <a:rPr lang="en-US" sz="2600" dirty="0" err="1" smtClean="0">
                <a:solidFill>
                  <a:srgbClr val="FF0000"/>
                </a:solidFill>
              </a:rPr>
              <a:t>một</a:t>
            </a:r>
            <a:r>
              <a:rPr lang="en-US" sz="2600" dirty="0" smtClean="0">
                <a:solidFill>
                  <a:srgbClr val="FF0000"/>
                </a:solidFill>
              </a:rPr>
              <a:t> </a:t>
            </a:r>
            <a:r>
              <a:rPr lang="en-US" sz="2600" dirty="0" err="1" smtClean="0">
                <a:solidFill>
                  <a:srgbClr val="FF0000"/>
                </a:solidFill>
              </a:rPr>
              <a:t>biểu</a:t>
            </a:r>
            <a:r>
              <a:rPr lang="en-US" sz="2600" dirty="0" smtClean="0">
                <a:solidFill>
                  <a:srgbClr val="FF0000"/>
                </a:solidFill>
              </a:rPr>
              <a:t> </a:t>
            </a:r>
            <a:r>
              <a:rPr lang="en-US" sz="2600" dirty="0" err="1" smtClean="0">
                <a:solidFill>
                  <a:srgbClr val="FF0000"/>
                </a:solidFill>
              </a:rPr>
              <a:t>thức</a:t>
            </a:r>
            <a:r>
              <a:rPr lang="en-US" sz="2600" dirty="0" smtClean="0">
                <a:solidFill>
                  <a:srgbClr val="FF0000"/>
                </a:solidFill>
              </a:rPr>
              <a:t> logic: </a:t>
            </a:r>
            <a:r>
              <a:rPr lang="vi-VN" sz="2600" dirty="0" smtClean="0"/>
              <a:t>là bảng </a:t>
            </a:r>
            <a:r>
              <a:rPr lang="en-US" sz="2600" dirty="0" err="1" smtClean="0"/>
              <a:t>liệt</a:t>
            </a:r>
            <a:r>
              <a:rPr lang="en-US" sz="2600" dirty="0" smtClean="0"/>
              <a:t> </a:t>
            </a:r>
            <a:r>
              <a:rPr lang="en-US" sz="2600" dirty="0" err="1" smtClean="0"/>
              <a:t>kê</a:t>
            </a:r>
            <a:r>
              <a:rPr lang="en-US" sz="2600" dirty="0" smtClean="0"/>
              <a:t> </a:t>
            </a:r>
            <a:r>
              <a:rPr lang="vi-VN" sz="2600" dirty="0" smtClean="0"/>
              <a:t>chân trị c</a:t>
            </a:r>
            <a:r>
              <a:rPr lang="en-US" sz="2600" dirty="0" err="1" smtClean="0"/>
              <a:t>ủa</a:t>
            </a:r>
            <a:r>
              <a:rPr lang="en-US" sz="2600" dirty="0" smtClean="0"/>
              <a:t> </a:t>
            </a:r>
            <a:r>
              <a:rPr lang="en-US" sz="2600" dirty="0" err="1" smtClean="0"/>
              <a:t>biểu</a:t>
            </a:r>
            <a:r>
              <a:rPr lang="en-US" sz="2600" dirty="0" smtClean="0"/>
              <a:t> </a:t>
            </a:r>
            <a:r>
              <a:rPr lang="en-US" sz="2600" dirty="0" err="1" smtClean="0"/>
              <a:t>thức</a:t>
            </a:r>
            <a:r>
              <a:rPr lang="en-US" sz="2600" dirty="0" smtClean="0"/>
              <a:t> logic </a:t>
            </a:r>
            <a:r>
              <a:rPr lang="en-US" sz="2600" dirty="0" err="1" smtClean="0"/>
              <a:t>theo</a:t>
            </a:r>
            <a:r>
              <a:rPr lang="en-US" sz="2600" dirty="0" smtClean="0"/>
              <a:t> </a:t>
            </a:r>
            <a:r>
              <a:rPr lang="en-US" sz="2600" dirty="0" err="1" smtClean="0"/>
              <a:t>các</a:t>
            </a:r>
            <a:r>
              <a:rPr lang="en-US" sz="2600" dirty="0" smtClean="0"/>
              <a:t> </a:t>
            </a:r>
            <a:r>
              <a:rPr lang="en-US" sz="2600" dirty="0" err="1" smtClean="0"/>
              <a:t>trường</a:t>
            </a:r>
            <a:r>
              <a:rPr lang="en-US" sz="2600" dirty="0" smtClean="0"/>
              <a:t> </a:t>
            </a:r>
            <a:r>
              <a:rPr lang="en-US" sz="2600" dirty="0" err="1" smtClean="0"/>
              <a:t>hợp</a:t>
            </a:r>
            <a:r>
              <a:rPr lang="en-US" sz="2600" dirty="0" smtClean="0"/>
              <a:t> </a:t>
            </a:r>
            <a:r>
              <a:rPr lang="en-US" sz="2600" dirty="0" err="1" smtClean="0"/>
              <a:t>về</a:t>
            </a:r>
            <a:r>
              <a:rPr lang="vi-VN" sz="2600" dirty="0" smtClean="0"/>
              <a:t> chân trị của </a:t>
            </a:r>
            <a:r>
              <a:rPr lang="en-US" sz="2600" dirty="0" err="1" smtClean="0"/>
              <a:t>tất</a:t>
            </a:r>
            <a:r>
              <a:rPr lang="en-US" sz="2600" dirty="0" smtClean="0"/>
              <a:t> </a:t>
            </a:r>
            <a:r>
              <a:rPr lang="en-US" sz="2600" dirty="0" err="1" smtClean="0"/>
              <a:t>cả</a:t>
            </a:r>
            <a:r>
              <a:rPr lang="en-US" sz="2600" dirty="0" smtClean="0"/>
              <a:t> </a:t>
            </a:r>
            <a:r>
              <a:rPr lang="vi-VN" sz="2600" dirty="0" smtClean="0"/>
              <a:t>các biến mệnh đề</a:t>
            </a:r>
            <a:r>
              <a:rPr lang="en-US" sz="2600" dirty="0" smtClean="0"/>
              <a:t> </a:t>
            </a:r>
            <a:r>
              <a:rPr lang="en-US" sz="2600" dirty="0" err="1" smtClean="0"/>
              <a:t>trong</a:t>
            </a:r>
            <a:r>
              <a:rPr lang="en-US" sz="2600" dirty="0" smtClean="0"/>
              <a:t> </a:t>
            </a:r>
            <a:r>
              <a:rPr lang="en-US" sz="2600" dirty="0" err="1" smtClean="0"/>
              <a:t>biểu</a:t>
            </a:r>
            <a:r>
              <a:rPr lang="en-US" sz="2600" dirty="0" smtClean="0"/>
              <a:t> </a:t>
            </a:r>
            <a:r>
              <a:rPr lang="en-US" sz="2600" dirty="0" err="1" smtClean="0"/>
              <a:t>thức</a:t>
            </a:r>
            <a:r>
              <a:rPr lang="en-US" sz="2600" dirty="0" smtClean="0"/>
              <a:t> logic hay </a:t>
            </a:r>
            <a:r>
              <a:rPr lang="en-US" sz="2600" dirty="0" err="1" smtClean="0"/>
              <a:t>theo</a:t>
            </a:r>
            <a:r>
              <a:rPr lang="en-US" sz="2600" dirty="0" smtClean="0"/>
              <a:t> </a:t>
            </a:r>
            <a:r>
              <a:rPr lang="en-US" sz="2600" dirty="0" err="1" smtClean="0"/>
              <a:t>các</a:t>
            </a:r>
            <a:r>
              <a:rPr lang="en-US" sz="2600" dirty="0" smtClean="0"/>
              <a:t> </a:t>
            </a:r>
            <a:r>
              <a:rPr lang="en-US" sz="2600" dirty="0" err="1" smtClean="0"/>
              <a:t>bộ</a:t>
            </a:r>
            <a:r>
              <a:rPr lang="en-US" sz="2600" dirty="0" smtClean="0"/>
              <a:t> </a:t>
            </a:r>
            <a:r>
              <a:rPr lang="en-US" sz="2600" dirty="0" err="1" smtClean="0"/>
              <a:t>giá</a:t>
            </a:r>
            <a:r>
              <a:rPr lang="en-US" sz="2600" dirty="0" smtClean="0"/>
              <a:t> </a:t>
            </a:r>
            <a:r>
              <a:rPr lang="en-US" sz="2600" dirty="0" err="1" smtClean="0"/>
              <a:t>trị</a:t>
            </a:r>
            <a:r>
              <a:rPr lang="en-US" sz="2600" dirty="0" smtClean="0"/>
              <a:t> </a:t>
            </a:r>
            <a:r>
              <a:rPr lang="en-US" sz="2600" dirty="0" err="1" smtClean="0"/>
              <a:t>của</a:t>
            </a:r>
            <a:r>
              <a:rPr lang="en-US" sz="2600" dirty="0" smtClean="0"/>
              <a:t> </a:t>
            </a:r>
            <a:r>
              <a:rPr lang="en-US" sz="2600" dirty="0" err="1" smtClean="0"/>
              <a:t>bộ</a:t>
            </a:r>
            <a:r>
              <a:rPr lang="en-US" sz="2600" dirty="0" smtClean="0"/>
              <a:t> </a:t>
            </a:r>
            <a:r>
              <a:rPr lang="en-US" sz="2600" dirty="0" err="1" smtClean="0"/>
              <a:t>biến</a:t>
            </a:r>
            <a:r>
              <a:rPr lang="en-US" sz="2600" dirty="0" smtClean="0"/>
              <a:t> </a:t>
            </a:r>
            <a:r>
              <a:rPr lang="en-US" sz="2600" dirty="0" err="1" smtClean="0"/>
              <a:t>mệnh</a:t>
            </a:r>
            <a:r>
              <a:rPr lang="en-US" sz="2600" dirty="0" smtClean="0"/>
              <a:t> </a:t>
            </a:r>
            <a:r>
              <a:rPr lang="en-US" sz="2600" dirty="0" err="1" smtClean="0"/>
              <a:t>đề</a:t>
            </a:r>
            <a:r>
              <a:rPr lang="vi-VN" sz="2600" dirty="0" smtClean="0"/>
              <a:t>.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err="1" smtClean="0"/>
              <a:t>Biểu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thức</a:t>
            </a:r>
            <a:r>
              <a:rPr lang="en-US" sz="4800" b="1" dirty="0" smtClean="0"/>
              <a:t> logic</a:t>
            </a:r>
            <a:endParaRPr lang="en-US" sz="4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56B6-077A-4A36-A778-66B152E4D643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1588" algn="just">
              <a:buClr>
                <a:srgbClr val="FF0000"/>
              </a:buClr>
              <a:buNone/>
            </a:pPr>
            <a:r>
              <a:rPr lang="vi-VN" sz="2600" dirty="0" smtClean="0">
                <a:solidFill>
                  <a:srgbClr val="FF0000"/>
                </a:solidFill>
              </a:rPr>
              <a:t>Bảng chân trị của </a:t>
            </a:r>
            <a:r>
              <a:rPr lang="en-US" sz="2600" dirty="0" err="1" smtClean="0">
                <a:solidFill>
                  <a:srgbClr val="FF0000"/>
                </a:solidFill>
              </a:rPr>
              <a:t>một</a:t>
            </a:r>
            <a:r>
              <a:rPr lang="en-US" sz="2600" dirty="0" smtClean="0">
                <a:solidFill>
                  <a:srgbClr val="FF0000"/>
                </a:solidFill>
              </a:rPr>
              <a:t> </a:t>
            </a:r>
            <a:r>
              <a:rPr lang="en-US" sz="2600" dirty="0" err="1" smtClean="0">
                <a:solidFill>
                  <a:srgbClr val="FF0000"/>
                </a:solidFill>
              </a:rPr>
              <a:t>biểu</a:t>
            </a:r>
            <a:r>
              <a:rPr lang="en-US" sz="2600" dirty="0" smtClean="0">
                <a:solidFill>
                  <a:srgbClr val="FF0000"/>
                </a:solidFill>
              </a:rPr>
              <a:t> </a:t>
            </a:r>
            <a:r>
              <a:rPr lang="en-US" sz="2600" dirty="0" err="1" smtClean="0">
                <a:solidFill>
                  <a:srgbClr val="FF0000"/>
                </a:solidFill>
              </a:rPr>
              <a:t>thức</a:t>
            </a:r>
            <a:r>
              <a:rPr lang="en-US" sz="2600" dirty="0" smtClean="0">
                <a:solidFill>
                  <a:srgbClr val="FF0000"/>
                </a:solidFill>
              </a:rPr>
              <a:t> logic.</a:t>
            </a:r>
          </a:p>
          <a:p>
            <a:pPr marL="0" indent="1588" algn="just">
              <a:buClr>
                <a:srgbClr val="FF0000"/>
              </a:buClr>
              <a:buNone/>
            </a:pPr>
            <a:r>
              <a:rPr lang="en-US" sz="2600" dirty="0" err="1" smtClean="0">
                <a:solidFill>
                  <a:srgbClr val="FF0000"/>
                </a:solidFill>
              </a:rPr>
              <a:t>Ví</a:t>
            </a:r>
            <a:r>
              <a:rPr lang="en-US" sz="2600" dirty="0" smtClean="0">
                <a:solidFill>
                  <a:srgbClr val="FF0000"/>
                </a:solidFill>
              </a:rPr>
              <a:t> </a:t>
            </a:r>
            <a:r>
              <a:rPr lang="en-US" sz="2600" dirty="0" err="1" smtClean="0">
                <a:solidFill>
                  <a:srgbClr val="FF0000"/>
                </a:solidFill>
              </a:rPr>
              <a:t>dụ</a:t>
            </a:r>
            <a:r>
              <a:rPr lang="en-US" sz="2600" dirty="0" smtClean="0">
                <a:solidFill>
                  <a:srgbClr val="FF0000"/>
                </a:solidFill>
              </a:rPr>
              <a:t>: </a:t>
            </a:r>
          </a:p>
          <a:p>
            <a:pPr marL="0" indent="1588" algn="just">
              <a:buClr>
                <a:srgbClr val="FF0000"/>
              </a:buClr>
              <a:buNone/>
            </a:pPr>
            <a:r>
              <a:rPr lang="en-US" sz="2600" dirty="0" err="1" smtClean="0"/>
              <a:t>Với</a:t>
            </a:r>
            <a:r>
              <a:rPr lang="en-US" sz="2600" dirty="0" smtClean="0"/>
              <a:t> </a:t>
            </a:r>
            <a:r>
              <a:rPr lang="en-US" sz="2600" dirty="0" err="1" smtClean="0"/>
              <a:t>một</a:t>
            </a:r>
            <a:r>
              <a:rPr lang="en-US" sz="2600" dirty="0" smtClean="0"/>
              <a:t> </a:t>
            </a:r>
            <a:r>
              <a:rPr lang="en-US" sz="2600" dirty="0" err="1" smtClean="0"/>
              <a:t>biến</a:t>
            </a:r>
            <a:r>
              <a:rPr lang="en-US" sz="2600" dirty="0" smtClean="0"/>
              <a:t> </a:t>
            </a:r>
            <a:r>
              <a:rPr lang="en-US" sz="2600" dirty="0" err="1" smtClean="0"/>
              <a:t>mệnh</a:t>
            </a:r>
            <a:r>
              <a:rPr lang="en-US" sz="2600" dirty="0" smtClean="0"/>
              <a:t> </a:t>
            </a:r>
            <a:r>
              <a:rPr lang="en-US" sz="2600" dirty="0" err="1" smtClean="0"/>
              <a:t>đề</a:t>
            </a:r>
            <a:r>
              <a:rPr lang="en-US" sz="2600" dirty="0" smtClean="0"/>
              <a:t>, </a:t>
            </a:r>
            <a:r>
              <a:rPr lang="en-US" sz="2600" dirty="0" err="1" smtClean="0"/>
              <a:t>ta</a:t>
            </a:r>
            <a:r>
              <a:rPr lang="en-US" sz="2600" dirty="0" smtClean="0"/>
              <a:t> </a:t>
            </a:r>
            <a:r>
              <a:rPr lang="en-US" sz="2600" dirty="0" err="1" smtClean="0"/>
              <a:t>có</a:t>
            </a:r>
            <a:r>
              <a:rPr lang="en-US" sz="2600" dirty="0" smtClean="0"/>
              <a:t> </a:t>
            </a:r>
            <a:r>
              <a:rPr lang="en-US" sz="2600" dirty="0" err="1" smtClean="0"/>
              <a:t>hai</a:t>
            </a:r>
            <a:r>
              <a:rPr lang="en-US" sz="2600" dirty="0" smtClean="0"/>
              <a:t> </a:t>
            </a:r>
            <a:r>
              <a:rPr lang="en-US" sz="2600" dirty="0" err="1" smtClean="0"/>
              <a:t>trường</a:t>
            </a:r>
            <a:r>
              <a:rPr lang="en-US" sz="2600" dirty="0" smtClean="0"/>
              <a:t> </a:t>
            </a:r>
            <a:r>
              <a:rPr lang="en-US" sz="2600" dirty="0" err="1" smtClean="0"/>
              <a:t>hợp</a:t>
            </a:r>
            <a:r>
              <a:rPr lang="en-US" sz="2600" dirty="0" smtClean="0"/>
              <a:t> </a:t>
            </a:r>
            <a:r>
              <a:rPr lang="en-US" sz="2600" dirty="0" err="1" smtClean="0"/>
              <a:t>là</a:t>
            </a:r>
            <a:r>
              <a:rPr lang="en-US" sz="2600" dirty="0" smtClean="0"/>
              <a:t> 0 </a:t>
            </a:r>
            <a:r>
              <a:rPr lang="en-US" sz="2600" dirty="0" err="1" smtClean="0"/>
              <a:t>hoặc</a:t>
            </a:r>
            <a:r>
              <a:rPr lang="en-US" sz="2600" dirty="0" smtClean="0"/>
              <a:t> 1.</a:t>
            </a:r>
          </a:p>
          <a:p>
            <a:pPr marL="0" indent="1588" algn="just">
              <a:buClr>
                <a:srgbClr val="FF0000"/>
              </a:buClr>
              <a:buNone/>
            </a:pPr>
            <a:r>
              <a:rPr lang="en-US" sz="2600" dirty="0" err="1" smtClean="0"/>
              <a:t>Với</a:t>
            </a:r>
            <a:r>
              <a:rPr lang="en-US" sz="2600" dirty="0" smtClean="0"/>
              <a:t> </a:t>
            </a:r>
            <a:r>
              <a:rPr lang="en-US" sz="2600" dirty="0" err="1" smtClean="0"/>
              <a:t>hai</a:t>
            </a:r>
            <a:r>
              <a:rPr lang="en-US" sz="2600" dirty="0" smtClean="0"/>
              <a:t> </a:t>
            </a:r>
            <a:r>
              <a:rPr lang="en-US" sz="2600" dirty="0" err="1" smtClean="0"/>
              <a:t>biến</a:t>
            </a:r>
            <a:r>
              <a:rPr lang="en-US" sz="2600" dirty="0" smtClean="0"/>
              <a:t> </a:t>
            </a:r>
            <a:r>
              <a:rPr lang="en-US" sz="2600" dirty="0" err="1" smtClean="0"/>
              <a:t>mệnh</a:t>
            </a:r>
            <a:r>
              <a:rPr lang="en-US" sz="2600" dirty="0" smtClean="0"/>
              <a:t> </a:t>
            </a:r>
            <a:r>
              <a:rPr lang="en-US" sz="2600" dirty="0" err="1" smtClean="0"/>
              <a:t>đề</a:t>
            </a:r>
            <a:r>
              <a:rPr lang="en-US" sz="2600" dirty="0" smtClean="0"/>
              <a:t> </a:t>
            </a:r>
            <a:r>
              <a:rPr lang="en-US" sz="2600" dirty="0" err="1" smtClean="0"/>
              <a:t>p,q</a:t>
            </a:r>
            <a:r>
              <a:rPr lang="en-US" sz="2600" dirty="0" smtClean="0"/>
              <a:t> </a:t>
            </a:r>
            <a:r>
              <a:rPr lang="en-US" sz="2600" dirty="0" err="1" smtClean="0"/>
              <a:t>ta</a:t>
            </a:r>
            <a:r>
              <a:rPr lang="en-US" sz="2600" dirty="0" smtClean="0"/>
              <a:t> </a:t>
            </a:r>
            <a:r>
              <a:rPr lang="en-US" sz="2600" dirty="0" err="1" smtClean="0"/>
              <a:t>có</a:t>
            </a:r>
            <a:r>
              <a:rPr lang="en-US" sz="2600" dirty="0" smtClean="0"/>
              <a:t> </a:t>
            </a:r>
            <a:r>
              <a:rPr lang="en-US" sz="2600" dirty="0" err="1" smtClean="0"/>
              <a:t>bốn</a:t>
            </a:r>
            <a:r>
              <a:rPr lang="en-US" sz="2600" dirty="0" smtClean="0"/>
              <a:t> </a:t>
            </a:r>
            <a:r>
              <a:rPr lang="en-US" sz="2600" dirty="0" err="1" smtClean="0"/>
              <a:t>trường</a:t>
            </a:r>
            <a:r>
              <a:rPr lang="en-US" sz="2600" dirty="0" smtClean="0"/>
              <a:t> </a:t>
            </a:r>
            <a:r>
              <a:rPr lang="en-US" sz="2600" dirty="0" err="1" smtClean="0"/>
              <a:t>hợp</a:t>
            </a:r>
            <a:r>
              <a:rPr lang="en-US" sz="2600" dirty="0" smtClean="0"/>
              <a:t> </a:t>
            </a:r>
            <a:r>
              <a:rPr lang="en-US" sz="2600" dirty="0" err="1" smtClean="0"/>
              <a:t>chân</a:t>
            </a:r>
            <a:r>
              <a:rPr lang="en-US" sz="2600" dirty="0" smtClean="0"/>
              <a:t> </a:t>
            </a:r>
            <a:r>
              <a:rPr lang="en-US" sz="2600" dirty="0" err="1" smtClean="0"/>
              <a:t>trị</a:t>
            </a:r>
            <a:r>
              <a:rPr lang="en-US" sz="2600" dirty="0" smtClean="0"/>
              <a:t> </a:t>
            </a:r>
            <a:r>
              <a:rPr lang="en-US" sz="2600" dirty="0" err="1" smtClean="0"/>
              <a:t>của</a:t>
            </a:r>
            <a:r>
              <a:rPr lang="en-US" sz="2600" dirty="0" smtClean="0"/>
              <a:t> </a:t>
            </a:r>
            <a:r>
              <a:rPr lang="en-US" sz="2600" dirty="0" err="1" smtClean="0"/>
              <a:t>bộ</a:t>
            </a:r>
            <a:r>
              <a:rPr lang="en-US" sz="2600" dirty="0" smtClean="0"/>
              <a:t> </a:t>
            </a:r>
            <a:r>
              <a:rPr lang="en-US" sz="2600" dirty="0" err="1" smtClean="0"/>
              <a:t>biến</a:t>
            </a:r>
            <a:r>
              <a:rPr lang="en-US" sz="2600" dirty="0" smtClean="0"/>
              <a:t> (</a:t>
            </a:r>
            <a:r>
              <a:rPr lang="en-US" sz="2600" dirty="0" err="1" smtClean="0"/>
              <a:t>p,q</a:t>
            </a:r>
            <a:r>
              <a:rPr lang="en-US" sz="2600" dirty="0" smtClean="0"/>
              <a:t>) </a:t>
            </a:r>
            <a:r>
              <a:rPr lang="en-US" sz="2600" dirty="0" err="1" smtClean="0"/>
              <a:t>là</a:t>
            </a:r>
            <a:r>
              <a:rPr lang="en-US" sz="2600" dirty="0" smtClean="0"/>
              <a:t> </a:t>
            </a:r>
            <a:r>
              <a:rPr lang="en-US" sz="2600" dirty="0" err="1" smtClean="0"/>
              <a:t>các</a:t>
            </a:r>
            <a:r>
              <a:rPr lang="en-US" sz="2600" dirty="0" smtClean="0"/>
              <a:t> </a:t>
            </a:r>
            <a:r>
              <a:rPr lang="en-US" sz="2600" dirty="0" err="1" smtClean="0"/>
              <a:t>bộ</a:t>
            </a:r>
            <a:r>
              <a:rPr lang="en-US" sz="2600" dirty="0" smtClean="0"/>
              <a:t> </a:t>
            </a:r>
            <a:r>
              <a:rPr lang="en-US" sz="2600" dirty="0" err="1" smtClean="0"/>
              <a:t>giá</a:t>
            </a:r>
            <a:r>
              <a:rPr lang="en-US" sz="2600" dirty="0" smtClean="0"/>
              <a:t> </a:t>
            </a:r>
            <a:r>
              <a:rPr lang="en-US" sz="2600" dirty="0" err="1" smtClean="0"/>
              <a:t>trị</a:t>
            </a:r>
            <a:r>
              <a:rPr lang="en-US" sz="2600" dirty="0" smtClean="0"/>
              <a:t> (0,0), (0,1), (1,0) </a:t>
            </a:r>
            <a:r>
              <a:rPr lang="en-US" sz="2600" dirty="0" err="1" smtClean="0"/>
              <a:t>và</a:t>
            </a:r>
            <a:r>
              <a:rPr lang="en-US" sz="2600" dirty="0" smtClean="0"/>
              <a:t> (1,1).</a:t>
            </a:r>
          </a:p>
          <a:p>
            <a:pPr marL="0" indent="1588" algn="just">
              <a:buClr>
                <a:srgbClr val="FF0000"/>
              </a:buClr>
              <a:buNone/>
            </a:pPr>
            <a:r>
              <a:rPr lang="en-US" sz="2600" dirty="0" smtClean="0">
                <a:solidFill>
                  <a:schemeClr val="accent2"/>
                </a:solidFill>
              </a:rPr>
              <a:t>NX: </a:t>
            </a:r>
            <a:r>
              <a:rPr lang="en-US" sz="2600" dirty="0" err="1" smtClean="0"/>
              <a:t>Trong</a:t>
            </a:r>
            <a:r>
              <a:rPr lang="en-US" sz="2600" dirty="0" smtClean="0"/>
              <a:t> </a:t>
            </a:r>
            <a:r>
              <a:rPr lang="en-US" sz="2600" dirty="0" err="1" smtClean="0"/>
              <a:t>trường</a:t>
            </a:r>
            <a:r>
              <a:rPr lang="en-US" sz="2600" dirty="0" smtClean="0"/>
              <a:t> </a:t>
            </a:r>
            <a:r>
              <a:rPr lang="en-US" sz="2600" dirty="0" err="1" smtClean="0"/>
              <a:t>hợp</a:t>
            </a:r>
            <a:r>
              <a:rPr lang="en-US" sz="2600" dirty="0" smtClean="0"/>
              <a:t> </a:t>
            </a:r>
            <a:r>
              <a:rPr lang="en-US" sz="2600" dirty="0" err="1" smtClean="0"/>
              <a:t>tổng</a:t>
            </a:r>
            <a:r>
              <a:rPr lang="en-US" sz="2600" dirty="0" smtClean="0"/>
              <a:t> </a:t>
            </a:r>
            <a:r>
              <a:rPr lang="en-US" sz="2600" dirty="0" err="1" smtClean="0"/>
              <a:t>quát</a:t>
            </a:r>
            <a:r>
              <a:rPr lang="en-US" sz="2600" dirty="0" smtClean="0"/>
              <a:t>, n</a:t>
            </a:r>
            <a:r>
              <a:rPr lang="vi-VN" sz="2600" dirty="0" smtClean="0"/>
              <a:t>ếu có n biến</a:t>
            </a:r>
            <a:r>
              <a:rPr lang="en-US" sz="2600" dirty="0" smtClean="0"/>
              <a:t> </a:t>
            </a:r>
            <a:r>
              <a:rPr lang="en-US" sz="2600" dirty="0" err="1" smtClean="0"/>
              <a:t>mệnh</a:t>
            </a:r>
            <a:r>
              <a:rPr lang="en-US" sz="2600" dirty="0" smtClean="0"/>
              <a:t> </a:t>
            </a:r>
            <a:r>
              <a:rPr lang="en-US" sz="2600" dirty="0" err="1" smtClean="0"/>
              <a:t>đề</a:t>
            </a:r>
            <a:r>
              <a:rPr lang="en-US" sz="2600" dirty="0" smtClean="0"/>
              <a:t> </a:t>
            </a:r>
            <a:r>
              <a:rPr lang="en-US" sz="2600" dirty="0" err="1" smtClean="0"/>
              <a:t>thì</a:t>
            </a:r>
            <a:r>
              <a:rPr lang="en-US" sz="2600" dirty="0" smtClean="0"/>
              <a:t> </a:t>
            </a:r>
            <a:r>
              <a:rPr lang="en-US" sz="2600" dirty="0" err="1" smtClean="0"/>
              <a:t>ta</a:t>
            </a:r>
            <a:r>
              <a:rPr lang="en-US" sz="2600" dirty="0" smtClean="0"/>
              <a:t> </a:t>
            </a:r>
            <a:r>
              <a:rPr lang="en-US" sz="2600" dirty="0" err="1" smtClean="0"/>
              <a:t>có</a:t>
            </a:r>
            <a:r>
              <a:rPr lang="en-US" sz="2600" dirty="0" smtClean="0"/>
              <a:t>    </a:t>
            </a:r>
            <a:r>
              <a:rPr lang="vi-VN" sz="2600" dirty="0" smtClean="0"/>
              <a:t> </a:t>
            </a:r>
            <a:r>
              <a:rPr lang="en-US" sz="2600" dirty="0" err="1" smtClean="0"/>
              <a:t>trường</a:t>
            </a:r>
            <a:r>
              <a:rPr lang="en-US" sz="2600" dirty="0" smtClean="0"/>
              <a:t> </a:t>
            </a:r>
            <a:r>
              <a:rPr lang="en-US" sz="2600" dirty="0" err="1" smtClean="0"/>
              <a:t>hợp</a:t>
            </a:r>
            <a:r>
              <a:rPr lang="en-US" sz="2600" dirty="0" smtClean="0"/>
              <a:t> </a:t>
            </a:r>
            <a:r>
              <a:rPr lang="en-US" sz="2600" dirty="0" err="1" smtClean="0"/>
              <a:t>chân</a:t>
            </a:r>
            <a:r>
              <a:rPr lang="en-US" sz="2600" dirty="0" smtClean="0"/>
              <a:t> </a:t>
            </a:r>
            <a:r>
              <a:rPr lang="en-US" sz="2600" dirty="0" err="1" smtClean="0"/>
              <a:t>trị</a:t>
            </a:r>
            <a:r>
              <a:rPr lang="en-US" sz="2600" dirty="0" smtClean="0"/>
              <a:t> </a:t>
            </a:r>
            <a:r>
              <a:rPr lang="en-US" sz="2600" dirty="0" err="1" smtClean="0"/>
              <a:t>cho</a:t>
            </a:r>
            <a:r>
              <a:rPr lang="en-US" sz="2600" dirty="0" smtClean="0"/>
              <a:t> </a:t>
            </a:r>
            <a:r>
              <a:rPr lang="vi-VN" sz="2600" dirty="0" smtClean="0"/>
              <a:t>b</a:t>
            </a:r>
            <a:r>
              <a:rPr lang="en-US" sz="2600" dirty="0" smtClean="0"/>
              <a:t>ộ n </a:t>
            </a:r>
            <a:r>
              <a:rPr lang="en-US" sz="2600" dirty="0" err="1" smtClean="0"/>
              <a:t>biến</a:t>
            </a:r>
            <a:r>
              <a:rPr lang="en-US" sz="2600" dirty="0" smtClean="0"/>
              <a:t>.</a:t>
            </a:r>
            <a:r>
              <a:rPr lang="vi-VN" sz="2600" dirty="0" smtClean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err="1" smtClean="0"/>
              <a:t>Biểu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thức</a:t>
            </a:r>
            <a:r>
              <a:rPr lang="en-US" sz="4800" b="1" dirty="0" smtClean="0"/>
              <a:t> logic</a:t>
            </a:r>
            <a:endParaRPr lang="en-US" sz="4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56B6-077A-4A36-A778-66B152E4D643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3771900" y="5092700"/>
          <a:ext cx="304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094" name="Equation" r:id="rId3" imgW="304560" imgH="380880" progId="Equation.DSMT4">
                  <p:embed/>
                </p:oleObj>
              </mc:Choice>
              <mc:Fallback>
                <p:oleObj name="Equation" r:id="rId3" imgW="304560" imgH="3808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1900" y="5092700"/>
                        <a:ext cx="3048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7772400" cy="5105400"/>
          </a:xfrm>
        </p:spPr>
        <p:txBody>
          <a:bodyPr/>
          <a:lstStyle/>
          <a:p>
            <a:pPr>
              <a:buNone/>
            </a:pPr>
            <a:r>
              <a:rPr lang="vi-VN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Ví</a:t>
            </a:r>
            <a:r>
              <a:rPr lang="en-US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dụ</a:t>
            </a:r>
            <a:r>
              <a:rPr lang="en-US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US" dirty="0" smtClean="0">
                <a:latin typeface="+mn-lt"/>
                <a:ea typeface="+mn-ea"/>
                <a:cs typeface="+mn-cs"/>
              </a:rPr>
              <a:t>Cho</a:t>
            </a:r>
            <a:r>
              <a:rPr lang="en-US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smtClean="0">
                <a:latin typeface="+mn-lt"/>
                <a:ea typeface="+mn-ea"/>
                <a:cs typeface="+mn-cs"/>
              </a:rPr>
              <a:t>E(</a:t>
            </a:r>
            <a:r>
              <a:rPr lang="en-US" dirty="0" err="1" smtClean="0">
                <a:latin typeface="+mn-lt"/>
                <a:ea typeface="+mn-ea"/>
                <a:cs typeface="+mn-cs"/>
              </a:rPr>
              <a:t>p,q,r</a:t>
            </a:r>
            <a:r>
              <a:rPr lang="en-US" dirty="0" smtClean="0">
                <a:latin typeface="+mn-lt"/>
                <a:ea typeface="+mn-ea"/>
                <a:cs typeface="+mn-cs"/>
              </a:rPr>
              <a:t>) =(p </a:t>
            </a:r>
            <a:r>
              <a:rPr lang="vi-VN" dirty="0" smtClean="0">
                <a:sym typeface="Symbol"/>
              </a:rPr>
              <a:t> </a:t>
            </a:r>
            <a:r>
              <a:rPr lang="en-US" dirty="0" smtClean="0">
                <a:latin typeface="+mn-lt"/>
                <a:ea typeface="+mn-ea"/>
                <a:cs typeface="+mn-cs"/>
              </a:rPr>
              <a:t>q) </a:t>
            </a:r>
            <a:r>
              <a:rPr lang="en-US" dirty="0" smtClean="0">
                <a:sym typeface="Symbol"/>
              </a:rPr>
              <a:t> </a:t>
            </a:r>
            <a:r>
              <a:rPr lang="en-US" dirty="0" smtClean="0">
                <a:latin typeface="+mn-lt"/>
                <a:ea typeface="+mn-ea"/>
                <a:cs typeface="+mn-cs"/>
              </a:rPr>
              <a:t>r . </a:t>
            </a:r>
          </a:p>
          <a:p>
            <a:pPr>
              <a:buNone/>
            </a:pPr>
            <a:r>
              <a:rPr lang="en-US" dirty="0" smtClean="0">
                <a:latin typeface="+mn-lt"/>
                <a:ea typeface="+mn-ea"/>
                <a:cs typeface="+mn-cs"/>
              </a:rPr>
              <a:t>Ta </a:t>
            </a:r>
            <a:r>
              <a:rPr lang="en-US" dirty="0" err="1" smtClean="0">
                <a:latin typeface="+mn-lt"/>
                <a:ea typeface="+mn-ea"/>
                <a:cs typeface="+mn-cs"/>
              </a:rPr>
              <a:t>có</a:t>
            </a:r>
            <a:r>
              <a:rPr lang="en-US" dirty="0" smtClean="0">
                <a:latin typeface="+mn-lt"/>
                <a:ea typeface="+mn-ea"/>
                <a:cs typeface="+mn-cs"/>
              </a:rPr>
              <a:t> </a:t>
            </a:r>
            <a:r>
              <a:rPr lang="en-US" dirty="0" err="1" smtClean="0">
                <a:latin typeface="+mn-lt"/>
                <a:ea typeface="+mn-ea"/>
                <a:cs typeface="+mn-cs"/>
              </a:rPr>
              <a:t>bảng</a:t>
            </a:r>
            <a:r>
              <a:rPr lang="en-US" dirty="0" smtClean="0">
                <a:latin typeface="+mn-lt"/>
                <a:ea typeface="+mn-ea"/>
                <a:cs typeface="+mn-cs"/>
              </a:rPr>
              <a:t> </a:t>
            </a:r>
            <a:r>
              <a:rPr lang="en-US" dirty="0" err="1" smtClean="0">
                <a:latin typeface="+mn-lt"/>
                <a:ea typeface="+mn-ea"/>
                <a:cs typeface="+mn-cs"/>
              </a:rPr>
              <a:t>chân</a:t>
            </a:r>
            <a:r>
              <a:rPr lang="en-US" dirty="0" smtClean="0">
                <a:latin typeface="+mn-lt"/>
                <a:ea typeface="+mn-ea"/>
                <a:cs typeface="+mn-cs"/>
              </a:rPr>
              <a:t> </a:t>
            </a:r>
            <a:r>
              <a:rPr lang="en-US" dirty="0" err="1" smtClean="0">
                <a:latin typeface="+mn-lt"/>
                <a:ea typeface="+mn-ea"/>
                <a:cs typeface="+mn-cs"/>
              </a:rPr>
              <a:t>trị</a:t>
            </a:r>
            <a:r>
              <a:rPr lang="en-US" dirty="0" smtClean="0">
                <a:latin typeface="+mn-lt"/>
                <a:ea typeface="+mn-ea"/>
                <a:cs typeface="+mn-cs"/>
              </a:rPr>
              <a:t> </a:t>
            </a:r>
            <a:r>
              <a:rPr lang="en-US" dirty="0" err="1" smtClean="0">
                <a:latin typeface="+mn-lt"/>
                <a:ea typeface="+mn-ea"/>
                <a:cs typeface="+mn-cs"/>
              </a:rPr>
              <a:t>sau</a:t>
            </a:r>
            <a:r>
              <a:rPr lang="en-US" dirty="0" smtClean="0">
                <a:latin typeface="+mn-lt"/>
                <a:ea typeface="+mn-ea"/>
                <a:cs typeface="+mn-cs"/>
              </a:rPr>
              <a:t>: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err="1" smtClean="0"/>
              <a:t>Biểu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thức</a:t>
            </a:r>
            <a:r>
              <a:rPr lang="en-US" sz="4800" b="1" dirty="0" smtClean="0"/>
              <a:t> logic</a:t>
            </a:r>
            <a:endParaRPr lang="en-US" sz="4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56B6-077A-4A36-A778-66B152E4D643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524000" y="2743203"/>
          <a:ext cx="6781800" cy="3517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6360"/>
                <a:gridCol w="1356360"/>
                <a:gridCol w="1356360"/>
                <a:gridCol w="1356360"/>
                <a:gridCol w="1356360"/>
              </a:tblGrid>
              <a:tr h="35313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n-lt"/>
                          <a:ea typeface="+mn-ea"/>
                          <a:cs typeface="+mn-cs"/>
                        </a:rPr>
                        <a:t>p </a:t>
                      </a:r>
                      <a:r>
                        <a:rPr lang="vi-VN" dirty="0" smtClean="0">
                          <a:sym typeface="Symbol"/>
                        </a:rPr>
                        <a:t> </a:t>
                      </a:r>
                      <a:r>
                        <a:rPr lang="en-US" dirty="0" smtClean="0"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n-lt"/>
                          <a:ea typeface="+mn-ea"/>
                          <a:cs typeface="+mn-cs"/>
                        </a:rPr>
                        <a:t>(p </a:t>
                      </a:r>
                      <a:r>
                        <a:rPr lang="vi-VN" dirty="0" smtClean="0">
                          <a:sym typeface="Symbol"/>
                        </a:rPr>
                        <a:t> </a:t>
                      </a:r>
                      <a:r>
                        <a:rPr lang="en-US" dirty="0" smtClean="0">
                          <a:latin typeface="+mn-lt"/>
                          <a:ea typeface="+mn-ea"/>
                          <a:cs typeface="+mn-cs"/>
                        </a:rPr>
                        <a:t>q) </a:t>
                      </a:r>
                      <a:r>
                        <a:rPr lang="en-US" dirty="0" smtClean="0">
                          <a:sym typeface="Symbol"/>
                        </a:rPr>
                        <a:t> </a:t>
                      </a:r>
                      <a:r>
                        <a:rPr lang="en-US" dirty="0" smtClean="0">
                          <a:latin typeface="+mn-lt"/>
                          <a:ea typeface="+mn-ea"/>
                          <a:cs typeface="+mn-cs"/>
                        </a:rPr>
                        <a:t>r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400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400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400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400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400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400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400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400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8001000" cy="4953000"/>
          </a:xfrm>
        </p:spPr>
        <p:txBody>
          <a:bodyPr/>
          <a:lstStyle/>
          <a:p>
            <a:pPr marL="0" indent="165100" algn="just">
              <a:buNone/>
            </a:pPr>
            <a:r>
              <a:rPr lang="vi-VN" dirty="0" smtClean="0">
                <a:solidFill>
                  <a:srgbClr val="FF0000"/>
                </a:solidFill>
              </a:rPr>
              <a:t>Tương đương logic: </a:t>
            </a:r>
            <a:r>
              <a:rPr lang="vi-VN" dirty="0" smtClean="0"/>
              <a:t>Hai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logic </a:t>
            </a:r>
            <a:r>
              <a:rPr lang="vi-VN" dirty="0" smtClean="0"/>
              <a:t>E và F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mệnh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vi-VN" dirty="0" smtClean="0"/>
              <a:t> được gọi là</a:t>
            </a:r>
            <a:r>
              <a:rPr lang="en-US" dirty="0" smtClean="0"/>
              <a:t> </a:t>
            </a:r>
            <a:r>
              <a:rPr lang="vi-VN" dirty="0" smtClean="0"/>
              <a:t>tương đương logic nếu chúng có cùng bảng chân trị.</a:t>
            </a:r>
          </a:p>
          <a:p>
            <a:pPr>
              <a:buNone/>
            </a:pPr>
            <a:r>
              <a:rPr lang="vi-VN" dirty="0" smtClean="0"/>
              <a:t>Ký hiệu</a:t>
            </a:r>
            <a:r>
              <a:rPr lang="en-US" dirty="0" smtClean="0"/>
              <a:t>:</a:t>
            </a:r>
            <a:r>
              <a:rPr lang="vi-VN" dirty="0" smtClean="0"/>
              <a:t> E </a:t>
            </a:r>
            <a:r>
              <a:rPr lang="vi-VN" dirty="0" smtClean="0">
                <a:sym typeface="Symbol"/>
              </a:rPr>
              <a:t></a:t>
            </a:r>
            <a:r>
              <a:rPr lang="en-US" dirty="0" smtClean="0">
                <a:sym typeface="Symbol"/>
              </a:rPr>
              <a:t> </a:t>
            </a:r>
            <a:r>
              <a:rPr lang="vi-VN" dirty="0" smtClean="0"/>
              <a:t>F</a:t>
            </a:r>
            <a:r>
              <a:rPr lang="en-US" dirty="0" smtClean="0"/>
              <a:t>  (E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đương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F).</a:t>
            </a:r>
            <a:endParaRPr lang="vi-VN" dirty="0" smtClean="0"/>
          </a:p>
          <a:p>
            <a:pPr>
              <a:buNone/>
            </a:pPr>
            <a:r>
              <a:rPr lang="vi-VN" dirty="0" smtClean="0">
                <a:solidFill>
                  <a:srgbClr val="FF0000"/>
                </a:solidFill>
              </a:rPr>
              <a:t>Ví dụ</a:t>
            </a:r>
            <a:r>
              <a:rPr lang="en-US" dirty="0" smtClean="0">
                <a:solidFill>
                  <a:srgbClr val="FF0000"/>
                </a:solidFill>
              </a:rPr>
              <a:t>: </a:t>
            </a:r>
            <a:r>
              <a:rPr lang="vi-VN" dirty="0" smtClean="0">
                <a:solidFill>
                  <a:srgbClr val="FF0000"/>
                </a:solidFill>
              </a:rPr>
              <a:t> </a:t>
            </a:r>
            <a:r>
              <a:rPr lang="vi-VN" dirty="0" smtClean="0">
                <a:sym typeface="Symbol"/>
              </a:rPr>
              <a:t></a:t>
            </a:r>
            <a:r>
              <a:rPr lang="vi-VN" dirty="0" smtClean="0"/>
              <a:t>(p </a:t>
            </a:r>
            <a:r>
              <a:rPr lang="vi-VN" dirty="0" smtClean="0">
                <a:sym typeface="Symbol"/>
              </a:rPr>
              <a:t></a:t>
            </a:r>
            <a:r>
              <a:rPr lang="vi-VN" dirty="0" smtClean="0"/>
              <a:t> q) </a:t>
            </a:r>
            <a:r>
              <a:rPr lang="vi-VN" dirty="0" smtClean="0">
                <a:sym typeface="Symbol"/>
              </a:rPr>
              <a:t></a:t>
            </a:r>
            <a:r>
              <a:rPr lang="vi-VN" dirty="0" smtClean="0"/>
              <a:t> </a:t>
            </a:r>
            <a:r>
              <a:rPr lang="vi-VN" dirty="0">
                <a:sym typeface="Symbol"/>
              </a:rPr>
              <a:t></a:t>
            </a:r>
            <a:r>
              <a:rPr lang="vi-VN" dirty="0" smtClean="0"/>
              <a:t>p </a:t>
            </a:r>
            <a:r>
              <a:rPr lang="vi-VN" dirty="0">
                <a:sym typeface="Symbol"/>
              </a:rPr>
              <a:t></a:t>
            </a:r>
            <a:r>
              <a:rPr lang="vi-VN" dirty="0" smtClean="0"/>
              <a:t> </a:t>
            </a:r>
            <a:r>
              <a:rPr lang="vi-VN" dirty="0" smtClean="0">
                <a:sym typeface="Symbol"/>
              </a:rPr>
              <a:t></a:t>
            </a:r>
            <a:r>
              <a:rPr lang="vi-VN" dirty="0" smtClean="0"/>
              <a:t>q</a:t>
            </a:r>
          </a:p>
          <a:p>
            <a:pPr marL="0" indent="165100" algn="just">
              <a:buNone/>
            </a:pP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logic E </a:t>
            </a:r>
            <a:r>
              <a:rPr lang="vi-VN" dirty="0" smtClean="0"/>
              <a:t>được gọi là </a:t>
            </a:r>
            <a:r>
              <a:rPr lang="vi-VN" dirty="0" smtClean="0">
                <a:solidFill>
                  <a:schemeClr val="accent2"/>
                </a:solidFill>
              </a:rPr>
              <a:t>hằng đúng </a:t>
            </a:r>
            <a:r>
              <a:rPr lang="vi-VN" dirty="0" smtClean="0"/>
              <a:t>nếu </a:t>
            </a:r>
            <a:r>
              <a:rPr lang="en-US" dirty="0" err="1" smtClean="0"/>
              <a:t>chân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E </a:t>
            </a:r>
            <a:r>
              <a:rPr lang="vi-VN" dirty="0" smtClean="0"/>
              <a:t>luôn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vi-VN" dirty="0" smtClean="0"/>
              <a:t>1</a:t>
            </a:r>
            <a:r>
              <a:rPr lang="en-US" dirty="0" smtClean="0"/>
              <a:t>(</a:t>
            </a:r>
            <a:r>
              <a:rPr lang="en-US" dirty="0" err="1" smtClean="0"/>
              <a:t>đúng</a:t>
            </a:r>
            <a:r>
              <a:rPr lang="en-US" dirty="0" smtClean="0"/>
              <a:t>)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mọi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chân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mệnh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E. </a:t>
            </a:r>
            <a:r>
              <a:rPr lang="en-US" dirty="0" err="1" smtClean="0"/>
              <a:t>Nói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, E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hằng</a:t>
            </a:r>
            <a:r>
              <a:rPr lang="en-US" dirty="0" smtClean="0"/>
              <a:t> </a:t>
            </a:r>
            <a:r>
              <a:rPr lang="en-US" dirty="0" err="1" smtClean="0"/>
              <a:t>đúng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ta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vi-VN" dirty="0" smtClean="0"/>
              <a:t>E </a:t>
            </a:r>
            <a:r>
              <a:rPr lang="vi-VN" dirty="0" smtClean="0">
                <a:sym typeface="Symbol"/>
              </a:rPr>
              <a:t></a:t>
            </a:r>
            <a:r>
              <a:rPr lang="en-US" dirty="0" smtClean="0">
                <a:sym typeface="Symbol"/>
              </a:rPr>
              <a:t> 1.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err="1" smtClean="0"/>
              <a:t>Biểu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thức</a:t>
            </a:r>
            <a:r>
              <a:rPr lang="en-US" sz="4800" b="1" dirty="0" smtClean="0"/>
              <a:t> logic</a:t>
            </a:r>
            <a:endParaRPr lang="en-US" sz="4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56B6-077A-4A36-A778-66B152E4D643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8001000" cy="4953000"/>
          </a:xfrm>
        </p:spPr>
        <p:txBody>
          <a:bodyPr/>
          <a:lstStyle/>
          <a:p>
            <a:pPr marL="0" indent="165100" algn="just">
              <a:buNone/>
            </a:pP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, E </a:t>
            </a:r>
            <a:r>
              <a:rPr lang="vi-VN" dirty="0" smtClean="0"/>
              <a:t>là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vi-VN" dirty="0" smtClean="0">
                <a:solidFill>
                  <a:schemeClr val="accent2"/>
                </a:solidFill>
              </a:rPr>
              <a:t>hằng sai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ta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vi-VN" dirty="0" smtClean="0"/>
              <a:t> E </a:t>
            </a:r>
            <a:r>
              <a:rPr lang="vi-VN" dirty="0" smtClean="0">
                <a:sym typeface="Symbol"/>
              </a:rPr>
              <a:t></a:t>
            </a:r>
            <a:r>
              <a:rPr lang="en-US" dirty="0" smtClean="0">
                <a:sym typeface="Symbol"/>
              </a:rPr>
              <a:t> 0.</a:t>
            </a:r>
          </a:p>
          <a:p>
            <a:pPr marL="0" indent="165100" algn="just">
              <a:buNone/>
            </a:pPr>
            <a:r>
              <a:rPr lang="en-US" dirty="0" err="1" smtClean="0">
                <a:solidFill>
                  <a:srgbClr val="FF0000"/>
                </a:solidFill>
                <a:sym typeface="Symbol"/>
              </a:rPr>
              <a:t>Ví</a:t>
            </a:r>
            <a:r>
              <a:rPr lang="en-US" dirty="0" smtClean="0">
                <a:solidFill>
                  <a:srgbClr val="FF0000"/>
                </a:solidFill>
                <a:sym typeface="Symbol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sym typeface="Symbol"/>
              </a:rPr>
              <a:t>dụ</a:t>
            </a:r>
            <a:r>
              <a:rPr lang="en-US" dirty="0" smtClean="0">
                <a:solidFill>
                  <a:srgbClr val="FF0000"/>
                </a:solidFill>
                <a:sym typeface="Symbol"/>
              </a:rPr>
              <a:t>: </a:t>
            </a:r>
            <a:r>
              <a:rPr lang="en-US" dirty="0" smtClean="0">
                <a:sym typeface="Symbol"/>
              </a:rPr>
              <a:t>E(</a:t>
            </a:r>
            <a:r>
              <a:rPr lang="en-US" dirty="0" err="1" smtClean="0">
                <a:sym typeface="Symbol"/>
              </a:rPr>
              <a:t>p,q</a:t>
            </a:r>
            <a:r>
              <a:rPr lang="en-US" dirty="0" smtClean="0">
                <a:sym typeface="Symbol"/>
              </a:rPr>
              <a:t>) =</a:t>
            </a:r>
            <a:r>
              <a:rPr lang="vi-VN" dirty="0" smtClean="0"/>
              <a:t> p </a:t>
            </a:r>
            <a:r>
              <a:rPr lang="vi-VN" dirty="0" smtClean="0">
                <a:sym typeface="Symbol"/>
              </a:rPr>
              <a:t></a:t>
            </a:r>
            <a:r>
              <a:rPr lang="vi-VN" dirty="0" smtClean="0"/>
              <a:t> </a:t>
            </a:r>
            <a:r>
              <a:rPr lang="vi-VN" dirty="0" smtClean="0">
                <a:sym typeface="Symbol"/>
              </a:rPr>
              <a:t></a:t>
            </a:r>
            <a:r>
              <a:rPr lang="en-US" dirty="0" smtClean="0">
                <a:sym typeface="Symbol"/>
              </a:rPr>
              <a:t>p </a:t>
            </a:r>
            <a:r>
              <a:rPr lang="en-US" dirty="0" err="1" smtClean="0">
                <a:sym typeface="Symbol"/>
              </a:rPr>
              <a:t>là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hằng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sai</a:t>
            </a:r>
            <a:r>
              <a:rPr lang="en-US" dirty="0" smtClean="0">
                <a:sym typeface="Symbol"/>
              </a:rPr>
              <a:t>.</a:t>
            </a:r>
          </a:p>
          <a:p>
            <a:pPr marL="0" indent="165100" algn="just">
              <a:buNone/>
            </a:pPr>
            <a:r>
              <a:rPr lang="en-US" dirty="0" smtClean="0"/>
              <a:t>	   F(</a:t>
            </a:r>
            <a:r>
              <a:rPr lang="en-US" dirty="0" err="1" smtClean="0"/>
              <a:t>p,q</a:t>
            </a:r>
            <a:r>
              <a:rPr lang="en-US" dirty="0" smtClean="0"/>
              <a:t>) =(p</a:t>
            </a:r>
            <a:r>
              <a:rPr lang="vi-VN" dirty="0" smtClean="0">
                <a:sym typeface="Symbol"/>
              </a:rPr>
              <a:t></a:t>
            </a:r>
            <a:r>
              <a:rPr lang="en-US" dirty="0" smtClean="0">
                <a:sym typeface="Symbol"/>
              </a:rPr>
              <a:t>q)</a:t>
            </a:r>
            <a:r>
              <a:rPr lang="vi-VN" dirty="0" smtClean="0">
                <a:sym typeface="Symbol"/>
              </a:rPr>
              <a:t> </a:t>
            </a:r>
            <a:r>
              <a:rPr lang="en-US" dirty="0" smtClean="0">
                <a:sym typeface="Symbol"/>
              </a:rPr>
              <a:t> (</a:t>
            </a:r>
            <a:r>
              <a:rPr lang="vi-VN" dirty="0" smtClean="0">
                <a:sym typeface="Symbol"/>
              </a:rPr>
              <a:t></a:t>
            </a:r>
            <a:r>
              <a:rPr lang="en-US" dirty="0" smtClean="0">
                <a:sym typeface="Symbol"/>
              </a:rPr>
              <a:t>p </a:t>
            </a:r>
            <a:r>
              <a:rPr lang="vi-VN" dirty="0" smtClean="0">
                <a:sym typeface="Symbol"/>
              </a:rPr>
              <a:t></a:t>
            </a:r>
            <a:r>
              <a:rPr lang="vi-VN" dirty="0" smtClean="0"/>
              <a:t> q</a:t>
            </a:r>
            <a:r>
              <a:rPr lang="en-US" dirty="0" smtClean="0"/>
              <a:t>)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hằng</a:t>
            </a:r>
            <a:r>
              <a:rPr lang="en-US" dirty="0" smtClean="0"/>
              <a:t> </a:t>
            </a:r>
            <a:r>
              <a:rPr lang="en-US" dirty="0" err="1" smtClean="0"/>
              <a:t>đúng</a:t>
            </a:r>
            <a:r>
              <a:rPr lang="en-US" dirty="0" smtClean="0"/>
              <a:t>.</a:t>
            </a:r>
          </a:p>
          <a:p>
            <a:pPr marL="0" indent="165100" algn="just">
              <a:buNone/>
            </a:pPr>
            <a:r>
              <a:rPr lang="vi-VN" dirty="0" smtClean="0">
                <a:solidFill>
                  <a:srgbClr val="FF0000"/>
                </a:solidFill>
              </a:rPr>
              <a:t>Định lý: </a:t>
            </a:r>
            <a:r>
              <a:rPr lang="vi-VN" dirty="0" smtClean="0"/>
              <a:t>Hai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logic </a:t>
            </a:r>
            <a:r>
              <a:rPr lang="vi-VN" dirty="0" smtClean="0"/>
              <a:t>E và F tương đương với nhau khi</a:t>
            </a:r>
            <a:r>
              <a:rPr lang="en-US" dirty="0" smtClean="0"/>
              <a:t> </a:t>
            </a:r>
            <a:r>
              <a:rPr lang="vi-VN" dirty="0" smtClean="0"/>
              <a:t>và chỉ khi E</a:t>
            </a:r>
            <a:r>
              <a:rPr lang="en-US" dirty="0" smtClean="0"/>
              <a:t> </a:t>
            </a:r>
            <a:r>
              <a:rPr lang="vi-VN" dirty="0" smtClean="0">
                <a:sym typeface="Symbol"/>
              </a:rPr>
              <a:t></a:t>
            </a:r>
            <a:r>
              <a:rPr lang="en-US" dirty="0" smtClean="0">
                <a:sym typeface="Symbol"/>
              </a:rPr>
              <a:t> </a:t>
            </a:r>
            <a:r>
              <a:rPr lang="vi-VN" dirty="0" smtClean="0"/>
              <a:t>F là hằng đúng.</a:t>
            </a:r>
            <a:endParaRPr lang="en-US" dirty="0" smtClean="0"/>
          </a:p>
          <a:p>
            <a:pPr marL="0" indent="165100" algn="just">
              <a:buNone/>
            </a:pPr>
            <a:r>
              <a:rPr lang="en-US" dirty="0" err="1" smtClean="0">
                <a:solidFill>
                  <a:schemeClr val="accent2"/>
                </a:solidFill>
              </a:rPr>
              <a:t>Ví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dụ</a:t>
            </a:r>
            <a:r>
              <a:rPr lang="en-US" dirty="0" smtClean="0">
                <a:solidFill>
                  <a:schemeClr val="accent2"/>
                </a:solidFill>
              </a:rPr>
              <a:t>: </a:t>
            </a:r>
            <a:r>
              <a:rPr lang="en-US" dirty="0" smtClean="0"/>
              <a:t>(p</a:t>
            </a:r>
            <a:r>
              <a:rPr lang="vi-VN" dirty="0" smtClean="0">
                <a:sym typeface="Symbol"/>
              </a:rPr>
              <a:t></a:t>
            </a:r>
            <a:r>
              <a:rPr lang="en-US" dirty="0" smtClean="0">
                <a:sym typeface="Symbol"/>
              </a:rPr>
              <a:t>q)</a:t>
            </a:r>
            <a:r>
              <a:rPr lang="vi-VN" dirty="0" smtClean="0">
                <a:sym typeface="Symbol"/>
              </a:rPr>
              <a:t> </a:t>
            </a:r>
            <a:r>
              <a:rPr lang="en-US" dirty="0" smtClean="0">
                <a:sym typeface="Symbol"/>
              </a:rPr>
              <a:t> (</a:t>
            </a:r>
            <a:r>
              <a:rPr lang="vi-VN" dirty="0" smtClean="0">
                <a:sym typeface="Symbol"/>
              </a:rPr>
              <a:t></a:t>
            </a:r>
            <a:r>
              <a:rPr lang="en-US" dirty="0" smtClean="0">
                <a:sym typeface="Symbol"/>
              </a:rPr>
              <a:t>p </a:t>
            </a:r>
            <a:r>
              <a:rPr lang="vi-VN" dirty="0" smtClean="0">
                <a:sym typeface="Symbol"/>
              </a:rPr>
              <a:t></a:t>
            </a:r>
            <a:r>
              <a:rPr lang="vi-VN" dirty="0" smtClean="0"/>
              <a:t> q</a:t>
            </a:r>
            <a:r>
              <a:rPr lang="en-US" dirty="0" smtClean="0"/>
              <a:t>)</a:t>
            </a:r>
            <a:endParaRPr lang="en-US" dirty="0" smtClean="0">
              <a:solidFill>
                <a:schemeClr val="accent2"/>
              </a:solidFill>
            </a:endParaRPr>
          </a:p>
          <a:p>
            <a:pPr marL="0" indent="165100" algn="just">
              <a:buNone/>
            </a:pPr>
            <a:r>
              <a:rPr lang="vi-VN" dirty="0" smtClean="0">
                <a:solidFill>
                  <a:srgbClr val="FF0000"/>
                </a:solidFill>
              </a:rPr>
              <a:t>Hệ quả logic: </a:t>
            </a:r>
            <a:r>
              <a:rPr lang="vi-VN" dirty="0" smtClean="0"/>
              <a:t>F được gọi là hệ quả logic của E nếu E</a:t>
            </a:r>
            <a:r>
              <a:rPr lang="en-US" dirty="0" smtClean="0"/>
              <a:t> </a:t>
            </a:r>
            <a:r>
              <a:rPr lang="vi-VN" dirty="0" smtClean="0">
                <a:sym typeface="Symbol"/>
              </a:rPr>
              <a:t></a:t>
            </a:r>
            <a:r>
              <a:rPr lang="en-US" dirty="0" smtClean="0">
                <a:sym typeface="Symbol"/>
              </a:rPr>
              <a:t> </a:t>
            </a:r>
            <a:r>
              <a:rPr lang="vi-VN" dirty="0" smtClean="0"/>
              <a:t>F là</a:t>
            </a:r>
            <a:r>
              <a:rPr lang="en-US" dirty="0" smtClean="0"/>
              <a:t> </a:t>
            </a:r>
            <a:r>
              <a:rPr lang="vi-VN" dirty="0" smtClean="0"/>
              <a:t>hằng đúng.</a:t>
            </a:r>
          </a:p>
          <a:p>
            <a:pPr marL="0" indent="165100" algn="just">
              <a:buNone/>
            </a:pPr>
            <a:r>
              <a:rPr lang="vi-VN" dirty="0" smtClean="0"/>
              <a:t>Ký hiệu</a:t>
            </a:r>
            <a:r>
              <a:rPr lang="en-US" dirty="0" smtClean="0"/>
              <a:t>: </a:t>
            </a:r>
            <a:r>
              <a:rPr lang="vi-VN" dirty="0" smtClean="0"/>
              <a:t>E</a:t>
            </a:r>
            <a:r>
              <a:rPr lang="en-US" dirty="0" smtClean="0"/>
              <a:t> </a:t>
            </a:r>
            <a:r>
              <a:rPr lang="vi-VN" dirty="0" smtClean="0">
                <a:sym typeface="Symbol"/>
              </a:rPr>
              <a:t></a:t>
            </a:r>
            <a:r>
              <a:rPr lang="en-US" dirty="0" smtClean="0">
                <a:sym typeface="Symbol"/>
              </a:rPr>
              <a:t> </a:t>
            </a:r>
            <a:r>
              <a:rPr lang="vi-VN" dirty="0" smtClean="0"/>
              <a:t>F</a:t>
            </a:r>
          </a:p>
          <a:p>
            <a:pPr marL="0" indent="165100" algn="just">
              <a:buNone/>
            </a:pPr>
            <a:r>
              <a:rPr lang="vi-VN" dirty="0" smtClean="0">
                <a:solidFill>
                  <a:srgbClr val="FF0000"/>
                </a:solidFill>
              </a:rPr>
              <a:t>Ví dụ: </a:t>
            </a:r>
            <a:r>
              <a:rPr lang="vi-VN" dirty="0" smtClean="0">
                <a:sym typeface="Symbol"/>
              </a:rPr>
              <a:t></a:t>
            </a:r>
            <a:r>
              <a:rPr lang="vi-VN" dirty="0" smtClean="0"/>
              <a:t>(p </a:t>
            </a:r>
            <a:r>
              <a:rPr lang="vi-VN" dirty="0" smtClean="0">
                <a:sym typeface="Symbol"/>
              </a:rPr>
              <a:t></a:t>
            </a:r>
            <a:r>
              <a:rPr lang="vi-VN" dirty="0" smtClean="0"/>
              <a:t> q) </a:t>
            </a:r>
            <a:r>
              <a:rPr lang="vi-VN" dirty="0" smtClean="0">
                <a:sym typeface="Symbol"/>
              </a:rPr>
              <a:t></a:t>
            </a:r>
            <a:r>
              <a:rPr lang="vi-VN" dirty="0" smtClean="0"/>
              <a:t> </a:t>
            </a:r>
            <a:r>
              <a:rPr lang="vi-VN" dirty="0" smtClean="0">
                <a:sym typeface="Symbol"/>
              </a:rPr>
              <a:t></a:t>
            </a:r>
            <a:r>
              <a:rPr lang="vi-VN" dirty="0" smtClean="0"/>
              <a:t>p</a:t>
            </a:r>
            <a:endParaRPr lang="en-US" dirty="0" smtClean="0"/>
          </a:p>
          <a:p>
            <a:pPr marL="0" indent="165100" algn="just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err="1" smtClean="0"/>
              <a:t>Biểu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thức</a:t>
            </a:r>
            <a:r>
              <a:rPr lang="en-US" sz="4800" b="1" dirty="0" smtClean="0"/>
              <a:t> logic</a:t>
            </a:r>
            <a:endParaRPr lang="en-US" sz="4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381000"/>
          </a:xfrm>
        </p:spPr>
        <p:txBody>
          <a:bodyPr/>
          <a:lstStyle/>
          <a:p>
            <a:fld id="{3D9E56B6-077A-4A36-A778-66B152E4D643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8001000" cy="4530725"/>
          </a:xfrm>
        </p:spPr>
        <p:txBody>
          <a:bodyPr/>
          <a:lstStyle/>
          <a:p>
            <a:pPr marL="0" indent="344488" algn="just">
              <a:buClr>
                <a:srgbClr val="FF0000"/>
              </a:buClr>
              <a:buFont typeface="+mj-lt"/>
              <a:buAutoNum type="arabicPeriod"/>
            </a:pPr>
            <a:r>
              <a:rPr lang="vi-VN" dirty="0" smtClean="0">
                <a:solidFill>
                  <a:srgbClr val="FF0000"/>
                </a:solidFill>
              </a:rPr>
              <a:t>Phủ định của phủ định</a:t>
            </a:r>
            <a:r>
              <a:rPr lang="en-US" dirty="0" smtClean="0">
                <a:solidFill>
                  <a:srgbClr val="FF0000"/>
                </a:solidFill>
              </a:rPr>
              <a:t>: </a:t>
            </a:r>
            <a:r>
              <a:rPr lang="en-US" dirty="0" smtClean="0">
                <a:sym typeface="Symbol"/>
              </a:rPr>
              <a:t></a:t>
            </a:r>
            <a:r>
              <a:rPr lang="vi-VN" dirty="0" smtClean="0"/>
              <a:t>p </a:t>
            </a:r>
            <a:r>
              <a:rPr lang="vi-VN" dirty="0" smtClean="0">
                <a:sym typeface="Symbol"/>
              </a:rPr>
              <a:t></a:t>
            </a:r>
            <a:r>
              <a:rPr lang="en-US" dirty="0" smtClean="0">
                <a:sym typeface="Symbol"/>
              </a:rPr>
              <a:t> </a:t>
            </a:r>
            <a:r>
              <a:rPr lang="vi-VN" dirty="0" smtClean="0"/>
              <a:t>p</a:t>
            </a:r>
            <a:endParaRPr lang="en-US" dirty="0" smtClean="0"/>
          </a:p>
          <a:p>
            <a:pPr marL="0" indent="344488" algn="just">
              <a:buClr>
                <a:srgbClr val="FF0000"/>
              </a:buClr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Qui </a:t>
            </a:r>
            <a:r>
              <a:rPr lang="en-US" dirty="0" err="1" smtClean="0">
                <a:solidFill>
                  <a:srgbClr val="FF0000"/>
                </a:solidFill>
              </a:rPr>
              <a:t>tắc</a:t>
            </a:r>
            <a:r>
              <a:rPr lang="en-US" dirty="0" smtClean="0">
                <a:solidFill>
                  <a:srgbClr val="FF0000"/>
                </a:solidFill>
              </a:rPr>
              <a:t> De Morgan:</a:t>
            </a:r>
            <a:r>
              <a:rPr lang="en-US" dirty="0" smtClean="0"/>
              <a:t>	</a:t>
            </a:r>
            <a:r>
              <a:rPr lang="en-US" dirty="0" smtClean="0">
                <a:sym typeface="Symbol"/>
              </a:rPr>
              <a:t></a:t>
            </a:r>
            <a:r>
              <a:rPr lang="en-US" dirty="0" smtClean="0"/>
              <a:t> (p </a:t>
            </a:r>
            <a:r>
              <a:rPr lang="en-US" dirty="0" smtClean="0">
                <a:sym typeface="Symbol"/>
              </a:rPr>
              <a:t> </a:t>
            </a:r>
            <a:r>
              <a:rPr lang="en-US" dirty="0" smtClean="0"/>
              <a:t>q) </a:t>
            </a:r>
            <a:r>
              <a:rPr lang="en-US" dirty="0" smtClean="0">
                <a:sym typeface="Symbol"/>
              </a:rPr>
              <a:t>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</a:t>
            </a:r>
            <a:r>
              <a:rPr lang="en-US" dirty="0" smtClean="0"/>
              <a:t> p </a:t>
            </a:r>
            <a:r>
              <a:rPr lang="en-US" dirty="0" smtClean="0">
                <a:sym typeface="Symbol"/>
              </a:rPr>
              <a:t>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</a:t>
            </a:r>
            <a:r>
              <a:rPr lang="en-US" dirty="0" smtClean="0"/>
              <a:t> q</a:t>
            </a:r>
          </a:p>
          <a:p>
            <a:pPr marL="0" indent="344488" algn="just">
              <a:buClr>
                <a:srgbClr val="FF0000"/>
              </a:buClr>
              <a:buNone/>
              <a:tabLst>
                <a:tab pos="3657600" algn="l"/>
              </a:tabLst>
            </a:pPr>
            <a:r>
              <a:rPr lang="en-US" dirty="0" smtClean="0"/>
              <a:t>	</a:t>
            </a:r>
            <a:r>
              <a:rPr lang="en-US" dirty="0" smtClean="0">
                <a:sym typeface="Symbol"/>
              </a:rPr>
              <a:t></a:t>
            </a:r>
            <a:r>
              <a:rPr lang="en-US" dirty="0" smtClean="0"/>
              <a:t> (p </a:t>
            </a:r>
            <a:r>
              <a:rPr lang="en-US" dirty="0" smtClean="0">
                <a:sym typeface="Symbol"/>
              </a:rPr>
              <a:t> </a:t>
            </a:r>
            <a:r>
              <a:rPr lang="en-US" dirty="0" smtClean="0"/>
              <a:t>q) </a:t>
            </a:r>
            <a:r>
              <a:rPr lang="en-US" dirty="0" smtClean="0">
                <a:sym typeface="Symbol"/>
              </a:rPr>
              <a:t>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</a:t>
            </a:r>
            <a:r>
              <a:rPr lang="en-US" dirty="0" smtClean="0"/>
              <a:t> p </a:t>
            </a:r>
            <a:r>
              <a:rPr lang="en-US" dirty="0" smtClean="0">
                <a:sym typeface="Symbol"/>
              </a:rPr>
              <a:t>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</a:t>
            </a:r>
            <a:r>
              <a:rPr lang="en-US" dirty="0" smtClean="0"/>
              <a:t> q</a:t>
            </a:r>
          </a:p>
          <a:p>
            <a:pPr marL="0" indent="344488" algn="just">
              <a:buClr>
                <a:srgbClr val="FF0000"/>
              </a:buClr>
              <a:buFont typeface="+mj-lt"/>
              <a:buAutoNum type="arabicPeriod" startAt="3"/>
            </a:pPr>
            <a:r>
              <a:rPr lang="en-US" dirty="0" err="1" smtClean="0">
                <a:solidFill>
                  <a:srgbClr val="FF0000"/>
                </a:solidFill>
              </a:rPr>
              <a:t>Luật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giao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hoán</a:t>
            </a:r>
            <a:r>
              <a:rPr lang="en-US" dirty="0" smtClean="0">
                <a:solidFill>
                  <a:srgbClr val="FF0000"/>
                </a:solidFill>
              </a:rPr>
              <a:t>: 	</a:t>
            </a:r>
            <a:r>
              <a:rPr lang="en-US" dirty="0" smtClean="0"/>
              <a:t>p </a:t>
            </a:r>
            <a:r>
              <a:rPr lang="en-US" dirty="0" smtClean="0">
                <a:sym typeface="Symbol"/>
              </a:rPr>
              <a:t></a:t>
            </a:r>
            <a:r>
              <a:rPr lang="en-US" dirty="0" smtClean="0"/>
              <a:t> q </a:t>
            </a:r>
            <a:r>
              <a:rPr lang="en-US" dirty="0" smtClean="0">
                <a:sym typeface="Symbol"/>
              </a:rPr>
              <a:t></a:t>
            </a:r>
            <a:r>
              <a:rPr lang="en-US" dirty="0" smtClean="0"/>
              <a:t> q </a:t>
            </a:r>
            <a:r>
              <a:rPr lang="en-US" dirty="0" smtClean="0">
                <a:sym typeface="Symbol"/>
              </a:rPr>
              <a:t></a:t>
            </a:r>
            <a:r>
              <a:rPr lang="en-US" dirty="0" smtClean="0"/>
              <a:t> p</a:t>
            </a:r>
          </a:p>
          <a:p>
            <a:pPr marL="0" indent="344488" algn="just">
              <a:buClr>
                <a:srgbClr val="FF0000"/>
              </a:buClr>
              <a:buNone/>
            </a:pPr>
            <a:r>
              <a:rPr lang="en-US" dirty="0" smtClean="0"/>
              <a:t>				p </a:t>
            </a:r>
            <a:r>
              <a:rPr lang="en-US" dirty="0" smtClean="0">
                <a:sym typeface="Symbol"/>
              </a:rPr>
              <a:t></a:t>
            </a:r>
            <a:r>
              <a:rPr lang="en-US" dirty="0" smtClean="0"/>
              <a:t> q </a:t>
            </a:r>
            <a:r>
              <a:rPr lang="en-US" dirty="0" smtClean="0">
                <a:sym typeface="Symbol"/>
              </a:rPr>
              <a:t></a:t>
            </a:r>
            <a:r>
              <a:rPr lang="en-US" dirty="0" smtClean="0"/>
              <a:t> q </a:t>
            </a:r>
            <a:r>
              <a:rPr lang="en-US" dirty="0" smtClean="0">
                <a:sym typeface="Symbol"/>
              </a:rPr>
              <a:t></a:t>
            </a:r>
            <a:r>
              <a:rPr lang="en-US" dirty="0" smtClean="0"/>
              <a:t> p</a:t>
            </a:r>
          </a:p>
          <a:p>
            <a:pPr marL="0" indent="344488" algn="just">
              <a:buClr>
                <a:srgbClr val="FF0000"/>
              </a:buClr>
              <a:buFont typeface="+mj-lt"/>
              <a:buAutoNum type="arabicPeriod" startAt="4"/>
            </a:pPr>
            <a:r>
              <a:rPr lang="en-US" dirty="0" err="1" smtClean="0">
                <a:solidFill>
                  <a:srgbClr val="FF0000"/>
                </a:solidFill>
              </a:rPr>
              <a:t>Luật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kết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hợp</a:t>
            </a:r>
            <a:r>
              <a:rPr lang="en-US" dirty="0" smtClean="0">
                <a:solidFill>
                  <a:srgbClr val="FF0000"/>
                </a:solidFill>
              </a:rPr>
              <a:t>:	</a:t>
            </a:r>
            <a:r>
              <a:rPr lang="en-US" dirty="0" smtClean="0"/>
              <a:t>(p </a:t>
            </a:r>
            <a:r>
              <a:rPr lang="en-US" dirty="0" smtClean="0">
                <a:sym typeface="Symbol"/>
              </a:rPr>
              <a:t></a:t>
            </a:r>
            <a:r>
              <a:rPr lang="en-US" dirty="0" smtClean="0"/>
              <a:t> q) </a:t>
            </a:r>
            <a:r>
              <a:rPr lang="en-US" dirty="0" smtClean="0">
                <a:sym typeface="Symbol"/>
              </a:rPr>
              <a:t></a:t>
            </a:r>
            <a:r>
              <a:rPr lang="en-US" dirty="0" smtClean="0"/>
              <a:t> r </a:t>
            </a:r>
            <a:r>
              <a:rPr lang="en-US" dirty="0" smtClean="0">
                <a:sym typeface="Symbol"/>
              </a:rPr>
              <a:t></a:t>
            </a:r>
            <a:r>
              <a:rPr lang="en-US" dirty="0" smtClean="0"/>
              <a:t> p </a:t>
            </a:r>
            <a:r>
              <a:rPr lang="en-US" dirty="0" smtClean="0">
                <a:sym typeface="Symbol"/>
              </a:rPr>
              <a:t></a:t>
            </a:r>
            <a:r>
              <a:rPr lang="en-US" dirty="0" smtClean="0"/>
              <a:t> (q </a:t>
            </a:r>
            <a:r>
              <a:rPr lang="en-US" dirty="0" smtClean="0">
                <a:sym typeface="Symbol"/>
              </a:rPr>
              <a:t></a:t>
            </a:r>
            <a:r>
              <a:rPr lang="en-US" dirty="0" smtClean="0"/>
              <a:t> r)</a:t>
            </a:r>
          </a:p>
          <a:p>
            <a:pPr marL="0" indent="344488" algn="just">
              <a:buClr>
                <a:srgbClr val="FF0000"/>
              </a:buClr>
              <a:buNone/>
            </a:pPr>
            <a:r>
              <a:rPr lang="en-US" dirty="0" smtClean="0"/>
              <a:t>			(p </a:t>
            </a:r>
            <a:r>
              <a:rPr lang="en-US" dirty="0" smtClean="0">
                <a:sym typeface="Symbol"/>
              </a:rPr>
              <a:t></a:t>
            </a:r>
            <a:r>
              <a:rPr lang="en-US" dirty="0" smtClean="0"/>
              <a:t> q) </a:t>
            </a:r>
            <a:r>
              <a:rPr lang="en-US" dirty="0" smtClean="0">
                <a:sym typeface="Symbol"/>
              </a:rPr>
              <a:t></a:t>
            </a:r>
            <a:r>
              <a:rPr lang="en-US" dirty="0" smtClean="0"/>
              <a:t> r </a:t>
            </a:r>
            <a:r>
              <a:rPr lang="en-US" dirty="0" smtClean="0">
                <a:sym typeface="Symbol"/>
              </a:rPr>
              <a:t></a:t>
            </a:r>
            <a:r>
              <a:rPr lang="en-US" dirty="0" smtClean="0"/>
              <a:t> p</a:t>
            </a:r>
            <a:r>
              <a:rPr lang="en-US" dirty="0" smtClean="0">
                <a:sym typeface="Symbol"/>
              </a:rPr>
              <a:t>  </a:t>
            </a:r>
            <a:r>
              <a:rPr lang="en-US" dirty="0" smtClean="0"/>
              <a:t>(q </a:t>
            </a:r>
            <a:r>
              <a:rPr lang="en-US" dirty="0" smtClean="0">
                <a:sym typeface="Symbol"/>
              </a:rPr>
              <a:t></a:t>
            </a:r>
            <a:r>
              <a:rPr lang="en-US" dirty="0" smtClean="0"/>
              <a:t> r)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err="1" smtClean="0"/>
              <a:t>Các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luật</a:t>
            </a:r>
            <a:r>
              <a:rPr lang="en-US" sz="4800" b="1" dirty="0" smtClean="0"/>
              <a:t> logic</a:t>
            </a:r>
            <a:endParaRPr lang="en-US" sz="4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56B6-077A-4A36-A778-66B152E4D643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8001000" cy="4530725"/>
          </a:xfrm>
        </p:spPr>
        <p:txBody>
          <a:bodyPr/>
          <a:lstStyle/>
          <a:p>
            <a:pPr marL="0" indent="344488" algn="just">
              <a:buClr>
                <a:srgbClr val="FF0000"/>
              </a:buClr>
              <a:buFont typeface="+mj-lt"/>
              <a:buAutoNum type="arabicPeriod" startAt="5"/>
            </a:pPr>
            <a:r>
              <a:rPr lang="vi-VN" dirty="0" smtClean="0">
                <a:solidFill>
                  <a:srgbClr val="FF0000"/>
                </a:solidFill>
              </a:rPr>
              <a:t>Luật phân phối</a:t>
            </a:r>
            <a:r>
              <a:rPr lang="en-US" dirty="0" smtClean="0">
                <a:solidFill>
                  <a:srgbClr val="FF0000"/>
                </a:solidFill>
              </a:rPr>
              <a:t>: </a:t>
            </a:r>
            <a:r>
              <a:rPr lang="vi-VN" dirty="0" smtClean="0"/>
              <a:t>p </a:t>
            </a:r>
            <a:r>
              <a:rPr lang="en-US" dirty="0" smtClean="0">
                <a:sym typeface="Symbol"/>
              </a:rPr>
              <a:t></a:t>
            </a:r>
            <a:r>
              <a:rPr lang="vi-VN" dirty="0" smtClean="0"/>
              <a:t> (q </a:t>
            </a:r>
            <a:r>
              <a:rPr lang="en-US" dirty="0" smtClean="0">
                <a:sym typeface="Symbol"/>
              </a:rPr>
              <a:t></a:t>
            </a:r>
            <a:r>
              <a:rPr lang="vi-VN" dirty="0" smtClean="0"/>
              <a:t> r) </a:t>
            </a:r>
            <a:r>
              <a:rPr lang="en-US" dirty="0" smtClean="0">
                <a:sym typeface="Symbol"/>
              </a:rPr>
              <a:t></a:t>
            </a:r>
            <a:r>
              <a:rPr lang="vi-VN" dirty="0" smtClean="0"/>
              <a:t> (p </a:t>
            </a:r>
            <a:r>
              <a:rPr lang="en-US" dirty="0" smtClean="0">
                <a:sym typeface="Symbol"/>
              </a:rPr>
              <a:t></a:t>
            </a:r>
            <a:r>
              <a:rPr lang="vi-VN" dirty="0" smtClean="0"/>
              <a:t> q) </a:t>
            </a:r>
            <a:r>
              <a:rPr lang="en-US" dirty="0" smtClean="0">
                <a:sym typeface="Symbol"/>
              </a:rPr>
              <a:t></a:t>
            </a:r>
            <a:r>
              <a:rPr lang="vi-VN" dirty="0" smtClean="0"/>
              <a:t> (p </a:t>
            </a:r>
            <a:r>
              <a:rPr lang="en-US" dirty="0" smtClean="0">
                <a:sym typeface="Symbol"/>
              </a:rPr>
              <a:t></a:t>
            </a:r>
            <a:r>
              <a:rPr lang="vi-VN" dirty="0" smtClean="0"/>
              <a:t> r)</a:t>
            </a:r>
          </a:p>
          <a:p>
            <a:pPr marL="0" indent="344488" algn="just">
              <a:buClr>
                <a:srgbClr val="FF0000"/>
              </a:buClr>
              <a:buNone/>
            </a:pPr>
            <a:r>
              <a:rPr lang="en-US" dirty="0" smtClean="0"/>
              <a:t>			</a:t>
            </a:r>
            <a:r>
              <a:rPr lang="vi-VN" dirty="0" smtClean="0"/>
              <a:t> p </a:t>
            </a:r>
            <a:r>
              <a:rPr lang="en-US" dirty="0" smtClean="0">
                <a:sym typeface="Symbol"/>
              </a:rPr>
              <a:t></a:t>
            </a:r>
            <a:r>
              <a:rPr lang="vi-VN" dirty="0" smtClean="0"/>
              <a:t> (q </a:t>
            </a:r>
            <a:r>
              <a:rPr lang="en-US" dirty="0" smtClean="0">
                <a:sym typeface="Symbol"/>
              </a:rPr>
              <a:t></a:t>
            </a:r>
            <a:r>
              <a:rPr lang="vi-VN" dirty="0" smtClean="0"/>
              <a:t> r) </a:t>
            </a:r>
            <a:r>
              <a:rPr lang="en-US" dirty="0" smtClean="0">
                <a:sym typeface="Symbol"/>
              </a:rPr>
              <a:t></a:t>
            </a:r>
            <a:r>
              <a:rPr lang="vi-VN" dirty="0" smtClean="0"/>
              <a:t> (p </a:t>
            </a:r>
            <a:r>
              <a:rPr lang="en-US" dirty="0" smtClean="0">
                <a:sym typeface="Symbol"/>
              </a:rPr>
              <a:t></a:t>
            </a:r>
            <a:r>
              <a:rPr lang="vi-VN" dirty="0" smtClean="0"/>
              <a:t> q) </a:t>
            </a:r>
            <a:r>
              <a:rPr lang="en-US" dirty="0" smtClean="0">
                <a:sym typeface="Symbol"/>
              </a:rPr>
              <a:t></a:t>
            </a:r>
            <a:r>
              <a:rPr lang="vi-VN" dirty="0" smtClean="0"/>
              <a:t> (p </a:t>
            </a:r>
            <a:r>
              <a:rPr lang="en-US" dirty="0" smtClean="0">
                <a:sym typeface="Symbol"/>
              </a:rPr>
              <a:t></a:t>
            </a:r>
            <a:r>
              <a:rPr lang="vi-VN" dirty="0" smtClean="0"/>
              <a:t> r)</a:t>
            </a:r>
            <a:endParaRPr lang="en-US" dirty="0"/>
          </a:p>
          <a:p>
            <a:pPr marL="0" indent="344488" algn="just">
              <a:buClr>
                <a:srgbClr val="FF0000"/>
              </a:buClr>
              <a:buFont typeface="+mj-lt"/>
              <a:buAutoNum type="arabicPeriod" startAt="6"/>
            </a:pPr>
            <a:r>
              <a:rPr lang="vi-VN" dirty="0" smtClean="0">
                <a:solidFill>
                  <a:srgbClr val="FF0000"/>
                </a:solidFill>
              </a:rPr>
              <a:t>Luật lũy đẳng</a:t>
            </a:r>
            <a:r>
              <a:rPr lang="en-US" dirty="0" smtClean="0">
                <a:solidFill>
                  <a:srgbClr val="FF0000"/>
                </a:solidFill>
              </a:rPr>
              <a:t>:	</a:t>
            </a:r>
            <a:r>
              <a:rPr lang="vi-VN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vi-VN" dirty="0" smtClean="0"/>
              <a:t>p </a:t>
            </a:r>
            <a:r>
              <a:rPr lang="en-US" dirty="0" smtClean="0">
                <a:sym typeface="Symbol"/>
              </a:rPr>
              <a:t></a:t>
            </a:r>
            <a:r>
              <a:rPr lang="vi-VN" dirty="0" smtClean="0"/>
              <a:t> p </a:t>
            </a:r>
            <a:r>
              <a:rPr lang="en-US" dirty="0" smtClean="0">
                <a:sym typeface="Symbol"/>
              </a:rPr>
              <a:t></a:t>
            </a:r>
            <a:r>
              <a:rPr lang="vi-VN" dirty="0" smtClean="0"/>
              <a:t> p</a:t>
            </a:r>
          </a:p>
          <a:p>
            <a:pPr marL="0" indent="344488" algn="just">
              <a:buClr>
                <a:srgbClr val="FF0000"/>
              </a:buClr>
              <a:buNone/>
            </a:pPr>
            <a:r>
              <a:rPr lang="en-US" dirty="0" smtClean="0"/>
              <a:t>			 	</a:t>
            </a:r>
            <a:r>
              <a:rPr lang="vi-VN" dirty="0" smtClean="0"/>
              <a:t>p </a:t>
            </a:r>
            <a:r>
              <a:rPr lang="en-US" dirty="0" smtClean="0">
                <a:sym typeface="Symbol"/>
              </a:rPr>
              <a:t></a:t>
            </a:r>
            <a:r>
              <a:rPr lang="vi-VN" dirty="0" smtClean="0"/>
              <a:t> p </a:t>
            </a:r>
            <a:r>
              <a:rPr lang="en-US" dirty="0" smtClean="0">
                <a:sym typeface="Symbol"/>
              </a:rPr>
              <a:t></a:t>
            </a:r>
            <a:r>
              <a:rPr lang="vi-VN" dirty="0" smtClean="0"/>
              <a:t> p</a:t>
            </a:r>
            <a:endParaRPr lang="en-US" dirty="0" smtClean="0"/>
          </a:p>
          <a:p>
            <a:pPr marL="0" indent="344488" algn="just">
              <a:buClr>
                <a:srgbClr val="FF0000"/>
              </a:buClr>
              <a:buFont typeface="+mj-lt"/>
              <a:buAutoNum type="arabicPeriod" startAt="7"/>
            </a:pPr>
            <a:r>
              <a:rPr lang="en-US" dirty="0" err="1" smtClean="0">
                <a:solidFill>
                  <a:srgbClr val="FF0000"/>
                </a:solidFill>
              </a:rPr>
              <a:t>Luật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trung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hòa</a:t>
            </a:r>
            <a:r>
              <a:rPr lang="en-US" dirty="0" smtClean="0">
                <a:solidFill>
                  <a:srgbClr val="FF0000"/>
                </a:solidFill>
              </a:rPr>
              <a:t>:		</a:t>
            </a:r>
            <a:r>
              <a:rPr lang="en-US" dirty="0" smtClean="0"/>
              <a:t>p </a:t>
            </a:r>
            <a:r>
              <a:rPr lang="en-US" dirty="0" smtClean="0">
                <a:sym typeface="Symbol"/>
              </a:rPr>
              <a:t></a:t>
            </a:r>
            <a:r>
              <a:rPr lang="en-US" dirty="0" smtClean="0"/>
              <a:t> 0</a:t>
            </a:r>
            <a:r>
              <a:rPr lang="en-US" dirty="0" smtClean="0">
                <a:sym typeface="Symbol"/>
              </a:rPr>
              <a:t> </a:t>
            </a:r>
            <a:r>
              <a:rPr lang="en-US" dirty="0" smtClean="0"/>
              <a:t> p</a:t>
            </a:r>
          </a:p>
          <a:p>
            <a:pPr marL="0" indent="344488" algn="just">
              <a:buClr>
                <a:srgbClr val="FF0000"/>
              </a:buClr>
              <a:buNone/>
            </a:pPr>
            <a:r>
              <a:rPr lang="en-US" dirty="0" smtClean="0"/>
              <a:t>				p </a:t>
            </a:r>
            <a:r>
              <a:rPr lang="en-US" dirty="0" smtClean="0">
                <a:sym typeface="Symbol"/>
              </a:rPr>
              <a:t></a:t>
            </a:r>
            <a:r>
              <a:rPr lang="en-US" dirty="0" smtClean="0"/>
              <a:t> 1 </a:t>
            </a:r>
            <a:r>
              <a:rPr lang="en-US" dirty="0" smtClean="0">
                <a:sym typeface="Symbol"/>
              </a:rPr>
              <a:t></a:t>
            </a:r>
            <a:r>
              <a:rPr lang="en-US" dirty="0" smtClean="0"/>
              <a:t> p</a:t>
            </a:r>
          </a:p>
          <a:p>
            <a:pPr marL="0" indent="344488" algn="just">
              <a:buClr>
                <a:srgbClr val="FF0000"/>
              </a:buClr>
              <a:buFont typeface="+mj-lt"/>
              <a:buAutoNum type="arabicPeriod" startAt="8"/>
            </a:pPr>
            <a:r>
              <a:rPr lang="en-US" dirty="0" err="1" smtClean="0">
                <a:solidFill>
                  <a:srgbClr val="FF0000"/>
                </a:solidFill>
              </a:rPr>
              <a:t>Luật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về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phần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tử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bù</a:t>
            </a:r>
            <a:r>
              <a:rPr lang="en-US" dirty="0" smtClean="0">
                <a:solidFill>
                  <a:srgbClr val="FF0000"/>
                </a:solidFill>
              </a:rPr>
              <a:t>:	</a:t>
            </a:r>
            <a:r>
              <a:rPr lang="en-US" dirty="0" smtClean="0"/>
              <a:t>p </a:t>
            </a:r>
            <a:r>
              <a:rPr lang="en-US" dirty="0" smtClean="0">
                <a:sym typeface="Symbol"/>
              </a:rPr>
              <a:t> </a:t>
            </a:r>
            <a:r>
              <a:rPr lang="en-US" dirty="0" smtClean="0"/>
              <a:t>p </a:t>
            </a:r>
            <a:r>
              <a:rPr lang="en-US" dirty="0" smtClean="0">
                <a:sym typeface="Symbol"/>
              </a:rPr>
              <a:t></a:t>
            </a:r>
            <a:r>
              <a:rPr lang="en-US" dirty="0" smtClean="0"/>
              <a:t> 0 </a:t>
            </a:r>
          </a:p>
          <a:p>
            <a:pPr marL="0" indent="344488" algn="just">
              <a:buClr>
                <a:srgbClr val="FF0000"/>
              </a:buClr>
              <a:buNone/>
            </a:pPr>
            <a:r>
              <a:rPr lang="en-US" dirty="0" smtClean="0"/>
              <a:t>				p </a:t>
            </a:r>
            <a:r>
              <a:rPr lang="en-US" dirty="0" smtClean="0">
                <a:sym typeface="Symbol"/>
              </a:rPr>
              <a:t>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</a:t>
            </a:r>
            <a:r>
              <a:rPr lang="en-US" dirty="0" smtClean="0"/>
              <a:t>p </a:t>
            </a:r>
            <a:r>
              <a:rPr lang="en-US" dirty="0" smtClean="0">
                <a:sym typeface="Symbol"/>
              </a:rPr>
              <a:t></a:t>
            </a:r>
            <a:r>
              <a:rPr lang="en-US" dirty="0" smtClean="0"/>
              <a:t> 1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err="1" smtClean="0"/>
              <a:t>Các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luật</a:t>
            </a:r>
            <a:r>
              <a:rPr lang="en-US" sz="4800" b="1" dirty="0" smtClean="0"/>
              <a:t> logic</a:t>
            </a:r>
            <a:endParaRPr lang="en-US" sz="4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56B6-077A-4A36-A778-66B152E4D643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CHƯƠNG I: CƠ SỞ LÔGIC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endParaRPr lang="en-US" sz="3200" dirty="0" smtClean="0">
              <a:solidFill>
                <a:srgbClr val="0070C0"/>
              </a:solidFill>
            </a:endParaRPr>
          </a:p>
          <a:p>
            <a:pPr>
              <a:buClr>
                <a:schemeClr val="accent2"/>
              </a:buClr>
              <a:buFont typeface="Wingdings" pitchFamily="2" charset="2"/>
              <a:buChar char="Ø"/>
            </a:pPr>
            <a:r>
              <a:rPr lang="vi-VN" sz="3200" dirty="0" smtClean="0">
                <a:solidFill>
                  <a:srgbClr val="0070C0"/>
                </a:solidFill>
              </a:rPr>
              <a:t>Mệnh đề</a:t>
            </a:r>
          </a:p>
          <a:p>
            <a:pPr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sz="3200" dirty="0" err="1" smtClean="0">
                <a:solidFill>
                  <a:srgbClr val="0070C0"/>
                </a:solidFill>
              </a:rPr>
              <a:t>Biểu</a:t>
            </a:r>
            <a:r>
              <a:rPr lang="en-US" sz="3200" dirty="0" smtClean="0">
                <a:solidFill>
                  <a:srgbClr val="0070C0"/>
                </a:solidFill>
              </a:rPr>
              <a:t> </a:t>
            </a:r>
            <a:r>
              <a:rPr lang="en-US" sz="3200" dirty="0" err="1" smtClean="0">
                <a:solidFill>
                  <a:srgbClr val="0070C0"/>
                </a:solidFill>
              </a:rPr>
              <a:t>thức</a:t>
            </a:r>
            <a:r>
              <a:rPr lang="en-US" sz="3200" dirty="0" smtClean="0">
                <a:solidFill>
                  <a:srgbClr val="0070C0"/>
                </a:solidFill>
              </a:rPr>
              <a:t> logic (</a:t>
            </a:r>
            <a:r>
              <a:rPr lang="en-US" sz="3200" dirty="0" err="1" smtClean="0">
                <a:solidFill>
                  <a:srgbClr val="0070C0"/>
                </a:solidFill>
              </a:rPr>
              <a:t>Dạng</a:t>
            </a:r>
            <a:r>
              <a:rPr lang="en-US" sz="3200" dirty="0" smtClean="0">
                <a:solidFill>
                  <a:srgbClr val="0070C0"/>
                </a:solidFill>
              </a:rPr>
              <a:t> </a:t>
            </a:r>
            <a:r>
              <a:rPr lang="en-US" sz="3200" dirty="0" err="1" smtClean="0">
                <a:solidFill>
                  <a:srgbClr val="0070C0"/>
                </a:solidFill>
              </a:rPr>
              <a:t>mệnh</a:t>
            </a:r>
            <a:r>
              <a:rPr lang="en-US" sz="3200" dirty="0" smtClean="0">
                <a:solidFill>
                  <a:srgbClr val="0070C0"/>
                </a:solidFill>
              </a:rPr>
              <a:t> </a:t>
            </a:r>
            <a:r>
              <a:rPr lang="en-US" sz="3200" dirty="0" err="1" smtClean="0">
                <a:solidFill>
                  <a:srgbClr val="0070C0"/>
                </a:solidFill>
              </a:rPr>
              <a:t>đề</a:t>
            </a:r>
            <a:r>
              <a:rPr lang="en-US" sz="3200" dirty="0" smtClean="0">
                <a:solidFill>
                  <a:srgbClr val="0070C0"/>
                </a:solidFill>
              </a:rPr>
              <a:t>)</a:t>
            </a:r>
            <a:endParaRPr lang="vi-VN" sz="3200" dirty="0">
              <a:solidFill>
                <a:srgbClr val="0070C0"/>
              </a:solidFill>
            </a:endParaRPr>
          </a:p>
          <a:p>
            <a:pPr>
              <a:buClr>
                <a:schemeClr val="accent2"/>
              </a:buClr>
              <a:buFont typeface="Wingdings" pitchFamily="2" charset="2"/>
              <a:buChar char="Ø"/>
            </a:pPr>
            <a:r>
              <a:rPr lang="vi-VN" sz="3200" dirty="0">
                <a:solidFill>
                  <a:srgbClr val="0070C0"/>
                </a:solidFill>
              </a:rPr>
              <a:t>Qui tắc suy diễn</a:t>
            </a:r>
          </a:p>
          <a:p>
            <a:pPr>
              <a:buClr>
                <a:schemeClr val="accent2"/>
              </a:buClr>
              <a:buFont typeface="Wingdings" pitchFamily="2" charset="2"/>
              <a:buChar char="Ø"/>
            </a:pPr>
            <a:r>
              <a:rPr lang="vi-VN" sz="3200" dirty="0">
                <a:solidFill>
                  <a:srgbClr val="0070C0"/>
                </a:solidFill>
              </a:rPr>
              <a:t>Vị từ, lượng từ</a:t>
            </a:r>
          </a:p>
          <a:p>
            <a:pPr>
              <a:buClr>
                <a:schemeClr val="accent2"/>
              </a:buClr>
              <a:buFont typeface="Wingdings" pitchFamily="2" charset="2"/>
              <a:buChar char="Ø"/>
            </a:pPr>
            <a:r>
              <a:rPr lang="vi-VN" sz="3200" dirty="0">
                <a:solidFill>
                  <a:srgbClr val="0070C0"/>
                </a:solidFill>
              </a:rPr>
              <a:t>Quy nạp </a:t>
            </a:r>
            <a:r>
              <a:rPr lang="vi-VN" sz="3200" dirty="0" smtClean="0">
                <a:solidFill>
                  <a:srgbClr val="0070C0"/>
                </a:solidFill>
              </a:rPr>
              <a:t>toán học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56B6-077A-4A36-A778-66B152E4D64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8001000" cy="4530725"/>
          </a:xfrm>
        </p:spPr>
        <p:txBody>
          <a:bodyPr/>
          <a:lstStyle/>
          <a:p>
            <a:pPr marL="0" indent="165100" algn="just">
              <a:buClr>
                <a:srgbClr val="FF0000"/>
              </a:buClr>
              <a:buFont typeface="+mj-lt"/>
              <a:buAutoNum type="arabicPeriod" startAt="9"/>
            </a:pPr>
            <a:r>
              <a:rPr lang="en-US" dirty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Luật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thống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trị</a:t>
            </a:r>
            <a:r>
              <a:rPr lang="en-US" dirty="0" smtClean="0">
                <a:solidFill>
                  <a:srgbClr val="FF0000"/>
                </a:solidFill>
              </a:rPr>
              <a:t>: 		</a:t>
            </a:r>
            <a:r>
              <a:rPr lang="en-US" dirty="0" smtClean="0"/>
              <a:t>p </a:t>
            </a:r>
            <a:r>
              <a:rPr lang="en-US" dirty="0" smtClean="0">
                <a:sym typeface="Symbol"/>
              </a:rPr>
              <a:t></a:t>
            </a:r>
            <a:r>
              <a:rPr lang="en-US" dirty="0" smtClean="0"/>
              <a:t> 0 </a:t>
            </a:r>
            <a:r>
              <a:rPr lang="en-US" dirty="0" smtClean="0">
                <a:sym typeface="Symbol"/>
              </a:rPr>
              <a:t></a:t>
            </a:r>
            <a:r>
              <a:rPr lang="en-US" dirty="0" smtClean="0"/>
              <a:t> 0 </a:t>
            </a:r>
          </a:p>
          <a:p>
            <a:pPr marL="0" indent="165100" algn="just">
              <a:buNone/>
            </a:pPr>
            <a:r>
              <a:rPr lang="en-US" dirty="0" smtClean="0"/>
              <a:t>				p </a:t>
            </a:r>
            <a:r>
              <a:rPr lang="en-US" dirty="0" smtClean="0">
                <a:sym typeface="Symbol"/>
              </a:rPr>
              <a:t></a:t>
            </a:r>
            <a:r>
              <a:rPr lang="en-US" dirty="0" smtClean="0"/>
              <a:t> 1 </a:t>
            </a:r>
            <a:r>
              <a:rPr lang="en-US" dirty="0" smtClean="0">
                <a:sym typeface="Symbol"/>
              </a:rPr>
              <a:t></a:t>
            </a:r>
            <a:r>
              <a:rPr lang="en-US" dirty="0" smtClean="0"/>
              <a:t> 1</a:t>
            </a:r>
          </a:p>
          <a:p>
            <a:pPr marL="0" indent="165100" algn="just">
              <a:buClr>
                <a:srgbClr val="FF0000"/>
              </a:buClr>
              <a:buFont typeface="+mj-lt"/>
              <a:buAutoNum type="arabicPeriod" startAt="10"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Luật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hấp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thu</a:t>
            </a:r>
            <a:r>
              <a:rPr lang="en-US" dirty="0" smtClean="0">
                <a:solidFill>
                  <a:srgbClr val="FF0000"/>
                </a:solidFill>
              </a:rPr>
              <a:t>: 		</a:t>
            </a:r>
            <a:r>
              <a:rPr lang="en-US" dirty="0" smtClean="0"/>
              <a:t>p </a:t>
            </a:r>
            <a:r>
              <a:rPr lang="en-US" dirty="0" smtClean="0">
                <a:sym typeface="Symbol"/>
              </a:rPr>
              <a:t></a:t>
            </a:r>
            <a:r>
              <a:rPr lang="en-US" dirty="0" smtClean="0"/>
              <a:t> (p </a:t>
            </a:r>
            <a:r>
              <a:rPr lang="en-US" dirty="0" smtClean="0">
                <a:sym typeface="Symbol"/>
              </a:rPr>
              <a:t></a:t>
            </a:r>
            <a:r>
              <a:rPr lang="en-US" dirty="0" smtClean="0"/>
              <a:t> q)</a:t>
            </a:r>
            <a:r>
              <a:rPr lang="en-US" dirty="0" smtClean="0">
                <a:sym typeface="Symbol"/>
              </a:rPr>
              <a:t> </a:t>
            </a:r>
            <a:r>
              <a:rPr lang="en-US" dirty="0" smtClean="0"/>
              <a:t> p</a:t>
            </a:r>
          </a:p>
          <a:p>
            <a:pPr marL="0" indent="165100" algn="just">
              <a:buNone/>
            </a:pPr>
            <a:r>
              <a:rPr lang="en-US" dirty="0" smtClean="0"/>
              <a:t>				p </a:t>
            </a:r>
            <a:r>
              <a:rPr lang="en-US" dirty="0" smtClean="0">
                <a:sym typeface="Symbol"/>
              </a:rPr>
              <a:t></a:t>
            </a:r>
            <a:r>
              <a:rPr lang="en-US" dirty="0" smtClean="0"/>
              <a:t> (p </a:t>
            </a:r>
            <a:r>
              <a:rPr lang="en-US" dirty="0" smtClean="0">
                <a:sym typeface="Symbol"/>
              </a:rPr>
              <a:t></a:t>
            </a:r>
            <a:r>
              <a:rPr lang="en-US" dirty="0" smtClean="0"/>
              <a:t> q) </a:t>
            </a:r>
            <a:r>
              <a:rPr lang="en-US" dirty="0" smtClean="0">
                <a:sym typeface="Symbol"/>
              </a:rPr>
              <a:t></a:t>
            </a:r>
            <a:r>
              <a:rPr lang="en-US" dirty="0" smtClean="0"/>
              <a:t> p</a:t>
            </a:r>
          </a:p>
          <a:p>
            <a:pPr marL="0" indent="165100" algn="just">
              <a:buClr>
                <a:srgbClr val="FF0000"/>
              </a:buClr>
              <a:buFont typeface="+mj-lt"/>
              <a:buAutoNum type="arabicPeriod" startAt="11"/>
            </a:pP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Luật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về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phép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kéo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theo</a:t>
            </a:r>
            <a:r>
              <a:rPr lang="en-US" dirty="0" smtClean="0">
                <a:solidFill>
                  <a:srgbClr val="FF0000"/>
                </a:solidFill>
              </a:rPr>
              <a:t>:	</a:t>
            </a:r>
          </a:p>
          <a:p>
            <a:pPr marL="0" indent="0" algn="just">
              <a:buClr>
                <a:srgbClr val="FF0000"/>
              </a:buClr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en-US" dirty="0" smtClean="0"/>
              <a:t>p 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 q </a:t>
            </a:r>
            <a:r>
              <a:rPr lang="en-US" dirty="0" smtClean="0">
                <a:sym typeface="Symbol"/>
              </a:rPr>
              <a:t>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</a:t>
            </a:r>
            <a:r>
              <a:rPr lang="en-US" dirty="0" smtClean="0"/>
              <a:t>p </a:t>
            </a:r>
            <a:r>
              <a:rPr lang="en-US" dirty="0" smtClean="0">
                <a:sym typeface="Symbol"/>
              </a:rPr>
              <a:t></a:t>
            </a:r>
            <a:r>
              <a:rPr lang="en-US" dirty="0" smtClean="0"/>
              <a:t> q</a:t>
            </a:r>
            <a:r>
              <a:rPr lang="en-US" dirty="0" smtClean="0">
                <a:sym typeface="Symbol"/>
              </a:rPr>
              <a:t> 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</a:t>
            </a:r>
            <a:r>
              <a:rPr lang="en-US" dirty="0" smtClean="0"/>
              <a:t>q 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</a:t>
            </a:r>
            <a:r>
              <a:rPr lang="en-US" dirty="0">
                <a:sym typeface="Symbol"/>
              </a:rPr>
              <a:t>p</a:t>
            </a:r>
            <a:endParaRPr lang="en-US" dirty="0" smtClean="0"/>
          </a:p>
          <a:p>
            <a:pPr marL="0" indent="0" algn="just">
              <a:buClr>
                <a:srgbClr val="FF0000"/>
              </a:buClr>
              <a:buNone/>
            </a:pPr>
            <a:r>
              <a:rPr lang="en-US" dirty="0" smtClean="0">
                <a:solidFill>
                  <a:srgbClr val="FF0000"/>
                </a:solidFill>
              </a:rPr>
              <a:t>12. </a:t>
            </a:r>
            <a:r>
              <a:rPr lang="en-US" dirty="0" err="1" smtClean="0">
                <a:solidFill>
                  <a:srgbClr val="FF0000"/>
                </a:solidFill>
              </a:rPr>
              <a:t>Luật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về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phép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kéo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theo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hai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chiều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</a:p>
          <a:p>
            <a:pPr marL="0" indent="165100" algn="just">
              <a:buNone/>
            </a:pPr>
            <a:r>
              <a:rPr lang="vi-VN" dirty="0" smtClean="0"/>
              <a:t>	</a:t>
            </a:r>
            <a:r>
              <a:rPr lang="vi-VN" dirty="0"/>
              <a:t>	(</a:t>
            </a:r>
            <a:r>
              <a:rPr lang="vi-VN" dirty="0" smtClean="0"/>
              <a:t>p</a:t>
            </a:r>
            <a:r>
              <a:rPr lang="vi-VN" dirty="0">
                <a:sym typeface="Symbol"/>
              </a:rPr>
              <a:t> </a:t>
            </a:r>
            <a:r>
              <a:rPr lang="vi-VN" dirty="0" smtClean="0">
                <a:sym typeface="Symbol"/>
              </a:rPr>
              <a:t></a:t>
            </a:r>
            <a:r>
              <a:rPr lang="vi-VN" dirty="0" smtClean="0"/>
              <a:t> </a:t>
            </a:r>
            <a:r>
              <a:rPr lang="vi-VN" dirty="0"/>
              <a:t>q</a:t>
            </a:r>
            <a:r>
              <a:rPr lang="vi-VN" dirty="0" smtClean="0"/>
              <a:t>) </a:t>
            </a:r>
            <a:r>
              <a:rPr lang="en-US" dirty="0" smtClean="0">
                <a:sym typeface="Symbol"/>
              </a:rPr>
              <a:t></a:t>
            </a:r>
            <a:r>
              <a:rPr lang="vi-VN" dirty="0" smtClean="0"/>
              <a:t> (p </a:t>
            </a:r>
            <a:r>
              <a:rPr lang="en-US" dirty="0" smtClean="0">
                <a:sym typeface="Symbol"/>
              </a:rPr>
              <a:t></a:t>
            </a:r>
            <a:r>
              <a:rPr lang="vi-VN" dirty="0" smtClean="0"/>
              <a:t> q) </a:t>
            </a:r>
            <a:r>
              <a:rPr lang="en-US" dirty="0" smtClean="0">
                <a:sym typeface="Symbol"/>
              </a:rPr>
              <a:t></a:t>
            </a:r>
            <a:r>
              <a:rPr lang="vi-VN" dirty="0" smtClean="0"/>
              <a:t> (q</a:t>
            </a:r>
            <a:r>
              <a:rPr lang="en-US" dirty="0" smtClean="0">
                <a:sym typeface="Symbol"/>
              </a:rPr>
              <a:t> </a:t>
            </a:r>
            <a:r>
              <a:rPr lang="vi-VN" dirty="0" smtClean="0"/>
              <a:t> p)</a:t>
            </a:r>
          </a:p>
          <a:p>
            <a:pPr marL="0" indent="165100" algn="just">
              <a:buNone/>
            </a:pPr>
            <a:r>
              <a:rPr lang="vi-VN" dirty="0"/>
              <a:t>	</a:t>
            </a:r>
            <a:r>
              <a:rPr lang="vi-VN" dirty="0" smtClean="0"/>
              <a:t>		</a:t>
            </a:r>
            <a:r>
              <a:rPr lang="en-US" dirty="0" smtClean="0"/>
              <a:t>   </a:t>
            </a:r>
            <a:r>
              <a:rPr lang="en-US" dirty="0" smtClean="0">
                <a:sym typeface="Symbol"/>
              </a:rPr>
              <a:t> </a:t>
            </a:r>
            <a:r>
              <a:rPr lang="en-US" dirty="0">
                <a:sym typeface="Symbol"/>
              </a:rPr>
              <a:t></a:t>
            </a:r>
            <a:r>
              <a:rPr lang="vi-VN" dirty="0"/>
              <a:t> </a:t>
            </a:r>
            <a:r>
              <a:rPr lang="vi-VN" dirty="0" smtClean="0"/>
              <a:t>(</a:t>
            </a:r>
            <a:r>
              <a:rPr lang="en-US" dirty="0" smtClean="0">
                <a:sym typeface="Symbol"/>
              </a:rPr>
              <a:t></a:t>
            </a:r>
            <a:r>
              <a:rPr lang="vi-VN" dirty="0" smtClean="0"/>
              <a:t>p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</a:t>
            </a:r>
            <a:r>
              <a:rPr lang="en-US" dirty="0" smtClean="0"/>
              <a:t> q</a:t>
            </a:r>
            <a:r>
              <a:rPr lang="vi-VN" dirty="0" smtClean="0"/>
              <a:t>) </a:t>
            </a:r>
            <a:r>
              <a:rPr lang="en-US" dirty="0">
                <a:sym typeface="Symbol"/>
              </a:rPr>
              <a:t></a:t>
            </a:r>
            <a:r>
              <a:rPr lang="vi-VN" dirty="0"/>
              <a:t> </a:t>
            </a:r>
            <a:r>
              <a:rPr lang="vi-VN" dirty="0" smtClean="0"/>
              <a:t>(</a:t>
            </a:r>
            <a:r>
              <a:rPr lang="en-US" dirty="0" smtClean="0">
                <a:sym typeface="Symbol"/>
              </a:rPr>
              <a:t></a:t>
            </a:r>
            <a:r>
              <a:rPr lang="en-US" dirty="0" smtClean="0"/>
              <a:t>q </a:t>
            </a:r>
            <a:r>
              <a:rPr lang="en-US" dirty="0">
                <a:sym typeface="Symbol"/>
              </a:rPr>
              <a:t></a:t>
            </a:r>
            <a:r>
              <a:rPr lang="en-US" dirty="0"/>
              <a:t> p</a:t>
            </a:r>
            <a:r>
              <a:rPr lang="vi-VN" dirty="0" smtClean="0"/>
              <a:t>)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err="1" smtClean="0"/>
              <a:t>Các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luật</a:t>
            </a:r>
            <a:r>
              <a:rPr lang="en-US" sz="4800" b="1" dirty="0" smtClean="0"/>
              <a:t> logic</a:t>
            </a:r>
            <a:endParaRPr lang="en-US" sz="4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56B6-077A-4A36-A778-66B152E4D643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8001000" cy="4530725"/>
          </a:xfrm>
        </p:spPr>
        <p:txBody>
          <a:bodyPr/>
          <a:lstStyle/>
          <a:p>
            <a:pPr marL="0" indent="165100" algn="just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Ví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dụ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  <a:r>
              <a:rPr lang="vi-VN" dirty="0" smtClean="0">
                <a:solidFill>
                  <a:srgbClr val="FF0000"/>
                </a:solidFill>
              </a:rPr>
              <a:t> </a:t>
            </a:r>
            <a:r>
              <a:rPr lang="vi-VN" dirty="0" smtClean="0"/>
              <a:t>Cho p, q, r là các biến mệnh đề. Ch</a:t>
            </a:r>
            <a:r>
              <a:rPr lang="en-US" dirty="0" err="1" smtClean="0"/>
              <a:t>ứng</a:t>
            </a:r>
            <a:r>
              <a:rPr lang="en-US" dirty="0" smtClean="0"/>
              <a:t> minh </a:t>
            </a:r>
            <a:r>
              <a:rPr lang="en-US" dirty="0" err="1" smtClean="0"/>
              <a:t>rằng</a:t>
            </a:r>
            <a:r>
              <a:rPr lang="en-US" dirty="0" smtClean="0"/>
              <a:t>: </a:t>
            </a:r>
            <a:r>
              <a:rPr lang="vi-VN" dirty="0" smtClean="0"/>
              <a:t>(</a:t>
            </a:r>
            <a:r>
              <a:rPr lang="vi-VN" dirty="0" smtClean="0">
                <a:sym typeface="Symbol"/>
              </a:rPr>
              <a:t></a:t>
            </a:r>
            <a:r>
              <a:rPr lang="vi-VN" dirty="0" smtClean="0"/>
              <a:t>p </a:t>
            </a:r>
            <a:r>
              <a:rPr lang="en-US" dirty="0" smtClean="0">
                <a:sym typeface="Symbol"/>
              </a:rPr>
              <a:t></a:t>
            </a:r>
            <a:r>
              <a:rPr lang="vi-VN" dirty="0" smtClean="0"/>
              <a:t> r) </a:t>
            </a:r>
            <a:r>
              <a:rPr lang="en-US" dirty="0" smtClean="0">
                <a:sym typeface="Symbol"/>
              </a:rPr>
              <a:t></a:t>
            </a:r>
            <a:r>
              <a:rPr lang="vi-VN" dirty="0" smtClean="0"/>
              <a:t> (q</a:t>
            </a:r>
            <a:r>
              <a:rPr lang="en-US" dirty="0" smtClean="0">
                <a:sym typeface="Symbol"/>
              </a:rPr>
              <a:t> </a:t>
            </a:r>
            <a:r>
              <a:rPr lang="vi-VN" dirty="0" smtClean="0"/>
              <a:t> r) </a:t>
            </a:r>
            <a:r>
              <a:rPr lang="en-US" dirty="0" smtClean="0">
                <a:sym typeface="Symbol"/>
              </a:rPr>
              <a:t></a:t>
            </a:r>
            <a:r>
              <a:rPr lang="vi-VN" dirty="0" smtClean="0"/>
              <a:t> (p </a:t>
            </a:r>
            <a:r>
              <a:rPr lang="en-US" dirty="0" smtClean="0">
                <a:sym typeface="Symbol"/>
              </a:rPr>
              <a:t></a:t>
            </a:r>
            <a:r>
              <a:rPr lang="vi-VN" dirty="0" smtClean="0"/>
              <a:t> q) </a:t>
            </a:r>
            <a:r>
              <a:rPr lang="en-US" dirty="0" smtClean="0">
                <a:sym typeface="Symbol"/>
              </a:rPr>
              <a:t></a:t>
            </a:r>
            <a:r>
              <a:rPr lang="vi-VN" dirty="0" smtClean="0"/>
              <a:t> r </a:t>
            </a:r>
            <a:r>
              <a:rPr lang="en-US" dirty="0" smtClean="0"/>
              <a:t>.</a:t>
            </a:r>
          </a:p>
          <a:p>
            <a:pPr marL="0" indent="165100" algn="just">
              <a:buNone/>
            </a:pPr>
            <a:r>
              <a:rPr lang="en-US" dirty="0" err="1" smtClean="0"/>
              <a:t>Giải</a:t>
            </a:r>
            <a:r>
              <a:rPr lang="en-US" dirty="0" smtClean="0"/>
              <a:t>:</a:t>
            </a:r>
          </a:p>
          <a:p>
            <a:pPr marL="0" indent="165100" algn="just">
              <a:buNone/>
            </a:pPr>
            <a:r>
              <a:rPr lang="en-US" dirty="0" smtClean="0"/>
              <a:t>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err="1" smtClean="0"/>
              <a:t>Các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luật</a:t>
            </a:r>
            <a:r>
              <a:rPr lang="en-US" sz="4800" b="1" dirty="0" smtClean="0"/>
              <a:t> logic</a:t>
            </a:r>
            <a:endParaRPr lang="en-US" sz="4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56B6-077A-4A36-A778-66B152E4D643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86000" y="3352800"/>
            <a:ext cx="4572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 smtClean="0"/>
              <a:t> (</a:t>
            </a:r>
            <a:r>
              <a:rPr lang="en-US" sz="2800" dirty="0" smtClean="0">
                <a:sym typeface="Symbol"/>
              </a:rPr>
              <a:t> </a:t>
            </a:r>
            <a:r>
              <a:rPr lang="en-US" sz="2800" dirty="0" smtClean="0"/>
              <a:t>p </a:t>
            </a:r>
            <a:r>
              <a:rPr lang="en-US" sz="2800" dirty="0" smtClean="0">
                <a:sym typeface="Symbol"/>
              </a:rPr>
              <a:t></a:t>
            </a:r>
            <a:r>
              <a:rPr lang="en-US" sz="2800" dirty="0" smtClean="0"/>
              <a:t> r)</a:t>
            </a:r>
            <a:r>
              <a:rPr lang="en-US" sz="2800" dirty="0" smtClean="0">
                <a:sym typeface="Symbol"/>
              </a:rPr>
              <a:t> </a:t>
            </a:r>
            <a:r>
              <a:rPr lang="en-US" sz="2800" dirty="0" smtClean="0"/>
              <a:t>  (q </a:t>
            </a:r>
            <a:r>
              <a:rPr lang="en-US" sz="2800" dirty="0" smtClean="0">
                <a:sym typeface="Symbol"/>
              </a:rPr>
              <a:t></a:t>
            </a:r>
            <a:r>
              <a:rPr lang="en-US" sz="2800" dirty="0" smtClean="0"/>
              <a:t> r)</a:t>
            </a:r>
          </a:p>
          <a:p>
            <a:pPr>
              <a:buNone/>
            </a:pPr>
            <a:r>
              <a:rPr lang="en-US" sz="2800" dirty="0" smtClean="0">
                <a:sym typeface="Symbol"/>
              </a:rPr>
              <a:t></a:t>
            </a:r>
            <a:r>
              <a:rPr lang="en-US" sz="2800" dirty="0" smtClean="0"/>
              <a:t>  ( p 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dirty="0" smtClean="0"/>
              <a:t> r )</a:t>
            </a:r>
            <a:r>
              <a:rPr lang="en-US" sz="2800" dirty="0" smtClean="0">
                <a:sym typeface="Symbol"/>
              </a:rPr>
              <a:t> </a:t>
            </a:r>
            <a:r>
              <a:rPr lang="en-US" sz="2800" dirty="0" smtClean="0"/>
              <a:t>  (</a:t>
            </a:r>
            <a:r>
              <a:rPr lang="en-US" sz="2800" dirty="0" smtClean="0">
                <a:sym typeface="Symbol"/>
              </a:rPr>
              <a:t></a:t>
            </a:r>
            <a:r>
              <a:rPr lang="en-US" sz="2800" dirty="0" smtClean="0"/>
              <a:t> q 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dirty="0" smtClean="0"/>
              <a:t> r)</a:t>
            </a:r>
          </a:p>
          <a:p>
            <a:pPr>
              <a:buNone/>
            </a:pPr>
            <a:r>
              <a:rPr lang="en-US" sz="2800" dirty="0" smtClean="0">
                <a:sym typeface="Symbol"/>
              </a:rPr>
              <a:t>  </a:t>
            </a:r>
            <a:r>
              <a:rPr lang="en-US" sz="2800" dirty="0" smtClean="0"/>
              <a:t>( p </a:t>
            </a:r>
            <a:r>
              <a:rPr lang="en-US" sz="2800" dirty="0" smtClean="0">
                <a:sym typeface="Symbol"/>
              </a:rPr>
              <a:t> </a:t>
            </a:r>
            <a:r>
              <a:rPr lang="en-US" sz="2800" dirty="0" smtClean="0"/>
              <a:t> q )</a:t>
            </a:r>
            <a:r>
              <a:rPr lang="en-US" sz="2800" dirty="0" smtClean="0">
                <a:sym typeface="Symbol"/>
              </a:rPr>
              <a:t> </a:t>
            </a:r>
            <a:r>
              <a:rPr lang="en-US" sz="2800" dirty="0" smtClean="0"/>
              <a:t> r</a:t>
            </a:r>
          </a:p>
          <a:p>
            <a:pPr>
              <a:buNone/>
            </a:pPr>
            <a:r>
              <a:rPr lang="en-US" sz="2800" dirty="0" smtClean="0">
                <a:sym typeface="Symbol"/>
              </a:rPr>
              <a:t>  </a:t>
            </a:r>
            <a:r>
              <a:rPr lang="en-US" sz="2800" dirty="0" smtClean="0"/>
              <a:t>(</a:t>
            </a:r>
            <a:r>
              <a:rPr lang="en-US" sz="2800" dirty="0" smtClean="0">
                <a:sym typeface="Symbol"/>
              </a:rPr>
              <a:t> </a:t>
            </a:r>
            <a:r>
              <a:rPr lang="en-US" sz="2800" dirty="0" smtClean="0"/>
              <a:t>p 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dirty="0" smtClean="0"/>
              <a:t> q )</a:t>
            </a:r>
            <a:r>
              <a:rPr lang="en-US" sz="2800" dirty="0" smtClean="0">
                <a:sym typeface="Symbol"/>
              </a:rPr>
              <a:t> </a:t>
            </a:r>
            <a:r>
              <a:rPr lang="en-US" sz="2800" dirty="0" smtClean="0"/>
              <a:t> r</a:t>
            </a:r>
          </a:p>
          <a:p>
            <a:pPr>
              <a:buNone/>
            </a:pPr>
            <a:r>
              <a:rPr lang="en-US" sz="2800" dirty="0" smtClean="0">
                <a:sym typeface="Symbol"/>
              </a:rPr>
              <a:t>  </a:t>
            </a:r>
            <a:r>
              <a:rPr lang="en-US" sz="2800" dirty="0" smtClean="0"/>
              <a:t>( p</a:t>
            </a:r>
            <a:r>
              <a:rPr lang="en-US" sz="2800" dirty="0" smtClean="0">
                <a:sym typeface="Symbol"/>
              </a:rPr>
              <a:t> </a:t>
            </a:r>
            <a:r>
              <a:rPr lang="en-US" sz="2800" dirty="0" smtClean="0"/>
              <a:t>  q ) 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dirty="0" smtClean="0"/>
              <a:t> r</a:t>
            </a:r>
          </a:p>
          <a:p>
            <a:pPr>
              <a:buNone/>
            </a:pPr>
            <a:r>
              <a:rPr lang="en-US" sz="2800" dirty="0" smtClean="0">
                <a:sym typeface="Symbol"/>
              </a:rPr>
              <a:t>  (</a:t>
            </a:r>
            <a:r>
              <a:rPr lang="en-US" sz="2800" dirty="0" smtClean="0"/>
              <a:t>p </a:t>
            </a:r>
            <a:r>
              <a:rPr lang="en-US" sz="2800" dirty="0" smtClean="0">
                <a:sym typeface="Symbol"/>
              </a:rPr>
              <a:t></a:t>
            </a:r>
            <a:r>
              <a:rPr lang="en-US" sz="2800" dirty="0" smtClean="0"/>
              <a:t> q ) </a:t>
            </a:r>
            <a:r>
              <a:rPr lang="en-US" sz="2800" dirty="0" smtClean="0">
                <a:sym typeface="Symbol"/>
              </a:rPr>
              <a:t></a:t>
            </a:r>
            <a:r>
              <a:rPr lang="en-US" sz="2800" dirty="0" smtClean="0"/>
              <a:t> r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305800" cy="4953000"/>
          </a:xfrm>
        </p:spPr>
        <p:txBody>
          <a:bodyPr/>
          <a:lstStyle/>
          <a:p>
            <a:pPr marL="0" indent="165100" algn="just">
              <a:buClr>
                <a:srgbClr val="FF0000"/>
              </a:buClr>
              <a:buNone/>
            </a:pPr>
            <a:r>
              <a:rPr lang="en-US" dirty="0" err="1" smtClean="0">
                <a:solidFill>
                  <a:schemeClr val="accent2"/>
                </a:solidFill>
              </a:rPr>
              <a:t>Định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nghĩa</a:t>
            </a:r>
            <a:r>
              <a:rPr lang="en-US" dirty="0" smtClean="0">
                <a:solidFill>
                  <a:schemeClr val="accent2"/>
                </a:solidFill>
              </a:rPr>
              <a:t>: </a:t>
            </a:r>
          </a:p>
          <a:p>
            <a:pPr marL="0" indent="165100">
              <a:buClr>
                <a:srgbClr val="FF0000"/>
              </a:buClr>
              <a:buNone/>
            </a:pP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chứng</a:t>
            </a:r>
            <a:r>
              <a:rPr lang="en-US" dirty="0" smtClean="0"/>
              <a:t> minh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, </a:t>
            </a:r>
            <a:r>
              <a:rPr lang="en-US" dirty="0" err="1" smtClean="0"/>
              <a:t>ta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thấy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: </a:t>
            </a:r>
            <a:r>
              <a:rPr lang="en-US" dirty="0" err="1" smtClean="0"/>
              <a:t>nếu</a:t>
            </a:r>
            <a:r>
              <a:rPr lang="en-US" dirty="0" smtClean="0"/>
              <a:t>    </a:t>
            </a:r>
            <a:r>
              <a:rPr lang="en-US" dirty="0" err="1" smtClean="0"/>
              <a:t>và</a:t>
            </a:r>
            <a:r>
              <a:rPr lang="en-US" dirty="0" smtClean="0"/>
              <a:t>     </a:t>
            </a:r>
            <a:r>
              <a:rPr lang="en-US" dirty="0" err="1" smtClean="0"/>
              <a:t>và</a:t>
            </a:r>
            <a:r>
              <a:rPr lang="en-US" dirty="0" smtClean="0"/>
              <a:t>    </a:t>
            </a:r>
            <a:r>
              <a:rPr lang="en-US" dirty="0" err="1" smtClean="0"/>
              <a:t>thì</a:t>
            </a:r>
            <a:r>
              <a:rPr lang="en-US" dirty="0" smtClean="0"/>
              <a:t> q. </a:t>
            </a:r>
          </a:p>
          <a:p>
            <a:pPr marL="0" indent="165100">
              <a:buClr>
                <a:srgbClr val="FF0000"/>
              </a:buClr>
              <a:buNone/>
            </a:pP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đúng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ta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endParaRPr lang="en-US" dirty="0" smtClean="0"/>
          </a:p>
          <a:p>
            <a:pPr marL="0" indent="165100">
              <a:buClr>
                <a:srgbClr val="FF0000"/>
              </a:buClr>
              <a:buNone/>
            </a:pPr>
            <a:r>
              <a:rPr lang="en-US" dirty="0" smtClean="0">
                <a:sym typeface="Symbol"/>
              </a:rPr>
              <a:t>                                    </a:t>
            </a:r>
            <a:r>
              <a:rPr lang="en-US" dirty="0" err="1" smtClean="0">
                <a:sym typeface="Symbol"/>
              </a:rPr>
              <a:t>là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hằng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đúng</a:t>
            </a:r>
            <a:r>
              <a:rPr lang="en-US" dirty="0" smtClean="0">
                <a:sym typeface="Symbol"/>
              </a:rPr>
              <a:t>.</a:t>
            </a:r>
          </a:p>
          <a:p>
            <a:pPr marL="0" indent="165100">
              <a:buClr>
                <a:srgbClr val="FF0000"/>
              </a:buClr>
              <a:buNone/>
            </a:pPr>
            <a:r>
              <a:rPr lang="en-US" dirty="0" smtClean="0">
                <a:sym typeface="Symbol"/>
              </a:rPr>
              <a:t>Ta </a:t>
            </a:r>
            <a:r>
              <a:rPr lang="en-US" dirty="0" err="1" smtClean="0">
                <a:sym typeface="Symbol"/>
              </a:rPr>
              <a:t>gọi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dạng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lý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luận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trên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là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một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quy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tắc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suy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diễn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và</a:t>
            </a:r>
            <a:r>
              <a:rPr lang="en-US" dirty="0" smtClean="0">
                <a:sym typeface="Symbol"/>
              </a:rPr>
              <a:t>  </a:t>
            </a:r>
            <a:r>
              <a:rPr lang="en-US" dirty="0" err="1" smtClean="0">
                <a:sym typeface="Symbol"/>
              </a:rPr>
              <a:t>thường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được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viết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theo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các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cách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sau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đây</a:t>
            </a:r>
            <a:r>
              <a:rPr lang="en-US" dirty="0" smtClean="0">
                <a:sym typeface="Symbol"/>
              </a:rPr>
              <a:t>:</a:t>
            </a:r>
          </a:p>
          <a:p>
            <a:pPr marL="0" indent="165100">
              <a:buClr>
                <a:srgbClr val="FF0000"/>
              </a:buClr>
              <a:buNone/>
            </a:pPr>
            <a:r>
              <a:rPr lang="en-US" u="sng" dirty="0" err="1" smtClean="0">
                <a:solidFill>
                  <a:srgbClr val="00B0F0"/>
                </a:solidFill>
                <a:sym typeface="Symbol"/>
              </a:rPr>
              <a:t>Cách</a:t>
            </a:r>
            <a:r>
              <a:rPr lang="en-US" u="sng" dirty="0" smtClean="0">
                <a:solidFill>
                  <a:srgbClr val="00B0F0"/>
                </a:solidFill>
                <a:sym typeface="Symbol"/>
              </a:rPr>
              <a:t> 1</a:t>
            </a:r>
            <a:r>
              <a:rPr lang="en-US" dirty="0" smtClean="0">
                <a:solidFill>
                  <a:srgbClr val="00B0F0"/>
                </a:solidFill>
                <a:sym typeface="Symbol"/>
              </a:rPr>
              <a:t>: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Biểu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thức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hằng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đúng</a:t>
            </a:r>
            <a:endParaRPr lang="en-US" dirty="0" smtClean="0">
              <a:sym typeface="Symbo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smtClean="0"/>
              <a:t>Qui </a:t>
            </a:r>
            <a:r>
              <a:rPr lang="en-US" sz="4800" b="1" dirty="0" err="1" smtClean="0"/>
              <a:t>tắc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suy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diễn</a:t>
            </a:r>
            <a:endParaRPr lang="en-US" sz="4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56B6-077A-4A36-A778-66B152E4D643}" type="slidenum">
              <a:rPr lang="en-US" smtClean="0"/>
              <a:pPr/>
              <a:t>22</a:t>
            </a:fld>
            <a:endParaRPr lang="en-US" dirty="0"/>
          </a:p>
        </p:txBody>
      </p:sp>
      <p:graphicFrame>
        <p:nvGraphicFramePr>
          <p:cNvPr id="217090" name="Object 2"/>
          <p:cNvGraphicFramePr>
            <a:graphicFrameLocks noChangeAspect="1"/>
          </p:cNvGraphicFramePr>
          <p:nvPr/>
        </p:nvGraphicFramePr>
        <p:xfrm>
          <a:off x="6521450" y="2552700"/>
          <a:ext cx="304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230" name="Equation" r:id="rId3" imgW="304560" imgH="507960" progId="Equation.DSMT4">
                  <p:embed/>
                </p:oleObj>
              </mc:Choice>
              <mc:Fallback>
                <p:oleObj name="Equation" r:id="rId3" imgW="304560" imgH="5079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1450" y="2552700"/>
                        <a:ext cx="3048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7091" name="Object 3"/>
          <p:cNvGraphicFramePr>
            <a:graphicFrameLocks noChangeAspect="1"/>
          </p:cNvGraphicFramePr>
          <p:nvPr/>
        </p:nvGraphicFramePr>
        <p:xfrm>
          <a:off x="7302500" y="2552700"/>
          <a:ext cx="3302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231" name="Equation" r:id="rId5" imgW="330120" imgH="507960" progId="Equation.DSMT4">
                  <p:embed/>
                </p:oleObj>
              </mc:Choice>
              <mc:Fallback>
                <p:oleObj name="Equation" r:id="rId5" imgW="330120" imgH="50796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2500" y="2552700"/>
                        <a:ext cx="3302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7092" name="Object 4"/>
          <p:cNvGraphicFramePr>
            <a:graphicFrameLocks noChangeAspect="1"/>
          </p:cNvGraphicFramePr>
          <p:nvPr/>
        </p:nvGraphicFramePr>
        <p:xfrm>
          <a:off x="8166100" y="2540000"/>
          <a:ext cx="3556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232" name="Equation" r:id="rId7" imgW="355320" imgH="507960" progId="Equation.DSMT4">
                  <p:embed/>
                </p:oleObj>
              </mc:Choice>
              <mc:Fallback>
                <p:oleObj name="Equation" r:id="rId7" imgW="355320" imgH="50796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66100" y="2540000"/>
                        <a:ext cx="3556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7093" name="Object 5"/>
          <p:cNvGraphicFramePr>
            <a:graphicFrameLocks noChangeAspect="1"/>
          </p:cNvGraphicFramePr>
          <p:nvPr/>
        </p:nvGraphicFramePr>
        <p:xfrm>
          <a:off x="914400" y="3987800"/>
          <a:ext cx="3352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233" name="Equation" r:id="rId9" imgW="3352680" imgH="507960" progId="Equation.DSMT4">
                  <p:embed/>
                </p:oleObj>
              </mc:Choice>
              <mc:Fallback>
                <p:oleObj name="Equation" r:id="rId9" imgW="3352680" imgH="50796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987800"/>
                        <a:ext cx="33528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7094" name="Object 6"/>
          <p:cNvGraphicFramePr>
            <a:graphicFrameLocks noChangeAspect="1"/>
          </p:cNvGraphicFramePr>
          <p:nvPr/>
        </p:nvGraphicFramePr>
        <p:xfrm>
          <a:off x="2806700" y="6057900"/>
          <a:ext cx="4241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234" name="Equation" r:id="rId11" imgW="4241520" imgH="507960" progId="Equation.DSMT4">
                  <p:embed/>
                </p:oleObj>
              </mc:Choice>
              <mc:Fallback>
                <p:oleObj name="Equation" r:id="rId11" imgW="4241520" imgH="50796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6700" y="6057900"/>
                        <a:ext cx="42418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382000" cy="4953000"/>
          </a:xfrm>
        </p:spPr>
        <p:txBody>
          <a:bodyPr/>
          <a:lstStyle/>
          <a:p>
            <a:pPr marL="0" indent="165100" algn="just">
              <a:buClr>
                <a:srgbClr val="FF0000"/>
              </a:buClr>
              <a:buNone/>
            </a:pPr>
            <a:r>
              <a:rPr lang="en-US" dirty="0" err="1" smtClean="0">
                <a:solidFill>
                  <a:schemeClr val="accent2"/>
                </a:solidFill>
              </a:rPr>
              <a:t>Định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nghĩa</a:t>
            </a:r>
            <a:r>
              <a:rPr lang="en-US" dirty="0" smtClean="0">
                <a:solidFill>
                  <a:schemeClr val="accent2"/>
                </a:solidFill>
              </a:rPr>
              <a:t>: </a:t>
            </a:r>
          </a:p>
          <a:p>
            <a:pPr marL="0" indent="165100">
              <a:buClr>
                <a:srgbClr val="FF0000"/>
              </a:buClr>
              <a:buNone/>
            </a:pPr>
            <a:r>
              <a:rPr lang="en-US" u="sng" dirty="0" err="1" smtClean="0">
                <a:solidFill>
                  <a:srgbClr val="00B0F0"/>
                </a:solidFill>
                <a:sym typeface="Symbol"/>
              </a:rPr>
              <a:t>Cách</a:t>
            </a:r>
            <a:r>
              <a:rPr lang="en-US" u="sng" dirty="0" smtClean="0">
                <a:solidFill>
                  <a:srgbClr val="00B0F0"/>
                </a:solidFill>
                <a:sym typeface="Symbol"/>
              </a:rPr>
              <a:t> 2</a:t>
            </a:r>
            <a:r>
              <a:rPr lang="en-US" dirty="0" smtClean="0">
                <a:solidFill>
                  <a:srgbClr val="00B0F0"/>
                </a:solidFill>
                <a:sym typeface="Symbol"/>
              </a:rPr>
              <a:t>: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Dòng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suy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diễn</a:t>
            </a:r>
            <a:endParaRPr lang="en-US" dirty="0" smtClean="0">
              <a:sym typeface="Symbol"/>
            </a:endParaRPr>
          </a:p>
          <a:p>
            <a:pPr marL="0" indent="165100">
              <a:buClr>
                <a:srgbClr val="FF0000"/>
              </a:buClr>
              <a:buNone/>
            </a:pPr>
            <a:endParaRPr lang="en-US" dirty="0" smtClean="0">
              <a:sym typeface="Symbol"/>
            </a:endParaRPr>
          </a:p>
          <a:p>
            <a:pPr marL="0" indent="165100">
              <a:buClr>
                <a:srgbClr val="FF0000"/>
              </a:buClr>
              <a:buNone/>
            </a:pPr>
            <a:r>
              <a:rPr lang="en-US" dirty="0" err="1" smtClean="0">
                <a:solidFill>
                  <a:srgbClr val="00B0F0"/>
                </a:solidFill>
                <a:sym typeface="Symbol"/>
              </a:rPr>
              <a:t>Cách</a:t>
            </a:r>
            <a:r>
              <a:rPr lang="en-US" dirty="0" smtClean="0">
                <a:solidFill>
                  <a:srgbClr val="00B0F0"/>
                </a:solidFill>
                <a:sym typeface="Symbol"/>
              </a:rPr>
              <a:t> 3: </a:t>
            </a:r>
            <a:r>
              <a:rPr lang="en-US" dirty="0" err="1" smtClean="0">
                <a:sym typeface="Symbol"/>
              </a:rPr>
              <a:t>Mô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hình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suy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diễn</a:t>
            </a:r>
            <a:endParaRPr lang="en-US" dirty="0" smtClean="0">
              <a:sym typeface="Symbol"/>
            </a:endParaRPr>
          </a:p>
          <a:p>
            <a:pPr marL="0" indent="165100">
              <a:buClr>
                <a:srgbClr val="FF0000"/>
              </a:buClr>
              <a:buNone/>
            </a:pPr>
            <a:endParaRPr lang="en-US" dirty="0" smtClean="0">
              <a:solidFill>
                <a:srgbClr val="00B0F0"/>
              </a:solidFill>
              <a:sym typeface="Symbol"/>
            </a:endParaRPr>
          </a:p>
          <a:p>
            <a:pPr marL="0" indent="165100">
              <a:buClr>
                <a:srgbClr val="FF0000"/>
              </a:buClr>
              <a:buNone/>
            </a:pPr>
            <a:endParaRPr lang="en-US" dirty="0" smtClean="0">
              <a:solidFill>
                <a:srgbClr val="00B0F0"/>
              </a:solidFill>
              <a:sym typeface="Symbol"/>
            </a:endParaRPr>
          </a:p>
          <a:p>
            <a:pPr marL="0" indent="165100">
              <a:buClr>
                <a:srgbClr val="FF0000"/>
              </a:buClr>
              <a:buNone/>
            </a:pPr>
            <a:endParaRPr lang="en-US" dirty="0" smtClean="0">
              <a:solidFill>
                <a:srgbClr val="00B0F0"/>
              </a:solidFill>
              <a:sym typeface="Symbol"/>
            </a:endParaRPr>
          </a:p>
          <a:p>
            <a:pPr marL="0" indent="165100">
              <a:buClr>
                <a:srgbClr val="FF0000"/>
              </a:buClr>
              <a:buNone/>
            </a:pPr>
            <a:endParaRPr lang="en-US" dirty="0" smtClean="0">
              <a:solidFill>
                <a:srgbClr val="00B0F0"/>
              </a:solidFill>
              <a:sym typeface="Symbol"/>
            </a:endParaRPr>
          </a:p>
          <a:p>
            <a:pPr marL="0" indent="165100">
              <a:buClr>
                <a:srgbClr val="FF0000"/>
              </a:buClr>
              <a:buNone/>
            </a:pPr>
            <a:r>
              <a:rPr lang="en-US" dirty="0" err="1" smtClean="0">
                <a:sym typeface="Symbol"/>
              </a:rPr>
              <a:t>Các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biểu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thức</a:t>
            </a:r>
            <a:r>
              <a:rPr lang="en-US" dirty="0" smtClean="0">
                <a:sym typeface="Symbol"/>
              </a:rPr>
              <a:t> logic                  </a:t>
            </a:r>
            <a:r>
              <a:rPr lang="en-US" dirty="0" err="1" smtClean="0">
                <a:sym typeface="Symbol"/>
              </a:rPr>
              <a:t>được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gọi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là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giả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thiết</a:t>
            </a:r>
            <a:r>
              <a:rPr lang="en-US" dirty="0" smtClean="0">
                <a:sym typeface="Symbol"/>
              </a:rPr>
              <a:t> (hay </a:t>
            </a:r>
            <a:r>
              <a:rPr lang="en-US" dirty="0" err="1" smtClean="0">
                <a:sym typeface="Symbol"/>
              </a:rPr>
              <a:t>tiên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đề</a:t>
            </a:r>
            <a:r>
              <a:rPr lang="en-US" dirty="0" smtClean="0">
                <a:sym typeface="Symbol"/>
              </a:rPr>
              <a:t>), </a:t>
            </a:r>
            <a:r>
              <a:rPr lang="en-US" dirty="0" err="1" smtClean="0">
                <a:sym typeface="Symbol"/>
              </a:rPr>
              <a:t>biểu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thức</a:t>
            </a:r>
            <a:r>
              <a:rPr lang="en-US" dirty="0" smtClean="0">
                <a:sym typeface="Symbol"/>
              </a:rPr>
              <a:t> q </a:t>
            </a:r>
            <a:r>
              <a:rPr lang="en-US" dirty="0" err="1" smtClean="0">
                <a:sym typeface="Symbol"/>
              </a:rPr>
              <a:t>được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gọi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là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kết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luận</a:t>
            </a:r>
            <a:r>
              <a:rPr lang="en-US" dirty="0" smtClean="0">
                <a:sym typeface="Symbol"/>
              </a:rPr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smtClean="0"/>
              <a:t>Qui </a:t>
            </a:r>
            <a:r>
              <a:rPr lang="en-US" sz="4800" b="1" dirty="0" err="1" smtClean="0"/>
              <a:t>tắc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suy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diễn</a:t>
            </a:r>
            <a:endParaRPr lang="en-US" sz="4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6553200"/>
            <a:ext cx="1905000" cy="152400"/>
          </a:xfrm>
        </p:spPr>
        <p:txBody>
          <a:bodyPr/>
          <a:lstStyle/>
          <a:p>
            <a:fld id="{3D9E56B6-077A-4A36-A778-66B152E4D643}" type="slidenum">
              <a:rPr lang="en-US" smtClean="0"/>
              <a:pPr/>
              <a:t>23</a:t>
            </a:fld>
            <a:endParaRPr lang="en-US" dirty="0"/>
          </a:p>
        </p:txBody>
      </p:sp>
      <p:graphicFrame>
        <p:nvGraphicFramePr>
          <p:cNvPr id="217093" name="Object 5"/>
          <p:cNvGraphicFramePr>
            <a:graphicFrameLocks noChangeAspect="1"/>
          </p:cNvGraphicFramePr>
          <p:nvPr/>
        </p:nvGraphicFramePr>
        <p:xfrm>
          <a:off x="2819400" y="2667000"/>
          <a:ext cx="3352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203" name="Equation" r:id="rId3" imgW="3352680" imgH="507960" progId="Equation.DSMT4">
                  <p:embed/>
                </p:oleObj>
              </mc:Choice>
              <mc:Fallback>
                <p:oleObj name="Equation" r:id="rId3" imgW="3352680" imgH="50796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667000"/>
                        <a:ext cx="33528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8119" name="Object 7"/>
          <p:cNvGraphicFramePr>
            <a:graphicFrameLocks noChangeAspect="1"/>
          </p:cNvGraphicFramePr>
          <p:nvPr/>
        </p:nvGraphicFramePr>
        <p:xfrm>
          <a:off x="3721100" y="3581400"/>
          <a:ext cx="1066800" cy="20573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204" name="Equation" r:id="rId5" imgW="177480" imgH="545760" progId="Equation.3">
                  <p:embed/>
                </p:oleObj>
              </mc:Choice>
              <mc:Fallback>
                <p:oleObj name="Equation" r:id="rId5" imgW="177480" imgH="54576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1100" y="3581400"/>
                        <a:ext cx="1066800" cy="20573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8121" name="Object 9"/>
          <p:cNvGraphicFramePr>
            <a:graphicFrameLocks noChangeAspect="1"/>
          </p:cNvGraphicFramePr>
          <p:nvPr/>
        </p:nvGraphicFramePr>
        <p:xfrm>
          <a:off x="3930650" y="5689600"/>
          <a:ext cx="16383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205" name="Equation" r:id="rId7" imgW="1638000" imgH="507960" progId="Equation.DSMT4">
                  <p:embed/>
                </p:oleObj>
              </mc:Choice>
              <mc:Fallback>
                <p:oleObj name="Equation" r:id="rId7" imgW="1638000" imgH="50796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0650" y="5689600"/>
                        <a:ext cx="16383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8001000" cy="4800600"/>
          </a:xfrm>
        </p:spPr>
        <p:txBody>
          <a:bodyPr/>
          <a:lstStyle/>
          <a:p>
            <a:pPr marL="0" indent="165100" algn="just">
              <a:buClr>
                <a:srgbClr val="FF0000"/>
              </a:buClr>
              <a:buFont typeface="+mj-lt"/>
              <a:buAutoNum type="arabicPeriod"/>
            </a:pPr>
            <a:r>
              <a:rPr lang="vi-VN" dirty="0" smtClean="0">
                <a:solidFill>
                  <a:srgbClr val="FF0000"/>
                </a:solidFill>
              </a:rPr>
              <a:t>1. Qui </a:t>
            </a:r>
            <a:r>
              <a:rPr lang="vi-VN" dirty="0" err="1" smtClean="0">
                <a:solidFill>
                  <a:srgbClr val="FF0000"/>
                </a:solidFill>
              </a:rPr>
              <a:t>tắc</a:t>
            </a:r>
            <a:r>
              <a:rPr lang="vi-VN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hội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đơn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giản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  <a:endParaRPr lang="vi-VN" dirty="0" smtClean="0">
              <a:solidFill>
                <a:srgbClr val="FF0000"/>
              </a:solidFill>
            </a:endParaRPr>
          </a:p>
          <a:p>
            <a:pPr marL="0" indent="165100" algn="just">
              <a:buClr>
                <a:srgbClr val="FF0000"/>
              </a:buClr>
              <a:buNone/>
            </a:pPr>
            <a:r>
              <a:rPr lang="en-US" dirty="0" smtClean="0"/>
              <a:t>	(p </a:t>
            </a:r>
            <a:r>
              <a:rPr lang="en-US" dirty="0" smtClean="0">
                <a:sym typeface="Symbol"/>
              </a:rPr>
              <a:t> q) </a:t>
            </a:r>
            <a:r>
              <a:rPr lang="vi-VN" dirty="0" smtClean="0">
                <a:sym typeface="Symbol"/>
              </a:rPr>
              <a:t></a:t>
            </a:r>
            <a:r>
              <a:rPr lang="en-US" dirty="0" smtClean="0">
                <a:sym typeface="Symbol"/>
              </a:rPr>
              <a:t> </a:t>
            </a:r>
            <a:r>
              <a:rPr lang="en-US" dirty="0">
                <a:sym typeface="Symbol"/>
              </a:rPr>
              <a:t>p</a:t>
            </a:r>
            <a:endParaRPr lang="en-US" dirty="0" smtClean="0">
              <a:sym typeface="Symbol"/>
            </a:endParaRPr>
          </a:p>
          <a:p>
            <a:pPr marL="0" indent="165100" algn="just">
              <a:buClr>
                <a:srgbClr val="FF0000"/>
              </a:buClr>
              <a:buNone/>
            </a:pPr>
            <a:r>
              <a:rPr lang="en-US" dirty="0" smtClean="0">
                <a:sym typeface="Symbol"/>
              </a:rPr>
              <a:t>	</a:t>
            </a:r>
          </a:p>
          <a:p>
            <a:pPr marL="0" indent="165100" algn="just">
              <a:buClr>
                <a:srgbClr val="FF0000"/>
              </a:buClr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Ví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dụ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  <a:r>
              <a:rPr lang="en-US" dirty="0" smtClean="0"/>
              <a:t> </a:t>
            </a:r>
          </a:p>
          <a:p>
            <a:pPr marL="0" indent="165100" algn="just">
              <a:buClr>
                <a:srgbClr val="FF0000"/>
              </a:buClr>
              <a:buFont typeface="Symbol" pitchFamily="18" charset="2"/>
              <a:buChar char="·"/>
            </a:pPr>
            <a:r>
              <a:rPr lang="en-US" dirty="0" smtClean="0"/>
              <a:t> SV A </a:t>
            </a:r>
            <a:r>
              <a:rPr lang="en-US" dirty="0" err="1" smtClean="0"/>
              <a:t>lễ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tốt</a:t>
            </a:r>
            <a:r>
              <a:rPr lang="en-US" dirty="0" smtClean="0"/>
              <a:t>.	      </a:t>
            </a:r>
          </a:p>
          <a:p>
            <a:pPr marL="0" indent="165100" algn="just">
              <a:buClr>
                <a:srgbClr val="FF0000"/>
              </a:buClr>
              <a:buNone/>
            </a:pPr>
            <a:r>
              <a:rPr lang="en-US" dirty="0" smtClean="0"/>
              <a:t> </a:t>
            </a:r>
            <a:r>
              <a:rPr lang="en-US" dirty="0" err="1" smtClean="0"/>
              <a:t>Suy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: SV A </a:t>
            </a:r>
            <a:r>
              <a:rPr lang="en-US" dirty="0" err="1" smtClean="0"/>
              <a:t>lễ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.</a:t>
            </a:r>
          </a:p>
          <a:p>
            <a:pPr marL="0" indent="165100" algn="just">
              <a:buClr>
                <a:srgbClr val="FF0000"/>
              </a:buClr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smtClean="0"/>
              <a:t>Qui </a:t>
            </a:r>
            <a:r>
              <a:rPr lang="en-US" sz="4800" b="1" dirty="0" err="1" smtClean="0"/>
              <a:t>tắc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suy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diễn</a:t>
            </a:r>
            <a:r>
              <a:rPr lang="en-US" sz="4800" b="1" dirty="0" smtClean="0"/>
              <a:t> </a:t>
            </a:r>
            <a:endParaRPr lang="en-US" sz="4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6400800"/>
            <a:ext cx="1905000" cy="304800"/>
          </a:xfrm>
        </p:spPr>
        <p:txBody>
          <a:bodyPr/>
          <a:lstStyle/>
          <a:p>
            <a:fld id="{3D9E56B6-077A-4A36-A778-66B152E4D643}" type="slidenum">
              <a:rPr lang="en-US" smtClean="0"/>
              <a:pPr/>
              <a:t>24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581314"/>
              </p:ext>
            </p:extLst>
          </p:nvPr>
        </p:nvGraphicFramePr>
        <p:xfrm>
          <a:off x="5562600" y="2133600"/>
          <a:ext cx="12954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</a:tblGrid>
              <a:tr h="408940">
                <a:tc>
                  <a:txBody>
                    <a:bodyPr/>
                    <a:lstStyle/>
                    <a:p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  p</a:t>
                      </a:r>
                      <a:endParaRPr lang="en-US" sz="2800" b="0" dirty="0" smtClean="0">
                        <a:solidFill>
                          <a:schemeClr val="tx1"/>
                        </a:solidFill>
                        <a:sym typeface="Symbol"/>
                      </a:endParaRPr>
                    </a:p>
                    <a:p>
                      <a:r>
                        <a:rPr lang="en-US" sz="2800" b="0" baseline="0" dirty="0" smtClean="0">
                          <a:solidFill>
                            <a:schemeClr val="tx1"/>
                          </a:solidFill>
                          <a:sym typeface="Symbol"/>
                        </a:rPr>
                        <a:t>  q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8940">
                <a:tc>
                  <a:txBody>
                    <a:bodyPr/>
                    <a:lstStyle/>
                    <a:p>
                      <a:pPr algn="l">
                        <a:tabLst>
                          <a:tab pos="749300" algn="l"/>
                        </a:tabLst>
                      </a:pPr>
                      <a:r>
                        <a:rPr lang="en-US" sz="2800" b="0" dirty="0" smtClean="0">
                          <a:solidFill>
                            <a:schemeClr val="tx1"/>
                          </a:solidFill>
                          <a:sym typeface="Symbol"/>
                        </a:rPr>
                        <a:t>p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8001000" cy="4800600"/>
          </a:xfrm>
        </p:spPr>
        <p:txBody>
          <a:bodyPr/>
          <a:lstStyle/>
          <a:p>
            <a:pPr marL="0" indent="165100" algn="just">
              <a:buClr>
                <a:srgbClr val="FF0000"/>
              </a:buClr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1. </a:t>
            </a:r>
            <a:r>
              <a:rPr lang="vi-VN" dirty="0" smtClean="0">
                <a:solidFill>
                  <a:srgbClr val="FF0000"/>
                </a:solidFill>
              </a:rPr>
              <a:t>Qui </a:t>
            </a:r>
            <a:r>
              <a:rPr lang="vi-VN" dirty="0" err="1" smtClean="0">
                <a:solidFill>
                  <a:srgbClr val="FF0000"/>
                </a:solidFill>
              </a:rPr>
              <a:t>tắc</a:t>
            </a:r>
            <a:r>
              <a:rPr lang="vi-VN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hội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đơn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giản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  <a:endParaRPr lang="vi-VN" dirty="0" smtClean="0">
              <a:solidFill>
                <a:srgbClr val="FF0000"/>
              </a:solidFill>
            </a:endParaRPr>
          </a:p>
          <a:p>
            <a:pPr marL="0" indent="165100" algn="just">
              <a:buClr>
                <a:srgbClr val="FF0000"/>
              </a:buClr>
              <a:buNone/>
            </a:pPr>
            <a:r>
              <a:rPr lang="en-US" dirty="0" smtClean="0"/>
              <a:t>	(p </a:t>
            </a:r>
            <a:r>
              <a:rPr lang="en-US" dirty="0" smtClean="0">
                <a:sym typeface="Symbol"/>
              </a:rPr>
              <a:t> q) </a:t>
            </a:r>
            <a:r>
              <a:rPr lang="vi-VN" dirty="0" smtClean="0">
                <a:sym typeface="Symbol"/>
              </a:rPr>
              <a:t></a:t>
            </a:r>
            <a:r>
              <a:rPr lang="en-US" dirty="0" smtClean="0">
                <a:sym typeface="Symbol"/>
              </a:rPr>
              <a:t> </a:t>
            </a:r>
            <a:r>
              <a:rPr lang="en-US" dirty="0">
                <a:sym typeface="Symbol"/>
              </a:rPr>
              <a:t>p</a:t>
            </a:r>
            <a:endParaRPr lang="en-US" dirty="0" smtClean="0">
              <a:sym typeface="Symbol"/>
            </a:endParaRPr>
          </a:p>
          <a:p>
            <a:pPr marL="0" indent="165100" algn="just">
              <a:buClr>
                <a:srgbClr val="FF0000"/>
              </a:buClr>
              <a:buNone/>
            </a:pPr>
            <a:r>
              <a:rPr lang="en-US" dirty="0" smtClean="0">
                <a:sym typeface="Symbol"/>
              </a:rPr>
              <a:t>	</a:t>
            </a:r>
          </a:p>
          <a:p>
            <a:pPr marL="0" indent="165100" algn="just">
              <a:buClr>
                <a:srgbClr val="FF0000"/>
              </a:buClr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Ví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dụ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  <a:r>
              <a:rPr lang="en-US" dirty="0" smtClean="0"/>
              <a:t> </a:t>
            </a:r>
          </a:p>
          <a:p>
            <a:pPr marL="0" indent="165100" algn="just">
              <a:buClr>
                <a:srgbClr val="FF0000"/>
              </a:buClr>
              <a:buFont typeface="Symbol" pitchFamily="18" charset="2"/>
              <a:buChar char="·"/>
            </a:pPr>
            <a:r>
              <a:rPr lang="en-US" dirty="0" smtClean="0"/>
              <a:t> SV A </a:t>
            </a:r>
            <a:r>
              <a:rPr lang="en-US" dirty="0" err="1" smtClean="0"/>
              <a:t>lễ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tốt</a:t>
            </a:r>
            <a:r>
              <a:rPr lang="en-US" dirty="0" smtClean="0"/>
              <a:t>.	      </a:t>
            </a:r>
          </a:p>
          <a:p>
            <a:pPr marL="0" indent="165100" algn="just">
              <a:buClr>
                <a:srgbClr val="FF0000"/>
              </a:buClr>
              <a:buNone/>
            </a:pPr>
            <a:r>
              <a:rPr lang="en-US" dirty="0" smtClean="0"/>
              <a:t> </a:t>
            </a:r>
            <a:r>
              <a:rPr lang="en-US" dirty="0" err="1" smtClean="0"/>
              <a:t>Suy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: SV A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tốt</a:t>
            </a:r>
            <a:r>
              <a:rPr lang="en-US" dirty="0" smtClean="0"/>
              <a:t>.</a:t>
            </a:r>
          </a:p>
          <a:p>
            <a:pPr marL="0" indent="165100" algn="just">
              <a:buClr>
                <a:srgbClr val="FF0000"/>
              </a:buClr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smtClean="0"/>
              <a:t>Qui </a:t>
            </a:r>
            <a:r>
              <a:rPr lang="en-US" sz="4800" b="1" dirty="0" err="1" smtClean="0"/>
              <a:t>tắc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suy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diễn</a:t>
            </a:r>
            <a:r>
              <a:rPr lang="en-US" sz="4800" b="1" dirty="0" smtClean="0"/>
              <a:t> </a:t>
            </a:r>
            <a:endParaRPr lang="en-US" sz="4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6400800"/>
            <a:ext cx="1905000" cy="304800"/>
          </a:xfrm>
        </p:spPr>
        <p:txBody>
          <a:bodyPr/>
          <a:lstStyle/>
          <a:p>
            <a:fld id="{3D9E56B6-077A-4A36-A778-66B152E4D643}" type="slidenum">
              <a:rPr lang="en-US" smtClean="0"/>
              <a:pPr/>
              <a:t>25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3375851"/>
              </p:ext>
            </p:extLst>
          </p:nvPr>
        </p:nvGraphicFramePr>
        <p:xfrm>
          <a:off x="5562600" y="2133600"/>
          <a:ext cx="12954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</a:tblGrid>
              <a:tr h="408940">
                <a:tc>
                  <a:txBody>
                    <a:bodyPr/>
                    <a:lstStyle/>
                    <a:p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  p</a:t>
                      </a:r>
                      <a:endParaRPr lang="en-US" sz="2800" b="0" dirty="0" smtClean="0">
                        <a:solidFill>
                          <a:schemeClr val="tx1"/>
                        </a:solidFill>
                        <a:sym typeface="Symbol"/>
                      </a:endParaRPr>
                    </a:p>
                    <a:p>
                      <a:r>
                        <a:rPr lang="en-US" sz="2800" b="0" baseline="0" dirty="0" smtClean="0">
                          <a:solidFill>
                            <a:schemeClr val="tx1"/>
                          </a:solidFill>
                          <a:sym typeface="Symbol"/>
                        </a:rPr>
                        <a:t>  q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8940">
                <a:tc>
                  <a:txBody>
                    <a:bodyPr/>
                    <a:lstStyle/>
                    <a:p>
                      <a:pPr algn="l">
                        <a:tabLst>
                          <a:tab pos="749300" algn="l"/>
                        </a:tabLst>
                      </a:pPr>
                      <a:r>
                        <a:rPr lang="en-US" sz="2800" b="0" dirty="0" smtClean="0">
                          <a:solidFill>
                            <a:schemeClr val="tx1"/>
                          </a:solidFill>
                          <a:sym typeface="Symbol"/>
                        </a:rPr>
                        <a:t>q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221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8001000" cy="4800600"/>
          </a:xfrm>
        </p:spPr>
        <p:txBody>
          <a:bodyPr/>
          <a:lstStyle/>
          <a:p>
            <a:pPr marL="0" indent="0" algn="just">
              <a:buClr>
                <a:srgbClr val="FF0000"/>
              </a:buClr>
              <a:buNone/>
            </a:pPr>
            <a:r>
              <a:rPr lang="en-US" smtClean="0">
                <a:solidFill>
                  <a:srgbClr val="FF0000"/>
                </a:solidFill>
              </a:rPr>
              <a:t>1.2</a:t>
            </a:r>
            <a:r>
              <a:rPr lang="en-US" dirty="0" smtClean="0">
                <a:solidFill>
                  <a:srgbClr val="FF0000"/>
                </a:solidFill>
              </a:rPr>
              <a:t>. </a:t>
            </a:r>
            <a:r>
              <a:rPr lang="vi-VN" dirty="0" smtClean="0">
                <a:solidFill>
                  <a:srgbClr val="FF0000"/>
                </a:solidFill>
              </a:rPr>
              <a:t>Qui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tắc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tuyển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đơn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giản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  <a:endParaRPr lang="vi-VN" dirty="0" smtClean="0">
              <a:solidFill>
                <a:srgbClr val="FF0000"/>
              </a:solidFill>
            </a:endParaRPr>
          </a:p>
          <a:p>
            <a:pPr marL="0" indent="165100" algn="just">
              <a:buClr>
                <a:srgbClr val="FF0000"/>
              </a:buClr>
              <a:buNone/>
            </a:pPr>
            <a:r>
              <a:rPr lang="en-US" dirty="0" smtClean="0"/>
              <a:t>	</a:t>
            </a:r>
            <a:r>
              <a:rPr lang="en-US" dirty="0"/>
              <a:t> </a:t>
            </a:r>
            <a:r>
              <a:rPr lang="en-US" dirty="0" smtClean="0"/>
              <a:t>p </a:t>
            </a:r>
            <a:r>
              <a:rPr lang="en-US" dirty="0" smtClean="0">
                <a:sym typeface="Symbol"/>
              </a:rPr>
              <a:t> </a:t>
            </a:r>
            <a:r>
              <a:rPr lang="vi-VN" dirty="0" smtClean="0">
                <a:sym typeface="Symbol"/>
              </a:rPr>
              <a:t></a:t>
            </a:r>
            <a:r>
              <a:rPr lang="en-US" dirty="0" smtClean="0">
                <a:sym typeface="Symbol"/>
              </a:rPr>
              <a:t> p </a:t>
            </a:r>
            <a:r>
              <a:rPr lang="en-US" dirty="0" smtClean="0"/>
              <a:t> q</a:t>
            </a:r>
            <a:endParaRPr lang="en-US" dirty="0"/>
          </a:p>
          <a:p>
            <a:pPr marL="0" indent="165100" algn="just">
              <a:buClr>
                <a:srgbClr val="FF0000"/>
              </a:buClr>
              <a:buNone/>
            </a:pPr>
            <a:endParaRPr lang="en-US" dirty="0" smtClean="0">
              <a:sym typeface="Symbol"/>
            </a:endParaRPr>
          </a:p>
          <a:p>
            <a:pPr marL="0" indent="165100" algn="just">
              <a:buClr>
                <a:srgbClr val="FF0000"/>
              </a:buClr>
              <a:buNone/>
            </a:pPr>
            <a:r>
              <a:rPr lang="en-US" dirty="0" smtClean="0">
                <a:sym typeface="Symbol"/>
              </a:rPr>
              <a:t>	</a:t>
            </a:r>
          </a:p>
          <a:p>
            <a:pPr marL="0" indent="165100" algn="just">
              <a:buClr>
                <a:srgbClr val="FF0000"/>
              </a:buClr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Ví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dụ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  <a:r>
              <a:rPr lang="en-US" dirty="0" smtClean="0"/>
              <a:t> </a:t>
            </a:r>
          </a:p>
          <a:p>
            <a:pPr marL="0" indent="165100" algn="just">
              <a:buClr>
                <a:srgbClr val="FF0000"/>
              </a:buClr>
              <a:buFont typeface="Symbol" pitchFamily="18" charset="2"/>
              <a:buChar char="·"/>
            </a:pPr>
            <a:r>
              <a:rPr lang="en-US" dirty="0" smtClean="0"/>
              <a:t> SV A </a:t>
            </a:r>
            <a:r>
              <a:rPr lang="en-US" dirty="0" err="1" smtClean="0"/>
              <a:t>lễ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/>
              <a:t>.</a:t>
            </a:r>
            <a:r>
              <a:rPr lang="en-US" dirty="0" smtClean="0"/>
              <a:t>	      </a:t>
            </a:r>
          </a:p>
          <a:p>
            <a:pPr marL="0" indent="165100" algn="just">
              <a:buClr>
                <a:srgbClr val="FF0000"/>
              </a:buClr>
              <a:buNone/>
            </a:pPr>
            <a:r>
              <a:rPr lang="en-US" dirty="0" smtClean="0"/>
              <a:t> </a:t>
            </a:r>
            <a:r>
              <a:rPr lang="en-US" dirty="0" err="1" smtClean="0"/>
              <a:t>Suy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: SV A </a:t>
            </a:r>
            <a:r>
              <a:rPr lang="en-US" dirty="0" err="1" smtClean="0"/>
              <a:t>lễ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hay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tốt</a:t>
            </a:r>
            <a:r>
              <a:rPr lang="en-US" dirty="0" smtClean="0"/>
              <a:t>.</a:t>
            </a:r>
          </a:p>
          <a:p>
            <a:pPr marL="0" indent="165100" algn="just">
              <a:buClr>
                <a:srgbClr val="FF0000"/>
              </a:buClr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smtClean="0"/>
              <a:t>Qui </a:t>
            </a:r>
            <a:r>
              <a:rPr lang="en-US" sz="4800" b="1" dirty="0" err="1" smtClean="0"/>
              <a:t>tắc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suy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diễn</a:t>
            </a:r>
            <a:r>
              <a:rPr lang="en-US" sz="4800" b="1" dirty="0" smtClean="0"/>
              <a:t> </a:t>
            </a:r>
            <a:endParaRPr lang="en-US" sz="4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6400800"/>
            <a:ext cx="1905000" cy="304800"/>
          </a:xfrm>
        </p:spPr>
        <p:txBody>
          <a:bodyPr/>
          <a:lstStyle/>
          <a:p>
            <a:fld id="{3D9E56B6-077A-4A36-A778-66B152E4D643}" type="slidenum">
              <a:rPr lang="en-US" smtClean="0"/>
              <a:pPr/>
              <a:t>26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172337"/>
              </p:ext>
            </p:extLst>
          </p:nvPr>
        </p:nvGraphicFramePr>
        <p:xfrm>
          <a:off x="5562600" y="2133600"/>
          <a:ext cx="15240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</a:tblGrid>
              <a:tr h="408940">
                <a:tc>
                  <a:txBody>
                    <a:bodyPr/>
                    <a:lstStyle/>
                    <a:p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   p</a:t>
                      </a:r>
                      <a:endParaRPr lang="en-US" sz="2800" b="0" dirty="0" smtClean="0">
                        <a:solidFill>
                          <a:schemeClr val="tx1"/>
                        </a:solidFill>
                        <a:sym typeface="Symbol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89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49300" algn="l"/>
                        </a:tabLst>
                        <a:defRPr/>
                      </a:pPr>
                      <a:r>
                        <a:rPr lang="en-US" sz="2800" b="0" dirty="0" smtClean="0">
                          <a:solidFill>
                            <a:schemeClr val="tx1"/>
                          </a:solidFill>
                          <a:sym typeface="Symbol"/>
                        </a:rPr>
                        <a:t>p </a:t>
                      </a:r>
                      <a:r>
                        <a:rPr lang="en-US" sz="2800" dirty="0" smtClean="0">
                          <a:sym typeface="Symbol"/>
                        </a:rPr>
                        <a:t> 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  <a:sym typeface="Symbol"/>
                        </a:rPr>
                        <a:t>q</a:t>
                      </a:r>
                      <a:endParaRPr lang="en-US" sz="2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49300" algn="l"/>
                        </a:tabLst>
                        <a:defRPr/>
                      </a:pPr>
                      <a:endParaRPr lang="en-US" sz="2800" dirty="0" smtClean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388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8001000" cy="4800600"/>
          </a:xfrm>
        </p:spPr>
        <p:txBody>
          <a:bodyPr/>
          <a:lstStyle/>
          <a:p>
            <a:pPr marL="0" indent="0" algn="just">
              <a:buClr>
                <a:srgbClr val="FF0000"/>
              </a:buClr>
              <a:buNone/>
            </a:pPr>
            <a:r>
              <a:rPr lang="vi-VN" dirty="0" smtClean="0">
                <a:solidFill>
                  <a:srgbClr val="FF0000"/>
                </a:solidFill>
              </a:rPr>
              <a:t>2. Qui tắc khẳng định (Modus Ponens)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  <a:endParaRPr lang="vi-VN" dirty="0" smtClean="0">
              <a:solidFill>
                <a:srgbClr val="FF0000"/>
              </a:solidFill>
            </a:endParaRPr>
          </a:p>
          <a:p>
            <a:pPr marL="0" indent="165100" algn="just">
              <a:buClr>
                <a:srgbClr val="FF0000"/>
              </a:buClr>
              <a:buNone/>
            </a:pPr>
            <a:r>
              <a:rPr lang="en-US" dirty="0" smtClean="0"/>
              <a:t>	[(p </a:t>
            </a:r>
            <a:r>
              <a:rPr lang="en-US" dirty="0" smtClean="0">
                <a:sym typeface="Symbol"/>
              </a:rPr>
              <a:t> q)  p] </a:t>
            </a:r>
            <a:r>
              <a:rPr lang="vi-VN" dirty="0" smtClean="0">
                <a:sym typeface="Symbol"/>
              </a:rPr>
              <a:t></a:t>
            </a:r>
            <a:r>
              <a:rPr lang="en-US" dirty="0" smtClean="0">
                <a:sym typeface="Symbol"/>
              </a:rPr>
              <a:t> q</a:t>
            </a:r>
          </a:p>
          <a:p>
            <a:pPr marL="0" indent="165100" algn="just">
              <a:buClr>
                <a:srgbClr val="FF0000"/>
              </a:buClr>
              <a:buNone/>
            </a:pPr>
            <a:r>
              <a:rPr lang="en-US" dirty="0" smtClean="0">
                <a:sym typeface="Symbol"/>
              </a:rPr>
              <a:t>	</a:t>
            </a:r>
          </a:p>
          <a:p>
            <a:pPr marL="0" indent="165100" algn="just">
              <a:buClr>
                <a:srgbClr val="FF0000"/>
              </a:buClr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Ví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dụ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  <a:r>
              <a:rPr lang="en-US" dirty="0" smtClean="0"/>
              <a:t> </a:t>
            </a:r>
          </a:p>
          <a:p>
            <a:pPr marL="0" indent="165100" algn="just">
              <a:buClr>
                <a:srgbClr val="FF0000"/>
              </a:buClr>
              <a:buFont typeface="Symbol" pitchFamily="18" charset="2"/>
              <a:buChar char="·"/>
            </a:pP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tốt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 </a:t>
            </a:r>
            <a:r>
              <a:rPr lang="en-US" dirty="0" err="1" smtClean="0"/>
              <a:t>đậu</a:t>
            </a:r>
            <a:r>
              <a:rPr lang="en-US" dirty="0" smtClean="0"/>
              <a:t> 		      </a:t>
            </a:r>
          </a:p>
          <a:p>
            <a:pPr marL="0" indent="165100" algn="just">
              <a:buClr>
                <a:srgbClr val="FF0000"/>
              </a:buClr>
              <a:buFont typeface="Symbol" pitchFamily="18" charset="2"/>
              <a:buChar char="·"/>
            </a:pPr>
            <a:r>
              <a:rPr lang="en-US" dirty="0" smtClean="0"/>
              <a:t>SV A 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tốt</a:t>
            </a:r>
            <a:endParaRPr lang="en-US" dirty="0" smtClean="0"/>
          </a:p>
          <a:p>
            <a:pPr marL="0" indent="165100" algn="just">
              <a:buClr>
                <a:srgbClr val="FF0000"/>
              </a:buClr>
              <a:buNone/>
            </a:pPr>
            <a:r>
              <a:rPr lang="en-US" dirty="0" err="1" smtClean="0"/>
              <a:t>Suy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: SV A  </a:t>
            </a:r>
            <a:r>
              <a:rPr lang="en-US" dirty="0" err="1" smtClean="0"/>
              <a:t>thi</a:t>
            </a:r>
            <a:r>
              <a:rPr lang="en-US" dirty="0" smtClean="0"/>
              <a:t> </a:t>
            </a:r>
            <a:r>
              <a:rPr lang="en-US" dirty="0" err="1" smtClean="0"/>
              <a:t>đậu</a:t>
            </a:r>
            <a:endParaRPr lang="en-US" dirty="0" smtClean="0"/>
          </a:p>
          <a:p>
            <a:pPr marL="0" indent="165100" algn="just">
              <a:buClr>
                <a:srgbClr val="FF0000"/>
              </a:buClr>
              <a:buNone/>
            </a:pPr>
            <a:r>
              <a:rPr lang="en-US" dirty="0" smtClean="0">
                <a:sym typeface="Symbol"/>
              </a:rPr>
              <a:t>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chuồn</a:t>
            </a:r>
            <a:r>
              <a:rPr lang="en-US" dirty="0" smtClean="0"/>
              <a:t> </a:t>
            </a:r>
            <a:r>
              <a:rPr lang="en-US" dirty="0" err="1" smtClean="0"/>
              <a:t>chuồn</a:t>
            </a:r>
            <a:r>
              <a:rPr lang="en-US" dirty="0" smtClean="0"/>
              <a:t> bay </a:t>
            </a:r>
            <a:r>
              <a:rPr lang="en-US" dirty="0" err="1" smtClean="0"/>
              <a:t>thấp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mưa</a:t>
            </a:r>
            <a:r>
              <a:rPr lang="en-US" dirty="0" smtClean="0"/>
              <a:t>	       </a:t>
            </a:r>
          </a:p>
          <a:p>
            <a:pPr marL="0" indent="165100" algn="just">
              <a:buClr>
                <a:srgbClr val="FF0000"/>
              </a:buClr>
              <a:buNone/>
            </a:pPr>
            <a:r>
              <a:rPr lang="en-US" dirty="0" smtClean="0">
                <a:sym typeface="Symbol"/>
              </a:rPr>
              <a:t> </a:t>
            </a:r>
            <a:r>
              <a:rPr lang="en-US" dirty="0" err="1" smtClean="0">
                <a:sym typeface="Symbol"/>
              </a:rPr>
              <a:t>Thấy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chuồn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chuồn</a:t>
            </a:r>
            <a:r>
              <a:rPr lang="en-US" dirty="0" smtClean="0">
                <a:sym typeface="Symbol"/>
              </a:rPr>
              <a:t> bay </a:t>
            </a:r>
            <a:r>
              <a:rPr lang="en-US" dirty="0" err="1" smtClean="0">
                <a:sym typeface="Symbol"/>
              </a:rPr>
              <a:t>thấp</a:t>
            </a:r>
            <a:endParaRPr lang="en-US" dirty="0" smtClean="0"/>
          </a:p>
          <a:p>
            <a:pPr marL="0" indent="165100" algn="just">
              <a:buClr>
                <a:srgbClr val="FF0000"/>
              </a:buClr>
              <a:buNone/>
            </a:pPr>
            <a:r>
              <a:rPr lang="en-US" dirty="0" err="1" smtClean="0"/>
              <a:t>Suy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: </a:t>
            </a:r>
            <a:r>
              <a:rPr lang="en-US" dirty="0" err="1" smtClean="0"/>
              <a:t>trời</a:t>
            </a:r>
            <a:r>
              <a:rPr lang="en-US" dirty="0" smtClean="0"/>
              <a:t> </a:t>
            </a:r>
            <a:r>
              <a:rPr lang="en-US" dirty="0" err="1" smtClean="0"/>
              <a:t>mưa</a:t>
            </a:r>
            <a:endParaRPr lang="vi-VN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smtClean="0"/>
              <a:t>Qui </a:t>
            </a:r>
            <a:r>
              <a:rPr lang="en-US" sz="4800" b="1" dirty="0" err="1" smtClean="0"/>
              <a:t>tắc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suy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diễn</a:t>
            </a:r>
            <a:r>
              <a:rPr lang="en-US" sz="4800" b="1" dirty="0" smtClean="0"/>
              <a:t> </a:t>
            </a:r>
            <a:endParaRPr lang="en-US" sz="4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6400800"/>
            <a:ext cx="1905000" cy="304800"/>
          </a:xfrm>
        </p:spPr>
        <p:txBody>
          <a:bodyPr/>
          <a:lstStyle/>
          <a:p>
            <a:fld id="{3D9E56B6-077A-4A36-A778-66B152E4D643}" type="slidenum">
              <a:rPr lang="en-US" smtClean="0"/>
              <a:pPr/>
              <a:t>27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562600" y="2133600"/>
          <a:ext cx="12954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</a:tblGrid>
              <a:tr h="408940">
                <a:tc>
                  <a:txBody>
                    <a:bodyPr/>
                    <a:lstStyle/>
                    <a:p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p 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  <a:sym typeface="Symbol"/>
                        </a:rPr>
                        <a:t> q</a:t>
                      </a:r>
                    </a:p>
                    <a:p>
                      <a:r>
                        <a:rPr lang="en-US" sz="2800" b="0" dirty="0" smtClean="0">
                          <a:solidFill>
                            <a:schemeClr val="tx1"/>
                          </a:solidFill>
                          <a:sym typeface="Symbol"/>
                        </a:rPr>
                        <a:t>p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8940">
                <a:tc>
                  <a:txBody>
                    <a:bodyPr/>
                    <a:lstStyle/>
                    <a:p>
                      <a:pPr algn="l">
                        <a:tabLst>
                          <a:tab pos="749300" algn="l"/>
                        </a:tabLst>
                      </a:pPr>
                      <a:r>
                        <a:rPr lang="en-US" sz="2800" b="0" dirty="0" smtClean="0">
                          <a:solidFill>
                            <a:schemeClr val="tx1"/>
                          </a:solidFill>
                          <a:sym typeface="Symbol"/>
                        </a:rPr>
                        <a:t>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875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8229600" cy="4530725"/>
          </a:xfrm>
        </p:spPr>
        <p:txBody>
          <a:bodyPr/>
          <a:lstStyle/>
          <a:p>
            <a:pPr marL="0" indent="165100" algn="just">
              <a:buClr>
                <a:srgbClr val="FF0000"/>
              </a:buClr>
              <a:buNone/>
            </a:pPr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en-US" dirty="0" smtClean="0">
                <a:solidFill>
                  <a:srgbClr val="FF0000"/>
                </a:solidFill>
              </a:rPr>
              <a:t>. Qui </a:t>
            </a:r>
            <a:r>
              <a:rPr lang="en-US" dirty="0" err="1" smtClean="0">
                <a:solidFill>
                  <a:srgbClr val="FF0000"/>
                </a:solidFill>
              </a:rPr>
              <a:t>tắc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vi-VN" dirty="0" smtClean="0">
                <a:solidFill>
                  <a:srgbClr val="FF0000"/>
                </a:solidFill>
              </a:rPr>
              <a:t>phủ định</a:t>
            </a:r>
            <a:r>
              <a:rPr lang="en-US" dirty="0" smtClean="0">
                <a:solidFill>
                  <a:srgbClr val="FF0000"/>
                </a:solidFill>
              </a:rPr>
              <a:t> (Modus </a:t>
            </a:r>
            <a:r>
              <a:rPr lang="en-US" dirty="0" err="1" smtClean="0">
                <a:solidFill>
                  <a:srgbClr val="FF0000"/>
                </a:solidFill>
              </a:rPr>
              <a:t>Tollens</a:t>
            </a:r>
            <a:r>
              <a:rPr lang="en-US" dirty="0" smtClean="0">
                <a:solidFill>
                  <a:srgbClr val="FF0000"/>
                </a:solidFill>
              </a:rPr>
              <a:t>):</a:t>
            </a:r>
            <a:endParaRPr lang="vi-VN" dirty="0" smtClean="0">
              <a:solidFill>
                <a:srgbClr val="FF0000"/>
              </a:solidFill>
            </a:endParaRPr>
          </a:p>
          <a:p>
            <a:pPr marL="0" indent="165100" algn="just">
              <a:buClr>
                <a:srgbClr val="FF0000"/>
              </a:buClr>
              <a:buNone/>
            </a:pPr>
            <a:r>
              <a:rPr lang="en-US" dirty="0" smtClean="0"/>
              <a:t> [(p </a:t>
            </a:r>
            <a:r>
              <a:rPr lang="en-US" dirty="0" smtClean="0">
                <a:sym typeface="Symbol"/>
              </a:rPr>
              <a:t> q)  q ] </a:t>
            </a:r>
            <a:r>
              <a:rPr lang="vi-VN" dirty="0" smtClean="0">
                <a:sym typeface="Symbol"/>
              </a:rPr>
              <a:t></a:t>
            </a:r>
            <a:r>
              <a:rPr lang="en-US" dirty="0" smtClean="0">
                <a:sym typeface="Symbol"/>
              </a:rPr>
              <a:t>  p </a:t>
            </a:r>
          </a:p>
          <a:p>
            <a:pPr marL="0" indent="165100" algn="just">
              <a:buClr>
                <a:srgbClr val="FF0000"/>
              </a:buClr>
              <a:buNone/>
            </a:pPr>
            <a:r>
              <a:rPr lang="en-US" dirty="0" smtClean="0">
                <a:sym typeface="Symbol"/>
              </a:rPr>
              <a:t>	</a:t>
            </a:r>
          </a:p>
          <a:p>
            <a:pPr marL="0" indent="165100" algn="just">
              <a:buClr>
                <a:srgbClr val="FF0000"/>
              </a:buClr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Ví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dụ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  <a:r>
              <a:rPr lang="en-US" dirty="0" smtClean="0"/>
              <a:t> </a:t>
            </a:r>
          </a:p>
          <a:p>
            <a:pPr marL="0" indent="165100" algn="just">
              <a:buClr>
                <a:srgbClr val="FF0000"/>
              </a:buClr>
              <a:buNone/>
            </a:pPr>
            <a:r>
              <a:rPr lang="vi-VN" dirty="0" smtClean="0">
                <a:sym typeface="Symbol"/>
              </a:rPr>
              <a:t>• Nếu </a:t>
            </a:r>
            <a:r>
              <a:rPr lang="en-US" dirty="0" smtClean="0">
                <a:sym typeface="Symbol"/>
              </a:rPr>
              <a:t>A</a:t>
            </a:r>
            <a:r>
              <a:rPr lang="vi-VN" dirty="0" smtClean="0">
                <a:sym typeface="Symbol"/>
              </a:rPr>
              <a:t> đi học đầy đủ thì </a:t>
            </a:r>
            <a:r>
              <a:rPr lang="en-US" dirty="0" smtClean="0">
                <a:sym typeface="Symbol"/>
              </a:rPr>
              <a:t>A </a:t>
            </a:r>
            <a:r>
              <a:rPr lang="vi-VN" dirty="0" smtClean="0">
                <a:sym typeface="Symbol"/>
              </a:rPr>
              <a:t>đậu toán rời rạc.</a:t>
            </a:r>
          </a:p>
          <a:p>
            <a:pPr marL="0" indent="165100" algn="just">
              <a:buClr>
                <a:srgbClr val="FF0000"/>
              </a:buClr>
              <a:buNone/>
            </a:pPr>
            <a:r>
              <a:rPr lang="vi-VN" dirty="0" smtClean="0">
                <a:sym typeface="Symbol"/>
              </a:rPr>
              <a:t>• </a:t>
            </a:r>
            <a:r>
              <a:rPr lang="en-US" dirty="0" smtClean="0">
                <a:sym typeface="Symbol"/>
              </a:rPr>
              <a:t>A</a:t>
            </a:r>
            <a:r>
              <a:rPr lang="vi-VN" dirty="0" smtClean="0">
                <a:sym typeface="Symbol"/>
              </a:rPr>
              <a:t> không đậu toán rời rạc.</a:t>
            </a:r>
          </a:p>
          <a:p>
            <a:pPr marL="0" indent="165100" algn="just">
              <a:buClr>
                <a:srgbClr val="FF0000"/>
              </a:buClr>
              <a:buNone/>
            </a:pPr>
            <a:r>
              <a:rPr lang="vi-VN" dirty="0" smtClean="0">
                <a:sym typeface="Symbol"/>
              </a:rPr>
              <a:t>Suy ra: </a:t>
            </a:r>
            <a:r>
              <a:rPr lang="en-US" dirty="0" smtClean="0">
                <a:sym typeface="Symbol"/>
              </a:rPr>
              <a:t>A</a:t>
            </a:r>
            <a:r>
              <a:rPr lang="vi-VN" dirty="0" smtClean="0">
                <a:sym typeface="Symbol"/>
              </a:rPr>
              <a:t> không đi học đầy đủ.</a:t>
            </a:r>
            <a:endParaRPr lang="vi-VN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smtClean="0"/>
              <a:t>Qui </a:t>
            </a:r>
            <a:r>
              <a:rPr lang="en-US" sz="4800" b="1" dirty="0" err="1" smtClean="0"/>
              <a:t>tắc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suy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diễn</a:t>
            </a:r>
            <a:endParaRPr lang="en-US" sz="4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56B6-077A-4A36-A778-66B152E4D643}" type="slidenum">
              <a:rPr lang="en-US" smtClean="0"/>
              <a:pPr/>
              <a:t>28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858000" y="1981200"/>
          <a:ext cx="15240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</a:tblGrid>
              <a:tr h="984250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  p 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  <a:sym typeface="Symbol"/>
                        </a:rPr>
                        <a:t> q</a:t>
                      </a:r>
                    </a:p>
                    <a:p>
                      <a:pPr algn="l"/>
                      <a:r>
                        <a:rPr lang="en-US" sz="2800" b="0" dirty="0" smtClean="0">
                          <a:solidFill>
                            <a:schemeClr val="tx1"/>
                          </a:solidFill>
                          <a:sym typeface="Symbol"/>
                        </a:rPr>
                        <a:t>q 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9750">
                <a:tc>
                  <a:txBody>
                    <a:bodyPr/>
                    <a:lstStyle/>
                    <a:p>
                      <a:pPr algn="l">
                        <a:tabLst>
                          <a:tab pos="749300" algn="l"/>
                        </a:tabLst>
                      </a:pPr>
                      <a:r>
                        <a:rPr lang="en-US" sz="2800" b="0" dirty="0" smtClean="0">
                          <a:solidFill>
                            <a:schemeClr val="tx1"/>
                          </a:solidFill>
                          <a:sym typeface="Symbol"/>
                        </a:rPr>
                        <a:t>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p 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8001000" cy="4530725"/>
          </a:xfrm>
        </p:spPr>
        <p:txBody>
          <a:bodyPr/>
          <a:lstStyle/>
          <a:p>
            <a:pPr marL="0" indent="165100" algn="just">
              <a:buClr>
                <a:srgbClr val="FF0000"/>
              </a:buClr>
              <a:buNone/>
            </a:pPr>
            <a:r>
              <a:rPr lang="en-US" dirty="0">
                <a:solidFill>
                  <a:srgbClr val="FF0000"/>
                </a:solidFill>
              </a:rPr>
              <a:t>4</a:t>
            </a:r>
            <a:r>
              <a:rPr lang="en-US" dirty="0" smtClean="0">
                <a:solidFill>
                  <a:srgbClr val="FF0000"/>
                </a:solidFill>
              </a:rPr>
              <a:t>. </a:t>
            </a:r>
            <a:r>
              <a:rPr lang="vi-VN" dirty="0" smtClean="0">
                <a:solidFill>
                  <a:srgbClr val="FF0000"/>
                </a:solidFill>
              </a:rPr>
              <a:t>Qui tắc tam đoạn luận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  <a:endParaRPr lang="vi-VN" dirty="0" smtClean="0">
              <a:solidFill>
                <a:srgbClr val="FF0000"/>
              </a:solidFill>
            </a:endParaRPr>
          </a:p>
          <a:p>
            <a:pPr marL="0" indent="165100" algn="just">
              <a:buClr>
                <a:srgbClr val="FF0000"/>
              </a:buClr>
              <a:buNone/>
            </a:pPr>
            <a:r>
              <a:rPr lang="en-US" dirty="0" smtClean="0"/>
              <a:t> [(p </a:t>
            </a:r>
            <a:r>
              <a:rPr lang="en-US" dirty="0" smtClean="0">
                <a:sym typeface="Symbol"/>
              </a:rPr>
              <a:t> q)  (q  r)] </a:t>
            </a:r>
            <a:r>
              <a:rPr lang="vi-VN" dirty="0" smtClean="0">
                <a:sym typeface="Symbol"/>
              </a:rPr>
              <a:t></a:t>
            </a:r>
            <a:r>
              <a:rPr lang="en-US" dirty="0" smtClean="0">
                <a:sym typeface="Symbol"/>
              </a:rPr>
              <a:t> (p  r)</a:t>
            </a:r>
          </a:p>
          <a:p>
            <a:pPr marL="0" indent="165100" algn="just">
              <a:buClr>
                <a:srgbClr val="FF0000"/>
              </a:buClr>
              <a:buNone/>
            </a:pPr>
            <a:r>
              <a:rPr lang="en-US" dirty="0" smtClean="0">
                <a:sym typeface="Symbol"/>
              </a:rPr>
              <a:t>	</a:t>
            </a:r>
          </a:p>
          <a:p>
            <a:pPr marL="0" indent="165100" algn="just">
              <a:buClr>
                <a:srgbClr val="FF0000"/>
              </a:buClr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Ví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dụ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  <a:r>
              <a:rPr lang="en-US" dirty="0" smtClean="0"/>
              <a:t> </a:t>
            </a:r>
          </a:p>
          <a:p>
            <a:pPr marL="0" indent="165100" algn="just">
              <a:buClr>
                <a:srgbClr val="FF0000"/>
              </a:buClr>
              <a:buNone/>
            </a:pPr>
            <a:r>
              <a:rPr lang="vi-VN" dirty="0" smtClean="0">
                <a:sym typeface="Symbol"/>
              </a:rPr>
              <a:t>• Nếu trời mưa thì đường ướt</a:t>
            </a:r>
            <a:endParaRPr lang="en-US" dirty="0" smtClean="0">
              <a:sym typeface="Symbol"/>
            </a:endParaRPr>
          </a:p>
          <a:p>
            <a:pPr marL="0" indent="165100" algn="just">
              <a:buClr>
                <a:srgbClr val="FF0000"/>
              </a:buClr>
              <a:buNone/>
            </a:pPr>
            <a:r>
              <a:rPr lang="vi-VN" dirty="0" smtClean="0">
                <a:sym typeface="Symbol"/>
              </a:rPr>
              <a:t>• Nếu đường ướt thì đường trơn</a:t>
            </a:r>
          </a:p>
          <a:p>
            <a:pPr marL="0" indent="165100" algn="just">
              <a:buClr>
                <a:srgbClr val="FF0000"/>
              </a:buClr>
              <a:buNone/>
            </a:pPr>
            <a:r>
              <a:rPr lang="vi-VN" dirty="0" smtClean="0">
                <a:sym typeface="Symbol"/>
              </a:rPr>
              <a:t>Suy ra</a:t>
            </a:r>
            <a:r>
              <a:rPr lang="en-US" dirty="0" smtClean="0">
                <a:sym typeface="Symbol"/>
              </a:rPr>
              <a:t>:</a:t>
            </a:r>
            <a:r>
              <a:rPr lang="vi-VN" dirty="0" smtClean="0">
                <a:sym typeface="Symbol"/>
              </a:rPr>
              <a:t> nếu trời mưa thì đường trơn.</a:t>
            </a:r>
            <a:endParaRPr lang="vi-VN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smtClean="0"/>
              <a:t>Qui </a:t>
            </a:r>
            <a:r>
              <a:rPr lang="en-US" sz="4800" b="1" dirty="0" err="1" smtClean="0"/>
              <a:t>tắc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suy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diễn</a:t>
            </a:r>
            <a:endParaRPr lang="en-US" sz="4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56B6-077A-4A36-A778-66B152E4D643}" type="slidenum">
              <a:rPr lang="en-US" smtClean="0"/>
              <a:pPr/>
              <a:t>29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477000" y="1828800"/>
          <a:ext cx="14478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</a:tblGrid>
              <a:tr h="649605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p 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  <a:sym typeface="Symbol"/>
                        </a:rPr>
                        <a:t> q</a:t>
                      </a:r>
                    </a:p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sym typeface="Symbol"/>
                        </a:rPr>
                        <a:t>q  r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6235">
                <a:tc>
                  <a:txBody>
                    <a:bodyPr/>
                    <a:lstStyle/>
                    <a:p>
                      <a:pPr algn="ctr">
                        <a:tabLst>
                          <a:tab pos="749300" algn="l"/>
                        </a:tabLst>
                      </a:pPr>
                      <a:r>
                        <a:rPr lang="en-US" sz="2800" b="0" dirty="0" smtClean="0">
                          <a:solidFill>
                            <a:schemeClr val="tx1"/>
                          </a:solidFill>
                          <a:sym typeface="Symbol"/>
                        </a:rPr>
                        <a:t>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p 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  <a:sym typeface="Symbol"/>
                        </a:rPr>
                        <a:t> r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err="1" smtClean="0"/>
              <a:t>Mệnh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đề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vi-VN" b="1" dirty="0" smtClean="0">
                <a:solidFill>
                  <a:srgbClr val="0070C0"/>
                </a:solidFill>
              </a:rPr>
              <a:t> Định nghĩa: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vi-VN" dirty="0" smtClean="0"/>
              <a:t>Mệnh đề là một khẳng định có giá trị chân lý</a:t>
            </a:r>
            <a:r>
              <a:rPr lang="en-US" dirty="0" smtClean="0"/>
              <a:t> </a:t>
            </a:r>
            <a:r>
              <a:rPr lang="vi-VN" dirty="0" smtClean="0"/>
              <a:t>xác định, đúng hoặc sai.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vi-VN" dirty="0" smtClean="0"/>
              <a:t>Câu hỏi, câu cảm thán, mệnh lệnh… không là mệnh đề.</a:t>
            </a:r>
            <a:endParaRPr lang="en-US" dirty="0" smtClean="0"/>
          </a:p>
          <a:p>
            <a:pPr>
              <a:buNone/>
            </a:pPr>
            <a:r>
              <a:rPr lang="vi-VN" dirty="0" smtClean="0">
                <a:solidFill>
                  <a:srgbClr val="CC3300"/>
                </a:solidFill>
              </a:rPr>
              <a:t>Ví dụ: </a:t>
            </a:r>
          </a:p>
          <a:p>
            <a:pPr>
              <a:buNone/>
            </a:pPr>
            <a:r>
              <a:rPr lang="vi-VN" dirty="0" smtClean="0"/>
              <a:t>- </a:t>
            </a:r>
            <a:r>
              <a:rPr lang="en-US" dirty="0" err="1" smtClean="0"/>
              <a:t>Đại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CNTT </a:t>
            </a:r>
            <a:r>
              <a:rPr lang="en-US" dirty="0" err="1" smtClean="0"/>
              <a:t>trực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ĐHQG TP.HCM.</a:t>
            </a:r>
            <a:endParaRPr lang="vi-VN" dirty="0" smtClean="0"/>
          </a:p>
          <a:p>
            <a:pPr>
              <a:buNone/>
            </a:pPr>
            <a:r>
              <a:rPr lang="vi-VN" dirty="0" smtClean="0"/>
              <a:t>- 1+</a:t>
            </a:r>
            <a:r>
              <a:rPr lang="en-US" dirty="0" smtClean="0"/>
              <a:t>7</a:t>
            </a:r>
            <a:r>
              <a:rPr lang="vi-VN" dirty="0" smtClean="0"/>
              <a:t> =</a:t>
            </a:r>
            <a:r>
              <a:rPr lang="en-US" dirty="0" smtClean="0"/>
              <a:t>8.</a:t>
            </a:r>
            <a:endParaRPr lang="vi-VN" dirty="0" smtClean="0"/>
          </a:p>
          <a:p>
            <a:pPr>
              <a:buNone/>
            </a:pPr>
            <a:r>
              <a:rPr lang="vi-VN" dirty="0" smtClean="0"/>
              <a:t>- Hôm nay </a:t>
            </a:r>
            <a:r>
              <a:rPr lang="en-US" dirty="0" err="1" smtClean="0"/>
              <a:t>em</a:t>
            </a:r>
            <a:r>
              <a:rPr lang="vi-VN" dirty="0" smtClean="0"/>
              <a:t> đẹp quá!  (k</a:t>
            </a:r>
            <a:r>
              <a:rPr lang="en-US" dirty="0" err="1" smtClean="0"/>
              <a:t>hông</a:t>
            </a:r>
            <a:r>
              <a:rPr lang="vi-VN" dirty="0" smtClean="0"/>
              <a:t> là mệnh đề)</a:t>
            </a:r>
          </a:p>
          <a:p>
            <a:pPr>
              <a:buNone/>
            </a:pPr>
            <a:r>
              <a:rPr lang="vi-VN" dirty="0" smtClean="0"/>
              <a:t>- </a:t>
            </a:r>
            <a:r>
              <a:rPr lang="en-US" dirty="0" err="1" smtClean="0"/>
              <a:t>Hôm</a:t>
            </a:r>
            <a:r>
              <a:rPr lang="en-US" dirty="0" smtClean="0"/>
              <a:t> nay </a:t>
            </a:r>
            <a:r>
              <a:rPr lang="en-US" dirty="0" err="1" smtClean="0"/>
              <a:t>ngày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mấy</a:t>
            </a:r>
            <a:r>
              <a:rPr lang="en-US" dirty="0" smtClean="0"/>
              <a:t>?</a:t>
            </a:r>
            <a:r>
              <a:rPr lang="vi-VN" dirty="0" smtClean="0"/>
              <a:t> (k</a:t>
            </a:r>
            <a:r>
              <a:rPr lang="en-US" dirty="0" err="1" smtClean="0"/>
              <a:t>hông</a:t>
            </a:r>
            <a:r>
              <a:rPr lang="vi-VN" dirty="0" smtClean="0"/>
              <a:t> là mệnh đề)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56B6-077A-4A36-A778-66B152E4D64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56B6-077A-4A36-A778-66B152E4D643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2887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0974" y="1936775"/>
            <a:ext cx="7887226" cy="415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smtClean="0"/>
              <a:t>Qui </a:t>
            </a:r>
            <a:r>
              <a:rPr lang="en-US" sz="4800" b="1" dirty="0" err="1" smtClean="0"/>
              <a:t>tắc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suy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diễn</a:t>
            </a:r>
            <a:endParaRPr lang="en-US" sz="44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8153400" cy="4800600"/>
          </a:xfrm>
        </p:spPr>
        <p:txBody>
          <a:bodyPr/>
          <a:lstStyle/>
          <a:p>
            <a:pPr marL="0" indent="0" algn="just">
              <a:buClr>
                <a:srgbClr val="FF0000"/>
              </a:buClr>
              <a:buNone/>
            </a:pPr>
            <a:r>
              <a:rPr lang="en-US" dirty="0" smtClean="0">
                <a:solidFill>
                  <a:srgbClr val="FF0000"/>
                </a:solidFill>
              </a:rPr>
              <a:t>5. Qui </a:t>
            </a:r>
            <a:r>
              <a:rPr lang="en-US" dirty="0" err="1" smtClean="0">
                <a:solidFill>
                  <a:srgbClr val="FF0000"/>
                </a:solidFill>
              </a:rPr>
              <a:t>tắc</a:t>
            </a:r>
            <a:r>
              <a:rPr lang="vi-VN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phản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chứng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</a:p>
          <a:p>
            <a:pPr marL="0" indent="165100" algn="just">
              <a:buClr>
                <a:srgbClr val="FF0000"/>
              </a:buClr>
              <a:buFont typeface="+mj-lt"/>
              <a:buAutoNum type="arabicPeriod" startAt="4"/>
            </a:pPr>
            <a:endParaRPr lang="vi-VN" dirty="0" smtClean="0">
              <a:solidFill>
                <a:srgbClr val="FF0000"/>
              </a:solidFill>
            </a:endParaRPr>
          </a:p>
          <a:p>
            <a:pPr marL="0" indent="165100" algn="just">
              <a:buClr>
                <a:srgbClr val="FF0000"/>
              </a:buClr>
              <a:buNone/>
            </a:pPr>
            <a:r>
              <a:rPr lang="en-US" dirty="0" smtClean="0"/>
              <a:t> </a:t>
            </a:r>
            <a:r>
              <a:rPr lang="en-US" dirty="0" smtClean="0">
                <a:solidFill>
                  <a:schemeClr val="accent2"/>
                </a:solidFill>
                <a:sym typeface="Symbol"/>
              </a:rPr>
              <a:t>* </a:t>
            </a:r>
            <a:r>
              <a:rPr lang="en-US" dirty="0" err="1" smtClean="0">
                <a:solidFill>
                  <a:schemeClr val="accent2"/>
                </a:solidFill>
                <a:sym typeface="Symbol"/>
              </a:rPr>
              <a:t>Tổng</a:t>
            </a:r>
            <a:r>
              <a:rPr lang="en-US" dirty="0" smtClean="0">
                <a:solidFill>
                  <a:schemeClr val="accent2"/>
                </a:solidFill>
                <a:sym typeface="Symbol"/>
              </a:rPr>
              <a:t> </a:t>
            </a:r>
            <a:r>
              <a:rPr lang="en-US" dirty="0" err="1" smtClean="0">
                <a:solidFill>
                  <a:schemeClr val="accent2"/>
                </a:solidFill>
                <a:sym typeface="Symbol"/>
              </a:rPr>
              <a:t>quát</a:t>
            </a:r>
            <a:r>
              <a:rPr lang="en-US" dirty="0" smtClean="0">
                <a:solidFill>
                  <a:schemeClr val="accent2"/>
                </a:solidFill>
                <a:sym typeface="Symbol"/>
              </a:rPr>
              <a:t>:</a:t>
            </a:r>
          </a:p>
          <a:p>
            <a:pPr marL="0" indent="165100" algn="just">
              <a:buClr>
                <a:srgbClr val="FF0000"/>
              </a:buClr>
              <a:buNone/>
            </a:pPr>
            <a:endParaRPr lang="en-US" dirty="0" smtClean="0">
              <a:sym typeface="Symbol"/>
            </a:endParaRPr>
          </a:p>
          <a:p>
            <a:pPr marL="0" indent="165100" algn="just">
              <a:buClr>
                <a:srgbClr val="FF0000"/>
              </a:buClr>
              <a:buNone/>
            </a:pPr>
            <a:endParaRPr lang="en-US" dirty="0" smtClean="0">
              <a:sym typeface="Symbol"/>
            </a:endParaRPr>
          </a:p>
          <a:p>
            <a:pPr marL="0" indent="165100" algn="just">
              <a:buClr>
                <a:srgbClr val="FF0000"/>
              </a:buClr>
              <a:buNone/>
            </a:pPr>
            <a:endParaRPr lang="vi-VN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smtClean="0"/>
              <a:t>Qui </a:t>
            </a:r>
            <a:r>
              <a:rPr lang="en-US" sz="4800" b="1" dirty="0" err="1" smtClean="0"/>
              <a:t>tắc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suy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diễn</a:t>
            </a:r>
            <a:endParaRPr lang="en-US" sz="4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56B6-077A-4A36-A778-66B152E4D643}" type="slidenum">
              <a:rPr lang="en-US" smtClean="0"/>
              <a:pPr/>
              <a:t>31</a:t>
            </a:fld>
            <a:endParaRPr lang="en-US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711200" y="3352800"/>
          <a:ext cx="8432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194" name="Equation" r:id="rId3" imgW="8432640" imgH="507960" progId="Equation.DSMT4">
                  <p:embed/>
                </p:oleObj>
              </mc:Choice>
              <mc:Fallback>
                <p:oleObj name="Equation" r:id="rId3" imgW="8432640" imgH="5079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200" y="3352800"/>
                        <a:ext cx="84328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9139" name="Object 3"/>
          <p:cNvGraphicFramePr>
            <a:graphicFrameLocks noChangeAspect="1"/>
          </p:cNvGraphicFramePr>
          <p:nvPr/>
        </p:nvGraphicFramePr>
        <p:xfrm>
          <a:off x="3124200" y="2209800"/>
          <a:ext cx="3708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195" name="Equation" r:id="rId5" imgW="3708360" imgH="406080" progId="Equation.DSMT4">
                  <p:embed/>
                </p:oleObj>
              </mc:Choice>
              <mc:Fallback>
                <p:oleObj name="Equation" r:id="rId5" imgW="3708360" imgH="4060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209800"/>
                        <a:ext cx="37084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/>
          <p:cNvSpPr/>
          <p:nvPr/>
        </p:nvSpPr>
        <p:spPr>
          <a:xfrm>
            <a:off x="609600" y="4419600"/>
            <a:ext cx="7924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b="1" dirty="0" err="1" smtClean="0"/>
              <a:t>Để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chứng</a:t>
            </a:r>
            <a:r>
              <a:rPr lang="en-US" sz="2800" b="1" dirty="0" smtClean="0"/>
              <a:t> minh </a:t>
            </a:r>
            <a:r>
              <a:rPr lang="en-US" sz="2800" b="1" dirty="0" err="1" smtClean="0"/>
              <a:t>vế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trái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là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một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hằng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đúng</a:t>
            </a:r>
            <a:r>
              <a:rPr lang="en-US" sz="2800" b="1" dirty="0" smtClean="0"/>
              <a:t>, </a:t>
            </a:r>
            <a:r>
              <a:rPr lang="en-US" sz="2800" b="1" dirty="0" err="1" smtClean="0"/>
              <a:t>ta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chứng</a:t>
            </a:r>
            <a:r>
              <a:rPr lang="en-US" sz="2800" b="1" dirty="0" smtClean="0"/>
              <a:t> minh </a:t>
            </a:r>
            <a:r>
              <a:rPr lang="en-US" sz="2800" b="1" dirty="0" err="1" smtClean="0"/>
              <a:t>nếu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thêm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phủ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định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của</a:t>
            </a:r>
            <a:r>
              <a:rPr lang="en-US" sz="2800" b="1" dirty="0" smtClean="0"/>
              <a:t> q </a:t>
            </a:r>
            <a:r>
              <a:rPr lang="en-US" sz="2800" b="1" dirty="0" err="1" smtClean="0"/>
              <a:t>vào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các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tiên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đề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thì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được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một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mâu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thuẫn</a:t>
            </a:r>
            <a:r>
              <a:rPr lang="en-US" sz="2800" b="1" dirty="0" smtClean="0"/>
              <a:t>.</a:t>
            </a:r>
            <a:endParaRPr lang="vi-VN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8153400" cy="4530725"/>
          </a:xfrm>
        </p:spPr>
        <p:txBody>
          <a:bodyPr/>
          <a:lstStyle/>
          <a:p>
            <a:pPr marL="0" indent="0" algn="just">
              <a:buClr>
                <a:srgbClr val="FF0000"/>
              </a:buClr>
              <a:buNone/>
            </a:pPr>
            <a:r>
              <a:rPr lang="en-US" dirty="0" smtClean="0">
                <a:solidFill>
                  <a:srgbClr val="FF0000"/>
                </a:solidFill>
              </a:rPr>
              <a:t>5. Qui </a:t>
            </a:r>
            <a:r>
              <a:rPr lang="en-US" dirty="0" err="1" smtClean="0">
                <a:solidFill>
                  <a:srgbClr val="FF0000"/>
                </a:solidFill>
              </a:rPr>
              <a:t>tắc</a:t>
            </a:r>
            <a:r>
              <a:rPr lang="vi-VN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phản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chứng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</a:p>
          <a:p>
            <a:pPr marL="0" indent="165100" algn="just">
              <a:buClr>
                <a:srgbClr val="FF0000"/>
              </a:buClr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Ví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dụ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  <a:r>
              <a:rPr lang="en-US" dirty="0" smtClean="0"/>
              <a:t> </a:t>
            </a:r>
          </a:p>
          <a:p>
            <a:pPr marL="0" indent="165100" algn="just">
              <a:buClr>
                <a:srgbClr val="FF0000"/>
              </a:buClr>
              <a:buNone/>
            </a:pPr>
            <a:endParaRPr lang="vi-VN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smtClean="0"/>
              <a:t>Qui </a:t>
            </a:r>
            <a:r>
              <a:rPr lang="en-US" sz="4800" b="1" dirty="0" err="1" smtClean="0"/>
              <a:t>tắc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suy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diễn</a:t>
            </a:r>
            <a:endParaRPr lang="en-US" sz="4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56B6-077A-4A36-A778-66B152E4D643}" type="slidenum">
              <a:rPr lang="en-US" smtClean="0"/>
              <a:pPr/>
              <a:t>32</a:t>
            </a:fld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181600" y="1676400"/>
          <a:ext cx="342900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9000"/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solidFill>
                            <a:schemeClr val="tx1"/>
                          </a:solidFill>
                        </a:rPr>
                        <a:t>Chứng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 minh </a:t>
                      </a:r>
                      <a:r>
                        <a:rPr lang="en-US" sz="2400" baseline="0" dirty="0" err="1" smtClean="0">
                          <a:solidFill>
                            <a:schemeClr val="tx1"/>
                          </a:solidFill>
                        </a:rPr>
                        <a:t>suy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baseline="0" dirty="0" err="1" smtClean="0">
                          <a:solidFill>
                            <a:schemeClr val="tx1"/>
                          </a:solidFill>
                        </a:rPr>
                        <a:t>luận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162878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   p 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sym typeface="Symbol"/>
                        </a:rPr>
                        <a:t> r</a:t>
                      </a:r>
                    </a:p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sym typeface="Symbol"/>
                        </a:rPr>
                        <a:t>p  q</a:t>
                      </a:r>
                    </a:p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   q 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sym typeface="Symbol"/>
                        </a:rPr>
                        <a:t>s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726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  <a:sym typeface="Symbol"/>
                        </a:rPr>
                        <a:t>r  s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066800" y="3620383"/>
          <a:ext cx="4114800" cy="3009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solidFill>
                            <a:schemeClr val="tx1"/>
                          </a:solidFill>
                        </a:rPr>
                        <a:t>Giải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CM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baseline="0" dirty="0" err="1" smtClean="0">
                          <a:solidFill>
                            <a:schemeClr val="tx1"/>
                          </a:solidFill>
                        </a:rPr>
                        <a:t>bằng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baseline="0" dirty="0" err="1" smtClean="0">
                          <a:solidFill>
                            <a:schemeClr val="tx1"/>
                          </a:solidFill>
                        </a:rPr>
                        <a:t>phản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baseline="0" dirty="0" err="1" smtClean="0">
                          <a:solidFill>
                            <a:schemeClr val="tx1"/>
                          </a:solidFill>
                        </a:rPr>
                        <a:t>chứng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944811">
                <a:tc>
                  <a:txBody>
                    <a:bodyPr/>
                    <a:lstStyle/>
                    <a:p>
                      <a:pPr marL="1139825" indent="0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   p 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sym typeface="Symbol"/>
                        </a:rPr>
                        <a:t> r</a:t>
                      </a:r>
                    </a:p>
                    <a:p>
                      <a:pPr marL="1139825" indent="0"/>
                      <a:r>
                        <a:rPr lang="en-US" sz="2400" dirty="0" smtClean="0">
                          <a:solidFill>
                            <a:schemeClr val="tx1"/>
                          </a:solidFill>
                          <a:sym typeface="Symbol"/>
                        </a:rPr>
                        <a:t>p  q</a:t>
                      </a:r>
                    </a:p>
                    <a:p>
                      <a:pPr marL="1139825" indent="0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   q 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sym typeface="Symbol"/>
                        </a:rPr>
                        <a:t>s</a:t>
                      </a:r>
                    </a:p>
                    <a:p>
                      <a:pPr marL="1139825" indent="0"/>
                      <a:r>
                        <a:rPr lang="en-US" sz="2400" dirty="0" smtClean="0">
                          <a:solidFill>
                            <a:schemeClr val="tx1"/>
                          </a:solidFill>
                          <a:sym typeface="Symbol"/>
                        </a:rPr>
                        <a:t>r</a:t>
                      </a:r>
                    </a:p>
                    <a:p>
                      <a:pPr marL="1139825" indent="0"/>
                      <a:r>
                        <a:rPr lang="en-US" sz="2400" dirty="0" smtClean="0">
                          <a:solidFill>
                            <a:schemeClr val="tx1"/>
                          </a:solidFill>
                          <a:sym typeface="Symbol"/>
                        </a:rPr>
                        <a:t>s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7006">
                <a:tc>
                  <a:txBody>
                    <a:bodyPr/>
                    <a:lstStyle/>
                    <a:p>
                      <a:pPr marL="1139825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  <a:sym typeface="Symbol"/>
                        </a:rPr>
                        <a:t>0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8153400" cy="4530725"/>
          </a:xfrm>
        </p:spPr>
        <p:txBody>
          <a:bodyPr/>
          <a:lstStyle/>
          <a:p>
            <a:pPr marL="0" indent="0" algn="just">
              <a:buClr>
                <a:srgbClr val="FF0000"/>
              </a:buClr>
              <a:buNone/>
            </a:pPr>
            <a:r>
              <a:rPr lang="vi-VN" dirty="0" smtClean="0">
                <a:solidFill>
                  <a:srgbClr val="FF0000"/>
                </a:solidFill>
              </a:rPr>
              <a:t>6. Qui tắc chứng minh theo trường hợp 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  <a:endParaRPr lang="vi-VN" dirty="0" smtClean="0">
              <a:solidFill>
                <a:srgbClr val="FF0000"/>
              </a:solidFill>
            </a:endParaRPr>
          </a:p>
          <a:p>
            <a:pPr marL="0" indent="165100" algn="just">
              <a:buClr>
                <a:srgbClr val="FF0000"/>
              </a:buClr>
              <a:buNone/>
            </a:pPr>
            <a:r>
              <a:rPr lang="en-US" dirty="0" smtClean="0"/>
              <a:t>          [(p </a:t>
            </a:r>
            <a:r>
              <a:rPr lang="en-US" dirty="0" smtClean="0">
                <a:sym typeface="Symbol"/>
              </a:rPr>
              <a:t> r)  (q  r)] </a:t>
            </a:r>
            <a:r>
              <a:rPr lang="vi-VN" dirty="0" smtClean="0">
                <a:sym typeface="Symbol"/>
              </a:rPr>
              <a:t></a:t>
            </a:r>
            <a:r>
              <a:rPr lang="en-US" dirty="0" smtClean="0">
                <a:sym typeface="Symbol"/>
              </a:rPr>
              <a:t> [(p  q)r]</a:t>
            </a:r>
          </a:p>
          <a:p>
            <a:pPr marL="0" indent="165100" algn="just">
              <a:buClr>
                <a:srgbClr val="FF0000"/>
              </a:buClr>
              <a:buNone/>
            </a:pPr>
            <a:r>
              <a:rPr lang="en-US" dirty="0" smtClean="0">
                <a:solidFill>
                  <a:schemeClr val="accent2"/>
                </a:solidFill>
                <a:sym typeface="Symbol"/>
              </a:rPr>
              <a:t>* </a:t>
            </a:r>
            <a:r>
              <a:rPr lang="en-US" dirty="0" err="1" smtClean="0">
                <a:solidFill>
                  <a:schemeClr val="accent2"/>
                </a:solidFill>
                <a:sym typeface="Symbol"/>
              </a:rPr>
              <a:t>Tổng</a:t>
            </a:r>
            <a:r>
              <a:rPr lang="en-US" dirty="0" smtClean="0">
                <a:solidFill>
                  <a:schemeClr val="accent2"/>
                </a:solidFill>
                <a:sym typeface="Symbol"/>
              </a:rPr>
              <a:t> </a:t>
            </a:r>
            <a:r>
              <a:rPr lang="en-US" dirty="0" err="1" smtClean="0">
                <a:solidFill>
                  <a:schemeClr val="accent2"/>
                </a:solidFill>
                <a:sym typeface="Symbol"/>
              </a:rPr>
              <a:t>quát</a:t>
            </a:r>
            <a:r>
              <a:rPr lang="en-US" dirty="0" smtClean="0">
                <a:solidFill>
                  <a:schemeClr val="accent2"/>
                </a:solidFill>
                <a:sym typeface="Symbol"/>
              </a:rPr>
              <a:t>:</a:t>
            </a:r>
          </a:p>
          <a:p>
            <a:pPr marL="0" indent="165100" algn="just">
              <a:buClr>
                <a:srgbClr val="FF0000"/>
              </a:buClr>
              <a:buNone/>
            </a:pPr>
            <a:endParaRPr lang="en-US" dirty="0" smtClean="0">
              <a:sym typeface="Symbol"/>
            </a:endParaRPr>
          </a:p>
          <a:p>
            <a:pPr marL="0" indent="165100" algn="just">
              <a:buClr>
                <a:srgbClr val="FF0000"/>
              </a:buClr>
              <a:buNone/>
            </a:pPr>
            <a:endParaRPr lang="en-US" dirty="0" smtClean="0">
              <a:sym typeface="Symbol"/>
            </a:endParaRPr>
          </a:p>
          <a:p>
            <a:pPr marL="0" indent="165100" algn="just">
              <a:buClr>
                <a:srgbClr val="FF0000"/>
              </a:buClr>
              <a:buNone/>
            </a:pPr>
            <a:endParaRPr lang="en-US" dirty="0" smtClean="0">
              <a:solidFill>
                <a:srgbClr val="FF0000"/>
              </a:solidFill>
              <a:sym typeface="Symbo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smtClean="0"/>
              <a:t>Qui </a:t>
            </a:r>
            <a:r>
              <a:rPr lang="en-US" sz="4800" b="1" dirty="0" err="1" smtClean="0"/>
              <a:t>tắc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suy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diễn</a:t>
            </a:r>
            <a:endParaRPr lang="en-US" sz="4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56B6-077A-4A36-A778-66B152E4D643}" type="slidenum">
              <a:rPr lang="en-US" smtClean="0"/>
              <a:pPr/>
              <a:t>33</a:t>
            </a:fld>
            <a:endParaRPr lang="en-US" dirty="0"/>
          </a:p>
        </p:txBody>
      </p:sp>
      <p:graphicFrame>
        <p:nvGraphicFramePr>
          <p:cNvPr id="191490" name="Object 2"/>
          <p:cNvGraphicFramePr>
            <a:graphicFrameLocks noChangeAspect="1"/>
          </p:cNvGraphicFramePr>
          <p:nvPr/>
        </p:nvGraphicFramePr>
        <p:xfrm>
          <a:off x="2546350" y="3276600"/>
          <a:ext cx="50546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518" name="Equation" r:id="rId3" imgW="5054400" imgH="1041120" progId="Equation.DSMT4">
                  <p:embed/>
                </p:oleObj>
              </mc:Choice>
              <mc:Fallback>
                <p:oleObj name="Equation" r:id="rId3" imgW="5054400" imgH="10411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6350" y="3276600"/>
                        <a:ext cx="5054600" cy="1041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8153400" cy="4530725"/>
          </a:xfrm>
        </p:spPr>
        <p:txBody>
          <a:bodyPr/>
          <a:lstStyle/>
          <a:p>
            <a:pPr marL="0" indent="165100" algn="just">
              <a:buClr>
                <a:srgbClr val="FF0000"/>
              </a:buClr>
              <a:buNone/>
            </a:pPr>
            <a:r>
              <a:rPr lang="en-US" dirty="0" smtClean="0">
                <a:solidFill>
                  <a:srgbClr val="FF0000"/>
                </a:solidFill>
                <a:sym typeface="Symbol"/>
              </a:rPr>
              <a:t>7. </a:t>
            </a:r>
            <a:r>
              <a:rPr lang="en-US" dirty="0" err="1" smtClean="0">
                <a:solidFill>
                  <a:srgbClr val="FF0000"/>
                </a:solidFill>
                <a:sym typeface="Symbol"/>
              </a:rPr>
              <a:t>Phản</a:t>
            </a:r>
            <a:r>
              <a:rPr lang="en-US" dirty="0" smtClean="0">
                <a:solidFill>
                  <a:srgbClr val="FF0000"/>
                </a:solidFill>
                <a:sym typeface="Symbol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sym typeface="Symbol"/>
              </a:rPr>
              <a:t>ví</a:t>
            </a:r>
            <a:r>
              <a:rPr lang="en-US" dirty="0" smtClean="0">
                <a:solidFill>
                  <a:srgbClr val="FF0000"/>
                </a:solidFill>
                <a:sym typeface="Symbol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sym typeface="Symbol"/>
              </a:rPr>
              <a:t>dụ</a:t>
            </a:r>
            <a:r>
              <a:rPr lang="en-US" dirty="0" smtClean="0">
                <a:solidFill>
                  <a:srgbClr val="FF0000"/>
                </a:solidFill>
                <a:sym typeface="Symbol"/>
              </a:rPr>
              <a:t>: </a:t>
            </a:r>
          </a:p>
          <a:p>
            <a:pPr marL="0" indent="165100" algn="just">
              <a:buClr>
                <a:srgbClr val="FF0000"/>
              </a:buClr>
              <a:buNone/>
            </a:pPr>
            <a:r>
              <a:rPr lang="en-US" dirty="0" smtClean="0">
                <a:sym typeface="Symbol"/>
              </a:rPr>
              <a:t> </a:t>
            </a:r>
            <a:r>
              <a:rPr lang="vi-VN" dirty="0" smtClean="0">
                <a:sym typeface="Symbol"/>
              </a:rPr>
              <a:t>Để chứng minh một phép suy </a:t>
            </a:r>
            <a:r>
              <a:rPr lang="vi-VN" dirty="0" err="1" smtClean="0">
                <a:sym typeface="Symbol"/>
              </a:rPr>
              <a:t>luận</a:t>
            </a:r>
            <a:r>
              <a:rPr lang="en-US" dirty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sau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là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không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đúng</a:t>
            </a:r>
            <a:r>
              <a:rPr lang="en-US" dirty="0" smtClean="0">
                <a:sym typeface="Symbol"/>
              </a:rPr>
              <a:t> t</a:t>
            </a:r>
            <a:r>
              <a:rPr lang="vi-VN" dirty="0" smtClean="0">
                <a:sym typeface="Symbol"/>
              </a:rPr>
              <a:t>a</a:t>
            </a:r>
            <a:r>
              <a:rPr lang="en-US" dirty="0" smtClean="0">
                <a:sym typeface="Symbol"/>
              </a:rPr>
              <a:t> </a:t>
            </a:r>
            <a:r>
              <a:rPr lang="vi-VN" dirty="0" smtClean="0">
                <a:sym typeface="Symbol"/>
              </a:rPr>
              <a:t>chỉ cần chỉ ra</a:t>
            </a:r>
            <a:r>
              <a:rPr lang="en-US" dirty="0" smtClean="0">
                <a:sym typeface="Symbol"/>
              </a:rPr>
              <a:t> </a:t>
            </a:r>
            <a:r>
              <a:rPr lang="vi-VN" dirty="0" smtClean="0">
                <a:sym typeface="Symbol"/>
              </a:rPr>
              <a:t>một phản ví dụ</a:t>
            </a:r>
            <a:r>
              <a:rPr lang="en-US" dirty="0" smtClean="0">
                <a:sym typeface="Symbol"/>
              </a:rPr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smtClean="0"/>
              <a:t>Qui </a:t>
            </a:r>
            <a:r>
              <a:rPr lang="en-US" sz="4800" b="1" dirty="0" err="1" smtClean="0"/>
              <a:t>tắc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suy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diễn</a:t>
            </a:r>
            <a:endParaRPr lang="en-US" sz="4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56B6-077A-4A36-A778-66B152E4D643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38200" y="3657600"/>
            <a:ext cx="80772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165100" algn="just">
              <a:buClr>
                <a:srgbClr val="FF0000"/>
              </a:buClr>
              <a:buNone/>
            </a:pPr>
            <a:r>
              <a:rPr lang="en-US" sz="2800" dirty="0" err="1" smtClean="0">
                <a:sym typeface="Symbol"/>
              </a:rPr>
              <a:t>Để</a:t>
            </a:r>
            <a:r>
              <a:rPr lang="en-US" sz="2800" dirty="0" smtClean="0">
                <a:sym typeface="Symbol"/>
              </a:rPr>
              <a:t> </a:t>
            </a:r>
            <a:r>
              <a:rPr lang="en-US" sz="2800" dirty="0" err="1" smtClean="0">
                <a:sym typeface="Symbol"/>
              </a:rPr>
              <a:t>tìm</a:t>
            </a:r>
            <a:r>
              <a:rPr lang="en-US" sz="2800" dirty="0" smtClean="0">
                <a:sym typeface="Symbol"/>
              </a:rPr>
              <a:t> </a:t>
            </a:r>
            <a:r>
              <a:rPr lang="en-US" sz="2800" dirty="0" err="1" smtClean="0">
                <a:sym typeface="Symbol"/>
              </a:rPr>
              <a:t>một</a:t>
            </a:r>
            <a:r>
              <a:rPr lang="en-US" sz="2800" dirty="0" smtClean="0">
                <a:sym typeface="Symbol"/>
              </a:rPr>
              <a:t> </a:t>
            </a:r>
            <a:r>
              <a:rPr lang="en-US" sz="2800" dirty="0" err="1" smtClean="0">
                <a:sym typeface="Symbol"/>
              </a:rPr>
              <a:t>phản</a:t>
            </a:r>
            <a:r>
              <a:rPr lang="en-US" sz="2800" dirty="0" smtClean="0">
                <a:sym typeface="Symbol"/>
              </a:rPr>
              <a:t> </a:t>
            </a:r>
            <a:r>
              <a:rPr lang="en-US" sz="2800" dirty="0" err="1" smtClean="0">
                <a:sym typeface="Symbol"/>
              </a:rPr>
              <a:t>ví</a:t>
            </a:r>
            <a:r>
              <a:rPr lang="en-US" sz="2800" dirty="0" smtClean="0">
                <a:sym typeface="Symbol"/>
              </a:rPr>
              <a:t> </a:t>
            </a:r>
            <a:r>
              <a:rPr lang="en-US" sz="2800" dirty="0" err="1" smtClean="0">
                <a:sym typeface="Symbol"/>
              </a:rPr>
              <a:t>dụ</a:t>
            </a:r>
            <a:r>
              <a:rPr lang="en-US" sz="2800" dirty="0" smtClean="0">
                <a:sym typeface="Symbol"/>
              </a:rPr>
              <a:t> </a:t>
            </a:r>
            <a:r>
              <a:rPr lang="en-US" sz="2800" dirty="0" err="1" smtClean="0">
                <a:sym typeface="Symbol"/>
              </a:rPr>
              <a:t>ta</a:t>
            </a:r>
            <a:r>
              <a:rPr lang="en-US" sz="2800" dirty="0" smtClean="0">
                <a:sym typeface="Symbol"/>
              </a:rPr>
              <a:t> </a:t>
            </a:r>
            <a:r>
              <a:rPr lang="en-US" sz="2800" dirty="0" err="1" smtClean="0">
                <a:sym typeface="Symbol"/>
              </a:rPr>
              <a:t>chỉ</a:t>
            </a:r>
            <a:r>
              <a:rPr lang="en-US" sz="2800" dirty="0" smtClean="0">
                <a:sym typeface="Symbol"/>
              </a:rPr>
              <a:t> </a:t>
            </a:r>
            <a:r>
              <a:rPr lang="en-US" sz="2800" dirty="0" err="1" smtClean="0">
                <a:sym typeface="Symbol"/>
              </a:rPr>
              <a:t>cần</a:t>
            </a:r>
            <a:r>
              <a:rPr lang="en-US" sz="2800" dirty="0" smtClean="0">
                <a:sym typeface="Symbol"/>
              </a:rPr>
              <a:t> </a:t>
            </a:r>
            <a:r>
              <a:rPr lang="en-US" sz="2800" dirty="0" err="1" smtClean="0">
                <a:sym typeface="Symbol"/>
              </a:rPr>
              <a:t>chỉ</a:t>
            </a:r>
            <a:r>
              <a:rPr lang="en-US" sz="2800" dirty="0" smtClean="0">
                <a:sym typeface="Symbol"/>
              </a:rPr>
              <a:t> </a:t>
            </a:r>
            <a:r>
              <a:rPr lang="en-US" sz="2800" dirty="0" err="1" smtClean="0">
                <a:sym typeface="Symbol"/>
              </a:rPr>
              <a:t>ra</a:t>
            </a:r>
            <a:r>
              <a:rPr lang="en-US" sz="2800" dirty="0" smtClean="0">
                <a:sym typeface="Symbol"/>
              </a:rPr>
              <a:t> </a:t>
            </a:r>
            <a:r>
              <a:rPr lang="en-US" sz="2800" dirty="0" err="1" smtClean="0">
                <a:sym typeface="Symbol"/>
              </a:rPr>
              <a:t>một</a:t>
            </a:r>
            <a:r>
              <a:rPr lang="en-US" sz="2800" dirty="0" smtClean="0">
                <a:sym typeface="Symbol"/>
              </a:rPr>
              <a:t> </a:t>
            </a:r>
            <a:r>
              <a:rPr lang="en-US" sz="2800" dirty="0" err="1" smtClean="0">
                <a:sym typeface="Symbol"/>
              </a:rPr>
              <a:t>trường</a:t>
            </a:r>
            <a:r>
              <a:rPr lang="en-US" sz="2800" dirty="0" smtClean="0">
                <a:sym typeface="Symbol"/>
              </a:rPr>
              <a:t> </a:t>
            </a:r>
            <a:r>
              <a:rPr lang="en-US" sz="2800" dirty="0" err="1" smtClean="0">
                <a:sym typeface="Symbol"/>
              </a:rPr>
              <a:t>hợp</a:t>
            </a:r>
            <a:r>
              <a:rPr lang="en-US" sz="2800" dirty="0" smtClean="0">
                <a:sym typeface="Symbol"/>
              </a:rPr>
              <a:t> </a:t>
            </a:r>
            <a:r>
              <a:rPr lang="en-US" sz="2800" dirty="0" err="1" smtClean="0">
                <a:sym typeface="Symbol"/>
              </a:rPr>
              <a:t>về</a:t>
            </a:r>
            <a:r>
              <a:rPr lang="en-US" sz="2800" dirty="0" smtClean="0">
                <a:sym typeface="Symbol"/>
              </a:rPr>
              <a:t> </a:t>
            </a:r>
            <a:r>
              <a:rPr lang="en-US" sz="2800" dirty="0" err="1" smtClean="0">
                <a:sym typeface="Symbol"/>
              </a:rPr>
              <a:t>chân</a:t>
            </a:r>
            <a:r>
              <a:rPr lang="en-US" sz="2800" dirty="0" smtClean="0">
                <a:sym typeface="Symbol"/>
              </a:rPr>
              <a:t> </a:t>
            </a:r>
            <a:r>
              <a:rPr lang="en-US" sz="2800" dirty="0" err="1" smtClean="0">
                <a:sym typeface="Symbol"/>
              </a:rPr>
              <a:t>trị</a:t>
            </a:r>
            <a:r>
              <a:rPr lang="en-US" sz="2800" dirty="0" smtClean="0">
                <a:sym typeface="Symbol"/>
              </a:rPr>
              <a:t> </a:t>
            </a:r>
            <a:r>
              <a:rPr lang="en-US" sz="2800" dirty="0" err="1" smtClean="0">
                <a:sym typeface="Symbol"/>
              </a:rPr>
              <a:t>của</a:t>
            </a:r>
            <a:r>
              <a:rPr lang="en-US" sz="2800" dirty="0" smtClean="0">
                <a:sym typeface="Symbol"/>
              </a:rPr>
              <a:t> </a:t>
            </a:r>
            <a:r>
              <a:rPr lang="en-US" sz="2800" dirty="0" err="1" smtClean="0">
                <a:sym typeface="Symbol"/>
              </a:rPr>
              <a:t>các</a:t>
            </a:r>
            <a:r>
              <a:rPr lang="en-US" sz="2800" dirty="0" smtClean="0">
                <a:sym typeface="Symbol"/>
              </a:rPr>
              <a:t> </a:t>
            </a:r>
            <a:r>
              <a:rPr lang="en-US" sz="2800" dirty="0" err="1" smtClean="0">
                <a:sym typeface="Symbol"/>
              </a:rPr>
              <a:t>biến</a:t>
            </a:r>
            <a:r>
              <a:rPr lang="en-US" sz="2800" dirty="0" smtClean="0">
                <a:sym typeface="Symbol"/>
              </a:rPr>
              <a:t> </a:t>
            </a:r>
            <a:r>
              <a:rPr lang="en-US" sz="2800" dirty="0" err="1" smtClean="0">
                <a:sym typeface="Symbol"/>
              </a:rPr>
              <a:t>mệnh</a:t>
            </a:r>
            <a:r>
              <a:rPr lang="en-US" sz="2800" dirty="0" smtClean="0">
                <a:sym typeface="Symbol"/>
              </a:rPr>
              <a:t> </a:t>
            </a:r>
            <a:r>
              <a:rPr lang="en-US" sz="2800" dirty="0" err="1" smtClean="0">
                <a:sym typeface="Symbol"/>
              </a:rPr>
              <a:t>đề</a:t>
            </a:r>
            <a:r>
              <a:rPr lang="en-US" sz="2800" dirty="0" smtClean="0">
                <a:sym typeface="Symbol"/>
              </a:rPr>
              <a:t> </a:t>
            </a:r>
            <a:r>
              <a:rPr lang="en-US" sz="2800" dirty="0" err="1" smtClean="0">
                <a:sym typeface="Symbol"/>
              </a:rPr>
              <a:t>sao</a:t>
            </a:r>
            <a:r>
              <a:rPr lang="en-US" sz="2800" dirty="0" smtClean="0">
                <a:sym typeface="Symbol"/>
              </a:rPr>
              <a:t> </a:t>
            </a:r>
            <a:r>
              <a:rPr lang="en-US" sz="2800" dirty="0" err="1" smtClean="0">
                <a:sym typeface="Symbol"/>
              </a:rPr>
              <a:t>cho</a:t>
            </a:r>
            <a:r>
              <a:rPr lang="en-US" sz="2800" dirty="0" smtClean="0">
                <a:sym typeface="Symbol"/>
              </a:rPr>
              <a:t> </a:t>
            </a:r>
            <a:r>
              <a:rPr lang="en-US" sz="2800" dirty="0" err="1" smtClean="0">
                <a:solidFill>
                  <a:srgbClr val="00B0F0"/>
                </a:solidFill>
                <a:sym typeface="Symbol"/>
              </a:rPr>
              <a:t>các</a:t>
            </a:r>
            <a:r>
              <a:rPr lang="en-US" sz="2800" dirty="0" smtClean="0">
                <a:solidFill>
                  <a:srgbClr val="00B0F0"/>
                </a:solidFill>
                <a:sym typeface="Symbol"/>
              </a:rPr>
              <a:t> </a:t>
            </a:r>
            <a:r>
              <a:rPr lang="en-US" sz="2800" dirty="0" err="1" smtClean="0">
                <a:solidFill>
                  <a:srgbClr val="00B0F0"/>
                </a:solidFill>
                <a:sym typeface="Symbol"/>
              </a:rPr>
              <a:t>tiên</a:t>
            </a:r>
            <a:r>
              <a:rPr lang="en-US" sz="2800" dirty="0" smtClean="0">
                <a:solidFill>
                  <a:srgbClr val="00B0F0"/>
                </a:solidFill>
                <a:sym typeface="Symbol"/>
              </a:rPr>
              <a:t> </a:t>
            </a:r>
            <a:r>
              <a:rPr lang="en-US" sz="2800" dirty="0" err="1" smtClean="0">
                <a:solidFill>
                  <a:srgbClr val="00B0F0"/>
                </a:solidFill>
                <a:sym typeface="Symbol"/>
              </a:rPr>
              <a:t>đề</a:t>
            </a:r>
            <a:r>
              <a:rPr lang="en-US" sz="2800" dirty="0" smtClean="0">
                <a:sym typeface="Symbol"/>
              </a:rPr>
              <a:t> </a:t>
            </a:r>
            <a:r>
              <a:rPr lang="en-US" sz="2800" dirty="0" err="1" smtClean="0">
                <a:sym typeface="Symbol"/>
              </a:rPr>
              <a:t>trong</a:t>
            </a:r>
            <a:r>
              <a:rPr lang="en-US" sz="2800" dirty="0" smtClean="0">
                <a:sym typeface="Symbol"/>
              </a:rPr>
              <a:t> </a:t>
            </a:r>
            <a:r>
              <a:rPr lang="en-US" sz="2800" dirty="0" err="1" smtClean="0">
                <a:sym typeface="Symbol"/>
              </a:rPr>
              <a:t>phép</a:t>
            </a:r>
            <a:r>
              <a:rPr lang="en-US" sz="2800" dirty="0" smtClean="0">
                <a:sym typeface="Symbol"/>
              </a:rPr>
              <a:t> </a:t>
            </a:r>
            <a:r>
              <a:rPr lang="en-US" sz="2800" dirty="0" err="1" smtClean="0">
                <a:sym typeface="Symbol"/>
              </a:rPr>
              <a:t>suy</a:t>
            </a:r>
            <a:r>
              <a:rPr lang="en-US" sz="2800" dirty="0" smtClean="0">
                <a:sym typeface="Symbol"/>
              </a:rPr>
              <a:t> </a:t>
            </a:r>
            <a:r>
              <a:rPr lang="en-US" sz="2800" dirty="0" err="1" smtClean="0">
                <a:sym typeface="Symbol"/>
              </a:rPr>
              <a:t>luận</a:t>
            </a:r>
            <a:r>
              <a:rPr lang="en-US" sz="2800" dirty="0" smtClean="0">
                <a:sym typeface="Symbol"/>
              </a:rPr>
              <a:t> </a:t>
            </a:r>
            <a:r>
              <a:rPr lang="en-US" sz="2800" dirty="0" err="1" smtClean="0">
                <a:solidFill>
                  <a:srgbClr val="00B0F0"/>
                </a:solidFill>
                <a:sym typeface="Symbol"/>
              </a:rPr>
              <a:t>là</a:t>
            </a:r>
            <a:r>
              <a:rPr lang="en-US" sz="2800" dirty="0" smtClean="0">
                <a:solidFill>
                  <a:srgbClr val="00B0F0"/>
                </a:solidFill>
                <a:sym typeface="Symbol"/>
              </a:rPr>
              <a:t> </a:t>
            </a:r>
            <a:r>
              <a:rPr lang="en-US" sz="2800" dirty="0" err="1" smtClean="0">
                <a:solidFill>
                  <a:srgbClr val="00B0F0"/>
                </a:solidFill>
                <a:sym typeface="Symbol"/>
              </a:rPr>
              <a:t>đúng</a:t>
            </a:r>
            <a:r>
              <a:rPr lang="en-US" sz="2800" dirty="0" smtClean="0">
                <a:solidFill>
                  <a:srgbClr val="00B0F0"/>
                </a:solidFill>
                <a:sym typeface="Symbol"/>
              </a:rPr>
              <a:t> </a:t>
            </a:r>
            <a:r>
              <a:rPr lang="en-US" sz="2800" dirty="0" err="1" smtClean="0">
                <a:sym typeface="Symbol"/>
              </a:rPr>
              <a:t>còn</a:t>
            </a:r>
            <a:r>
              <a:rPr lang="en-US" sz="2800" dirty="0" smtClean="0">
                <a:sym typeface="Symbol"/>
              </a:rPr>
              <a:t> </a:t>
            </a:r>
            <a:r>
              <a:rPr lang="en-US" sz="2800" dirty="0" err="1" smtClean="0">
                <a:solidFill>
                  <a:srgbClr val="00B050"/>
                </a:solidFill>
                <a:sym typeface="Symbol"/>
              </a:rPr>
              <a:t>kết</a:t>
            </a:r>
            <a:r>
              <a:rPr lang="en-US" sz="2800" dirty="0" smtClean="0">
                <a:solidFill>
                  <a:srgbClr val="00B050"/>
                </a:solidFill>
                <a:sym typeface="Symbol"/>
              </a:rPr>
              <a:t> </a:t>
            </a:r>
            <a:r>
              <a:rPr lang="en-US" sz="2800" dirty="0" err="1" smtClean="0">
                <a:solidFill>
                  <a:srgbClr val="00B050"/>
                </a:solidFill>
                <a:sym typeface="Symbol"/>
              </a:rPr>
              <a:t>luận</a:t>
            </a:r>
            <a:r>
              <a:rPr lang="en-US" sz="2800" dirty="0" smtClean="0">
                <a:solidFill>
                  <a:srgbClr val="00B050"/>
                </a:solidFill>
                <a:sym typeface="Symbol"/>
              </a:rPr>
              <a:t> </a:t>
            </a:r>
            <a:r>
              <a:rPr lang="en-US" sz="2800" dirty="0" err="1" smtClean="0">
                <a:solidFill>
                  <a:srgbClr val="00B050"/>
                </a:solidFill>
                <a:sym typeface="Symbol"/>
              </a:rPr>
              <a:t>là</a:t>
            </a:r>
            <a:r>
              <a:rPr lang="en-US" sz="2800" dirty="0" smtClean="0">
                <a:solidFill>
                  <a:srgbClr val="00B050"/>
                </a:solidFill>
                <a:sym typeface="Symbol"/>
              </a:rPr>
              <a:t> </a:t>
            </a:r>
            <a:r>
              <a:rPr lang="en-US" sz="2800" dirty="0" err="1" smtClean="0">
                <a:solidFill>
                  <a:srgbClr val="00B050"/>
                </a:solidFill>
                <a:sym typeface="Symbol"/>
              </a:rPr>
              <a:t>sai</a:t>
            </a:r>
            <a:r>
              <a:rPr lang="en-US" sz="2800" dirty="0" smtClean="0">
                <a:solidFill>
                  <a:srgbClr val="00B050"/>
                </a:solidFill>
                <a:sym typeface="Symbol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305800" cy="5029200"/>
          </a:xfrm>
        </p:spPr>
        <p:txBody>
          <a:bodyPr/>
          <a:lstStyle/>
          <a:p>
            <a:pPr marL="0" indent="165100" algn="just">
              <a:buClr>
                <a:srgbClr val="FF0000"/>
              </a:buClr>
              <a:buNone/>
            </a:pPr>
            <a:r>
              <a:rPr lang="en-US" dirty="0">
                <a:solidFill>
                  <a:srgbClr val="FF0000"/>
                </a:solidFill>
                <a:sym typeface="Symbol"/>
              </a:rPr>
              <a:t>7</a:t>
            </a:r>
            <a:r>
              <a:rPr lang="en-US" dirty="0" smtClean="0">
                <a:solidFill>
                  <a:srgbClr val="FF0000"/>
                </a:solidFill>
                <a:sym typeface="Symbol"/>
              </a:rPr>
              <a:t>. </a:t>
            </a:r>
            <a:r>
              <a:rPr lang="en-US" dirty="0" err="1" smtClean="0">
                <a:solidFill>
                  <a:srgbClr val="FF0000"/>
                </a:solidFill>
                <a:sym typeface="Symbol"/>
              </a:rPr>
              <a:t>Phản</a:t>
            </a:r>
            <a:r>
              <a:rPr lang="en-US" dirty="0" smtClean="0">
                <a:solidFill>
                  <a:srgbClr val="FF0000"/>
                </a:solidFill>
                <a:sym typeface="Symbol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sym typeface="Symbol"/>
              </a:rPr>
              <a:t>ví</a:t>
            </a:r>
            <a:r>
              <a:rPr lang="en-US" dirty="0" smtClean="0">
                <a:solidFill>
                  <a:srgbClr val="FF0000"/>
                </a:solidFill>
                <a:sym typeface="Symbol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sym typeface="Symbol"/>
              </a:rPr>
              <a:t>dụ</a:t>
            </a:r>
            <a:r>
              <a:rPr lang="en-US" dirty="0" smtClean="0">
                <a:solidFill>
                  <a:srgbClr val="FF0000"/>
                </a:solidFill>
                <a:sym typeface="Symbol"/>
              </a:rPr>
              <a:t>: </a:t>
            </a:r>
          </a:p>
          <a:p>
            <a:pPr marL="0" indent="165100" algn="just">
              <a:buClr>
                <a:srgbClr val="FF0000"/>
              </a:buClr>
              <a:buNone/>
            </a:pPr>
            <a:r>
              <a:rPr lang="en-US" dirty="0" err="1" smtClean="0">
                <a:solidFill>
                  <a:srgbClr val="FF0000"/>
                </a:solidFill>
                <a:sym typeface="Symbol"/>
              </a:rPr>
              <a:t>Ví</a:t>
            </a:r>
            <a:r>
              <a:rPr lang="en-US" dirty="0" smtClean="0">
                <a:solidFill>
                  <a:srgbClr val="FF0000"/>
                </a:solidFill>
                <a:sym typeface="Symbol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sym typeface="Symbol"/>
              </a:rPr>
              <a:t>dụ</a:t>
            </a:r>
            <a:r>
              <a:rPr lang="en-US" dirty="0" smtClean="0">
                <a:solidFill>
                  <a:srgbClr val="FF0000"/>
                </a:solidFill>
                <a:sym typeface="Symbol"/>
              </a:rPr>
              <a:t>: </a:t>
            </a:r>
            <a:r>
              <a:rPr lang="en-US" dirty="0" err="1" smtClean="0">
                <a:sym typeface="Symbol"/>
              </a:rPr>
              <a:t>Hãy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kiểm</a:t>
            </a:r>
            <a:r>
              <a:rPr lang="en-US" dirty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tra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suy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luận</a:t>
            </a:r>
            <a:r>
              <a:rPr lang="en-US" dirty="0" smtClean="0">
                <a:sym typeface="Symbol"/>
              </a:rPr>
              <a:t>:</a:t>
            </a:r>
          </a:p>
          <a:p>
            <a:pPr marL="0" indent="165100" algn="just">
              <a:buClr>
                <a:srgbClr val="FF0000"/>
              </a:buClr>
              <a:buNone/>
            </a:pPr>
            <a:endParaRPr lang="en-US" dirty="0" smtClean="0">
              <a:sym typeface="Symbol"/>
            </a:endParaRPr>
          </a:p>
          <a:p>
            <a:pPr marL="0" indent="165100" algn="just">
              <a:buClr>
                <a:srgbClr val="FF0000"/>
              </a:buClr>
              <a:buNone/>
            </a:pPr>
            <a:r>
              <a:rPr lang="en-US" dirty="0" smtClean="0">
                <a:solidFill>
                  <a:schemeClr val="accent2"/>
                </a:solidFill>
                <a:sym typeface="Symbol"/>
              </a:rPr>
              <a:t>NX: </a:t>
            </a:r>
            <a:r>
              <a:rPr lang="en-US" dirty="0" smtClean="0">
                <a:sym typeface="Symbol"/>
              </a:rPr>
              <a:t>Ta </a:t>
            </a:r>
            <a:r>
              <a:rPr lang="en-US" dirty="0" err="1" smtClean="0">
                <a:sym typeface="Symbol"/>
              </a:rPr>
              <a:t>sẽ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tìm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p,q,r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thỏa</a:t>
            </a:r>
            <a:endParaRPr lang="en-US" dirty="0" smtClean="0">
              <a:sym typeface="Symbol"/>
            </a:endParaRPr>
          </a:p>
          <a:p>
            <a:pPr marL="0" indent="165100" algn="just">
              <a:buClr>
                <a:srgbClr val="FF0000"/>
              </a:buClr>
              <a:buNone/>
            </a:pPr>
            <a:endParaRPr lang="en-US" dirty="0" smtClean="0">
              <a:sym typeface="Symbol"/>
            </a:endParaRPr>
          </a:p>
          <a:p>
            <a:pPr marL="0" indent="165100" algn="just">
              <a:buClr>
                <a:srgbClr val="FF0000"/>
              </a:buClr>
              <a:buNone/>
            </a:pPr>
            <a:endParaRPr lang="en-US" dirty="0" smtClean="0">
              <a:sym typeface="Symbol"/>
            </a:endParaRPr>
          </a:p>
          <a:p>
            <a:pPr marL="0" indent="165100" algn="just">
              <a:buClr>
                <a:srgbClr val="FF0000"/>
              </a:buClr>
              <a:buNone/>
            </a:pPr>
            <a:endParaRPr lang="en-US" dirty="0" smtClean="0">
              <a:sym typeface="Symbol"/>
            </a:endParaRPr>
          </a:p>
          <a:p>
            <a:pPr marL="0" indent="165100">
              <a:buClr>
                <a:srgbClr val="FF0000"/>
              </a:buClr>
              <a:buNone/>
            </a:pPr>
            <a:r>
              <a:rPr lang="en-US" dirty="0" err="1" smtClean="0">
                <a:sym typeface="Symbol"/>
              </a:rPr>
              <a:t>Dễ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dàng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tìm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thấy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một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phản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ví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dụ</a:t>
            </a:r>
            <a:r>
              <a:rPr lang="en-US" dirty="0" smtClean="0">
                <a:sym typeface="Symbol"/>
              </a:rPr>
              <a:t>:  p=1,q=0,r=1.</a:t>
            </a:r>
          </a:p>
          <a:p>
            <a:pPr marL="0" indent="165100">
              <a:buClr>
                <a:srgbClr val="FF0000"/>
              </a:buClr>
              <a:buNone/>
            </a:pPr>
            <a:r>
              <a:rPr lang="en-US" dirty="0" err="1" smtClean="0">
                <a:sym typeface="Symbol"/>
              </a:rPr>
              <a:t>Vậy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suy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luận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đã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cho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là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không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đúng</a:t>
            </a:r>
            <a:endParaRPr lang="en-US" dirty="0" smtClean="0">
              <a:sym typeface="Symbo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smtClean="0"/>
              <a:t>Qui </a:t>
            </a:r>
            <a:r>
              <a:rPr lang="en-US" sz="4800" b="1" dirty="0" err="1" smtClean="0"/>
              <a:t>tắc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suy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diễn</a:t>
            </a:r>
            <a:endParaRPr lang="en-US" sz="4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6477000"/>
            <a:ext cx="1905000" cy="228600"/>
          </a:xfrm>
        </p:spPr>
        <p:txBody>
          <a:bodyPr/>
          <a:lstStyle/>
          <a:p>
            <a:fld id="{3D9E56B6-077A-4A36-A778-66B152E4D643}" type="slidenum">
              <a:rPr lang="en-US" smtClean="0"/>
              <a:pPr/>
              <a:t>35</a:t>
            </a:fld>
            <a:endParaRPr lang="en-US" dirty="0"/>
          </a:p>
        </p:txBody>
      </p:sp>
      <p:graphicFrame>
        <p:nvGraphicFramePr>
          <p:cNvPr id="194561" name="Object 1"/>
          <p:cNvGraphicFramePr>
            <a:graphicFrameLocks noChangeAspect="1"/>
          </p:cNvGraphicFramePr>
          <p:nvPr/>
        </p:nvGraphicFramePr>
        <p:xfrm>
          <a:off x="5562600" y="1423988"/>
          <a:ext cx="1752600" cy="186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218" name="Equation" r:id="rId3" imgW="317160" imgH="495000" progId="Equation.3">
                  <p:embed/>
                </p:oleObj>
              </mc:Choice>
              <mc:Fallback>
                <p:oleObj name="Equation" r:id="rId3" imgW="317160" imgH="4950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1423988"/>
                        <a:ext cx="1752600" cy="1865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163" name="Object 3"/>
          <p:cNvGraphicFramePr>
            <a:graphicFrameLocks noChangeAspect="1"/>
          </p:cNvGraphicFramePr>
          <p:nvPr/>
        </p:nvGraphicFramePr>
        <p:xfrm>
          <a:off x="4800600" y="3276600"/>
          <a:ext cx="2243138" cy="186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219" name="Equation" r:id="rId5" imgW="406080" imgH="495000" progId="Equation.3">
                  <p:embed/>
                </p:oleObj>
              </mc:Choice>
              <mc:Fallback>
                <p:oleObj name="Equation" r:id="rId5" imgW="406080" imgH="4950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3276600"/>
                        <a:ext cx="2243138" cy="1865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3733800" cy="4953000"/>
          </a:xfrm>
        </p:spPr>
        <p:txBody>
          <a:bodyPr/>
          <a:lstStyle/>
          <a:p>
            <a:pPr marL="0" indent="165100" algn="just">
              <a:buClr>
                <a:srgbClr val="FF0000"/>
              </a:buClr>
              <a:buNone/>
            </a:pPr>
            <a:r>
              <a:rPr lang="en-US" sz="2200" dirty="0">
                <a:solidFill>
                  <a:srgbClr val="FF0000"/>
                </a:solidFill>
                <a:sym typeface="Symbol"/>
              </a:rPr>
              <a:t>7</a:t>
            </a:r>
            <a:r>
              <a:rPr lang="en-US" sz="2200" dirty="0" smtClean="0">
                <a:solidFill>
                  <a:srgbClr val="FF0000"/>
                </a:solidFill>
                <a:sym typeface="Symbol"/>
              </a:rPr>
              <a:t>. </a:t>
            </a:r>
            <a:r>
              <a:rPr lang="en-US" sz="2200" dirty="0" err="1" smtClean="0">
                <a:solidFill>
                  <a:srgbClr val="FF0000"/>
                </a:solidFill>
                <a:sym typeface="Symbol"/>
              </a:rPr>
              <a:t>Phản</a:t>
            </a:r>
            <a:r>
              <a:rPr lang="en-US" sz="2200" dirty="0" smtClean="0">
                <a:solidFill>
                  <a:srgbClr val="FF0000"/>
                </a:solidFill>
                <a:sym typeface="Symbol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sym typeface="Symbol"/>
              </a:rPr>
              <a:t>ví</a:t>
            </a:r>
            <a:r>
              <a:rPr lang="en-US" sz="2200" dirty="0" smtClean="0">
                <a:solidFill>
                  <a:srgbClr val="FF0000"/>
                </a:solidFill>
                <a:sym typeface="Symbol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sym typeface="Symbol"/>
              </a:rPr>
              <a:t>dụ</a:t>
            </a:r>
            <a:endParaRPr lang="en-US" sz="2200" dirty="0" smtClean="0">
              <a:solidFill>
                <a:srgbClr val="FF0000"/>
              </a:solidFill>
              <a:sym typeface="Symbol"/>
            </a:endParaRPr>
          </a:p>
          <a:p>
            <a:pPr marL="0" indent="165100" algn="just">
              <a:buClr>
                <a:srgbClr val="FF0000"/>
              </a:buClr>
              <a:buNone/>
            </a:pPr>
            <a:r>
              <a:rPr lang="en-US" sz="2200" dirty="0" err="1" smtClean="0">
                <a:solidFill>
                  <a:srgbClr val="FF0000"/>
                </a:solidFill>
                <a:sym typeface="Symbol"/>
              </a:rPr>
              <a:t>Ví</a:t>
            </a:r>
            <a:r>
              <a:rPr lang="en-US" sz="2200" dirty="0" smtClean="0">
                <a:solidFill>
                  <a:srgbClr val="FF0000"/>
                </a:solidFill>
                <a:sym typeface="Symbol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sym typeface="Symbol"/>
              </a:rPr>
              <a:t>dụ</a:t>
            </a:r>
            <a:r>
              <a:rPr lang="en-US" sz="2200" dirty="0" smtClean="0">
                <a:solidFill>
                  <a:srgbClr val="FF0000"/>
                </a:solidFill>
                <a:sym typeface="Symbol"/>
              </a:rPr>
              <a:t>:</a:t>
            </a:r>
            <a:r>
              <a:rPr lang="en-US" sz="2200" dirty="0" smtClean="0">
                <a:sym typeface="Symbol"/>
              </a:rPr>
              <a:t> </a:t>
            </a:r>
            <a:r>
              <a:rPr lang="vi-VN" sz="2200" dirty="0" smtClean="0">
                <a:sym typeface="Symbol"/>
              </a:rPr>
              <a:t>Ông Minh nói rằng nếu không</a:t>
            </a:r>
            <a:r>
              <a:rPr lang="en-US" sz="2200" dirty="0" smtClean="0">
                <a:sym typeface="Symbol"/>
              </a:rPr>
              <a:t> </a:t>
            </a:r>
            <a:r>
              <a:rPr lang="vi-VN" sz="2200" dirty="0" smtClean="0">
                <a:sym typeface="Symbol"/>
              </a:rPr>
              <a:t>được tăng lương thì ông ta</a:t>
            </a:r>
            <a:r>
              <a:rPr lang="en-US" sz="2200" dirty="0" smtClean="0">
                <a:sym typeface="Symbol"/>
              </a:rPr>
              <a:t> </a:t>
            </a:r>
            <a:r>
              <a:rPr lang="vi-VN" sz="2200" dirty="0" smtClean="0">
                <a:sym typeface="Symbol"/>
              </a:rPr>
              <a:t>sẽ nghỉ việc. Mặt khác, nếu</a:t>
            </a:r>
            <a:r>
              <a:rPr lang="en-US" sz="2200" dirty="0" smtClean="0">
                <a:sym typeface="Symbol"/>
              </a:rPr>
              <a:t> </a:t>
            </a:r>
            <a:r>
              <a:rPr lang="vi-VN" sz="2200" dirty="0" smtClean="0">
                <a:sym typeface="Symbol"/>
              </a:rPr>
              <a:t>ông ấy nghỉ việc và vợ ông</a:t>
            </a:r>
            <a:r>
              <a:rPr lang="en-US" sz="2200" dirty="0" smtClean="0">
                <a:sym typeface="Symbol"/>
              </a:rPr>
              <a:t> </a:t>
            </a:r>
            <a:r>
              <a:rPr lang="vi-VN" sz="2200" dirty="0" smtClean="0">
                <a:sym typeface="Symbol"/>
              </a:rPr>
              <a:t>ấy bị mất việc thì phải bán</a:t>
            </a:r>
            <a:r>
              <a:rPr lang="en-US" sz="2200" dirty="0" smtClean="0">
                <a:sym typeface="Symbol"/>
              </a:rPr>
              <a:t> </a:t>
            </a:r>
            <a:r>
              <a:rPr lang="vi-VN" sz="2200" dirty="0" smtClean="0">
                <a:sym typeface="Symbol"/>
              </a:rPr>
              <a:t>xe.Biết rằng nếu vợ ông</a:t>
            </a:r>
            <a:r>
              <a:rPr lang="en-US" sz="2200" dirty="0" smtClean="0">
                <a:sym typeface="Symbol"/>
              </a:rPr>
              <a:t> </a:t>
            </a:r>
            <a:r>
              <a:rPr lang="vi-VN" sz="2200" dirty="0" smtClean="0">
                <a:sym typeface="Symbol"/>
              </a:rPr>
              <a:t>Minh hay  đi làm trễ thì</a:t>
            </a:r>
            <a:r>
              <a:rPr lang="en-US" sz="2200" dirty="0" smtClean="0">
                <a:sym typeface="Symbol"/>
              </a:rPr>
              <a:t> </a:t>
            </a:r>
            <a:r>
              <a:rPr lang="vi-VN" sz="2200" dirty="0" smtClean="0">
                <a:sym typeface="Symbol"/>
              </a:rPr>
              <a:t>trước sau gì cũng sẽ bị mất</a:t>
            </a:r>
            <a:r>
              <a:rPr lang="en-US" sz="2200" dirty="0" smtClean="0">
                <a:sym typeface="Symbol"/>
              </a:rPr>
              <a:t> </a:t>
            </a:r>
            <a:r>
              <a:rPr lang="vi-VN" sz="2200" dirty="0" smtClean="0">
                <a:sym typeface="Symbol"/>
              </a:rPr>
              <a:t>việc và cuối cùng ông Minh</a:t>
            </a:r>
            <a:r>
              <a:rPr lang="en-US" sz="2200" dirty="0" smtClean="0">
                <a:sym typeface="Symbol"/>
              </a:rPr>
              <a:t> </a:t>
            </a:r>
            <a:r>
              <a:rPr lang="vi-VN" sz="2200" dirty="0" smtClean="0">
                <a:sym typeface="Symbol"/>
              </a:rPr>
              <a:t>đã được tăng lương.</a:t>
            </a:r>
            <a:endParaRPr lang="en-US" sz="2200" dirty="0" smtClean="0">
              <a:sym typeface="Symbol"/>
            </a:endParaRPr>
          </a:p>
          <a:p>
            <a:pPr marL="0" indent="165100" algn="just">
              <a:buClr>
                <a:srgbClr val="FF0000"/>
              </a:buClr>
              <a:buNone/>
            </a:pPr>
            <a:r>
              <a:rPr lang="en-US" sz="2200" dirty="0" smtClean="0">
                <a:sym typeface="Symbol"/>
              </a:rPr>
              <a:t> </a:t>
            </a:r>
            <a:r>
              <a:rPr lang="vi-VN" sz="2200" dirty="0" smtClean="0">
                <a:solidFill>
                  <a:srgbClr val="FF0000"/>
                </a:solidFill>
                <a:sym typeface="Symbol"/>
              </a:rPr>
              <a:t>Suy ra </a:t>
            </a:r>
            <a:r>
              <a:rPr lang="vi-VN" sz="2200" dirty="0" smtClean="0">
                <a:sym typeface="Symbol"/>
              </a:rPr>
              <a:t>nếu ông Minh không</a:t>
            </a:r>
            <a:r>
              <a:rPr lang="en-US" sz="2200" dirty="0" smtClean="0">
                <a:sym typeface="Symbol"/>
              </a:rPr>
              <a:t> </a:t>
            </a:r>
            <a:r>
              <a:rPr lang="vi-VN" sz="2200" dirty="0" smtClean="0">
                <a:sym typeface="Symbol"/>
              </a:rPr>
              <a:t>bán xe thì vợ ông ta đã</a:t>
            </a:r>
            <a:r>
              <a:rPr lang="en-US" sz="2200" dirty="0" smtClean="0">
                <a:sym typeface="Symbol"/>
              </a:rPr>
              <a:t> </a:t>
            </a:r>
            <a:r>
              <a:rPr lang="vi-VN" sz="2200" dirty="0" smtClean="0">
                <a:sym typeface="Symbol"/>
              </a:rPr>
              <a:t>không đi làm trễ</a:t>
            </a:r>
            <a:r>
              <a:rPr lang="en-US" sz="2200" dirty="0" smtClean="0">
                <a:sym typeface="Symbol"/>
              </a:rPr>
              <a:t>.</a:t>
            </a:r>
          </a:p>
          <a:p>
            <a:pPr marL="0" indent="165100" algn="just">
              <a:buClr>
                <a:srgbClr val="FF0000"/>
              </a:buClr>
              <a:buNone/>
            </a:pPr>
            <a:endParaRPr lang="en-US" sz="2200" dirty="0" smtClean="0">
              <a:sym typeface="Symbo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smtClean="0"/>
              <a:t>Qui </a:t>
            </a:r>
            <a:r>
              <a:rPr lang="en-US" sz="4800" b="1" dirty="0" err="1" smtClean="0"/>
              <a:t>tắc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suy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diễn</a:t>
            </a:r>
            <a:endParaRPr lang="en-US" sz="4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56B6-077A-4A36-A778-66B152E4D643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724400" y="1676400"/>
            <a:ext cx="37338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indent="165100" algn="just" eaLnBrk="1" hangingPunct="1">
              <a:spcBef>
                <a:spcPct val="20000"/>
              </a:spcBef>
              <a:buClr>
                <a:srgbClr val="FF0000"/>
              </a:buClr>
              <a:buSzPct val="90000"/>
            </a:pPr>
            <a:r>
              <a:rPr lang="vi-VN" sz="2000" kern="0" dirty="0" smtClean="0">
                <a:solidFill>
                  <a:srgbClr val="FF0000"/>
                </a:solidFill>
                <a:latin typeface="+mn-lt"/>
                <a:sym typeface="Symbol"/>
              </a:rPr>
              <a:t>p</a:t>
            </a:r>
            <a:r>
              <a:rPr lang="vi-VN" sz="2000" kern="0" dirty="0" smtClean="0">
                <a:solidFill>
                  <a:srgbClr val="009900"/>
                </a:solidFill>
                <a:latin typeface="+mn-lt"/>
                <a:sym typeface="Symbol"/>
              </a:rPr>
              <a:t>: ông Minh được tăng</a:t>
            </a:r>
            <a:r>
              <a:rPr lang="en-US" sz="2000" kern="0" dirty="0" smtClean="0">
                <a:solidFill>
                  <a:srgbClr val="009900"/>
                </a:solidFill>
                <a:latin typeface="+mn-lt"/>
                <a:sym typeface="Symbol"/>
              </a:rPr>
              <a:t> </a:t>
            </a:r>
            <a:r>
              <a:rPr lang="vi-VN" sz="2000" kern="0" dirty="0" smtClean="0">
                <a:solidFill>
                  <a:srgbClr val="009900"/>
                </a:solidFill>
                <a:latin typeface="+mn-lt"/>
                <a:sym typeface="Symbol"/>
              </a:rPr>
              <a:t>lương.</a:t>
            </a:r>
          </a:p>
          <a:p>
            <a:pPr lvl="0" indent="165100" algn="just" eaLnBrk="1" hangingPunct="1">
              <a:spcBef>
                <a:spcPct val="20000"/>
              </a:spcBef>
              <a:buClr>
                <a:srgbClr val="FF0000"/>
              </a:buClr>
              <a:buSzPct val="90000"/>
            </a:pPr>
            <a:r>
              <a:rPr lang="vi-VN" sz="2000" kern="0" dirty="0" smtClean="0">
                <a:solidFill>
                  <a:srgbClr val="FF0000"/>
                </a:solidFill>
                <a:latin typeface="+mn-lt"/>
                <a:sym typeface="Symbol"/>
              </a:rPr>
              <a:t>q</a:t>
            </a:r>
            <a:r>
              <a:rPr lang="vi-VN" sz="2000" kern="0" dirty="0" smtClean="0">
                <a:solidFill>
                  <a:srgbClr val="009900"/>
                </a:solidFill>
                <a:latin typeface="+mn-lt"/>
                <a:sym typeface="Symbol"/>
              </a:rPr>
              <a:t>: ông Minh nghỉ việc.</a:t>
            </a:r>
          </a:p>
          <a:p>
            <a:pPr lvl="0" indent="165100" algn="just" eaLnBrk="1" hangingPunct="1">
              <a:spcBef>
                <a:spcPct val="20000"/>
              </a:spcBef>
              <a:buClr>
                <a:srgbClr val="FF0000"/>
              </a:buClr>
              <a:buSzPct val="90000"/>
            </a:pPr>
            <a:r>
              <a:rPr lang="vi-VN" sz="2000" kern="0" dirty="0" smtClean="0">
                <a:solidFill>
                  <a:srgbClr val="FF0000"/>
                </a:solidFill>
                <a:latin typeface="+mn-lt"/>
                <a:sym typeface="Symbol"/>
              </a:rPr>
              <a:t>r</a:t>
            </a:r>
            <a:r>
              <a:rPr lang="vi-VN" sz="2000" kern="0" dirty="0" smtClean="0">
                <a:solidFill>
                  <a:srgbClr val="009900"/>
                </a:solidFill>
                <a:latin typeface="+mn-lt"/>
                <a:sym typeface="Symbol"/>
              </a:rPr>
              <a:t>: vợ ông Minh mất việc.</a:t>
            </a:r>
          </a:p>
          <a:p>
            <a:pPr lvl="0" indent="165100" algn="just" eaLnBrk="1" hangingPunct="1">
              <a:spcBef>
                <a:spcPct val="20000"/>
              </a:spcBef>
              <a:buClr>
                <a:srgbClr val="FF0000"/>
              </a:buClr>
              <a:buSzPct val="90000"/>
            </a:pPr>
            <a:r>
              <a:rPr lang="vi-VN" sz="2000" kern="0" dirty="0" smtClean="0">
                <a:solidFill>
                  <a:srgbClr val="FF0000"/>
                </a:solidFill>
                <a:latin typeface="+mn-lt"/>
                <a:sym typeface="Symbol"/>
              </a:rPr>
              <a:t>s</a:t>
            </a:r>
            <a:r>
              <a:rPr lang="vi-VN" sz="2000" kern="0" dirty="0" smtClean="0">
                <a:solidFill>
                  <a:srgbClr val="009900"/>
                </a:solidFill>
                <a:latin typeface="+mn-lt"/>
                <a:sym typeface="Symbol"/>
              </a:rPr>
              <a:t>: gia đình phải bán xe.</a:t>
            </a:r>
          </a:p>
          <a:p>
            <a:pPr lvl="0" indent="165100" algn="just" eaLnBrk="1" hangingPunct="1">
              <a:spcBef>
                <a:spcPct val="20000"/>
              </a:spcBef>
              <a:buClr>
                <a:srgbClr val="FF0000"/>
              </a:buClr>
              <a:buSzPct val="90000"/>
            </a:pPr>
            <a:r>
              <a:rPr lang="vi-VN" sz="2000" kern="0" dirty="0" smtClean="0">
                <a:solidFill>
                  <a:srgbClr val="FF0000"/>
                </a:solidFill>
                <a:latin typeface="+mn-lt"/>
                <a:sym typeface="Symbol"/>
              </a:rPr>
              <a:t>t</a:t>
            </a:r>
            <a:r>
              <a:rPr lang="vi-VN" sz="2000" kern="0" dirty="0" smtClean="0">
                <a:solidFill>
                  <a:srgbClr val="009900"/>
                </a:solidFill>
                <a:latin typeface="+mn-lt"/>
                <a:sym typeface="Symbol"/>
              </a:rPr>
              <a:t>: vợ ông hay đi làm trể.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410200" y="3733800"/>
          <a:ext cx="1905000" cy="205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</a:tblGrid>
              <a:tr h="1589808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sym typeface="Symbol"/>
                        </a:rPr>
                        <a:t>p  q</a:t>
                      </a:r>
                    </a:p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sym typeface="Symbol"/>
                        </a:rPr>
                        <a:t>   q  r  s</a:t>
                      </a:r>
                    </a:p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sym typeface="Symbol"/>
                        </a:rPr>
                        <a:t>   t  r</a:t>
                      </a:r>
                    </a:p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sym typeface="Symbol"/>
                        </a:rPr>
                        <a:t>   p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7592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sym typeface="Symbol"/>
                        </a:rPr>
                        <a:t>st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8153400" cy="4530725"/>
          </a:xfrm>
        </p:spPr>
        <p:txBody>
          <a:bodyPr/>
          <a:lstStyle/>
          <a:p>
            <a:pPr marL="0" indent="165100" algn="just">
              <a:buClr>
                <a:srgbClr val="FF0000"/>
              </a:buClr>
              <a:buNone/>
            </a:pPr>
            <a:r>
              <a:rPr lang="en-US" dirty="0" smtClean="0">
                <a:solidFill>
                  <a:srgbClr val="FF0000"/>
                </a:solidFill>
                <a:sym typeface="Symbol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sym typeface="Symbol"/>
              </a:rPr>
              <a:t>Ví</a:t>
            </a:r>
            <a:r>
              <a:rPr lang="en-US" dirty="0" smtClean="0">
                <a:solidFill>
                  <a:srgbClr val="FF0000"/>
                </a:solidFill>
                <a:sym typeface="Symbol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sym typeface="Symbol"/>
              </a:rPr>
              <a:t>dụ</a:t>
            </a:r>
            <a:r>
              <a:rPr lang="en-US" dirty="0" smtClean="0">
                <a:solidFill>
                  <a:srgbClr val="FF0000"/>
                </a:solidFill>
                <a:sym typeface="Symbol"/>
              </a:rPr>
              <a:t>: </a:t>
            </a:r>
            <a:r>
              <a:rPr lang="en-US" dirty="0" err="1" smtClean="0">
                <a:solidFill>
                  <a:srgbClr val="FF0000"/>
                </a:solidFill>
                <a:sym typeface="Symbol"/>
              </a:rPr>
              <a:t>Kiểm</a:t>
            </a:r>
            <a:r>
              <a:rPr lang="en-US" dirty="0" smtClean="0">
                <a:solidFill>
                  <a:srgbClr val="FF0000"/>
                </a:solidFill>
                <a:sym typeface="Symbol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sym typeface="Symbol"/>
              </a:rPr>
              <a:t>tra</a:t>
            </a:r>
            <a:r>
              <a:rPr lang="en-US" dirty="0" smtClean="0">
                <a:solidFill>
                  <a:srgbClr val="FF0000"/>
                </a:solidFill>
                <a:sym typeface="Symbol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sym typeface="Symbol"/>
              </a:rPr>
              <a:t>tính</a:t>
            </a:r>
            <a:r>
              <a:rPr lang="en-US" dirty="0" smtClean="0">
                <a:solidFill>
                  <a:srgbClr val="FF0000"/>
                </a:solidFill>
                <a:sym typeface="Symbol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sym typeface="Symbol"/>
              </a:rPr>
              <a:t>đúng</a:t>
            </a:r>
            <a:r>
              <a:rPr lang="en-US" dirty="0" smtClean="0">
                <a:solidFill>
                  <a:srgbClr val="FF0000"/>
                </a:solidFill>
                <a:sym typeface="Symbol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sym typeface="Symbol"/>
              </a:rPr>
              <a:t>đắn</a:t>
            </a:r>
            <a:r>
              <a:rPr lang="en-US" dirty="0" smtClean="0">
                <a:solidFill>
                  <a:srgbClr val="FF0000"/>
                </a:solidFill>
                <a:sym typeface="Symbol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sym typeface="Symbol"/>
              </a:rPr>
              <a:t>của</a:t>
            </a:r>
            <a:r>
              <a:rPr lang="en-US" dirty="0">
                <a:solidFill>
                  <a:srgbClr val="FF0000"/>
                </a:solidFill>
                <a:sym typeface="Symbol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sym typeface="Symbol"/>
              </a:rPr>
              <a:t>suy</a:t>
            </a:r>
            <a:r>
              <a:rPr lang="en-US" dirty="0" smtClean="0">
                <a:solidFill>
                  <a:srgbClr val="FF0000"/>
                </a:solidFill>
                <a:sym typeface="Symbol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sym typeface="Symbol"/>
              </a:rPr>
              <a:t>luận</a:t>
            </a:r>
            <a:r>
              <a:rPr lang="en-US" dirty="0" smtClean="0">
                <a:solidFill>
                  <a:srgbClr val="FF0000"/>
                </a:solidFill>
                <a:sym typeface="Symbol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sym typeface="Symbol"/>
              </a:rPr>
              <a:t>sau</a:t>
            </a:r>
            <a:endParaRPr lang="en-US" dirty="0" smtClean="0">
              <a:solidFill>
                <a:srgbClr val="FF0000"/>
              </a:solidFill>
              <a:sym typeface="Symbol"/>
            </a:endParaRPr>
          </a:p>
          <a:p>
            <a:pPr marL="0" indent="165100" algn="just">
              <a:buClr>
                <a:srgbClr val="FF0000"/>
              </a:buClr>
              <a:buNone/>
            </a:pPr>
            <a:endParaRPr lang="en-US" dirty="0" smtClean="0">
              <a:solidFill>
                <a:srgbClr val="FF0000"/>
              </a:solidFill>
              <a:sym typeface="Symbol"/>
            </a:endParaRPr>
          </a:p>
          <a:p>
            <a:pPr marL="0" indent="165100" algn="just">
              <a:buClr>
                <a:srgbClr val="FF0000"/>
              </a:buClr>
              <a:buNone/>
            </a:pPr>
            <a:endParaRPr lang="en-US" dirty="0" smtClean="0">
              <a:solidFill>
                <a:srgbClr val="FF0000"/>
              </a:solidFill>
              <a:sym typeface="Symbol"/>
            </a:endParaRPr>
          </a:p>
          <a:p>
            <a:pPr marL="0" indent="165100" algn="just">
              <a:buClr>
                <a:srgbClr val="FF0000"/>
              </a:buClr>
              <a:buNone/>
            </a:pPr>
            <a:endParaRPr lang="en-US" dirty="0" smtClean="0">
              <a:solidFill>
                <a:srgbClr val="FF0000"/>
              </a:solidFill>
              <a:sym typeface="Symbol"/>
            </a:endParaRPr>
          </a:p>
          <a:p>
            <a:pPr marL="0" indent="165100" algn="just">
              <a:buClr>
                <a:srgbClr val="FF0000"/>
              </a:buClr>
              <a:buNone/>
            </a:pPr>
            <a:endParaRPr lang="en-US" dirty="0" smtClean="0">
              <a:solidFill>
                <a:srgbClr val="FF0000"/>
              </a:solidFill>
              <a:sym typeface="Symbol"/>
            </a:endParaRPr>
          </a:p>
          <a:p>
            <a:pPr marL="0" indent="165100" algn="just">
              <a:buClr>
                <a:srgbClr val="FF0000"/>
              </a:buClr>
              <a:buNone/>
            </a:pPr>
            <a:endParaRPr lang="en-US" dirty="0">
              <a:solidFill>
                <a:srgbClr val="FF0000"/>
              </a:solidFill>
              <a:sym typeface="Symbol"/>
            </a:endParaRPr>
          </a:p>
          <a:p>
            <a:pPr marL="0" indent="165100" algn="just">
              <a:buClr>
                <a:srgbClr val="FF0000"/>
              </a:buClr>
              <a:buNone/>
            </a:pPr>
            <a:r>
              <a:rPr lang="en-US" dirty="0">
                <a:sym typeface="Symbol"/>
              </a:rPr>
              <a:t>HD: </a:t>
            </a:r>
            <a:r>
              <a:rPr lang="en-US" dirty="0" err="1">
                <a:sym typeface="Symbol"/>
              </a:rPr>
              <a:t>Dùng</a:t>
            </a:r>
            <a:r>
              <a:rPr lang="en-US" dirty="0">
                <a:sym typeface="Symbol"/>
              </a:rPr>
              <a:t> </a:t>
            </a:r>
            <a:r>
              <a:rPr lang="en-US" dirty="0" err="1">
                <a:sym typeface="Symbol"/>
              </a:rPr>
              <a:t>phản</a:t>
            </a:r>
            <a:r>
              <a:rPr lang="en-US" dirty="0">
                <a:sym typeface="Symbol"/>
              </a:rPr>
              <a:t> </a:t>
            </a:r>
            <a:r>
              <a:rPr lang="en-US" dirty="0" err="1">
                <a:sym typeface="Symbol"/>
              </a:rPr>
              <a:t>ví</a:t>
            </a:r>
            <a:r>
              <a:rPr lang="en-US" dirty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dụ</a:t>
            </a:r>
            <a:endParaRPr lang="en-US" dirty="0" smtClean="0">
              <a:sym typeface="Symbol"/>
            </a:endParaRPr>
          </a:p>
          <a:p>
            <a:pPr marL="0" indent="165100" algn="just">
              <a:buClr>
                <a:srgbClr val="FF0000"/>
              </a:buClr>
              <a:buNone/>
            </a:pPr>
            <a:r>
              <a:rPr lang="en-US" dirty="0" err="1" smtClean="0">
                <a:sym typeface="Symbol"/>
              </a:rPr>
              <a:t>Chọn</a:t>
            </a:r>
            <a:r>
              <a:rPr lang="en-US" dirty="0" smtClean="0">
                <a:solidFill>
                  <a:srgbClr val="FF0000"/>
                </a:solidFill>
                <a:sym typeface="Symbol"/>
              </a:rPr>
              <a:t> </a:t>
            </a:r>
            <a:endParaRPr lang="en-US" dirty="0">
              <a:solidFill>
                <a:srgbClr val="FF0000"/>
              </a:solidFill>
              <a:sym typeface="Symbol"/>
            </a:endParaRPr>
          </a:p>
          <a:p>
            <a:pPr marL="0" indent="165100" algn="just">
              <a:buClr>
                <a:srgbClr val="FF0000"/>
              </a:buClr>
              <a:buNone/>
            </a:pPr>
            <a:endParaRPr lang="en-US" dirty="0" smtClean="0">
              <a:solidFill>
                <a:srgbClr val="FF0000"/>
              </a:solidFill>
              <a:sym typeface="Symbo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smtClean="0"/>
              <a:t>Qui </a:t>
            </a:r>
            <a:r>
              <a:rPr lang="en-US" sz="4800" b="1" dirty="0" err="1" smtClean="0"/>
              <a:t>tắc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suy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diễn</a:t>
            </a:r>
            <a:endParaRPr lang="en-US" sz="4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56B6-077A-4A36-A778-66B152E4D643}" type="slidenum">
              <a:rPr lang="en-US" smtClean="0"/>
              <a:pPr/>
              <a:t>37</a:t>
            </a:fld>
            <a:endParaRPr lang="en-US" dirty="0"/>
          </a:p>
        </p:txBody>
      </p:sp>
      <p:graphicFrame>
        <p:nvGraphicFramePr>
          <p:cNvPr id="192514" name="Object 2"/>
          <p:cNvGraphicFramePr>
            <a:graphicFrameLocks noChangeAspect="1"/>
          </p:cNvGraphicFramePr>
          <p:nvPr/>
        </p:nvGraphicFramePr>
        <p:xfrm>
          <a:off x="3352800" y="2057400"/>
          <a:ext cx="2489200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542" name="Equation" r:id="rId3" imgW="419040" imgH="571320" progId="Equation.3">
                  <p:embed/>
                </p:oleObj>
              </mc:Choice>
              <mc:Fallback>
                <p:oleObj name="Equation" r:id="rId3" imgW="419040" imgH="57132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057400"/>
                        <a:ext cx="2489200" cy="274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7"/>
          <p:cNvSpPr txBox="1"/>
          <p:nvPr/>
        </p:nvSpPr>
        <p:spPr>
          <a:xfrm>
            <a:off x="1778000" y="5585403"/>
            <a:ext cx="563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p=1, q=0, r=1, s=0, t=1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Suy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r>
              <a:rPr lang="en-US" dirty="0" smtClean="0"/>
              <a:t> (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r>
              <a:rPr lang="en-US" dirty="0" smtClean="0"/>
              <a:t>)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đúng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đúng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56B6-077A-4A36-A778-66B152E4D643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257027" name="Picture 3"/>
          <p:cNvPicPr>
            <a:picLocks noChangeAspect="1" noChangeArrowheads="1"/>
          </p:cNvPicPr>
          <p:nvPr/>
        </p:nvPicPr>
        <p:blipFill>
          <a:blip r:embed="rId2" cstate="print"/>
          <a:srcRect r="52148"/>
          <a:stretch>
            <a:fillRect/>
          </a:stretch>
        </p:blipFill>
        <p:spPr bwMode="auto">
          <a:xfrm>
            <a:off x="2133600" y="1524000"/>
            <a:ext cx="4114800" cy="4685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56B6-077A-4A36-A778-66B152E4D643}" type="slidenum">
              <a:rPr lang="en-US" smtClean="0"/>
              <a:pPr/>
              <a:t>39</a:t>
            </a:fld>
            <a:endParaRPr 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2209800"/>
            <a:ext cx="6528905" cy="3557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err="1" smtClean="0"/>
              <a:t>Mệnh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đề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vi-VN" dirty="0" smtClean="0">
                <a:solidFill>
                  <a:srgbClr val="CC3300"/>
                </a:solidFill>
              </a:rPr>
              <a:t>Ký hiệu:  </a:t>
            </a:r>
            <a:r>
              <a:rPr lang="vi-VN" dirty="0" smtClean="0"/>
              <a:t>người ta dùng các ký hiệu P, Q, R… </a:t>
            </a:r>
            <a:r>
              <a:rPr lang="en-US" dirty="0" smtClean="0"/>
              <a:t>(</a:t>
            </a:r>
            <a:r>
              <a:rPr lang="en-US" dirty="0" err="1" smtClean="0"/>
              <a:t>p,q,r</a:t>
            </a:r>
            <a:r>
              <a:rPr lang="en-US" dirty="0" smtClean="0"/>
              <a:t>,…) </a:t>
            </a:r>
            <a:r>
              <a:rPr lang="vi-VN" dirty="0" smtClean="0"/>
              <a:t>để chỉ mệnh đề.</a:t>
            </a:r>
          </a:p>
          <a:p>
            <a:pPr algn="just"/>
            <a:r>
              <a:rPr lang="vi-VN" dirty="0" smtClean="0">
                <a:solidFill>
                  <a:srgbClr val="CC3300"/>
                </a:solidFill>
              </a:rPr>
              <a:t>Chân trị của mệnh đề: </a:t>
            </a:r>
            <a:r>
              <a:rPr lang="vi-VN" dirty="0" smtClean="0"/>
              <a:t>Một mệnh đề chỉ có thể đúng hoặc sai, không thể</a:t>
            </a:r>
            <a:r>
              <a:rPr lang="en-US" dirty="0" smtClean="0"/>
              <a:t> </a:t>
            </a:r>
            <a:r>
              <a:rPr lang="vi-VN" dirty="0" smtClean="0"/>
              <a:t>đồng thời vừa đúng vừa sai. Khi mệnh đề P đúng ta nói P có chân trị đúng, ngược lại ta nói P có chân</a:t>
            </a:r>
            <a:r>
              <a:rPr lang="en-US" dirty="0" smtClean="0"/>
              <a:t> </a:t>
            </a:r>
            <a:r>
              <a:rPr lang="vi-VN" dirty="0" smtClean="0"/>
              <a:t>trị sai. </a:t>
            </a:r>
          </a:p>
          <a:p>
            <a:pPr algn="just"/>
            <a:r>
              <a:rPr lang="vi-VN" dirty="0" smtClean="0"/>
              <a:t>Chân trị đúng và chân trị sai sẽ được ký hiệu lần lượt là 1(hay Đ,T) và 0(hay S,F)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56B6-077A-4A36-A778-66B152E4D64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 </a:t>
            </a:r>
            <a:r>
              <a:rPr lang="en-US" dirty="0" err="1" smtClean="0"/>
              <a:t>tắc</a:t>
            </a:r>
            <a:r>
              <a:rPr lang="en-US" dirty="0" smtClean="0"/>
              <a:t>  </a:t>
            </a:r>
            <a:r>
              <a:rPr lang="en-US" dirty="0" err="1" smtClean="0"/>
              <a:t>suy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56B6-077A-4A36-A778-66B152E4D643}" type="slidenum">
              <a:rPr lang="en-US" smtClean="0"/>
              <a:pPr/>
              <a:t>40</a:t>
            </a:fld>
            <a:endParaRPr lang="en-US"/>
          </a:p>
        </p:txBody>
      </p:sp>
      <p:pic>
        <p:nvPicPr>
          <p:cNvPr id="258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399" y="1752600"/>
            <a:ext cx="4987159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Giải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56B6-077A-4A36-A778-66B152E4D643}" type="slidenum">
              <a:rPr lang="en-US" smtClean="0"/>
              <a:pPr/>
              <a:t>41</a:t>
            </a:fld>
            <a:endParaRPr lang="en-US"/>
          </a:p>
        </p:txBody>
      </p:sp>
      <p:pic>
        <p:nvPicPr>
          <p:cNvPr id="259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00488" y="1828800"/>
            <a:ext cx="5243512" cy="421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 l="13751" r="14436"/>
          <a:stretch>
            <a:fillRect/>
          </a:stretch>
        </p:blipFill>
        <p:spPr bwMode="auto">
          <a:xfrm>
            <a:off x="304800" y="1752600"/>
            <a:ext cx="35814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8153400" cy="4530725"/>
          </a:xfrm>
        </p:spPr>
        <p:txBody>
          <a:bodyPr/>
          <a:lstStyle/>
          <a:p>
            <a:pPr marL="0" indent="165100" algn="just">
              <a:buClr>
                <a:srgbClr val="FF0000"/>
              </a:buClr>
              <a:buNone/>
            </a:pPr>
            <a:r>
              <a:rPr lang="vi-VN" dirty="0" smtClean="0">
                <a:solidFill>
                  <a:srgbClr val="FF0000"/>
                </a:solidFill>
                <a:sym typeface="Symbol"/>
              </a:rPr>
              <a:t>Định nghĩa: </a:t>
            </a:r>
          </a:p>
          <a:p>
            <a:pPr marL="0" indent="165100" algn="just">
              <a:buClr>
                <a:srgbClr val="FF0000"/>
              </a:buClr>
              <a:buNone/>
            </a:pPr>
            <a:r>
              <a:rPr lang="vi-VN" dirty="0" smtClean="0">
                <a:solidFill>
                  <a:srgbClr val="6666FF"/>
                </a:solidFill>
                <a:sym typeface="Symbol"/>
              </a:rPr>
              <a:t>Vị từ </a:t>
            </a:r>
            <a:r>
              <a:rPr lang="vi-VN" dirty="0" smtClean="0">
                <a:sym typeface="Symbol"/>
              </a:rPr>
              <a:t>là một khẳng định p(x,y,..), trong đó x,y...là các biến</a:t>
            </a:r>
            <a:r>
              <a:rPr lang="en-US" dirty="0" smtClean="0">
                <a:sym typeface="Symbol"/>
              </a:rPr>
              <a:t> </a:t>
            </a:r>
            <a:r>
              <a:rPr lang="vi-VN" dirty="0" smtClean="0">
                <a:sym typeface="Symbol"/>
              </a:rPr>
              <a:t>thuộc tập hợp A, B,.. cho trước sao cho:</a:t>
            </a:r>
          </a:p>
          <a:p>
            <a:pPr marL="0" indent="165100" algn="just">
              <a:buClr>
                <a:srgbClr val="FF0000"/>
              </a:buClr>
              <a:buNone/>
            </a:pPr>
            <a:r>
              <a:rPr lang="vi-VN" dirty="0" smtClean="0">
                <a:sym typeface="Symbol"/>
              </a:rPr>
              <a:t>- Bản thân p(x,y,..) không phải là mệnh đề</a:t>
            </a:r>
          </a:p>
          <a:p>
            <a:pPr marL="0" indent="165100" algn="just">
              <a:buClr>
                <a:srgbClr val="FF0000"/>
              </a:buClr>
              <a:buNone/>
            </a:pPr>
            <a:r>
              <a:rPr lang="vi-VN" dirty="0" smtClean="0">
                <a:sym typeface="Symbol"/>
              </a:rPr>
              <a:t>- Nếu thay x,y,.. thành giá trị cụ thể thì p(x,y,..) là mệnh đề.</a:t>
            </a:r>
          </a:p>
          <a:p>
            <a:pPr marL="0" indent="165100" algn="just">
              <a:buClr>
                <a:srgbClr val="FF0000"/>
              </a:buClr>
              <a:buNone/>
            </a:pPr>
            <a:r>
              <a:rPr lang="vi-VN" dirty="0" smtClean="0">
                <a:solidFill>
                  <a:srgbClr val="FF0000"/>
                </a:solidFill>
                <a:sym typeface="Symbol"/>
              </a:rPr>
              <a:t>Ví dụ:</a:t>
            </a:r>
          </a:p>
          <a:p>
            <a:pPr marL="0" indent="165100" algn="just">
              <a:buClr>
                <a:srgbClr val="FF0000"/>
              </a:buClr>
              <a:buNone/>
            </a:pPr>
            <a:r>
              <a:rPr lang="vi-VN" dirty="0" smtClean="0">
                <a:sym typeface="Symbol"/>
              </a:rPr>
              <a:t>- p(n) =  “n +1 là số nguyên tố”</a:t>
            </a:r>
          </a:p>
          <a:p>
            <a:pPr marL="0" indent="165100" algn="just">
              <a:buClr>
                <a:srgbClr val="FF0000"/>
              </a:buClr>
              <a:buNone/>
            </a:pPr>
            <a:r>
              <a:rPr lang="vi-VN" dirty="0" smtClean="0">
                <a:sym typeface="Symbol"/>
              </a:rPr>
              <a:t>- q(x,y) = “x + y = 1” </a:t>
            </a:r>
            <a:endParaRPr lang="en-US" dirty="0" smtClean="0">
              <a:sym typeface="Symbo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err="1" smtClean="0"/>
              <a:t>Vị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từ</a:t>
            </a:r>
            <a:r>
              <a:rPr lang="en-US" sz="4800" b="1" dirty="0" smtClean="0"/>
              <a:t> - </a:t>
            </a:r>
            <a:r>
              <a:rPr lang="en-US" sz="4800" b="1" dirty="0" err="1" smtClean="0"/>
              <a:t>Lượng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từ</a:t>
            </a:r>
            <a:endParaRPr lang="en-US" sz="4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56B6-077A-4A36-A778-66B152E4D643}" type="slidenum">
              <a:rPr lang="en-US" smtClean="0"/>
              <a:pPr/>
              <a:t>42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8153400" cy="4530725"/>
          </a:xfrm>
        </p:spPr>
        <p:txBody>
          <a:bodyPr/>
          <a:lstStyle/>
          <a:p>
            <a:pPr marL="0" indent="165100" algn="just">
              <a:buClr>
                <a:srgbClr val="FF0000"/>
              </a:buClr>
              <a:buNone/>
            </a:pPr>
            <a:r>
              <a:rPr lang="vi-VN" dirty="0" smtClean="0">
                <a:solidFill>
                  <a:srgbClr val="FF0000"/>
                </a:solidFill>
                <a:sym typeface="Symbol"/>
              </a:rPr>
              <a:t>Các phép toán trên vị từ</a:t>
            </a:r>
            <a:endParaRPr lang="en-US" dirty="0" smtClean="0">
              <a:solidFill>
                <a:srgbClr val="FF0000"/>
              </a:solidFill>
              <a:sym typeface="Symbol"/>
            </a:endParaRPr>
          </a:p>
          <a:p>
            <a:pPr marL="0" indent="165100" algn="just">
              <a:buClr>
                <a:srgbClr val="FF0000"/>
              </a:buClr>
              <a:buNone/>
            </a:pPr>
            <a:r>
              <a:rPr lang="vi-VN" dirty="0" smtClean="0">
                <a:sym typeface="Symbol"/>
              </a:rPr>
              <a:t>Cho trước các vị từ p(x), q(x) theo một biến xA. Khi ấy, ta</a:t>
            </a:r>
            <a:r>
              <a:rPr lang="en-US" dirty="0" smtClean="0">
                <a:sym typeface="Symbol"/>
              </a:rPr>
              <a:t> </a:t>
            </a:r>
            <a:r>
              <a:rPr lang="vi-VN" dirty="0" smtClean="0">
                <a:sym typeface="Symbol"/>
              </a:rPr>
              <a:t>cũng c</a:t>
            </a:r>
            <a:r>
              <a:rPr lang="en-US" dirty="0" smtClean="0">
                <a:sym typeface="Symbol"/>
              </a:rPr>
              <a:t>ó</a:t>
            </a:r>
            <a:r>
              <a:rPr lang="vi-VN" dirty="0" smtClean="0">
                <a:sym typeface="Symbol"/>
              </a:rPr>
              <a:t> các phép toán tương ứng như trên mệnh đề: </a:t>
            </a:r>
          </a:p>
          <a:p>
            <a:pPr marL="0" indent="165100" algn="just">
              <a:buClr>
                <a:srgbClr val="339966"/>
              </a:buClr>
              <a:buFont typeface="Wingdings" pitchFamily="2" charset="2"/>
              <a:buChar char="v"/>
            </a:pPr>
            <a:r>
              <a:rPr lang="vi-VN" dirty="0" smtClean="0">
                <a:sym typeface="Symbol"/>
              </a:rPr>
              <a:t> Phủ định: p(x)</a:t>
            </a:r>
            <a:endParaRPr lang="en-US" dirty="0" smtClean="0">
              <a:sym typeface="Symbol"/>
            </a:endParaRPr>
          </a:p>
          <a:p>
            <a:pPr marL="0" indent="165100" algn="just">
              <a:buClr>
                <a:srgbClr val="339966"/>
              </a:buClr>
              <a:buFont typeface="Wingdings" pitchFamily="2" charset="2"/>
              <a:buChar char="v"/>
            </a:pPr>
            <a:r>
              <a:rPr lang="en-US" dirty="0" smtClean="0">
                <a:sym typeface="Symbol"/>
              </a:rPr>
              <a:t> </a:t>
            </a:r>
            <a:r>
              <a:rPr lang="vi-VN" dirty="0" smtClean="0">
                <a:sym typeface="Symbol"/>
              </a:rPr>
              <a:t>Phép nối liền (hội, giao): p(x)  q(x)</a:t>
            </a:r>
            <a:endParaRPr lang="en-US" dirty="0" smtClean="0">
              <a:sym typeface="Symbol"/>
            </a:endParaRPr>
          </a:p>
          <a:p>
            <a:pPr marL="0" indent="165100" algn="just">
              <a:buClr>
                <a:srgbClr val="339966"/>
              </a:buClr>
              <a:buFont typeface="Wingdings" pitchFamily="2" charset="2"/>
              <a:buChar char="v"/>
            </a:pPr>
            <a:r>
              <a:rPr lang="vi-VN" dirty="0" smtClean="0">
                <a:sym typeface="Symbol"/>
              </a:rPr>
              <a:t> Phép nối rời (tuyển, hợp): p(x)  q(x)</a:t>
            </a:r>
            <a:endParaRPr lang="en-US" dirty="0" smtClean="0">
              <a:sym typeface="Symbol"/>
            </a:endParaRPr>
          </a:p>
          <a:p>
            <a:pPr marL="0" indent="165100" algn="just">
              <a:buClr>
                <a:srgbClr val="339966"/>
              </a:buClr>
              <a:buFont typeface="Wingdings" pitchFamily="2" charset="2"/>
              <a:buChar char="v"/>
            </a:pPr>
            <a:r>
              <a:rPr lang="vi-VN" dirty="0" smtClean="0">
                <a:sym typeface="Symbol"/>
              </a:rPr>
              <a:t> Phép kéo theo: p(x)</a:t>
            </a:r>
            <a:r>
              <a:rPr lang="en-US" dirty="0" smtClean="0">
                <a:sym typeface="Symbol"/>
              </a:rPr>
              <a:t> </a:t>
            </a:r>
            <a:r>
              <a:rPr lang="vi-VN" dirty="0" smtClean="0">
                <a:sym typeface="Symbol"/>
              </a:rPr>
              <a:t></a:t>
            </a:r>
            <a:r>
              <a:rPr lang="en-US" dirty="0" smtClean="0">
                <a:sym typeface="Symbol"/>
              </a:rPr>
              <a:t> </a:t>
            </a:r>
            <a:r>
              <a:rPr lang="vi-VN" dirty="0" smtClean="0">
                <a:sym typeface="Symbol"/>
              </a:rPr>
              <a:t>q(x)</a:t>
            </a:r>
            <a:endParaRPr lang="en-US" dirty="0" smtClean="0">
              <a:sym typeface="Symbol"/>
            </a:endParaRPr>
          </a:p>
          <a:p>
            <a:pPr marL="0" indent="165100" algn="just">
              <a:buClr>
                <a:srgbClr val="339966"/>
              </a:buClr>
              <a:buFont typeface="Wingdings" pitchFamily="2" charset="2"/>
              <a:buChar char="v"/>
            </a:pPr>
            <a:r>
              <a:rPr lang="vi-VN" dirty="0" smtClean="0">
                <a:sym typeface="Symbol"/>
              </a:rPr>
              <a:t> Phép kéo theo hai chiều:  p(x)</a:t>
            </a:r>
            <a:r>
              <a:rPr lang="en-US" dirty="0" smtClean="0">
                <a:sym typeface="Symbol"/>
              </a:rPr>
              <a:t> </a:t>
            </a:r>
            <a:r>
              <a:rPr lang="vi-VN" dirty="0" smtClean="0">
                <a:sym typeface="Symbol"/>
              </a:rPr>
              <a:t></a:t>
            </a:r>
            <a:r>
              <a:rPr lang="en-US" dirty="0" smtClean="0">
                <a:sym typeface="Symbol"/>
              </a:rPr>
              <a:t> </a:t>
            </a:r>
            <a:r>
              <a:rPr lang="vi-VN" dirty="0" smtClean="0">
                <a:sym typeface="Symbol"/>
              </a:rPr>
              <a:t>q(x)</a:t>
            </a:r>
            <a:endParaRPr lang="en-US" dirty="0" smtClean="0">
              <a:sym typeface="Symbo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err="1" smtClean="0"/>
              <a:t>Vị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từ</a:t>
            </a:r>
            <a:r>
              <a:rPr lang="en-US" sz="4800" b="1" dirty="0" smtClean="0"/>
              <a:t> - </a:t>
            </a:r>
            <a:r>
              <a:rPr lang="en-US" sz="4800" b="1" dirty="0" err="1" smtClean="0"/>
              <a:t>Lượng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từ</a:t>
            </a:r>
            <a:endParaRPr lang="en-US" sz="4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56B6-077A-4A36-A778-66B152E4D643}" type="slidenum">
              <a:rPr lang="en-US" smtClean="0"/>
              <a:pPr/>
              <a:t>43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8153400" cy="4530725"/>
          </a:xfrm>
        </p:spPr>
        <p:txBody>
          <a:bodyPr/>
          <a:lstStyle/>
          <a:p>
            <a:pPr marL="0" indent="165100" algn="just">
              <a:buClr>
                <a:srgbClr val="FF0000"/>
              </a:buClr>
              <a:buNone/>
            </a:pPr>
            <a:r>
              <a:rPr lang="vi-VN" dirty="0" smtClean="0">
                <a:sym typeface="Symbol"/>
              </a:rPr>
              <a:t>Cho p(x) là một vị từ theo một biến xác định trên A. </a:t>
            </a:r>
            <a:r>
              <a:rPr lang="vi-VN" dirty="0" smtClean="0">
                <a:solidFill>
                  <a:srgbClr val="FF0000"/>
                </a:solidFill>
                <a:sym typeface="Symbol"/>
              </a:rPr>
              <a:t>Các</a:t>
            </a:r>
            <a:r>
              <a:rPr lang="en-US" dirty="0" smtClean="0">
                <a:solidFill>
                  <a:srgbClr val="FF0000"/>
                </a:solidFill>
                <a:sym typeface="Symbol"/>
              </a:rPr>
              <a:t> </a:t>
            </a:r>
            <a:r>
              <a:rPr lang="vi-VN" dirty="0" smtClean="0">
                <a:solidFill>
                  <a:srgbClr val="FF0000"/>
                </a:solidFill>
                <a:sym typeface="Symbol"/>
              </a:rPr>
              <a:t>mệnh đề lượng từ hóa của p(x) </a:t>
            </a:r>
            <a:r>
              <a:rPr lang="vi-VN" dirty="0" smtClean="0">
                <a:sym typeface="Symbol"/>
              </a:rPr>
              <a:t>được định nghĩa như sau:</a:t>
            </a:r>
          </a:p>
          <a:p>
            <a:pPr marL="0" indent="165100" algn="just">
              <a:buClr>
                <a:srgbClr val="FF0000"/>
              </a:buClr>
              <a:buNone/>
            </a:pPr>
            <a:r>
              <a:rPr lang="en-US" dirty="0" smtClean="0">
                <a:sym typeface="Symbol"/>
              </a:rPr>
              <a:t>- </a:t>
            </a:r>
            <a:r>
              <a:rPr lang="vi-VN" dirty="0" smtClean="0">
                <a:sym typeface="Symbol"/>
              </a:rPr>
              <a:t>Mệnh đề </a:t>
            </a:r>
            <a:r>
              <a:rPr lang="vi-VN" dirty="0" smtClean="0">
                <a:solidFill>
                  <a:srgbClr val="00B050"/>
                </a:solidFill>
                <a:sym typeface="Symbol"/>
              </a:rPr>
              <a:t>“Với mọi x thuộc A, p(x) ”</a:t>
            </a:r>
            <a:r>
              <a:rPr lang="vi-VN" dirty="0" smtClean="0">
                <a:sym typeface="Symbol"/>
              </a:rPr>
              <a:t>, kí hiệu:</a:t>
            </a:r>
            <a:r>
              <a:rPr lang="en-US" dirty="0" smtClean="0">
                <a:sym typeface="Symbol"/>
              </a:rPr>
              <a:t> </a:t>
            </a:r>
            <a:r>
              <a:rPr lang="vi-VN" dirty="0" smtClean="0">
                <a:solidFill>
                  <a:srgbClr val="00B050"/>
                </a:solidFill>
                <a:sym typeface="Symbol"/>
              </a:rPr>
              <a:t>“x  A, p(x)”</a:t>
            </a:r>
            <a:r>
              <a:rPr lang="en-US" dirty="0" smtClean="0">
                <a:solidFill>
                  <a:srgbClr val="00B050"/>
                </a:solidFill>
                <a:sym typeface="Symbol"/>
              </a:rPr>
              <a:t> </a:t>
            </a:r>
            <a:r>
              <a:rPr lang="vi-VN" dirty="0" smtClean="0">
                <a:sym typeface="Symbol"/>
              </a:rPr>
              <a:t>là mđ đúng khi và chỉ khi p(a) luôn đúng với mọi</a:t>
            </a:r>
            <a:r>
              <a:rPr lang="en-US" dirty="0" smtClean="0">
                <a:sym typeface="Symbol"/>
              </a:rPr>
              <a:t> </a:t>
            </a:r>
            <a:r>
              <a:rPr lang="vi-VN" dirty="0" smtClean="0">
                <a:sym typeface="Symbol"/>
              </a:rPr>
              <a:t>giá trị a  A. </a:t>
            </a:r>
            <a:r>
              <a:rPr lang="vi-VN" dirty="0" smtClean="0">
                <a:solidFill>
                  <a:srgbClr val="00B0F0"/>
                </a:solidFill>
                <a:sym typeface="Symbol"/>
              </a:rPr>
              <a:t></a:t>
            </a:r>
            <a:r>
              <a:rPr lang="en-US" dirty="0" smtClean="0">
                <a:solidFill>
                  <a:srgbClr val="00B0F0"/>
                </a:solidFill>
                <a:sym typeface="Symbol"/>
              </a:rPr>
              <a:t> </a:t>
            </a:r>
            <a:r>
              <a:rPr lang="vi-VN" dirty="0" smtClean="0">
                <a:solidFill>
                  <a:srgbClr val="00B0F0"/>
                </a:solidFill>
                <a:sym typeface="Symbol"/>
              </a:rPr>
              <a:t>đgl lượng từ phổ dụng</a:t>
            </a:r>
          </a:p>
          <a:p>
            <a:pPr marL="0" indent="165100" algn="just">
              <a:buClr>
                <a:srgbClr val="FF0000"/>
              </a:buClr>
              <a:buNone/>
            </a:pPr>
            <a:r>
              <a:rPr lang="vi-VN" dirty="0" smtClean="0">
                <a:sym typeface="Symbol"/>
              </a:rPr>
              <a:t>- Mệnh đề </a:t>
            </a:r>
            <a:r>
              <a:rPr lang="vi-VN" dirty="0" smtClean="0">
                <a:solidFill>
                  <a:srgbClr val="00B050"/>
                </a:solidFill>
                <a:sym typeface="Symbol"/>
              </a:rPr>
              <a:t>“Tồn tại (có ít nhất một) x thuộc A, p(x)” </a:t>
            </a:r>
            <a:r>
              <a:rPr lang="vi-VN" dirty="0" smtClean="0">
                <a:sym typeface="Symbol"/>
              </a:rPr>
              <a:t>kí hiệu</a:t>
            </a:r>
            <a:r>
              <a:rPr lang="en-US" dirty="0" smtClean="0">
                <a:sym typeface="Symbol"/>
              </a:rPr>
              <a:t> </a:t>
            </a:r>
            <a:r>
              <a:rPr lang="vi-VN" dirty="0" smtClean="0">
                <a:solidFill>
                  <a:srgbClr val="00B050"/>
                </a:solidFill>
                <a:sym typeface="Symbol"/>
              </a:rPr>
              <a:t>“x  A, p(x)”</a:t>
            </a:r>
            <a:r>
              <a:rPr lang="en-US" dirty="0" smtClean="0">
                <a:solidFill>
                  <a:srgbClr val="00B050"/>
                </a:solidFill>
                <a:sym typeface="Symbol"/>
              </a:rPr>
              <a:t> </a:t>
            </a:r>
            <a:r>
              <a:rPr lang="vi-VN" dirty="0" smtClean="0">
                <a:sym typeface="Symbol"/>
              </a:rPr>
              <a:t>là mệnh đề đúng khi và chỉ khi có ít nhất một giá trị x= a</a:t>
            </a:r>
            <a:r>
              <a:rPr lang="en-US" dirty="0" smtClean="0">
                <a:sym typeface="Symbol"/>
              </a:rPr>
              <a:t>’</a:t>
            </a:r>
            <a:r>
              <a:rPr lang="vi-VN" dirty="0" smtClean="0">
                <a:sym typeface="Symbol"/>
              </a:rPr>
              <a:t> A</a:t>
            </a:r>
            <a:r>
              <a:rPr lang="en-US" dirty="0" smtClean="0">
                <a:sym typeface="Symbol"/>
              </a:rPr>
              <a:t> </a:t>
            </a:r>
            <a:r>
              <a:rPr lang="vi-VN" dirty="0" smtClean="0">
                <a:sym typeface="Symbol"/>
              </a:rPr>
              <a:t>nào đó sao cho mệnh đề p(a</a:t>
            </a:r>
            <a:r>
              <a:rPr lang="en-US" dirty="0" smtClean="0">
                <a:sym typeface="Symbol"/>
              </a:rPr>
              <a:t>’</a:t>
            </a:r>
            <a:r>
              <a:rPr lang="vi-VN" dirty="0" smtClean="0">
                <a:sym typeface="Symbol"/>
              </a:rPr>
              <a:t>) đúng. </a:t>
            </a:r>
            <a:r>
              <a:rPr lang="vi-VN" dirty="0" smtClean="0">
                <a:solidFill>
                  <a:srgbClr val="00B0F0"/>
                </a:solidFill>
                <a:sym typeface="Symbol"/>
              </a:rPr>
              <a:t> đgl lượng từ tồn tại</a:t>
            </a:r>
            <a:endParaRPr lang="en-US" dirty="0" smtClean="0">
              <a:solidFill>
                <a:srgbClr val="00B0F0"/>
              </a:solidFill>
              <a:sym typeface="Symbo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err="1" smtClean="0"/>
              <a:t>Vị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từ</a:t>
            </a:r>
            <a:r>
              <a:rPr lang="en-US" sz="4800" b="1" dirty="0" smtClean="0"/>
              <a:t> - </a:t>
            </a:r>
            <a:r>
              <a:rPr lang="en-US" sz="4800" b="1" dirty="0" err="1" smtClean="0"/>
              <a:t>Lượng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từ</a:t>
            </a:r>
            <a:endParaRPr lang="en-US" sz="4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56B6-077A-4A36-A778-66B152E4D643}" type="slidenum">
              <a:rPr lang="en-US" smtClean="0"/>
              <a:pPr/>
              <a:t>44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218" name="Picture 2"/>
          <p:cNvPicPr>
            <a:picLocks noChangeAspect="1" noChangeArrowheads="1"/>
          </p:cNvPicPr>
          <p:nvPr/>
        </p:nvPicPr>
        <p:blipFill>
          <a:blip r:embed="rId2" cstate="print"/>
          <a:srcRect b="34229"/>
          <a:stretch>
            <a:fillRect/>
          </a:stretch>
        </p:blipFill>
        <p:spPr bwMode="auto">
          <a:xfrm>
            <a:off x="452438" y="771525"/>
            <a:ext cx="8239125" cy="349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56B6-077A-4A36-A778-66B152E4D643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2438" y="771525"/>
            <a:ext cx="8239125" cy="531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8305800" cy="4530725"/>
          </a:xfrm>
        </p:spPr>
        <p:txBody>
          <a:bodyPr/>
          <a:lstStyle/>
          <a:p>
            <a:pPr marL="0" indent="165100" algn="just">
              <a:buClr>
                <a:srgbClr val="FF0000"/>
              </a:buClr>
              <a:buNone/>
            </a:pPr>
            <a:r>
              <a:rPr lang="vi-VN" dirty="0" smtClean="0">
                <a:sym typeface="Symbol"/>
              </a:rPr>
              <a:t>Cho p(x, y) là một vị từ theo hai biến x, y xác định trên AB. Ta định nghĩa các mệnh đề lượng từ hóa của p(x, y) như sau:</a:t>
            </a:r>
          </a:p>
          <a:p>
            <a:pPr marL="0" indent="165100" algn="just">
              <a:buClr>
                <a:srgbClr val="FF0000"/>
              </a:buClr>
              <a:buNone/>
            </a:pPr>
            <a:r>
              <a:rPr lang="vi-VN" dirty="0" smtClean="0">
                <a:sym typeface="Symbol"/>
              </a:rPr>
              <a:t>“xA,yB, p(x, y)”  “xA, (yB, p(x, y))”</a:t>
            </a:r>
          </a:p>
          <a:p>
            <a:pPr marL="0" indent="165100" algn="just">
              <a:buClr>
                <a:srgbClr val="FF0000"/>
              </a:buClr>
              <a:buNone/>
            </a:pPr>
            <a:r>
              <a:rPr lang="vi-VN" dirty="0" smtClean="0">
                <a:sym typeface="Symbol"/>
              </a:rPr>
              <a:t>“xA, yB, p(x, y)”  “xA, (yB,</a:t>
            </a:r>
            <a:r>
              <a:rPr lang="en-US" dirty="0" smtClean="0">
                <a:sym typeface="Symbol"/>
              </a:rPr>
              <a:t> </a:t>
            </a:r>
            <a:r>
              <a:rPr lang="vi-VN" dirty="0" smtClean="0">
                <a:sym typeface="Symbol"/>
              </a:rPr>
              <a:t>p(x, y))”</a:t>
            </a:r>
          </a:p>
          <a:p>
            <a:pPr marL="0" indent="165100" algn="just">
              <a:buClr>
                <a:srgbClr val="FF0000"/>
              </a:buClr>
              <a:buNone/>
            </a:pPr>
            <a:r>
              <a:rPr lang="vi-VN" dirty="0" smtClean="0">
                <a:sym typeface="Symbol"/>
              </a:rPr>
              <a:t>“xA, yB, p(x, y)”  “xA, (yB, p(x, y))”</a:t>
            </a:r>
          </a:p>
          <a:p>
            <a:pPr marL="0" indent="165100" algn="just">
              <a:buClr>
                <a:srgbClr val="FF0000"/>
              </a:buClr>
              <a:buNone/>
            </a:pPr>
            <a:r>
              <a:rPr lang="vi-VN" dirty="0" smtClean="0">
                <a:sym typeface="Symbol"/>
              </a:rPr>
              <a:t>“xA, yB, p(x, y)”  “xA, (yB, p(x, y))”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err="1" smtClean="0"/>
              <a:t>Vị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từ</a:t>
            </a:r>
            <a:r>
              <a:rPr lang="en-US" sz="4800" b="1" dirty="0" smtClean="0"/>
              <a:t> - </a:t>
            </a:r>
            <a:r>
              <a:rPr lang="en-US" sz="4800" b="1" dirty="0" err="1" smtClean="0"/>
              <a:t>Lượng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từ</a:t>
            </a:r>
            <a:endParaRPr lang="en-US" sz="4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56B6-077A-4A36-A778-66B152E4D643}" type="slidenum">
              <a:rPr lang="en-US" smtClean="0"/>
              <a:pPr/>
              <a:t>47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8153400" cy="4530725"/>
          </a:xfrm>
        </p:spPr>
        <p:txBody>
          <a:bodyPr/>
          <a:lstStyle/>
          <a:p>
            <a:pPr marL="0" indent="165100" algn="just">
              <a:buClr>
                <a:srgbClr val="FF0000"/>
              </a:buClr>
              <a:buNone/>
            </a:pPr>
            <a:r>
              <a:rPr lang="vi-VN" dirty="0" smtClean="0">
                <a:solidFill>
                  <a:srgbClr val="FF0000"/>
                </a:solidFill>
                <a:sym typeface="Symbol"/>
              </a:rPr>
              <a:t>Ví dụ</a:t>
            </a:r>
            <a:r>
              <a:rPr lang="en-US" dirty="0" smtClean="0">
                <a:solidFill>
                  <a:srgbClr val="FF0000"/>
                </a:solidFill>
                <a:sym typeface="Symbol"/>
              </a:rPr>
              <a:t>: </a:t>
            </a:r>
            <a:r>
              <a:rPr lang="vi-VN" dirty="0" smtClean="0">
                <a:sym typeface="Symbol"/>
              </a:rPr>
              <a:t>Các mệnh đề sau đúng hay sai?</a:t>
            </a:r>
          </a:p>
          <a:p>
            <a:pPr marL="0" indent="165100" algn="just">
              <a:buClr>
                <a:srgbClr val="FF0000"/>
              </a:buClr>
              <a:buNone/>
            </a:pPr>
            <a:r>
              <a:rPr lang="vi-VN" dirty="0" smtClean="0">
                <a:sym typeface="Symbol"/>
              </a:rPr>
              <a:t>- “x  R,</a:t>
            </a:r>
            <a:r>
              <a:rPr lang="en-US" dirty="0" smtClean="0">
                <a:sym typeface="Symbol"/>
              </a:rPr>
              <a:t> </a:t>
            </a:r>
            <a:r>
              <a:rPr lang="vi-VN" dirty="0" smtClean="0">
                <a:sym typeface="Symbol"/>
              </a:rPr>
              <a:t> </a:t>
            </a:r>
            <a:r>
              <a:rPr lang="en-US" dirty="0" smtClean="0">
                <a:sym typeface="Symbol"/>
              </a:rPr>
              <a:t>                       </a:t>
            </a:r>
            <a:r>
              <a:rPr lang="vi-VN" dirty="0" smtClean="0">
                <a:sym typeface="Symbol"/>
              </a:rPr>
              <a:t>”</a:t>
            </a:r>
          </a:p>
          <a:p>
            <a:pPr marL="0" indent="165100" algn="just">
              <a:buClr>
                <a:srgbClr val="FF0000"/>
              </a:buClr>
              <a:buNone/>
            </a:pPr>
            <a:r>
              <a:rPr lang="vi-VN" dirty="0" smtClean="0">
                <a:sym typeface="Symbol"/>
              </a:rPr>
              <a:t>- “x  R,</a:t>
            </a:r>
            <a:r>
              <a:rPr lang="en-US" dirty="0" smtClean="0">
                <a:sym typeface="Symbol"/>
              </a:rPr>
              <a:t>                          </a:t>
            </a:r>
            <a:r>
              <a:rPr lang="vi-VN" dirty="0" smtClean="0">
                <a:sym typeface="Symbol"/>
              </a:rPr>
              <a:t>”</a:t>
            </a:r>
            <a:endParaRPr lang="en-US" dirty="0" smtClean="0">
              <a:sym typeface="Symbol"/>
            </a:endParaRPr>
          </a:p>
          <a:p>
            <a:pPr marL="0" indent="165100" algn="just">
              <a:buClr>
                <a:srgbClr val="FF0000"/>
              </a:buClr>
              <a:buNone/>
            </a:pPr>
            <a:r>
              <a:rPr lang="pt-BR" dirty="0" smtClean="0">
                <a:sym typeface="Symbol"/>
              </a:rPr>
              <a:t>- “x  R, y  R, 2x + y &lt; 1”</a:t>
            </a:r>
          </a:p>
          <a:p>
            <a:pPr marL="0" indent="165100" algn="just">
              <a:buClr>
                <a:srgbClr val="FF0000"/>
              </a:buClr>
              <a:buNone/>
            </a:pPr>
            <a:r>
              <a:rPr lang="pt-BR" dirty="0" smtClean="0">
                <a:sym typeface="Symbol"/>
              </a:rPr>
              <a:t>- “x  R, y  R, 2x + y &lt; 1”</a:t>
            </a:r>
          </a:p>
          <a:p>
            <a:pPr marL="0" indent="165100" algn="just">
              <a:buClr>
                <a:srgbClr val="FF0000"/>
              </a:buClr>
              <a:buNone/>
            </a:pPr>
            <a:r>
              <a:rPr lang="pt-BR" dirty="0" smtClean="0">
                <a:sym typeface="Symbol"/>
              </a:rPr>
              <a:t>- “x  R, y  R, x + 2y &lt; 1”</a:t>
            </a:r>
          </a:p>
          <a:p>
            <a:pPr marL="0" indent="165100" algn="just">
              <a:buClr>
                <a:srgbClr val="FF0000"/>
              </a:buClr>
              <a:buNone/>
            </a:pPr>
            <a:r>
              <a:rPr lang="pt-BR" dirty="0" smtClean="0">
                <a:sym typeface="Symbol"/>
              </a:rPr>
              <a:t>- “x  R, y  R, x + 2y &lt; 1”</a:t>
            </a:r>
          </a:p>
          <a:p>
            <a:pPr marL="0" indent="165100" algn="just">
              <a:buClr>
                <a:srgbClr val="FF0000"/>
              </a:buClr>
              <a:buNone/>
            </a:pPr>
            <a:endParaRPr lang="en-US" dirty="0" smtClean="0">
              <a:sym typeface="Symbo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err="1" smtClean="0"/>
              <a:t>Vị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từ</a:t>
            </a:r>
            <a:r>
              <a:rPr lang="en-US" sz="4800" b="1" dirty="0" smtClean="0"/>
              <a:t> - </a:t>
            </a:r>
            <a:r>
              <a:rPr lang="en-US" sz="4800" b="1" dirty="0" err="1" smtClean="0"/>
              <a:t>Lượng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từ</a:t>
            </a:r>
            <a:endParaRPr lang="en-US" sz="4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56B6-077A-4A36-A778-66B152E4D643}" type="slidenum">
              <a:rPr lang="en-US" smtClean="0"/>
              <a:pPr/>
              <a:t>48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605088" y="2038350"/>
          <a:ext cx="2376487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34" name="Equation" r:id="rId4" imgW="2234880" imgH="444240" progId="Equation.DSMT4">
                  <p:embed/>
                </p:oleObj>
              </mc:Choice>
              <mc:Fallback>
                <p:oleObj name="Equation" r:id="rId4" imgW="2234880" imgH="4442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5088" y="2038350"/>
                        <a:ext cx="2376487" cy="552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2624138" y="2509838"/>
          <a:ext cx="2376487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35" name="Equation" r:id="rId6" imgW="2234880" imgH="444240" progId="Equation.DSMT4">
                  <p:embed/>
                </p:oleObj>
              </mc:Choice>
              <mc:Fallback>
                <p:oleObj name="Equation" r:id="rId6" imgW="2234880" imgH="44424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4138" y="2509838"/>
                        <a:ext cx="2376487" cy="552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56B6-077A-4A36-A778-66B152E4D643}" type="slidenum">
              <a:rPr lang="en-US" smtClean="0"/>
              <a:pPr/>
              <a:t>49</a:t>
            </a:fld>
            <a:endParaRPr lang="en-US"/>
          </a:p>
        </p:txBody>
      </p:sp>
      <p:pic>
        <p:nvPicPr>
          <p:cNvPr id="261122" name="Picture 2"/>
          <p:cNvPicPr>
            <a:picLocks noChangeAspect="1" noChangeArrowheads="1"/>
          </p:cNvPicPr>
          <p:nvPr/>
        </p:nvPicPr>
        <p:blipFill>
          <a:blip r:embed="rId2" cstate="print"/>
          <a:srcRect b="72642"/>
          <a:stretch>
            <a:fillRect/>
          </a:stretch>
        </p:blipFill>
        <p:spPr bwMode="auto">
          <a:xfrm>
            <a:off x="838200" y="1914525"/>
            <a:ext cx="7467600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err="1" smtClean="0"/>
              <a:t>Mệnh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đề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vi-VN" dirty="0" smtClean="0">
                <a:solidFill>
                  <a:srgbClr val="0070C0"/>
                </a:solidFill>
              </a:rPr>
              <a:t>Phân loại: </a:t>
            </a:r>
            <a:r>
              <a:rPr lang="vi-VN" dirty="0" smtClean="0"/>
              <a:t>gồm 2 loại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 </a:t>
            </a:r>
            <a:r>
              <a:rPr lang="vi-VN" dirty="0" smtClean="0">
                <a:solidFill>
                  <a:srgbClr val="CC3300"/>
                </a:solidFill>
              </a:rPr>
              <a:t>Mệnh đề phức hợp: </a:t>
            </a:r>
            <a:r>
              <a:rPr lang="vi-VN" dirty="0" smtClean="0"/>
              <a:t>là mệnh đề được xây dựng từ các</a:t>
            </a:r>
            <a:r>
              <a:rPr lang="en-US" dirty="0" smtClean="0"/>
              <a:t> </a:t>
            </a:r>
            <a:r>
              <a:rPr lang="vi-VN" dirty="0" smtClean="0"/>
              <a:t>mệnh đề khác nhờ liên kết bằng các liên từ (và, hay, khi</a:t>
            </a:r>
            <a:r>
              <a:rPr lang="en-US" dirty="0" smtClean="0"/>
              <a:t> </a:t>
            </a:r>
            <a:r>
              <a:rPr lang="vi-VN" dirty="0" smtClean="0"/>
              <a:t>và chỉ khi,…) hoặc trạng từ “không”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 </a:t>
            </a:r>
            <a:r>
              <a:rPr lang="vi-VN" dirty="0" smtClean="0">
                <a:solidFill>
                  <a:srgbClr val="CC3300"/>
                </a:solidFill>
              </a:rPr>
              <a:t>Mệnh đề sơ cấp (nguyên thủy): </a:t>
            </a:r>
            <a:r>
              <a:rPr lang="vi-VN" dirty="0" smtClean="0"/>
              <a:t>Là mệnh đề không thể</a:t>
            </a:r>
            <a:r>
              <a:rPr lang="en-US" dirty="0" smtClean="0"/>
              <a:t> </a:t>
            </a:r>
            <a:r>
              <a:rPr lang="vi-VN" dirty="0" smtClean="0"/>
              <a:t>xây dựng từ các mệnh đề khác thông qua liên từ hoặc</a:t>
            </a:r>
            <a:r>
              <a:rPr lang="en-US" dirty="0" smtClean="0"/>
              <a:t> </a:t>
            </a:r>
            <a:r>
              <a:rPr lang="vi-VN" dirty="0" smtClean="0"/>
              <a:t>trạng từ “không”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56B6-077A-4A36-A778-66B152E4D64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56B6-077A-4A36-A778-66B152E4D643}" type="slidenum">
              <a:rPr lang="en-US" smtClean="0"/>
              <a:pPr/>
              <a:t>50</a:t>
            </a:fld>
            <a:endParaRPr lang="en-US"/>
          </a:p>
        </p:txBody>
      </p:sp>
      <p:pic>
        <p:nvPicPr>
          <p:cNvPr id="262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914524"/>
            <a:ext cx="7467600" cy="357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56B6-077A-4A36-A778-66B152E4D643}" type="slidenum">
              <a:rPr lang="en-US" smtClean="0"/>
              <a:pPr/>
              <a:t>51</a:t>
            </a:fld>
            <a:endParaRPr lang="en-US"/>
          </a:p>
        </p:txBody>
      </p:sp>
      <p:pic>
        <p:nvPicPr>
          <p:cNvPr id="263170" name="Picture 2"/>
          <p:cNvPicPr>
            <a:picLocks noChangeAspect="1" noChangeArrowheads="1"/>
          </p:cNvPicPr>
          <p:nvPr/>
        </p:nvPicPr>
        <p:blipFill>
          <a:blip r:embed="rId2" cstate="print"/>
          <a:srcRect b="86303"/>
          <a:stretch>
            <a:fillRect/>
          </a:stretch>
        </p:blipFill>
        <p:spPr bwMode="auto">
          <a:xfrm>
            <a:off x="666750" y="595313"/>
            <a:ext cx="7810500" cy="776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750" y="595313"/>
            <a:ext cx="7810500" cy="566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56B6-077A-4A36-A778-66B152E4D643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8153400" cy="4530725"/>
          </a:xfrm>
        </p:spPr>
        <p:txBody>
          <a:bodyPr/>
          <a:lstStyle/>
          <a:p>
            <a:pPr marL="0" indent="165100" algn="just">
              <a:buClr>
                <a:srgbClr val="FF0000"/>
              </a:buClr>
              <a:buNone/>
            </a:pPr>
            <a:r>
              <a:rPr lang="vi-VN" dirty="0" smtClean="0">
                <a:solidFill>
                  <a:srgbClr val="FF0000"/>
                </a:solidFill>
                <a:sym typeface="Symbol"/>
              </a:rPr>
              <a:t>Định lý</a:t>
            </a:r>
            <a:endParaRPr lang="en-US" dirty="0" smtClean="0">
              <a:solidFill>
                <a:srgbClr val="FF0000"/>
              </a:solidFill>
              <a:sym typeface="Symbol"/>
            </a:endParaRPr>
          </a:p>
          <a:p>
            <a:pPr marL="0" indent="165100" algn="just">
              <a:buClr>
                <a:srgbClr val="FF0000"/>
              </a:buClr>
              <a:buNone/>
            </a:pPr>
            <a:r>
              <a:rPr lang="vi-VN" dirty="0" smtClean="0">
                <a:sym typeface="Symbol"/>
              </a:rPr>
              <a:t>Cho p(x, y) là một vị từ theo hai biến x, y xác định trên AB. Khi đó:</a:t>
            </a:r>
            <a:endParaRPr lang="en-US" dirty="0" smtClean="0">
              <a:sym typeface="Symbol"/>
            </a:endParaRPr>
          </a:p>
          <a:p>
            <a:pPr marL="0" indent="165100" algn="just">
              <a:buClr>
                <a:srgbClr val="FF0000"/>
              </a:buClr>
              <a:buFont typeface="Wingdings" pitchFamily="2" charset="2"/>
              <a:buChar char="§"/>
            </a:pPr>
            <a:r>
              <a:rPr lang="en-US" dirty="0" smtClean="0">
                <a:sym typeface="Symbol"/>
              </a:rPr>
              <a:t> </a:t>
            </a:r>
            <a:r>
              <a:rPr lang="vi-VN" dirty="0" smtClean="0">
                <a:sym typeface="Symbol"/>
              </a:rPr>
              <a:t>“xA, yB, p(x, y)”  “yB, xA, p(x, y)”</a:t>
            </a:r>
            <a:endParaRPr lang="en-US" dirty="0" smtClean="0">
              <a:sym typeface="Symbol"/>
            </a:endParaRPr>
          </a:p>
          <a:p>
            <a:pPr marL="0" indent="165100" algn="just">
              <a:buClr>
                <a:srgbClr val="FF0000"/>
              </a:buClr>
              <a:buFont typeface="Wingdings" pitchFamily="2" charset="2"/>
              <a:buChar char="§"/>
            </a:pPr>
            <a:r>
              <a:rPr lang="vi-VN" dirty="0" smtClean="0">
                <a:sym typeface="Symbol"/>
              </a:rPr>
              <a:t> “xA, yB, p(x, y)”  “yB, xA, p(x, y)”</a:t>
            </a:r>
            <a:endParaRPr lang="en-US" dirty="0" smtClean="0">
              <a:sym typeface="Symbol"/>
            </a:endParaRPr>
          </a:p>
          <a:p>
            <a:pPr marL="0" indent="165100" algn="just">
              <a:buClr>
                <a:srgbClr val="FF0000"/>
              </a:buClr>
              <a:buFont typeface="Wingdings" pitchFamily="2" charset="2"/>
              <a:buChar char="§"/>
            </a:pPr>
            <a:r>
              <a:rPr lang="vi-VN" dirty="0" smtClean="0">
                <a:sym typeface="Symbol"/>
              </a:rPr>
              <a:t> “xA, yB, p(x, y)”  “yB, xA, p(x, y)”</a:t>
            </a:r>
            <a:endParaRPr lang="en-US" dirty="0" smtClean="0">
              <a:sym typeface="Symbol"/>
            </a:endParaRPr>
          </a:p>
          <a:p>
            <a:pPr marL="0" indent="165100" algn="just">
              <a:buClr>
                <a:srgbClr val="FF0000"/>
              </a:buClr>
              <a:buNone/>
            </a:pPr>
            <a:r>
              <a:rPr lang="vi-VN" dirty="0" smtClean="0">
                <a:solidFill>
                  <a:srgbClr val="00B0F0"/>
                </a:solidFill>
                <a:sym typeface="Symbol"/>
              </a:rPr>
              <a:t>Phủ định</a:t>
            </a:r>
            <a:r>
              <a:rPr lang="vi-VN" dirty="0" smtClean="0">
                <a:sym typeface="Symbol"/>
              </a:rPr>
              <a:t> của mệnh đề lượng từ hóa vị từ p(x,y,..)</a:t>
            </a:r>
            <a:r>
              <a:rPr lang="en-US" dirty="0" smtClean="0">
                <a:sym typeface="Symbol"/>
              </a:rPr>
              <a:t> </a:t>
            </a:r>
            <a:r>
              <a:rPr lang="vi-VN" dirty="0" smtClean="0">
                <a:sym typeface="Symbol"/>
              </a:rPr>
              <a:t>có được bằng cách:</a:t>
            </a:r>
            <a:r>
              <a:rPr lang="en-US" dirty="0" smtClean="0">
                <a:sym typeface="Symbol"/>
              </a:rPr>
              <a:t> </a:t>
            </a:r>
            <a:r>
              <a:rPr lang="vi-VN" dirty="0" smtClean="0">
                <a:sym typeface="Symbol"/>
              </a:rPr>
              <a:t>thay  thành ,</a:t>
            </a:r>
            <a:r>
              <a:rPr lang="en-US" dirty="0" smtClean="0">
                <a:sym typeface="Symbol"/>
              </a:rPr>
              <a:t> </a:t>
            </a:r>
            <a:r>
              <a:rPr lang="vi-VN" dirty="0" smtClean="0">
                <a:sym typeface="Symbol"/>
              </a:rPr>
              <a:t>thay  thành ,</a:t>
            </a:r>
            <a:r>
              <a:rPr lang="en-US" dirty="0" smtClean="0">
                <a:sym typeface="Symbol"/>
              </a:rPr>
              <a:t> </a:t>
            </a:r>
            <a:r>
              <a:rPr lang="vi-VN" dirty="0" smtClean="0">
                <a:sym typeface="Symbol"/>
              </a:rPr>
              <a:t>và p(x,y,..) thành  p(x,y,..).</a:t>
            </a:r>
            <a:endParaRPr lang="en-US" dirty="0" smtClean="0">
              <a:sym typeface="Symbo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err="1" smtClean="0"/>
              <a:t>Vị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từ</a:t>
            </a:r>
            <a:r>
              <a:rPr lang="en-US" sz="4800" b="1" dirty="0" smtClean="0"/>
              <a:t> - </a:t>
            </a:r>
            <a:r>
              <a:rPr lang="en-US" sz="4800" b="1" dirty="0" err="1" smtClean="0"/>
              <a:t>Lượng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từ</a:t>
            </a:r>
            <a:endParaRPr lang="en-US" sz="4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56B6-077A-4A36-A778-66B152E4D643}" type="slidenum">
              <a:rPr lang="en-US" smtClean="0"/>
              <a:pPr/>
              <a:t>53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8153400" cy="4530725"/>
          </a:xfrm>
        </p:spPr>
        <p:txBody>
          <a:bodyPr/>
          <a:lstStyle/>
          <a:p>
            <a:pPr marL="0" indent="165100" algn="just">
              <a:buClr>
                <a:srgbClr val="FF0000"/>
              </a:buClr>
              <a:buNone/>
            </a:pPr>
            <a:r>
              <a:rPr lang="vi-VN" dirty="0" smtClean="0">
                <a:solidFill>
                  <a:srgbClr val="FF0000"/>
                </a:solidFill>
                <a:sym typeface="Symbol"/>
              </a:rPr>
              <a:t>Với vị từ theo 1 biến ta có :</a:t>
            </a:r>
            <a:endParaRPr lang="en-US" dirty="0" smtClean="0">
              <a:solidFill>
                <a:srgbClr val="FF0000"/>
              </a:solidFill>
              <a:sym typeface="Symbol"/>
            </a:endParaRPr>
          </a:p>
          <a:p>
            <a:pPr marL="0" indent="165100" algn="just">
              <a:buClr>
                <a:srgbClr val="FF0000"/>
              </a:buClr>
              <a:buNone/>
            </a:pPr>
            <a:endParaRPr lang="en-US" dirty="0" smtClean="0">
              <a:solidFill>
                <a:srgbClr val="FF0000"/>
              </a:solidFill>
              <a:sym typeface="Symbol"/>
            </a:endParaRPr>
          </a:p>
          <a:p>
            <a:pPr marL="0" indent="165100" algn="just">
              <a:buClr>
                <a:srgbClr val="FF0000"/>
              </a:buClr>
              <a:buNone/>
            </a:pPr>
            <a:endParaRPr lang="en-US" dirty="0" smtClean="0">
              <a:solidFill>
                <a:srgbClr val="FF0000"/>
              </a:solidFill>
              <a:sym typeface="Symbol"/>
            </a:endParaRPr>
          </a:p>
          <a:p>
            <a:pPr marL="0" indent="165100" algn="just">
              <a:buClr>
                <a:srgbClr val="FF0000"/>
              </a:buClr>
              <a:buNone/>
            </a:pPr>
            <a:r>
              <a:rPr lang="vi-VN" dirty="0" smtClean="0">
                <a:solidFill>
                  <a:srgbClr val="FF0000"/>
                </a:solidFill>
                <a:sym typeface="Symbol"/>
              </a:rPr>
              <a:t>Với vị từ theo 2 biến </a:t>
            </a:r>
            <a:endParaRPr lang="en-US" dirty="0" smtClean="0">
              <a:solidFill>
                <a:srgbClr val="FF0000"/>
              </a:solidFill>
              <a:sym typeface="Symbol"/>
            </a:endParaRPr>
          </a:p>
          <a:p>
            <a:pPr marL="0" indent="165100" algn="just">
              <a:buClr>
                <a:srgbClr val="FF0000"/>
              </a:buClr>
              <a:buNone/>
            </a:pPr>
            <a:endParaRPr lang="vi-VN" dirty="0" smtClean="0">
              <a:solidFill>
                <a:srgbClr val="FF0000"/>
              </a:solidFill>
              <a:sym typeface="Symbo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err="1" smtClean="0"/>
              <a:t>Vị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từ</a:t>
            </a:r>
            <a:r>
              <a:rPr lang="en-US" sz="4800" b="1" dirty="0" smtClean="0"/>
              <a:t> - </a:t>
            </a:r>
            <a:r>
              <a:rPr lang="en-US" sz="4800" b="1" dirty="0" err="1" smtClean="0"/>
              <a:t>Lượng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từ</a:t>
            </a:r>
            <a:endParaRPr lang="en-US" sz="4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56B6-077A-4A36-A778-66B152E4D643}" type="slidenum">
              <a:rPr lang="en-US" smtClean="0"/>
              <a:pPr/>
              <a:t>54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454275" y="2119313"/>
          <a:ext cx="423386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94" name="Equation" r:id="rId4" imgW="4051080" imgH="533160" progId="Equation.DSMT4">
                  <p:embed/>
                </p:oleObj>
              </mc:Choice>
              <mc:Fallback>
                <p:oleObj name="Equation" r:id="rId4" imgW="4051080" imgH="5331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4275" y="2119313"/>
                        <a:ext cx="423386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2454275" y="2684463"/>
          <a:ext cx="423386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95" name="Equation" r:id="rId6" imgW="4051080" imgH="533160" progId="Equation.DSMT4">
                  <p:embed/>
                </p:oleObj>
              </mc:Choice>
              <mc:Fallback>
                <p:oleObj name="Equation" r:id="rId6" imgW="4051080" imgH="53316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4275" y="2684463"/>
                        <a:ext cx="423386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1111250" y="3627438"/>
          <a:ext cx="75374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96" name="Equation" r:id="rId8" imgW="7213320" imgH="533160" progId="Equation.DSMT4">
                  <p:embed/>
                </p:oleObj>
              </mc:Choice>
              <mc:Fallback>
                <p:oleObj name="Equation" r:id="rId8" imgW="7213320" imgH="53316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1250" y="3627438"/>
                        <a:ext cx="753745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1144588" y="4314825"/>
          <a:ext cx="7539037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97" name="Equation" r:id="rId10" imgW="7213320" imgH="533160" progId="Equation.DSMT4">
                  <p:embed/>
                </p:oleObj>
              </mc:Choice>
              <mc:Fallback>
                <p:oleObj name="Equation" r:id="rId10" imgW="7213320" imgH="53316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4588" y="4314825"/>
                        <a:ext cx="7539037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1190625" y="4926013"/>
          <a:ext cx="753903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98" name="Equation" r:id="rId12" imgW="7213320" imgH="533160" progId="Equation.DSMT4">
                  <p:embed/>
                </p:oleObj>
              </mc:Choice>
              <mc:Fallback>
                <p:oleObj name="Equation" r:id="rId12" imgW="7213320" imgH="53316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0625" y="4926013"/>
                        <a:ext cx="7539038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1204913" y="5473700"/>
          <a:ext cx="7539037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99" name="Equation" r:id="rId14" imgW="7213320" imgH="533160" progId="Equation.DSMT4">
                  <p:embed/>
                </p:oleObj>
              </mc:Choice>
              <mc:Fallback>
                <p:oleObj name="Equation" r:id="rId14" imgW="7213320" imgH="53316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4913" y="5473700"/>
                        <a:ext cx="7539037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8153400" cy="4530725"/>
          </a:xfrm>
        </p:spPr>
        <p:txBody>
          <a:bodyPr/>
          <a:lstStyle/>
          <a:p>
            <a:pPr marL="0" indent="165100" algn="just">
              <a:buClr>
                <a:srgbClr val="FF0000"/>
              </a:buClr>
              <a:buNone/>
            </a:pPr>
            <a:r>
              <a:rPr lang="vi-VN" dirty="0" smtClean="0">
                <a:solidFill>
                  <a:srgbClr val="FF0000"/>
                </a:solidFill>
                <a:sym typeface="Symbol"/>
              </a:rPr>
              <a:t>Ví dụ </a:t>
            </a:r>
            <a:r>
              <a:rPr lang="vi-VN" dirty="0" smtClean="0">
                <a:sym typeface="Symbol"/>
              </a:rPr>
              <a:t>phủ định các mệnh đề sau</a:t>
            </a:r>
            <a:endParaRPr lang="en-US" dirty="0" smtClean="0">
              <a:sym typeface="Symbol"/>
            </a:endParaRPr>
          </a:p>
          <a:p>
            <a:pPr marL="0" indent="165100" algn="just">
              <a:buClr>
                <a:srgbClr val="FF0000"/>
              </a:buClr>
              <a:buNone/>
            </a:pPr>
            <a:r>
              <a:rPr lang="en-US" dirty="0" smtClean="0">
                <a:sym typeface="Symbol"/>
              </a:rPr>
              <a:t>-</a:t>
            </a:r>
            <a:r>
              <a:rPr lang="vi-VN" dirty="0" smtClean="0">
                <a:sym typeface="Symbol"/>
              </a:rPr>
              <a:t> “x  A, 2x + 1  0”</a:t>
            </a:r>
          </a:p>
          <a:p>
            <a:pPr marL="0" indent="165100" algn="just">
              <a:buClr>
                <a:srgbClr val="FF0000"/>
              </a:buClr>
              <a:buNone/>
            </a:pPr>
            <a:r>
              <a:rPr lang="en-US" dirty="0" smtClean="0">
                <a:sym typeface="Symbol"/>
              </a:rPr>
              <a:t>- </a:t>
            </a:r>
            <a:r>
              <a:rPr lang="vi-VN" dirty="0" smtClean="0">
                <a:sym typeface="Symbol"/>
              </a:rPr>
              <a:t>“&gt;0,  &gt; 0</a:t>
            </a:r>
            <a:r>
              <a:rPr lang="en-US" dirty="0" smtClean="0">
                <a:sym typeface="Symbol"/>
              </a:rPr>
              <a:t>:(</a:t>
            </a:r>
            <a:r>
              <a:rPr lang="vi-VN" dirty="0" smtClean="0">
                <a:sym typeface="Symbol"/>
              </a:rPr>
              <a:t>xR</a:t>
            </a:r>
            <a:r>
              <a:rPr lang="en-US" dirty="0" smtClean="0">
                <a:sym typeface="Symbol"/>
              </a:rPr>
              <a:t>:</a:t>
            </a:r>
            <a:r>
              <a:rPr lang="vi-VN" dirty="0" smtClean="0">
                <a:sym typeface="Symbol"/>
              </a:rPr>
              <a:t> x – a&lt;</a:t>
            </a:r>
            <a:r>
              <a:rPr lang="en-US" dirty="0" smtClean="0">
                <a:sym typeface="Symbol"/>
              </a:rPr>
              <a:t> </a:t>
            </a:r>
            <a:r>
              <a:rPr lang="vi-VN" dirty="0" smtClean="0">
                <a:sym typeface="Symbol"/>
              </a:rPr>
              <a:t> f(x)</a:t>
            </a:r>
            <a:r>
              <a:rPr lang="en-US" dirty="0" smtClean="0">
                <a:sym typeface="Symbol"/>
              </a:rPr>
              <a:t> </a:t>
            </a:r>
            <a:r>
              <a:rPr lang="vi-VN" dirty="0" smtClean="0">
                <a:sym typeface="Symbol"/>
              </a:rPr>
              <a:t>–</a:t>
            </a:r>
            <a:r>
              <a:rPr lang="en-US" dirty="0" smtClean="0">
                <a:sym typeface="Symbol"/>
              </a:rPr>
              <a:t> </a:t>
            </a:r>
            <a:r>
              <a:rPr lang="vi-VN" dirty="0" smtClean="0">
                <a:sym typeface="Symbol"/>
              </a:rPr>
              <a:t>f(a)&lt;</a:t>
            </a:r>
            <a:r>
              <a:rPr lang="en-US" dirty="0" smtClean="0">
                <a:sym typeface="Symbol"/>
              </a:rPr>
              <a:t>)</a:t>
            </a:r>
            <a:r>
              <a:rPr lang="vi-VN" dirty="0" smtClean="0">
                <a:sym typeface="Symbo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err="1" smtClean="0"/>
              <a:t>Vị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từ</a:t>
            </a:r>
            <a:r>
              <a:rPr lang="en-US" sz="4800" b="1" dirty="0" smtClean="0"/>
              <a:t> - </a:t>
            </a:r>
            <a:r>
              <a:rPr lang="en-US" sz="4800" b="1" dirty="0" err="1" smtClean="0"/>
              <a:t>Lượng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từ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56B6-077A-4A36-A778-66B152E4D643}" type="slidenum">
              <a:rPr lang="en-US" smtClean="0"/>
              <a:pPr/>
              <a:t>55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9138" y="1271588"/>
            <a:ext cx="7705725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56B6-077A-4A36-A778-66B152E4D643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305800" cy="4530725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latin typeface="+mj-lt"/>
                <a:sym typeface="Symbol" panose="05050102010706020507" pitchFamily="18" charset="2"/>
              </a:rPr>
              <a:t>Cho n</a:t>
            </a:r>
            <a:r>
              <a:rPr lang="en-US" baseline="-25000" dirty="0" smtClean="0">
                <a:latin typeface="+mj-lt"/>
                <a:sym typeface="Symbol" panose="05050102010706020507" pitchFamily="18" charset="2"/>
              </a:rPr>
              <a:t>0</a:t>
            </a:r>
            <a:r>
              <a:rPr lang="en-US" dirty="0" smtClean="0">
                <a:latin typeface="+mj-lt"/>
                <a:sym typeface="Symbol" panose="05050102010706020507" pitchFamily="18" charset="2"/>
              </a:rPr>
              <a:t>N </a:t>
            </a:r>
            <a:r>
              <a:rPr lang="en-US" dirty="0" err="1" smtClean="0">
                <a:latin typeface="+mj-lt"/>
                <a:sym typeface="Symbol" panose="05050102010706020507" pitchFamily="18" charset="2"/>
              </a:rPr>
              <a:t>và</a:t>
            </a:r>
            <a:r>
              <a:rPr lang="en-US" dirty="0" smtClean="0">
                <a:latin typeface="+mj-lt"/>
                <a:sym typeface="Symbol" panose="05050102010706020507" pitchFamily="18" charset="2"/>
              </a:rPr>
              <a:t> p(n) </a:t>
            </a:r>
            <a:r>
              <a:rPr lang="en-US" dirty="0" err="1" smtClean="0">
                <a:latin typeface="+mj-lt"/>
                <a:sym typeface="Symbol" panose="05050102010706020507" pitchFamily="18" charset="2"/>
              </a:rPr>
              <a:t>là</a:t>
            </a:r>
            <a:r>
              <a:rPr lang="en-US" dirty="0" smtClean="0">
                <a:latin typeface="+mj-lt"/>
                <a:sym typeface="Symbol" panose="05050102010706020507" pitchFamily="18" charset="2"/>
              </a:rPr>
              <a:t> </a:t>
            </a:r>
            <a:r>
              <a:rPr lang="en-US" dirty="0" err="1" smtClean="0">
                <a:latin typeface="+mj-lt"/>
                <a:sym typeface="Symbol" panose="05050102010706020507" pitchFamily="18" charset="2"/>
              </a:rPr>
              <a:t>một</a:t>
            </a:r>
            <a:r>
              <a:rPr lang="en-US" dirty="0" smtClean="0">
                <a:latin typeface="+mj-lt"/>
                <a:sym typeface="Symbol" panose="05050102010706020507" pitchFamily="18" charset="2"/>
              </a:rPr>
              <a:t> </a:t>
            </a:r>
            <a:r>
              <a:rPr lang="en-US" dirty="0" err="1" smtClean="0">
                <a:latin typeface="+mj-lt"/>
                <a:sym typeface="Symbol" panose="05050102010706020507" pitchFamily="18" charset="2"/>
              </a:rPr>
              <a:t>vị</a:t>
            </a:r>
            <a:r>
              <a:rPr lang="en-US" dirty="0" smtClean="0">
                <a:latin typeface="+mj-lt"/>
                <a:sym typeface="Symbol" panose="05050102010706020507" pitchFamily="18" charset="2"/>
              </a:rPr>
              <a:t> </a:t>
            </a:r>
            <a:r>
              <a:rPr lang="en-US" dirty="0" err="1" smtClean="0">
                <a:latin typeface="+mj-lt"/>
                <a:sym typeface="Symbol" panose="05050102010706020507" pitchFamily="18" charset="2"/>
              </a:rPr>
              <a:t>từ</a:t>
            </a:r>
            <a:r>
              <a:rPr lang="en-US" dirty="0" smtClean="0">
                <a:latin typeface="+mj-lt"/>
                <a:sym typeface="Symbol" panose="05050102010706020507" pitchFamily="18" charset="2"/>
              </a:rPr>
              <a:t> </a:t>
            </a:r>
            <a:r>
              <a:rPr lang="en-US" dirty="0" err="1" smtClean="0">
                <a:latin typeface="+mj-lt"/>
                <a:sym typeface="Symbol" panose="05050102010706020507" pitchFamily="18" charset="2"/>
              </a:rPr>
              <a:t>theo</a:t>
            </a:r>
            <a:r>
              <a:rPr lang="en-US" dirty="0" smtClean="0">
                <a:latin typeface="+mj-lt"/>
                <a:sym typeface="Symbol" panose="05050102010706020507" pitchFamily="18" charset="2"/>
              </a:rPr>
              <a:t> </a:t>
            </a:r>
            <a:r>
              <a:rPr lang="en-US" dirty="0" err="1" smtClean="0">
                <a:latin typeface="+mj-lt"/>
                <a:sym typeface="Symbol" panose="05050102010706020507" pitchFamily="18" charset="2"/>
              </a:rPr>
              <a:t>biến</a:t>
            </a:r>
            <a:r>
              <a:rPr lang="en-US" dirty="0" smtClean="0">
                <a:latin typeface="+mj-lt"/>
                <a:sym typeface="Symbol" panose="05050102010706020507" pitchFamily="18" charset="2"/>
              </a:rPr>
              <a:t> </a:t>
            </a:r>
            <a:r>
              <a:rPr lang="en-US" dirty="0" err="1" smtClean="0">
                <a:latin typeface="+mj-lt"/>
                <a:sym typeface="Symbol" panose="05050102010706020507" pitchFamily="18" charset="2"/>
              </a:rPr>
              <a:t>tự</a:t>
            </a:r>
            <a:r>
              <a:rPr lang="en-US" dirty="0" smtClean="0">
                <a:latin typeface="+mj-lt"/>
                <a:sym typeface="Symbol" panose="05050102010706020507" pitchFamily="18" charset="2"/>
              </a:rPr>
              <a:t> </a:t>
            </a:r>
            <a:r>
              <a:rPr lang="en-US" dirty="0" err="1" smtClean="0">
                <a:latin typeface="+mj-lt"/>
                <a:sym typeface="Symbol" panose="05050102010706020507" pitchFamily="18" charset="2"/>
              </a:rPr>
              <a:t>nhiên</a:t>
            </a:r>
            <a:r>
              <a:rPr lang="en-US" dirty="0" smtClean="0">
                <a:latin typeface="+mj-lt"/>
                <a:sym typeface="Symbol" panose="05050102010706020507" pitchFamily="18" charset="2"/>
              </a:rPr>
              <a:t> n  n</a:t>
            </a:r>
            <a:r>
              <a:rPr lang="en-US" baseline="-25000" dirty="0" smtClean="0">
                <a:latin typeface="+mj-lt"/>
                <a:sym typeface="Symbol" panose="05050102010706020507" pitchFamily="18" charset="2"/>
              </a:rPr>
              <a:t>0</a:t>
            </a:r>
            <a:r>
              <a:rPr lang="en-US" dirty="0" smtClean="0">
                <a:latin typeface="+mj-lt"/>
                <a:sym typeface="Symbol" panose="05050102010706020507" pitchFamily="18" charset="2"/>
              </a:rPr>
              <a:t>.</a:t>
            </a:r>
          </a:p>
          <a:p>
            <a:pPr>
              <a:buNone/>
            </a:pPr>
            <a:r>
              <a:rPr lang="en-US" dirty="0" err="1" smtClean="0">
                <a:latin typeface="+mj-lt"/>
                <a:sym typeface="Symbol" panose="05050102010706020507" pitchFamily="18" charset="2"/>
              </a:rPr>
              <a:t>Để</a:t>
            </a:r>
            <a:r>
              <a:rPr lang="en-US" dirty="0" smtClean="0">
                <a:latin typeface="+mj-lt"/>
                <a:sym typeface="Symbol" panose="05050102010706020507" pitchFamily="18" charset="2"/>
              </a:rPr>
              <a:t> </a:t>
            </a:r>
            <a:r>
              <a:rPr lang="en-US" dirty="0" err="1" smtClean="0">
                <a:latin typeface="+mj-lt"/>
                <a:sym typeface="Symbol" panose="05050102010706020507" pitchFamily="18" charset="2"/>
              </a:rPr>
              <a:t>chứng</a:t>
            </a:r>
            <a:r>
              <a:rPr lang="en-US" dirty="0" smtClean="0">
                <a:latin typeface="+mj-lt"/>
                <a:sym typeface="Symbol" panose="05050102010706020507" pitchFamily="18" charset="2"/>
              </a:rPr>
              <a:t> minh </a:t>
            </a:r>
            <a:r>
              <a:rPr lang="en-US" dirty="0" err="1" smtClean="0">
                <a:latin typeface="+mj-lt"/>
                <a:sym typeface="Symbol" panose="05050102010706020507" pitchFamily="18" charset="2"/>
              </a:rPr>
              <a:t>tính</a:t>
            </a:r>
            <a:r>
              <a:rPr lang="en-US" dirty="0" smtClean="0">
                <a:latin typeface="+mj-lt"/>
                <a:sym typeface="Symbol" panose="05050102010706020507" pitchFamily="18" charset="2"/>
              </a:rPr>
              <a:t> </a:t>
            </a:r>
            <a:r>
              <a:rPr lang="en-US" dirty="0" err="1" smtClean="0">
                <a:latin typeface="+mj-lt"/>
                <a:sym typeface="Symbol" panose="05050102010706020507" pitchFamily="18" charset="2"/>
              </a:rPr>
              <a:t>đúng</a:t>
            </a:r>
            <a:r>
              <a:rPr lang="en-US" dirty="0" smtClean="0">
                <a:latin typeface="+mj-lt"/>
                <a:sym typeface="Symbol" panose="05050102010706020507" pitchFamily="18" charset="2"/>
              </a:rPr>
              <a:t> </a:t>
            </a:r>
            <a:r>
              <a:rPr lang="en-US" dirty="0" err="1" smtClean="0">
                <a:latin typeface="+mj-lt"/>
                <a:sym typeface="Symbol" panose="05050102010706020507" pitchFamily="18" charset="2"/>
              </a:rPr>
              <a:t>đắn</a:t>
            </a:r>
            <a:r>
              <a:rPr lang="en-US" dirty="0" smtClean="0">
                <a:latin typeface="+mj-lt"/>
                <a:sym typeface="Symbol" panose="05050102010706020507" pitchFamily="18" charset="2"/>
              </a:rPr>
              <a:t> </a:t>
            </a:r>
            <a:r>
              <a:rPr lang="en-US" dirty="0" err="1" smtClean="0">
                <a:latin typeface="+mj-lt"/>
                <a:sym typeface="Symbol" panose="05050102010706020507" pitchFamily="18" charset="2"/>
              </a:rPr>
              <a:t>của</a:t>
            </a:r>
            <a:r>
              <a:rPr lang="en-US" dirty="0" smtClean="0">
                <a:latin typeface="+mj-lt"/>
                <a:sym typeface="Symbol" panose="05050102010706020507" pitchFamily="18" charset="2"/>
              </a:rPr>
              <a:t> </a:t>
            </a:r>
            <a:r>
              <a:rPr lang="en-US" dirty="0" err="1" smtClean="0">
                <a:latin typeface="+mj-lt"/>
                <a:sym typeface="Symbol" panose="05050102010706020507" pitchFamily="18" charset="2"/>
              </a:rPr>
              <a:t>mệnh</a:t>
            </a:r>
            <a:r>
              <a:rPr lang="en-US" dirty="0" smtClean="0">
                <a:latin typeface="+mj-lt"/>
                <a:sym typeface="Symbol" panose="05050102010706020507" pitchFamily="18" charset="2"/>
              </a:rPr>
              <a:t> </a:t>
            </a:r>
            <a:r>
              <a:rPr lang="en-US" dirty="0" err="1" smtClean="0">
                <a:latin typeface="+mj-lt"/>
                <a:sym typeface="Symbol" panose="05050102010706020507" pitchFamily="18" charset="2"/>
              </a:rPr>
              <a:t>đề</a:t>
            </a:r>
            <a:r>
              <a:rPr lang="en-US" dirty="0" smtClean="0">
                <a:latin typeface="+mj-lt"/>
                <a:sym typeface="Symbol" panose="05050102010706020507" pitchFamily="18" charset="2"/>
              </a:rPr>
              <a:t>:</a:t>
            </a:r>
          </a:p>
          <a:p>
            <a:pPr>
              <a:buNone/>
            </a:pPr>
            <a:r>
              <a:rPr lang="en-US" dirty="0" smtClean="0">
                <a:latin typeface="+mj-lt"/>
                <a:sym typeface="Symbol" panose="05050102010706020507" pitchFamily="18" charset="2"/>
              </a:rPr>
              <a:t>				n  n</a:t>
            </a:r>
            <a:r>
              <a:rPr lang="en-US" baseline="-25000" dirty="0" smtClean="0">
                <a:latin typeface="+mj-lt"/>
                <a:sym typeface="Symbol" panose="05050102010706020507" pitchFamily="18" charset="2"/>
              </a:rPr>
              <a:t>0</a:t>
            </a:r>
            <a:r>
              <a:rPr lang="en-US" dirty="0" smtClean="0">
                <a:latin typeface="+mj-lt"/>
                <a:sym typeface="Symbol" panose="05050102010706020507" pitchFamily="18" charset="2"/>
              </a:rPr>
              <a:t>, p(n)</a:t>
            </a:r>
          </a:p>
          <a:p>
            <a:pPr>
              <a:buNone/>
            </a:pPr>
            <a:r>
              <a:rPr lang="en-US" dirty="0" err="1" smtClean="0">
                <a:latin typeface="+mj-lt"/>
                <a:sym typeface="Symbol" panose="05050102010706020507" pitchFamily="18" charset="2"/>
              </a:rPr>
              <a:t>ta</a:t>
            </a:r>
            <a:r>
              <a:rPr lang="en-US" dirty="0" smtClean="0">
                <a:latin typeface="+mj-lt"/>
                <a:sym typeface="Symbol" panose="05050102010706020507" pitchFamily="18" charset="2"/>
              </a:rPr>
              <a:t> </a:t>
            </a:r>
            <a:r>
              <a:rPr lang="en-US" dirty="0" err="1" smtClean="0">
                <a:latin typeface="+mj-lt"/>
                <a:sym typeface="Symbol" panose="05050102010706020507" pitchFamily="18" charset="2"/>
              </a:rPr>
              <a:t>có</a:t>
            </a:r>
            <a:r>
              <a:rPr lang="en-US" dirty="0" smtClean="0">
                <a:latin typeface="+mj-lt"/>
                <a:sym typeface="Symbol" panose="05050102010706020507" pitchFamily="18" charset="2"/>
              </a:rPr>
              <a:t> </a:t>
            </a:r>
            <a:r>
              <a:rPr lang="en-US" dirty="0" err="1" smtClean="0">
                <a:latin typeface="+mj-lt"/>
                <a:sym typeface="Symbol" panose="05050102010706020507" pitchFamily="18" charset="2"/>
              </a:rPr>
              <a:t>thể</a:t>
            </a:r>
            <a:r>
              <a:rPr lang="en-US" dirty="0" smtClean="0">
                <a:latin typeface="+mj-lt"/>
                <a:sym typeface="Symbol" panose="05050102010706020507" pitchFamily="18" charset="2"/>
              </a:rPr>
              <a:t> </a:t>
            </a:r>
            <a:r>
              <a:rPr lang="en-US" dirty="0" err="1" smtClean="0">
                <a:latin typeface="+mj-lt"/>
                <a:sym typeface="Symbol" panose="05050102010706020507" pitchFamily="18" charset="2"/>
              </a:rPr>
              <a:t>dùng</a:t>
            </a:r>
            <a:r>
              <a:rPr lang="en-US" dirty="0" smtClean="0">
                <a:latin typeface="+mj-lt"/>
                <a:sym typeface="Symbol" panose="05050102010706020507" pitchFamily="18" charset="2"/>
              </a:rPr>
              <a:t> </a:t>
            </a:r>
            <a:r>
              <a:rPr lang="en-US" dirty="0" err="1" smtClean="0">
                <a:latin typeface="+mj-lt"/>
                <a:sym typeface="Symbol" panose="05050102010706020507" pitchFamily="18" charset="2"/>
              </a:rPr>
              <a:t>các</a:t>
            </a:r>
            <a:r>
              <a:rPr lang="en-US" dirty="0" smtClean="0">
                <a:latin typeface="+mj-lt"/>
                <a:sym typeface="Symbol" panose="05050102010706020507" pitchFamily="18" charset="2"/>
              </a:rPr>
              <a:t> </a:t>
            </a:r>
            <a:r>
              <a:rPr lang="en-US" dirty="0" err="1" smtClean="0">
                <a:latin typeface="+mj-lt"/>
                <a:sym typeface="Symbol" panose="05050102010706020507" pitchFamily="18" charset="2"/>
              </a:rPr>
              <a:t>dạng</a:t>
            </a:r>
            <a:r>
              <a:rPr lang="en-US" dirty="0" smtClean="0">
                <a:latin typeface="+mj-lt"/>
                <a:sym typeface="Symbol" panose="05050102010706020507" pitchFamily="18" charset="2"/>
              </a:rPr>
              <a:t> </a:t>
            </a:r>
            <a:r>
              <a:rPr lang="en-US" dirty="0" err="1" smtClean="0">
                <a:latin typeface="+mj-lt"/>
                <a:sym typeface="Symbol" panose="05050102010706020507" pitchFamily="18" charset="2"/>
              </a:rPr>
              <a:t>nguyên</a:t>
            </a:r>
            <a:r>
              <a:rPr lang="en-US" dirty="0" smtClean="0">
                <a:latin typeface="+mj-lt"/>
                <a:sym typeface="Symbol" panose="05050102010706020507" pitchFamily="18" charset="2"/>
              </a:rPr>
              <a:t> </a:t>
            </a:r>
            <a:r>
              <a:rPr lang="en-US" dirty="0" err="1" smtClean="0">
                <a:latin typeface="+mj-lt"/>
                <a:sym typeface="Symbol" panose="05050102010706020507" pitchFamily="18" charset="2"/>
              </a:rPr>
              <a:t>lý</a:t>
            </a:r>
            <a:r>
              <a:rPr lang="en-US" dirty="0" smtClean="0">
                <a:latin typeface="+mj-lt"/>
                <a:sym typeface="Symbol" panose="05050102010706020507" pitchFamily="18" charset="2"/>
              </a:rPr>
              <a:t> </a:t>
            </a:r>
            <a:r>
              <a:rPr lang="en-US" dirty="0" err="1" smtClean="0">
                <a:latin typeface="+mj-lt"/>
                <a:sym typeface="Symbol" panose="05050102010706020507" pitchFamily="18" charset="2"/>
              </a:rPr>
              <a:t>quy</a:t>
            </a:r>
            <a:r>
              <a:rPr lang="en-US" dirty="0" smtClean="0">
                <a:latin typeface="+mj-lt"/>
                <a:sym typeface="Symbol" panose="05050102010706020507" pitchFamily="18" charset="2"/>
              </a:rPr>
              <a:t> </a:t>
            </a:r>
            <a:r>
              <a:rPr lang="en-US" dirty="0" err="1" smtClean="0">
                <a:latin typeface="+mj-lt"/>
                <a:sym typeface="Symbol" panose="05050102010706020507" pitchFamily="18" charset="2"/>
              </a:rPr>
              <a:t>nạp</a:t>
            </a:r>
            <a:r>
              <a:rPr lang="en-US" dirty="0" smtClean="0">
                <a:latin typeface="+mj-lt"/>
                <a:sym typeface="Symbol" panose="05050102010706020507" pitchFamily="18" charset="2"/>
              </a:rPr>
              <a:t> </a:t>
            </a:r>
            <a:r>
              <a:rPr lang="en-US" dirty="0" err="1" smtClean="0">
                <a:latin typeface="+mj-lt"/>
                <a:sym typeface="Symbol" panose="05050102010706020507" pitchFamily="18" charset="2"/>
              </a:rPr>
              <a:t>như</a:t>
            </a:r>
            <a:r>
              <a:rPr lang="en-US" dirty="0" smtClean="0">
                <a:latin typeface="+mj-lt"/>
                <a:sym typeface="Symbol" panose="05050102010706020507" pitchFamily="18" charset="2"/>
              </a:rPr>
              <a:t> </a:t>
            </a:r>
            <a:r>
              <a:rPr lang="en-US" dirty="0" err="1" smtClean="0">
                <a:latin typeface="+mj-lt"/>
                <a:sym typeface="Symbol" panose="05050102010706020507" pitchFamily="18" charset="2"/>
              </a:rPr>
              <a:t>sau</a:t>
            </a:r>
            <a:r>
              <a:rPr lang="en-US" dirty="0" smtClean="0">
                <a:latin typeface="+mj-lt"/>
                <a:sym typeface="Symbol" panose="05050102010706020507" pitchFamily="18" charset="2"/>
              </a:rPr>
              <a:t>:</a:t>
            </a:r>
          </a:p>
          <a:p>
            <a:pPr>
              <a:buNone/>
            </a:pPr>
            <a:r>
              <a:rPr lang="en-US" dirty="0" smtClean="0">
                <a:solidFill>
                  <a:schemeClr val="accent2"/>
                </a:solidFill>
                <a:latin typeface="+mj-lt"/>
                <a:sym typeface="Symbol" panose="05050102010706020507" pitchFamily="18" charset="2"/>
              </a:rPr>
              <a:t>*</a:t>
            </a:r>
            <a:r>
              <a:rPr lang="en-US" dirty="0" err="1" smtClean="0">
                <a:solidFill>
                  <a:schemeClr val="accent2"/>
                </a:solidFill>
                <a:latin typeface="+mj-lt"/>
                <a:sym typeface="Symbol" panose="05050102010706020507" pitchFamily="18" charset="2"/>
              </a:rPr>
              <a:t>Nguyên</a:t>
            </a:r>
            <a:r>
              <a:rPr lang="en-US" dirty="0" smtClean="0">
                <a:solidFill>
                  <a:schemeClr val="accent2"/>
                </a:solidFill>
                <a:latin typeface="+mj-lt"/>
                <a:sym typeface="Symbol" panose="05050102010706020507" pitchFamily="18" charset="2"/>
              </a:rPr>
              <a:t> </a:t>
            </a:r>
            <a:r>
              <a:rPr lang="en-US" dirty="0" err="1" smtClean="0">
                <a:solidFill>
                  <a:schemeClr val="accent2"/>
                </a:solidFill>
                <a:latin typeface="+mj-lt"/>
                <a:sym typeface="Symbol" panose="05050102010706020507" pitchFamily="18" charset="2"/>
              </a:rPr>
              <a:t>lý</a:t>
            </a:r>
            <a:r>
              <a:rPr lang="en-US" dirty="0" smtClean="0">
                <a:solidFill>
                  <a:schemeClr val="accent2"/>
                </a:solidFill>
                <a:latin typeface="+mj-lt"/>
                <a:sym typeface="Symbol" panose="05050102010706020507" pitchFamily="18" charset="2"/>
              </a:rPr>
              <a:t> </a:t>
            </a:r>
            <a:r>
              <a:rPr lang="en-US" dirty="0" err="1" smtClean="0">
                <a:solidFill>
                  <a:schemeClr val="accent2"/>
                </a:solidFill>
                <a:latin typeface="+mj-lt"/>
                <a:sym typeface="Symbol" panose="05050102010706020507" pitchFamily="18" charset="2"/>
              </a:rPr>
              <a:t>quy</a:t>
            </a:r>
            <a:r>
              <a:rPr lang="en-US" dirty="0" smtClean="0">
                <a:solidFill>
                  <a:schemeClr val="accent2"/>
                </a:solidFill>
                <a:latin typeface="+mj-lt"/>
                <a:sym typeface="Symbol" panose="05050102010706020507" pitchFamily="18" charset="2"/>
              </a:rPr>
              <a:t> </a:t>
            </a:r>
            <a:r>
              <a:rPr lang="en-US" dirty="0" err="1" smtClean="0">
                <a:solidFill>
                  <a:schemeClr val="accent2"/>
                </a:solidFill>
                <a:latin typeface="+mj-lt"/>
                <a:sym typeface="Symbol" panose="05050102010706020507" pitchFamily="18" charset="2"/>
              </a:rPr>
              <a:t>nạp</a:t>
            </a:r>
            <a:r>
              <a:rPr lang="en-US" dirty="0" smtClean="0">
                <a:solidFill>
                  <a:schemeClr val="accent2"/>
                </a:solidFill>
                <a:latin typeface="+mj-lt"/>
                <a:sym typeface="Symbol" panose="05050102010706020507" pitchFamily="18" charset="2"/>
              </a:rPr>
              <a:t> </a:t>
            </a:r>
            <a:r>
              <a:rPr lang="en-US" dirty="0" err="1" smtClean="0">
                <a:solidFill>
                  <a:schemeClr val="accent2"/>
                </a:solidFill>
                <a:latin typeface="+mj-lt"/>
                <a:sym typeface="Symbol" panose="05050102010706020507" pitchFamily="18" charset="2"/>
              </a:rPr>
              <a:t>yếu</a:t>
            </a:r>
            <a:r>
              <a:rPr lang="en-US" dirty="0" smtClean="0">
                <a:solidFill>
                  <a:schemeClr val="accent2"/>
                </a:solidFill>
                <a:latin typeface="+mj-lt"/>
                <a:sym typeface="Symbol" panose="05050102010706020507" pitchFamily="18" charset="2"/>
              </a:rPr>
              <a:t> (</a:t>
            </a:r>
            <a:r>
              <a:rPr lang="en-US" dirty="0" err="1" smtClean="0">
                <a:solidFill>
                  <a:schemeClr val="accent2"/>
                </a:solidFill>
                <a:latin typeface="+mj-lt"/>
                <a:sym typeface="Symbol" panose="05050102010706020507" pitchFamily="18" charset="2"/>
              </a:rPr>
              <a:t>giả</a:t>
            </a:r>
            <a:r>
              <a:rPr lang="en-US" dirty="0" smtClean="0">
                <a:solidFill>
                  <a:schemeClr val="accent2"/>
                </a:solidFill>
                <a:latin typeface="+mj-lt"/>
                <a:sym typeface="Symbol" panose="05050102010706020507" pitchFamily="18" charset="2"/>
              </a:rPr>
              <a:t> </a:t>
            </a:r>
            <a:r>
              <a:rPr lang="en-US" dirty="0" err="1" smtClean="0">
                <a:solidFill>
                  <a:schemeClr val="accent2"/>
                </a:solidFill>
                <a:latin typeface="+mj-lt"/>
                <a:sym typeface="Symbol" panose="05050102010706020507" pitchFamily="18" charset="2"/>
              </a:rPr>
              <a:t>thiết</a:t>
            </a:r>
            <a:r>
              <a:rPr lang="en-US" dirty="0" smtClean="0">
                <a:solidFill>
                  <a:schemeClr val="accent2"/>
                </a:solidFill>
                <a:latin typeface="+mj-lt"/>
                <a:sym typeface="Symbol" panose="05050102010706020507" pitchFamily="18" charset="2"/>
              </a:rPr>
              <a:t> </a:t>
            </a:r>
            <a:r>
              <a:rPr lang="en-US" dirty="0" err="1" smtClean="0">
                <a:solidFill>
                  <a:schemeClr val="accent2"/>
                </a:solidFill>
                <a:latin typeface="+mj-lt"/>
                <a:sym typeface="Symbol" panose="05050102010706020507" pitchFamily="18" charset="2"/>
              </a:rPr>
              <a:t>đúng</a:t>
            </a:r>
            <a:r>
              <a:rPr lang="en-US" dirty="0" smtClean="0">
                <a:solidFill>
                  <a:schemeClr val="accent2"/>
                </a:solidFill>
                <a:latin typeface="+mj-lt"/>
                <a:sym typeface="Symbol" panose="05050102010706020507" pitchFamily="18" charset="2"/>
              </a:rPr>
              <a:t> </a:t>
            </a:r>
            <a:r>
              <a:rPr lang="en-US" dirty="0" err="1" smtClean="0">
                <a:solidFill>
                  <a:schemeClr val="accent2"/>
                </a:solidFill>
                <a:latin typeface="+mj-lt"/>
                <a:sym typeface="Symbol" panose="05050102010706020507" pitchFamily="18" charset="2"/>
              </a:rPr>
              <a:t>với</a:t>
            </a:r>
            <a:r>
              <a:rPr lang="en-US" dirty="0" smtClean="0">
                <a:solidFill>
                  <a:schemeClr val="accent2"/>
                </a:solidFill>
                <a:latin typeface="+mj-lt"/>
                <a:sym typeface="Symbol" panose="05050102010706020507" pitchFamily="18" charset="2"/>
              </a:rPr>
              <a:t> k)</a:t>
            </a:r>
          </a:p>
          <a:p>
            <a:pPr>
              <a:buNone/>
            </a:pPr>
            <a:r>
              <a:rPr lang="en-US" i="1" dirty="0" err="1" smtClean="0">
                <a:latin typeface="+mj-lt"/>
                <a:sym typeface="Symbol" panose="05050102010706020507" pitchFamily="18" charset="2"/>
              </a:rPr>
              <a:t>Mô</a:t>
            </a:r>
            <a:r>
              <a:rPr lang="en-US" i="1" dirty="0" smtClean="0">
                <a:latin typeface="+mj-lt"/>
                <a:sym typeface="Symbol" panose="05050102010706020507" pitchFamily="18" charset="2"/>
              </a:rPr>
              <a:t> </a:t>
            </a:r>
            <a:r>
              <a:rPr lang="en-US" i="1" dirty="0" err="1" smtClean="0">
                <a:latin typeface="+mj-lt"/>
                <a:sym typeface="Symbol" panose="05050102010706020507" pitchFamily="18" charset="2"/>
              </a:rPr>
              <a:t>hình</a:t>
            </a:r>
            <a:r>
              <a:rPr lang="en-US" i="1" dirty="0" smtClean="0">
                <a:latin typeface="+mj-lt"/>
                <a:sym typeface="Symbol" panose="05050102010706020507" pitchFamily="18" charset="2"/>
              </a:rPr>
              <a:t> </a:t>
            </a:r>
            <a:r>
              <a:rPr lang="en-US" i="1" dirty="0" err="1" smtClean="0">
                <a:latin typeface="+mj-lt"/>
                <a:sym typeface="Symbol" panose="05050102010706020507" pitchFamily="18" charset="2"/>
              </a:rPr>
              <a:t>suy</a:t>
            </a:r>
            <a:r>
              <a:rPr lang="en-US" i="1" dirty="0" smtClean="0">
                <a:latin typeface="+mj-lt"/>
                <a:sym typeface="Symbol" panose="05050102010706020507" pitchFamily="18" charset="2"/>
              </a:rPr>
              <a:t> </a:t>
            </a:r>
            <a:r>
              <a:rPr lang="en-US" i="1" dirty="0" err="1" smtClean="0">
                <a:latin typeface="+mj-lt"/>
                <a:sym typeface="Symbol" panose="05050102010706020507" pitchFamily="18" charset="2"/>
              </a:rPr>
              <a:t>diễn</a:t>
            </a:r>
            <a:r>
              <a:rPr lang="en-US" i="1" dirty="0" smtClean="0">
                <a:latin typeface="+mj-lt"/>
                <a:sym typeface="Symbol" panose="05050102010706020507" pitchFamily="18" charset="2"/>
              </a:rPr>
              <a:t>:	</a:t>
            </a:r>
          </a:p>
          <a:p>
            <a:pPr marL="0" indent="165100" algn="just">
              <a:buClr>
                <a:srgbClr val="FF0000"/>
              </a:buClr>
              <a:buNone/>
            </a:pPr>
            <a:endParaRPr lang="vi-VN" dirty="0" smtClean="0">
              <a:sym typeface="Symbo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smtClean="0"/>
              <a:t>Qui n</a:t>
            </a:r>
            <a:r>
              <a:rPr lang="vi-VN" sz="4800" b="1" dirty="0" smtClean="0"/>
              <a:t>ạp</a:t>
            </a:r>
            <a:endParaRPr lang="en-US" sz="4400" dirty="0"/>
          </a:p>
        </p:txBody>
      </p:sp>
      <p:graphicFrame>
        <p:nvGraphicFramePr>
          <p:cNvPr id="184322" name="Object 2"/>
          <p:cNvGraphicFramePr>
            <a:graphicFrameLocks noChangeAspect="1"/>
          </p:cNvGraphicFramePr>
          <p:nvPr/>
        </p:nvGraphicFramePr>
        <p:xfrm>
          <a:off x="3581400" y="4648200"/>
          <a:ext cx="38862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50" name="Equation" r:id="rId4" imgW="901440" imgH="368280" progId="Equation.3">
                  <p:embed/>
                </p:oleObj>
              </mc:Choice>
              <mc:Fallback>
                <p:oleObj name="Equation" r:id="rId4" imgW="901440" imgH="3682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4648200"/>
                        <a:ext cx="3886200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56B6-077A-4A36-A778-66B152E4D643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86000" y="4800600"/>
            <a:ext cx="1447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165100" algn="just">
              <a:buClr>
                <a:srgbClr val="FF0000"/>
              </a:buClr>
              <a:buNone/>
            </a:pPr>
            <a:r>
              <a:rPr lang="en-US" sz="2000" dirty="0" smtClean="0">
                <a:sym typeface="Symbol"/>
              </a:rPr>
              <a:t>(</a:t>
            </a:r>
            <a:r>
              <a:rPr lang="en-US" sz="2000" dirty="0" err="1" smtClean="0">
                <a:sym typeface="Symbol"/>
              </a:rPr>
              <a:t>cơ</a:t>
            </a:r>
            <a:r>
              <a:rPr lang="en-US" sz="2000" dirty="0" smtClean="0">
                <a:sym typeface="Symbol"/>
              </a:rPr>
              <a:t> </a:t>
            </a:r>
            <a:r>
              <a:rPr lang="en-US" sz="2000" dirty="0" err="1" smtClean="0">
                <a:sym typeface="Symbol"/>
              </a:rPr>
              <a:t>sở</a:t>
            </a:r>
            <a:r>
              <a:rPr lang="en-US" sz="2000" dirty="0" smtClean="0">
                <a:sym typeface="Symbol"/>
              </a:rPr>
              <a:t>)</a:t>
            </a:r>
          </a:p>
          <a:p>
            <a:pPr marL="0" indent="165100" algn="just">
              <a:buClr>
                <a:srgbClr val="FF0000"/>
              </a:buClr>
              <a:buNone/>
            </a:pPr>
            <a:r>
              <a:rPr lang="en-US" sz="2000" dirty="0" smtClean="0">
                <a:sym typeface="Symbol"/>
              </a:rPr>
              <a:t>(GTQN)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305800" cy="4530725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accent2"/>
                </a:solidFill>
                <a:latin typeface="+mj-lt"/>
                <a:sym typeface="Symbol" panose="05050102010706020507" pitchFamily="18" charset="2"/>
              </a:rPr>
              <a:t>*</a:t>
            </a:r>
            <a:r>
              <a:rPr lang="en-US" dirty="0" err="1" smtClean="0">
                <a:solidFill>
                  <a:schemeClr val="accent2"/>
                </a:solidFill>
                <a:latin typeface="+mj-lt"/>
                <a:sym typeface="Symbol" panose="05050102010706020507" pitchFamily="18" charset="2"/>
              </a:rPr>
              <a:t>Nguyên</a:t>
            </a:r>
            <a:r>
              <a:rPr lang="en-US" dirty="0" smtClean="0">
                <a:solidFill>
                  <a:schemeClr val="accent2"/>
                </a:solidFill>
                <a:latin typeface="+mj-lt"/>
                <a:sym typeface="Symbol" panose="05050102010706020507" pitchFamily="18" charset="2"/>
              </a:rPr>
              <a:t> </a:t>
            </a:r>
            <a:r>
              <a:rPr lang="en-US" dirty="0" err="1" smtClean="0">
                <a:solidFill>
                  <a:schemeClr val="accent2"/>
                </a:solidFill>
                <a:latin typeface="+mj-lt"/>
                <a:sym typeface="Symbol" panose="05050102010706020507" pitchFamily="18" charset="2"/>
              </a:rPr>
              <a:t>lý</a:t>
            </a:r>
            <a:r>
              <a:rPr lang="en-US" dirty="0" smtClean="0">
                <a:solidFill>
                  <a:schemeClr val="accent2"/>
                </a:solidFill>
                <a:latin typeface="+mj-lt"/>
                <a:sym typeface="Symbol" panose="05050102010706020507" pitchFamily="18" charset="2"/>
              </a:rPr>
              <a:t> </a:t>
            </a:r>
            <a:r>
              <a:rPr lang="en-US" dirty="0" err="1" smtClean="0">
                <a:solidFill>
                  <a:schemeClr val="accent2"/>
                </a:solidFill>
                <a:latin typeface="+mj-lt"/>
                <a:sym typeface="Symbol" panose="05050102010706020507" pitchFamily="18" charset="2"/>
              </a:rPr>
              <a:t>quy</a:t>
            </a:r>
            <a:r>
              <a:rPr lang="en-US" dirty="0" smtClean="0">
                <a:solidFill>
                  <a:schemeClr val="accent2"/>
                </a:solidFill>
                <a:latin typeface="+mj-lt"/>
                <a:sym typeface="Symbol" panose="05050102010706020507" pitchFamily="18" charset="2"/>
              </a:rPr>
              <a:t> </a:t>
            </a:r>
            <a:r>
              <a:rPr lang="en-US" dirty="0" err="1" smtClean="0">
                <a:solidFill>
                  <a:schemeClr val="accent2"/>
                </a:solidFill>
                <a:latin typeface="+mj-lt"/>
                <a:sym typeface="Symbol" panose="05050102010706020507" pitchFamily="18" charset="2"/>
              </a:rPr>
              <a:t>nạp</a:t>
            </a:r>
            <a:r>
              <a:rPr lang="en-US" dirty="0" smtClean="0">
                <a:solidFill>
                  <a:schemeClr val="accent2"/>
                </a:solidFill>
                <a:latin typeface="+mj-lt"/>
                <a:sym typeface="Symbol" panose="05050102010706020507" pitchFamily="18" charset="2"/>
              </a:rPr>
              <a:t> </a:t>
            </a:r>
            <a:r>
              <a:rPr lang="en-US" dirty="0" err="1" smtClean="0">
                <a:solidFill>
                  <a:schemeClr val="accent2"/>
                </a:solidFill>
                <a:latin typeface="+mj-lt"/>
                <a:sym typeface="Symbol" panose="05050102010706020507" pitchFamily="18" charset="2"/>
              </a:rPr>
              <a:t>mạnh</a:t>
            </a:r>
            <a:r>
              <a:rPr lang="en-US" dirty="0" smtClean="0">
                <a:solidFill>
                  <a:schemeClr val="accent2"/>
                </a:solidFill>
                <a:latin typeface="+mj-lt"/>
                <a:sym typeface="Symbol" panose="05050102010706020507" pitchFamily="18" charset="2"/>
              </a:rPr>
              <a:t> (</a:t>
            </a:r>
            <a:r>
              <a:rPr lang="en-US" dirty="0" err="1" smtClean="0">
                <a:solidFill>
                  <a:schemeClr val="accent2"/>
                </a:solidFill>
                <a:latin typeface="+mj-lt"/>
                <a:sym typeface="Symbol" panose="05050102010706020507" pitchFamily="18" charset="2"/>
              </a:rPr>
              <a:t>giả</a:t>
            </a:r>
            <a:r>
              <a:rPr lang="en-US" dirty="0" smtClean="0">
                <a:solidFill>
                  <a:schemeClr val="accent2"/>
                </a:solidFill>
                <a:latin typeface="+mj-lt"/>
                <a:sym typeface="Symbol" panose="05050102010706020507" pitchFamily="18" charset="2"/>
              </a:rPr>
              <a:t> </a:t>
            </a:r>
            <a:r>
              <a:rPr lang="en-US" dirty="0" err="1" smtClean="0">
                <a:solidFill>
                  <a:schemeClr val="accent2"/>
                </a:solidFill>
                <a:latin typeface="+mj-lt"/>
                <a:sym typeface="Symbol" panose="05050102010706020507" pitchFamily="18" charset="2"/>
              </a:rPr>
              <a:t>thiết</a:t>
            </a:r>
            <a:r>
              <a:rPr lang="en-US" dirty="0" smtClean="0">
                <a:solidFill>
                  <a:schemeClr val="accent2"/>
                </a:solidFill>
                <a:latin typeface="+mj-lt"/>
                <a:sym typeface="Symbol" panose="05050102010706020507" pitchFamily="18" charset="2"/>
              </a:rPr>
              <a:t> </a:t>
            </a:r>
            <a:r>
              <a:rPr lang="en-US" dirty="0" err="1" smtClean="0">
                <a:solidFill>
                  <a:schemeClr val="accent2"/>
                </a:solidFill>
                <a:latin typeface="+mj-lt"/>
                <a:sym typeface="Symbol" panose="05050102010706020507" pitchFamily="18" charset="2"/>
              </a:rPr>
              <a:t>đúng</a:t>
            </a:r>
            <a:r>
              <a:rPr lang="en-US" dirty="0" smtClean="0">
                <a:solidFill>
                  <a:schemeClr val="accent2"/>
                </a:solidFill>
                <a:latin typeface="+mj-lt"/>
                <a:sym typeface="Symbol" panose="05050102010706020507" pitchFamily="18" charset="2"/>
              </a:rPr>
              <a:t> </a:t>
            </a:r>
            <a:r>
              <a:rPr lang="en-US" dirty="0" err="1" smtClean="0">
                <a:solidFill>
                  <a:schemeClr val="accent2"/>
                </a:solidFill>
                <a:latin typeface="+mj-lt"/>
                <a:sym typeface="Symbol" panose="05050102010706020507" pitchFamily="18" charset="2"/>
              </a:rPr>
              <a:t>đến</a:t>
            </a:r>
            <a:r>
              <a:rPr lang="en-US" dirty="0" smtClean="0">
                <a:solidFill>
                  <a:schemeClr val="accent2"/>
                </a:solidFill>
                <a:latin typeface="+mj-lt"/>
                <a:sym typeface="Symbol" panose="05050102010706020507" pitchFamily="18" charset="2"/>
              </a:rPr>
              <a:t> k)</a:t>
            </a:r>
          </a:p>
          <a:p>
            <a:pPr>
              <a:buNone/>
            </a:pPr>
            <a:r>
              <a:rPr lang="en-US" i="1" dirty="0" err="1" smtClean="0">
                <a:latin typeface="+mj-lt"/>
                <a:sym typeface="Symbol" panose="05050102010706020507" pitchFamily="18" charset="2"/>
              </a:rPr>
              <a:t>Mô</a:t>
            </a:r>
            <a:r>
              <a:rPr lang="en-US" i="1" dirty="0" smtClean="0">
                <a:latin typeface="+mj-lt"/>
                <a:sym typeface="Symbol" panose="05050102010706020507" pitchFamily="18" charset="2"/>
              </a:rPr>
              <a:t> </a:t>
            </a:r>
            <a:r>
              <a:rPr lang="en-US" i="1" dirty="0" err="1" smtClean="0">
                <a:latin typeface="+mj-lt"/>
                <a:sym typeface="Symbol" panose="05050102010706020507" pitchFamily="18" charset="2"/>
              </a:rPr>
              <a:t>hình</a:t>
            </a:r>
            <a:r>
              <a:rPr lang="en-US" i="1" dirty="0" smtClean="0">
                <a:latin typeface="+mj-lt"/>
                <a:sym typeface="Symbol" panose="05050102010706020507" pitchFamily="18" charset="2"/>
              </a:rPr>
              <a:t> </a:t>
            </a:r>
            <a:r>
              <a:rPr lang="en-US" i="1" dirty="0" err="1" smtClean="0">
                <a:latin typeface="+mj-lt"/>
                <a:sym typeface="Symbol" panose="05050102010706020507" pitchFamily="18" charset="2"/>
              </a:rPr>
              <a:t>suy</a:t>
            </a:r>
            <a:r>
              <a:rPr lang="en-US" i="1" dirty="0" smtClean="0">
                <a:latin typeface="+mj-lt"/>
                <a:sym typeface="Symbol" panose="05050102010706020507" pitchFamily="18" charset="2"/>
              </a:rPr>
              <a:t> </a:t>
            </a:r>
            <a:r>
              <a:rPr lang="en-US" i="1" dirty="0" err="1" smtClean="0">
                <a:latin typeface="+mj-lt"/>
                <a:sym typeface="Symbol" panose="05050102010706020507" pitchFamily="18" charset="2"/>
              </a:rPr>
              <a:t>diễn</a:t>
            </a:r>
            <a:r>
              <a:rPr lang="en-US" i="1" dirty="0" smtClean="0">
                <a:latin typeface="+mj-lt"/>
                <a:sym typeface="Symbol" panose="05050102010706020507" pitchFamily="18" charset="2"/>
              </a:rPr>
              <a:t>:	</a:t>
            </a:r>
          </a:p>
          <a:p>
            <a:pPr marL="0" indent="165100" algn="just">
              <a:buClr>
                <a:srgbClr val="FF0000"/>
              </a:buClr>
              <a:buNone/>
            </a:pPr>
            <a:endParaRPr lang="en-US" dirty="0" smtClean="0">
              <a:sym typeface="Symbol"/>
            </a:endParaRPr>
          </a:p>
          <a:p>
            <a:pPr marL="0" indent="165100" algn="just">
              <a:buClr>
                <a:srgbClr val="FF0000"/>
              </a:buClr>
              <a:buNone/>
            </a:pPr>
            <a:r>
              <a:rPr lang="en-US" sz="2400" dirty="0" smtClean="0">
                <a:sym typeface="Symbol"/>
              </a:rPr>
              <a:t>(</a:t>
            </a:r>
            <a:r>
              <a:rPr lang="en-US" sz="2400" dirty="0" err="1" smtClean="0">
                <a:sym typeface="Symbol"/>
              </a:rPr>
              <a:t>cơ</a:t>
            </a:r>
            <a:r>
              <a:rPr lang="en-US" sz="2400" dirty="0" smtClean="0">
                <a:sym typeface="Symbol"/>
              </a:rPr>
              <a:t> </a:t>
            </a:r>
            <a:r>
              <a:rPr lang="en-US" sz="2400" dirty="0" err="1" smtClean="0">
                <a:sym typeface="Symbol"/>
              </a:rPr>
              <a:t>sở</a:t>
            </a:r>
            <a:r>
              <a:rPr lang="en-US" sz="2400" dirty="0" smtClean="0">
                <a:sym typeface="Symbol"/>
              </a:rPr>
              <a:t>)</a:t>
            </a:r>
          </a:p>
          <a:p>
            <a:pPr marL="0" indent="165100" algn="just">
              <a:buClr>
                <a:srgbClr val="FF0000"/>
              </a:buClr>
              <a:buNone/>
            </a:pPr>
            <a:r>
              <a:rPr lang="en-US" sz="2400" dirty="0" smtClean="0">
                <a:sym typeface="Symbol"/>
              </a:rPr>
              <a:t>(GTQN)</a:t>
            </a:r>
          </a:p>
          <a:p>
            <a:pPr marL="0" indent="165100" algn="just">
              <a:buClr>
                <a:srgbClr val="FF0000"/>
              </a:buClr>
              <a:buNone/>
            </a:pPr>
            <a:endParaRPr lang="vi-VN" dirty="0" smtClean="0">
              <a:sym typeface="Symbo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smtClean="0"/>
              <a:t>Qui n</a:t>
            </a:r>
            <a:r>
              <a:rPr lang="vi-VN" sz="4800" b="1" dirty="0" smtClean="0"/>
              <a:t>ạp</a:t>
            </a:r>
            <a:endParaRPr lang="en-US" sz="4400" dirty="0"/>
          </a:p>
        </p:txBody>
      </p:sp>
      <p:graphicFrame>
        <p:nvGraphicFramePr>
          <p:cNvPr id="181251" name="Object 3"/>
          <p:cNvGraphicFramePr>
            <a:graphicFrameLocks noChangeAspect="1"/>
          </p:cNvGraphicFramePr>
          <p:nvPr/>
        </p:nvGraphicFramePr>
        <p:xfrm>
          <a:off x="1878239" y="3091542"/>
          <a:ext cx="7280275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279" name="Equation" r:id="rId4" imgW="1688760" imgH="368280" progId="Equation.3">
                  <p:embed/>
                </p:oleObj>
              </mc:Choice>
              <mc:Fallback>
                <p:oleObj name="Equation" r:id="rId4" imgW="1688760" imgH="3682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8239" y="3091542"/>
                        <a:ext cx="7280275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56B6-077A-4A36-A778-66B152E4D643}" type="slidenum">
              <a:rPr lang="en-US" smtClean="0"/>
              <a:pPr/>
              <a:t>58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8229600" cy="4530725"/>
          </a:xfrm>
        </p:spPr>
        <p:txBody>
          <a:bodyPr/>
          <a:lstStyle/>
          <a:p>
            <a:pPr marL="0" indent="165100" algn="just">
              <a:buClr>
                <a:srgbClr val="FF0000"/>
              </a:buClr>
              <a:buNone/>
            </a:pPr>
            <a:r>
              <a:rPr lang="vi-VN" dirty="0" smtClean="0">
                <a:solidFill>
                  <a:srgbClr val="FF0000"/>
                </a:solidFill>
                <a:sym typeface="Symbol"/>
              </a:rPr>
              <a:t>Ví dụ</a:t>
            </a:r>
            <a:r>
              <a:rPr lang="en-US" dirty="0" smtClean="0">
                <a:solidFill>
                  <a:srgbClr val="FF0000"/>
                </a:solidFill>
                <a:sym typeface="Symbol"/>
              </a:rPr>
              <a:t> </a:t>
            </a:r>
            <a:r>
              <a:rPr lang="vi-VN" dirty="0" smtClean="0">
                <a:solidFill>
                  <a:srgbClr val="FF0000"/>
                </a:solidFill>
                <a:sym typeface="Symbol"/>
              </a:rPr>
              <a:t>:</a:t>
            </a:r>
          </a:p>
          <a:p>
            <a:pPr marL="0" indent="165100" algn="just">
              <a:buClr>
                <a:srgbClr val="FF0000"/>
              </a:buClr>
              <a:buNone/>
            </a:pPr>
            <a:r>
              <a:rPr lang="vi-VN" dirty="0" smtClean="0">
                <a:sym typeface="Symbol"/>
              </a:rPr>
              <a:t>Chứng minh</a:t>
            </a:r>
            <a:endParaRPr lang="en-US" dirty="0" smtClean="0">
              <a:sym typeface="Symbol"/>
            </a:endParaRPr>
          </a:p>
          <a:p>
            <a:pPr marL="0" indent="165100" algn="just">
              <a:buClr>
                <a:srgbClr val="FF0000"/>
              </a:buClr>
              <a:buNone/>
            </a:pPr>
            <a:endParaRPr lang="en-US" dirty="0" smtClean="0">
              <a:sym typeface="Symbol"/>
            </a:endParaRPr>
          </a:p>
          <a:p>
            <a:pPr marL="0" indent="165100" algn="just">
              <a:buClr>
                <a:srgbClr val="FF0000"/>
              </a:buClr>
              <a:buNone/>
            </a:pPr>
            <a:endParaRPr lang="en-US" dirty="0" smtClean="0">
              <a:sym typeface="Symbol"/>
            </a:endParaRPr>
          </a:p>
          <a:p>
            <a:pPr marL="0" indent="165100" algn="just">
              <a:buClr>
                <a:srgbClr val="FF0000"/>
              </a:buClr>
              <a:buNone/>
            </a:pPr>
            <a:r>
              <a:rPr lang="vi-VN" dirty="0" smtClean="0">
                <a:solidFill>
                  <a:srgbClr val="FF0000"/>
                </a:solidFill>
                <a:sym typeface="Symbol"/>
              </a:rPr>
              <a:t>Ví dụ</a:t>
            </a:r>
            <a:r>
              <a:rPr lang="en-US" dirty="0" smtClean="0">
                <a:solidFill>
                  <a:srgbClr val="FF0000"/>
                </a:solidFill>
                <a:sym typeface="Symbol"/>
              </a:rPr>
              <a:t> </a:t>
            </a:r>
            <a:r>
              <a:rPr lang="vi-VN" dirty="0" smtClean="0">
                <a:solidFill>
                  <a:srgbClr val="FF0000"/>
                </a:solidFill>
                <a:sym typeface="Symbol"/>
              </a:rPr>
              <a:t>:</a:t>
            </a:r>
          </a:p>
          <a:p>
            <a:pPr marL="0" indent="165100" algn="just">
              <a:buClr>
                <a:srgbClr val="FF0000"/>
              </a:buClr>
              <a:buNone/>
            </a:pPr>
            <a:r>
              <a:rPr lang="vi-VN" dirty="0" smtClean="0">
                <a:sym typeface="Symbol"/>
              </a:rPr>
              <a:t>Chứng minh</a:t>
            </a:r>
            <a:endParaRPr lang="en-US" dirty="0" smtClean="0">
              <a:sym typeface="Symbol"/>
            </a:endParaRPr>
          </a:p>
          <a:p>
            <a:pPr marL="0" indent="165100" algn="just">
              <a:buClr>
                <a:srgbClr val="FF0000"/>
              </a:buClr>
              <a:buNone/>
            </a:pPr>
            <a:endParaRPr lang="en-US" dirty="0" smtClean="0">
              <a:sym typeface="Symbo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smtClean="0"/>
              <a:t>Qui n</a:t>
            </a:r>
            <a:r>
              <a:rPr lang="vi-VN" sz="4800" b="1" dirty="0" smtClean="0"/>
              <a:t>ạp</a:t>
            </a:r>
            <a:endParaRPr lang="en-US" sz="44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261610" y="2087380"/>
          <a:ext cx="41021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55" name="Equation" r:id="rId4" imgW="4102100" imgH="609600" progId="Equation.DSMT4">
                  <p:embed/>
                </p:oleObj>
              </mc:Choice>
              <mc:Fallback>
                <p:oleObj name="Equation" r:id="rId4" imgW="4102100" imgH="609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1610" y="2087380"/>
                        <a:ext cx="41021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56B6-077A-4A36-A778-66B152E4D643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18740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87400" name="Object 8"/>
          <p:cNvGraphicFramePr>
            <a:graphicFrameLocks noChangeAspect="1"/>
          </p:cNvGraphicFramePr>
          <p:nvPr/>
        </p:nvGraphicFramePr>
        <p:xfrm>
          <a:off x="3429000" y="4114800"/>
          <a:ext cx="4137102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56" name="Equation" r:id="rId6" imgW="1511300" imgH="393700" progId="Equation.DSMT4">
                  <p:embed/>
                </p:oleObj>
              </mc:Choice>
              <mc:Fallback>
                <p:oleObj name="Equation" r:id="rId6" imgW="1511300" imgH="3937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114800"/>
                        <a:ext cx="4137102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7218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err="1" smtClean="0"/>
              <a:t>Mệnh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đề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vi-VN" dirty="0" smtClean="0">
                <a:solidFill>
                  <a:schemeClr val="accent2"/>
                </a:solidFill>
              </a:rPr>
              <a:t>Ví dụ:</a:t>
            </a:r>
          </a:p>
          <a:p>
            <a:pPr algn="just">
              <a:buNone/>
            </a:pPr>
            <a:r>
              <a:rPr lang="vi-VN" dirty="0" smtClean="0"/>
              <a:t>- 2 là số nguyên tố</a:t>
            </a:r>
            <a:r>
              <a:rPr lang="en-US" dirty="0" smtClean="0"/>
              <a:t>.</a:t>
            </a:r>
            <a:endParaRPr lang="vi-VN" dirty="0" smtClean="0"/>
          </a:p>
          <a:p>
            <a:pPr algn="just">
              <a:buNone/>
            </a:pPr>
            <a:r>
              <a:rPr lang="vi-VN" dirty="0" smtClean="0"/>
              <a:t>- 2 </a:t>
            </a:r>
            <a:r>
              <a:rPr lang="en-US" dirty="0" err="1" smtClean="0"/>
              <a:t>không</a:t>
            </a:r>
            <a:r>
              <a:rPr lang="en-US" dirty="0" smtClean="0"/>
              <a:t> l</a:t>
            </a:r>
            <a:r>
              <a:rPr lang="vi-VN" dirty="0" smtClean="0"/>
              <a:t>à số nguyên tố</a:t>
            </a:r>
            <a:r>
              <a:rPr lang="en-US" dirty="0" smtClean="0"/>
              <a:t>.</a:t>
            </a:r>
            <a:endParaRPr lang="vi-VN" dirty="0" smtClean="0"/>
          </a:p>
          <a:p>
            <a:pPr algn="just">
              <a:buNone/>
            </a:pPr>
            <a:r>
              <a:rPr lang="vi-VN" dirty="0" smtClean="0"/>
              <a:t>-</a:t>
            </a:r>
            <a:r>
              <a:rPr lang="en-US" dirty="0" smtClean="0"/>
              <a:t> 2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tố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lẻ</a:t>
            </a:r>
            <a:r>
              <a:rPr lang="en-US" dirty="0" smtClean="0"/>
              <a:t>.</a:t>
            </a:r>
            <a:endParaRPr lang="vi-VN" dirty="0" smtClean="0"/>
          </a:p>
          <a:p>
            <a:pPr algn="just">
              <a:buNone/>
            </a:pPr>
            <a:r>
              <a:rPr lang="en-US" dirty="0" smtClean="0"/>
              <a:t>- An </a:t>
            </a: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ti</a:t>
            </a:r>
            <a:r>
              <a:rPr lang="en-US" dirty="0" smtClean="0"/>
              <a:t> vi hay </a:t>
            </a: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56B6-077A-4A36-A778-66B152E4D64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56B6-077A-4A36-A778-66B152E4D643}" type="slidenum">
              <a:rPr lang="en-US" smtClean="0"/>
              <a:pPr/>
              <a:t>60</a:t>
            </a:fld>
            <a:endParaRPr lang="en-US"/>
          </a:p>
        </p:txBody>
      </p:sp>
      <p:pic>
        <p:nvPicPr>
          <p:cNvPr id="257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838200"/>
            <a:ext cx="7357406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56B6-077A-4A36-A778-66B152E4D643}" type="slidenum">
              <a:rPr lang="en-US" smtClean="0"/>
              <a:pPr/>
              <a:t>61</a:t>
            </a:fld>
            <a:endParaRPr 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762000"/>
            <a:ext cx="6654344" cy="428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56B6-077A-4A36-A778-66B152E4D643}" type="slidenum">
              <a:rPr lang="en-US" smtClean="0"/>
              <a:pPr/>
              <a:t>62</a:t>
            </a:fld>
            <a:endParaRPr lang="en-US"/>
          </a:p>
        </p:txBody>
      </p:sp>
      <p:pic>
        <p:nvPicPr>
          <p:cNvPr id="258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9312" y="2255837"/>
            <a:ext cx="5362575" cy="321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56B6-077A-4A36-A778-66B152E4D643}" type="slidenum">
              <a:rPr lang="en-US" smtClean="0"/>
              <a:pPr/>
              <a:t>63</a:t>
            </a:fld>
            <a:endParaRPr lang="en-US"/>
          </a:p>
        </p:txBody>
      </p:sp>
      <p:pic>
        <p:nvPicPr>
          <p:cNvPr id="259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t="22599"/>
          <a:stretch>
            <a:fillRect/>
          </a:stretch>
        </p:blipFill>
        <p:spPr bwMode="auto">
          <a:xfrm>
            <a:off x="1371600" y="76200"/>
            <a:ext cx="5334000" cy="260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9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2286000"/>
            <a:ext cx="535305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9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95600" y="4267200"/>
            <a:ext cx="45720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vi-VN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Các phép toán</a:t>
            </a:r>
            <a:r>
              <a:rPr lang="vi-VN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có 5 phép toán</a:t>
            </a:r>
          </a:p>
          <a:p>
            <a:pPr marL="4763" indent="400050" algn="just">
              <a:buClr>
                <a:srgbClr val="FF0000"/>
              </a:buClr>
              <a:buFont typeface="+mj-lt"/>
              <a:buAutoNum type="arabicPeriod"/>
            </a:pPr>
            <a:r>
              <a:rPr lang="vi-VN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Phép</a:t>
            </a:r>
            <a:r>
              <a:rPr lang="en-US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vi-VN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phủ định: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vi-VN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phủ định của mệnh đề P </a:t>
            </a:r>
            <a:r>
              <a:rPr lang="en-US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là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một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mệnh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đề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vi-VN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ký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vi-VN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hiệu là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Symbol"/>
              </a:rPr>
              <a:t></a:t>
            </a:r>
            <a:r>
              <a:rPr lang="vi-VN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 hay    (đọc là “không” P hay “phủ định</a:t>
            </a:r>
            <a:r>
              <a:rPr lang="en-US" dirty="0"/>
              <a:t> </a:t>
            </a:r>
            <a:r>
              <a:rPr lang="en-US" dirty="0" smtClean="0"/>
              <a:t>c</a:t>
            </a:r>
            <a:r>
              <a:rPr lang="vi-VN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ủa” P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vi-VN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pPr algn="just">
              <a:buNone/>
            </a:pPr>
            <a:r>
              <a:rPr lang="vi-VN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Bảng chân trị : </a:t>
            </a:r>
          </a:p>
          <a:p>
            <a:pPr algn="just">
              <a:buNone/>
            </a:pPr>
            <a:r>
              <a:rPr lang="vi-VN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Ví dụ:</a:t>
            </a:r>
          </a:p>
          <a:p>
            <a:pPr algn="just">
              <a:buNone/>
            </a:pPr>
            <a:r>
              <a:rPr lang="vi-VN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- 2 là số nguyên tố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vi-VN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just">
              <a:buNone/>
            </a:pPr>
            <a:r>
              <a:rPr lang="vi-VN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Phủ định: 2 không là số nguyên tố</a:t>
            </a:r>
          </a:p>
          <a:p>
            <a:pPr algn="just">
              <a:buNone/>
            </a:pPr>
            <a:r>
              <a:rPr lang="vi-VN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15 &gt; 5</a:t>
            </a:r>
            <a:r>
              <a:rPr lang="vi-VN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</a:t>
            </a:r>
            <a:r>
              <a:rPr lang="vi-VN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Phủ định: 1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 </a:t>
            </a:r>
            <a:r>
              <a:rPr lang="vi-VN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≤ 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</a:t>
            </a:r>
            <a:endParaRPr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just">
              <a:buFontTx/>
              <a:buChar char="-"/>
            </a:pPr>
            <a:endParaRPr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5486400" y="3505200"/>
          <a:ext cx="2438400" cy="1259840"/>
        </p:xfrm>
        <a:graphic>
          <a:graphicData uri="http://schemas.openxmlformats.org/drawingml/2006/table">
            <a:tbl>
              <a:tblPr firstRow="1" bandRow="1">
                <a:effectLst/>
                <a:tableStyleId>{7DF18680-E054-41AD-8BC1-D1AEF772440D}</a:tableStyleId>
              </a:tblPr>
              <a:tblGrid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16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</a:p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</a:p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err="1" smtClean="0"/>
              <a:t>Mệnh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đề</a:t>
            </a:r>
            <a:endParaRPr lang="en-US" sz="4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56B6-077A-4A36-A778-66B152E4D643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7175281" y="3519268"/>
          <a:ext cx="306387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74" name="Equation" r:id="rId3" imgW="241200" imgH="406080" progId="Equation.DSMT4">
                  <p:embed/>
                </p:oleObj>
              </mc:Choice>
              <mc:Fallback>
                <p:oleObj name="Equation" r:id="rId3" imgW="241200" imgH="4060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5281" y="3519268"/>
                        <a:ext cx="306387" cy="415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/>
        </p:nvGraphicFramePr>
        <p:xfrm>
          <a:off x="6934200" y="2514600"/>
          <a:ext cx="306387" cy="457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75" name="Equation" r:id="rId5" imgW="241200" imgH="406080" progId="Equation.DSMT4">
                  <p:embed/>
                </p:oleObj>
              </mc:Choice>
              <mc:Fallback>
                <p:oleObj name="Equation" r:id="rId5" imgW="241200" imgH="40608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2514600"/>
                        <a:ext cx="306387" cy="4574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7772400" cy="4953000"/>
          </a:xfrm>
        </p:spPr>
        <p:txBody>
          <a:bodyPr/>
          <a:lstStyle/>
          <a:p>
            <a:pPr marL="0" indent="1588" algn="just">
              <a:buClr>
                <a:srgbClr val="FF0000"/>
              </a:buClr>
              <a:buFont typeface="+mj-lt"/>
              <a:buAutoNum type="arabicPeriod" startAt="2"/>
            </a:pPr>
            <a:r>
              <a:rPr lang="vi-VN" dirty="0" smtClean="0">
                <a:latin typeface="+mn-lt"/>
                <a:ea typeface="+mn-ea"/>
                <a:cs typeface="+mn-cs"/>
              </a:rPr>
              <a:t> </a:t>
            </a:r>
            <a:r>
              <a:rPr lang="vi-VN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Phép hội (nối liền, giao): </a:t>
            </a:r>
            <a:r>
              <a:rPr lang="vi-VN" dirty="0" smtClean="0">
                <a:latin typeface="+mn-lt"/>
                <a:ea typeface="+mn-ea"/>
                <a:cs typeface="+mn-cs"/>
              </a:rPr>
              <a:t>của hai mệnh đề P, Q </a:t>
            </a:r>
            <a:r>
              <a:rPr lang="en-US" dirty="0" err="1" smtClean="0">
                <a:latin typeface="+mn-lt"/>
                <a:ea typeface="+mn-ea"/>
                <a:cs typeface="+mn-cs"/>
              </a:rPr>
              <a:t>là</a:t>
            </a:r>
            <a:r>
              <a:rPr lang="en-US" dirty="0" smtClean="0">
                <a:latin typeface="+mn-lt"/>
                <a:ea typeface="+mn-ea"/>
                <a:cs typeface="+mn-cs"/>
              </a:rPr>
              <a:t> </a:t>
            </a:r>
            <a:r>
              <a:rPr lang="en-US" dirty="0" err="1" smtClean="0">
                <a:latin typeface="+mn-lt"/>
                <a:ea typeface="+mn-ea"/>
                <a:cs typeface="+mn-cs"/>
              </a:rPr>
              <a:t>một</a:t>
            </a:r>
            <a:r>
              <a:rPr lang="en-US" dirty="0" smtClean="0"/>
              <a:t> </a:t>
            </a:r>
            <a:r>
              <a:rPr lang="en-US" dirty="0" err="1" smtClean="0"/>
              <a:t>mệnh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,</a:t>
            </a:r>
            <a:r>
              <a:rPr lang="vi-VN" dirty="0" smtClean="0">
                <a:latin typeface="+mn-lt"/>
                <a:ea typeface="+mn-ea"/>
                <a:cs typeface="+mn-cs"/>
              </a:rPr>
              <a:t> kí</a:t>
            </a:r>
            <a:r>
              <a:rPr lang="en-US" dirty="0" smtClean="0">
                <a:latin typeface="+mn-lt"/>
                <a:ea typeface="+mn-ea"/>
                <a:cs typeface="+mn-cs"/>
              </a:rPr>
              <a:t> </a:t>
            </a:r>
            <a:r>
              <a:rPr lang="vi-VN" dirty="0" smtClean="0">
                <a:latin typeface="+mn-lt"/>
                <a:ea typeface="+mn-ea"/>
                <a:cs typeface="+mn-cs"/>
              </a:rPr>
              <a:t>hiệu</a:t>
            </a:r>
            <a:r>
              <a:rPr lang="en-US" dirty="0" smtClean="0">
                <a:latin typeface="+mn-lt"/>
                <a:ea typeface="+mn-ea"/>
                <a:cs typeface="+mn-cs"/>
              </a:rPr>
              <a:t> </a:t>
            </a:r>
            <a:r>
              <a:rPr lang="vi-VN" dirty="0" smtClean="0">
                <a:latin typeface="+mn-lt"/>
                <a:ea typeface="+mn-ea"/>
                <a:cs typeface="+mn-cs"/>
              </a:rPr>
              <a:t>P</a:t>
            </a:r>
            <a:r>
              <a:rPr lang="en-US" dirty="0" smtClean="0">
                <a:latin typeface="+mn-lt"/>
                <a:ea typeface="+mn-ea"/>
                <a:cs typeface="+mn-cs"/>
              </a:rPr>
              <a:t> </a:t>
            </a:r>
            <a:r>
              <a:rPr lang="vi-VN" dirty="0" smtClean="0">
                <a:latin typeface="+mn-lt"/>
                <a:ea typeface="+mn-ea"/>
                <a:cs typeface="+mn-cs"/>
                <a:sym typeface="Symbol"/>
              </a:rPr>
              <a:t></a:t>
            </a:r>
            <a:r>
              <a:rPr lang="vi-VN" dirty="0" smtClean="0">
                <a:latin typeface="+mn-lt"/>
                <a:ea typeface="+mn-ea"/>
                <a:cs typeface="+mn-cs"/>
              </a:rPr>
              <a:t> Q (đọc là “P và Q</a:t>
            </a:r>
            <a:r>
              <a:rPr lang="en-US" dirty="0" smtClean="0">
                <a:latin typeface="+mn-lt"/>
                <a:ea typeface="+mn-ea"/>
                <a:cs typeface="+mn-cs"/>
              </a:rPr>
              <a:t>)</a:t>
            </a:r>
            <a:endParaRPr lang="vi-VN" dirty="0" smtClean="0">
              <a:latin typeface="+mn-lt"/>
              <a:ea typeface="+mn-ea"/>
              <a:cs typeface="+mn-cs"/>
            </a:endParaRPr>
          </a:p>
          <a:p>
            <a:pPr algn="just">
              <a:buNone/>
            </a:pPr>
            <a:r>
              <a:rPr lang="vi-VN" dirty="0" smtClean="0">
                <a:latin typeface="+mn-lt"/>
                <a:ea typeface="+mn-ea"/>
                <a:cs typeface="+mn-cs"/>
              </a:rPr>
              <a:t>Bảng chân trị</a:t>
            </a:r>
            <a:r>
              <a:rPr lang="en-US" dirty="0" smtClean="0">
                <a:latin typeface="+mn-lt"/>
                <a:ea typeface="+mn-ea"/>
                <a:cs typeface="+mn-cs"/>
              </a:rPr>
              <a:t>:</a:t>
            </a:r>
          </a:p>
          <a:p>
            <a:pPr algn="just">
              <a:buNone/>
            </a:pPr>
            <a:r>
              <a:rPr lang="en-US" dirty="0" smtClean="0">
                <a:solidFill>
                  <a:schemeClr val="accent2"/>
                </a:solidFill>
              </a:rPr>
              <a:t>NX</a:t>
            </a:r>
            <a:r>
              <a:rPr lang="en-US" dirty="0" smtClean="0"/>
              <a:t>: </a:t>
            </a:r>
            <a:r>
              <a:rPr lang="vi-VN" dirty="0" smtClean="0"/>
              <a:t>P</a:t>
            </a:r>
            <a:r>
              <a:rPr lang="vi-VN" dirty="0" smtClean="0">
                <a:sym typeface="Symbol"/>
              </a:rPr>
              <a:t></a:t>
            </a:r>
            <a:r>
              <a:rPr lang="vi-VN" dirty="0" smtClean="0"/>
              <a:t>Q đúng khi và chỉ khi </a:t>
            </a:r>
            <a:endParaRPr lang="en-US" dirty="0" smtClean="0"/>
          </a:p>
          <a:p>
            <a:pPr algn="just">
              <a:buNone/>
            </a:pPr>
            <a:r>
              <a:rPr lang="vi-VN" dirty="0" smtClean="0"/>
              <a:t>P và Q</a:t>
            </a:r>
            <a:r>
              <a:rPr lang="en-US" dirty="0" smtClean="0"/>
              <a:t> </a:t>
            </a:r>
            <a:r>
              <a:rPr lang="vi-VN" dirty="0" smtClean="0"/>
              <a:t>đồng thời đúng.</a:t>
            </a:r>
            <a:endParaRPr lang="vi-VN" dirty="0" smtClean="0">
              <a:latin typeface="+mn-lt"/>
              <a:ea typeface="+mn-ea"/>
              <a:cs typeface="+mn-cs"/>
            </a:endParaRPr>
          </a:p>
          <a:p>
            <a:pPr algn="just">
              <a:buNone/>
            </a:pPr>
            <a:r>
              <a:rPr lang="vi-VN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Ví dụ:</a:t>
            </a:r>
          </a:p>
          <a:p>
            <a:pPr algn="just">
              <a:buNone/>
            </a:pPr>
            <a:r>
              <a:rPr lang="en-US" dirty="0"/>
              <a:t> </a:t>
            </a:r>
            <a:r>
              <a:rPr lang="vi-VN" dirty="0" smtClean="0">
                <a:latin typeface="+mn-lt"/>
                <a:ea typeface="+mn-ea"/>
                <a:cs typeface="+mn-cs"/>
              </a:rPr>
              <a:t> </a:t>
            </a:r>
            <a:r>
              <a:rPr lang="en-US" dirty="0" smtClean="0">
                <a:latin typeface="+mn-lt"/>
                <a:ea typeface="+mn-ea"/>
                <a:cs typeface="+mn-cs"/>
              </a:rPr>
              <a:t>P: “</a:t>
            </a:r>
            <a:r>
              <a:rPr lang="en-US" dirty="0" err="1" smtClean="0">
                <a:latin typeface="+mn-lt"/>
                <a:ea typeface="+mn-ea"/>
                <a:cs typeface="+mn-cs"/>
              </a:rPr>
              <a:t>Hôm</a:t>
            </a:r>
            <a:r>
              <a:rPr lang="en-US" dirty="0" smtClean="0">
                <a:latin typeface="+mn-lt"/>
                <a:ea typeface="+mn-ea"/>
                <a:cs typeface="+mn-cs"/>
              </a:rPr>
              <a:t> nay </a:t>
            </a:r>
            <a:r>
              <a:rPr lang="en-US" dirty="0" err="1" smtClean="0">
                <a:latin typeface="+mn-lt"/>
                <a:ea typeface="+mn-ea"/>
                <a:cs typeface="+mn-cs"/>
              </a:rPr>
              <a:t>là</a:t>
            </a:r>
            <a:r>
              <a:rPr lang="en-US" dirty="0" smtClean="0">
                <a:latin typeface="+mn-lt"/>
                <a:ea typeface="+mn-ea"/>
                <a:cs typeface="+mn-cs"/>
              </a:rPr>
              <a:t> </a:t>
            </a:r>
            <a:r>
              <a:rPr lang="en-US" dirty="0" err="1" smtClean="0">
                <a:latin typeface="+mn-lt"/>
                <a:ea typeface="+mn-ea"/>
                <a:cs typeface="+mn-cs"/>
              </a:rPr>
              <a:t>chủ</a:t>
            </a:r>
            <a:r>
              <a:rPr lang="en-US" dirty="0" smtClean="0">
                <a:latin typeface="+mn-lt"/>
                <a:ea typeface="+mn-ea"/>
                <a:cs typeface="+mn-cs"/>
              </a:rPr>
              <a:t> </a:t>
            </a:r>
            <a:r>
              <a:rPr lang="en-US" dirty="0" err="1" smtClean="0">
                <a:latin typeface="+mn-lt"/>
                <a:ea typeface="+mn-ea"/>
                <a:cs typeface="+mn-cs"/>
              </a:rPr>
              <a:t>nhật</a:t>
            </a:r>
            <a:r>
              <a:rPr lang="en-US" dirty="0" smtClean="0">
                <a:latin typeface="+mn-lt"/>
                <a:ea typeface="+mn-ea"/>
                <a:cs typeface="+mn-cs"/>
              </a:rPr>
              <a:t>”</a:t>
            </a:r>
            <a:endParaRPr lang="vi-VN" dirty="0" smtClean="0">
              <a:latin typeface="+mn-lt"/>
              <a:ea typeface="+mn-ea"/>
              <a:cs typeface="+mn-cs"/>
            </a:endParaRPr>
          </a:p>
          <a:p>
            <a:pPr algn="just">
              <a:buNone/>
            </a:pPr>
            <a:r>
              <a:rPr lang="en-US" dirty="0" smtClean="0">
                <a:latin typeface="+mn-lt"/>
                <a:ea typeface="+mn-ea"/>
                <a:cs typeface="+mn-cs"/>
              </a:rPr>
              <a:t>  Q: “</a:t>
            </a:r>
            <a:r>
              <a:rPr lang="en-US" dirty="0" err="1" smtClean="0">
                <a:latin typeface="+mn-lt"/>
                <a:ea typeface="+mn-ea"/>
                <a:cs typeface="+mn-cs"/>
              </a:rPr>
              <a:t>Hôm</a:t>
            </a:r>
            <a:r>
              <a:rPr lang="en-US" dirty="0" smtClean="0">
                <a:latin typeface="+mn-lt"/>
                <a:ea typeface="+mn-ea"/>
                <a:cs typeface="+mn-cs"/>
              </a:rPr>
              <a:t> nay </a:t>
            </a:r>
            <a:r>
              <a:rPr lang="en-US" dirty="0" err="1" smtClean="0">
                <a:latin typeface="+mn-lt"/>
                <a:ea typeface="+mn-ea"/>
                <a:cs typeface="+mn-cs"/>
              </a:rPr>
              <a:t>trời</a:t>
            </a:r>
            <a:r>
              <a:rPr lang="en-US" dirty="0" smtClean="0">
                <a:latin typeface="+mn-lt"/>
                <a:ea typeface="+mn-ea"/>
                <a:cs typeface="+mn-cs"/>
              </a:rPr>
              <a:t> </a:t>
            </a:r>
            <a:r>
              <a:rPr lang="en-US" dirty="0" err="1" smtClean="0">
                <a:latin typeface="+mn-lt"/>
                <a:ea typeface="+mn-ea"/>
                <a:cs typeface="+mn-cs"/>
              </a:rPr>
              <a:t>mưa</a:t>
            </a:r>
            <a:r>
              <a:rPr lang="en-US" dirty="0" smtClean="0">
                <a:latin typeface="+mn-lt"/>
                <a:ea typeface="+mn-ea"/>
                <a:cs typeface="+mn-cs"/>
              </a:rPr>
              <a:t>”</a:t>
            </a:r>
          </a:p>
          <a:p>
            <a:pPr algn="just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vi-VN" dirty="0" smtClean="0">
                <a:latin typeface="+mn-lt"/>
                <a:ea typeface="+mn-ea"/>
                <a:cs typeface="+mn-cs"/>
              </a:rPr>
              <a:t>P </a:t>
            </a:r>
            <a:r>
              <a:rPr lang="vi-VN" dirty="0" smtClean="0">
                <a:latin typeface="+mn-lt"/>
                <a:ea typeface="+mn-ea"/>
                <a:cs typeface="+mn-cs"/>
                <a:sym typeface="Symbol"/>
              </a:rPr>
              <a:t></a:t>
            </a:r>
            <a:r>
              <a:rPr lang="vi-VN" dirty="0" smtClean="0">
                <a:latin typeface="+mn-lt"/>
                <a:ea typeface="+mn-ea"/>
                <a:cs typeface="+mn-cs"/>
              </a:rPr>
              <a:t> Q</a:t>
            </a:r>
            <a:r>
              <a:rPr lang="en-US" dirty="0" smtClean="0">
                <a:latin typeface="+mn-lt"/>
                <a:ea typeface="+mn-ea"/>
                <a:cs typeface="+mn-cs"/>
              </a:rPr>
              <a:t>: “ </a:t>
            </a:r>
            <a:r>
              <a:rPr lang="en-US" dirty="0" err="1" smtClean="0">
                <a:latin typeface="+mn-lt"/>
                <a:ea typeface="+mn-ea"/>
                <a:cs typeface="+mn-cs"/>
              </a:rPr>
              <a:t>Hôm</a:t>
            </a:r>
            <a:r>
              <a:rPr lang="en-US" dirty="0" smtClean="0">
                <a:latin typeface="+mn-lt"/>
                <a:ea typeface="+mn-ea"/>
                <a:cs typeface="+mn-cs"/>
              </a:rPr>
              <a:t> nay </a:t>
            </a:r>
            <a:r>
              <a:rPr lang="en-US" dirty="0" err="1" smtClean="0">
                <a:latin typeface="+mn-lt"/>
                <a:ea typeface="+mn-ea"/>
                <a:cs typeface="+mn-cs"/>
              </a:rPr>
              <a:t>là</a:t>
            </a:r>
            <a:r>
              <a:rPr lang="en-US" dirty="0" smtClean="0">
                <a:latin typeface="+mn-lt"/>
                <a:ea typeface="+mn-ea"/>
                <a:cs typeface="+mn-cs"/>
              </a:rPr>
              <a:t> </a:t>
            </a:r>
            <a:r>
              <a:rPr lang="en-US" dirty="0" err="1" smtClean="0">
                <a:latin typeface="+mn-lt"/>
                <a:ea typeface="+mn-ea"/>
                <a:cs typeface="+mn-cs"/>
              </a:rPr>
              <a:t>chủ</a:t>
            </a:r>
            <a:r>
              <a:rPr lang="en-US" dirty="0" smtClean="0">
                <a:latin typeface="+mn-lt"/>
                <a:ea typeface="+mn-ea"/>
                <a:cs typeface="+mn-cs"/>
              </a:rPr>
              <a:t> </a:t>
            </a:r>
            <a:r>
              <a:rPr lang="en-US" dirty="0" err="1" smtClean="0">
                <a:latin typeface="+mn-lt"/>
                <a:ea typeface="+mn-ea"/>
                <a:cs typeface="+mn-cs"/>
              </a:rPr>
              <a:t>nhật</a:t>
            </a:r>
            <a:r>
              <a:rPr lang="en-US" dirty="0" smtClean="0">
                <a:latin typeface="+mn-lt"/>
                <a:ea typeface="+mn-ea"/>
                <a:cs typeface="+mn-cs"/>
              </a:rPr>
              <a:t> </a:t>
            </a:r>
            <a:r>
              <a:rPr lang="en-US" dirty="0" err="1" smtClean="0">
                <a:latin typeface="+mn-lt"/>
                <a:ea typeface="+mn-ea"/>
                <a:cs typeface="+mn-cs"/>
              </a:rPr>
              <a:t>và</a:t>
            </a:r>
            <a:r>
              <a:rPr lang="en-US" dirty="0" smtClean="0">
                <a:latin typeface="+mn-lt"/>
                <a:ea typeface="+mn-ea"/>
                <a:cs typeface="+mn-cs"/>
              </a:rPr>
              <a:t> </a:t>
            </a:r>
            <a:r>
              <a:rPr lang="en-US" dirty="0" err="1" smtClean="0">
                <a:latin typeface="+mn-lt"/>
                <a:ea typeface="+mn-ea"/>
                <a:cs typeface="+mn-cs"/>
              </a:rPr>
              <a:t>trời</a:t>
            </a:r>
            <a:r>
              <a:rPr lang="en-US" dirty="0" smtClean="0">
                <a:latin typeface="+mn-lt"/>
                <a:ea typeface="+mn-ea"/>
                <a:cs typeface="+mn-cs"/>
              </a:rPr>
              <a:t> </a:t>
            </a:r>
            <a:r>
              <a:rPr lang="en-US" dirty="0" err="1" smtClean="0">
                <a:latin typeface="+mn-lt"/>
                <a:ea typeface="+mn-ea"/>
                <a:cs typeface="+mn-cs"/>
              </a:rPr>
              <a:t>mưa</a:t>
            </a:r>
            <a:r>
              <a:rPr lang="en-US" dirty="0" smtClean="0">
                <a:latin typeface="+mn-lt"/>
                <a:ea typeface="+mn-ea"/>
                <a:cs typeface="+mn-cs"/>
              </a:rPr>
              <a:t>”</a:t>
            </a:r>
            <a:endParaRPr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5943600" y="2667000"/>
          <a:ext cx="2755245" cy="1706880"/>
        </p:xfrm>
        <a:graphic>
          <a:graphicData uri="http://schemas.openxmlformats.org/drawingml/2006/table">
            <a:tbl>
              <a:tblPr firstRow="1" bandRow="1">
                <a:effectLst/>
                <a:tableStyleId>{7DF18680-E054-41AD-8BC1-D1AEF772440D}</a:tableStyleId>
              </a:tblPr>
              <a:tblGrid>
                <a:gridCol w="918415"/>
                <a:gridCol w="918415"/>
                <a:gridCol w="918415"/>
              </a:tblGrid>
              <a:tr h="462643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vi-VN" sz="28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Symbol"/>
                        </a:rPr>
                        <a:t>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6135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</a:p>
                    <a:p>
                      <a:pPr algn="ctr"/>
                      <a:r>
                        <a:rPr lang="en-US" dirty="0" smtClean="0"/>
                        <a:t>0</a:t>
                      </a:r>
                    </a:p>
                    <a:p>
                      <a:pPr algn="ctr"/>
                      <a:r>
                        <a:rPr lang="en-US" dirty="0" smtClean="0"/>
                        <a:t>1</a:t>
                      </a:r>
                    </a:p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</a:p>
                    <a:p>
                      <a:pPr algn="ctr"/>
                      <a:r>
                        <a:rPr lang="en-US" dirty="0" smtClean="0"/>
                        <a:t>1</a:t>
                      </a:r>
                    </a:p>
                    <a:p>
                      <a:pPr algn="ctr"/>
                      <a:r>
                        <a:rPr lang="en-US" dirty="0" smtClean="0"/>
                        <a:t>0</a:t>
                      </a:r>
                    </a:p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</a:p>
                    <a:p>
                      <a:pPr algn="ctr"/>
                      <a:r>
                        <a:rPr lang="en-US" dirty="0" smtClean="0"/>
                        <a:t>0</a:t>
                      </a:r>
                    </a:p>
                    <a:p>
                      <a:pPr algn="ctr"/>
                      <a:r>
                        <a:rPr lang="en-US" dirty="0" smtClean="0"/>
                        <a:t>0</a:t>
                      </a:r>
                    </a:p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err="1" smtClean="0"/>
              <a:t>Mệnh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đề</a:t>
            </a:r>
            <a:endParaRPr lang="en-US" sz="4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56B6-077A-4A36-A778-66B152E4D643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7772400" cy="4800600"/>
          </a:xfrm>
        </p:spPr>
        <p:txBody>
          <a:bodyPr/>
          <a:lstStyle/>
          <a:p>
            <a:pPr marL="0" indent="1588" algn="just">
              <a:buClr>
                <a:srgbClr val="FF0000"/>
              </a:buClr>
              <a:buFont typeface="+mj-lt"/>
              <a:buAutoNum type="arabicPeriod" startAt="3"/>
            </a:pPr>
            <a:r>
              <a:rPr lang="vi-VN" dirty="0" smtClean="0">
                <a:latin typeface="+mn-lt"/>
                <a:ea typeface="+mn-ea"/>
                <a:cs typeface="+mn-cs"/>
              </a:rPr>
              <a:t> </a:t>
            </a:r>
            <a:r>
              <a:rPr lang="vi-VN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Phép tuyển (nối rời,</a:t>
            </a:r>
            <a:r>
              <a:rPr lang="en-US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vi-VN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hợp): </a:t>
            </a:r>
            <a:r>
              <a:rPr lang="vi-VN" dirty="0" smtClean="0">
                <a:latin typeface="+mn-lt"/>
                <a:ea typeface="+mn-ea"/>
                <a:cs typeface="+mn-cs"/>
              </a:rPr>
              <a:t>của hai mệnh đề P, Q </a:t>
            </a:r>
            <a:r>
              <a:rPr lang="en-US" dirty="0" err="1" smtClean="0">
                <a:latin typeface="+mn-lt"/>
                <a:ea typeface="+mn-ea"/>
                <a:cs typeface="+mn-cs"/>
              </a:rPr>
              <a:t>là</a:t>
            </a:r>
            <a:r>
              <a:rPr lang="en-US" dirty="0" smtClean="0">
                <a:latin typeface="+mn-lt"/>
                <a:ea typeface="+mn-ea"/>
                <a:cs typeface="+mn-cs"/>
              </a:rPr>
              <a:t> </a:t>
            </a:r>
            <a:r>
              <a:rPr lang="en-US" dirty="0" err="1" smtClean="0">
                <a:latin typeface="+mn-lt"/>
                <a:ea typeface="+mn-ea"/>
                <a:cs typeface="+mn-cs"/>
              </a:rPr>
              <a:t>mộ</a:t>
            </a:r>
            <a:r>
              <a:rPr lang="en-US" dirty="0" err="1" smtClean="0"/>
              <a:t>t</a:t>
            </a:r>
            <a:r>
              <a:rPr lang="en-US" dirty="0" smtClean="0"/>
              <a:t> </a:t>
            </a:r>
            <a:r>
              <a:rPr lang="en-US" dirty="0" err="1" smtClean="0"/>
              <a:t>mệnh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,</a:t>
            </a:r>
            <a:r>
              <a:rPr lang="vi-VN" dirty="0" smtClean="0">
                <a:latin typeface="+mn-lt"/>
                <a:ea typeface="+mn-ea"/>
                <a:cs typeface="+mn-cs"/>
              </a:rPr>
              <a:t> kí hiệu P </a:t>
            </a:r>
            <a:r>
              <a:rPr lang="vi-VN" dirty="0" smtClean="0">
                <a:latin typeface="+mn-lt"/>
                <a:ea typeface="+mn-ea"/>
                <a:cs typeface="+mn-cs"/>
                <a:sym typeface="Symbol"/>
              </a:rPr>
              <a:t></a:t>
            </a:r>
            <a:r>
              <a:rPr lang="en-US" dirty="0" smtClean="0">
                <a:latin typeface="+mn-lt"/>
                <a:ea typeface="+mn-ea"/>
                <a:cs typeface="+mn-cs"/>
                <a:sym typeface="Symbol"/>
              </a:rPr>
              <a:t> </a:t>
            </a:r>
            <a:r>
              <a:rPr lang="vi-VN" dirty="0" smtClean="0">
                <a:latin typeface="+mn-lt"/>
                <a:ea typeface="+mn-ea"/>
                <a:cs typeface="+mn-cs"/>
              </a:rPr>
              <a:t>Q (đọc là “P hay Q”)</a:t>
            </a:r>
            <a:r>
              <a:rPr lang="en-US" dirty="0" smtClean="0">
                <a:latin typeface="+mn-lt"/>
                <a:ea typeface="+mn-ea"/>
                <a:cs typeface="+mn-cs"/>
              </a:rPr>
              <a:t>.</a:t>
            </a:r>
            <a:r>
              <a:rPr lang="vi-VN" dirty="0" smtClean="0">
                <a:latin typeface="+mn-lt"/>
                <a:ea typeface="+mn-ea"/>
                <a:cs typeface="+mn-cs"/>
              </a:rPr>
              <a:t> </a:t>
            </a:r>
          </a:p>
          <a:p>
            <a:pPr marL="0" indent="1588" algn="just">
              <a:buClr>
                <a:srgbClr val="FF0000"/>
              </a:buClr>
              <a:buNone/>
            </a:pPr>
            <a:r>
              <a:rPr lang="vi-VN" dirty="0" smtClean="0">
                <a:latin typeface="+mn-lt"/>
                <a:ea typeface="+mn-ea"/>
                <a:cs typeface="+mn-cs"/>
              </a:rPr>
              <a:t>Bảng chân trị</a:t>
            </a:r>
            <a:r>
              <a:rPr lang="en-US" dirty="0" smtClean="0">
                <a:latin typeface="+mn-lt"/>
                <a:ea typeface="+mn-ea"/>
                <a:cs typeface="+mn-cs"/>
              </a:rPr>
              <a:t>:</a:t>
            </a:r>
          </a:p>
          <a:p>
            <a:pPr marL="0" indent="1588" algn="just">
              <a:buClr>
                <a:srgbClr val="FF0000"/>
              </a:buClr>
              <a:buNone/>
            </a:pPr>
            <a:r>
              <a:rPr lang="en-US" dirty="0" smtClean="0">
                <a:solidFill>
                  <a:srgbClr val="FF0000"/>
                </a:solidFill>
              </a:rPr>
              <a:t>NX:</a:t>
            </a:r>
            <a:r>
              <a:rPr lang="vi-VN" dirty="0" smtClean="0"/>
              <a:t> P</a:t>
            </a:r>
            <a:r>
              <a:rPr lang="en-US" dirty="0" smtClean="0"/>
              <a:t> </a:t>
            </a:r>
            <a:r>
              <a:rPr lang="vi-VN" dirty="0" smtClean="0">
                <a:sym typeface="Symbol"/>
              </a:rPr>
              <a:t></a:t>
            </a:r>
            <a:r>
              <a:rPr lang="en-US" dirty="0" smtClean="0">
                <a:sym typeface="Symbol"/>
              </a:rPr>
              <a:t> </a:t>
            </a:r>
            <a:r>
              <a:rPr lang="vi-VN" dirty="0" smtClean="0"/>
              <a:t>Q sai khi và chỉ khi </a:t>
            </a:r>
            <a:endParaRPr lang="en-US" dirty="0" smtClean="0"/>
          </a:p>
          <a:p>
            <a:pPr marL="0" indent="1588" algn="just">
              <a:buClr>
                <a:srgbClr val="FF0000"/>
              </a:buClr>
              <a:buNone/>
            </a:pPr>
            <a:r>
              <a:rPr lang="vi-VN" dirty="0" smtClean="0"/>
              <a:t>P và Q đồng thời sai.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1588" algn="just">
              <a:buClr>
                <a:srgbClr val="FF0000"/>
              </a:buClr>
              <a:buNone/>
            </a:pPr>
            <a:r>
              <a:rPr lang="en-US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vi-VN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Ví dụ:</a:t>
            </a:r>
          </a:p>
          <a:p>
            <a:pPr marL="0" indent="1588" algn="just">
              <a:buClr>
                <a:srgbClr val="FF0000"/>
              </a:buClr>
              <a:buNone/>
            </a:pPr>
            <a:r>
              <a:rPr lang="en-US" dirty="0"/>
              <a:t> </a:t>
            </a:r>
            <a:r>
              <a:rPr lang="en-US" dirty="0" smtClean="0"/>
              <a:t>  - e </a:t>
            </a:r>
            <a:r>
              <a:rPr lang="vi-VN" dirty="0" smtClean="0">
                <a:latin typeface="+mn-lt"/>
                <a:ea typeface="+mn-ea"/>
                <a:cs typeface="+mn-cs"/>
              </a:rPr>
              <a:t>&gt;</a:t>
            </a:r>
            <a:r>
              <a:rPr lang="en-US" dirty="0" smtClean="0">
                <a:latin typeface="+mn-lt"/>
                <a:ea typeface="+mn-ea"/>
                <a:cs typeface="+mn-cs"/>
              </a:rPr>
              <a:t> </a:t>
            </a:r>
            <a:r>
              <a:rPr lang="vi-VN" dirty="0" smtClean="0">
                <a:latin typeface="+mn-lt"/>
                <a:ea typeface="+mn-ea"/>
                <a:cs typeface="+mn-cs"/>
              </a:rPr>
              <a:t>4 hay </a:t>
            </a:r>
            <a:r>
              <a:rPr lang="en-US" dirty="0" smtClean="0"/>
              <a:t>e </a:t>
            </a:r>
            <a:r>
              <a:rPr lang="vi-VN" dirty="0" smtClean="0">
                <a:latin typeface="+mn-lt"/>
                <a:ea typeface="+mn-ea"/>
                <a:cs typeface="+mn-cs"/>
              </a:rPr>
              <a:t>&gt;</a:t>
            </a:r>
            <a:r>
              <a:rPr lang="en-US" dirty="0" smtClean="0">
                <a:latin typeface="+mn-lt"/>
                <a:ea typeface="+mn-ea"/>
                <a:cs typeface="+mn-cs"/>
              </a:rPr>
              <a:t> </a:t>
            </a:r>
            <a:r>
              <a:rPr lang="vi-VN" dirty="0" smtClean="0">
                <a:latin typeface="+mn-lt"/>
                <a:ea typeface="+mn-ea"/>
                <a:cs typeface="+mn-cs"/>
              </a:rPr>
              <a:t>5 (S)</a:t>
            </a:r>
          </a:p>
          <a:p>
            <a:pPr marL="0" indent="1588" algn="just">
              <a:buClr>
                <a:srgbClr val="FF0000"/>
              </a:buClr>
              <a:buNone/>
            </a:pPr>
            <a:r>
              <a:rPr lang="vi-VN" dirty="0" smtClean="0">
                <a:latin typeface="+mn-lt"/>
                <a:ea typeface="+mn-ea"/>
                <a:cs typeface="+mn-cs"/>
              </a:rPr>
              <a:t> </a:t>
            </a:r>
            <a:r>
              <a:rPr lang="en-US" dirty="0" smtClean="0">
                <a:latin typeface="+mn-lt"/>
                <a:ea typeface="+mn-ea"/>
                <a:cs typeface="+mn-cs"/>
              </a:rPr>
              <a:t>  - </a:t>
            </a:r>
            <a:r>
              <a:rPr lang="vi-VN" dirty="0" smtClean="0">
                <a:latin typeface="+mn-lt"/>
                <a:ea typeface="+mn-ea"/>
                <a:cs typeface="+mn-cs"/>
              </a:rPr>
              <a:t>2 là số nguyên tố hay là số </a:t>
            </a:r>
            <a:r>
              <a:rPr lang="en-US" dirty="0" err="1" smtClean="0">
                <a:latin typeface="+mn-lt"/>
                <a:ea typeface="+mn-ea"/>
                <a:cs typeface="+mn-cs"/>
              </a:rPr>
              <a:t>lẻ</a:t>
            </a:r>
            <a:r>
              <a:rPr lang="vi-VN" dirty="0" smtClean="0">
                <a:latin typeface="+mn-lt"/>
                <a:ea typeface="+mn-ea"/>
                <a:cs typeface="+mn-cs"/>
              </a:rPr>
              <a:t> (Đ)</a:t>
            </a:r>
            <a:endParaRPr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5943599" y="3020672"/>
          <a:ext cx="2755245" cy="1706880"/>
        </p:xfrm>
        <a:graphic>
          <a:graphicData uri="http://schemas.openxmlformats.org/drawingml/2006/table">
            <a:tbl>
              <a:tblPr firstRow="1" bandRow="1">
                <a:effectLst/>
                <a:tableStyleId>{7DF18680-E054-41AD-8BC1-D1AEF772440D}</a:tableStyleId>
              </a:tblPr>
              <a:tblGrid>
                <a:gridCol w="918415"/>
                <a:gridCol w="918415"/>
                <a:gridCol w="91841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vi-VN" sz="28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Symbol"/>
                        </a:rPr>
                        <a:t>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16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</a:p>
                    <a:p>
                      <a:pPr algn="ctr"/>
                      <a:r>
                        <a:rPr lang="en-US" dirty="0" smtClean="0"/>
                        <a:t>0</a:t>
                      </a:r>
                    </a:p>
                    <a:p>
                      <a:pPr algn="ctr"/>
                      <a:r>
                        <a:rPr lang="en-US" dirty="0" smtClean="0"/>
                        <a:t>1</a:t>
                      </a:r>
                    </a:p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</a:p>
                    <a:p>
                      <a:pPr algn="ctr"/>
                      <a:r>
                        <a:rPr lang="en-US" dirty="0" smtClean="0"/>
                        <a:t>1</a:t>
                      </a:r>
                    </a:p>
                    <a:p>
                      <a:pPr algn="ctr"/>
                      <a:r>
                        <a:rPr lang="en-US" dirty="0" smtClean="0"/>
                        <a:t>0</a:t>
                      </a:r>
                    </a:p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</a:p>
                    <a:p>
                      <a:pPr algn="ctr"/>
                      <a:r>
                        <a:rPr lang="en-US" dirty="0" smtClean="0"/>
                        <a:t>1</a:t>
                      </a:r>
                    </a:p>
                    <a:p>
                      <a:pPr algn="ctr"/>
                      <a:r>
                        <a:rPr lang="en-US" dirty="0" smtClean="0"/>
                        <a:t>1</a:t>
                      </a:r>
                    </a:p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err="1" smtClean="0"/>
              <a:t>Mệnh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đề</a:t>
            </a:r>
            <a:endParaRPr lang="en-US" sz="4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56B6-077A-4A36-A778-66B152E4D643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yers">
  <a:themeElements>
    <a:clrScheme name="Office Theme 6">
      <a:dk1>
        <a:srgbClr val="000000"/>
      </a:dk1>
      <a:lt1>
        <a:srgbClr val="FFFFE1"/>
      </a:lt1>
      <a:dk2>
        <a:srgbClr val="330033"/>
      </a:dk2>
      <a:lt2>
        <a:srgbClr val="330033"/>
      </a:lt2>
      <a:accent1>
        <a:srgbClr val="CCCC99"/>
      </a:accent1>
      <a:accent2>
        <a:srgbClr val="FF0000"/>
      </a:accent2>
      <a:accent3>
        <a:srgbClr val="FFFFEE"/>
      </a:accent3>
      <a:accent4>
        <a:srgbClr val="000000"/>
      </a:accent4>
      <a:accent5>
        <a:srgbClr val="E2E2CA"/>
      </a:accent5>
      <a:accent6>
        <a:srgbClr val="E70000"/>
      </a:accent6>
      <a:hlink>
        <a:srgbClr val="990033"/>
      </a:hlink>
      <a:folHlink>
        <a:srgbClr val="B2B2B2"/>
      </a:folHlink>
    </a:clrScheme>
    <a:fontScheme name="Office Theme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Layers</Template>
  <TotalTime>5264</TotalTime>
  <Words>3260</Words>
  <Application>Microsoft Office PowerPoint</Application>
  <PresentationFormat>Trình chiếu Trên màn hình (4:3)</PresentationFormat>
  <Paragraphs>563</Paragraphs>
  <Slides>63</Slides>
  <Notes>12</Notes>
  <HiddenSlides>0</HiddenSlides>
  <MMClips>0</MMClips>
  <ScaleCrop>false</ScaleCrop>
  <HeadingPairs>
    <vt:vector size="8" baseType="variant">
      <vt:variant>
        <vt:lpstr>Phông được Dùng</vt:lpstr>
      </vt:variant>
      <vt:variant>
        <vt:i4>5</vt:i4>
      </vt:variant>
      <vt:variant>
        <vt:lpstr>Chủ đề</vt:lpstr>
      </vt:variant>
      <vt:variant>
        <vt:i4>1</vt:i4>
      </vt:variant>
      <vt:variant>
        <vt:lpstr>Máy chủ nhúng OLE</vt:lpstr>
      </vt:variant>
      <vt:variant>
        <vt:i4>1</vt:i4>
      </vt:variant>
      <vt:variant>
        <vt:lpstr>Tiêu đề Bản chiếu</vt:lpstr>
      </vt:variant>
      <vt:variant>
        <vt:i4>63</vt:i4>
      </vt:variant>
    </vt:vector>
  </HeadingPairs>
  <TitlesOfParts>
    <vt:vector size="70" baseType="lpstr">
      <vt:lpstr>Arial</vt:lpstr>
      <vt:lpstr>Calibri</vt:lpstr>
      <vt:lpstr>Symbol</vt:lpstr>
      <vt:lpstr>Times New Roman</vt:lpstr>
      <vt:lpstr>Wingdings</vt:lpstr>
      <vt:lpstr>Layers</vt:lpstr>
      <vt:lpstr>Equation</vt:lpstr>
      <vt:lpstr>CẤU TRÚC RỜI RẠC</vt:lpstr>
      <vt:lpstr>CHƯƠNG I: CƠ SỞ LÔGIC</vt:lpstr>
      <vt:lpstr>Mệnh đề</vt:lpstr>
      <vt:lpstr>Mệnh đề</vt:lpstr>
      <vt:lpstr>Mệnh đề</vt:lpstr>
      <vt:lpstr>Mệnh đề</vt:lpstr>
      <vt:lpstr>Mệnh đề</vt:lpstr>
      <vt:lpstr>Mệnh đề</vt:lpstr>
      <vt:lpstr>Mệnh đề</vt:lpstr>
      <vt:lpstr>Mệnh đề</vt:lpstr>
      <vt:lpstr>Mệnh đề</vt:lpstr>
      <vt:lpstr>Biểu thức logic (Dạng mệnh đề)</vt:lpstr>
      <vt:lpstr>Biểu thức logic</vt:lpstr>
      <vt:lpstr>Biểu thức logic</vt:lpstr>
      <vt:lpstr>Biểu thức logic</vt:lpstr>
      <vt:lpstr>Biểu thức logic</vt:lpstr>
      <vt:lpstr>Biểu thức logic</vt:lpstr>
      <vt:lpstr>Các luật logic</vt:lpstr>
      <vt:lpstr>Các luật logic</vt:lpstr>
      <vt:lpstr>Các luật logic</vt:lpstr>
      <vt:lpstr>Các luật logic</vt:lpstr>
      <vt:lpstr>Qui tắc suy diễn</vt:lpstr>
      <vt:lpstr>Qui tắc suy diễn</vt:lpstr>
      <vt:lpstr>Qui tắc suy diễn </vt:lpstr>
      <vt:lpstr>Qui tắc suy diễn </vt:lpstr>
      <vt:lpstr>Qui tắc suy diễn </vt:lpstr>
      <vt:lpstr>Qui tắc suy diễn </vt:lpstr>
      <vt:lpstr>Qui tắc suy diễn</vt:lpstr>
      <vt:lpstr>Qui tắc suy diễn</vt:lpstr>
      <vt:lpstr>Qui tắc suy diễn</vt:lpstr>
      <vt:lpstr>Qui tắc suy diễn</vt:lpstr>
      <vt:lpstr>Qui tắc suy diễn</vt:lpstr>
      <vt:lpstr>Qui tắc suy diễn</vt:lpstr>
      <vt:lpstr>Qui tắc suy diễn</vt:lpstr>
      <vt:lpstr>Qui tắc suy diễn</vt:lpstr>
      <vt:lpstr>Qui tắc suy diễn</vt:lpstr>
      <vt:lpstr>Qui tắc suy diễn</vt:lpstr>
      <vt:lpstr>Suy luận (lập luận) sau đúng không đúng?</vt:lpstr>
      <vt:lpstr>Bản trình bày PowerPoint</vt:lpstr>
      <vt:lpstr>Qui tắc  suy diễn</vt:lpstr>
      <vt:lpstr>Giải</vt:lpstr>
      <vt:lpstr>Vị từ - Lượng từ</vt:lpstr>
      <vt:lpstr>Vị từ - Lượng từ</vt:lpstr>
      <vt:lpstr>Vị từ - Lượng từ</vt:lpstr>
      <vt:lpstr>Bản trình bày PowerPoint</vt:lpstr>
      <vt:lpstr>Bản trình bày PowerPoint</vt:lpstr>
      <vt:lpstr>Vị từ - Lượng từ</vt:lpstr>
      <vt:lpstr>Vị từ - Lượng từ</vt:lpstr>
      <vt:lpstr>Bản trình bày PowerPoint</vt:lpstr>
      <vt:lpstr>Bản trình bày PowerPoint</vt:lpstr>
      <vt:lpstr>Bản trình bày PowerPoint</vt:lpstr>
      <vt:lpstr>Bản trình bày PowerPoint</vt:lpstr>
      <vt:lpstr>Vị từ - Lượng từ</vt:lpstr>
      <vt:lpstr>Vị từ - Lượng từ</vt:lpstr>
      <vt:lpstr>Vị từ - Lượng từ</vt:lpstr>
      <vt:lpstr>Bản trình bày PowerPoint</vt:lpstr>
      <vt:lpstr>Qui nạp</vt:lpstr>
      <vt:lpstr>Qui nạp</vt:lpstr>
      <vt:lpstr>Qui nạp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Cấu trúc rời rạc</dc:title>
  <dc:creator>MOP</dc:creator>
  <cp:lastModifiedBy>Le Huynh My Van</cp:lastModifiedBy>
  <cp:revision>270</cp:revision>
  <cp:lastPrinted>1601-01-01T00:00:00Z</cp:lastPrinted>
  <dcterms:created xsi:type="dcterms:W3CDTF">2011-10-02T12:41:29Z</dcterms:created>
  <dcterms:modified xsi:type="dcterms:W3CDTF">2017-09-10T12:43:39Z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TC102037551033</vt:lpwstr>
  </property>
</Properties>
</file>