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7"/>
  </p:notesMasterIdLst>
  <p:sldIdLst>
    <p:sldId id="554" r:id="rId2"/>
    <p:sldId id="380" r:id="rId3"/>
    <p:sldId id="392" r:id="rId4"/>
    <p:sldId id="393" r:id="rId5"/>
    <p:sldId id="394" r:id="rId6"/>
    <p:sldId id="396" r:id="rId7"/>
    <p:sldId id="397" r:id="rId8"/>
    <p:sldId id="400" r:id="rId9"/>
    <p:sldId id="401" r:id="rId10"/>
    <p:sldId id="403" r:id="rId11"/>
    <p:sldId id="404" r:id="rId12"/>
    <p:sldId id="406" r:id="rId13"/>
    <p:sldId id="513" r:id="rId14"/>
    <p:sldId id="414" r:id="rId15"/>
    <p:sldId id="504" r:id="rId16"/>
    <p:sldId id="505" r:id="rId17"/>
    <p:sldId id="417" r:id="rId18"/>
    <p:sldId id="418" r:id="rId19"/>
    <p:sldId id="419" r:id="rId20"/>
    <p:sldId id="420" r:id="rId21"/>
    <p:sldId id="433" r:id="rId22"/>
    <p:sldId id="514" r:id="rId23"/>
    <p:sldId id="515" r:id="rId24"/>
    <p:sldId id="517" r:id="rId25"/>
    <p:sldId id="518" r:id="rId26"/>
    <p:sldId id="519" r:id="rId27"/>
    <p:sldId id="520" r:id="rId28"/>
    <p:sldId id="521" r:id="rId29"/>
    <p:sldId id="522" r:id="rId30"/>
    <p:sldId id="444" r:id="rId31"/>
    <p:sldId id="523" r:id="rId32"/>
    <p:sldId id="524" r:id="rId33"/>
    <p:sldId id="525" r:id="rId34"/>
    <p:sldId id="526" r:id="rId35"/>
    <p:sldId id="452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391" r:id="rId46"/>
    <p:sldId id="472" r:id="rId47"/>
    <p:sldId id="473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60" r:id="rId60"/>
    <p:sldId id="561" r:id="rId61"/>
    <p:sldId id="562" r:id="rId62"/>
    <p:sldId id="563" r:id="rId63"/>
    <p:sldId id="564" r:id="rId64"/>
    <p:sldId id="565" r:id="rId65"/>
    <p:sldId id="547" r:id="rId66"/>
    <p:sldId id="555" r:id="rId67"/>
    <p:sldId id="556" r:id="rId68"/>
    <p:sldId id="557" r:id="rId69"/>
    <p:sldId id="558" r:id="rId70"/>
    <p:sldId id="548" r:id="rId71"/>
    <p:sldId id="549" r:id="rId72"/>
    <p:sldId id="550" r:id="rId73"/>
    <p:sldId id="559" r:id="rId74"/>
    <p:sldId id="551" r:id="rId75"/>
    <p:sldId id="552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tan" initials="dt" lastIdx="1" clrIdx="0">
    <p:extLst>
      <p:ext uri="{19B8F6BF-5375-455C-9EA6-DF929625EA0E}">
        <p15:presenceInfo xmlns:p15="http://schemas.microsoft.com/office/powerpoint/2012/main" userId="10f0cccea2fc0f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7C80"/>
    <a:srgbClr val="FF0000"/>
    <a:srgbClr val="FF9900"/>
    <a:srgbClr val="FFCC00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7111" autoAdjust="0"/>
  </p:normalViewPr>
  <p:slideViewPr>
    <p:cSldViewPr>
      <p:cViewPr varScale="1">
        <p:scale>
          <a:sx n="71" d="100"/>
          <a:sy n="71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B7CC94-87B7-48A0-85C1-954A44E7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7CC94-87B7-48A0-85C1-954A44E705D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0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0BB538-3A1E-4090-B284-F0498C7419D5}" type="slidenum">
              <a:rPr lang="en-US" smtClean="0">
                <a:latin typeface="Arial" panose="020B0604020202020204" pitchFamily="34" charset="0"/>
              </a:rPr>
              <a:pPr/>
              <a:t>10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3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151185-F93F-4729-A5E5-F1B1A280AEB8}" type="slidenum">
              <a:rPr lang="en-US" smtClean="0">
                <a:latin typeface="Arial" panose="020B0604020202020204" pitchFamily="34" charset="0"/>
              </a:rPr>
              <a:pPr/>
              <a:t>11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10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F0ED3F-D17C-4D1B-A394-ABB6D63BF661}" type="slidenum">
              <a:rPr lang="en-US" smtClean="0">
                <a:latin typeface="Arial" panose="020B0604020202020204" pitchFamily="34" charset="0"/>
              </a:rPr>
              <a:pPr/>
              <a:t>12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86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FF6BFA-4856-4E65-8944-EA763FC1DDAC}" type="slidenum">
              <a:rPr lang="en-US" smtClean="0">
                <a:latin typeface="Arial" panose="020B0604020202020204" pitchFamily="34" charset="0"/>
              </a:rPr>
              <a:pPr/>
              <a:t>13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118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3CB3AB-8A51-47A4-BAA6-74E042BD413F}" type="slidenum">
              <a:rPr lang="en-US" smtClean="0">
                <a:latin typeface="Arial" panose="020B0604020202020204" pitchFamily="34" charset="0"/>
              </a:rPr>
              <a:pPr/>
              <a:t>14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3698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7CC94-87B7-48A0-85C1-954A44E705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AED97B-4C08-411A-A9A7-6530DC58649B}" type="slidenum">
              <a:rPr lang="en-US" smtClean="0">
                <a:latin typeface="Arial" panose="020B0604020202020204" pitchFamily="34" charset="0"/>
              </a:rPr>
              <a:pPr/>
              <a:t>17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893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542A1B-690E-4E0C-B21E-BFBBCDD3342E}" type="slidenum">
              <a:rPr lang="en-US" smtClean="0">
                <a:latin typeface="Arial" panose="020B0604020202020204" pitchFamily="34" charset="0"/>
              </a:rPr>
              <a:pPr/>
              <a:t>18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529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39A727-26EA-4648-B566-0F90AFECFCBF}" type="slidenum">
              <a:rPr lang="en-US" smtClean="0">
                <a:latin typeface="Arial" panose="020B0604020202020204" pitchFamily="34" charset="0"/>
              </a:rPr>
              <a:pPr/>
              <a:t>19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571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5683D0-6356-41A2-B7C6-3B9EF8588803}" type="slidenum">
              <a:rPr lang="en-US" smtClean="0">
                <a:latin typeface="Arial" panose="020B0604020202020204" pitchFamily="34" charset="0"/>
              </a:rPr>
              <a:pPr/>
              <a:t>20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324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6B5EE7-843A-41BC-8BE4-7A4ECC3B88D7}" type="slidenum">
              <a:rPr lang="en-US" smtClean="0">
                <a:latin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188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966C97-6636-48CA-BF8B-415D977A2D35}" type="slidenum">
              <a:rPr lang="en-US" smtClean="0">
                <a:latin typeface="Arial" panose="020B0604020202020204" pitchFamily="34" charset="0"/>
              </a:rPr>
              <a:pPr/>
              <a:t>21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306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DE8CCD-AD46-485A-81C7-217ED16AEEE9}" type="slidenum">
              <a:rPr lang="en-US" smtClean="0">
                <a:latin typeface="Arial" panose="020B0604020202020204" pitchFamily="34" charset="0"/>
              </a:rPr>
              <a:pPr/>
              <a:t>22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59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80296F-42CD-40F1-BF1F-255B5728E4AE}" type="slidenum">
              <a:rPr lang="en-US" smtClean="0">
                <a:latin typeface="Arial" panose="020B0604020202020204" pitchFamily="34" charset="0"/>
              </a:rPr>
              <a:pPr/>
              <a:t>23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05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086071-A78D-407C-B4EF-4842831A3E75}" type="slidenum">
              <a:rPr lang="en-US" smtClean="0">
                <a:latin typeface="Arial" panose="020B0604020202020204" pitchFamily="34" charset="0"/>
              </a:rPr>
              <a:pPr/>
              <a:t>24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1004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2DEFB8-4D21-4EDD-9013-F36630A15C76}" type="slidenum">
              <a:rPr lang="en-US" smtClean="0">
                <a:latin typeface="Arial" panose="020B0604020202020204" pitchFamily="34" charset="0"/>
              </a:rPr>
              <a:pPr/>
              <a:t>25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637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97F076-71EA-4EDA-89A0-13807793C264}" type="slidenum">
              <a:rPr lang="en-US" smtClean="0">
                <a:latin typeface="Arial" panose="020B0604020202020204" pitchFamily="34" charset="0"/>
              </a:rPr>
              <a:pPr/>
              <a:t>26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3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C4AF94-006E-4A9C-9DE7-97D4C7E43320}" type="slidenum">
              <a:rPr lang="en-US" smtClean="0">
                <a:latin typeface="Arial" panose="020B0604020202020204" pitchFamily="34" charset="0"/>
              </a:rPr>
              <a:pPr/>
              <a:t>27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1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526163-CA51-4A85-B9B0-BF2E8AF43849}" type="slidenum">
              <a:rPr lang="en-US" smtClean="0">
                <a:latin typeface="Arial" panose="020B0604020202020204" pitchFamily="34" charset="0"/>
              </a:rPr>
              <a:pPr/>
              <a:t>28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13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C3E52F-A672-4A19-90C5-81A71C22BE38}" type="slidenum">
              <a:rPr lang="en-US" smtClean="0">
                <a:latin typeface="Arial" panose="020B0604020202020204" pitchFamily="34" charset="0"/>
              </a:rPr>
              <a:pPr/>
              <a:t>29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466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63E1CF-89AA-4121-AD6F-9259CEA7CEB9}" type="slidenum">
              <a:rPr lang="en-US" smtClean="0">
                <a:latin typeface="Arial" panose="020B0604020202020204" pitchFamily="34" charset="0"/>
              </a:rPr>
              <a:pPr/>
              <a:t>30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25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7E5A44-599E-4A4E-8AAB-C0D4EB5F1C94}" type="slidenum">
              <a:rPr lang="en-US" smtClean="0">
                <a:latin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16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A704F3-135A-4340-901A-070C23D21659}" type="slidenum">
              <a:rPr lang="en-US" smtClean="0">
                <a:latin typeface="Arial" panose="020B0604020202020204" pitchFamily="34" charset="0"/>
              </a:rPr>
              <a:pPr/>
              <a:t>31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67F124-26BC-4B11-B1C7-764BA8504791}" type="slidenum">
              <a:rPr lang="en-US" smtClean="0">
                <a:latin typeface="Arial" panose="020B0604020202020204" pitchFamily="34" charset="0"/>
              </a:rPr>
              <a:pPr/>
              <a:t>32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30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D122D0-BB08-44A3-9A2A-7374FE649493}" type="slidenum">
              <a:rPr lang="en-US" smtClean="0">
                <a:latin typeface="Arial" panose="020B0604020202020204" pitchFamily="34" charset="0"/>
              </a:rPr>
              <a:pPr/>
              <a:t>33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274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CD19ED-877E-4E56-B7B3-E7F25B6EFFD7}" type="slidenum">
              <a:rPr lang="en-US" smtClean="0">
                <a:latin typeface="Arial" panose="020B0604020202020204" pitchFamily="34" charset="0"/>
              </a:rPr>
              <a:pPr/>
              <a:t>34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522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FFB6B7-F602-4965-84AE-1237CDF41D1A}" type="slidenum">
              <a:rPr lang="en-US" smtClean="0">
                <a:latin typeface="Arial" panose="020B0604020202020204" pitchFamily="34" charset="0"/>
              </a:rPr>
              <a:pPr/>
              <a:t>35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843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D0F855-F5EE-45B9-A569-8BD57F0A49E0}" type="slidenum">
              <a:rPr lang="en-US" smtClean="0">
                <a:latin typeface="Arial" panose="020B0604020202020204" pitchFamily="34" charset="0"/>
              </a:rPr>
              <a:pPr/>
              <a:t>36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017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84C548-2A71-4E0C-AF0E-9C95388CD626}" type="slidenum">
              <a:rPr lang="en-US" smtClean="0">
                <a:latin typeface="Arial" panose="020B0604020202020204" pitchFamily="34" charset="0"/>
              </a:rPr>
              <a:pPr/>
              <a:t>37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42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46C1F8-6FB5-4E9B-AEC0-F68961EB4C69}" type="slidenum">
              <a:rPr lang="en-US" smtClean="0">
                <a:latin typeface="Arial" panose="020B0604020202020204" pitchFamily="34" charset="0"/>
              </a:rPr>
              <a:pPr/>
              <a:t>45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90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70B8B3-2D56-45E7-9695-4D7E1E782AAA}" type="slidenum">
              <a:rPr lang="en-US" smtClean="0">
                <a:latin typeface="Arial" panose="020B0604020202020204" pitchFamily="34" charset="0"/>
              </a:rPr>
              <a:pPr/>
              <a:t>46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580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D56773-9AFA-44C1-8249-B68CB021A40A}" type="slidenum">
              <a:rPr lang="en-US" smtClean="0">
                <a:latin typeface="Arial" panose="020B0604020202020204" pitchFamily="34" charset="0"/>
              </a:rPr>
              <a:pPr/>
              <a:t>47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2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276005-FA6B-471C-B087-55BA618BBCBA}" type="slidenum">
              <a:rPr lang="en-US" smtClean="0">
                <a:latin typeface="Arial" panose="020B0604020202020204" pitchFamily="34" charset="0"/>
              </a:rPr>
              <a:pPr/>
              <a:t>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383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FDBCAB-A29C-4216-9BF9-1A6D2A3281A6}" type="slidenum">
              <a:rPr lang="en-US" smtClean="0">
                <a:latin typeface="Arial" panose="020B0604020202020204" pitchFamily="34" charset="0"/>
              </a:rPr>
              <a:pPr/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77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FCD2A2-E5BA-4399-9AB2-5F198684B665}" type="slidenum">
              <a:rPr lang="en-US" smtClean="0">
                <a:latin typeface="Arial" panose="020B0604020202020204" pitchFamily="34" charset="0"/>
              </a:rPr>
              <a:pPr/>
              <a:t>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1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B4618E-001C-4D98-9A7F-3B0EFA00AC7B}" type="slidenum">
              <a:rPr lang="en-US" smtClean="0">
                <a:latin typeface="Arial" panose="020B0604020202020204" pitchFamily="34" charset="0"/>
              </a:rPr>
              <a:pPr/>
              <a:t>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87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D6411-AD47-4658-AF4E-A360BAAA382E}" type="slidenum">
              <a:rPr lang="en-US" smtClean="0">
                <a:latin typeface="Arial" panose="020B0604020202020204" pitchFamily="34" charset="0"/>
              </a:rPr>
              <a:pPr/>
              <a:t>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77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412D47-C849-4EA0-BF4E-9609754AC227}" type="slidenum">
              <a:rPr lang="en-US" smtClean="0">
                <a:latin typeface="Arial" panose="020B0604020202020204" pitchFamily="34" charset="0"/>
              </a:rPr>
              <a:pPr/>
              <a:t>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394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gif"/><Relationship Id="rId2" Type="http://schemas.openxmlformats.org/officeDocument/2006/relationships/hyperlink" Target="javascript:void(0)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1079986"/>
            <a:ext cx="9372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THUYẾT TRÌNH</a:t>
            </a:r>
          </a:p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5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sz="4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0397"/>
            <a:ext cx="7772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TRƯỜNG ĐẠI HỌC CÔNG NGHỆ THÔNG TIN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362201"/>
            <a:ext cx="2381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Ví dụ: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347714" cy="388077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mtClean="0"/>
              <a:t>	</a:t>
            </a:r>
            <a:r>
              <a:rPr lang="es-ES" sz="2800" smtClean="0"/>
              <a:t>Cho U là tập bất kỳ, trên A = </a:t>
            </a:r>
            <a:r>
              <a:rPr lang="es-ES" sz="2800" smtClean="0">
                <a:latin typeface="Script MT Bold" pitchFamily="66" charset="0"/>
              </a:rPr>
              <a:t>P</a:t>
            </a:r>
            <a:r>
              <a:rPr lang="es-ES" sz="2800" smtClean="0"/>
              <a:t>(U) (</a:t>
            </a:r>
            <a:r>
              <a:rPr lang="es-ES" sz="2800" i="1" smtClean="0"/>
              <a:t>tập các tập con của U</a:t>
            </a:r>
            <a:r>
              <a:rPr lang="es-ES" sz="2800" smtClean="0"/>
              <a:t>) xét phép </a:t>
            </a:r>
            <a:r>
              <a:rPr lang="es-ES" sz="2800" smtClean="0">
                <a:sym typeface="Symbol" panose="05050102010706020507" pitchFamily="18" charset="2"/>
              </a:rPr>
              <a:t> là phép</a:t>
            </a:r>
            <a:r>
              <a:rPr lang="es-ES" sz="2800" smtClean="0"/>
              <a:t> </a:t>
            </a:r>
            <a:r>
              <a:rPr lang="es-ES" sz="2800" smtClean="0">
                <a:sym typeface="Symbol" panose="05050102010706020507" pitchFamily="18" charset="2"/>
              </a:rPr>
              <a:t></a:t>
            </a:r>
            <a:r>
              <a:rPr lang="es-ES" sz="2800" smtClean="0"/>
              <a:t>, phép </a:t>
            </a:r>
            <a:r>
              <a:rPr lang="es-ES" sz="2800" smtClean="0">
                <a:sym typeface="Symbol" panose="05050102010706020507" pitchFamily="18" charset="2"/>
              </a:rPr>
              <a:t> là phép </a:t>
            </a:r>
            <a:r>
              <a:rPr lang="es-ES" sz="2800" smtClean="0"/>
              <a:t>, phép </a:t>
            </a:r>
            <a:r>
              <a:rPr lang="es-ES" sz="2800" baseline="30000" smtClean="0"/>
              <a:t>/</a:t>
            </a:r>
            <a:r>
              <a:rPr lang="es-ES" sz="2800" smtClean="0"/>
              <a:t> là phép lấy phần bù, phần tử 0 là tập rỗng </a:t>
            </a:r>
            <a:r>
              <a:rPr lang="es-ES" sz="2800" smtClean="0">
                <a:sym typeface="Symbol" panose="05050102010706020507" pitchFamily="18" charset="2"/>
              </a:rPr>
              <a:t></a:t>
            </a:r>
            <a:r>
              <a:rPr lang="es-ES" sz="2800" smtClean="0"/>
              <a:t> còn phần tử 1 là tập U.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" sz="2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Khi đó </a:t>
            </a:r>
            <a:r>
              <a:rPr lang="es-ES" sz="2800" smtClean="0">
                <a:latin typeface="Script MT Bold" pitchFamily="66" charset="0"/>
              </a:rPr>
              <a:t>P</a:t>
            </a:r>
            <a:r>
              <a:rPr lang="es-ES" sz="2800" smtClean="0"/>
              <a:t>(U) là một đại số Boole.</a:t>
            </a:r>
            <a:endParaRPr lang="en-US" sz="280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96200" y="6492874"/>
            <a:ext cx="1295400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dụ: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30400"/>
            <a:ext cx="6934200" cy="3881438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Tích Descartes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của các đại số Boole A, B là một đại số Boole, trong đó: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		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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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	(a, b)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= (a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b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(0,0) là phần tử 0 trong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B,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(1,1) là phần tử 1 trong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B.</a:t>
            </a:r>
            <a:endParaRPr lang="es-E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Đặc biệt,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latin typeface="Script MT Bold" pitchFamily="66" charset="0"/>
              </a:rPr>
              <a:t>B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là một đại số Boole.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-228600" y="457200"/>
            <a:ext cx="7543800" cy="6553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Nếu không nói gì thêm, tất cả các tập được nói đến trong chương này đều là tập hữu hạn.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endParaRPr lang="es-E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Nhắc lại: Một tập hữu hạn sắp thứ tự luôn luôn có phần tử tối tiểu/tối đại.</a:t>
            </a:r>
            <a:endParaRPr 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Trên một đại số Boole tổng quát chúng ta cũng có các hằng đẳng thức giống như các hằng đẳng thức đã xét trên đại số logic B.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7096" y="25400"/>
            <a:ext cx="8136904" cy="6719596"/>
          </a:xfrm>
          <a:prstGeom prst="rect">
            <a:avLst/>
          </a:prstGeom>
          <a:blipFill rotWithShape="0">
            <a:blip r:embed="rId3"/>
            <a:stretch>
              <a:fillRect l="-599" t="-45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Hàm Boole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78255" y="1676400"/>
            <a:ext cx="7010400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mtClean="0"/>
              <a:t>	</a:t>
            </a:r>
            <a:r>
              <a:rPr lang="es-ES" sz="2800" smtClean="0">
                <a:solidFill>
                  <a:srgbClr val="FF0000"/>
                </a:solidFill>
              </a:rPr>
              <a:t>Định nghĩa: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Ánh xạ f: B</a:t>
            </a:r>
            <a:r>
              <a:rPr lang="es-ES" sz="2800" baseline="30000" smtClean="0"/>
              <a:t>n</a:t>
            </a:r>
            <a:r>
              <a:rPr lang="en-US" sz="2800" smtClean="0">
                <a:sym typeface="Symbol" panose="05050102010706020507" pitchFamily="18" charset="2"/>
              </a:rPr>
              <a:t></a:t>
            </a:r>
            <a:r>
              <a:rPr lang="es-ES" sz="2800" smtClean="0"/>
              <a:t>B gọi là một hàm Boole n biến.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Hàm đồng nhất bằng 1 ký hiệu là 1, hàm đồng nhất bằng 0 ký hi</a:t>
            </a:r>
            <a:r>
              <a:rPr lang="en-US" sz="2800" smtClean="0"/>
              <a:t>ệu là 0. Tập tất cả các hàm Boole n – biến ký hiệu là </a:t>
            </a:r>
            <a:r>
              <a:rPr lang="en-US" sz="2800" smtClean="0">
                <a:latin typeface="Script MT Bold" pitchFamily="66" charset="0"/>
              </a:rPr>
              <a:t>F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-228600" y="838200"/>
            <a:ext cx="8365067" cy="5279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Cho f và g là hai hàm Boole n biến.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Chúng ta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/>
              <a:t>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các định nghĩa như sau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1) (f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g)(x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g(x</a:t>
            </a:r>
            <a:r>
              <a:rPr lang="en-US" sz="2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2)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(f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g)(x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g(x</a:t>
            </a:r>
            <a:r>
              <a:rPr lang="en-US" sz="2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3) f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(f(x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))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                       với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mọi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.	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67818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có F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cùng các phép toán này lập thành một đại số Boole.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Ngoài ra còn có: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g  f  g = g  f  g = f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3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trong đó f  g nếu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f(x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 g(x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7237"/>
            <a:ext cx="6781801" cy="52031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thông thường nhất để xác định một hàm Boole là dùng bảng giá trị.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Boole 2 biến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i="1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701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2263" y="3000375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0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7315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Tx/>
              <a:buAutoNum type="arabicPeriod" startAt="2"/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600"/>
              </a:spcBef>
              <a:defRPr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VNI-Viettay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 kết quả f trong việc thông qua một quyết định dựa vào 3 phiếu bầu x, y, z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04800" y="457200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đó f là hàm Bool theo 3 biến x,y,x có bảng chân trị như sau: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676400"/>
          <a:ext cx="4876800" cy="4611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x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y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z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f</a:t>
                      </a:r>
                      <a:endParaRPr lang="en-US" sz="1800" b="1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348413" cy="1320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rgbClr val="FF0000"/>
                </a:solidFill>
              </a:rPr>
              <a:t>NỘI DUNG CHÍNH</a:t>
            </a: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458200" cy="517313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sz="4100" smtClean="0"/>
              <a:t>Đại số logic </a:t>
            </a:r>
            <a:r>
              <a:rPr lang="en-US" sz="4100" smtClean="0">
                <a:latin typeface="Script MT Bold" pitchFamily="66" charset="0"/>
              </a:rPr>
              <a:t>B</a:t>
            </a:r>
            <a:r>
              <a:rPr lang="en-US" sz="4100" smtClean="0"/>
              <a:t> </a:t>
            </a:r>
            <a:endParaRPr lang="es-ES" sz="4100" smtClean="0"/>
          </a:p>
          <a:p>
            <a:pPr eaLnBrk="1" hangingPunct="1"/>
            <a:r>
              <a:rPr lang="es-ES" sz="4100" smtClean="0"/>
              <a:t>Đại số Boole </a:t>
            </a:r>
          </a:p>
          <a:p>
            <a:pPr eaLnBrk="1" hangingPunct="1"/>
            <a:r>
              <a:rPr lang="es-ES" sz="4100" smtClean="0"/>
              <a:t>Hàm Boole</a:t>
            </a:r>
          </a:p>
          <a:p>
            <a:pPr eaLnBrk="1" hangingPunct="1"/>
            <a:r>
              <a:rPr lang="es-ES" sz="4100" smtClean="0"/>
              <a:t>Công thức đa thức tối thiểu</a:t>
            </a:r>
          </a:p>
          <a:p>
            <a:pPr eaLnBrk="1" hangingPunct="1"/>
            <a:r>
              <a:rPr lang="en-US" sz="4100" smtClean="0"/>
              <a:t>Biểu đồ Karnaugh của hàm Boole</a:t>
            </a:r>
          </a:p>
          <a:p>
            <a:r>
              <a:rPr lang="en-US" sz="4100"/>
              <a:t>Phương pháp Quine – McCluskey</a:t>
            </a:r>
            <a:endParaRPr lang="en-US" sz="4100" smtClean="0"/>
          </a:p>
          <a:p>
            <a:pPr eaLnBrk="1" hangingPunct="1"/>
            <a:r>
              <a:rPr lang="en-US" sz="4100" i="1" smtClean="0"/>
              <a:t>Các cổng logic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7010400" cy="48768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Chúng ta cũng có thể xác định hàm Boole bằng một biểu thức Boole. Đó là một biểu thức gồm các biến Boole và các phép toán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(hội),  (tuyển), 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(phép lấy bù).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Mỗi biểu thức Boole cũng được xem như một hàm Boole. 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Tích sơ cấp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96533"/>
            <a:ext cx="6347714" cy="388077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 x gọi là biến Boole nếu x chỉ nhận một trong hai giá trị 0/1.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Giả sử x là một biến Boole. Khi đó ký hiệu x</a:t>
            </a:r>
            <a:r>
              <a:rPr lang="en-US" sz="3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x, x</a:t>
            </a:r>
            <a:r>
              <a:rPr lang="en-US" sz="3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x. 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533400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solidFill>
                  <a:schemeClr val="accent1"/>
                </a:solidFill>
                <a:latin typeface="Tahoma" panose="020B0604030504040204" pitchFamily="34" charset="0"/>
              </a:rPr>
              <a:t>Các </a:t>
            </a:r>
            <a:r>
              <a:rPr lang="en-US" sz="2800" b="1">
                <a:solidFill>
                  <a:schemeClr val="accent1"/>
                </a:solidFill>
                <a:latin typeface="Tahoma" panose="020B0604030504040204" pitchFamily="34" charset="0"/>
              </a:rPr>
              <a:t>phép toán trên hàm Boole:</a:t>
            </a:r>
            <a:endParaRPr lang="vi-VN" sz="2800" b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676400"/>
                <a:ext cx="78488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err="1"/>
                  <a:t>Phép</a:t>
                </a:r>
                <a:r>
                  <a:rPr lang="en-US" sz="3200" b="1"/>
                  <a:t> </a:t>
                </a:r>
                <a:r>
                  <a:rPr lang="en-US" sz="3200" b="1" err="1"/>
                  <a:t>cộng</a:t>
                </a:r>
                <a:r>
                  <a:rPr lang="en-US" sz="3200" b="1"/>
                  <a:t> Boole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/>
                  <a:t>:</a:t>
                </a:r>
              </a:p>
              <a:p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Với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định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nghĩa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tổng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Boole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của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̀ g: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𝒇𝒈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7848872" cy="2569934"/>
              </a:xfrm>
              <a:prstGeom prst="rect">
                <a:avLst/>
              </a:prstGeom>
              <a:blipFill rotWithShape="0">
                <a:blip r:embed="rId3"/>
                <a:stretch>
                  <a:fillRect l="-178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4495800"/>
                <a:ext cx="59766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sym typeface="Wingdings" panose="05000000000000000000" pitchFamily="2" charset="2"/>
                  </a:rPr>
                  <a:t> </a:t>
                </a:r>
                <a:r>
                  <a:rPr lang="en-US" sz="2800" smtClean="0"/>
                  <a:t>(</a:t>
                </a:r>
                <a:r>
                  <a:rPr lang="en-US" sz="2800"/>
                  <a:t>f</a:t>
                </a:r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smtClean="0"/>
                  <a:t> </a:t>
                </a:r>
                <a:r>
                  <a:rPr lang="en-US" sz="2800"/>
                  <a:t>g)(x) = f(x) </a:t>
                </a:r>
                <a:r>
                  <a:rPr lang="en-US" sz="2800" smtClean="0"/>
                  <a:t>+ g(x</a:t>
                </a:r>
                <a:r>
                  <a:rPr lang="en-US" sz="2800"/>
                  <a:t>) </a:t>
                </a:r>
                <a:r>
                  <a:rPr lang="en-US" sz="2800" smtClean="0"/>
                  <a:t>– f(x)g(x</a:t>
                </a:r>
                <a:r>
                  <a:rPr lang="en-US" sz="2800"/>
                  <a:t>)</a:t>
                </a:r>
                <a:endParaRPr lang="en-US" sz="3600" b="1">
                  <a:solidFill>
                    <a:srgbClr val="FF0000"/>
                  </a:solidFill>
                </a:endParaRPr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5976664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041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304800"/>
                <a:ext cx="78488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/>
                  <a:t>Phép nhân Boole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/>
                  <a:t>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Với f,g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định nghĩa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 của f và g: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𝒇𝒈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000"/>
                  <a:t>	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7848872" cy="2569934"/>
              </a:xfrm>
              <a:prstGeom prst="rect">
                <a:avLst/>
              </a:prstGeom>
              <a:blipFill rotWithShape="0">
                <a:blip r:embed="rId3"/>
                <a:stretch>
                  <a:fillRect l="-1786" t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2926109"/>
                <a:ext cx="4860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>
                    <a:sym typeface="Wingdings" panose="05000000000000000000" pitchFamily="2" charset="2"/>
                  </a:rPr>
                  <a:t> </a:t>
                </a:r>
                <a:r>
                  <a:rPr lang="en-US" sz="3200" smtClean="0"/>
                  <a:t>(</a:t>
                </a:r>
                <a:r>
                  <a:rPr lang="en-US" sz="3200"/>
                  <a:t>f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/>
                  <a:t>g)(x) = f(x)g(x)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26109"/>
                <a:ext cx="486054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137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419600"/>
                <a:ext cx="7848872" cy="1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/>
                  <a:t>Phép lấy phần bù: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600" b="1">
                    <a:solidFill>
                      <a:srgbClr val="FF0000"/>
                    </a:solidFill>
                  </a:rPr>
                  <a:t> </a:t>
                </a:r>
                <a:endParaRPr lang="en-US" sz="4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19600"/>
                <a:ext cx="7848872" cy="1306320"/>
              </a:xfrm>
              <a:prstGeom prst="rect">
                <a:avLst/>
              </a:prstGeom>
              <a:blipFill rotWithShape="0">
                <a:blip r:embed="rId5"/>
                <a:stretch>
                  <a:fillRect l="-1786" t="-6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533400"/>
            <a:ext cx="5903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Biểu </a:t>
            </a:r>
            <a:r>
              <a:rPr lang="en-US" sz="4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thức Boole:</a:t>
            </a:r>
            <a:endParaRPr lang="vi-VN" sz="4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752600"/>
                <a:ext cx="7315200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một biểu thức được tạo bởi các biến và các phép toán Boole.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VD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(x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Để dễ đọc hơn, người ta có thể viết:</a:t>
                </a:r>
              </a:p>
              <a:p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 = xyz + 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7315200" cy="3431709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33400"/>
            <a:ext cx="74914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Dạng </a:t>
            </a:r>
            <a:r>
              <a:rPr lang="en-US" sz="3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nối rời chính tắc của hàm Boole:</a:t>
            </a:r>
            <a:endParaRPr lang="vi-VN" sz="3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600200"/>
                <a:ext cx="8149480" cy="419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Xét tập hợp các hàm Boole n biến F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n biến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Mỗi hàm Boole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được gọi là một </a:t>
                </a: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đơn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thức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tích khác không của một số hữu hạn từ đơn.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tối tiểu (đơn thức tối tiểu)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tích khác không của </a:t>
                </a:r>
                <a:r>
                  <a:rPr lang="en-US" sz="25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đúng n từ đơn.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thức đa thức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công thức biểu diễn hàm Boole thành tổng của các đơn thức.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Dạng nối rời chính tắc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công thức biểu diễn hàm Boole thành tổng của các </a:t>
                </a:r>
                <a:r>
                  <a:rPr lang="en-US" sz="25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tối tiểu.</a:t>
                </a:r>
                <a:endParaRPr lang="vi-VN" sz="2500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8149480" cy="4196020"/>
              </a:xfrm>
              <a:prstGeom prst="rect">
                <a:avLst/>
              </a:prstGeom>
              <a:blipFill rotWithShape="0">
                <a:blip r:embed="rId3"/>
                <a:stretch>
                  <a:fillRect l="-1197" t="-1308" r="-2094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143000"/>
                <a:ext cx="7920880" cy="427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Xét hàm boole, với 3 biến: x, y, z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x, y, z,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các từ đơn.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xy, yz là đơn thức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từ tối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tiểu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E= xy + yz là một công thức đa thức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Và	F=xyz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một dạng nối rời chính tắc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7920880" cy="4277581"/>
              </a:xfrm>
              <a:prstGeom prst="rect">
                <a:avLst/>
              </a:prstGeom>
              <a:blipFill rotWithShape="0">
                <a:blip r:embed="rId3"/>
                <a:stretch>
                  <a:fillRect l="-1617" b="-29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228600" y="16933"/>
                <a:ext cx="8458200" cy="609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endParaRPr lang="en-US" smtClean="0"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F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viết dưới dạng sau: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</a:t>
                </a:r>
              </a:p>
              <a:p>
                <a:pPr lvl="1">
                  <a:spcBef>
                    <a:spcPts val="24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đơn thức tối tiểu bậc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 (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𝑖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,…,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 được gọi là dạng nối rời chính tắc của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sz="2800" b="1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1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  <a:r>
                  <a:rPr 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F</m:t>
                        </m:r>
                      </m:e>
                      <m:sub>
                        <m: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dạng biểu diễn sau đây:</a:t>
                </a:r>
                <a:endParaRPr lang="en-US" sz="2800" i="1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  <a:cs typeface="Calibri" pitchFamily="34" charset="0"/>
                        </a:rPr>
                        <m:t>       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  ∨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𝑦𝑧𝑡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  ∨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800" i="1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sz="2800" b="1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Calibri" pitchFamily="34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dạng nối rời chính tắc của hàm Bool.</a:t>
                </a:r>
              </a:p>
              <a:p>
                <a:pPr>
                  <a:spcBef>
                    <a:spcPts val="24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endParaRPr lang="en-US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6933"/>
                <a:ext cx="8458200" cy="6093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1371600"/>
                <a:ext cx="45720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95313" indent="-51435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𝒇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</m:oMath>
                </a14:m>
                <a:r>
                  <a:rPr lang="en-US" sz="3200">
                    <a:solidFill>
                      <a:schemeClr val="tx1"/>
                    </a:solidFill>
                    <a:latin typeface="Calibri" pitchFamily="34" charset="0"/>
                    <a:cs typeface="Times New Roman" pitchFamily="18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i="1">
                  <a:solidFill>
                    <a:schemeClr val="tx1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371600"/>
                <a:ext cx="4572000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17582" b="-37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67" y="304800"/>
                <a:ext cx="9135534" cy="6009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95313" indent="-514350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sz="2250" b="1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Có 2 cách để xác định dạng nối rời chính tắc một hàm Bool:</a:t>
                </a:r>
              </a:p>
              <a:p>
                <a:pPr marL="595313" indent="-514350">
                  <a:spcBef>
                    <a:spcPts val="600"/>
                  </a:spcBef>
                  <a:spcAft>
                    <a:spcPts val="0"/>
                  </a:spcAft>
                  <a:defRPr/>
                </a:pPr>
                <a:endParaRPr lang="en-US" sz="2250" b="1">
                  <a:solidFill>
                    <a:schemeClr val="accent1"/>
                  </a:solidFill>
                  <a:cs typeface="Times New Roman" panose="02020603050405020304" pitchFamily="18" charset="0"/>
                </a:endParaRPr>
              </a:p>
              <a:p>
                <a:pPr marL="225425" indent="-312738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v"/>
                  <a:defRPr/>
                </a:pPr>
                <a:r>
                  <a:rPr lang="en-US" sz="2250" b="1" i="1" u="sng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Cách</a:t>
                </a:r>
                <a:r>
                  <a:rPr lang="en-US" sz="2250" b="1" i="1" u="sng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1</a:t>
                </a:r>
                <a:r>
                  <a:rPr lang="en-US" sz="2250" b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en-US" sz="2250" b="1">
                    <a:cs typeface="Times New Roman" panose="02020603050405020304" pitchFamily="18" charset="0"/>
                  </a:rPr>
                  <a:t>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Bổ</a:t>
                </a:r>
                <a:r>
                  <a:rPr lang="en-US" sz="2250" b="1">
                    <a:cs typeface="Times New Roman" panose="02020603050405020304" pitchFamily="18" charset="0"/>
                  </a:rPr>
                  <a:t> sung từ đơn còn thiếu vào các đơn thức.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1</a:t>
                </a:r>
                <a:r>
                  <a:rPr lang="en-US" sz="2250" b="1">
                    <a:cs typeface="Times New Roman" panose="02020603050405020304" pitchFamily="18" charset="0"/>
                  </a:rPr>
                  <a:t>: Khai triển hàm Bool thành tổng của các đơn thức.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2</a:t>
                </a:r>
                <a:r>
                  <a:rPr lang="en-US" sz="2250" b="1">
                    <a:cs typeface="Times New Roman" panose="02020603050405020304" pitchFamily="18" charset="0"/>
                  </a:rPr>
                  <a:t>: Với </a:t>
                </a:r>
                <a:r>
                  <a:rPr lang="en-US" sz="2250" b="1" smtClean="0">
                    <a:cs typeface="Times New Roman" panose="02020603050405020304" pitchFamily="18" charset="0"/>
                  </a:rPr>
                  <a:t>mỗi đơn thức </a:t>
                </a:r>
                <a:r>
                  <a:rPr lang="en-US" sz="2250" b="1">
                    <a:cs typeface="Times New Roman" panose="02020603050405020304" pitchFamily="18" charset="0"/>
                  </a:rPr>
                  <a:t>thu được ở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>
                    <a:cs typeface="Times New Roman" panose="02020603050405020304" pitchFamily="18" charset="0"/>
                  </a:rPr>
                  <a:t> 1, ta nhân </a:t>
                </a:r>
                <a:r>
                  <a:rPr lang="en-US" sz="2250" b="1" smtClean="0">
                    <a:cs typeface="Times New Roman" panose="02020603050405020304" pitchFamily="18" charset="0"/>
                  </a:rPr>
                  <a:t>đơn thức đó </a:t>
                </a:r>
                <a:r>
                  <a:rPr lang="en-US" sz="2250" b="1">
                    <a:cs typeface="Times New Roman" panose="02020603050405020304" pitchFamily="18" charset="0"/>
                  </a:rPr>
                  <a:t>với các tổng dạng với x</a:t>
                </a:r>
                <a:r>
                  <a:rPr lang="en-US" sz="2250" b="1" baseline="-25000">
                    <a:cs typeface="Times New Roman" panose="02020603050405020304" pitchFamily="18" charset="0"/>
                  </a:rPr>
                  <a:t>i </a:t>
                </a:r>
                <a:r>
                  <a:rPr lang="en-US" sz="2250" b="1">
                    <a:cs typeface="Times New Roman" panose="02020603050405020304" pitchFamily="18" charset="0"/>
                  </a:rPr>
                  <a:t>là những từ đơn bị thiếu trong đơn thức đó.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3</a:t>
                </a:r>
                <a:r>
                  <a:rPr lang="en-US" sz="2250" b="1">
                    <a:cs typeface="Times New Roman" panose="02020603050405020304" pitchFamily="18" charset="0"/>
                  </a:rPr>
                  <a:t>: Tiếp tục khai triển hàm thu được ở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>
                    <a:cs typeface="Times New Roman" panose="02020603050405020304" pitchFamily="18" charset="0"/>
                  </a:rPr>
                  <a:t> 2 và loại bỏ những đơn thức bị trùng. Công thức đa thức thu được chính là dạng nối rời chính tắc của hàm Bool ban đầu.</a:t>
                </a:r>
              </a:p>
              <a:p>
                <a:pPr marL="46355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250" b="1">
                    <a:cs typeface="Times New Roman" panose="02020603050405020304" pitchFamily="18" charset="0"/>
                  </a:rPr>
                  <a:t>	     </a:t>
                </a:r>
                <a:r>
                  <a:rPr lang="en-US" sz="2250" b="1" u="sng">
                    <a:cs typeface="Times New Roman" panose="02020603050405020304" pitchFamily="18" charset="0"/>
                  </a:rPr>
                  <a:t>Vídụ</a:t>
                </a:r>
                <a:r>
                  <a:rPr lang="en-US" sz="2250" b="1">
                    <a:cs typeface="Times New Roman" panose="02020603050405020304" pitchFamily="18" charset="0"/>
                  </a:rPr>
                  <a:t>: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Trong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250" b="1">
                            <a:latin typeface="Cambria Math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𝐅</m:t>
                        </m:r>
                      </m:e>
                      <m:sub>
                        <m:r>
                          <a:rPr lang="en-US" sz="225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𝟑</m:t>
                        </m:r>
                      </m:sub>
                    </m:sSub>
                    <m:r>
                      <a:rPr lang="en-US" sz="2250" b="1" i="1"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250" b="1">
                    <a:cs typeface="Times New Roman" panose="02020603050405020304" pitchFamily="18" charset="0"/>
                  </a:rPr>
                  <a:t>tìm dạng nối rời chính tắc</a:t>
                </a:r>
                <a14:m>
                  <m:oMath xmlns:m="http://schemas.openxmlformats.org/officeDocument/2006/math">
                    <m:r>
                      <a:rPr lang="en-US" sz="2250" b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endParaRPr lang="en-US" sz="2250" b="1" smtClean="0">
                  <a:latin typeface="Cambria Math" panose="02040503050406030204" pitchFamily="18" charset="0"/>
                  <a:ea typeface="Cambria Math"/>
                  <a:cs typeface="Calibri" pitchFamily="34" charset="0"/>
                </a:endParaRPr>
              </a:p>
              <a:p>
                <a:pPr marL="46355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𝒛</m:t>
                          </m:r>
                        </m:e>
                      </m:d>
                      <m:r>
                        <a:rPr lang="en-US" b="1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1">
                          <a:latin typeface="Cambria Math"/>
                          <a:cs typeface="Calibri" pitchFamily="34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𝒛</m:t>
                      </m:r>
                      <m:r>
                        <a:rPr lang="en-US" b="1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∨</m:t>
                      </m:r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𝒙𝒚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>
                  <a:ea typeface="Cambria Math"/>
                  <a:cs typeface="Times New Roman" panose="02020603050405020304" pitchFamily="18" charset="0"/>
                </a:endParaRPr>
              </a:p>
              <a:p>
                <a:pPr marL="11430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smtClean="0">
                    <a:ea typeface="Cambria Math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.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𝒛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     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𝒙</m:t>
                        </m:r>
                      </m:e>
                    </m:d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  ∨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endParaRPr lang="en-US" b="1">
                  <a:ea typeface="Cambria Math"/>
                  <a:cs typeface="Times New Roman" panose="02020603050405020304" pitchFamily="18" charset="0"/>
                </a:endParaRPr>
              </a:p>
              <a:p>
                <a:pPr marL="11430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b="1" smtClean="0">
                    <a:ea typeface="Cambria Math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𝒚𝒛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endParaRPr lang="en-US" b="1"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b="1">
                    <a:ea typeface="Cambria Math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		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𝒇</m:t>
                    </m:r>
                  </m:oMath>
                </a14:m>
                <a:r>
                  <a:rPr lang="en-US" b="1">
                    <a:cs typeface="Times New Roman" panose="02020603050405020304" pitchFamily="18" charset="0"/>
                  </a:rPr>
                  <a:t> có dạng nối rời chính tắc của hàm Bool.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" y="304800"/>
                <a:ext cx="9135534" cy="6009337"/>
              </a:xfrm>
              <a:prstGeom prst="rect">
                <a:avLst/>
              </a:prstGeom>
              <a:blipFill rotWithShape="0">
                <a:blip r:embed="rId3"/>
                <a:stretch>
                  <a:fillRect l="-734" t="-609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52400"/>
                <a:ext cx="8763000" cy="5986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b="1" i="1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sz="2600" b="1" i="1" u="sng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Cách2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Dùng bảng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chân trị. </a:t>
                </a:r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ý đến các vector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bảng chân trị mà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tại đó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</m:oMath>
                </a14:m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 đó Vector bool thứ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)=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</m:oMath>
                </a14:m>
                <a:endParaRPr lang="en-US" sz="260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6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600" b="1" u="sng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𝑦</m:t>
                        </m:r>
                      </m:e>
                    </m:d>
                    <m:r>
                      <a:rPr lang="en-US" sz="2600" b="1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𝑥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thức dạng nối rời chính tắc của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endParaRPr lang="en-US" sz="2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6013" lvl="2" indent="-514350">
                  <a:spcBef>
                    <a:spcPts val="1200"/>
                  </a:spcBef>
                  <a:defRPr/>
                </a:pPr>
                <a:r>
                  <a:rPr lang="en-US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bảng chân trị của</a:t>
                </a:r>
                <a:r>
                  <a:rPr lang="en-US" sz="2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6013" lvl="2" indent="-514350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thể hiện làm cho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𝒇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𝟏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𝟎𝟎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𝟏𝟎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𝟏𝟏</m:t>
                    </m:r>
                    <m:r>
                      <a:rPr lang="en-US" sz="2600" b="1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các từ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 tiểu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 ứng.</a:t>
                </a: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Vậy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 nối rời chính tắc của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𝑦</m:t>
                        </m:r>
                      </m:e>
                    </m:d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∨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∨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𝑥𝑦</m:t>
                    </m:r>
                  </m:oMath>
                </a14:m>
                <a:endParaRPr lang="en-US" sz="260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763000" cy="5986254"/>
              </a:xfrm>
              <a:prstGeom prst="rect">
                <a:avLst/>
              </a:prstGeom>
              <a:blipFill rotWithShape="0">
                <a:blip r:embed="rId3"/>
                <a:stretch>
                  <a:fillRect l="-1252" t="-916" b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32472"/>
                  </p:ext>
                </p:extLst>
              </p:nvPr>
            </p:nvGraphicFramePr>
            <p:xfrm>
              <a:off x="4419600" y="2743200"/>
              <a:ext cx="2664296" cy="182880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864095"/>
                    <a:gridCol w="792088"/>
                    <a:gridCol w="1008113"/>
                  </a:tblGrid>
                  <a:tr h="356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sz="1800" b="1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sz="1800" b="1" i="0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1" i="1" cap="none" spc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cap="none" spc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32472"/>
                  </p:ext>
                </p:extLst>
              </p:nvPr>
            </p:nvGraphicFramePr>
            <p:xfrm>
              <a:off x="4419600" y="2743200"/>
              <a:ext cx="2664296" cy="182880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864095"/>
                    <a:gridCol w="792088"/>
                    <a:gridCol w="100811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65060" t="-10000" r="-1205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Đại số logic </a:t>
            </a:r>
            <a:r>
              <a:rPr lang="en-US" smtClean="0">
                <a:latin typeface="Script MT Bold" pitchFamily="66" charset="0"/>
              </a:rPr>
              <a:t>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7086600" cy="388077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800" smtClean="0"/>
              <a:t>  Trên tập logic </a:t>
            </a:r>
            <a:r>
              <a:rPr lang="en-US" sz="2800" b="1" smtClean="0">
                <a:latin typeface="Script MT Bold" pitchFamily="66" charset="0"/>
              </a:rPr>
              <a:t>B</a:t>
            </a:r>
            <a:r>
              <a:rPr lang="en-US" sz="2800" smtClean="0"/>
              <a:t> =</a:t>
            </a:r>
            <a:r>
              <a:rPr lang="en-US" sz="2800" smtClean="0">
                <a:sym typeface="Symbol" panose="05050102010706020507" pitchFamily="18" charset="2"/>
              </a:rPr>
              <a:t></a:t>
            </a:r>
            <a:r>
              <a:rPr lang="en-US" sz="2800" smtClean="0"/>
              <a:t>0, 1</a:t>
            </a:r>
            <a:r>
              <a:rPr lang="en-US" sz="2800" smtClean="0">
                <a:sym typeface="Symbol" panose="05050102010706020507" pitchFamily="18" charset="2"/>
              </a:rPr>
              <a:t></a:t>
            </a:r>
            <a:r>
              <a:rPr lang="en-US" sz="2800" smtClean="0"/>
              <a:t> xét các phép toán logic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 (tích Boole)		x 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 (tổng Boole)		x 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 (phép bù)		x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	trong đó x, y</a:t>
            </a:r>
            <a:r>
              <a:rPr lang="en-US" sz="2800" smtClean="0">
                <a:sym typeface="Symbol" panose="05050102010706020507" pitchFamily="18" charset="2"/>
              </a:rPr>
              <a:t> </a:t>
            </a:r>
            <a:r>
              <a:rPr lang="en-US" sz="2800" b="1" smtClean="0">
                <a:latin typeface="Script MT Bold" pitchFamily="66" charset="0"/>
              </a:rPr>
              <a:t>B</a:t>
            </a:r>
            <a:r>
              <a:rPr lang="en-US" sz="2800" smtClean="0"/>
              <a:t> gọi là các biến logic hoặc biến Boole.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0" y="152400"/>
            <a:ext cx="8154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</a:rPr>
              <a:t>Công </a:t>
            </a:r>
            <a:r>
              <a:rPr lang="en-US" sz="4000" b="1">
                <a:solidFill>
                  <a:schemeClr val="accent1"/>
                </a:solidFill>
                <a:latin typeface="Tahoma" panose="020B0604030504040204" pitchFamily="34" charset="0"/>
              </a:rPr>
              <a:t>thức đa thức tối </a:t>
            </a:r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</a:rPr>
              <a:t>tiểu:</a:t>
            </a:r>
            <a:endParaRPr lang="vi-VN" sz="4000" b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293" y="685800"/>
                <a:ext cx="7920880" cy="674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giản hơn: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 hai công thức đa thức của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hàm Boole: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........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........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nói rằng công thức F </a:t>
                </a:r>
                <a:r>
                  <a:rPr lang="vi-V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giản hơn </a:t>
                </a: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thức G nếu tồn tại đơn ánh h: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sao cho với mọi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số từ đơn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nhiều hơn số từ đơn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vi-VN"/>
              </a:p>
              <a:p>
                <a:pPr>
                  <a:spcAft>
                    <a:spcPts val="600"/>
                  </a:spcAft>
                </a:pPr>
                <a:endParaRPr lang="vi-VN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3" y="685800"/>
                <a:ext cx="7920880" cy="6741013"/>
              </a:xfrm>
              <a:prstGeom prst="rect">
                <a:avLst/>
              </a:prstGeom>
              <a:blipFill rotWithShape="0">
                <a:blip r:embed="rId3"/>
                <a:stretch>
                  <a:fillRect l="-1617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7" y="1295400"/>
            <a:ext cx="7921625" cy="2687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 startAt="2"/>
              <a:defRPr/>
            </a:pP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như nhau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F đơn giản hơn G và G đơn giản hơn F thì ta nói F và G </a:t>
            </a:r>
            <a:r>
              <a:rPr lang="vi-V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như nhau.</a:t>
            </a:r>
            <a:endParaRPr 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0"/>
              </a:spcAft>
              <a:defRPr/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  <a:endParaRPr lang="vi-V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1490"/>
            <a:ext cx="42862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0092" y="6492874"/>
            <a:ext cx="1140710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85800" y="0"/>
                <a:ext cx="8640960" cy="6324600"/>
              </a:xfrm>
            </p:spPr>
            <p:txBody>
              <a:bodyPr>
                <a:noAutofit/>
              </a:bodyPr>
              <a:lstStyle/>
              <a:p>
                <a:pPr marL="1270000" lvl="4" indent="0">
                  <a:buClrTx/>
                  <a:buNone/>
                  <a:defRPr/>
                </a:pPr>
                <a:endParaRPr lang="en-US"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0" lvl="4" indent="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∈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dạng đa thức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f(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 V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xyz	 (1)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 V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yzt		 (2)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yzt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yzt	 (3) </a:t>
                </a:r>
              </a:p>
              <a:p>
                <a:pPr marL="1327150" lvl="3" indent="-514350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(1)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 đơn giản như nhau</a:t>
                </a:r>
              </a:p>
              <a:p>
                <a:pPr marL="1327150" lvl="3" indent="15875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ClrTx/>
                  <a:buNone/>
                  <a:defRPr/>
                </a:pP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(2) đơn giản hơn (3) hay (3) phức tạp hơn (2)</a:t>
                </a:r>
              </a:p>
              <a:p>
                <a:pPr marL="1327150" lvl="3" indent="15875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&lt;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ClrTx/>
                  <a:buNone/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85800" y="0"/>
                <a:ext cx="8640960" cy="6324600"/>
              </a:xfrm>
              <a:blipFill rotWithShape="0">
                <a:blip r:embed="rId3"/>
                <a:stretch>
                  <a:fillRect b="-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55160" y="6492874"/>
            <a:ext cx="111564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707886"/>
            <a:ext cx="9144000" cy="6897578"/>
          </a:xfrm>
          <a:blipFill rotWithShape="0">
            <a:blip r:embed="rId3"/>
            <a:stretch>
              <a:fillRect t="-707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1" y="1524000"/>
            <a:ext cx="8001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0"/>
              </a:spcBef>
              <a:spcAft>
                <a:spcPts val="1800"/>
              </a:spcAft>
              <a:buFont typeface="+mj-lt"/>
              <a:buAutoNum type="arabicPeriod" startAt="3"/>
              <a:defRPr/>
            </a:pP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đa thức tối tiểu: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F của hàm Bool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 được gọi là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800" i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đa thức </a:t>
            </a:r>
            <a:r>
              <a:rPr lang="vi-VN" sz="2800" i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 tiểu</a:t>
            </a:r>
            <a:r>
              <a:rPr lang="vi-VN" sz="28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với bất kỳ công thức G của f mà đơn giản hơn F thì F và G đơn giản như nhau.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Bản đồ Karnaugh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914400"/>
                <a:ext cx="7632848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bảng Karnaugh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pháp </a:t>
                </a:r>
                <a:r>
                  <a:rPr lang="vi-VN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xác định công thức đa thức tối tiểu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gom nhóm: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Gom các tiểu hạng mang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diễn là số 1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sz="26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Khi gom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kế cận sẽ loại được 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biến. Những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 loại là những biến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ta đi vòng qua các ô kế </a:t>
                </a:r>
                <a:r>
                  <a:rPr lang="en-US" sz="2600" u="sng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 giá trị của chúng thay đổi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Các vòng phải được gom sao cho số ô có thể vào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vòng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lớn nhất và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 được điều đó,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phải gom cả những ô đã gom vào trong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vòng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Vòng gom phải là 1 hình chữ nhật.</a:t>
                </a:r>
              </a:p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7632848" cy="5478423"/>
              </a:xfrm>
              <a:prstGeom prst="rect">
                <a:avLst/>
              </a:prstGeom>
              <a:blipFill rotWithShape="0">
                <a:blip r:embed="rId3"/>
                <a:stretch>
                  <a:fillRect l="-1438" t="-1001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933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Karnaugh 2 biến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711200"/>
            <a:ext cx="7620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Đối với hàm Boole 2 biến x, y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karnaugh 2 biến có 4 ô vuông, trong đó: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được đánh số 1 để biểu diễn tiểu hạng có mặt trong hàm.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ô được cho là liền nhau nếu các tiểu hạng mà chúng biểu diễn chỉ khác nhau 1 biến.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9306"/>
              </p:ext>
            </p:extLst>
          </p:nvPr>
        </p:nvGraphicFramePr>
        <p:xfrm>
          <a:off x="1828800" y="3657600"/>
          <a:ext cx="3600399" cy="2376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00133"/>
                <a:gridCol w="1200133"/>
                <a:gridCol w="1200133"/>
              </a:tblGrid>
              <a:tr h="80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201015" t="-752" r="-1015" b="-195489"/>
                      </a:stretch>
                    </a:blipFill>
                  </a:tcPr>
                </a:tc>
              </a:tr>
              <a:tr h="764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05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508" t="-194737" r="-201523" b="-15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Karnaugh 2 biến</a:t>
            </a:r>
            <a:br>
              <a:rPr lang="en-US" smtClean="0"/>
            </a:b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638012"/>
                <a:ext cx="831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Vd1: </a:t>
                </a: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F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38012"/>
                <a:ext cx="831641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6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952246"/>
                  </p:ext>
                </p:extLst>
              </p:nvPr>
            </p:nvGraphicFramePr>
            <p:xfrm>
              <a:off x="1524000" y="2743200"/>
              <a:ext cx="4284474" cy="2808312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28158"/>
                    <a:gridCol w="1428158"/>
                    <a:gridCol w="1428158"/>
                  </a:tblGrid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400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aseline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033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400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aseline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952246"/>
                  </p:ext>
                </p:extLst>
              </p:nvPr>
            </p:nvGraphicFramePr>
            <p:xfrm>
              <a:off x="1524000" y="2743200"/>
              <a:ext cx="4284474" cy="2808312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28158"/>
                    <a:gridCol w="1428158"/>
                    <a:gridCol w="1428158"/>
                  </a:tblGrid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01282" t="-1282" r="-855" b="-196795"/>
                          </a:stretch>
                        </a:blipFill>
                      </a:tcPr>
                    </a:tc>
                  </a:tr>
                  <a:tr h="9033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5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855" t="-196795" r="-201282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219200"/>
                <a:ext cx="831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Vd2: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cho: 	A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31641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66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342653"/>
                  </p:ext>
                </p:extLst>
              </p:nvPr>
            </p:nvGraphicFramePr>
            <p:xfrm>
              <a:off x="1600200" y="25146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800" b="1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baseline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800" b="1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baseline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342653"/>
                  </p:ext>
                </p:extLst>
              </p:nvPr>
            </p:nvGraphicFramePr>
            <p:xfrm>
              <a:off x="1600200" y="25146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3"/>
          <p:cNvSpPr txBox="1">
            <a:spLocks noChangeArrowheads="1"/>
          </p:cNvSpPr>
          <p:nvPr/>
        </p:nvSpPr>
        <p:spPr bwMode="auto">
          <a:xfrm>
            <a:off x="762000" y="74907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 nhóm: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9649" y="2742849"/>
                <a:ext cx="3253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49" y="2742849"/>
                <a:ext cx="325375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933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63448"/>
                  </p:ext>
                </p:extLst>
              </p:nvPr>
            </p:nvGraphicFramePr>
            <p:xfrm>
              <a:off x="977951" y="35814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F</a:t>
                          </a: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y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x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63448"/>
                  </p:ext>
                </p:extLst>
              </p:nvPr>
            </p:nvGraphicFramePr>
            <p:xfrm>
              <a:off x="977951" y="35814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F</a:t>
                          </a: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y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x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882147"/>
                <a:ext cx="75184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bảng Karnaugh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Tổ hợp các tiểu hạng mang biểu diễn là số 1.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tổ hợp được gom phải là khối khả dĩ lớn nhất và số ô là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với n = 1, 2.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2147"/>
                <a:ext cx="7518400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460" t="-4027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629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799" y="990600"/>
                <a:ext cx="4163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990600"/>
                <a:ext cx="41630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928"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624021"/>
                  </p:ext>
                </p:extLst>
              </p:nvPr>
            </p:nvGraphicFramePr>
            <p:xfrm>
              <a:off x="1066799" y="23622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b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vi-VN" sz="2000" b="1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624021"/>
                  </p:ext>
                </p:extLst>
              </p:nvPr>
            </p:nvGraphicFramePr>
            <p:xfrm>
              <a:off x="1066799" y="23622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b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vi-VN" sz="2000" b="1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2421502" y="4153723"/>
            <a:ext cx="2088232" cy="4616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1349" y="3322726"/>
                <a:ext cx="230425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49" y="3322726"/>
                <a:ext cx="2304256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113863" y="3761602"/>
            <a:ext cx="1512167" cy="461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518477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</a:rPr>
              <a:t>karnaugh 3 </a:t>
            </a:r>
            <a:r>
              <a:rPr lang="en-US" sz="3200" b="1" err="1">
                <a:solidFill>
                  <a:schemeClr val="accent1"/>
                </a:solidFill>
              </a:rPr>
              <a:t>biến</a:t>
            </a:r>
            <a:endParaRPr lang="vi-VN" sz="3200" b="1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vi-VN" sz="32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219200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karnaugh 3 biến là 1 hình chữ nhật chia thành 8 ô.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87885"/>
              </p:ext>
            </p:extLst>
          </p:nvPr>
        </p:nvGraphicFramePr>
        <p:xfrm>
          <a:off x="1518182" y="2353898"/>
          <a:ext cx="3672409" cy="2232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4237"/>
                <a:gridCol w="734237"/>
                <a:gridCol w="734237"/>
                <a:gridCol w="734237"/>
                <a:gridCol w="735461"/>
              </a:tblGrid>
              <a:tr h="734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100826" t="-826" r="-300826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02500" t="-826" r="-203333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300000" t="-826" r="-101653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400000" t="-826" r="-1653" b="-204959"/>
                      </a:stretch>
                    </a:blipFill>
                  </a:tcPr>
                </a:tc>
              </a:tr>
              <a:tr h="734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826" t="-101667" r="-400826" b="-1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763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826" t="-192063" r="-400826" b="-158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5083175"/>
            <a:ext cx="77041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khi có bảng Karnaugh, ta bắt đầu gom nhóm các tiểu hạng.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tắc tương tự Bảng Karnaugh 2 biến.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2738" y="6492874"/>
            <a:ext cx="1138064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1306"/>
                  </p:ext>
                </p:extLst>
              </p:nvPr>
            </p:nvGraphicFramePr>
            <p:xfrm>
              <a:off x="2057400" y="2465847"/>
              <a:ext cx="3672409" cy="2232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4237"/>
                    <a:gridCol w="734237"/>
                    <a:gridCol w="734237"/>
                    <a:gridCol w="734237"/>
                    <a:gridCol w="735461"/>
                  </a:tblGrid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635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1306"/>
                  </p:ext>
                </p:extLst>
              </p:nvPr>
            </p:nvGraphicFramePr>
            <p:xfrm>
              <a:off x="2057400" y="2465847"/>
              <a:ext cx="3672409" cy="2232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4237"/>
                    <a:gridCol w="734237"/>
                    <a:gridCol w="734237"/>
                    <a:gridCol w="734237"/>
                    <a:gridCol w="735461"/>
                  </a:tblGrid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1667" t="-826" r="-304167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0000" t="-826" r="-201653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02500" t="-826" r="-103333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99174" t="-826" r="-2479" b="-204959"/>
                          </a:stretch>
                        </a:blipFill>
                      </a:tcPr>
                    </a:tc>
                  </a:tr>
                  <a:tr h="734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26" t="-101667" r="-40082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63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26" t="-192063" r="-40082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0400" y="5043326"/>
                <a:ext cx="1707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00" y="5043326"/>
                <a:ext cx="170751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7500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3641575" y="3329943"/>
            <a:ext cx="1224136" cy="12241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49487" y="4050023"/>
            <a:ext cx="1224136" cy="5040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609600"/>
                <a:ext cx="744666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gọn tổng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𝑦𝑧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9600"/>
                <a:ext cx="7446664" cy="1661993"/>
              </a:xfrm>
              <a:prstGeom prst="rect">
                <a:avLst/>
              </a:prstGeom>
              <a:blipFill rotWithShape="0">
                <a:blip r:embed="rId4"/>
                <a:stretch>
                  <a:fillRect l="-1637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518477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</a:rPr>
              <a:t>Karnaugh 4 </a:t>
            </a:r>
            <a:r>
              <a:rPr lang="en-US" sz="3200" b="1" err="1">
                <a:solidFill>
                  <a:schemeClr val="accent1"/>
                </a:solidFill>
              </a:rPr>
              <a:t>biến</a:t>
            </a:r>
            <a:endParaRPr lang="vi-VN" sz="3200" b="1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vi-VN" sz="3200" b="1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54504"/>
              </p:ext>
            </p:extLst>
          </p:nvPr>
        </p:nvGraphicFramePr>
        <p:xfrm>
          <a:off x="1447800" y="2514600"/>
          <a:ext cx="4392489" cy="34563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8170"/>
                <a:gridCol w="878170"/>
                <a:gridCol w="878170"/>
                <a:gridCol w="878170"/>
                <a:gridCol w="879809"/>
              </a:tblGrid>
              <a:tr h="68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100694" t="-893" r="-302083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00694" t="-893" r="-202083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98621" t="-893" r="-100690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401389" t="-893" r="-1389" b="-408929"/>
                      </a:stretch>
                    </a:blipFill>
                  </a:tcPr>
                </a:tc>
              </a:tr>
              <a:tr h="70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97414" r="-402083" b="-29482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680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204464" r="-402083" b="-205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680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304464" r="-402083" b="-105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70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390517" r="-402083" b="-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763713"/>
            <a:ext cx="744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gồm 16 ô vuông như sau: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06" y="364217"/>
                <a:ext cx="9085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prstClr val="black"/>
                    </a:solidFill>
                  </a:rPr>
                  <a:t>VD: </a:t>
                </a:r>
                <a:r>
                  <a:rPr lang="en-US" err="1">
                    <a:solidFill>
                      <a:prstClr val="black"/>
                    </a:solidFill>
                  </a:rPr>
                  <a:t>Dùng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bảng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Karnaugh</a:t>
                </a:r>
                <a:r>
                  <a:rPr lang="en-US">
                    <a:solidFill>
                      <a:prstClr val="black"/>
                    </a:solidFill>
                  </a:rPr>
                  <a:t> 4 </a:t>
                </a:r>
                <a:r>
                  <a:rPr lang="en-US" err="1">
                    <a:solidFill>
                      <a:prstClr val="black"/>
                    </a:solidFill>
                  </a:rPr>
                  <a:t>biến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để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rút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gọn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smtClean="0">
                    <a:solidFill>
                      <a:prstClr val="black"/>
                    </a:solidFill>
                  </a:rPr>
                  <a:t>hàm </a:t>
                </a:r>
                <a:r>
                  <a:rPr lang="en-US">
                    <a:solidFill>
                      <a:prstClr val="black"/>
                    </a:solidFill>
                  </a:rPr>
                  <a:t>sau:</a:t>
                </a:r>
                <a:endParaRPr lang="vi-VN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smtClean="0">
                    <a:solidFill>
                      <a:schemeClr val="accent5">
                        <a:lumMod val="50000"/>
                      </a:schemeClr>
                    </a:solidFill>
                  </a:rPr>
                  <a:t>D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𝒙𝒚𝒛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𝒚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𝒚𝒛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</m:oMath>
                </a14:m>
                <a:endParaRPr lang="vi-VN" sz="2200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" y="364217"/>
                <a:ext cx="9085584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872" r="-248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409"/>
                  </p:ext>
                </p:extLst>
              </p:nvPr>
            </p:nvGraphicFramePr>
            <p:xfrm>
              <a:off x="791072" y="1661084"/>
              <a:ext cx="4176464" cy="32603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4981"/>
                    <a:gridCol w="834981"/>
                    <a:gridCol w="834981"/>
                    <a:gridCol w="834981"/>
                    <a:gridCol w="836540"/>
                  </a:tblGrid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D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409"/>
                  </p:ext>
                </p:extLst>
              </p:nvPr>
            </p:nvGraphicFramePr>
            <p:xfrm>
              <a:off x="791072" y="1661084"/>
              <a:ext cx="4176464" cy="32603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4981"/>
                    <a:gridCol w="834981"/>
                    <a:gridCol w="834981"/>
                    <a:gridCol w="834981"/>
                    <a:gridCol w="836540"/>
                  </a:tblGrid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D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730" t="-943" r="-30219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730" t="-943" r="-20219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98551" t="-943" r="-100725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01460" t="-943" r="-1460" b="-407547"/>
                          </a:stretch>
                        </a:blipFill>
                      </a:tcPr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98165" r="-402190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203774" r="-402190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306667" r="-40219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388182" r="-40219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Flowchart: Alternate Process 15"/>
          <p:cNvSpPr/>
          <p:nvPr/>
        </p:nvSpPr>
        <p:spPr>
          <a:xfrm>
            <a:off x="1812256" y="2381164"/>
            <a:ext cx="1296144" cy="50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 rot="16200000">
            <a:off x="2280308" y="2705200"/>
            <a:ext cx="1296144" cy="504056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 rot="16200000">
            <a:off x="3275782" y="3340634"/>
            <a:ext cx="2473548" cy="50405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990" y="5159113"/>
                <a:ext cx="7425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E6AA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E6AA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rgbClr val="E6AA00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vi-VN" sz="2800">
                  <a:solidFill>
                    <a:srgbClr val="E6AA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90" y="5159113"/>
                <a:ext cx="742560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7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ket 19"/>
          <p:cNvSpPr/>
          <p:nvPr/>
        </p:nvSpPr>
        <p:spPr>
          <a:xfrm>
            <a:off x="1727176" y="3677308"/>
            <a:ext cx="540060" cy="50405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 flipH="1">
            <a:off x="4319464" y="3677308"/>
            <a:ext cx="540060" cy="50405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2" name="Right Bracket 21"/>
          <p:cNvSpPr/>
          <p:nvPr/>
        </p:nvSpPr>
        <p:spPr>
          <a:xfrm>
            <a:off x="1704244" y="2381164"/>
            <a:ext cx="540060" cy="50405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3" name="Right Bracket 22"/>
          <p:cNvSpPr/>
          <p:nvPr/>
        </p:nvSpPr>
        <p:spPr>
          <a:xfrm flipH="1">
            <a:off x="4355468" y="2381164"/>
            <a:ext cx="540060" cy="50405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Phủ tối tiểu của một tập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tìm tất cả các tổng chuẩn tắc không dư thừa của hàm Boole f, từ các tsc tối đại của f, là một vấn đề khá phức tạp. </a:t>
            </a:r>
          </a:p>
          <a:p>
            <a:pPr algn="just" eaLnBrk="1" hangingPunct="1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 hết, chúng ta xét bài toán tìm </a:t>
            </a:r>
            <a:r>
              <a:rPr lang="en-US" sz="3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 tối tiểu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một tập như sau.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6934200" cy="388077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 của tập X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Cho S =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 là họ các tập con của X. S gọi là phủ của X nếu X = X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Phủ tối tiểu của X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Giả sử S là một phủ của X. S gọi là phủ tối tiểu của X nếu với mọi i, S\X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không phủ X.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6347714" cy="388077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a, b, c, d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= a,b	 B = c,d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 = a,d 	 D = b,c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B, C, D phủ không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B, C, D là các phủ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C, D phủ không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B, D không phủ.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413" y="700088"/>
            <a:ext cx="8207375" cy="69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i="1"/>
              <a:t>Gồm 5 bước: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i="1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1: </a:t>
            </a:r>
            <a:r>
              <a:rPr lang="vi-VN" sz="3000"/>
              <a:t>Vẽ biểu đồ karnaugh của f.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2: </a:t>
            </a:r>
            <a:r>
              <a:rPr lang="vi-VN" sz="3000"/>
              <a:t>Xác định tất cả các </a:t>
            </a:r>
            <a:r>
              <a:rPr lang="en-US" sz="3000"/>
              <a:t>tế bào lớn </a:t>
            </a:r>
            <a:r>
              <a:rPr lang="vi-VN" sz="3000"/>
              <a:t>của kar(f).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3: </a:t>
            </a:r>
            <a:r>
              <a:rPr lang="vi-VN" sz="3000"/>
              <a:t>Xác định các </a:t>
            </a:r>
            <a:r>
              <a:rPr lang="en-US" sz="3200"/>
              <a:t>tế bào lớn</a:t>
            </a:r>
            <a:r>
              <a:rPr lang="en-US" sz="3000"/>
              <a:t> </a:t>
            </a:r>
            <a:r>
              <a:rPr lang="vi-VN" sz="3000"/>
              <a:t>nhất thiết phải</a:t>
            </a:r>
            <a:r>
              <a:rPr lang="en-US" sz="3000"/>
              <a:t> </a:t>
            </a:r>
            <a:r>
              <a:rPr lang="vi-VN" sz="3000"/>
              <a:t>chọn.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/>
              <a:t>Ta nhất thiết phải chọn</a:t>
            </a:r>
            <a:r>
              <a:rPr lang="en-US" sz="3200"/>
              <a:t> tế bào </a:t>
            </a:r>
            <a:r>
              <a:rPr lang="vi-VN" sz="3000"/>
              <a:t>lớn T khi tồn tại một ô của kar(f) mà ô này chỉ nằm trong tế bào lớn T và không nằm trong bất kỳ tế bào lớn nào khác.</a:t>
            </a:r>
            <a:endParaRPr lang="en-US" sz="3000"/>
          </a:p>
          <a:p>
            <a:endParaRPr lang="en-US" sz="3000"/>
          </a:p>
          <a:p>
            <a:endParaRPr lang="vi-VN" sz="3000"/>
          </a:p>
        </p:txBody>
      </p:sp>
      <p:sp>
        <p:nvSpPr>
          <p:cNvPr id="93187" name="TextBox 4"/>
          <p:cNvSpPr txBox="1">
            <a:spLocks noChangeArrowheads="1"/>
          </p:cNvSpPr>
          <p:nvPr/>
        </p:nvSpPr>
        <p:spPr bwMode="auto">
          <a:xfrm>
            <a:off x="-381000" y="36513"/>
            <a:ext cx="922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vi-VN" sz="3600">
                <a:solidFill>
                  <a:srgbClr val="C00000"/>
                </a:solidFill>
              </a:rPr>
              <a:t>Thuật toán tìm</a:t>
            </a:r>
            <a:r>
              <a:rPr lang="en-US" sz="3600">
                <a:solidFill>
                  <a:srgbClr val="C00000"/>
                </a:solidFill>
              </a:rPr>
              <a:t> công thức</a:t>
            </a:r>
            <a:r>
              <a:rPr lang="vi-VN" sz="3600">
                <a:solidFill>
                  <a:srgbClr val="C00000"/>
                </a:solidFill>
              </a:rPr>
              <a:t> đa thức tối tiểu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4613" y="381000"/>
            <a:ext cx="8229601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vi-VN" sz="2600">
                <a:solidFill>
                  <a:srgbClr val="FF0000"/>
                </a:solidFill>
              </a:rPr>
              <a:t>Bước 4: </a:t>
            </a:r>
            <a:r>
              <a:rPr lang="vi-VN" sz="2600"/>
              <a:t>Xác định các phủ tối tiểu gồm các </a:t>
            </a:r>
            <a:r>
              <a:rPr lang="en-US" sz="2600"/>
              <a:t>tế bào</a:t>
            </a:r>
            <a:r>
              <a:rPr lang="vi-VN" sz="2600"/>
              <a:t> lớn</a:t>
            </a:r>
            <a:r>
              <a:rPr lang="en-US"/>
              <a:t>:</a:t>
            </a:r>
            <a:endParaRPr lang="vi-V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7462" y="990600"/>
            <a:ext cx="81724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Nếu các tế bào lớn chọn được ở bước 3 đã phủ được</a:t>
            </a:r>
            <a:r>
              <a:rPr lang="en-US" sz="2800"/>
              <a:t> </a:t>
            </a:r>
            <a:r>
              <a:rPr lang="vi-VN" sz="2800"/>
              <a:t>kar(f) thì ta có duy nhất một phủ tối tiểu gồm các </a:t>
            </a:r>
            <a:r>
              <a:rPr lang="en-US" sz="2800"/>
              <a:t>tế bào </a:t>
            </a:r>
            <a:r>
              <a:rPr lang="vi-VN" sz="2800"/>
              <a:t>lớn của kar(f).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Nếu các </a:t>
            </a:r>
            <a:r>
              <a:rPr lang="en-US" sz="2800"/>
              <a:t>tế bào</a:t>
            </a:r>
            <a:r>
              <a:rPr lang="vi-VN" sz="2800"/>
              <a:t> lớn chọn được ở bước 3 chưa phủ được kar(f) thì: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800"/>
              <a:t>Xét một ô chưa bị phủ, sẽ có ít nhất hai </a:t>
            </a:r>
            <a:r>
              <a:rPr lang="en-US" sz="2800"/>
              <a:t>tế bào </a:t>
            </a:r>
            <a:r>
              <a:rPr lang="vi-VN" sz="2800"/>
              <a:t>lớn chứa ô này, ta chọn một trong các </a:t>
            </a:r>
            <a:r>
              <a:rPr lang="en-US" sz="2800"/>
              <a:t>tế bào </a:t>
            </a:r>
            <a:r>
              <a:rPr lang="vi-VN" sz="2800"/>
              <a:t>lớn này.  Cứ tiếp tục như thế ta sẽ tìm được tất cả các phủ gồm các tế bào lớn của kar(f).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800"/>
              <a:t>Loại bỏ các phủ không tối tiểu, ta tìm được tất cả các phủ tối tiểu gồm các </a:t>
            </a:r>
            <a:r>
              <a:rPr lang="en-US" sz="2800"/>
              <a:t>tế bào </a:t>
            </a:r>
            <a:r>
              <a:rPr lang="vi-VN" sz="2800"/>
              <a:t>lớn của kar(f).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    Các hằng đẳng thức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-71968" y="1524000"/>
            <a:ext cx="8301568" cy="5334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00" smtClean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Giao hoán	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6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Luỹ đẳng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2) Kết hợp	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7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Phần tử trung hoà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3) Phân phối			8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Phần tử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</a:p>
          <a:p>
            <a:pPr>
              <a:buNone/>
            </a:pP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4) Luật bù 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kép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9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Luật thống trị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sv-SE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5) De Morgan</a:t>
            </a:r>
            <a:r>
              <a:rPr lang="sv-SE" sz="3200" b="1" smtClean="0">
                <a:latin typeface="Tahoma" panose="020B0604030504040204" pitchFamily="34" charset="0"/>
                <a:cs typeface="Tahoma" panose="020B0604030504040204" pitchFamily="34" charset="0"/>
              </a:rPr>
              <a:t>		 </a:t>
            </a:r>
            <a:r>
              <a:rPr lang="sv-SE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v-S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Luật hấp thu</a:t>
            </a:r>
            <a:r>
              <a:rPr lang="sv-SE" sz="2800" b="1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v-SE" sz="3200" smtClean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3200" smtClean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33400"/>
            <a:ext cx="75612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vi-VN" sz="2600">
                <a:solidFill>
                  <a:srgbClr val="FF0000"/>
                </a:solidFill>
              </a:rPr>
              <a:t>Bước 5: </a:t>
            </a:r>
            <a:r>
              <a:rPr lang="vi-VN" sz="2600"/>
              <a:t>Xác định các công thức đa thức tối tiểu của f.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133600"/>
            <a:ext cx="76327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Từ các phủ tối tiểu gồm các </a:t>
            </a:r>
            <a:r>
              <a:rPr lang="en-US" sz="2600"/>
              <a:t>tế bào </a:t>
            </a:r>
            <a:r>
              <a:rPr lang="vi-VN" sz="2600"/>
              <a:t>lớn của kar(f) tìm</a:t>
            </a:r>
            <a:r>
              <a:rPr lang="en-US" sz="2600"/>
              <a:t> </a:t>
            </a:r>
            <a:r>
              <a:rPr lang="vi-VN" sz="2600"/>
              <a:t>được ở bước 4 ta xác định được các công thức đa thức</a:t>
            </a:r>
            <a:r>
              <a:rPr lang="en-US" sz="2600"/>
              <a:t> </a:t>
            </a:r>
            <a:r>
              <a:rPr lang="vi-VN" sz="2600"/>
              <a:t>tương ứng của f</a:t>
            </a:r>
            <a:r>
              <a:rPr lang="en-US" sz="2600"/>
              <a:t>.</a:t>
            </a:r>
            <a:endParaRPr lang="vi-VN" sz="2600"/>
          </a:p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Loại bỏ các công thức đa thức mà có một công thức đa </a:t>
            </a:r>
            <a:r>
              <a:rPr lang="en-US" sz="2600"/>
              <a:t> </a:t>
            </a:r>
            <a:r>
              <a:rPr lang="vi-VN" sz="2600"/>
              <a:t>thức nào đó thực sự đơn giản hơn chúng.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Các công thức đa thức còn lại chính là các</a:t>
            </a:r>
            <a:r>
              <a:rPr lang="en-US" sz="2600"/>
              <a:t> </a:t>
            </a:r>
            <a:r>
              <a:rPr lang="vi-VN" sz="2600"/>
              <a:t>công thức đa thức tối tiểu của f.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3"/>
          <p:cNvSpPr txBox="1">
            <a:spLocks noChangeArrowheads="1"/>
          </p:cNvSpPr>
          <p:nvPr/>
        </p:nvSpPr>
        <p:spPr bwMode="auto">
          <a:xfrm>
            <a:off x="457200" y="185304"/>
            <a:ext cx="295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1</a:t>
            </a:r>
            <a:endParaRPr lang="en-US" sz="2800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354" y="919163"/>
                <a:ext cx="7128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4" y="919163"/>
                <a:ext cx="712879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96" t="-705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3310" y="1955100"/>
                <a:ext cx="697049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Bảng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0" y="1955100"/>
                <a:ext cx="6970490" cy="1231106"/>
              </a:xfrm>
              <a:prstGeom prst="rect">
                <a:avLst/>
              </a:prstGeom>
              <a:blipFill rotWithShape="0">
                <a:blip r:embed="rId3"/>
                <a:stretch>
                  <a:fillRect l="-1748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79107"/>
                  </p:ext>
                </p:extLst>
              </p:nvPr>
            </p:nvGraphicFramePr>
            <p:xfrm>
              <a:off x="630746" y="307940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79107"/>
                  </p:ext>
                </p:extLst>
              </p:nvPr>
            </p:nvGraphicFramePr>
            <p:xfrm>
              <a:off x="630746" y="307940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926217"/>
                  </p:ext>
                </p:extLst>
              </p:nvPr>
            </p:nvGraphicFramePr>
            <p:xfrm>
              <a:off x="678598" y="1196658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926217"/>
                  </p:ext>
                </p:extLst>
              </p:nvPr>
            </p:nvGraphicFramePr>
            <p:xfrm>
              <a:off x="678598" y="1196658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533400" y="4267200"/>
            <a:ext cx="6434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B3: Chọn tế bào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 nhất thiết phải chọn: (Vì chúng chứa các các ô không nằm trong tế bào nào khác –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hoạ với ô vàng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+ chọn tế bào lớn thứ 1: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+ chọn tế bào lớn thứ 2: 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948568" y="1528620"/>
            <a:ext cx="2088232" cy="18563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3123144" y="1528621"/>
            <a:ext cx="2209800" cy="848243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84786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Xác định tất cả các tế bào lớn của f.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B4: Xác định họ phủ của các tế bào lớn: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3549350"/>
                <a:ext cx="7559090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tế bào chọn ở bước 3 đã phủ hết bảng</a:t>
                </a: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 là họ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tế bào </a:t>
                </a:r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họ phủ tối thiểu của tế bào lớn tìm được ta được duy nhất 1 công thức đa thức tối tiểu của f: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x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49350"/>
                <a:ext cx="7559090" cy="3385542"/>
              </a:xfrm>
              <a:prstGeom prst="rect">
                <a:avLst/>
              </a:prstGeom>
              <a:blipFill rotWithShape="0">
                <a:blip r:embed="rId2"/>
                <a:stretch>
                  <a:fillRect l="-1694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86177"/>
                  </p:ext>
                </p:extLst>
              </p:nvPr>
            </p:nvGraphicFramePr>
            <p:xfrm>
              <a:off x="694024" y="93426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86177"/>
                  </p:ext>
                </p:extLst>
              </p:nvPr>
            </p:nvGraphicFramePr>
            <p:xfrm>
              <a:off x="694024" y="93426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Flowchart: Alternate Process 7"/>
          <p:cNvSpPr/>
          <p:nvPr/>
        </p:nvSpPr>
        <p:spPr>
          <a:xfrm>
            <a:off x="2109192" y="1476970"/>
            <a:ext cx="2088232" cy="18563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283768" y="1476971"/>
            <a:ext cx="2209800" cy="848243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40090" y="6492874"/>
            <a:ext cx="113071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 txBox="1">
            <a:spLocks noChangeArrowheads="1"/>
          </p:cNvSpPr>
          <p:nvPr/>
        </p:nvSpPr>
        <p:spPr bwMode="auto">
          <a:xfrm>
            <a:off x="609600" y="381000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2</a:t>
            </a:r>
            <a:endParaRPr lang="en-US" sz="2800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178983"/>
                <a:ext cx="763109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Bảng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8983"/>
                <a:ext cx="7631098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597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914073"/>
                  </p:ext>
                </p:extLst>
              </p:nvPr>
            </p:nvGraphicFramePr>
            <p:xfrm>
              <a:off x="956903" y="3540224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914073"/>
                  </p:ext>
                </p:extLst>
              </p:nvPr>
            </p:nvGraphicFramePr>
            <p:xfrm>
              <a:off x="956903" y="3540224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00" t="-1587" r="-302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502" t="-1587" r="-200498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00" t="-1587" r="-1015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1587" r="-15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104918" r="-402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204918" r="-402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304918" r="-4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404918" r="-4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457200"/>
            <a:ext cx="4176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Xác định các tế bào lớn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5845023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lớn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lớn thú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280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:endParaRPr lang="en-US" sz="28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Tế 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>
                  <a:cs typeface="Times New Roman" panose="02020603050405020304" pitchFamily="18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5845023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086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1788"/>
                  </p:ext>
                </p:extLst>
              </p:nvPr>
            </p:nvGraphicFramePr>
            <p:xfrm>
              <a:off x="643467" y="13716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1788"/>
                  </p:ext>
                </p:extLst>
              </p:nvPr>
            </p:nvGraphicFramePr>
            <p:xfrm>
              <a:off x="643467" y="13716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00" t="-3175" r="-3015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502" t="-3175" r="-200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00" t="-3175" r="-101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3175" r="-1000" b="-4079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108333" r="-4015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ight Bracket 10"/>
          <p:cNvSpPr/>
          <p:nvPr/>
        </p:nvSpPr>
        <p:spPr>
          <a:xfrm rot="10800000">
            <a:off x="5803363" y="2069072"/>
            <a:ext cx="936104" cy="434093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5909657" y="1736047"/>
            <a:ext cx="465205" cy="695523"/>
          </a:xfrm>
          <a:prstGeom prst="flowChartAlternateProcess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6200000">
            <a:off x="5226887" y="2190353"/>
            <a:ext cx="448816" cy="1905000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2042923" y="2071117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1986939" y="2865663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1698907" y="2071117"/>
            <a:ext cx="941516" cy="450828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    </a:t>
            </a:r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5224351" y="889628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5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5193"/>
                  </p:ext>
                </p:extLst>
              </p:nvPr>
            </p:nvGraphicFramePr>
            <p:xfrm>
              <a:off x="794568" y="1496675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5193"/>
                  </p:ext>
                </p:extLst>
              </p:nvPr>
            </p:nvGraphicFramePr>
            <p:xfrm>
              <a:off x="794568" y="1496675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00" t="-1587" r="-3015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502" t="-1587" r="-200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00" t="-1587" r="-101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000" t="-1587" r="-10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104918" r="-4015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Bracket 8"/>
          <p:cNvSpPr/>
          <p:nvPr/>
        </p:nvSpPr>
        <p:spPr>
          <a:xfrm rot="16200000">
            <a:off x="5377988" y="2315428"/>
            <a:ext cx="448816" cy="1905000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2194024" y="2196192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2138040" y="2990738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5375452" y="1014703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859" y="46126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B3: Xác định các tế bào lớn nhất thiết phải chọn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9888" y="3996392"/>
                <a:ext cx="633670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3 ô chỉ nằm trong 1 tế bào lớn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Các tế bào lớn nhất thiết phải chọn là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sz="280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mtClean="0">
                    <a:sym typeface="Wingdings" panose="05000000000000000000" pitchFamily="2" charset="2"/>
                  </a:rPr>
                  <a:t>	</a:t>
                </a:r>
                <a:endParaRPr lang="en-US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8" y="3996392"/>
                <a:ext cx="6336704" cy="1661993"/>
              </a:xfrm>
              <a:prstGeom prst="rect">
                <a:avLst/>
              </a:prstGeom>
              <a:blipFill rotWithShape="0">
                <a:blip r:embed="rId3"/>
                <a:stretch>
                  <a:fillRect l="-1923" t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867" y="457200"/>
            <a:ext cx="729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B4: Xác định họ phủ tối thiểu của các tế bào lớn: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222" y="3314899"/>
                <a:ext cx="74681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trong 2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bào lớn.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2" y="3314899"/>
                <a:ext cx="746817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714" t="-4846" r="-1388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28175" y="4699894"/>
                <a:ext cx="590465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có 2 cách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" y="4699894"/>
                <a:ext cx="5904656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064" t="-3691" r="-61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609712"/>
                  </p:ext>
                </p:extLst>
              </p:nvPr>
            </p:nvGraphicFramePr>
            <p:xfrm>
              <a:off x="728175" y="12192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609712"/>
                  </p:ext>
                </p:extLst>
              </p:nvPr>
            </p:nvGraphicFramePr>
            <p:xfrm>
              <a:off x="728175" y="12192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500" t="-3175" r="-3015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9502" t="-3175" r="-200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00" t="-3175" r="-101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1000" t="-3175" r="-1000" b="-4079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108333" r="-4015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Flowchart: Alternate Process 6"/>
          <p:cNvSpPr/>
          <p:nvPr/>
        </p:nvSpPr>
        <p:spPr>
          <a:xfrm>
            <a:off x="2127631" y="1918717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2071647" y="2713263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5309059" y="737228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10800000">
            <a:off x="5888071" y="1916672"/>
            <a:ext cx="936104" cy="434093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5994365" y="1583647"/>
            <a:ext cx="465205" cy="695523"/>
          </a:xfrm>
          <a:prstGeom prst="flowChartAlternateProcess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1783615" y="1918717"/>
            <a:ext cx="941516" cy="450828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    </a:t>
            </a:r>
            <a:endParaRPr lang="en-US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5" grpId="1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219200"/>
                <a:ext cx="7056784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B5: Xác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là:</a:t>
                </a:r>
              </a:p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7056784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815" t="-1721" r="-69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9775" y="1295400"/>
            <a:ext cx="7101625" cy="4525963"/>
          </a:xfrm>
        </p:spPr>
        <p:txBody>
          <a:bodyPr rtlCol="0">
            <a:normAutofit/>
          </a:bodyPr>
          <a:lstStyle/>
          <a:p>
            <a:pPr marL="82550" indent="0" algn="just">
              <a:lnSpc>
                <a:spcPct val="150000"/>
              </a:lnSpc>
              <a:buNone/>
              <a:defRPr/>
            </a:pP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	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cơ bản, phương pháp Quine-McCluskey có hai phần. Phần đầu là tìm các số hạng là ứng viên để đưa vào khai triển cực </a:t>
            </a:r>
            <a:r>
              <a:rPr lang="vi-V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 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hàm Boole như dưới dạng chuẩn tắc tuyển</a:t>
            </a:r>
            <a:r>
              <a:rPr lang="vi-V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thứ hai là xác định xem trong số các ứng viên đó, các số hạng nào là thực sự dùng được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3404"/>
            <a:ext cx="74977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2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Quine-McCluskey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phép toán 2 – ngôi khác trên đại số logic </a:t>
            </a:r>
            <a:r>
              <a:rPr lang="en-US" smtClean="0">
                <a:latin typeface="Script MT Bold" pitchFamily="66" charset="0"/>
              </a:rPr>
              <a:t>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1) Tổng modulo 2, x +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2) Kéo theo x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3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Tương đương x 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4) Vebb (NOR)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x 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5)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Sheffer (NAND) x  y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499350" cy="4343400"/>
          </a:xfrm>
        </p:spPr>
        <p:txBody>
          <a:bodyPr>
            <a:normAutofit/>
          </a:bodyPr>
          <a:lstStyle/>
          <a:p>
            <a:pPr marL="82550" indent="0">
              <a:buFont typeface="Wingdings 2" panose="05020102010507070707" pitchFamily="18" charset="2"/>
              <a:buNone/>
            </a:pPr>
            <a:r>
              <a:rPr lang="vi-V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 Quine-McCluskey tìm dạng tổng chuẩn tắc thu gọn: 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1: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vào cột thứ nhất các biểu diễn của các nguyên nhân hạng n của hàm Boole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Các biểu diễn được chia thành từng nhóm, các biểu diễn trong mỗi nhóm có số các ký hiệu 1 bằng nhau và các nhóm xếp theo thứ tự số các ký hiệu 1 tăng dần.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086600" cy="5254396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2: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thực hiện tất cả các phép dán các biểu diễn trong nhóm i với các biểu diễn trong nhóm i+1 (i=1, 2, …). Biểu diễn nào tham gia ít nhất một phép dán sẽ được ghi nhận một dấu * bên cạnh. Kết quả dán được ghi vào cột tiếp theo.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3: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Bước 2 cho cột kế tiếp cho đến khi không thu thêm được cột nào mới. Khi đó tất cả các biểu diễn không có dấu * sẽ cho ta tất cả các nguyên nhân nguyên tố của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6800"/>
            <a:ext cx="7516494" cy="707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609600"/>
            <a:ext cx="7772400" cy="950897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95742"/>
            <a:ext cx="7010400" cy="33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0" y="304800"/>
            <a:ext cx="7499350" cy="5867400"/>
          </a:xfrm>
        </p:spPr>
        <p:txBody>
          <a:bodyPr/>
          <a:lstStyle/>
          <a:p>
            <a:pPr marL="82550" indent="0">
              <a:buFont typeface="Wingdings 2" panose="05020102010507070707" pitchFamily="18" charset="2"/>
              <a:buNone/>
            </a:pPr>
            <a:r>
              <a:rPr lang="vi-VN" sz="2800" b="1" dirty="0" smtClean="0">
                <a:solidFill>
                  <a:schemeClr val="accent1"/>
                </a:solidFill>
              </a:rPr>
              <a:t>Ph</a:t>
            </a:r>
            <a:r>
              <a:rPr lang="en-US" sz="2800" b="1" dirty="0" smtClean="0">
                <a:solidFill>
                  <a:schemeClr val="accent1"/>
                </a:solidFill>
              </a:rPr>
              <a:t>ư</a:t>
            </a:r>
            <a:r>
              <a:rPr lang="vi-VN" sz="2800" b="1" dirty="0" smtClean="0">
                <a:solidFill>
                  <a:schemeClr val="accent1"/>
                </a:solidFill>
              </a:rPr>
              <a:t>ơng pháp Quine-McCluskey tìm dạng tổng chuẩn tắc tối thiểu: 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Bước</a:t>
            </a:r>
            <a:r>
              <a:rPr lang="en-US" sz="2800" b="1" dirty="0" smtClean="0"/>
              <a:t> 1: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cốt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2: </a:t>
            </a:r>
            <a:r>
              <a:rPr lang="vi-VN" sz="2800" dirty="0" smtClean="0"/>
              <a:t>Xoá tất cả các cột được phủ bởi các nguyên nhân nguyên tố cốt yếu.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3: </a:t>
            </a:r>
            <a:r>
              <a:rPr lang="vi-VN" sz="2800" dirty="0" smtClean="0"/>
              <a:t>Trong bảng còn lại, xoá nốt những dòng không còn dấu + và sau đó nếu có hai cột giống nhau thì xoá bớt một cột.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4: </a:t>
            </a:r>
            <a:r>
              <a:rPr lang="vi-VN" sz="2800" dirty="0" smtClean="0"/>
              <a:t>Sau các bước trên, tìm một hệ S các nguyên nhân nguyên tố với số biến ít nhất phủ các cột còn lại</a:t>
            </a:r>
            <a:r>
              <a:rPr lang="vi-VN" dirty="0" smtClean="0"/>
              <a:t>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29464"/>
              </p:ext>
            </p:extLst>
          </p:nvPr>
        </p:nvGraphicFramePr>
        <p:xfrm>
          <a:off x="381000" y="2362200"/>
          <a:ext cx="704426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880533"/>
                <a:gridCol w="880533"/>
                <a:gridCol w="863598"/>
                <a:gridCol w="897468"/>
                <a:gridCol w="880533"/>
                <a:gridCol w="880533"/>
                <a:gridCol w="880533"/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00694" t="-6593" r="-602083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99310" t="-6593" r="-497931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07801" t="-6593" r="-412057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88514" t="-6593" r="-292568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02083" t="-6593" r="-200694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97931" t="-6593" r="-99310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 smtClean="0"/>
                        <a:t>wxyz</a:t>
                      </a:r>
                      <a:endParaRPr lang="en-US" b="0" i="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107778" r="-697241" b="-2011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205495" r="-697241" b="-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308889" r="-6972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2" y="228600"/>
            <a:ext cx="7613275" cy="1938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5" y="4724400"/>
            <a:ext cx="5869963" cy="828988"/>
          </a:xfrm>
          <a:prstGeom prst="rect">
            <a:avLst/>
          </a:prstGeom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513" y="285750"/>
            <a:ext cx="6048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3600" b="1">
                <a:solidFill>
                  <a:srgbClr val="92D050"/>
                </a:solidFill>
              </a:rPr>
              <a:t>Các cổng </a:t>
            </a:r>
            <a:r>
              <a:rPr lang="en-US" sz="3200" b="1">
                <a:solidFill>
                  <a:srgbClr val="92D050"/>
                </a:solidFill>
              </a:rPr>
              <a:t>logic</a:t>
            </a:r>
            <a:endParaRPr lang="vi-VN" sz="3200" b="1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7513" y="1173163"/>
            <a:ext cx="698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rgbClr val="A65F12"/>
                </a:solidFill>
              </a:rPr>
              <a:t>1. Các phép toán ở đại số boole</a:t>
            </a:r>
            <a:endParaRPr lang="vi-VN">
              <a:solidFill>
                <a:srgbClr val="A65F1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338" y="1943100"/>
            <a:ext cx="67341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vi-VN" sz="25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vi-VN" sz="25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0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7" name="Picture 6" descr="http://vinacel.hcmute.edu.vn/vimach/Contents/Chuong_1/images_c1/cacphepto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1" y="3886200"/>
            <a:ext cx="413543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673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>
                <a:solidFill>
                  <a:prstClr val="black"/>
                </a:solidFill>
              </a:rPr>
              <a:t>Các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cổng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cơ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bản</a:t>
            </a:r>
            <a:endParaRPr lang="en-US" u="sng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32131"/>
            <a:ext cx="157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AND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6" name="Picture 5" descr="https://encrypted-tbn1.gstatic.com/images?q=tbn:ANd9GcSRdmnAezOhRRhuH3so-XpPvFr_PDQazbOU-A5Gp_vXjp6DdWp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9"/>
          <a:stretch/>
        </p:blipFill>
        <p:spPr bwMode="auto">
          <a:xfrm>
            <a:off x="1963065" y="1147463"/>
            <a:ext cx="2431415" cy="137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90608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8" name="Picture 7" descr="https://encrypted-tbn2.gstatic.com/images?q=tbn:ANd9GcS50YJDPx5P3JGhyWviBacP7e-xp9EJlSU9NpEJZK2k6-cGNDH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4"/>
          <a:stretch/>
        </p:blipFill>
        <p:spPr bwMode="auto">
          <a:xfrm>
            <a:off x="1963063" y="2901759"/>
            <a:ext cx="2249170" cy="1362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4444687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NOT</a:t>
            </a:r>
          </a:p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0940" y="2752119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Đầu ra = 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có</a:t>
            </a:r>
            <a:r>
              <a:rPr lang="en-US">
                <a:solidFill>
                  <a:prstClr val="black"/>
                </a:solidFill>
              </a:rPr>
              <a:t> 1 ngõ</a:t>
            </a:r>
          </a:p>
          <a:p>
            <a:r>
              <a:rPr lang="en-US">
                <a:solidFill>
                  <a:prstClr val="black"/>
                </a:solidFill>
              </a:rPr>
              <a:t> 	vào 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948" y="1332131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Đầu ra chỉ =1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>
                <a:solidFill>
                  <a:prstClr val="black"/>
                </a:solidFill>
              </a:rPr>
              <a:t>	ngõ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2948" y="4444686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Bù của giá trị đầu vào</a:t>
            </a:r>
            <a:endParaRPr lang="vi-VN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91188" y="4444685"/>
            <a:ext cx="1851680" cy="552670"/>
            <a:chOff x="3224376" y="5903711"/>
            <a:chExt cx="2087791" cy="552670"/>
          </a:xfrm>
        </p:grpSpPr>
        <p:grpSp>
          <p:nvGrpSpPr>
            <p:cNvPr id="14" name="Group 13"/>
            <p:cNvGrpSpPr/>
            <p:nvPr/>
          </p:nvGrpSpPr>
          <p:grpSpPr>
            <a:xfrm>
              <a:off x="3224376" y="5903711"/>
              <a:ext cx="2087791" cy="552670"/>
              <a:chOff x="0" y="0"/>
              <a:chExt cx="2553323" cy="78486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638" y="0"/>
                <a:ext cx="2475685" cy="784860"/>
                <a:chOff x="0" y="0"/>
                <a:chExt cx="2475685" cy="784860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0" y="388231"/>
                  <a:ext cx="828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647645" y="396857"/>
                  <a:ext cx="828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Isosceles Triangle 20"/>
                <p:cNvSpPr/>
                <p:nvPr/>
              </p:nvSpPr>
              <p:spPr>
                <a:xfrm rot="5400000">
                  <a:off x="737559" y="-133668"/>
                  <a:ext cx="784860" cy="105219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vi-VN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Text Box 10"/>
              <p:cNvSpPr txBox="1"/>
              <p:nvPr/>
            </p:nvSpPr>
            <p:spPr>
              <a:xfrm>
                <a:off x="0" y="8627"/>
                <a:ext cx="319178" cy="32766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>
                    <a:solidFill>
                      <a:prstClr val="black"/>
                    </a:solidFill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endParaRPr lang="vi-VN" sz="1100">
                  <a:solidFill>
                    <a:prstClr val="black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1"/>
                  <p:cNvSpPr txBox="1"/>
                  <p:nvPr/>
                </p:nvSpPr>
                <p:spPr>
                  <a:xfrm>
                    <a:off x="2053087" y="8627"/>
                    <a:ext cx="310515" cy="3276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bg1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vi-V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vi-VN" sz="1100">
                      <a:solidFill>
                        <a:prstClr val="black"/>
                      </a:solidFill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vi-VN" sz="110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3087" y="8627"/>
                    <a:ext cx="310515" cy="3276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256"/>
                    </a:stretch>
                  </a:blipFill>
                  <a:ln w="6350">
                    <a:solidFill>
                      <a:schemeClr val="bg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/>
            <p:cNvSpPr/>
            <p:nvPr/>
          </p:nvSpPr>
          <p:spPr>
            <a:xfrm>
              <a:off x="4628553" y="6106191"/>
              <a:ext cx="131121" cy="13112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1469" y="6492874"/>
            <a:ext cx="1279333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271" y="134802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NAND</a:t>
            </a:r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26" y="2460305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2179025" cy="91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83" y="2179018"/>
            <a:ext cx="2088882" cy="107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85" y="3175070"/>
            <a:ext cx="1836579" cy="90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681" y="338462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XOR</a:t>
            </a:r>
            <a:endParaRPr lang="vi-VN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247" y="1301038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Chỉ</a:t>
            </a:r>
            <a:r>
              <a:rPr lang="en-US">
                <a:solidFill>
                  <a:prstClr val="black"/>
                </a:solidFill>
              </a:rPr>
              <a:t> = 0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777" y="2348388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Chỉ</a:t>
            </a:r>
            <a:r>
              <a:rPr lang="en-US">
                <a:solidFill>
                  <a:prstClr val="black"/>
                </a:solidFill>
              </a:rPr>
              <a:t> = 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777" y="3404733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 </a:t>
            </a:r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khác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nhau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thì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83" y="4427843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X-NOR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4191948"/>
            <a:ext cx="1695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88786" y="429012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 </a:t>
            </a:r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giống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nhau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thì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2977" y="6492874"/>
            <a:ext cx="1147825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2" y="1630894"/>
            <a:ext cx="6708442" cy="370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5" y="1474302"/>
            <a:ext cx="6499822" cy="327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934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1785" y="693927"/>
            <a:ext cx="6891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Viết lại biểu thức logic sau từ mạch logic: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1680083"/>
            <a:ext cx="5791200" cy="2809875"/>
            <a:chOff x="1906505" y="2567751"/>
            <a:chExt cx="5791200" cy="2809875"/>
          </a:xfrm>
        </p:grpSpPr>
        <p:pic>
          <p:nvPicPr>
            <p:cNvPr id="105477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505" y="2567751"/>
              <a:ext cx="57912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292643" y="2924938"/>
              <a:ext cx="647700" cy="360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1005" y="2567751"/>
              <a:ext cx="703263" cy="296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3630" y="3669476"/>
              <a:ext cx="823913" cy="42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21005" y="4523551"/>
              <a:ext cx="720725" cy="42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53533" y="5032064"/>
                <a:ext cx="5799667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prstClr val="white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Kết quả: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vi-VN" sz="2800">
                  <a:solidFill>
                    <a:prstClr val="whit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3" y="5032064"/>
                <a:ext cx="5799667" cy="504056"/>
              </a:xfrm>
              <a:prstGeom prst="round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7848600" cy="49859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thiết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của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ngõ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và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	Tìm công thức đa thức tối tiểu của biểu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thức logic 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vừa tìm được.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 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mạch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25400" y="533400"/>
            <a:ext cx="73406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ngôi nhà có 3 công tắc, người chủ nhà muốn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 đèn sáng khi cả 3 công tắc đều hở, hoặc khi công tắc 1 và 2 đóng còn công tắc thứ 3 hở.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 thiết kế mạch logic thực hiện sao cho 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cổng là ít nhất.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33800"/>
            <a:ext cx="74168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			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C. 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1,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  <a:p>
            <a:pPr>
              <a:defRPr/>
            </a:pP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0.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74000" y="6492874"/>
            <a:ext cx="1196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5864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://vinacel.hcmute.edu.vn/vimach/Contents/Chuong_1/images_c1/vd6_mp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883249" cy="40031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01775" y="3241675"/>
            <a:ext cx="4786313" cy="2289175"/>
            <a:chOff x="1724529" y="4177952"/>
            <a:chExt cx="4786093" cy="2290196"/>
          </a:xfrm>
        </p:grpSpPr>
        <p:sp>
          <p:nvSpPr>
            <p:cNvPr id="108552" name="TextBox 8"/>
            <p:cNvSpPr txBox="1">
              <a:spLocks noChangeArrowheads="1"/>
            </p:cNvSpPr>
            <p:nvPr/>
          </p:nvSpPr>
          <p:spPr bwMode="auto">
            <a:xfrm>
              <a:off x="1724529" y="4178918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A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sp>
          <p:nvSpPr>
            <p:cNvPr id="108553" name="TextBox 9"/>
            <p:cNvSpPr txBox="1">
              <a:spLocks noChangeArrowheads="1"/>
            </p:cNvSpPr>
            <p:nvPr/>
          </p:nvSpPr>
          <p:spPr bwMode="auto">
            <a:xfrm>
              <a:off x="2159468" y="4177952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B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sp>
          <p:nvSpPr>
            <p:cNvPr id="108554" name="TextBox 10"/>
            <p:cNvSpPr txBox="1">
              <a:spLocks noChangeArrowheads="1"/>
            </p:cNvSpPr>
            <p:nvPr/>
          </p:nvSpPr>
          <p:spPr bwMode="auto">
            <a:xfrm>
              <a:off x="2717300" y="4178609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C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907704" y="4518939"/>
              <a:ext cx="4602918" cy="1949209"/>
              <a:chOff x="1907704" y="4518939"/>
              <a:chExt cx="4602918" cy="1949209"/>
            </a:xfrm>
          </p:grpSpPr>
          <p:grpSp>
            <p:nvGrpSpPr>
              <p:cNvPr id="108556" name="Group 12"/>
              <p:cNvGrpSpPr>
                <a:grpSpLocks/>
              </p:cNvGrpSpPr>
              <p:nvPr/>
            </p:nvGrpSpPr>
            <p:grpSpPr bwMode="auto">
              <a:xfrm>
                <a:off x="1907704" y="4518939"/>
                <a:ext cx="4261122" cy="1949209"/>
                <a:chOff x="1187624" y="4437112"/>
                <a:chExt cx="4261122" cy="1949209"/>
              </a:xfrm>
            </p:grpSpPr>
            <p:grpSp>
              <p:nvGrpSpPr>
                <p:cNvPr id="108558" name="Group 14"/>
                <p:cNvGrpSpPr>
                  <a:grpSpLocks/>
                </p:cNvGrpSpPr>
                <p:nvPr/>
              </p:nvGrpSpPr>
              <p:grpSpPr bwMode="auto">
                <a:xfrm>
                  <a:off x="3381962" y="5261019"/>
                  <a:ext cx="1490720" cy="877460"/>
                  <a:chOff x="4194163" y="4296619"/>
                  <a:chExt cx="1119708" cy="659077"/>
                </a:xfrm>
              </p:grpSpPr>
              <p:sp>
                <p:nvSpPr>
                  <p:cNvPr id="49" name="Arc 48"/>
                  <p:cNvSpPr/>
                  <p:nvPr/>
                </p:nvSpPr>
                <p:spPr>
                  <a:xfrm>
                    <a:off x="4194503" y="4307995"/>
                    <a:ext cx="1119613" cy="647762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solidFill>
                    <a:schemeClr val="bg1"/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Arc 49"/>
                  <p:cNvSpPr/>
                  <p:nvPr/>
                </p:nvSpPr>
                <p:spPr>
                  <a:xfrm>
                    <a:off x="4549822" y="4297258"/>
                    <a:ext cx="330280" cy="658499"/>
                  </a:xfrm>
                  <a:prstGeom prst="arc">
                    <a:avLst>
                      <a:gd name="adj1" fmla="val 16200000"/>
                      <a:gd name="adj2" fmla="val 545262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636403" y="5349222"/>
                  <a:ext cx="57623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187004" y="5878094"/>
                  <a:ext cx="200333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85495" y="6062327"/>
                  <a:ext cx="1436622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628309" y="6237029"/>
                  <a:ext cx="200333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402894" y="5131637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618784" y="5301575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834674" y="5517572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85495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45" idx="0"/>
                </p:cNvCxnSpPr>
                <p:nvPr/>
              </p:nvCxnSpPr>
              <p:spPr>
                <a:xfrm>
                  <a:off x="1842611" y="4998227"/>
                  <a:ext cx="0" cy="13452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187004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402894" y="4653587"/>
                  <a:ext cx="0" cy="1445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18784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1187004" y="4653587"/>
                  <a:ext cx="2158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618784" y="4653587"/>
                  <a:ext cx="2158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3" name="Group 29"/>
                <p:cNvGrpSpPr>
                  <a:grpSpLocks/>
                </p:cNvGrpSpPr>
                <p:nvPr/>
              </p:nvGrpSpPr>
              <p:grpSpPr bwMode="auto">
                <a:xfrm>
                  <a:off x="1285947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7" name="Isosceles Triangle 46"/>
                  <p:cNvSpPr/>
                  <p:nvPr/>
                </p:nvSpPr>
                <p:spPr>
                  <a:xfrm rot="10800000">
                    <a:off x="2173583" y="5620917"/>
                    <a:ext cx="352323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315912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1402894" y="5049050"/>
                  <a:ext cx="0" cy="129439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5" name="Group 31"/>
                <p:cNvGrpSpPr>
                  <a:grpSpLocks/>
                </p:cNvGrpSpPr>
                <p:nvPr/>
              </p:nvGrpSpPr>
              <p:grpSpPr bwMode="auto">
                <a:xfrm>
                  <a:off x="1722815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5" name="Isosceles Triangle 44"/>
                  <p:cNvSpPr/>
                  <p:nvPr/>
                </p:nvSpPr>
                <p:spPr>
                  <a:xfrm rot="10800000">
                    <a:off x="2173104" y="5620917"/>
                    <a:ext cx="352324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315434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34674" y="4653587"/>
                  <a:ext cx="0" cy="1445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7" name="Group 33"/>
                <p:cNvGrpSpPr>
                  <a:grpSpLocks/>
                </p:cNvGrpSpPr>
                <p:nvPr/>
              </p:nvGrpSpPr>
              <p:grpSpPr bwMode="auto">
                <a:xfrm>
                  <a:off x="2065728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2173063" y="5620917"/>
                    <a:ext cx="352324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2315393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630229" y="5013176"/>
                  <a:ext cx="1119708" cy="648252"/>
                  <a:chOff x="1619672" y="5336302"/>
                  <a:chExt cx="1368152" cy="792088"/>
                </a:xfrm>
                <a:solidFill>
                  <a:schemeClr val="bg1"/>
                </a:solidFill>
              </p:grpSpPr>
              <p:sp>
                <p:nvSpPr>
                  <p:cNvPr id="41" name="Arc 40"/>
                  <p:cNvSpPr/>
                  <p:nvPr/>
                </p:nvSpPr>
                <p:spPr>
                  <a:xfrm>
                    <a:off x="1619672" y="5336302"/>
                    <a:ext cx="1368152" cy="792088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2" name="Straight Connector 41"/>
                  <p:cNvCxnSpPr>
                    <a:endCxn id="41" idx="2"/>
                  </p:cNvCxnSpPr>
                  <p:nvPr/>
                </p:nvCxnSpPr>
                <p:spPr>
                  <a:xfrm>
                    <a:off x="2274747" y="5336302"/>
                    <a:ext cx="0" cy="791732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563382" y="6070268"/>
                  <a:ext cx="649258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2630229" y="5738069"/>
                  <a:ext cx="1119708" cy="648252"/>
                  <a:chOff x="1619672" y="5336302"/>
                  <a:chExt cx="1368152" cy="792088"/>
                </a:xfrm>
                <a:solidFill>
                  <a:schemeClr val="bg1"/>
                </a:solidFill>
              </p:grpSpPr>
              <p:sp>
                <p:nvSpPr>
                  <p:cNvPr id="39" name="Arc 38"/>
                  <p:cNvSpPr/>
                  <p:nvPr/>
                </p:nvSpPr>
                <p:spPr>
                  <a:xfrm>
                    <a:off x="1619672" y="5336302"/>
                    <a:ext cx="1368152" cy="792088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0" name="Straight Connector 39"/>
                  <p:cNvCxnSpPr>
                    <a:endCxn id="39" idx="2"/>
                  </p:cNvCxnSpPr>
                  <p:nvPr/>
                </p:nvCxnSpPr>
                <p:spPr>
                  <a:xfrm>
                    <a:off x="2274747" y="5336302"/>
                    <a:ext cx="0" cy="791732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873009" y="5689098"/>
                  <a:ext cx="576235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557" name="TextBox 13"/>
              <p:cNvSpPr txBox="1">
                <a:spLocks noChangeArrowheads="1"/>
              </p:cNvSpPr>
              <p:nvPr/>
            </p:nvSpPr>
            <p:spPr bwMode="auto">
              <a:xfrm>
                <a:off x="6178368" y="5565992"/>
                <a:ext cx="332254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700">
                    <a:solidFill>
                      <a:srgbClr val="000000"/>
                    </a:solidFill>
                  </a:rPr>
                  <a:t>Y</a:t>
                </a:r>
                <a:endParaRPr lang="vi-VN" sz="17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-10791" y="548368"/>
            <a:ext cx="73491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chân trị ta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269003" y="1219442"/>
                <a:ext cx="252210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5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3" y="1219442"/>
                <a:ext cx="2522101" cy="4778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57373" y="1731264"/>
            <a:ext cx="47564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723682" y="1731262"/>
                <a:ext cx="252210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5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82" y="1731262"/>
                <a:ext cx="2522101" cy="4778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57370" y="2131924"/>
            <a:ext cx="67768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25" y="99060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Ngoài ra, ta cũng có thể sử dụng cổng XOR cho bài toán như sau: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52738"/>
            <a:ext cx="6008688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2"/>
          <a:stretch>
            <a:fillRect/>
          </a:stretch>
        </p:blipFill>
        <p:spPr bwMode="auto">
          <a:xfrm>
            <a:off x="514350" y="1543050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Đại số Boole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-12700" y="1524000"/>
            <a:ext cx="73279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3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Cho tập A có ít nhất 2 phần tử, trong đó có 2 phần tử đặc biệt được ký hiệu là 0 và 1. Trên A xét các phép toán 2 – ngôi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và phép toán 1 – ngôi </a:t>
            </a:r>
            <a:r>
              <a:rPr lang="es-ES" sz="3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s-E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Ký hiệu là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0, 1)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b="1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016000"/>
            <a:ext cx="6347714" cy="431460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hoán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		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</a:t>
            </a:r>
            <a:r>
              <a:rPr lang="sv-SE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/>
              <a:t>		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 hoà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</a:t>
            </a:r>
            <a:r>
              <a:rPr lang="sv-SE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/>
              <a:t>		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bù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3" name="TextBox 1"/>
          <p:cNvSpPr txBox="1">
            <a:spLocks noChangeArrowheads="1"/>
          </p:cNvSpPr>
          <p:nvPr/>
        </p:nvSpPr>
        <p:spPr bwMode="auto">
          <a:xfrm>
            <a:off x="0" y="304800"/>
            <a:ext cx="746759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A cùng với các phép toán này được gọi là một đại số Boole nếu </a:t>
            </a:r>
            <a:r>
              <a:rPr lang="es-E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này có tính chất: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3693623" y="1752600"/>
                <a:ext cx="3960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1752600"/>
                <a:ext cx="3960440" cy="18002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693623" y="2652700"/>
                <a:ext cx="3960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2652700"/>
                <a:ext cx="3960440" cy="18002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8-Point Star 27"/>
          <p:cNvSpPr/>
          <p:nvPr/>
        </p:nvSpPr>
        <p:spPr>
          <a:xfrm>
            <a:off x="597279" y="2016000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  <a:endParaRPr lang="vi-V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3705299" y="3510750"/>
                <a:ext cx="4524826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99" y="3510750"/>
                <a:ext cx="4524826" cy="18002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331142" y="4062630"/>
                <a:ext cx="4812858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Trong A tồn tại phần tử 0 và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∧1=1∧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∨0=0∨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42" y="4062630"/>
                <a:ext cx="4812858" cy="18002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693623" y="4530409"/>
                <a:ext cx="4812858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tồn tại duy nhất phần tử bù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sao cho: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4530409"/>
                <a:ext cx="4812858" cy="18002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8-Point Star 31"/>
          <p:cNvSpPr/>
          <p:nvPr/>
        </p:nvSpPr>
        <p:spPr>
          <a:xfrm>
            <a:off x="592666" y="2908164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  <a:endParaRPr lang="vi-VN" b="1"/>
          </a:p>
        </p:txBody>
      </p:sp>
      <p:sp>
        <p:nvSpPr>
          <p:cNvPr id="33" name="8-Point Star 32"/>
          <p:cNvSpPr/>
          <p:nvPr/>
        </p:nvSpPr>
        <p:spPr>
          <a:xfrm>
            <a:off x="592666" y="3800328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vi-VN" b="1"/>
          </a:p>
        </p:txBody>
      </p:sp>
      <p:sp>
        <p:nvSpPr>
          <p:cNvPr id="34" name="8-Point Star 33"/>
          <p:cNvSpPr/>
          <p:nvPr/>
        </p:nvSpPr>
        <p:spPr>
          <a:xfrm>
            <a:off x="592666" y="4692492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  <a:endParaRPr lang="vi-VN" b="1"/>
          </a:p>
        </p:txBody>
      </p:sp>
      <p:sp>
        <p:nvSpPr>
          <p:cNvPr id="35" name="8-Point Star 34"/>
          <p:cNvSpPr/>
          <p:nvPr/>
        </p:nvSpPr>
        <p:spPr>
          <a:xfrm>
            <a:off x="592666" y="5556588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  <a:endParaRPr lang="vi-VN" b="1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9/10/2017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2947</TotalTime>
  <Words>2715</Words>
  <Application>Microsoft Office PowerPoint</Application>
  <PresentationFormat>Trình chiếu Trên màn hình (4:3)</PresentationFormat>
  <Paragraphs>961</Paragraphs>
  <Slides>75</Slides>
  <Notes>39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75</vt:i4>
      </vt:variant>
    </vt:vector>
  </HeadingPairs>
  <TitlesOfParts>
    <vt:vector size="90" baseType="lpstr">
      <vt:lpstr>MS Mincho</vt:lpstr>
      <vt:lpstr>Arial</vt:lpstr>
      <vt:lpstr>Calibri</vt:lpstr>
      <vt:lpstr>Cambria Math</vt:lpstr>
      <vt:lpstr>Courier New</vt:lpstr>
      <vt:lpstr>Script MT Bold</vt:lpstr>
      <vt:lpstr>Symbol</vt:lpstr>
      <vt:lpstr>Tahoma</vt:lpstr>
      <vt:lpstr>Times New Roman</vt:lpstr>
      <vt:lpstr>Trebuchet MS</vt:lpstr>
      <vt:lpstr>VNI-Viettay</vt:lpstr>
      <vt:lpstr>Wingdings</vt:lpstr>
      <vt:lpstr>Wingdings 2</vt:lpstr>
      <vt:lpstr>Wingdings 3</vt:lpstr>
      <vt:lpstr>Facet</vt:lpstr>
      <vt:lpstr>Bản trình bày PowerPoint</vt:lpstr>
      <vt:lpstr>NỘI DUNG CHÍNH</vt:lpstr>
      <vt:lpstr>Đại số logic B</vt:lpstr>
      <vt:lpstr>Bản trình bày PowerPoint</vt:lpstr>
      <vt:lpstr>    Các hằng đẳng thức logic</vt:lpstr>
      <vt:lpstr>Một số phép toán 2 – ngôi khác trên đại số logic B</vt:lpstr>
      <vt:lpstr>Bản trình bày PowerPoint</vt:lpstr>
      <vt:lpstr>Đại số Boole</vt:lpstr>
      <vt:lpstr>Bản trình bày PowerPoint</vt:lpstr>
      <vt:lpstr>Ví dụ:</vt:lpstr>
      <vt:lpstr>Ví dụ:</vt:lpstr>
      <vt:lpstr>Bản trình bày PowerPoint</vt:lpstr>
      <vt:lpstr>Bản trình bày PowerPoint</vt:lpstr>
      <vt:lpstr>Hàm Boole</vt:lpstr>
      <vt:lpstr>Bản trình bày PowerPoint</vt:lpstr>
      <vt:lpstr>Bản trình bày PowerPoint</vt:lpstr>
      <vt:lpstr>Bản trình bày PowerPoint</vt:lpstr>
      <vt:lpstr>Ví dụ:</vt:lpstr>
      <vt:lpstr>Bản trình bày PowerPoint</vt:lpstr>
      <vt:lpstr>Bản trình bày PowerPoint</vt:lpstr>
      <vt:lpstr>Tích sơ cấp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Bản đồ Karnaugh</vt:lpstr>
      <vt:lpstr>Karnaugh 2 biến </vt:lpstr>
      <vt:lpstr>Karnaugh 2 biến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Phủ tối tiểu của một tập</vt:lpstr>
      <vt:lpstr>Bản trình bày PowerPoint</vt:lpstr>
      <vt:lpstr>Ví dụ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HCM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Kim Khoang</dc:creator>
  <cp:lastModifiedBy>Le Huynh My Van</cp:lastModifiedBy>
  <cp:revision>485</cp:revision>
  <dcterms:created xsi:type="dcterms:W3CDTF">2007-05-12T16:09:44Z</dcterms:created>
  <dcterms:modified xsi:type="dcterms:W3CDTF">2017-09-10T12:46:54Z</dcterms:modified>
</cp:coreProperties>
</file>