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7" r:id="rId5"/>
    <p:sldId id="259" r:id="rId6"/>
    <p:sldId id="260" r:id="rId7"/>
    <p:sldId id="266" r:id="rId8"/>
    <p:sldId id="261" r:id="rId9"/>
    <p:sldId id="257" r:id="rId10"/>
    <p:sldId id="268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67C7-92FF-1EA3-5B99-333E8B1E2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0686FD-A87B-CA88-83E6-68FC2E360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07525-F38A-BB2E-C8CD-56184404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E1E3D2-7EFC-C3FC-4723-AF3D229F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2B7A6-213D-65BF-7600-136F3078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2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B3B1D-3BF0-45C1-9455-399D38C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8B4DF3-EFD8-B9C9-E58D-09B4FE476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42101-DA92-5F14-E1DE-3E8E08CA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4CAD2-865C-53FC-AFC9-B98034DA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E166D-7AC6-FE99-BBDD-D37AEFE8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81021D-6E7D-AF83-55C9-38243CB0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F93919-B758-CC23-68D2-E24DE93D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9A01B-C123-063D-E619-CED757CE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DAF89-537B-5576-0897-D4A9369B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DA433-4E72-2315-EACF-CB18204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91166-82F3-34A6-1A66-E11BD10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7A1DC-E799-BA35-6971-FC401ADF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EFBB3-3B32-7CDC-EC98-037C522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AA856-1811-03C4-BC5B-E5384CE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23B23-5428-98C6-0F2C-FA6CB69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1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C20A2-19E3-325D-6729-F9EAA824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63FEBA-76F4-10D5-DE6D-DB812260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349C6D-6338-DC6E-8AF1-1F6B8CE7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EE20E6-BBF2-32AC-ED36-B5CA7E4C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29868-78AA-9C02-706A-874735A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B2F-7C37-F154-6CE4-088C17B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7D4B9-EDA1-A5BE-C080-947CB5A9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88D598-3A8C-7CA0-E5AA-D841E4B7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339997-8B74-67DC-F81C-74692329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98467-8A79-53FD-E419-00135102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8FB129-0CFA-83EE-1EBA-C2F9D09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AE4E9-B5DF-87C7-FC58-EC73E60C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8173D-6198-C09A-B05E-32CB4839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11AB4C-D79B-893E-5985-1F2BC779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21242A-9FB3-2AE7-1AAB-05913321C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CEF795-B188-8692-9766-5136B8694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28F243-7F06-6831-2066-DA25F7E3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C3F107-B27C-B671-2E52-42753ABE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0FE684-BE41-3ED0-BA8D-F14583C3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5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BE786-4F1C-0C93-28BD-BE960D20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A7F80B-A299-67CA-7DDC-7E456C21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A89174-4739-136E-E05A-F478D711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3A1790-A8EE-CB93-2049-4B43D5B4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1BDDE2-249E-E38B-B918-F8EC3FB2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E3BCC2-C472-95E3-4824-1105C39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47A4F-6B96-C2FD-38C0-8E890C37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C7D0B-5A88-E760-D805-001C27A8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46CDE-DD79-9C0B-37CD-026AD824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A3864F-5E08-70B2-76D6-3C95D048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256B93-C873-C8EF-C31F-4FD0BDD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AA6437-B981-528F-77BF-EB26303B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677A33-ED6D-2838-E008-D340CDD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EE399-9812-365B-0726-C6DA7CFA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0B7AE3-6CCF-B128-AFEA-03BF6CEC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90C370-F697-1DC5-DFE8-E44F803E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14A90B-F8E6-DAA3-50B5-ACADDE1F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290FA-F5C5-7A84-5348-5DB8CC9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F3FD9D-C142-C8DB-7953-FC24561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6530AA-1F87-970E-8E80-5EDCE45B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0554F-F73B-BF22-943F-289D7F8F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AA528-6762-23ED-A7E7-5379DC461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893EE-0161-46B6-A7AD-796E566DCBA1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4C22EB-2376-20E7-FA74-966397505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2A227-2D4E-AAB8-31F4-ADB8D32C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953D5-7F62-427A-84DD-F66137B50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enml.org/search?type=data&amp;sort=qualities.NumberOfNumericFeatures&amp;status=any&amp;qualities.NumberOfClasses=%3D_2&amp;qualities.NumberOfInstances=between_1000_10000&amp;id=41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penml.org/search?type=data&amp;sort=qualities.NumberOfNumericFeatures&amp;status=any&amp;qualities.NumberOfClasses=%3D_2&amp;qualities.NumberOfInstances=between_1000_10000&amp;id=419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8F38C-7815-249B-C674-0AB062665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5A58B3-1877-AA29-01E3-512DE4C2F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Min </a:t>
            </a:r>
            <a:r>
              <a:rPr lang="en-US" altLang="zh-TW" dirty="0" err="1"/>
              <a:t>Wei,Li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70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61A76-1F03-3F54-FC03-E34908AC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2D96E-2328-02BD-E17F-C08A609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of Data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77E51-B099-F6CA-75D3-872A3297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410AB05-3EC6-F7B2-2235-1265B592761A}"/>
              </a:ext>
            </a:extLst>
          </p:cNvPr>
          <p:cNvSpPr txBox="1">
            <a:spLocks/>
          </p:cNvSpPr>
          <p:nvPr/>
        </p:nvSpPr>
        <p:spPr>
          <a:xfrm>
            <a:off x="8012722" y="365125"/>
            <a:ext cx="38744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Target of Data 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495A056-758A-2277-A028-C8CA99E9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17" y="1559681"/>
            <a:ext cx="1625961" cy="47542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5FB35E-E74A-750C-EDAA-8928F080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9"/>
          <a:stretch/>
        </p:blipFill>
        <p:spPr>
          <a:xfrm>
            <a:off x="141065" y="1994205"/>
            <a:ext cx="8007754" cy="3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D3F10-D182-C95B-7928-5CF4B3AB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-141011"/>
            <a:ext cx="10515600" cy="1325563"/>
          </a:xfrm>
        </p:spPr>
        <p:txBody>
          <a:bodyPr/>
          <a:lstStyle/>
          <a:p>
            <a:r>
              <a:rPr lang="en-US" altLang="zh-TW" dirty="0"/>
              <a:t>AUC score for each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DDAE8-AC75-42F6-C090-DE82F225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1" y="779585"/>
            <a:ext cx="3821723" cy="607841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1</a:t>
            </a:r>
          </a:p>
          <a:p>
            <a:pPr marL="0" indent="0">
              <a:buNone/>
            </a:pPr>
            <a:r>
              <a:rPr lang="en-US" altLang="zh-TW" sz="2800" dirty="0"/>
              <a:t>   AUC score = 0.93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10</a:t>
            </a:r>
          </a:p>
          <a:p>
            <a:pPr marL="0" indent="0">
              <a:buNone/>
            </a:pPr>
            <a:r>
              <a:rPr lang="en-US" altLang="zh-TW" sz="2800" dirty="0"/>
              <a:t>   AUC score = 0.96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b="1" dirty="0" err="1"/>
              <a:t>min_samples_leaf</a:t>
            </a:r>
            <a:r>
              <a:rPr lang="en-US" altLang="zh-TW" sz="2800" b="1" dirty="0"/>
              <a:t> = 40 (the best)</a:t>
            </a:r>
          </a:p>
          <a:p>
            <a:pPr marL="0" indent="0">
              <a:buNone/>
            </a:pPr>
            <a:r>
              <a:rPr lang="en-US" altLang="zh-TW" sz="2800" b="1" dirty="0"/>
              <a:t>   AUC score = 0.97</a:t>
            </a:r>
          </a:p>
          <a:p>
            <a:pPr marL="0" indent="0">
              <a:buNone/>
            </a:pPr>
            <a:endParaRPr lang="zh-TW" altLang="en-US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110</a:t>
            </a:r>
          </a:p>
          <a:p>
            <a:pPr marL="0" indent="0">
              <a:buNone/>
            </a:pPr>
            <a:r>
              <a:rPr lang="en-US" altLang="zh-TW" sz="2800" dirty="0"/>
              <a:t>   AUC score = 0.95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200  </a:t>
            </a:r>
          </a:p>
          <a:p>
            <a:pPr marL="0" indent="0">
              <a:buNone/>
            </a:pPr>
            <a:r>
              <a:rPr lang="en-US" altLang="zh-TW" sz="2800" dirty="0"/>
              <a:t>   AUC score = 0.94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400</a:t>
            </a:r>
          </a:p>
          <a:p>
            <a:pPr marL="0" indent="0">
              <a:buNone/>
            </a:pPr>
            <a:r>
              <a:rPr lang="en-US" altLang="zh-TW" sz="2800" dirty="0"/>
              <a:t>   AUC score = 0.87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600</a:t>
            </a:r>
          </a:p>
          <a:p>
            <a:pPr marL="0" indent="0">
              <a:buNone/>
            </a:pPr>
            <a:r>
              <a:rPr lang="en-US" altLang="zh-TW" sz="2800" dirty="0"/>
              <a:t>   AUC score = 0.87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 err="1"/>
              <a:t>min_samples_leaf</a:t>
            </a:r>
            <a:r>
              <a:rPr lang="en-US" altLang="zh-TW" sz="2800" dirty="0"/>
              <a:t> = 1000</a:t>
            </a:r>
          </a:p>
          <a:p>
            <a:pPr marL="0" indent="0">
              <a:buNone/>
            </a:pPr>
            <a:r>
              <a:rPr lang="en-US" altLang="zh-TW" sz="2800" dirty="0"/>
              <a:t>   AUC score = 0.5</a:t>
            </a:r>
            <a:endParaRPr lang="zh-TW" altLang="en-US" sz="2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E2D1D0-DAD1-69EE-FA48-EA9B485D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91" y="1720677"/>
            <a:ext cx="5987299" cy="4561234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7640F-348A-BC52-947E-7BCA925D4160}"/>
              </a:ext>
            </a:extLst>
          </p:cNvPr>
          <p:cNvCxnSpPr>
            <a:cxnSpLocks/>
          </p:cNvCxnSpPr>
          <p:nvPr/>
        </p:nvCxnSpPr>
        <p:spPr>
          <a:xfrm>
            <a:off x="5967045" y="1430343"/>
            <a:ext cx="58616" cy="49587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A19F1A4-E5E5-77B8-304B-CAC9088071BB}"/>
              </a:ext>
            </a:extLst>
          </p:cNvPr>
          <p:cNvCxnSpPr/>
          <p:nvPr/>
        </p:nvCxnSpPr>
        <p:spPr>
          <a:xfrm flipH="1">
            <a:off x="5181599" y="1714814"/>
            <a:ext cx="78544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C4249C-C0D2-8711-F0D8-E16341C1EB91}"/>
              </a:ext>
            </a:extLst>
          </p:cNvPr>
          <p:cNvSpPr txBox="1"/>
          <p:nvPr/>
        </p:nvSpPr>
        <p:spPr>
          <a:xfrm>
            <a:off x="4695091" y="135134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Overfitting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3003C02-EE68-0B7B-ED2A-A27E6985AD3C}"/>
              </a:ext>
            </a:extLst>
          </p:cNvPr>
          <p:cNvCxnSpPr>
            <a:cxnSpLocks/>
          </p:cNvCxnSpPr>
          <p:nvPr/>
        </p:nvCxnSpPr>
        <p:spPr>
          <a:xfrm>
            <a:off x="6213229" y="1430343"/>
            <a:ext cx="58616" cy="49587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0E86CE9-01EC-4587-C039-EFAE08AA4DCE}"/>
              </a:ext>
            </a:extLst>
          </p:cNvPr>
          <p:cNvCxnSpPr>
            <a:cxnSpLocks/>
          </p:cNvCxnSpPr>
          <p:nvPr/>
        </p:nvCxnSpPr>
        <p:spPr>
          <a:xfrm>
            <a:off x="6242537" y="1720677"/>
            <a:ext cx="37103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6483B3-3786-DA16-BF50-2C986202066B}"/>
              </a:ext>
            </a:extLst>
          </p:cNvPr>
          <p:cNvSpPr txBox="1"/>
          <p:nvPr/>
        </p:nvSpPr>
        <p:spPr>
          <a:xfrm>
            <a:off x="6371492" y="1291717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Underfitting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5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F459F-BAF2-79DF-D578-77265562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ROC curve for Data 2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E4DA7D-0C96-E617-F4FF-005D98CA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38" y="1574763"/>
            <a:ext cx="6390839" cy="51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1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BD497-4ACD-C018-6331-8292A877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of the results for Data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DB9ED-46F8-C18A-732D-788F8305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07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6E5A16-3444-5D43-EB2A-4614BF29051F}"/>
              </a:ext>
            </a:extLst>
          </p:cNvPr>
          <p:cNvSpPr txBox="1"/>
          <p:nvPr/>
        </p:nvSpPr>
        <p:spPr>
          <a:xfrm>
            <a:off x="838200" y="2759168"/>
            <a:ext cx="100466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In the case of Data 2, since there are </a:t>
            </a:r>
            <a:r>
              <a:rPr lang="en-US" altLang="zh-TW" dirty="0">
                <a:solidFill>
                  <a:srgbClr val="FF0000"/>
                </a:solidFill>
              </a:rPr>
              <a:t>fewer features</a:t>
            </a:r>
            <a:r>
              <a:rPr lang="en-US" altLang="zh-TW" dirty="0"/>
              <a:t>, the model's training time is relatively shorter. Additionally, it can be observed that when the </a:t>
            </a:r>
            <a:r>
              <a:rPr lang="en-US" altLang="zh-TW" dirty="0" err="1"/>
              <a:t>min_samples_leaf</a:t>
            </a:r>
            <a:r>
              <a:rPr lang="en-US" altLang="zh-TW" dirty="0"/>
              <a:t> value is below a certain threshold, the decision tree's </a:t>
            </a:r>
            <a:r>
              <a:rPr lang="en-US" altLang="zh-TW" dirty="0">
                <a:solidFill>
                  <a:srgbClr val="FF0000"/>
                </a:solidFill>
              </a:rPr>
              <a:t>AUC scores are high</a:t>
            </a:r>
            <a:r>
              <a:rPr lang="en-US" altLang="zh-TW" dirty="0"/>
              <a:t>, typically above 0.9. This indicates that </a:t>
            </a:r>
            <a:r>
              <a:rPr lang="en-US" altLang="zh-TW" dirty="0">
                <a:solidFill>
                  <a:srgbClr val="FF0000"/>
                </a:solidFill>
              </a:rPr>
              <a:t>the decision tree model is well-suited for handling datasets with fewer features</a:t>
            </a:r>
            <a:r>
              <a:rPr lang="en-US" altLang="zh-TW" dirty="0"/>
              <a:t>, although care must be taken to avoid overfitting.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627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6F3A0B1-22EA-1C59-8EA3-97811745A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1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F71ACEF-3D24-388F-157B-A810FA899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221A7-1F09-2737-E7EA-AFB6B23B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905"/>
            <a:ext cx="10515600" cy="1325563"/>
          </a:xfrm>
        </p:spPr>
        <p:txBody>
          <a:bodyPr/>
          <a:lstStyle/>
          <a:p>
            <a:r>
              <a:rPr lang="en-US" altLang="zh-TW" dirty="0"/>
              <a:t>Data 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68B99-F6B4-99D4-1E37-D8574E13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679"/>
            <a:ext cx="10515600" cy="4351338"/>
          </a:xfrm>
        </p:spPr>
        <p:txBody>
          <a:bodyPr/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4134 (name = </a:t>
            </a:r>
            <a:r>
              <a:rPr lang="en-US" altLang="zh-TW" dirty="0" err="1"/>
              <a:t>Bioresponse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Data mission is to predict a biological response of molecules from their chemical properties. </a:t>
            </a:r>
          </a:p>
          <a:p>
            <a:r>
              <a:rPr lang="en-US" altLang="zh-TW" dirty="0"/>
              <a:t>Each row in this data set represents a molecule.</a:t>
            </a:r>
          </a:p>
          <a:p>
            <a:r>
              <a:rPr lang="en-US" altLang="zh-TW" dirty="0"/>
              <a:t>the molecule was seen to elicit this response (1), or not (0). 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https://www.openml.org/search?type=data&amp;sort=qualities.NumberOfNumericFeatures&amp;status=any&amp;qualities.NumberOfClasses=%3D_2&amp;qualities.NumberOfInstances=between_1000_10000&amp;id=4134</a:t>
            </a:r>
            <a:endParaRPr lang="en-US" altLang="zh-TW" sz="14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4B77E3-61F9-E486-0C9E-C6531D8F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94" y="4130724"/>
            <a:ext cx="6449052" cy="2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CE3E5-672A-D679-E62A-1572FD7C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of Data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F0231-7A03-160A-7E52-9AD3C455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B2F8E9-94C4-75D3-83B0-A2E2CFDA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" y="2028259"/>
            <a:ext cx="7963108" cy="42836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2A7BB2-CE0B-68EA-D3ED-5353D9D5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88" y="1690688"/>
            <a:ext cx="1643786" cy="4800726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52A4BE6-1D51-E5AC-EAD9-CA38161F24F8}"/>
              </a:ext>
            </a:extLst>
          </p:cNvPr>
          <p:cNvSpPr txBox="1">
            <a:spLocks/>
          </p:cNvSpPr>
          <p:nvPr/>
        </p:nvSpPr>
        <p:spPr>
          <a:xfrm>
            <a:off x="8012722" y="365125"/>
            <a:ext cx="38744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Target of Data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28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5ED06-68BB-4A08-CBAF-B90DEFDA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-138215"/>
            <a:ext cx="10515600" cy="1325563"/>
          </a:xfrm>
        </p:spPr>
        <p:txBody>
          <a:bodyPr/>
          <a:lstStyle/>
          <a:p>
            <a:r>
              <a:rPr lang="en-US" altLang="zh-TW" dirty="0"/>
              <a:t>AUC score for each 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3C8B8-6837-FA36-82CE-E0C3F19B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4" y="838201"/>
            <a:ext cx="4337538" cy="5926270"/>
          </a:xfrm>
        </p:spPr>
        <p:txBody>
          <a:bodyPr>
            <a:normAutofit fontScale="32500" lnSpcReduction="20000"/>
          </a:bodyPr>
          <a:lstStyle/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1</a:t>
            </a:r>
          </a:p>
          <a:p>
            <a:pPr marL="0" indent="0">
              <a:buNone/>
            </a:pPr>
            <a:r>
              <a:rPr lang="en-US" altLang="zh-TW" sz="3700" dirty="0"/>
              <a:t>   AUC score = 0.73</a:t>
            </a:r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5</a:t>
            </a:r>
          </a:p>
          <a:p>
            <a:pPr marL="0" indent="0">
              <a:buNone/>
            </a:pPr>
            <a:r>
              <a:rPr lang="en-US" altLang="zh-TW" sz="3700" dirty="0"/>
              <a:t>   AUC score = 0.77</a:t>
            </a:r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10</a:t>
            </a:r>
          </a:p>
          <a:p>
            <a:pPr marL="0" indent="0">
              <a:buNone/>
            </a:pPr>
            <a:r>
              <a:rPr lang="en-US" altLang="zh-TW" sz="3700" dirty="0"/>
              <a:t>   AUC score = 0.79</a:t>
            </a:r>
          </a:p>
          <a:p>
            <a:pPr marL="0" indent="0">
              <a:buNone/>
            </a:pPr>
            <a:endParaRPr lang="zh-TW" altLang="en-US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50</a:t>
            </a:r>
          </a:p>
          <a:p>
            <a:pPr marL="0" indent="0">
              <a:buNone/>
            </a:pPr>
            <a:r>
              <a:rPr lang="en-US" altLang="zh-TW" sz="3700" dirty="0"/>
              <a:t>   AUC score = 0.81</a:t>
            </a:r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b="1" dirty="0" err="1"/>
              <a:t>min_samples_leaf</a:t>
            </a:r>
            <a:r>
              <a:rPr lang="en-US" altLang="zh-TW" sz="3700" b="1" dirty="0"/>
              <a:t> = 110  (the best)</a:t>
            </a:r>
          </a:p>
          <a:p>
            <a:pPr marL="0" indent="0">
              <a:buNone/>
            </a:pPr>
            <a:r>
              <a:rPr lang="en-US" altLang="zh-TW" sz="3700" b="1" dirty="0"/>
              <a:t>   AUC score = 0.82</a:t>
            </a:r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200</a:t>
            </a:r>
          </a:p>
          <a:p>
            <a:pPr marL="0" indent="0">
              <a:buNone/>
            </a:pPr>
            <a:r>
              <a:rPr lang="en-US" altLang="zh-TW" sz="3700" dirty="0"/>
              <a:t>   AUC score = 0.81</a:t>
            </a:r>
            <a:endParaRPr lang="zh-TW" altLang="en-US" sz="3700" dirty="0"/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1000</a:t>
            </a:r>
          </a:p>
          <a:p>
            <a:pPr marL="0" indent="0">
              <a:buNone/>
            </a:pPr>
            <a:r>
              <a:rPr lang="en-US" altLang="zh-TW" sz="3700" dirty="0"/>
              <a:t>   AUC score = 0.72</a:t>
            </a:r>
          </a:p>
          <a:p>
            <a:pPr marL="0" indent="0">
              <a:buNone/>
            </a:pPr>
            <a:endParaRPr lang="en-US" altLang="zh-TW" sz="3700" dirty="0"/>
          </a:p>
          <a:p>
            <a:r>
              <a:rPr lang="en-US" altLang="zh-TW" sz="3700" dirty="0" err="1"/>
              <a:t>min_samples_leaf</a:t>
            </a:r>
            <a:r>
              <a:rPr lang="en-US" altLang="zh-TW" sz="3700" dirty="0"/>
              <a:t> = 2000</a:t>
            </a:r>
          </a:p>
          <a:p>
            <a:pPr marL="0" indent="0">
              <a:buNone/>
            </a:pPr>
            <a:r>
              <a:rPr lang="en-US" altLang="zh-TW" sz="3700" dirty="0"/>
              <a:t>   AUC score = 0.5</a:t>
            </a:r>
            <a:endParaRPr lang="zh-TW" altLang="en-US" sz="3700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7273C2E-D0F9-0383-A2F1-1E128946BCC1}"/>
              </a:ext>
            </a:extLst>
          </p:cNvPr>
          <p:cNvGrpSpPr/>
          <p:nvPr/>
        </p:nvGrpSpPr>
        <p:grpSpPr>
          <a:xfrm>
            <a:off x="5334259" y="1915312"/>
            <a:ext cx="6101602" cy="4577563"/>
            <a:chOff x="5334259" y="1915312"/>
            <a:chExt cx="6101602" cy="45775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81F0DD6-B771-76CD-E9B9-D645D8E09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259" y="1915312"/>
              <a:ext cx="6101602" cy="457756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CA77DA-6331-C5B1-8A52-2C8786F2C393}"/>
                </a:ext>
              </a:extLst>
            </p:cNvPr>
            <p:cNvSpPr/>
            <p:nvPr/>
          </p:nvSpPr>
          <p:spPr>
            <a:xfrm>
              <a:off x="9847386" y="2045677"/>
              <a:ext cx="1441938" cy="310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1AE9A92-7167-A6EC-CB70-9C043BF02C52}"/>
              </a:ext>
            </a:extLst>
          </p:cNvPr>
          <p:cNvCxnSpPr>
            <a:cxnSpLocks/>
          </p:cNvCxnSpPr>
          <p:nvPr/>
        </p:nvCxnSpPr>
        <p:spPr>
          <a:xfrm>
            <a:off x="6365630" y="1477236"/>
            <a:ext cx="58616" cy="495873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DB729A-2906-E32B-0547-AC242A531EB6}"/>
              </a:ext>
            </a:extLst>
          </p:cNvPr>
          <p:cNvCxnSpPr/>
          <p:nvPr/>
        </p:nvCxnSpPr>
        <p:spPr>
          <a:xfrm flipH="1">
            <a:off x="5580184" y="1875693"/>
            <a:ext cx="78544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1EB648-7DA0-5EE0-9F9A-8897E6A7E54B}"/>
              </a:ext>
            </a:extLst>
          </p:cNvPr>
          <p:cNvSpPr txBox="1"/>
          <p:nvPr/>
        </p:nvSpPr>
        <p:spPr>
          <a:xfrm>
            <a:off x="5081954" y="1338574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Overfitting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8E27EFB-028D-B12A-4204-DA8433AD580F}"/>
              </a:ext>
            </a:extLst>
          </p:cNvPr>
          <p:cNvCxnSpPr>
            <a:cxnSpLocks/>
          </p:cNvCxnSpPr>
          <p:nvPr/>
        </p:nvCxnSpPr>
        <p:spPr>
          <a:xfrm>
            <a:off x="6623538" y="1477235"/>
            <a:ext cx="58616" cy="49587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D8DFB43-63B6-9319-922F-829678D1B02A}"/>
              </a:ext>
            </a:extLst>
          </p:cNvPr>
          <p:cNvCxnSpPr>
            <a:cxnSpLocks/>
          </p:cNvCxnSpPr>
          <p:nvPr/>
        </p:nvCxnSpPr>
        <p:spPr>
          <a:xfrm>
            <a:off x="6652846" y="1869831"/>
            <a:ext cx="37103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E36578-DBC5-02BC-1812-3669103B8F90}"/>
              </a:ext>
            </a:extLst>
          </p:cNvPr>
          <p:cNvSpPr txBox="1"/>
          <p:nvPr/>
        </p:nvSpPr>
        <p:spPr>
          <a:xfrm>
            <a:off x="6740769" y="1338610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Underfitting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7C5B9-7F96-3473-F910-D5616897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ROC curve for </a:t>
            </a:r>
            <a:r>
              <a:rPr lang="en-US" altLang="zh-TW" dirty="0" err="1"/>
              <a:t>Bioresponse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09DE8-4EBF-003D-F81C-A8613E6A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52" y="1392052"/>
            <a:ext cx="6703586" cy="53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FFC2D-89E5-7C44-1905-EAA8C425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of the results for Data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00547-80F7-4ABF-AB17-70023A21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9D33C1-D809-2A12-BCEC-87B18F4BFC60}"/>
              </a:ext>
            </a:extLst>
          </p:cNvPr>
          <p:cNvSpPr txBox="1"/>
          <p:nvPr/>
        </p:nvSpPr>
        <p:spPr>
          <a:xfrm>
            <a:off x="720969" y="2111386"/>
            <a:ext cx="103866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In this experiment, we first use a for loop to identify the regions where overfitting and underfitting occur. When the number of </a:t>
            </a:r>
            <a:r>
              <a:rPr lang="en-US" altLang="zh-TW" dirty="0" err="1"/>
              <a:t>min_samples_leaf</a:t>
            </a:r>
            <a:r>
              <a:rPr lang="en-US" altLang="zh-TW" dirty="0"/>
              <a:t> is too small, the decision tree tends to overfit due to the excessive depth of the tree. On the other hand, when the number of </a:t>
            </a:r>
            <a:r>
              <a:rPr lang="en-US" altLang="zh-TW" dirty="0" err="1"/>
              <a:t>min_samples_leaf</a:t>
            </a:r>
            <a:r>
              <a:rPr lang="en-US" altLang="zh-TW" dirty="0"/>
              <a:t> is too large, the decision tree becomes too shallow, leading to underfitting.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The large number of features in Data 1 results in longer training times</a:t>
            </a:r>
            <a:r>
              <a:rPr lang="en-US" altLang="zh-TW" dirty="0"/>
              <a:t>. Additionally, the high number of features causes the Decision Tree's AUC score to peak around 0.82, indicating that this dataset may be </a:t>
            </a:r>
            <a:r>
              <a:rPr lang="en-US" altLang="zh-TW" dirty="0">
                <a:solidFill>
                  <a:srgbClr val="FF0000"/>
                </a:solidFill>
              </a:rPr>
              <a:t>more suitable for training with more complex models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69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13836D3-C2E2-6501-BAB8-C60563DD9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2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2DDC06C-49F5-E64C-374C-F3937A0E8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4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70D37-E5FA-06D8-72BB-EFFE555A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1D01A-C5CD-E82B-F76B-9ECB172E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41964 (name = USPS)</a:t>
            </a:r>
          </a:p>
          <a:p>
            <a:r>
              <a:rPr lang="en-US" altLang="zh-TW" dirty="0"/>
              <a:t>Data mission is to classify 6 and 9 from datasets.</a:t>
            </a:r>
          </a:p>
          <a:p>
            <a:r>
              <a:rPr lang="en-US" altLang="zh-TW" dirty="0"/>
              <a:t>encoded as 0 (original class 6) and 1 (original class 9).</a:t>
            </a:r>
          </a:p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https://www.openml.org/search?type=data&amp;sort=qualities.NumberOfNumericFeatures&amp;status=any&amp;qualities.NumberOfClasses=%3D_2&amp;qualities.NumberOfInstances=between_1000_10000&amp;id=41964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F104CE-C495-656D-9734-28245969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03" y="4069970"/>
            <a:ext cx="7467795" cy="2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648</Words>
  <Application>Microsoft Office PowerPoint</Application>
  <PresentationFormat>寬螢幕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Assignment1</vt:lpstr>
      <vt:lpstr>Data 1</vt:lpstr>
      <vt:lpstr>Data  1 </vt:lpstr>
      <vt:lpstr>Feature of Data 1 </vt:lpstr>
      <vt:lpstr>AUC score for each parameters</vt:lpstr>
      <vt:lpstr>ROC curve for Bioresponse</vt:lpstr>
      <vt:lpstr>Discussion of the results for Data 1</vt:lpstr>
      <vt:lpstr>Data 2</vt:lpstr>
      <vt:lpstr>Data 2 </vt:lpstr>
      <vt:lpstr>Feature of Data 2</vt:lpstr>
      <vt:lpstr>AUC score for each parameters</vt:lpstr>
      <vt:lpstr>ROC curve for Data 2</vt:lpstr>
      <vt:lpstr>Discussion of the results for Data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李泯瑋</dc:creator>
  <cp:lastModifiedBy>李泯瑋</cp:lastModifiedBy>
  <cp:revision>23</cp:revision>
  <dcterms:created xsi:type="dcterms:W3CDTF">2024-10-09T20:38:26Z</dcterms:created>
  <dcterms:modified xsi:type="dcterms:W3CDTF">2024-10-13T20:49:34Z</dcterms:modified>
</cp:coreProperties>
</file>