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4" r:id="rId5"/>
    <p:sldId id="260" r:id="rId6"/>
    <p:sldId id="265" r:id="rId7"/>
    <p:sldId id="262" r:id="rId8"/>
    <p:sldId id="258" r:id="rId9"/>
    <p:sldId id="263" r:id="rId10"/>
    <p:sldId id="259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389E4-6439-5567-AAF6-EBADD50B6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778C1FD-7AFF-7FF5-00DD-46F86AEFF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164ACA-78C5-AA6D-B5A5-754F7FED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1C4F6D-F98A-569D-ADFD-AB00FE84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F5123-D949-6220-6ADA-9DBD7A42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95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73392-FC45-63E9-72FB-0F86903D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12657A-6250-8B6F-CA0C-182602D29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795554-E985-D85F-AAFC-0F487949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A9922E-2D0E-00DA-5FC7-2DDE735B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E1F788-5B25-D11E-0195-BBE266089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78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1898829-D21E-3125-5E89-EA65A501B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799200-7EAA-D585-8E9D-BB0EF63DF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65010E-CFD4-2632-EE64-1B297708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E5D96A-4BF5-EDDD-214A-11EF8001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27CAF9-D607-4127-EFC0-FF1C1FB3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97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4F7751-43B2-9952-6048-4A4741D7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5FB756-6158-F09E-10DC-BB761D24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9D6CD3-E3E3-1603-205A-82943670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95D858-B8DD-3089-395B-DD9E15A6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A5E5D0-52BE-877D-9AFA-B14A787C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119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BC9EA-2778-B507-AEF7-5A30BA67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F15DDA-D7A1-585E-5FD6-7961CF3FE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67D135-0FDD-0EA8-ADF0-C7EAC87B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B3F5AA-5713-3016-3CE1-16AC02F5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1C4AAF-DF1C-EA4B-DB01-F602BA99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35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6BFED-DDB5-A1C7-AE10-2D8CEE72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75D333-B0DD-0112-202F-53083A18F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666AFB-353D-EA2B-7C5D-899F23DFD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351095-9659-FF88-CF68-03CAFC58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653F84-72D9-2545-4CC1-45F653D1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BB0283-6A7F-EC4F-B51C-54510CFD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26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251A8-23C6-00FB-7399-A3813AB1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B4E694-F9FE-06A5-BA89-B696ED9FA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00F56D-CF4C-B77C-BAB8-DA4A1EB43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E42939-29FF-279C-D4E1-2F84EEA21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F3A1BB-E124-5757-2A90-5C7B79180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9596A1-F304-C124-D25B-1E012212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22CC27-B71A-90A1-6B67-00460857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65A4CE0-8B0C-C45C-304B-47B33602C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81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A6197-E4FC-BBFE-05B8-D37CD0545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B8F858-96F8-0101-BBA2-126968E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1D1D9F-7F86-4CFC-7FCB-3AD935CD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7D5EDDD-9415-DFF9-1D58-1F1BE306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75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F220FAC-99BF-C701-2BC0-BCE9C7C6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3AAAC7-0185-650C-3C14-F315DC1F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2A9DFD-0B2B-AC4F-C3BA-4597621F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08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754A6-A077-FD0F-0A25-C4890054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F78E82-51AC-FAE6-F6CB-F84071226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2BB2D2-E595-EB90-BC2F-C89801F5C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28DB76-D160-6A04-6D28-256E9AF6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8FD260-1734-E585-EB1F-D425D5CC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736774-B1D3-5FF5-67E2-11EF0837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87B3F-000C-B129-9EC1-06F4933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6D57D7-55CE-F6A1-3C91-E3BF186FD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E62610-6FC7-4179-75ED-8A67627B6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63F48B-7F19-16C7-140A-DEF00960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C4508F-242B-09DB-C176-CFC2F3F4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D93414-EEA9-7923-B884-10373448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8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62DBD1-CC7F-E032-C2B7-B8172692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9763F4-35F7-5464-B4D1-D7543D675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C142D6-FC80-0825-013A-5BE9B1C7A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CAC568-1334-40D0-9318-290E3A55AEFA}" type="datetimeFigureOut">
              <a:rPr lang="zh-TW" altLang="en-US" smtClean="0"/>
              <a:t>2024/11/3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D10C5D-98D7-4AEA-84B2-5E1F3A316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26A8ED-8798-8612-2AE4-E47110036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FA2ED-BA25-463E-A4A5-B5EC8978A3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238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search?type=data&amp;sort=runs&amp;status=any&amp;qualities.NumberOfInstances=between_1000_10000&amp;qualities.NumberOfClasses=%3D_2&amp;order=asc&amp;id=412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l.org/search?type=data&amp;sort=runs&amp;status=any&amp;qualities.NumberOfInstances=between_1000_10000&amp;qualities.NumberOfClasses=%3D_2&amp;order=asc&amp;id=4133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6E637-8789-AC28-D1B1-C34598C80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9EBD74-363E-BC66-43B1-8EABD1B928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Min-</a:t>
            </a:r>
            <a:r>
              <a:rPr lang="en-US" altLang="zh-TW" dirty="0" err="1"/>
              <a:t>Wei,Li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78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81841-72F0-3B33-9826-9D7DD387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365125"/>
            <a:ext cx="11558954" cy="1325563"/>
          </a:xfrm>
        </p:spPr>
        <p:txBody>
          <a:bodyPr/>
          <a:lstStyle/>
          <a:p>
            <a:pPr algn="ctr"/>
            <a:r>
              <a:rPr lang="en-US" altLang="zh-TW" dirty="0"/>
              <a:t>A table showing means and standard deviations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14C5A581-4F58-8C7E-F8D9-21569ED4A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260" y="2574659"/>
            <a:ext cx="7946597" cy="2324987"/>
          </a:xfrm>
        </p:spPr>
      </p:pic>
    </p:spTree>
    <p:extLst>
      <p:ext uri="{BB962C8B-B14F-4D97-AF65-F5344CB8AC3E}">
        <p14:creationId xmlns:p14="http://schemas.microsoft.com/office/powerpoint/2010/main" val="407580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C2302B-63D0-1638-29A5-ECEC0BAE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AAE235-9276-EED2-2418-8534F177C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altLang="zh-TW" dirty="0"/>
              <a:t>KNN: Best performance with a Mean AUC of 0.998408, optimal parameter </a:t>
            </a:r>
            <a:r>
              <a:rPr lang="en-US" altLang="zh-TW" dirty="0" err="1"/>
              <a:t>n_neighbors</a:t>
            </a:r>
            <a:r>
              <a:rPr lang="en-US" altLang="zh-TW" dirty="0"/>
              <a:t>=30, and the lowest standard deviation, indicating stable results.</a:t>
            </a:r>
          </a:p>
          <a:p>
            <a:pPr algn="just"/>
            <a:r>
              <a:rPr lang="en-US" altLang="zh-TW" dirty="0"/>
              <a:t>Logistic Regression: Second best with a Mean AUC of 0.995869 and standard deviation of 0.011006, showing stable performance.</a:t>
            </a:r>
          </a:p>
          <a:p>
            <a:pPr algn="just"/>
            <a:r>
              <a:rPr lang="en-US" altLang="zh-TW" dirty="0"/>
              <a:t>Naive Bayes: Mean AUC of 0.994191, slightly lower than KNN and Logistic Regression, but still performs well.</a:t>
            </a:r>
          </a:p>
          <a:p>
            <a:pPr algn="just"/>
            <a:r>
              <a:rPr lang="en-US" altLang="zh-TW" dirty="0"/>
              <a:t>Decision Tree: Mean AUC of 0.960349, optimal parameter </a:t>
            </a:r>
            <a:r>
              <a:rPr lang="en-US" altLang="zh-TW" dirty="0" err="1"/>
              <a:t>min_samples_leaf</a:t>
            </a:r>
            <a:r>
              <a:rPr lang="en-US" altLang="zh-TW" dirty="0"/>
              <a:t>=150, slightly lower performance but still good.</a:t>
            </a:r>
          </a:p>
          <a:p>
            <a:pPr algn="just"/>
            <a:r>
              <a:rPr lang="en-US" altLang="zh-TW" dirty="0"/>
              <a:t>Dummy: Baseline model with a Mean AUC of 0.5, indicating that other models perform significantly better in predicting customer churn than random classification.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63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F05731F6-E9A8-4B7D-EBA1-DA726341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42168"/>
            <a:ext cx="10515600" cy="2852737"/>
          </a:xfrm>
        </p:spPr>
        <p:txBody>
          <a:bodyPr/>
          <a:lstStyle/>
          <a:p>
            <a:pPr algn="ctr"/>
            <a:r>
              <a:rPr lang="en-US" altLang="zh-TW" dirty="0"/>
              <a:t>Data 1</a:t>
            </a:r>
            <a:endParaRPr lang="zh-TW" altLang="en-US" dirty="0"/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C209028A-41D6-7967-4860-B4510D639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964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CA2E7-E76C-DC25-6E2B-CC18A09F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1182EC-1E68-A661-9383-20120F859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/>
              <a:t>data_id</a:t>
            </a:r>
            <a:r>
              <a:rPr lang="en-US" altLang="zh-TW" dirty="0"/>
              <a:t> = 41283</a:t>
            </a:r>
          </a:p>
          <a:p>
            <a:endParaRPr lang="en-US" altLang="zh-TW" dirty="0"/>
          </a:p>
          <a:p>
            <a:r>
              <a:rPr lang="en-US" altLang="zh-TW" dirty="0"/>
              <a:t>Description : The task of Data 1 is to predict whether a customer will churn, with the target variable indicating "churned" or "not churned." This dataset includes 20 features: 6 nominal features such as state and </a:t>
            </a:r>
            <a:r>
              <a:rPr lang="en-US" altLang="zh-TW" dirty="0" err="1"/>
              <a:t>international_plan</a:t>
            </a:r>
            <a:r>
              <a:rPr lang="en-US" altLang="zh-TW" dirty="0"/>
              <a:t>, and 14 numeric features such as </a:t>
            </a:r>
            <a:r>
              <a:rPr lang="en-US" altLang="zh-TW" dirty="0" err="1"/>
              <a:t>account_length</a:t>
            </a:r>
            <a:r>
              <a:rPr lang="en-US" altLang="zh-TW" dirty="0"/>
              <a:t>, call usage, and charge data. It contains 5000 samples with no missing values.</a:t>
            </a:r>
          </a:p>
          <a:p>
            <a:endParaRPr lang="en-US" altLang="zh-TW" dirty="0"/>
          </a:p>
          <a:p>
            <a:r>
              <a:rPr lang="en-US" altLang="zh-TW" sz="1400" dirty="0">
                <a:hlinkClick r:id="rId2"/>
              </a:rPr>
              <a:t>https://www.openml.org/search?type=data&amp;sort=runs&amp;status=any&amp;qualities.NumberOfInstances=between_1000_10000&amp;qualities.NumberOfClasses=%3D_2&amp;order=asc&amp;id=41283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2911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787FD17-FBED-9605-3920-5DBF48946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69" y="158263"/>
            <a:ext cx="10515600" cy="66997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3800" b="1" dirty="0"/>
              <a:t>Tuned Models:</a:t>
            </a:r>
          </a:p>
          <a:p>
            <a:pPr marL="0" indent="0">
              <a:buNone/>
            </a:pPr>
            <a:r>
              <a:rPr lang="en-US" altLang="zh-TW" b="1" dirty="0"/>
              <a:t>Decision Tree:</a:t>
            </a:r>
          </a:p>
          <a:p>
            <a:r>
              <a:rPr lang="en-US" altLang="zh-TW" dirty="0"/>
              <a:t>Parameter: </a:t>
            </a:r>
            <a:r>
              <a:rPr lang="en-US" altLang="zh-TW" dirty="0" err="1"/>
              <a:t>min_samples_leaf</a:t>
            </a:r>
            <a:endParaRPr lang="en-US" altLang="zh-TW" dirty="0"/>
          </a:p>
          <a:p>
            <a:r>
              <a:rPr lang="en-US" altLang="zh-TW" dirty="0"/>
              <a:t>Range: [10, 30, 50, 100, 150, 200, 250]</a:t>
            </a:r>
          </a:p>
          <a:p>
            <a:r>
              <a:rPr lang="en-US" altLang="zh-TW" dirty="0"/>
              <a:t>Purpose: Controls the minimum number of samples required in a leaf node. Helps to prevent overfitting by limiting model complexity.</a:t>
            </a:r>
          </a:p>
          <a:p>
            <a:pPr marL="0" indent="0">
              <a:buNone/>
            </a:pPr>
            <a:r>
              <a:rPr lang="en-US" altLang="zh-TW" b="1" dirty="0"/>
              <a:t>K-Nearest Neighbors (KNN):</a:t>
            </a:r>
          </a:p>
          <a:p>
            <a:r>
              <a:rPr lang="en-US" altLang="zh-TW" dirty="0"/>
              <a:t>Parameter: </a:t>
            </a:r>
            <a:r>
              <a:rPr lang="en-US" altLang="zh-TW" dirty="0" err="1"/>
              <a:t>n_neighbors</a:t>
            </a:r>
            <a:endParaRPr lang="en-US" altLang="zh-TW" dirty="0"/>
          </a:p>
          <a:p>
            <a:r>
              <a:rPr lang="en-US" altLang="zh-TW" dirty="0"/>
              <a:t>Range: (10, 30, 50, 100, 200)</a:t>
            </a:r>
          </a:p>
          <a:p>
            <a:r>
              <a:rPr lang="en-US" altLang="zh-TW" dirty="0"/>
              <a:t>Purpose: Defines the number of nearest neighbors to consider. Balances model sensitivity with smoothness by adjusting the number of neighbors.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3800" b="1" dirty="0"/>
              <a:t>Non-Tuned Models:</a:t>
            </a:r>
          </a:p>
          <a:p>
            <a:pPr marL="0" indent="0">
              <a:buNone/>
            </a:pPr>
            <a:r>
              <a:rPr lang="en-US" altLang="zh-TW" b="1" dirty="0"/>
              <a:t>Naive Bayes:</a:t>
            </a:r>
          </a:p>
          <a:p>
            <a:r>
              <a:rPr lang="en-US" altLang="zh-TW" dirty="0"/>
              <a:t>Parameter Tuning: None</a:t>
            </a:r>
          </a:p>
          <a:p>
            <a:r>
              <a:rPr lang="en-US" altLang="zh-TW" dirty="0"/>
              <a:t>Reason: Default parameters are typically sufficient for good performance with </a:t>
            </a:r>
            <a:r>
              <a:rPr lang="en-US" altLang="zh-TW" dirty="0" err="1"/>
              <a:t>MultinomialNB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b="1" dirty="0"/>
              <a:t>Logistic Regression:</a:t>
            </a:r>
          </a:p>
          <a:p>
            <a:r>
              <a:rPr lang="en-US" altLang="zh-TW" dirty="0"/>
              <a:t>Parameter Tuning: None</a:t>
            </a:r>
          </a:p>
          <a:p>
            <a:r>
              <a:rPr lang="en-US" altLang="zh-TW" dirty="0"/>
              <a:t>Reason: Used with default parameters as the model performs reasonably well without additional tuning.</a:t>
            </a:r>
          </a:p>
          <a:p>
            <a:pPr marL="0" indent="0">
              <a:buNone/>
            </a:pPr>
            <a:r>
              <a:rPr lang="en-US" altLang="zh-TW" b="1" dirty="0"/>
              <a:t>Dummy Classifier:</a:t>
            </a:r>
          </a:p>
          <a:p>
            <a:r>
              <a:rPr lang="en-US" altLang="zh-TW" dirty="0"/>
              <a:t>Parameter: strategy</a:t>
            </a:r>
          </a:p>
          <a:p>
            <a:r>
              <a:rPr lang="en-US" altLang="zh-TW" dirty="0"/>
              <a:t>Setting: '</a:t>
            </a:r>
            <a:r>
              <a:rPr lang="en-US" altLang="zh-TW" dirty="0" err="1"/>
              <a:t>most_frequent</a:t>
            </a:r>
            <a:r>
              <a:rPr lang="en-US" altLang="zh-TW" dirty="0"/>
              <a:t>’</a:t>
            </a:r>
          </a:p>
          <a:p>
            <a:r>
              <a:rPr lang="en-US" altLang="zh-TW" dirty="0"/>
              <a:t>Purpose: Provides a baseline by predicting the most frequent class. Used as a simple benchmark to evaluate model performance.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696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CD95-8BB8-4722-1A1B-2123410C2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1B46-E243-B82B-6AB5-8BD71F5F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365125"/>
            <a:ext cx="11558954" cy="1325563"/>
          </a:xfrm>
        </p:spPr>
        <p:txBody>
          <a:bodyPr/>
          <a:lstStyle/>
          <a:p>
            <a:pPr algn="ctr"/>
            <a:r>
              <a:rPr lang="en-US" altLang="zh-TW" dirty="0"/>
              <a:t>A table showing means and standard deviations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887D3C-231D-DBCC-50D4-1FB3C3C7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2398FA-84BD-21F8-FACD-0527AB8F4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26" y="2580440"/>
            <a:ext cx="7740109" cy="228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8D824-885E-5C05-1A98-346267EF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F673DF-D18B-3AED-ADD6-4BE6F66EA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KNN: Best performance with a Mean AUC of 0.872723, optimal parameter </a:t>
            </a:r>
            <a:r>
              <a:rPr lang="en-US" altLang="zh-TW" dirty="0" err="1"/>
              <a:t>n_neighbors</a:t>
            </a:r>
            <a:r>
              <a:rPr lang="en-US" altLang="zh-TW" dirty="0"/>
              <a:t>=30.</a:t>
            </a:r>
          </a:p>
          <a:p>
            <a:r>
              <a:rPr lang="en-US" altLang="zh-TW" dirty="0"/>
              <a:t>Decision Tree: Second best, Mean AUC of 0.869416, optimal parameter </a:t>
            </a:r>
            <a:r>
              <a:rPr lang="en-US" altLang="zh-TW" dirty="0" err="1"/>
              <a:t>min_samples_leaf</a:t>
            </a:r>
            <a:r>
              <a:rPr lang="en-US" altLang="zh-TW" dirty="0"/>
              <a:t>=10.</a:t>
            </a:r>
          </a:p>
          <a:p>
            <a:r>
              <a:rPr lang="en-US" altLang="zh-TW" dirty="0"/>
              <a:t>Logistic Regression: High stability, Mean AUC of 0.856942.</a:t>
            </a:r>
          </a:p>
          <a:p>
            <a:r>
              <a:rPr lang="en-US" altLang="zh-TW" dirty="0"/>
              <a:t>Naive Bayes: Moderate performance, Mean AUC of 0.786623.</a:t>
            </a:r>
          </a:p>
          <a:p>
            <a:r>
              <a:rPr lang="en-US" altLang="zh-TW" dirty="0"/>
              <a:t>Dummy: Baseline model with Mean AUC of 0.5, confirming superior performance of other models.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36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736FD99-FBB3-7907-B681-A62765FB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19" y="930154"/>
            <a:ext cx="10515600" cy="2852737"/>
          </a:xfrm>
        </p:spPr>
        <p:txBody>
          <a:bodyPr/>
          <a:lstStyle/>
          <a:p>
            <a:pPr algn="ctr"/>
            <a:r>
              <a:rPr lang="en-US" altLang="zh-TW" dirty="0"/>
              <a:t>Data 2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6CE017-5676-4AB4-BC86-0E2EBD47C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13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A5B84C-E820-ADC9-54A5-E845A710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91B04-1C01-218C-10B7-5221C5759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data_id</a:t>
            </a:r>
            <a:r>
              <a:rPr lang="en-US" altLang="zh-TW" dirty="0"/>
              <a:t> = 41335</a:t>
            </a:r>
          </a:p>
          <a:p>
            <a:endParaRPr lang="en-US" altLang="zh-TW" dirty="0"/>
          </a:p>
          <a:p>
            <a:r>
              <a:rPr lang="en-US" altLang="zh-TW" dirty="0"/>
              <a:t>Description : The goal of this dataset is to train a classification model to predict car ratings, specifically to determine if a car belongs to the "very good" (</a:t>
            </a:r>
            <a:r>
              <a:rPr lang="en-US" altLang="zh-TW" dirty="0" err="1"/>
              <a:t>vgood</a:t>
            </a:r>
            <a:r>
              <a:rPr lang="en-US" altLang="zh-TW" dirty="0"/>
              <a:t>) class based on various features (such as buying cost, maintenance cost, number of doors, etc.).</a:t>
            </a:r>
          </a:p>
          <a:p>
            <a:endParaRPr lang="en-US" altLang="zh-TW" dirty="0"/>
          </a:p>
          <a:p>
            <a:r>
              <a:rPr lang="en-US" altLang="zh-TW" sz="1400" dirty="0">
                <a:hlinkClick r:id="rId2"/>
              </a:rPr>
              <a:t>https://www.openml.org/search?type=data&amp;sort=runs&amp;status=any&amp;qualities.NumberOfInstances=between_1000_10000&amp;qualities.NumberOfClasses=%3D_2&amp;order=asc&amp;id=41335</a:t>
            </a:r>
            <a:endParaRPr lang="en-US" altLang="zh-TW" sz="1400" dirty="0"/>
          </a:p>
          <a:p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635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2D6F7-FF1D-CC66-1B5E-4EAC2CAB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69" y="158263"/>
            <a:ext cx="10515600" cy="66997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TW" sz="3800" b="1" dirty="0"/>
              <a:t>Tuned Models:</a:t>
            </a:r>
          </a:p>
          <a:p>
            <a:pPr marL="0" indent="0">
              <a:buNone/>
            </a:pPr>
            <a:r>
              <a:rPr lang="en-US" altLang="zh-TW" b="1" dirty="0"/>
              <a:t>Decision Tree:</a:t>
            </a:r>
          </a:p>
          <a:p>
            <a:r>
              <a:rPr lang="en-US" altLang="zh-TW" dirty="0"/>
              <a:t>Parameter: </a:t>
            </a:r>
            <a:r>
              <a:rPr lang="en-US" altLang="zh-TW" dirty="0" err="1"/>
              <a:t>min_samples_leaf</a:t>
            </a:r>
            <a:endParaRPr lang="en-US" altLang="zh-TW" dirty="0"/>
          </a:p>
          <a:p>
            <a:r>
              <a:rPr lang="en-US" altLang="zh-TW" dirty="0"/>
              <a:t>Range: [10, 30, 50, 100, 150, 200, 250]</a:t>
            </a:r>
          </a:p>
          <a:p>
            <a:r>
              <a:rPr lang="en-US" altLang="zh-TW" dirty="0"/>
              <a:t>Purpose: Controls the minimum number of samples required in a leaf node. Helps to prevent overfitting by limiting model complexity.</a:t>
            </a:r>
          </a:p>
          <a:p>
            <a:pPr marL="0" indent="0">
              <a:buNone/>
            </a:pPr>
            <a:r>
              <a:rPr lang="en-US" altLang="zh-TW" b="1" dirty="0"/>
              <a:t>K-Nearest Neighbors (KNN):</a:t>
            </a:r>
          </a:p>
          <a:p>
            <a:r>
              <a:rPr lang="en-US" altLang="zh-TW" dirty="0"/>
              <a:t>Parameter: </a:t>
            </a:r>
            <a:r>
              <a:rPr lang="en-US" altLang="zh-TW" dirty="0" err="1"/>
              <a:t>n_neighbors</a:t>
            </a:r>
            <a:endParaRPr lang="en-US" altLang="zh-TW" dirty="0"/>
          </a:p>
          <a:p>
            <a:r>
              <a:rPr lang="en-US" altLang="zh-TW" dirty="0"/>
              <a:t>Range: (10, 30, 50, 100, 200)</a:t>
            </a:r>
          </a:p>
          <a:p>
            <a:r>
              <a:rPr lang="en-US" altLang="zh-TW" dirty="0"/>
              <a:t>Purpose: Defines the number of nearest neighbors to consider. Balances model sensitivity with smoothness by adjusting the number of neighbors.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sz="3800" b="1" dirty="0"/>
              <a:t>Non-Tuned Models:</a:t>
            </a:r>
          </a:p>
          <a:p>
            <a:pPr marL="0" indent="0">
              <a:buNone/>
            </a:pPr>
            <a:r>
              <a:rPr lang="en-US" altLang="zh-TW" b="1" dirty="0"/>
              <a:t>Naive Bayes:</a:t>
            </a:r>
          </a:p>
          <a:p>
            <a:r>
              <a:rPr lang="en-US" altLang="zh-TW" dirty="0"/>
              <a:t>Parameter Tuning: None</a:t>
            </a:r>
          </a:p>
          <a:p>
            <a:r>
              <a:rPr lang="en-US" altLang="zh-TW" dirty="0"/>
              <a:t>Reason: Default parameters are typically sufficient for good performance with </a:t>
            </a:r>
            <a:r>
              <a:rPr lang="en-US" altLang="zh-TW" dirty="0" err="1"/>
              <a:t>MultinomialNB</a:t>
            </a:r>
            <a:r>
              <a:rPr lang="en-US" altLang="zh-TW" dirty="0"/>
              <a:t>.</a:t>
            </a:r>
          </a:p>
          <a:p>
            <a:pPr marL="0" indent="0">
              <a:buNone/>
            </a:pPr>
            <a:r>
              <a:rPr lang="en-US" altLang="zh-TW" b="1" dirty="0"/>
              <a:t>Logistic Regression:</a:t>
            </a:r>
          </a:p>
          <a:p>
            <a:r>
              <a:rPr lang="en-US" altLang="zh-TW" dirty="0"/>
              <a:t>Parameter Tuning: None</a:t>
            </a:r>
          </a:p>
          <a:p>
            <a:r>
              <a:rPr lang="en-US" altLang="zh-TW" dirty="0"/>
              <a:t>Reason: Used with default parameters as the model performs reasonably well without additional tuning.</a:t>
            </a:r>
          </a:p>
          <a:p>
            <a:pPr marL="0" indent="0">
              <a:buNone/>
            </a:pPr>
            <a:r>
              <a:rPr lang="en-US" altLang="zh-TW" b="1" dirty="0"/>
              <a:t>Dummy Classifier:</a:t>
            </a:r>
          </a:p>
          <a:p>
            <a:r>
              <a:rPr lang="en-US" altLang="zh-TW" dirty="0"/>
              <a:t>Parameter: strategy</a:t>
            </a:r>
          </a:p>
          <a:p>
            <a:r>
              <a:rPr lang="en-US" altLang="zh-TW" dirty="0"/>
              <a:t>Setting: '</a:t>
            </a:r>
            <a:r>
              <a:rPr lang="en-US" altLang="zh-TW" dirty="0" err="1"/>
              <a:t>most_frequent</a:t>
            </a:r>
            <a:r>
              <a:rPr lang="en-US" altLang="zh-TW" dirty="0"/>
              <a:t>’</a:t>
            </a:r>
          </a:p>
          <a:p>
            <a:r>
              <a:rPr lang="en-US" altLang="zh-TW" dirty="0"/>
              <a:t>Purpose: Provides a baseline by predicting the most frequent class. Used as a simple benchmark to evaluate model performance.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3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814</Words>
  <Application>Microsoft Office PowerPoint</Application>
  <PresentationFormat>寬螢幕</PresentationFormat>
  <Paragraphs>73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佈景主題</vt:lpstr>
      <vt:lpstr>Assignment 2</vt:lpstr>
      <vt:lpstr>Data 1</vt:lpstr>
      <vt:lpstr>Data 1</vt:lpstr>
      <vt:lpstr>PowerPoint 簡報</vt:lpstr>
      <vt:lpstr>A table showing means and standard deviations</vt:lpstr>
      <vt:lpstr>Conclusion</vt:lpstr>
      <vt:lpstr>Data 2</vt:lpstr>
      <vt:lpstr>Data 2</vt:lpstr>
      <vt:lpstr>PowerPoint 簡報</vt:lpstr>
      <vt:lpstr>A table showing means and standard deviations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李泯瑋</dc:creator>
  <cp:lastModifiedBy>李泯瑋</cp:lastModifiedBy>
  <cp:revision>13</cp:revision>
  <dcterms:created xsi:type="dcterms:W3CDTF">2024-11-03T06:43:59Z</dcterms:created>
  <dcterms:modified xsi:type="dcterms:W3CDTF">2024-11-03T07:26:21Z</dcterms:modified>
</cp:coreProperties>
</file>