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9" r:id="rId4"/>
    <p:sldId id="260" r:id="rId5"/>
    <p:sldId id="261" r:id="rId6"/>
    <p:sldId id="262" r:id="rId7"/>
    <p:sldId id="267" r:id="rId8"/>
    <p:sldId id="263" r:id="rId9"/>
    <p:sldId id="264" r:id="rId10"/>
    <p:sldId id="268" r:id="rId11"/>
    <p:sldId id="265" r:id="rId12"/>
    <p:sldId id="266" r:id="rId13"/>
    <p:sldId id="269" r:id="rId14"/>
    <p:sldId id="282" r:id="rId15"/>
    <p:sldId id="283" r:id="rId16"/>
    <p:sldId id="258" r:id="rId17"/>
    <p:sldId id="270" r:id="rId18"/>
    <p:sldId id="271" r:id="rId19"/>
    <p:sldId id="272" r:id="rId20"/>
    <p:sldId id="273" r:id="rId21"/>
    <p:sldId id="280" r:id="rId22"/>
    <p:sldId id="274" r:id="rId23"/>
    <p:sldId id="275" r:id="rId24"/>
    <p:sldId id="279" r:id="rId25"/>
    <p:sldId id="276" r:id="rId26"/>
    <p:sldId id="277" r:id="rId27"/>
    <p:sldId id="278" r:id="rId28"/>
    <p:sldId id="281" r:id="rId29"/>
    <p:sldId id="284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57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34803-CE63-4A98-BA54-08FBBDF1D4E5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6A2B3-CE5C-4559-B9DB-F22ACB21D6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01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6A2B3-CE5C-4559-B9DB-F22ACB21D67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394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89435D-43F8-5E96-4D9E-EB4663FD4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5DD697C-4A76-6349-8AC5-459F609B8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E509C4-9128-F71F-5355-53EB2174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EEAD-8D14-4C4B-A220-1A5A95D3F507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4D569B-E4A2-7E79-8B83-169BCF328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739248-E226-3803-06EA-2A5BF5F6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E6CC-E7D9-4E3D-AB91-263DDB4AB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87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DE144B-2CA9-AFCB-0F57-27AF9DD7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D8EA5EC-8A8F-421A-A95E-3684725B4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07B9D9-858E-6D73-ABA4-065E780A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EEAD-8D14-4C4B-A220-1A5A95D3F507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F80975-C9CC-65A9-41E7-2769518BC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723898-D57C-895B-1EBC-DAA346ED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E6CC-E7D9-4E3D-AB91-263DDB4AB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13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A282766-5BFD-00D2-566B-2F4CACCAC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7C03516-0EC6-3317-E492-60016FA12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792C64-3B96-21AE-1647-872DDAB1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EEAD-8D14-4C4B-A220-1A5A95D3F507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48D838-E847-B09A-6909-F2FD7E0DD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E9340E-F750-554A-ECE5-2D7D701D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E6CC-E7D9-4E3D-AB91-263DDB4AB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01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DB4FD3-C698-166D-2512-7BDCE2E7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6346F5-E6CC-5175-5A42-01553A7B3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726F58-97B5-6273-5012-F9A1F98E2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EEAD-8D14-4C4B-A220-1A5A95D3F507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3D425D-15E9-46E1-4E0C-B251B125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9E9E1E-88A9-7391-9293-8A435F77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E6CC-E7D9-4E3D-AB91-263DDB4AB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88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90C4A8-12A0-DBF2-20F2-C4D126746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21598D-A20B-7495-DE12-3ADF6C0D0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643188-99C8-062B-AE37-225F6D8B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EEAD-8D14-4C4B-A220-1A5A95D3F507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4BE786-8A77-B428-FCA5-9981ABEE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1F712E-F25F-5DD9-FB18-EE7C106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E6CC-E7D9-4E3D-AB91-263DDB4AB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72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EDF6F7-99EE-6C77-5273-F21C282A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E398ED-01F1-DB31-D50C-577EC6B83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D5E548D-2886-E156-CD23-B1923F031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659207-8C4E-0E96-25CB-39A08DA0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EEAD-8D14-4C4B-A220-1A5A95D3F507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662289-B020-2FD1-B2D7-F0F6362DC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186A93-8023-65DD-EF4C-093868B1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E6CC-E7D9-4E3D-AB91-263DDB4AB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2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1C1CC-1D4E-25E2-52F1-33E33144C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E2765D-E231-DFD0-F384-AF3B0572E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BFF478-6ECA-678C-7178-8768EE708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F78235B-16C1-26C7-FB61-5ABA3C95B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2E8C92C-5193-8841-B95E-0F090DCB3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D0C8A9C-98C0-2B18-A8BF-5189368D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EEAD-8D14-4C4B-A220-1A5A95D3F507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DBFFE36-6829-87A6-1832-6C23D7D51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F2936F3-1CBC-13CC-5C1D-E2C65FBA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E6CC-E7D9-4E3D-AB91-263DDB4AB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48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68F51D-26F3-D41C-5395-5805D4CA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0DFFB27-8B82-12BF-9B69-F19B3983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EEAD-8D14-4C4B-A220-1A5A95D3F507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BB1A3EF-9B0C-5573-C596-8CBC50F90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A7B9392-B858-DCA8-05BD-9BB12A18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E6CC-E7D9-4E3D-AB91-263DDB4AB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19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56731F8-48A0-11A2-5825-04D70B3CA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EEAD-8D14-4C4B-A220-1A5A95D3F507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B933B37-B9C3-F764-CF22-E37615489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6BA4E78-FDFA-A767-6EEF-6FFF7986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E6CC-E7D9-4E3D-AB91-263DDB4AB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57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C1CCE8-C1B3-3ED3-B298-D86EA93DF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41162C-4A39-2BF5-6EDF-C616FDDE3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8919AE-CF4D-0B56-8A39-076A0C489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FED07A-70C1-B19B-D28C-58671B616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EEAD-8D14-4C4B-A220-1A5A95D3F507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145A36-640E-019C-2142-00053DC1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303981-4399-0E3D-F492-994CF37E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E6CC-E7D9-4E3D-AB91-263DDB4AB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23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7C9E60-5B26-8C86-1EB0-6E7CD77C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F9DCF98-AA8B-1A97-2BDB-9C96D4AE6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B82BE3-AB53-20C9-026C-AFA69A89D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FFE13E-88DD-D3EC-532C-1B5BD2D7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EEAD-8D14-4C4B-A220-1A5A95D3F507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885B75-C124-8A63-617A-2BD4AB6E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105CBB-6E8A-F050-D815-A3E91D6A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E6CC-E7D9-4E3D-AB91-263DDB4AB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62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95D0972-9017-3FEC-9BA6-06361BB7D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388EE1-BA0F-8A20-EE57-E152B35D5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C85E53-8237-F713-F8AF-1A44CC92B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4DEEAD-8D14-4C4B-A220-1A5A95D3F507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368BF0-E0B9-5545-C1F8-7B0C70E47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C1F0F5-E4C1-57EA-4B08-BC25A0C98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89E6CC-E7D9-4E3D-AB91-263DDB4AB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52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ml.org/search?type=data&amp;sort=runs&amp;status=active&amp;qualities.NumberOfInstances=between_1000_10000&amp;qualities.NumberOfFeatures=between_10_100&amp;qualities.NumberOfClasses=lte_1&amp;id=503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ml.org/search?type=data&amp;sort=qualities.NumberOfNumericFeatures&amp;status=active&amp;qualities.NumberOfClasses=lte_1&amp;qualities.NumberOfInstances=between_1000_10000&amp;order=asc&amp;qualities.NumberOfFeatures=between_10_100&amp;id=4236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ADF686-90D2-2A0A-705A-4EBA3E303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Assignment 3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2BCCB4-88F8-70AC-874D-06B1689C73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Min-</a:t>
            </a:r>
            <a:r>
              <a:rPr lang="en-US" altLang="zh-TW" dirty="0" err="1"/>
              <a:t>Wei,Li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7287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F71740-88FF-6FC2-655C-2A3B2864D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2 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4F202E-7C39-15CD-4646-B4DCAAC27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26277C8-4E8E-F712-B455-D16C1B786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14" y="2906763"/>
            <a:ext cx="4877267" cy="373864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69CAB71-64F0-0ADC-2CFC-C41E20DBF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351" y="2844493"/>
            <a:ext cx="4739135" cy="364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837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8B284E-69E2-AEC9-3686-3BE79C2AD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E5E5E1-863E-70FF-6A43-8A6615B63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b="1" dirty="0"/>
              <a:t>Input Layer:</a:t>
            </a:r>
          </a:p>
          <a:p>
            <a:pPr marL="0" indent="0">
              <a:buNone/>
            </a:pPr>
            <a:r>
              <a:rPr lang="en-US" altLang="zh-TW" dirty="0"/>
              <a:t>The model has 9 input nodes, representing the dataset's 10 features, excluding the target variable.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b="1" dirty="0"/>
              <a:t>Hidden Layer:</a:t>
            </a:r>
          </a:p>
          <a:p>
            <a:pPr marL="0" indent="0">
              <a:buNone/>
            </a:pPr>
            <a:r>
              <a:rPr lang="en-US" altLang="zh-TW" dirty="0"/>
              <a:t>Contains 1 Dense layer with 200 nodes.</a:t>
            </a:r>
          </a:p>
          <a:p>
            <a:pPr marL="0" indent="0">
              <a:buNone/>
            </a:pPr>
            <a:r>
              <a:rPr lang="en-US" altLang="zh-TW" dirty="0"/>
              <a:t>Activation function: Sigmoid.</a:t>
            </a:r>
          </a:p>
          <a:p>
            <a:pPr marL="0" indent="0">
              <a:buNone/>
            </a:pPr>
            <a:r>
              <a:rPr lang="en-US" altLang="zh-TW" dirty="0"/>
              <a:t>Parameters: 2,000 (calculated as 9 input features × 200 nodes + 200 biases).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b="1" dirty="0"/>
              <a:t>Output Layer:</a:t>
            </a:r>
          </a:p>
          <a:p>
            <a:pPr marL="0" indent="0">
              <a:buNone/>
            </a:pPr>
            <a:r>
              <a:rPr lang="en-US" altLang="zh-TW" dirty="0"/>
              <a:t>Contains 1 Dense layer with 1 node.</a:t>
            </a:r>
          </a:p>
          <a:p>
            <a:pPr marL="0" indent="0">
              <a:buNone/>
            </a:pPr>
            <a:r>
              <a:rPr lang="en-US" altLang="zh-TW" dirty="0"/>
              <a:t>Designed for regression tasks.</a:t>
            </a:r>
          </a:p>
          <a:p>
            <a:pPr marL="0" indent="0">
              <a:buNone/>
            </a:pPr>
            <a:r>
              <a:rPr lang="en-US" altLang="zh-TW" dirty="0"/>
              <a:t>Parameters: 201 (calculated as 200 hidden nodes × 1 output node + 1 bias).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9045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E9EA88-78C4-3203-5A98-D4C94B45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3 summary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88A043-E378-B501-EADC-1563ED8C0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0FB071D-6C61-5AFF-0224-04B22F769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54" y="2414949"/>
            <a:ext cx="11037361" cy="294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4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DED675-9545-958C-F1B6-ADE2DD97C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3 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AC984-73B1-CB11-8AD3-AC76713A5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9ACA43-682E-CED0-A38E-4A92C8265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48" y="2903269"/>
            <a:ext cx="4978826" cy="377845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380AC8A-F7D8-0209-CACB-2C99ED9A6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127" y="3021623"/>
            <a:ext cx="4546882" cy="346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38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A7D485-2796-B885-275C-8376D2CD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 of test errors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FCA849-0E4A-C2B0-2E2C-02699FFDE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20477D-3DB8-63E9-1B30-D0090B938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665" y="3087111"/>
            <a:ext cx="9108670" cy="234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79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874FF2-901D-879B-E61D-0BFE7C5F3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D6D40B-E8A3-3DE6-5695-45AEEE8B7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77" y="1690688"/>
            <a:ext cx="11852031" cy="4891820"/>
          </a:xfrm>
        </p:spPr>
        <p:txBody>
          <a:bodyPr>
            <a:normAutofit fontScale="47500" lnSpcReduction="20000"/>
          </a:bodyPr>
          <a:lstStyle/>
          <a:p>
            <a:r>
              <a:rPr lang="en-US" altLang="zh-TW" b="1" dirty="0"/>
              <a:t>Training and Validation Errors:</a:t>
            </a:r>
          </a:p>
          <a:p>
            <a:pPr marL="0" indent="0">
              <a:buNone/>
            </a:pPr>
            <a:r>
              <a:rPr lang="en-US" altLang="zh-TW" dirty="0"/>
              <a:t>All three models show a steady decline in both training and validation MSE across epochs.</a:t>
            </a:r>
          </a:p>
          <a:p>
            <a:pPr marL="0" indent="0">
              <a:buNone/>
            </a:pPr>
            <a:r>
              <a:rPr lang="en-US" altLang="zh-TW" dirty="0"/>
              <a:t>The validation error closely follows the training error, indicating that the models are not overfitting.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b="1" dirty="0"/>
              <a:t>Comparison of Test MSE:</a:t>
            </a:r>
          </a:p>
          <a:p>
            <a:pPr marL="0" indent="0">
              <a:buNone/>
            </a:pPr>
            <a:r>
              <a:rPr lang="en-US" altLang="zh-TW" dirty="0"/>
              <a:t>Model 1 (5 nodes): Test MSE = 0.007141</a:t>
            </a:r>
          </a:p>
          <a:p>
            <a:pPr marL="0" indent="0">
              <a:buNone/>
            </a:pPr>
            <a:r>
              <a:rPr lang="en-US" altLang="zh-TW" dirty="0"/>
              <a:t>Model 2 (30 nodes): Test MSE = 0.006856</a:t>
            </a:r>
          </a:p>
          <a:p>
            <a:pPr marL="0" indent="0">
              <a:buNone/>
            </a:pPr>
            <a:r>
              <a:rPr lang="en-US" altLang="zh-TW" dirty="0"/>
              <a:t>Model 3 (200 nodes): Test MSE = 0.007815</a:t>
            </a:r>
          </a:p>
          <a:p>
            <a:pPr marL="0" indent="0">
              <a:buNone/>
            </a:pPr>
            <a:r>
              <a:rPr lang="en-US" altLang="zh-TW" dirty="0"/>
              <a:t>Model 2 achieves the lowest test error, suggesting that 30 nodes in the hidden layer offer the best balance of model complexity and generalization.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b="1" dirty="0"/>
              <a:t>Model Complexity and Performance:</a:t>
            </a:r>
          </a:p>
          <a:p>
            <a:pPr marL="0" indent="0">
              <a:buNone/>
            </a:pPr>
            <a:r>
              <a:rPr lang="en-US" altLang="zh-TW" dirty="0"/>
              <a:t>Model 1, with only 5 nodes, may be underfitting the data slightly, as its test error is higher than Model 2.</a:t>
            </a:r>
          </a:p>
          <a:p>
            <a:pPr marL="0" indent="0">
              <a:buNone/>
            </a:pPr>
            <a:r>
              <a:rPr lang="en-US" altLang="zh-TW" dirty="0"/>
              <a:t>Model 3, with 200 nodes, shows a slight increase in test error compared to Model 2, potentially due to overfitting, as the model is too complex for the dataset.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b="1" dirty="0"/>
              <a:t>Optimal Model:</a:t>
            </a:r>
          </a:p>
          <a:p>
            <a:pPr marL="0" indent="0">
              <a:buNone/>
            </a:pPr>
            <a:r>
              <a:rPr lang="en-US" altLang="zh-TW" dirty="0"/>
              <a:t>Model 2 strikes the best balance between complexity and performance, achieving the lowest test MSE.</a:t>
            </a:r>
          </a:p>
          <a:p>
            <a:pPr marL="0" indent="0">
              <a:buNone/>
            </a:pPr>
            <a:r>
              <a:rPr lang="en-US" altLang="zh-TW" dirty="0"/>
              <a:t>Adding too many nodes (Model 3) does not improve performance and may increase the risk of overfitting.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6408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C09D50A-5CAF-7456-E9A9-096E36DBC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Data 2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2ECA1046-9E19-F079-6633-F10D0AB00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768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C9B1EB-0012-7FB5-1090-6111DA4A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03E04-8817-0F2C-2078-BE71D33C8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Data_id</a:t>
            </a:r>
            <a:r>
              <a:rPr lang="en-US" altLang="zh-TW" dirty="0"/>
              <a:t> = 503</a:t>
            </a:r>
          </a:p>
          <a:p>
            <a:r>
              <a:rPr lang="en-US" altLang="zh-TW" dirty="0"/>
              <a:t>wind daily average wind speeds for 1961-1978 at 12 synoptic meteorological stations in the Republic of Ireland (Haslett and </a:t>
            </a:r>
            <a:r>
              <a:rPr lang="en-US" altLang="zh-TW" dirty="0" err="1"/>
              <a:t>raftery</a:t>
            </a:r>
            <a:r>
              <a:rPr lang="en-US" altLang="zh-TW" dirty="0"/>
              <a:t> 1989).</a:t>
            </a:r>
          </a:p>
          <a:p>
            <a:r>
              <a:rPr lang="en-US" altLang="zh-TW" dirty="0"/>
              <a:t>There are no nominal features and missing values , both target and features are all numeric , so I didn’t transform the data</a:t>
            </a:r>
          </a:p>
          <a:p>
            <a:r>
              <a:rPr lang="en-US" altLang="zh-TW" sz="1200" dirty="0">
                <a:hlinkClick r:id="rId2"/>
              </a:rPr>
              <a:t>https://www.openml.org/search?type=data&amp;sort=runs&amp;status=active&amp;qualities.NumberOfInstances=between_1000_10000&amp;qualities.NumberOfFeatures=between_10_100&amp;qualities.NumberOfClasses=lte_1&amp;id=503</a:t>
            </a:r>
            <a:endParaRPr lang="en-US" altLang="zh-TW" sz="1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1102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ABAD98-1AC4-61B7-9F9F-BB0AD919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2 information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39AC75-7675-18DD-4CAD-39C61A92E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4BF9D9B-2138-119C-1E89-8E5E75918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333" y="1779120"/>
            <a:ext cx="10243333" cy="457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69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AC6219-F909-E343-841E-5CF62FA0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79BE80-52D3-161F-4D4B-50289B04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b="1" dirty="0"/>
              <a:t>Input Layer:</a:t>
            </a:r>
          </a:p>
          <a:p>
            <a:pPr marL="0" indent="0">
              <a:buNone/>
            </a:pPr>
            <a:r>
              <a:rPr lang="en-US" altLang="zh-TW" dirty="0"/>
              <a:t>The model has 14 input nodes, representing the dataset's 15 features, excluding the target variable.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b="1" dirty="0"/>
              <a:t>Hidden Layer:</a:t>
            </a:r>
          </a:p>
          <a:p>
            <a:pPr marL="0" indent="0">
              <a:buNone/>
            </a:pPr>
            <a:r>
              <a:rPr lang="en-US" altLang="zh-TW" dirty="0"/>
              <a:t>Contains 1 Dense layer with 5 nodes.</a:t>
            </a:r>
          </a:p>
          <a:p>
            <a:pPr marL="0" indent="0">
              <a:buNone/>
            </a:pPr>
            <a:r>
              <a:rPr lang="en-US" altLang="zh-TW" dirty="0"/>
              <a:t>Activation function: Sigmoid.</a:t>
            </a:r>
          </a:p>
          <a:p>
            <a:pPr marL="0" indent="0">
              <a:buNone/>
            </a:pPr>
            <a:r>
              <a:rPr lang="en-US" altLang="zh-TW" dirty="0"/>
              <a:t>Parameters: 75 (calculated as 14 input features×5 nodes+5 biases14 input features×5 nodes+5 biases).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b="1" dirty="0"/>
              <a:t>Output Layer:</a:t>
            </a:r>
          </a:p>
          <a:p>
            <a:pPr marL="0" indent="0">
              <a:buNone/>
            </a:pPr>
            <a:r>
              <a:rPr lang="en-US" altLang="zh-TW" dirty="0"/>
              <a:t>Contains 1 Dense layer with 1 node.</a:t>
            </a:r>
          </a:p>
          <a:p>
            <a:pPr marL="0" indent="0">
              <a:buNone/>
            </a:pPr>
            <a:r>
              <a:rPr lang="en-US" altLang="zh-TW" dirty="0"/>
              <a:t>Designed for regression tasks.</a:t>
            </a:r>
          </a:p>
          <a:p>
            <a:pPr marL="0" indent="0">
              <a:buNone/>
            </a:pPr>
            <a:r>
              <a:rPr lang="en-US" altLang="zh-TW" dirty="0"/>
              <a:t>Parameters: 6 (calculated as 5 hidden nodes×1 output node+1 bias5 hidden nodes×1 output node+1 bias)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811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F0CD2F6-3AB2-BD67-8D04-05D326BC76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Data 1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7C018B07-4338-5744-6E48-3CC0B95F04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471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DD15E1-1535-F700-790E-7DE0FF920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1 summary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ADCBEE-368E-C8B2-C6D2-D79A6EB2B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90576CF-EB2E-8963-B049-01A88963E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09" y="2629497"/>
            <a:ext cx="10579636" cy="296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45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3CD89-5543-16C2-5440-82AD78699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1 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1602BE-3A4E-F00F-6163-07255A3BA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B713332-8595-5CB5-E022-3BE32A06B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50" y="2238322"/>
            <a:ext cx="5413310" cy="407357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74247AF-08B7-72A7-4E12-97E1E7CCD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510" y="2025116"/>
            <a:ext cx="5561799" cy="446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80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35ED87-C935-5AF8-EA2C-E2BAFA2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6A7BFC-A5CF-6C45-E037-5B63F3C25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46" y="1966302"/>
            <a:ext cx="11078308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b="1" dirty="0"/>
              <a:t>Input Layer:</a:t>
            </a:r>
          </a:p>
          <a:p>
            <a:pPr marL="0" indent="0">
              <a:buNone/>
            </a:pPr>
            <a:r>
              <a:rPr lang="en-US" altLang="zh-TW" dirty="0"/>
              <a:t>The model has 14 input nodes, representing the dataset's 15 features, excluding the target variable.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b="1" dirty="0"/>
              <a:t>Hidden Layer:</a:t>
            </a:r>
          </a:p>
          <a:p>
            <a:pPr marL="0" indent="0">
              <a:buNone/>
            </a:pPr>
            <a:r>
              <a:rPr lang="en-US" altLang="zh-TW" dirty="0"/>
              <a:t>Contains 1 Dense layer with 30 nodes.</a:t>
            </a:r>
          </a:p>
          <a:p>
            <a:pPr marL="0" indent="0">
              <a:buNone/>
            </a:pPr>
            <a:r>
              <a:rPr lang="en-US" altLang="zh-TW" dirty="0"/>
              <a:t>Activation function: Sigmoid.</a:t>
            </a:r>
          </a:p>
          <a:p>
            <a:pPr marL="0" indent="0">
              <a:buNone/>
            </a:pPr>
            <a:r>
              <a:rPr lang="en-US" altLang="zh-TW" dirty="0"/>
              <a:t>Parameters: 300 (calculated as 14 input features×30 nodes+30 biases14 input features×30 nodes+30 biases).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b="1" dirty="0"/>
              <a:t>Output Layer:</a:t>
            </a:r>
          </a:p>
          <a:p>
            <a:pPr marL="0" indent="0">
              <a:buNone/>
            </a:pPr>
            <a:r>
              <a:rPr lang="en-US" altLang="zh-TW" dirty="0"/>
              <a:t>Contains 1 Dense layer with 1 node.</a:t>
            </a:r>
          </a:p>
          <a:p>
            <a:pPr marL="0" indent="0">
              <a:buNone/>
            </a:pPr>
            <a:r>
              <a:rPr lang="en-US" altLang="zh-TW" dirty="0"/>
              <a:t>Designed for regression tasks.</a:t>
            </a:r>
          </a:p>
          <a:p>
            <a:pPr marL="0" indent="0">
              <a:buNone/>
            </a:pPr>
            <a:r>
              <a:rPr lang="en-US" altLang="zh-TW" dirty="0"/>
              <a:t>Parameters: 31 (calculated as 30 hidden nodes×1 output node+1 bias30 hidden nodes×1 output node+1 bias).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7458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CA64E9-DF21-FBFC-7B3C-999A7E72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2 summary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89AFAF-34D4-BA1E-408C-B8AF7FDF3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032FC8-6C38-C63A-238B-0C753E09B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89" y="2586588"/>
            <a:ext cx="10615082" cy="290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1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42B9D3-DED1-1C70-BE11-DCD1D17AD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2 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73E4E7-AB4A-D9E9-462A-1523F29C3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039CF92-9D46-7CCC-DE20-F957C8244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72" y="2045768"/>
            <a:ext cx="5845428" cy="433947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34D8ED-20B4-85EB-4783-09581B9EB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158" y="1825625"/>
            <a:ext cx="5616170" cy="455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90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9811FB-2118-ECB0-E8C8-2E0637E8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F07315-4234-19EA-AF44-FC931BE7F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38" y="1825625"/>
            <a:ext cx="1138897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b="1" dirty="0"/>
              <a:t>Input Layer:</a:t>
            </a:r>
          </a:p>
          <a:p>
            <a:pPr marL="0" indent="0">
              <a:buNone/>
            </a:pPr>
            <a:r>
              <a:rPr lang="en-US" altLang="zh-TW" dirty="0"/>
              <a:t>The model has 14 input nodes, representing the dataset's 15 features, excluding the target variable.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b="1" dirty="0"/>
              <a:t>Hidden Layer:</a:t>
            </a:r>
          </a:p>
          <a:p>
            <a:pPr marL="0" indent="0">
              <a:buNone/>
            </a:pPr>
            <a:r>
              <a:rPr lang="en-US" altLang="zh-TW" dirty="0"/>
              <a:t>Contains 1 Dense layer with 200 nodes.</a:t>
            </a:r>
          </a:p>
          <a:p>
            <a:pPr marL="0" indent="0">
              <a:buNone/>
            </a:pPr>
            <a:r>
              <a:rPr lang="en-US" altLang="zh-TW" dirty="0"/>
              <a:t>Activation function: Sigmoid.</a:t>
            </a:r>
          </a:p>
          <a:p>
            <a:pPr marL="0" indent="0">
              <a:buNone/>
            </a:pPr>
            <a:r>
              <a:rPr lang="en-US" altLang="zh-TW" dirty="0"/>
              <a:t>Parameters: 3,000 (calculated as 14 input features×200 nodes+200 biases14 input features×200 nodes+200 biases).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b="1" dirty="0"/>
              <a:t>Output Layer:</a:t>
            </a:r>
          </a:p>
          <a:p>
            <a:pPr marL="0" indent="0">
              <a:buNone/>
            </a:pPr>
            <a:r>
              <a:rPr lang="en-US" altLang="zh-TW" dirty="0"/>
              <a:t>Contains 1 Dense layer with 1 node.</a:t>
            </a:r>
          </a:p>
          <a:p>
            <a:pPr marL="0" indent="0">
              <a:buNone/>
            </a:pPr>
            <a:r>
              <a:rPr lang="en-US" altLang="zh-TW" dirty="0"/>
              <a:t>Designed for regression tasks.</a:t>
            </a:r>
          </a:p>
          <a:p>
            <a:pPr marL="0" indent="0">
              <a:buNone/>
            </a:pPr>
            <a:r>
              <a:rPr lang="en-US" altLang="zh-TW" dirty="0"/>
              <a:t>Parameters: 201 (calculated as 200 hidden nodes×1 output node+1 bias200 hidden nodes×1 output node+1 bias).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1723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6C1DC9-087F-F7E9-2029-38CF1A0F1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Model 3 summary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459E41-AAB9-F70A-C3B5-D2405E4E9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D96232A-86F7-A899-3D9A-588BA8FB6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83" y="2428324"/>
            <a:ext cx="10484538" cy="289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94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92CA67-4504-5E7B-4636-640AAB7C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3 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1E5EFA-30AA-BB5A-7CD1-6AFAE42A9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9381495-CB07-0869-89F7-20BC2263C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31" y="2241183"/>
            <a:ext cx="5820754" cy="435133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9319220-ED82-0A38-A89F-976C0AFD9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469" y="2199599"/>
            <a:ext cx="5584192" cy="443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09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AB8F5A-259E-251B-CE5B-D9443F0D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 of test errors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184558-27F7-8EE9-B586-500F34CF2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24468BE-B0E7-944B-2081-355066F52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457" y="3069934"/>
            <a:ext cx="9100280" cy="227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52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105912-4F9D-BCC9-32EC-3B17B8C9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92928"/>
            <a:ext cx="10515600" cy="1325563"/>
          </a:xfrm>
        </p:spPr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77BED9-C11D-ECDA-7D12-A824AAB9B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23" y="1418491"/>
            <a:ext cx="11558954" cy="5298831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b="1" dirty="0"/>
              <a:t>Training and Validation Errors:</a:t>
            </a:r>
          </a:p>
          <a:p>
            <a:pPr marL="0" indent="0">
              <a:buNone/>
            </a:pPr>
            <a:r>
              <a:rPr lang="en-US" altLang="zh-TW" dirty="0"/>
              <a:t>All three models show a steady decline in both training and validation MSE across epochs.</a:t>
            </a:r>
          </a:p>
          <a:p>
            <a:pPr marL="0" indent="0">
              <a:buNone/>
            </a:pPr>
            <a:r>
              <a:rPr lang="en-US" altLang="zh-TW" dirty="0"/>
              <a:t>The validation error closely follows the training error, indicating that the models are not overfitting.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b="1" dirty="0"/>
              <a:t>Comparison of Test MSE:</a:t>
            </a:r>
          </a:p>
          <a:p>
            <a:pPr marL="0" indent="0">
              <a:buNone/>
            </a:pPr>
            <a:r>
              <a:rPr lang="en-US" altLang="zh-TW" dirty="0"/>
              <a:t>Model 1 (5 nodes): Test MSE = 0.007141</a:t>
            </a:r>
          </a:p>
          <a:p>
            <a:pPr marL="0" indent="0">
              <a:buNone/>
            </a:pPr>
            <a:r>
              <a:rPr lang="en-US" altLang="zh-TW" dirty="0"/>
              <a:t>Model 2 (30 nodes): Test MSE = 0.006856</a:t>
            </a:r>
          </a:p>
          <a:p>
            <a:pPr marL="0" indent="0">
              <a:buNone/>
            </a:pPr>
            <a:r>
              <a:rPr lang="en-US" altLang="zh-TW" dirty="0"/>
              <a:t>Model 3 (200 nodes): Test MSE = 0.007815</a:t>
            </a:r>
          </a:p>
          <a:p>
            <a:pPr marL="0" indent="0">
              <a:buNone/>
            </a:pPr>
            <a:r>
              <a:rPr lang="en-US" altLang="zh-TW" dirty="0"/>
              <a:t>Model 2 achieves the lowest test error, suggesting that 30 nodes in the hidden layer offer the best balance of model complexity and generalization.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b="1" dirty="0"/>
              <a:t>Model Complexity and Performance:</a:t>
            </a:r>
          </a:p>
          <a:p>
            <a:pPr marL="0" indent="0">
              <a:buNone/>
            </a:pPr>
            <a:r>
              <a:rPr lang="en-US" altLang="zh-TW" dirty="0"/>
              <a:t>Model 1, with only 5 nodes, may be underfitting the data slightly, as its test error is higher than Model 2.</a:t>
            </a:r>
          </a:p>
          <a:p>
            <a:pPr marL="0" indent="0">
              <a:buNone/>
            </a:pPr>
            <a:r>
              <a:rPr lang="en-US" altLang="zh-TW" dirty="0"/>
              <a:t>Model 3, with 200 nodes, shows a slight increase in test error compared to Model 2, potentially due to overfitting, as the model is too complex for the dataset.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b="1" dirty="0"/>
              <a:t>Optimal Model:</a:t>
            </a:r>
          </a:p>
          <a:p>
            <a:pPr marL="0" indent="0">
              <a:buNone/>
            </a:pPr>
            <a:r>
              <a:rPr lang="en-US" altLang="zh-TW" dirty="0"/>
              <a:t>Model 2 strikes the best balance between complexity and performance, achieving the lowest test MSE.</a:t>
            </a:r>
          </a:p>
          <a:p>
            <a:pPr marL="0" indent="0">
              <a:buNone/>
            </a:pPr>
            <a:r>
              <a:rPr lang="en-US" altLang="zh-TW" dirty="0"/>
              <a:t>Adding too many nodes (Model 3) does not improve performance and may increase the risk of overfitting.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254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9DCBDC-1B15-03F8-A157-2AC784A5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weather_izmir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C4B472-B4DF-8449-127A-8F48717E8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Data_id</a:t>
            </a:r>
            <a:r>
              <a:rPr lang="en-US" altLang="zh-TW" dirty="0"/>
              <a:t> = 42369</a:t>
            </a:r>
          </a:p>
          <a:p>
            <a:r>
              <a:rPr lang="en-US" altLang="zh-TW" dirty="0"/>
              <a:t>The file contains the weather information of Izmir from 01/01/1994 to 31/12/1997. From given features, the goal is to predict the mean temperature.</a:t>
            </a:r>
          </a:p>
          <a:p>
            <a:r>
              <a:rPr lang="en-US" altLang="zh-TW" dirty="0"/>
              <a:t>There are no nominal features and missing values , both target and features are all numeric , so I didn’t transform the data</a:t>
            </a:r>
          </a:p>
          <a:p>
            <a:r>
              <a:rPr lang="en-US" altLang="zh-TW" sz="1400" dirty="0">
                <a:hlinkClick r:id="rId2"/>
              </a:rPr>
              <a:t>https://www.openml.org/search?type=data&amp;sort=qualities.NumberOfNumericFeatures&amp;status=active&amp;qualities.NumberOfClasses=lte_1&amp;qualities.NumberOfInstances=between_1000_10000&amp;order=asc&amp;qualities.NumberOfFeatures=between_10_100&amp;id=42369</a:t>
            </a:r>
            <a:endParaRPr lang="en-US" altLang="zh-TW" sz="1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472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EB030-8986-5D98-4D8F-D2AB3EA5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1 information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F54C33-A900-953C-0F6B-5C63EC8FB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554" y="1555995"/>
            <a:ext cx="10515600" cy="4351338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B21694C-FD48-215C-208C-0A450D1DA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942" y="1779831"/>
            <a:ext cx="76128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1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C09EE9-49F5-798A-3062-14C64C3E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2738DE-4E6C-6455-8B05-C939A131F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b="1" dirty="0"/>
              <a:t>Input Layer:</a:t>
            </a:r>
          </a:p>
          <a:p>
            <a:pPr marL="0" indent="0">
              <a:buNone/>
            </a:pPr>
            <a:r>
              <a:rPr lang="en-US" altLang="zh-TW" dirty="0"/>
              <a:t>The model has 9 input nodes, representing the dataset's 10 features, excluding the target variable.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b="1" dirty="0"/>
              <a:t>Hidden Layer:</a:t>
            </a:r>
          </a:p>
          <a:p>
            <a:pPr marL="0" indent="0">
              <a:buNone/>
            </a:pPr>
            <a:r>
              <a:rPr lang="en-US" altLang="zh-TW" dirty="0"/>
              <a:t>Contains 1 Dense layer with 5 nodes.</a:t>
            </a:r>
          </a:p>
          <a:p>
            <a:pPr marL="0" indent="0">
              <a:buNone/>
            </a:pPr>
            <a:r>
              <a:rPr lang="en-US" altLang="zh-TW" dirty="0"/>
              <a:t>Activation function: Sigmoid.</a:t>
            </a:r>
          </a:p>
          <a:p>
            <a:pPr marL="0" indent="0">
              <a:buNone/>
            </a:pPr>
            <a:r>
              <a:rPr lang="en-US" altLang="zh-TW" dirty="0"/>
              <a:t>Parameters: 50 (calculated as 9 input features × 5 nodes + 5 biases).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b="1" dirty="0"/>
              <a:t>Output Layer:</a:t>
            </a:r>
          </a:p>
          <a:p>
            <a:pPr marL="0" indent="0">
              <a:buNone/>
            </a:pPr>
            <a:r>
              <a:rPr lang="en-US" altLang="zh-TW" dirty="0"/>
              <a:t>Contains 1 Dense layer with 1 node.</a:t>
            </a:r>
          </a:p>
          <a:p>
            <a:pPr marL="0" indent="0">
              <a:buNone/>
            </a:pPr>
            <a:r>
              <a:rPr lang="en-US" altLang="zh-TW" dirty="0"/>
              <a:t>Designed for regression tasks.</a:t>
            </a:r>
          </a:p>
          <a:p>
            <a:pPr marL="0" indent="0">
              <a:buNone/>
            </a:pPr>
            <a:r>
              <a:rPr lang="en-US" altLang="zh-TW" dirty="0"/>
              <a:t>Parameters: 6 (calculated as 5 hidden nodes × 1 output node + 1 bias).</a:t>
            </a:r>
          </a:p>
        </p:txBody>
      </p:sp>
    </p:spTree>
    <p:extLst>
      <p:ext uri="{BB962C8B-B14F-4D97-AF65-F5344CB8AC3E}">
        <p14:creationId xmlns:p14="http://schemas.microsoft.com/office/powerpoint/2010/main" val="273771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90AFF0-BFF4-DFFE-6332-E7143DE6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1 summary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CC39E1-C53C-3D25-98A8-04C333360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C7DD666-6DDD-5AE1-22B6-12C3D2B2B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71" y="2635555"/>
            <a:ext cx="10898146" cy="290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50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E98807-701D-17ED-92F7-A273002A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1 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7CE18F-3AD0-E9E1-F593-067140C3D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8EEA7D4-9DCC-0360-10AE-7A3382176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68" y="2556873"/>
            <a:ext cx="5181137" cy="385204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466B505-7C50-DC22-7687-D54F3F2C9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937" y="2334459"/>
            <a:ext cx="5255863" cy="407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75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9DB753-4CF0-A613-C539-951166E3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D01743-E62A-C5B1-ED56-11AACBDFF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b="1" dirty="0"/>
              <a:t>Input Layer:</a:t>
            </a:r>
          </a:p>
          <a:p>
            <a:pPr marL="0" indent="0">
              <a:buNone/>
            </a:pPr>
            <a:r>
              <a:rPr lang="en-US" altLang="zh-TW" dirty="0"/>
              <a:t>The model has 9 input nodes, representing the dataset's 10 features, excluding the target variable.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b="1" dirty="0"/>
              <a:t>Hidden Layer:</a:t>
            </a:r>
          </a:p>
          <a:p>
            <a:pPr marL="0" indent="0">
              <a:buNone/>
            </a:pPr>
            <a:r>
              <a:rPr lang="en-US" altLang="zh-TW" dirty="0"/>
              <a:t>Contains 1 Dense layer with 30 nodes.</a:t>
            </a:r>
          </a:p>
          <a:p>
            <a:pPr marL="0" indent="0">
              <a:buNone/>
            </a:pPr>
            <a:r>
              <a:rPr lang="en-US" altLang="zh-TW" dirty="0"/>
              <a:t>Activation function: Sigmoid.</a:t>
            </a:r>
          </a:p>
          <a:p>
            <a:pPr marL="0" indent="0">
              <a:buNone/>
            </a:pPr>
            <a:r>
              <a:rPr lang="en-US" altLang="zh-TW" dirty="0"/>
              <a:t>Parameters: 300 (calculated as 9 input features × 30 nodes + 30 biases).</a:t>
            </a:r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r>
              <a:rPr lang="en-US" altLang="zh-TW" b="1" dirty="0"/>
              <a:t>Output Layer:</a:t>
            </a:r>
          </a:p>
          <a:p>
            <a:pPr marL="0" indent="0">
              <a:buNone/>
            </a:pPr>
            <a:r>
              <a:rPr lang="en-US" altLang="zh-TW" dirty="0"/>
              <a:t>Contains 1 Dense layer with 1 node.</a:t>
            </a:r>
          </a:p>
          <a:p>
            <a:pPr marL="0" indent="0">
              <a:buNone/>
            </a:pPr>
            <a:r>
              <a:rPr lang="en-US" altLang="zh-TW" dirty="0"/>
              <a:t>Designed for regression tasks.</a:t>
            </a:r>
          </a:p>
          <a:p>
            <a:pPr marL="0" indent="0">
              <a:buNone/>
            </a:pPr>
            <a:r>
              <a:rPr lang="en-US" altLang="zh-TW" dirty="0"/>
              <a:t>Parameters: 31 (calculated as 30 hidden nodes × 1 output node + 1 bias).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409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C2B4BE-ED41-2D70-2561-8D766A6B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2 summary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72E260-2D8B-569E-8A0F-C1C56BB0F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902"/>
            <a:ext cx="10515600" cy="4351338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03C3F74-0F59-8AF5-013A-1FC34B658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73" y="2360865"/>
            <a:ext cx="10261454" cy="277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04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1260</Words>
  <Application>Microsoft Office PowerPoint</Application>
  <PresentationFormat>寬螢幕</PresentationFormat>
  <Paragraphs>146</Paragraphs>
  <Slides>29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3" baseType="lpstr">
      <vt:lpstr>Aptos</vt:lpstr>
      <vt:lpstr>Aptos Display</vt:lpstr>
      <vt:lpstr>Arial</vt:lpstr>
      <vt:lpstr>Office 佈景主題</vt:lpstr>
      <vt:lpstr>Assignment 3</vt:lpstr>
      <vt:lpstr>Data 1</vt:lpstr>
      <vt:lpstr>weather_izmir</vt:lpstr>
      <vt:lpstr>Data 1 information</vt:lpstr>
      <vt:lpstr>Model 1</vt:lpstr>
      <vt:lpstr>Model 1 summary</vt:lpstr>
      <vt:lpstr>Model 1 Result</vt:lpstr>
      <vt:lpstr>Model 2</vt:lpstr>
      <vt:lpstr>Model 2 summary</vt:lpstr>
      <vt:lpstr>Model 2 Result</vt:lpstr>
      <vt:lpstr>Model 3</vt:lpstr>
      <vt:lpstr>Model 3 summary</vt:lpstr>
      <vt:lpstr>Model 3 Result</vt:lpstr>
      <vt:lpstr>table of test errors</vt:lpstr>
      <vt:lpstr>Conclusion</vt:lpstr>
      <vt:lpstr>Data 2</vt:lpstr>
      <vt:lpstr>wind</vt:lpstr>
      <vt:lpstr>Data 2 information</vt:lpstr>
      <vt:lpstr>Model 1</vt:lpstr>
      <vt:lpstr>Model 1 summary</vt:lpstr>
      <vt:lpstr>Model 1 Result</vt:lpstr>
      <vt:lpstr>Model 2</vt:lpstr>
      <vt:lpstr>Model 2 summary</vt:lpstr>
      <vt:lpstr>Model 2 Result</vt:lpstr>
      <vt:lpstr>Model 3</vt:lpstr>
      <vt:lpstr>Model 3 summary</vt:lpstr>
      <vt:lpstr>Model 3 Result</vt:lpstr>
      <vt:lpstr>table of test errors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李泯瑋</dc:creator>
  <cp:lastModifiedBy>李泯瑋</cp:lastModifiedBy>
  <cp:revision>41</cp:revision>
  <dcterms:created xsi:type="dcterms:W3CDTF">2024-11-24T17:56:14Z</dcterms:created>
  <dcterms:modified xsi:type="dcterms:W3CDTF">2024-11-24T23:47:00Z</dcterms:modified>
</cp:coreProperties>
</file>