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65" r:id="rId4"/>
    <p:sldId id="286" r:id="rId5"/>
    <p:sldId id="257" r:id="rId6"/>
    <p:sldId id="285" r:id="rId7"/>
    <p:sldId id="258" r:id="rId8"/>
    <p:sldId id="266" r:id="rId9"/>
    <p:sldId id="267" r:id="rId10"/>
    <p:sldId id="271" r:id="rId11"/>
    <p:sldId id="259" r:id="rId12"/>
    <p:sldId id="261" r:id="rId13"/>
    <p:sldId id="262" r:id="rId14"/>
    <p:sldId id="263" r:id="rId15"/>
    <p:sldId id="264" r:id="rId16"/>
    <p:sldId id="273" r:id="rId17"/>
    <p:sldId id="274" r:id="rId18"/>
    <p:sldId id="269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7" r:id="rId27"/>
    <p:sldId id="281" r:id="rId28"/>
    <p:sldId id="282" r:id="rId29"/>
    <p:sldId id="284" r:id="rId3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57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BD4C1-02AD-6EC1-1867-412B8C70F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F2755F0-BFD2-3E32-9509-F12DA4F4A5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8237418-CD66-DB49-B808-783B316B9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7AE8CC-A4E8-835C-54B5-57BC2665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12FB70-51CF-BD99-222C-B5AD9518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60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4CD5E1-612A-ACD0-A35C-29089421D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6057B72-480A-C7F5-EB46-04BB1C2EF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07C52F-F05C-023F-3EF8-9E94EEC5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C173FF-8B03-5B7C-A37D-E8046AD6F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0895B2-2D38-1A8D-F027-83A1F5D1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757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3028698-FCE4-75DC-762B-8F31E403A5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CC40EB-150B-946D-98F5-E815FC060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96919E-1ED0-F567-7067-B97B21D4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F2085B3-63A9-0140-A7CC-2DF149B73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F6F652-79E7-13C7-87CD-7BEFD71C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926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608EF-F1BB-3096-A6AD-A7E106E00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B593D1-F300-0EB1-2E2B-4AD980012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778473C-F1E3-1B1C-F17B-67282287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D60072-1BA7-7A68-988C-4E7BFCDE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DA0A23-DD29-CD6E-0059-E9A6A110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060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20BACC-F895-419B-5DDA-7B4A55213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3FD9270-08E9-7495-ED51-CF58BC9096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303A98-2A5F-9E38-66BA-B213FC7BF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C58E3-B499-EDD6-D5E3-9C4A13BB9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29FA53-15ED-3E88-4CD1-0728461B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919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31B01B-EFA5-4568-3C71-81767ECC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06B607-24B2-3540-5E5B-C258B419C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2F27488-0DED-D7AD-3F52-BF3B7FA7A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3C5C9D-FF26-2251-E5B2-84BA9789B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FDA41-2348-B9B5-C1D0-A7A0573C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D2D0362-AD20-E897-7BD7-C00FC9D6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030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A5027-FD07-1D11-E69D-C54404E97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18DAD86-6746-DE4D-CE65-7A099CD6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777628-2575-CB37-817A-6C51E73EB9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E405A2C-EE91-778E-41F6-D9B89D5325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CC51B9E-B89A-6844-B713-EA364E0085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6CFD6C1-8A7F-09B0-8A1B-DF525B2FC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444B292-8BCA-35A7-D3E0-427874DB6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34F924F-6EA7-A3CF-6BCB-323FD9180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517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D9B120-CD0C-ACBD-9A2E-874F7612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59137CD-FC16-802E-DB3C-BDBB35559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4DC948-A36F-09D6-3232-79B4E92CF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DD98D8-0B4F-8F0A-4F30-47D665B0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1057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FFA3B07-1979-CF0D-F668-056A71338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B6709F3-1425-7BD9-7D88-08F77363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B6C66A7-E608-871B-F7ED-0D28B67C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2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0CAB25-727C-B1E9-575C-ED5F127D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37F1CA4-B3C6-673D-0354-95A466BC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18B9AB9-EE55-FA1D-70EB-2C0AB82C6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BA0569-E2DB-E59D-6BEC-2D71A5C5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8BEAA0-B41B-918A-FF3C-662F9AD8A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BA95BC-2ABC-0E7B-D407-A828A5E2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1345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96ACF9-84D9-A75F-D83D-1C64E9D6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26991F4-8DB1-B785-8139-E4D9CF734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E10A9B6-B2C5-52E7-728C-34B406D6BC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1B58879-F158-63F2-57EF-DAB7ABA57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8DD7586-DAF7-BB75-C4B9-0CCC2A8DC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FFBE8E-127D-1D39-356C-E19367FF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366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693FC54-3417-75A5-3249-2C7C7528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14306E-3F7F-DF50-5FD7-AC5EC436A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C41157-8BDD-2FAF-104D-1FCDBE417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0AAF89-7F33-49AC-B79D-D4E90FA5C79E}" type="datetimeFigureOut">
              <a:rPr lang="zh-TW" altLang="en-US" smtClean="0"/>
              <a:t>2024/12/11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BB065A-FBBE-A871-7B3D-34C3931B24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C51451-E9BD-AFAA-1C0D-F3A474483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58C31-D13E-4BA0-8BB1-771428B78EF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8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11B66E-2B17-337F-3B93-1218AB12A5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Assignment 4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4570B7-C349-221D-2F31-B6AAFAB820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TW" dirty="0"/>
          </a:p>
          <a:p>
            <a:r>
              <a:rPr lang="en-US" altLang="zh-TW" dirty="0"/>
              <a:t>Min Wei Li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70484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676548-2DB7-B794-15EB-9C8D7478C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of test accuracy for each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E508DD-1DD3-2FBC-50F7-3D26C3A7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BEC3766-CB3D-99C3-7AA8-D40EBADE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787"/>
          <a:stretch/>
        </p:blipFill>
        <p:spPr>
          <a:xfrm>
            <a:off x="1467419" y="2890773"/>
            <a:ext cx="9479506" cy="159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9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992B1C-2F13-8642-868F-240EEE950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Model1 and Model2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9459E0-9EC6-125E-A577-2E7EFB7F9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Training Accuracy Comparison:</a:t>
            </a:r>
          </a:p>
          <a:p>
            <a:pPr marL="0" indent="0">
              <a:buNone/>
            </a:pPr>
            <a:endParaRPr lang="en-US" altLang="zh-TW" dirty="0"/>
          </a:p>
          <a:p>
            <a:pPr algn="just"/>
            <a:r>
              <a:rPr lang="en-US" altLang="zh-TW" dirty="0"/>
              <a:t>Model</a:t>
            </a:r>
            <a:r>
              <a:rPr lang="zh-TW" altLang="en-US" dirty="0"/>
              <a:t> </a:t>
            </a:r>
            <a:r>
              <a:rPr lang="en-US" altLang="zh-TW" dirty="0"/>
              <a:t>1:Model</a:t>
            </a:r>
            <a:r>
              <a:rPr lang="zh-TW" altLang="en-US" dirty="0"/>
              <a:t> </a:t>
            </a:r>
            <a:r>
              <a:rPr lang="en-US" altLang="zh-TW" dirty="0"/>
              <a:t>1</a:t>
            </a:r>
            <a:r>
              <a:rPr lang="zh-TW" altLang="en-US" dirty="0"/>
              <a:t> </a:t>
            </a:r>
            <a:r>
              <a:rPr lang="en-US" altLang="zh-TW" dirty="0"/>
              <a:t>demonstrates rapid improvement in training accuracy, achieving over 99% within a few epochs, but the large gap between training and validation accuracy suggests overfitting.</a:t>
            </a:r>
          </a:p>
          <a:p>
            <a:pPr algn="just"/>
            <a:endParaRPr lang="en-US" altLang="zh-TW" dirty="0"/>
          </a:p>
          <a:p>
            <a:pPr algn="just"/>
            <a:r>
              <a:rPr lang="en-US" altLang="zh-TW" dirty="0"/>
              <a:t>Model 2:Model 2 shows a steadier increase in training accuracy, taking more epochs to reach a high level, which indicates a more stable training process and better regularization.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94571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D4293E-746F-92ED-9F7D-FB62FA2F9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Model1 and Model2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3684DD-2B3C-8701-7210-C7A70A4D6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Test Accuracy Comparison:</a:t>
            </a:r>
          </a:p>
          <a:p>
            <a:endParaRPr lang="en-US" altLang="zh-TW" dirty="0"/>
          </a:p>
          <a:p>
            <a:r>
              <a:rPr lang="en-US" altLang="zh-TW" dirty="0"/>
              <a:t>Model 1: Test accuracy is 38.5%, confirming overfitting to the training data and poor generalization.</a:t>
            </a:r>
          </a:p>
          <a:p>
            <a:endParaRPr lang="en-US" altLang="zh-TW" dirty="0"/>
          </a:p>
          <a:p>
            <a:r>
              <a:rPr lang="en-US" altLang="zh-TW" dirty="0"/>
              <a:t>Model 2: Test accuracy is 42.2%, outperforming Model 1. This demonstrates the effectiveness of dropout and pooling in improving generalization.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72269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70F5CF-43E5-1F14-C0B6-2274CF87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Model1 and Model2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7CD75A-193A-CB9E-8B73-615A929A7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Model Complexity:</a:t>
            </a:r>
          </a:p>
          <a:p>
            <a:endParaRPr lang="en-US" altLang="zh-TW" dirty="0"/>
          </a:p>
          <a:p>
            <a:r>
              <a:rPr lang="en-US" altLang="zh-TW" dirty="0"/>
              <a:t>Model 1: The absence of pooling and dropout layers results in a high number of parameters (~75M), which likely contributes to its overfitting behavior.</a:t>
            </a:r>
          </a:p>
          <a:p>
            <a:endParaRPr lang="en-US" altLang="zh-TW" dirty="0"/>
          </a:p>
          <a:p>
            <a:r>
              <a:rPr lang="en-US" altLang="zh-TW" dirty="0"/>
              <a:t>Model 2: The use of pooling and dropout significantly reduces the number of trainable parameters (~4.3M), leading to a more compact and regularized model.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1197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C20CD-83F9-BF0D-7DD3-29F4C217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Model1 and Model2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EF4BCC-D319-8CCE-451D-15CABB3CB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1 fits the training data very well but fails to generalize to unseen data due to overfitting.</a:t>
            </a:r>
          </a:p>
          <a:p>
            <a:endParaRPr lang="en-US" altLang="zh-TW" dirty="0"/>
          </a:p>
          <a:p>
            <a:r>
              <a:rPr lang="en-US" altLang="zh-TW" dirty="0"/>
              <a:t>Model 2 sacrifices some training accuracy for better generalization, thanks to the use of dropout and pooling.</a:t>
            </a:r>
          </a:p>
          <a:p>
            <a:endParaRPr lang="en-US" altLang="zh-TW" dirty="0"/>
          </a:p>
          <a:p>
            <a:r>
              <a:rPr lang="en-US" altLang="zh-TW" dirty="0"/>
              <a:t>Based on the test accuracy results, Model 2 is the better model for Task 1 due to its improved ability to handle unseen data.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8801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5D02B63-0460-70DC-2B17-BE8B3B14B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Task 2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D81A09EE-6ACE-9DB1-7384-B5F873FAB6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782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13D959-D4A2-F06E-5A3A-396D14E8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Describe pre-trained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4DD8E4-7DEF-8BC0-C9F5-4B58FF77D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Pre-trained model used: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The pre-trained model used is VGG16.</a:t>
            </a:r>
          </a:p>
          <a:p>
            <a:endParaRPr lang="en-US" altLang="zh-TW" dirty="0"/>
          </a:p>
          <a:p>
            <a:r>
              <a:rPr lang="en-US" altLang="zh-TW" dirty="0"/>
              <a:t>Size of the pre-trained model: The total number of parameters in VGG16 (without the top layers) is 14,714,688 trainable parameters, excluding the additional layers added on top.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879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B7C123-38A9-0D23-7F6F-317D8E02D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341679"/>
            <a:ext cx="12039600" cy="1325563"/>
          </a:xfrm>
        </p:spPr>
        <p:txBody>
          <a:bodyPr/>
          <a:lstStyle/>
          <a:p>
            <a:r>
              <a:rPr lang="en-US" altLang="zh-TW" dirty="0"/>
              <a:t>Describe what layer(s) I added on pre-trained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EB79A0-8624-1F9A-A25A-77B6551CC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A Global Average Pooling 2D (GAP) layer to reduce the spatial dimensions of the feature maps.</a:t>
            </a:r>
          </a:p>
          <a:p>
            <a:endParaRPr lang="en-US" altLang="zh-TW" dirty="0"/>
          </a:p>
          <a:p>
            <a:r>
              <a:rPr lang="en-US" altLang="zh-TW" dirty="0"/>
              <a:t>A Dense layer with 1024 units and </a:t>
            </a:r>
            <a:r>
              <a:rPr lang="en-US" altLang="zh-TW" dirty="0" err="1"/>
              <a:t>ReLU</a:t>
            </a:r>
            <a:r>
              <a:rPr lang="en-US" altLang="zh-TW" dirty="0"/>
              <a:t> activation.</a:t>
            </a:r>
          </a:p>
          <a:p>
            <a:endParaRPr lang="en-US" altLang="zh-TW" dirty="0"/>
          </a:p>
          <a:p>
            <a:r>
              <a:rPr lang="en-US" altLang="zh-TW" dirty="0"/>
              <a:t>A Dropout layer (0.5) to prevent overfitting.</a:t>
            </a:r>
          </a:p>
          <a:p>
            <a:endParaRPr lang="en-US" altLang="zh-TW" dirty="0"/>
          </a:p>
          <a:p>
            <a:r>
              <a:rPr lang="en-US" altLang="zh-TW" dirty="0"/>
              <a:t>A final Dense layer with 6 units and </a:t>
            </a:r>
            <a:r>
              <a:rPr lang="en-US" altLang="zh-TW" dirty="0" err="1"/>
              <a:t>softmax</a:t>
            </a:r>
            <a:r>
              <a:rPr lang="en-US" altLang="zh-TW" dirty="0"/>
              <a:t> activation to classify the 6 emotion categories.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8623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D13D1C-A489-F411-24BA-FE87AE4B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Fine-tuned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2EFE9E-2E96-39AF-A352-18CD07F2F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table of training accuracy changed over epochs</a:t>
            </a:r>
          </a:p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A2BDA55-4C8E-0EBB-A586-5635FF177CDB}"/>
              </a:ext>
            </a:extLst>
          </p:cNvPr>
          <p:cNvGrpSpPr/>
          <p:nvPr/>
        </p:nvGrpSpPr>
        <p:grpSpPr>
          <a:xfrm>
            <a:off x="3394825" y="2465185"/>
            <a:ext cx="3140790" cy="4174055"/>
            <a:chOff x="3853484" y="2569006"/>
            <a:chExt cx="2601156" cy="3439976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2481CFE-ABA5-69DF-78DC-8F558DB4C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1964"/>
            <a:stretch/>
          </p:blipFill>
          <p:spPr>
            <a:xfrm>
              <a:off x="3864370" y="2569006"/>
              <a:ext cx="2590270" cy="1719988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B90A88EC-34D7-E222-CE22-49F5FE725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1964"/>
            <a:stretch/>
          </p:blipFill>
          <p:spPr>
            <a:xfrm>
              <a:off x="3864370" y="4288994"/>
              <a:ext cx="2590270" cy="1208346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131949B0-B457-CFC6-155C-F25357FA8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" r="41862" b="-8046"/>
            <a:stretch/>
          </p:blipFill>
          <p:spPr>
            <a:xfrm>
              <a:off x="3853484" y="5497340"/>
              <a:ext cx="2601155" cy="5116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9802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F95D6-395D-3E7C-F680-AFF5330E2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of test accuracy for each model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F362A5-5849-0DEE-794E-3FA3B3471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Model 2 is best model in task1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97559B5-725E-590D-2E8C-ADB399716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611" y="3494512"/>
            <a:ext cx="9206777" cy="178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34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4B6055-9458-55D7-D6FC-B91EEE1D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Additional information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DB7B2E-BA15-E841-3024-B882E613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To </a:t>
            </a:r>
            <a:r>
              <a:rPr lang="en-US" altLang="zh-TW" dirty="0">
                <a:solidFill>
                  <a:srgbClr val="FF0000"/>
                </a:solidFill>
              </a:rPr>
              <a:t>prevent overfitting </a:t>
            </a:r>
            <a:r>
              <a:rPr lang="en-US" altLang="zh-TW" dirty="0"/>
              <a:t>during training, I incorporated an </a:t>
            </a:r>
            <a:r>
              <a:rPr lang="en-US" altLang="zh-TW" dirty="0">
                <a:solidFill>
                  <a:srgbClr val="FF0000"/>
                </a:solidFill>
              </a:rPr>
              <a:t>Early Stopping </a:t>
            </a:r>
            <a:r>
              <a:rPr lang="en-US" altLang="zh-TW" dirty="0"/>
              <a:t>callback in the program. Automatically halts training </a:t>
            </a:r>
            <a:r>
              <a:rPr lang="en-US" altLang="zh-TW" dirty="0">
                <a:solidFill>
                  <a:srgbClr val="FF0000"/>
                </a:solidFill>
              </a:rPr>
              <a:t>if the validation accuracy does not improve </a:t>
            </a:r>
            <a:r>
              <a:rPr lang="en-US" altLang="zh-TW" dirty="0"/>
              <a:t>for a specified number of epochs (e.g., </a:t>
            </a:r>
            <a:r>
              <a:rPr lang="en-US" altLang="zh-TW" dirty="0">
                <a:solidFill>
                  <a:srgbClr val="FF0000"/>
                </a:solidFill>
              </a:rPr>
              <a:t>10 epochs</a:t>
            </a:r>
            <a:r>
              <a:rPr lang="en-US" altLang="zh-TW" dirty="0"/>
              <a:t>). </a:t>
            </a:r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The </a:t>
            </a:r>
            <a:r>
              <a:rPr lang="en-US" altLang="zh-TW" dirty="0">
                <a:solidFill>
                  <a:srgbClr val="FF0000"/>
                </a:solidFill>
              </a:rPr>
              <a:t>input images </a:t>
            </a:r>
            <a:r>
              <a:rPr lang="en-US" altLang="zh-TW" dirty="0"/>
              <a:t>were resized to </a:t>
            </a:r>
            <a:r>
              <a:rPr lang="en-US" altLang="zh-TW" dirty="0">
                <a:solidFill>
                  <a:srgbClr val="FF0000"/>
                </a:solidFill>
              </a:rPr>
              <a:t>100x100</a:t>
            </a:r>
            <a:r>
              <a:rPr lang="en-US" altLang="zh-TW" dirty="0"/>
              <a:t> to </a:t>
            </a:r>
            <a:r>
              <a:rPr lang="en-US" altLang="zh-TW" dirty="0">
                <a:solidFill>
                  <a:srgbClr val="FF0000"/>
                </a:solidFill>
              </a:rPr>
              <a:t>balance computational efficiency</a:t>
            </a:r>
            <a:r>
              <a:rPr lang="en-US" altLang="zh-TW" dirty="0"/>
              <a:t>, though this lower resolution may have </a:t>
            </a:r>
            <a:r>
              <a:rPr lang="en-US" altLang="zh-TW" dirty="0">
                <a:solidFill>
                  <a:srgbClr val="FF0000"/>
                </a:solidFill>
              </a:rPr>
              <a:t>affected the model's accuracy </a:t>
            </a:r>
            <a:r>
              <a:rPr lang="en-US" altLang="zh-TW" dirty="0"/>
              <a:t>by limiting feature detail.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4948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6522F7-F174-952C-12CB-1A0BED11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Fine-tuned model and Model2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F978B8-52D3-6893-A5B9-2ACA224D7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TW" dirty="0"/>
              <a:t>Performance comparison: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The fine-tuned VGG16 model achieved a test accuracy of 0.532, which is significantly higher than the two models from Task 1: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Model 1 (No dropout, no pooling): Test accuracy of 0.385.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Model 2 (With dropout and pooling): Test accuracy of 0.422.</a:t>
            </a:r>
          </a:p>
          <a:p>
            <a:endParaRPr lang="en-US" altLang="zh-TW" dirty="0"/>
          </a:p>
          <a:p>
            <a:r>
              <a:rPr lang="en-US" altLang="zh-TW" dirty="0"/>
              <a:t>The fine-tuned model demonstrated the highest accuracy among all, showing the advantage of using a pre-trained model with fine-tuning.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658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BF15CB-DBEC-26B1-5BD9-5454868D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Fine-tuned model and Model2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A21A9A-34AC-2B58-C461-F8422CA500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zh-TW" dirty="0"/>
              <a:t>Key observations: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The pre-trained VGG16 model benefits from its prior training on a large dataset (ImageNet) and successfully transfers learned features to the current task, even with a different dataset (emotion classification).</a:t>
            </a:r>
          </a:p>
          <a:p>
            <a:endParaRPr lang="en-US" altLang="zh-TW" dirty="0"/>
          </a:p>
          <a:p>
            <a:r>
              <a:rPr lang="en-US" altLang="zh-TW" dirty="0"/>
              <a:t>Adding layers for fine-tuning allowed for task-specific feature learning while leveraging VGG16's strong feature extraction capabilities.</a:t>
            </a:r>
          </a:p>
          <a:p>
            <a:endParaRPr lang="en-US" altLang="zh-TW" dirty="0"/>
          </a:p>
          <a:p>
            <a:r>
              <a:rPr lang="en-US" altLang="zh-TW" dirty="0"/>
              <a:t>Fine-tuning outperformed the custom-built CNNs in Task 1 due to: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Better representation power from deeper architecture.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Transfer learning providing a solid starting point for optimization.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030087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FC8A93-386F-B455-58BE-2E3121706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Fine-tuned model and Model2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78FF45-F83B-E102-3190-EFF40564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62" y="1843209"/>
            <a:ext cx="113538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zh-TW" dirty="0"/>
              <a:t>Limitations and improvements:</a:t>
            </a:r>
          </a:p>
          <a:p>
            <a:endParaRPr lang="en-US" altLang="zh-TW" dirty="0"/>
          </a:p>
          <a:p>
            <a:r>
              <a:rPr lang="en-US" altLang="zh-TW" dirty="0"/>
              <a:t>The fine-tuned model still has room for improvement as the test accuracy (0.532) indicates that the model struggles with generalization.</a:t>
            </a:r>
          </a:p>
          <a:p>
            <a:endParaRPr lang="en-US" altLang="zh-TW" dirty="0"/>
          </a:p>
          <a:p>
            <a:r>
              <a:rPr lang="en-US" altLang="zh-TW" dirty="0"/>
              <a:t>Possible improvements:</a:t>
            </a:r>
          </a:p>
          <a:p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Collecting more diverse training data.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Adjusting hyperparameters such as learning rate or batch size.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	Experimenting with unfreezing some VGG16 layers to enable more fine-grained learning.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69452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F93E3E-3D2C-7BF0-EB2E-BFC12DBA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Comparison of Fine-tuned model and Model2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F5995CB-D5D8-ABC6-FF80-8AB092297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Overall conclusion: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dirty="0"/>
              <a:t>The fine-tuned model's performance highlights the strength of transfer learning over custom-built CNNs for small datasets.</a:t>
            </a:r>
          </a:p>
          <a:p>
            <a:endParaRPr lang="en-US" altLang="zh-TW" dirty="0"/>
          </a:p>
          <a:p>
            <a:r>
              <a:rPr lang="en-US" altLang="zh-TW" dirty="0"/>
              <a:t>Among the Task 1 models, Model 2 (with dropout and pooling) performed better than Model 1, likely due to the regularization and pooling mechanisms that helped mitigate overfitting.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77149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2ED7363-2EDD-5951-FBF4-AC64D09E4E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Task 3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DD9F09C-D1AB-4E1F-D89D-1564526C52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8827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2405F0-AFAC-3C85-8C1E-9E890F42B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Table of correct class and predicted class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A4CDDB-15EC-879F-2C66-8CB12A1C9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EFB52BF-0DEB-6FFD-F4B5-460F4A56C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04" y="2233790"/>
            <a:ext cx="8294585" cy="3169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08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9B4138-B0ED-7D61-69FE-3638E20D4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598081-E2BB-7FA5-4F49-FFBC83D73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4CD1BCDB-DDD6-4834-88C2-56B8942B9B88}"/>
              </a:ext>
            </a:extLst>
          </p:cNvPr>
          <p:cNvGrpSpPr/>
          <p:nvPr/>
        </p:nvGrpSpPr>
        <p:grpSpPr>
          <a:xfrm>
            <a:off x="272113" y="758770"/>
            <a:ext cx="11351317" cy="5601911"/>
            <a:chOff x="272114" y="265489"/>
            <a:chExt cx="10895375" cy="4971495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F7C6906F-53BE-8C8B-62F8-F598C1E86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114" y="2816222"/>
              <a:ext cx="2186157" cy="2389377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5FFFB6E5-8AC4-44AF-3446-9AF1C32BC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71086" y="2778330"/>
              <a:ext cx="2198491" cy="2458594"/>
            </a:xfrm>
            <a:prstGeom prst="rect">
              <a:avLst/>
            </a:prstGeom>
          </p:spPr>
        </p:pic>
        <p:pic>
          <p:nvPicPr>
            <p:cNvPr id="19" name="圖片 18">
              <a:extLst>
                <a:ext uri="{FF2B5EF4-FFF2-40B4-BE49-F238E27FC236}">
                  <a16:creationId xmlns:a16="http://schemas.microsoft.com/office/drawing/2014/main" id="{906509B5-CE90-9306-FD1E-9BFF655AE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82392" y="2816222"/>
              <a:ext cx="2165945" cy="2420762"/>
            </a:xfrm>
            <a:prstGeom prst="rect">
              <a:avLst/>
            </a:prstGeom>
          </p:spPr>
        </p:pic>
        <p:pic>
          <p:nvPicPr>
            <p:cNvPr id="21" name="圖片 20">
              <a:extLst>
                <a:ext uri="{FF2B5EF4-FFF2-40B4-BE49-F238E27FC236}">
                  <a16:creationId xmlns:a16="http://schemas.microsoft.com/office/drawing/2014/main" id="{C18BD8E0-F114-6692-CB7F-71A6AEE739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861152" y="2816085"/>
              <a:ext cx="2087867" cy="2389514"/>
            </a:xfrm>
            <a:prstGeom prst="rect">
              <a:avLst/>
            </a:prstGeom>
          </p:spPr>
        </p:pic>
        <p:pic>
          <p:nvPicPr>
            <p:cNvPr id="24" name="圖片 23">
              <a:extLst>
                <a:ext uri="{FF2B5EF4-FFF2-40B4-BE49-F238E27FC236}">
                  <a16:creationId xmlns:a16="http://schemas.microsoft.com/office/drawing/2014/main" id="{B7455DE0-F10F-C339-B2E9-FC3B635DE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2114" y="265489"/>
              <a:ext cx="2198972" cy="2482008"/>
            </a:xfrm>
            <a:prstGeom prst="rect">
              <a:avLst/>
            </a:prstGeom>
          </p:spPr>
        </p:pic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3C2EF305-204F-478C-419E-8F26FB54F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471086" y="296399"/>
              <a:ext cx="2198491" cy="2420188"/>
            </a:xfrm>
            <a:prstGeom prst="rect">
              <a:avLst/>
            </a:prstGeom>
          </p:spPr>
        </p:pic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A7E7281A-892E-4E27-3452-D12CCECA57D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659977" y="296399"/>
              <a:ext cx="2165946" cy="2451098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2EE6F798-D819-026B-BA88-729B08AECBE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25922" y="296399"/>
              <a:ext cx="2165945" cy="2420050"/>
            </a:xfrm>
            <a:prstGeom prst="rect">
              <a:avLst/>
            </a:prstGeom>
          </p:spPr>
        </p:pic>
        <p:pic>
          <p:nvPicPr>
            <p:cNvPr id="28" name="圖片 27">
              <a:extLst>
                <a:ext uri="{FF2B5EF4-FFF2-40B4-BE49-F238E27FC236}">
                  <a16:creationId xmlns:a16="http://schemas.microsoft.com/office/drawing/2014/main" id="{BD4303B1-7CA4-9A04-925D-32BAA7510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991867" y="296399"/>
              <a:ext cx="2165946" cy="2426830"/>
            </a:xfrm>
            <a:prstGeom prst="rect">
              <a:avLst/>
            </a:prstGeom>
          </p:spPr>
        </p:pic>
        <p:pic>
          <p:nvPicPr>
            <p:cNvPr id="29" name="圖片 28">
              <a:extLst>
                <a:ext uri="{FF2B5EF4-FFF2-40B4-BE49-F238E27FC236}">
                  <a16:creationId xmlns:a16="http://schemas.microsoft.com/office/drawing/2014/main" id="{17F66B73-4B99-6314-4B42-B2AAB206D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8991867" y="2816162"/>
              <a:ext cx="2175622" cy="24207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22822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2A655-EC64-21D4-BC21-205A392DE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Possible Reasons Why the Better Model of Task 1 May Be Making Errors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F2A15-42AE-F063-CC8B-FD62A00E5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b="1" dirty="0"/>
              <a:t>Limited Training Data</a:t>
            </a:r>
            <a:r>
              <a:rPr lang="en-US" altLang="zh-TW" dirty="0"/>
              <a:t>: The dataset used might not have enough diverse examples for each class, leading to poor generalization for unseen data.</a:t>
            </a:r>
          </a:p>
          <a:p>
            <a:r>
              <a:rPr lang="en-US" altLang="zh-TW" b="1" dirty="0"/>
              <a:t>Class Imbalance</a:t>
            </a:r>
            <a:r>
              <a:rPr lang="en-US" altLang="zh-TW" dirty="0"/>
              <a:t>: If certain emotions (classes) are underrepresented in the training data, the model might struggle to correctly classify those classes and instead favor classes with more samples.</a:t>
            </a:r>
          </a:p>
          <a:p>
            <a:r>
              <a:rPr lang="en-US" altLang="zh-TW" b="1" dirty="0"/>
              <a:t>Ambiguous Features</a:t>
            </a:r>
            <a:r>
              <a:rPr lang="en-US" altLang="zh-TW" dirty="0"/>
              <a:t>: Some emotions might share similar visual characteristics, causing confusion during prediction. For instance, "pain" and "sad" might have overlapping visual cues.</a:t>
            </a:r>
          </a:p>
          <a:p>
            <a:r>
              <a:rPr lang="en-US" altLang="zh-TW" b="1" dirty="0"/>
              <a:t>Simpler Architecture</a:t>
            </a:r>
            <a:r>
              <a:rPr lang="en-US" altLang="zh-TW" dirty="0"/>
              <a:t>: The Task 1 model might lack advanced techniques (e.g., dropout, pooling) that could help in generalization, making it overfit to the training set and less robust to unseen data.</a:t>
            </a:r>
          </a:p>
        </p:txBody>
      </p:sp>
    </p:spTree>
    <p:extLst>
      <p:ext uri="{BB962C8B-B14F-4D97-AF65-F5344CB8AC3E}">
        <p14:creationId xmlns:p14="http://schemas.microsoft.com/office/powerpoint/2010/main" val="4072711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6CF928-EAB7-B232-70AC-19ED9A19F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Reasons Why the Fine-Tuned Model May or May Not Correct These Errors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12483A-1AEF-D975-20E1-D5A99E839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7253"/>
          </a:xfrm>
        </p:spPr>
        <p:txBody>
          <a:bodyPr>
            <a:normAutofit fontScale="77500" lnSpcReduction="20000"/>
          </a:bodyPr>
          <a:lstStyle/>
          <a:p>
            <a:r>
              <a:rPr lang="en-US" altLang="zh-TW" b="1" dirty="0"/>
              <a:t>Improved Feature Representation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The fine-tuned model leverages pre-trained features from VGG16, which are more robust and effective for capturing complex patterns, especially for subtle emotional distinctions.</a:t>
            </a:r>
          </a:p>
          <a:p>
            <a:pPr marL="0" indent="0">
              <a:buNone/>
            </a:pPr>
            <a:r>
              <a:rPr lang="en-US" altLang="zh-TW" dirty="0"/>
              <a:t>	This could explain why the fine-tuned model sometimes improves on predictions, as it is better equipped to handle complex visual data.</a:t>
            </a:r>
          </a:p>
          <a:p>
            <a:pPr marL="0" indent="0">
              <a:buNone/>
            </a:pPr>
            <a:endParaRPr lang="en-US" altLang="zh-TW" dirty="0"/>
          </a:p>
          <a:p>
            <a:r>
              <a:rPr lang="en-US" altLang="zh-TW" b="1" dirty="0"/>
              <a:t>Domain Mismatch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VGG16 is pre-trained on general image datasets like ImageNet, which might not align well with the nuances of emotional expression datasets. As a result, the model may not fully correct errors related to specific emotional features.</a:t>
            </a:r>
          </a:p>
          <a:p>
            <a:endParaRPr lang="en-US" altLang="zh-TW" dirty="0"/>
          </a:p>
          <a:p>
            <a:r>
              <a:rPr lang="en-US" altLang="zh-TW" b="1" dirty="0"/>
              <a:t>Insufficient Fine-Tuning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	If the training process for the fine-tuned model is cut short or the dataset is too small, the model might not adapt effectively to the specific task, leading to persistent errors.</a:t>
            </a:r>
          </a:p>
        </p:txBody>
      </p:sp>
    </p:spTree>
    <p:extLst>
      <p:ext uri="{BB962C8B-B14F-4D97-AF65-F5344CB8AC3E}">
        <p14:creationId xmlns:p14="http://schemas.microsoft.com/office/powerpoint/2010/main" val="1893077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37FADD-4F53-82E4-5ED1-ADE2EE44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249380-D36B-3EF2-6DD2-25A21F112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better model of Task 1 (Model 2) likely struggles due to its simpler architecture and limited generalization capacity.</a:t>
            </a:r>
          </a:p>
          <a:p>
            <a:endParaRPr lang="en-US" altLang="zh-TW" dirty="0"/>
          </a:p>
          <a:p>
            <a:r>
              <a:rPr lang="en-US" altLang="zh-TW" dirty="0"/>
              <a:t>While the fine-tuned VGG16 model improves overall accuracy (as seen in the comparison table), it may still face challenges with domain-specific nuances and class ambiguities, although its deeper feature extraction capabilities help mitigate many of these errors.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0924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B501AA7-74F1-D20E-2DDC-A79EB1E48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Task 1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BB34411F-5771-B358-91E9-F603DE58B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5972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E06E94-DB4F-EE0D-08EA-00B7BAC7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715DA5-FCE3-8A6D-B744-FF9995E1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Rescaling Layer: Normalizes the input images to the range [0,1].</a:t>
            </a:r>
          </a:p>
          <a:p>
            <a:r>
              <a:rPr lang="en-US" altLang="zh-TW" dirty="0"/>
              <a:t>Convolution Layer 1: 32 filters, kernel size (3,3), activation function </a:t>
            </a:r>
            <a:r>
              <a:rPr lang="en-US" altLang="zh-TW" dirty="0" err="1"/>
              <a:t>ReLU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Convolution Layer 2: 64 filters, kernel size (3,3), activation function </a:t>
            </a:r>
            <a:r>
              <a:rPr lang="en-US" altLang="zh-TW" dirty="0" err="1"/>
              <a:t>ReLU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Flatten Layer: Converts the 2D feature maps into a 1D feature vector.</a:t>
            </a:r>
          </a:p>
          <a:p>
            <a:r>
              <a:rPr lang="en-US" altLang="zh-TW" dirty="0"/>
              <a:t>Dense Layer 1: 128 neurons, activation function </a:t>
            </a:r>
            <a:r>
              <a:rPr lang="en-US" altLang="zh-TW" dirty="0" err="1"/>
              <a:t>ReLU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Dense Layer 2: 6 neurons, activation function </a:t>
            </a:r>
            <a:r>
              <a:rPr lang="en-US" altLang="zh-TW" dirty="0" err="1"/>
              <a:t>Softmax</a:t>
            </a:r>
            <a:r>
              <a:rPr lang="en-US" altLang="zh-TW" dirty="0"/>
              <a:t> (for classification into 6 classes).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924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7D589E-D9A5-DEBE-7DDF-8B281FF9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of Model 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C26CBA-354D-CFB7-82EE-F91AC315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275FEA4-6F8C-4AA7-39D1-744209B9C9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333" y="2161464"/>
            <a:ext cx="9064097" cy="4331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23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47C389-BAA2-43A2-188B-BFEA6BD3C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3721C68-2624-AF5A-5B73-CC188F296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Rescaling Layer: Normalizes the input images to the range [0,1]</a:t>
            </a:r>
          </a:p>
          <a:p>
            <a:r>
              <a:rPr lang="en-US" altLang="zh-TW" dirty="0"/>
              <a:t>Convolution Layer 1: 32 filters, kernel size (3,3), activation function </a:t>
            </a:r>
            <a:r>
              <a:rPr lang="en-US" altLang="zh-TW" dirty="0" err="1"/>
              <a:t>ReLU</a:t>
            </a:r>
            <a:endParaRPr lang="en-US" altLang="zh-TW" dirty="0"/>
          </a:p>
          <a:p>
            <a:r>
              <a:rPr lang="en-US" altLang="zh-TW" dirty="0" err="1"/>
              <a:t>MaxPooling</a:t>
            </a:r>
            <a:r>
              <a:rPr lang="en-US" altLang="zh-TW" dirty="0"/>
              <a:t> Layer: Reduces spatial dimensions by half.</a:t>
            </a:r>
          </a:p>
          <a:p>
            <a:r>
              <a:rPr lang="en-US" altLang="zh-TW" dirty="0"/>
              <a:t>Dropout Layer: 25% dropout rate to prevent overfitting.</a:t>
            </a:r>
          </a:p>
          <a:p>
            <a:r>
              <a:rPr lang="en-US" altLang="zh-TW" dirty="0"/>
              <a:t>Convolution Layer 2: 64 filters, kernel size (3,3), activation function </a:t>
            </a:r>
            <a:r>
              <a:rPr lang="en-US" altLang="zh-TW" dirty="0" err="1"/>
              <a:t>ReLU</a:t>
            </a:r>
            <a:r>
              <a:rPr lang="en-US" altLang="zh-TW" dirty="0"/>
              <a:t>.</a:t>
            </a:r>
          </a:p>
          <a:p>
            <a:r>
              <a:rPr lang="en-US" altLang="zh-TW" dirty="0" err="1"/>
              <a:t>MaxPooling</a:t>
            </a:r>
            <a:r>
              <a:rPr lang="en-US" altLang="zh-TW" dirty="0"/>
              <a:t> Layer: Reduces spatial dimensions by half.</a:t>
            </a:r>
          </a:p>
          <a:p>
            <a:r>
              <a:rPr lang="en-US" altLang="zh-TW" dirty="0"/>
              <a:t>Dropout Layer: 25% dropout rate to prevent overfitting.</a:t>
            </a:r>
          </a:p>
          <a:p>
            <a:r>
              <a:rPr lang="en-US" altLang="zh-TW" dirty="0"/>
              <a:t>Flatten Layer: Converts the 2D feature maps into a 1D feature vector.</a:t>
            </a:r>
          </a:p>
          <a:p>
            <a:r>
              <a:rPr lang="en-US" altLang="zh-TW" dirty="0"/>
              <a:t>Dense Layer 1: 128 neurons, activation function </a:t>
            </a:r>
            <a:r>
              <a:rPr lang="en-US" altLang="zh-TW" dirty="0" err="1"/>
              <a:t>ReLU</a:t>
            </a:r>
            <a:r>
              <a:rPr lang="en-US" altLang="zh-TW" dirty="0"/>
              <a:t>.</a:t>
            </a:r>
          </a:p>
          <a:p>
            <a:r>
              <a:rPr lang="en-US" altLang="zh-TW" dirty="0"/>
              <a:t>Dropout Layer: 50% dropout rate to prevent overfitting.</a:t>
            </a:r>
          </a:p>
          <a:p>
            <a:r>
              <a:rPr lang="en-US" altLang="zh-TW" dirty="0"/>
              <a:t>Dense Layer 2: 6 neurons, activation function </a:t>
            </a:r>
            <a:r>
              <a:rPr lang="en-US" altLang="zh-TW" dirty="0" err="1"/>
              <a:t>Softmax</a:t>
            </a:r>
            <a:r>
              <a:rPr lang="en-US" altLang="zh-TW" dirty="0"/>
              <a:t> (for classification into 6 classes).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21610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191704-B862-E8DA-620A-8E02F191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404040"/>
                </a:solidFill>
                <a:latin typeface="Lato Extended"/>
              </a:rPr>
              <a:t>A</a:t>
            </a:r>
            <a:r>
              <a:rPr lang="en-US" altLang="zh-TW" b="0" i="0" dirty="0">
                <a:solidFill>
                  <a:srgbClr val="404040"/>
                </a:solidFill>
                <a:effectLst/>
                <a:latin typeface="Lato Extended"/>
              </a:rPr>
              <a:t>rchitecture of Model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77E5D5-1AA6-7904-8F7A-A0C121D5C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7054881-C671-5234-295C-D6F17CB38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919" y="1962692"/>
            <a:ext cx="6639690" cy="480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2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CDF399-1EBB-523F-5203-D64E0B99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1 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52B524-8505-1942-DC94-B083768F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1486"/>
            <a:ext cx="10515600" cy="4351338"/>
          </a:xfrm>
        </p:spPr>
        <p:txBody>
          <a:bodyPr/>
          <a:lstStyle/>
          <a:p>
            <a:r>
              <a:rPr lang="en-US" altLang="zh-TW" dirty="0"/>
              <a:t>a table of training accuracy changed over epochs</a:t>
            </a:r>
            <a:endParaRPr lang="zh-TW" altLang="en-US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CEDB7CBC-BD19-D6F0-E9ED-E26A6210BE10}"/>
              </a:ext>
            </a:extLst>
          </p:cNvPr>
          <p:cNvGrpSpPr/>
          <p:nvPr/>
        </p:nvGrpSpPr>
        <p:grpSpPr>
          <a:xfrm>
            <a:off x="2149430" y="2577169"/>
            <a:ext cx="4192755" cy="3915706"/>
            <a:chOff x="2671107" y="2577169"/>
            <a:chExt cx="3893670" cy="3303045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1CDDD3FE-0EA4-03AB-71B6-3D03553DA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3101"/>
            <a:stretch/>
          </p:blipFill>
          <p:spPr>
            <a:xfrm>
              <a:off x="2698666" y="2577169"/>
              <a:ext cx="3866111" cy="2580984"/>
            </a:xfrm>
            <a:prstGeom prst="rect">
              <a:avLst/>
            </a:prstGeom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79A04B9A-D345-CE86-1F14-2841C0ED5A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2927"/>
            <a:stretch/>
          </p:blipFill>
          <p:spPr>
            <a:xfrm>
              <a:off x="2671107" y="5158154"/>
              <a:ext cx="3893670" cy="7220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234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F9972-1890-DD88-DE61-062855984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Model 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C3348D-9E65-E1C3-63A1-1874E7C17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379"/>
            <a:ext cx="10515600" cy="4351338"/>
          </a:xfrm>
        </p:spPr>
        <p:txBody>
          <a:bodyPr/>
          <a:lstStyle/>
          <a:p>
            <a:r>
              <a:rPr lang="en-US" altLang="zh-TW" dirty="0"/>
              <a:t>a table of training accuracy changed over epochs</a:t>
            </a:r>
          </a:p>
          <a:p>
            <a:endParaRPr lang="zh-TW" altLang="en-US" dirty="0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0884AC5E-ACDF-43CB-A725-7AF1DA278150}"/>
              </a:ext>
            </a:extLst>
          </p:cNvPr>
          <p:cNvGrpSpPr/>
          <p:nvPr/>
        </p:nvGrpSpPr>
        <p:grpSpPr>
          <a:xfrm>
            <a:off x="2854720" y="2153254"/>
            <a:ext cx="3393681" cy="4575791"/>
            <a:chOff x="3845319" y="2563563"/>
            <a:chExt cx="2582992" cy="3549328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EDD55FFB-23F7-9EB4-C805-0B7D4278B5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2618"/>
            <a:stretch/>
          </p:blipFill>
          <p:spPr>
            <a:xfrm>
              <a:off x="3845319" y="2563563"/>
              <a:ext cx="2582992" cy="1730874"/>
            </a:xfrm>
            <a:prstGeom prst="rect">
              <a:avLst/>
            </a:prstGeom>
          </p:spPr>
        </p:pic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88E231-D694-D4DB-28FE-C2AF0AC316E6}"/>
                </a:ext>
              </a:extLst>
            </p:cNvPr>
            <p:cNvGrpSpPr/>
            <p:nvPr/>
          </p:nvGrpSpPr>
          <p:grpSpPr>
            <a:xfrm>
              <a:off x="3845319" y="4294437"/>
              <a:ext cx="2582992" cy="1818454"/>
              <a:chOff x="3845319" y="4294437"/>
              <a:chExt cx="2582992" cy="1818454"/>
            </a:xfrm>
          </p:grpSpPr>
          <p:pic>
            <p:nvPicPr>
              <p:cNvPr id="8" name="圖片 7">
                <a:extLst>
                  <a:ext uri="{FF2B5EF4-FFF2-40B4-BE49-F238E27FC236}">
                    <a16:creationId xmlns:a16="http://schemas.microsoft.com/office/drawing/2014/main" id="{27C06BB9-E09B-10E4-6CF1-99873E21B2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42409"/>
              <a:stretch/>
            </p:blipFill>
            <p:spPr>
              <a:xfrm>
                <a:off x="3845319" y="4294437"/>
                <a:ext cx="2582992" cy="1219232"/>
              </a:xfrm>
              <a:prstGeom prst="rect">
                <a:avLst/>
              </a:prstGeom>
            </p:spPr>
          </p:pic>
          <p:pic>
            <p:nvPicPr>
              <p:cNvPr id="11" name="圖片 10">
                <a:extLst>
                  <a:ext uri="{FF2B5EF4-FFF2-40B4-BE49-F238E27FC236}">
                    <a16:creationId xmlns:a16="http://schemas.microsoft.com/office/drawing/2014/main" id="{84B6C625-57AE-91EA-EE26-58DE6293C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43602"/>
              <a:stretch/>
            </p:blipFill>
            <p:spPr>
              <a:xfrm>
                <a:off x="3845319" y="5513668"/>
                <a:ext cx="2529457" cy="59922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959641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2306</TotalTime>
  <Words>1401</Words>
  <Application>Microsoft Office PowerPoint</Application>
  <PresentationFormat>寬螢幕</PresentationFormat>
  <Paragraphs>143</Paragraphs>
  <Slides>29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4" baseType="lpstr">
      <vt:lpstr>Lato Extended</vt:lpstr>
      <vt:lpstr>Aptos</vt:lpstr>
      <vt:lpstr>Aptos Display</vt:lpstr>
      <vt:lpstr>Arial</vt:lpstr>
      <vt:lpstr>Office 佈景主題</vt:lpstr>
      <vt:lpstr>Assignment 4</vt:lpstr>
      <vt:lpstr>Additional information</vt:lpstr>
      <vt:lpstr>Task 1</vt:lpstr>
      <vt:lpstr>Model 1</vt:lpstr>
      <vt:lpstr>Architecture of Model 1</vt:lpstr>
      <vt:lpstr>Model 2</vt:lpstr>
      <vt:lpstr>Architecture of Model 2</vt:lpstr>
      <vt:lpstr>Model 1 </vt:lpstr>
      <vt:lpstr>Model 2</vt:lpstr>
      <vt:lpstr>Table of test accuracy for each model</vt:lpstr>
      <vt:lpstr>Comparison of Model1 and Model2</vt:lpstr>
      <vt:lpstr>Comparison of Model1 and Model2</vt:lpstr>
      <vt:lpstr>Comparison of Model1 and Model2</vt:lpstr>
      <vt:lpstr>Comparison of Model1 and Model2</vt:lpstr>
      <vt:lpstr>Task 2</vt:lpstr>
      <vt:lpstr>Describe pre-trained model</vt:lpstr>
      <vt:lpstr>Describe what layer(s) I added on pre-trained model</vt:lpstr>
      <vt:lpstr>Fine-tuned model</vt:lpstr>
      <vt:lpstr>Table of test accuracy for each model</vt:lpstr>
      <vt:lpstr>Comparison of Fine-tuned model and Model2</vt:lpstr>
      <vt:lpstr>Comparison of Fine-tuned model and Model2</vt:lpstr>
      <vt:lpstr>Comparison of Fine-tuned model and Model2</vt:lpstr>
      <vt:lpstr>Comparison of Fine-tuned model and Model2</vt:lpstr>
      <vt:lpstr>Task 3</vt:lpstr>
      <vt:lpstr>Table of correct class and predicted class</vt:lpstr>
      <vt:lpstr>PowerPoint 簡報</vt:lpstr>
      <vt:lpstr>Possible Reasons Why the Better Model of Task 1 May Be Making Errors</vt:lpstr>
      <vt:lpstr>Reasons Why the Fine-Tuned Model May or May Not Correct These Errors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李泯瑋</dc:creator>
  <cp:lastModifiedBy>李泯瑋</cp:lastModifiedBy>
  <cp:revision>47</cp:revision>
  <dcterms:created xsi:type="dcterms:W3CDTF">2024-12-07T05:02:57Z</dcterms:created>
  <dcterms:modified xsi:type="dcterms:W3CDTF">2024-12-11T21:28:39Z</dcterms:modified>
</cp:coreProperties>
</file>