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GmSV6/IX1BOW6tiTiYBAKARGP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67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2e2d91f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2e2d91f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19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2e2d91f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2e2d91f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2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2e2d91f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2e2d91f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8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2e2d91f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2e2d91f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41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2e2d91f2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2e2d91f2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23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2e2d91f2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2e2d91f2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84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2e2d91f2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2e2d91f2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42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2e2d91f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2e2d91f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338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2e2d91f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2e2d91f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10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44;g3457d767ef3_1_18"/>
          <p:cNvCxnSpPr/>
          <p:nvPr userDrawn="1"/>
        </p:nvCxnSpPr>
        <p:spPr>
          <a:xfrm>
            <a:off x="341100" y="888675"/>
            <a:ext cx="115077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/>
          <p:nvPr/>
        </p:nvSpPr>
        <p:spPr>
          <a:xfrm>
            <a:off x="5529900" y="4044110"/>
            <a:ext cx="6662100" cy="189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5529900" y="3952478"/>
            <a:ext cx="6662100" cy="20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3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1대1 프로젝트</a:t>
            </a:r>
            <a:endParaRPr sz="430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30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전투</a:t>
            </a:r>
            <a:r>
              <a:rPr lang="ko-KR" sz="430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sz="43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기획서</a:t>
            </a:r>
            <a:endParaRPr sz="2100" b="0" i="0" u="none" strike="noStrike" cap="none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8" name="자유형 7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n-ea"/>
                </a:rPr>
                <a:t>{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20" name="Google Shape;150;g382e2d91f23_0_46"/>
          <p:cNvSpPr txBox="1"/>
          <p:nvPr/>
        </p:nvSpPr>
        <p:spPr>
          <a:xfrm>
            <a:off x="241125" y="4660035"/>
            <a:ext cx="117087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각 필드에는 방패가 존재하며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플레이어는 이 방패를 통해 보스의 공격을 막을 수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있습니다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보스의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공격을 막을 때마다 방패의 체력이 줄어들고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체력이 모두 소모되면 방패가 깨져 더 이상 방어할 수 없게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캐릭터를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이동시켜 도착한 필드에서 새로운 방패를 받아 다시 보스의 공격을 막을 수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있습니다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기존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필드가 직관적이지 않은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점을 </a:t>
            </a: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개선하여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방패가 깨진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상태를 </a:t>
            </a: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 직관적으로 볼 수 있습니다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en-US" altLang="ko-KR" sz="160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0" name="Google Shape;148;g382e2d91f23_0_46"/>
          <p:cNvSpPr txBox="1"/>
          <p:nvPr/>
        </p:nvSpPr>
        <p:spPr>
          <a:xfrm>
            <a:off x="483400" y="305450"/>
            <a:ext cx="11708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필드와 방어</a:t>
            </a:r>
            <a:endParaRPr lang="en-US" altLang="ko-KR" sz="2500" smtClean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98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8" name="자유형 7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n-ea"/>
                </a:rPr>
                <a:t>{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148" name="Google Shape;148;g382e2d91f23_0_46"/>
          <p:cNvSpPr txBox="1"/>
          <p:nvPr/>
        </p:nvSpPr>
        <p:spPr>
          <a:xfrm>
            <a:off x="483400" y="305450"/>
            <a:ext cx="11708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전투</a:t>
            </a:r>
            <a:endParaRPr lang="en-US" altLang="ko-KR" sz="2500" smtClean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0" name="Google Shape;150;g382e2d91f23_0_46"/>
          <p:cNvSpPr txBox="1"/>
          <p:nvPr/>
        </p:nvSpPr>
        <p:spPr>
          <a:xfrm>
            <a:off x="241125" y="4844701"/>
            <a:ext cx="117087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“가드 히어로”에서 플레이어는 리듬게임에서 노드가 내려오는 형식을 변형한 구도로 전투를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진행합니다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보스의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공격은 리듬게임의 노드처럼 움직이며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공격은 캐릭터의 좌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우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위에 위치한 노드 라인을 따라 캐릭터에게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다가옵니다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플레이어는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적절한 타이밍에 노드를 눌러 캐릭터가 공격에 맞지 않도록 막는 것이 목표입니다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en-US" altLang="ko-KR" sz="1600" smtClean="0">
              <a:latin typeface="+mn-ea"/>
              <a:ea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00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8" name="자유형 7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n-ea"/>
                </a:rPr>
                <a:t>{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20" name="Google Shape;150;g382e2d91f23_0_46"/>
          <p:cNvSpPr txBox="1"/>
          <p:nvPr/>
        </p:nvSpPr>
        <p:spPr>
          <a:xfrm>
            <a:off x="241125" y="4660035"/>
            <a:ext cx="117087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보스에게는 체력과 기절치가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존재합니다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플레이어는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보스의 공격을 적절한 타이밍에 막아 기절치를 누적시킬 수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있습니다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기절치가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모두 누적되면 보스는 그로기 상태에 빠져 체력에 피해를 입게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반대로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보스의 공격을 부적절한 타이밍에 막으면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플레이어의 체력이 깎이거나 기절치 누적이 되지 않습니다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en-US" altLang="ko-KR" sz="160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0" name="Google Shape;148;g382e2d91f23_0_46"/>
          <p:cNvSpPr txBox="1"/>
          <p:nvPr/>
        </p:nvSpPr>
        <p:spPr>
          <a:xfrm>
            <a:off x="483400" y="305450"/>
            <a:ext cx="11708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전투</a:t>
            </a:r>
            <a:endParaRPr lang="en-US" altLang="ko-KR" sz="2500" smtClean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816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8" name="자유형 7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n-ea"/>
                </a:rPr>
                <a:t>{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20" name="Google Shape;150;g382e2d91f23_0_46"/>
          <p:cNvSpPr txBox="1"/>
          <p:nvPr/>
        </p:nvSpPr>
        <p:spPr>
          <a:xfrm>
            <a:off x="241125" y="4660035"/>
            <a:ext cx="117087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보스가 가하는 공격은 기본 공격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강한 공격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연타 공격의 세 가지로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나뉩니다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각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보스마다 공격 형태가 다르며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해당 보스만의 특수한 패턴도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존재합니다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보스의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공격은 노드 라인을 따라 이동하며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노드의 마지막 부분에 공격에 반응할 수 있는 타점이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위치합니다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플레이어는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이 타점에 맞춰 적절한 조작을 하여 캐릭터가 공격을 맞지 않도록 막고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보스의 기절치를 쌓을 수 있습니다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en-US" altLang="ko-KR" sz="1600" smtClean="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0" name="Google Shape;148;g382e2d91f23_0_46"/>
          <p:cNvSpPr txBox="1"/>
          <p:nvPr/>
        </p:nvSpPr>
        <p:spPr>
          <a:xfrm>
            <a:off x="483400" y="305450"/>
            <a:ext cx="11708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전투</a:t>
            </a:r>
            <a:endParaRPr lang="en-US" altLang="ko-KR" sz="2500" smtClean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031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61527" y="1237673"/>
            <a:ext cx="2133600" cy="21913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204;g382e2d91f23_0_16"/>
          <p:cNvSpPr txBox="1"/>
          <p:nvPr/>
        </p:nvSpPr>
        <p:spPr>
          <a:xfrm>
            <a:off x="483400" y="305450"/>
            <a:ext cx="11708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보스의 </a:t>
            </a:r>
            <a:r>
              <a:rPr lang="ko-KR" sz="25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공격</a:t>
            </a:r>
            <a:endParaRPr sz="250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9" name="자유형 8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n-ea"/>
                </a:rPr>
                <a:t>{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12" name="Google Shape;150;g382e2d91f23_0_46"/>
          <p:cNvSpPr txBox="1"/>
          <p:nvPr/>
        </p:nvSpPr>
        <p:spPr>
          <a:xfrm>
            <a:off x="241125" y="5029367"/>
            <a:ext cx="11708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기본 공격은 리듬 게임에서 흔히 볼 수 있는 일반적인 노드 하나에 해당하는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공격입니다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보스의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컨셉에 따라 다양한 형태를 가질 수 있지만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근본적인 대응 방법은 변경되지 않습니다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en-US" altLang="ko-KR" sz="1600">
              <a:latin typeface="+mn-ea"/>
              <a:ea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119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933649" y="1239181"/>
            <a:ext cx="3681242" cy="206987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04514" y="1262804"/>
            <a:ext cx="3681242" cy="206987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204;g382e2d91f23_0_16"/>
          <p:cNvSpPr txBox="1"/>
          <p:nvPr/>
        </p:nvSpPr>
        <p:spPr>
          <a:xfrm>
            <a:off x="483400" y="305450"/>
            <a:ext cx="11708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강한 공격</a:t>
            </a:r>
            <a:endParaRPr sz="250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13" name="자유형 12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n-ea"/>
                </a:rPr>
                <a:t>{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16" name="Google Shape;150;g382e2d91f23_0_46"/>
          <p:cNvSpPr txBox="1"/>
          <p:nvPr/>
        </p:nvSpPr>
        <p:spPr>
          <a:xfrm>
            <a:off x="25139" y="4475369"/>
            <a:ext cx="117087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강한 공격은 노드 라인을 따라 길게 이어지는 공격으로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해당 부분을 계속 막아야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강한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공격을 계속 막는 동안 보스에게 기절치가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누적됩니다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만약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막는 데 실패하면 캐릭터는 해당 공격에 반응하지 못하게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강한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공격은 남은 시간 동안 캐릭터의 체력을 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1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초 단위로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감소시키며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,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초당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가하는 피해가 방어력보다 낮더라도 최소 초당 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1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의 체력이 깎입니다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en-US" altLang="ko-KR" sz="1600">
              <a:latin typeface="+mn-ea"/>
              <a:ea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332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-1050" y="4124035"/>
            <a:ext cx="12193050" cy="2733965"/>
          </a:xfrm>
          <a:custGeom>
            <a:avLst/>
            <a:gdLst>
              <a:gd name="connsiteX0" fmla="*/ 545726 w 12193050"/>
              <a:gd name="connsiteY0" fmla="*/ 0 h 3560620"/>
              <a:gd name="connsiteX1" fmla="*/ 11646274 w 12193050"/>
              <a:gd name="connsiteY1" fmla="*/ 0 h 3560620"/>
              <a:gd name="connsiteX2" fmla="*/ 12192000 w 12193050"/>
              <a:gd name="connsiteY2" fmla="*/ 545726 h 3560620"/>
              <a:gd name="connsiteX3" fmla="*/ 12192000 w 12193050"/>
              <a:gd name="connsiteY3" fmla="*/ 1094510 h 3560620"/>
              <a:gd name="connsiteX4" fmla="*/ 12193050 w 12193050"/>
              <a:gd name="connsiteY4" fmla="*/ 1094510 h 3560620"/>
              <a:gd name="connsiteX5" fmla="*/ 12193050 w 12193050"/>
              <a:gd name="connsiteY5" fmla="*/ 3560620 h 3560620"/>
              <a:gd name="connsiteX6" fmla="*/ 1050 w 12193050"/>
              <a:gd name="connsiteY6" fmla="*/ 3560620 h 3560620"/>
              <a:gd name="connsiteX7" fmla="*/ 1050 w 12193050"/>
              <a:gd name="connsiteY7" fmla="*/ 2738981 h 3560620"/>
              <a:gd name="connsiteX8" fmla="*/ 0 w 12193050"/>
              <a:gd name="connsiteY8" fmla="*/ 2728565 h 3560620"/>
              <a:gd name="connsiteX9" fmla="*/ 0 w 12193050"/>
              <a:gd name="connsiteY9" fmla="*/ 545726 h 3560620"/>
              <a:gd name="connsiteX10" fmla="*/ 545726 w 12193050"/>
              <a:gd name="connsiteY10" fmla="*/ 0 h 356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3050" h="3560620">
                <a:moveTo>
                  <a:pt x="545726" y="0"/>
                </a:moveTo>
                <a:lnTo>
                  <a:pt x="11646274" y="0"/>
                </a:lnTo>
                <a:cubicBezTo>
                  <a:pt x="11947670" y="0"/>
                  <a:pt x="12192000" y="244330"/>
                  <a:pt x="12192000" y="545726"/>
                </a:cubicBezTo>
                <a:lnTo>
                  <a:pt x="12192000" y="1094510"/>
                </a:lnTo>
                <a:lnTo>
                  <a:pt x="12193050" y="1094510"/>
                </a:lnTo>
                <a:lnTo>
                  <a:pt x="12193050" y="3560620"/>
                </a:lnTo>
                <a:lnTo>
                  <a:pt x="1050" y="3560620"/>
                </a:lnTo>
                <a:lnTo>
                  <a:pt x="1050" y="2738981"/>
                </a:lnTo>
                <a:lnTo>
                  <a:pt x="0" y="2728565"/>
                </a:lnTo>
                <a:lnTo>
                  <a:pt x="0" y="545726"/>
                </a:lnTo>
                <a:cubicBezTo>
                  <a:pt x="0" y="244330"/>
                  <a:pt x="244330" y="0"/>
                  <a:pt x="5457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149;g382e2d91f23_0_46"/>
          <p:cNvSpPr txBox="1"/>
          <p:nvPr/>
        </p:nvSpPr>
        <p:spPr>
          <a:xfrm>
            <a:off x="4247550" y="3513973"/>
            <a:ext cx="36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>
                <a:solidFill>
                  <a:srgbClr val="212529"/>
                </a:solidFill>
                <a:highlight>
                  <a:srgbClr val="FFFFFF"/>
                </a:highlight>
                <a:latin typeface="+mn-ea"/>
                <a:ea typeface="+mn-ea"/>
                <a:cs typeface="Malgun Gothic"/>
                <a:sym typeface="Malgun Gothic"/>
              </a:rPr>
              <a:t>연발형 공격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1" name="Google Shape;204;g382e2d91f23_0_16"/>
          <p:cNvSpPr txBox="1"/>
          <p:nvPr/>
        </p:nvSpPr>
        <p:spPr>
          <a:xfrm>
            <a:off x="483400" y="305450"/>
            <a:ext cx="11708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연타 공격</a:t>
            </a:r>
            <a:endParaRPr sz="250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13" name="자유형 12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n-ea"/>
                </a:rPr>
                <a:t>{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15" name="Google Shape;150;g382e2d91f23_0_46"/>
          <p:cNvSpPr txBox="1"/>
          <p:nvPr/>
        </p:nvSpPr>
        <p:spPr>
          <a:xfrm>
            <a:off x="25139" y="4660035"/>
            <a:ext cx="117087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연타 공격은 거대한 공격으로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각 공격에는 숫자가 표시되어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있습니다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캐릭터에게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공격이 닿기 전에 해당 숫자만큼 공격을 연타하여 막아야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만약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연타 공격을 막지 못하면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공격에 적힌 수치만큼 체력이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감소합니다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반대로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캐릭터에게 닿기 전에 연타 공격을 막았다면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그 숫자만큼 보스에게 기절치를 쌓을 수 있습니다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en-US" altLang="ko-KR" sz="1600" smtClean="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13975" y="1242842"/>
            <a:ext cx="4312988" cy="20355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20838" y="1210430"/>
            <a:ext cx="2047223" cy="203554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286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8" name="자유형 7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n-ea"/>
                </a:rPr>
                <a:t>{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20" name="Google Shape;150;g382e2d91f23_0_46"/>
          <p:cNvSpPr txBox="1"/>
          <p:nvPr/>
        </p:nvSpPr>
        <p:spPr>
          <a:xfrm>
            <a:off x="241125" y="4475369"/>
            <a:ext cx="117087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각각의 노드는 두 가지 방식으로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반응합니다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첫 번째는 노드 라인 자체를 눌러 반응하는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것이고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,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두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번째는 노드에 대응하는 버튼을 만들어 플레이어가 원하는 위치에 배치하는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것입니다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플레이어는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이 두 가지 방식 중 원하는 방식을 선택하여 게임을 진행할 수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있습니다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노드를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직접 누름으로써 플레이어는 다가오는 공격을 직접적으로 눌러 막는다는 느낌을 받을 수 있습니다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en-US" altLang="ko-KR" sz="1600" smtClean="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0" name="Google Shape;148;g382e2d91f23_0_46"/>
          <p:cNvSpPr txBox="1"/>
          <p:nvPr/>
        </p:nvSpPr>
        <p:spPr>
          <a:xfrm>
            <a:off x="483400" y="305450"/>
            <a:ext cx="11708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노드의 반응</a:t>
            </a:r>
            <a:endParaRPr lang="en-US" altLang="ko-KR" sz="2500" smtClean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17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8" name="자유형 7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n-ea"/>
                </a:rPr>
                <a:t>{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20" name="Google Shape;150;g382e2d91f23_0_46"/>
          <p:cNvSpPr txBox="1"/>
          <p:nvPr/>
        </p:nvSpPr>
        <p:spPr>
          <a:xfrm>
            <a:off x="241125" y="4844701"/>
            <a:ext cx="117087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초기 기획에서 필드는 플레이어가 한 자리에 오래 머무르지 못하도록 하기 위한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요소였습니다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그러나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필드가 깨진 듯한 상태를 직관적으로 표현하지 못해 플레이어에게 정보를 효과적으로 전달하기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어려웠습니다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이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문제를 해결하기 위해</a:t>
            </a:r>
            <a:r>
              <a:rPr lang="en-US" altLang="ko-KR" sz="160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캐릭터를 보호하는 방패 시스템과 연계하여 해당 상태를 명확하게 보여주는 방식을 도입하기로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하였습니다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en-US" altLang="ko-KR" sz="1600" smtClean="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0" name="Google Shape;148;g382e2d91f23_0_46"/>
          <p:cNvSpPr txBox="1"/>
          <p:nvPr/>
        </p:nvSpPr>
        <p:spPr>
          <a:xfrm>
            <a:off x="483400" y="305450"/>
            <a:ext cx="11708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smtClean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필드 및 방어</a:t>
            </a:r>
            <a:endParaRPr lang="en-US" altLang="ko-KR" sz="2500" smtClean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68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프리텐다드">
      <a:majorFont>
        <a:latin typeface="Arial"/>
        <a:ea typeface="Pretendard"/>
        <a:cs typeface=""/>
      </a:majorFont>
      <a:minorFont>
        <a:latin typeface="Arial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491</Words>
  <Application>Microsoft Office PowerPoint</Application>
  <PresentationFormat>와이드스크린</PresentationFormat>
  <Paragraphs>55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Pretendard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</dc:creator>
  <cp:lastModifiedBy>KGA</cp:lastModifiedBy>
  <cp:revision>116</cp:revision>
  <dcterms:created xsi:type="dcterms:W3CDTF">2025-08-13T06:17:39Z</dcterms:created>
  <dcterms:modified xsi:type="dcterms:W3CDTF">2025-09-08T08:19:51Z</dcterms:modified>
</cp:coreProperties>
</file>