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73" r:id="rId6"/>
    <p:sldId id="274" r:id="rId7"/>
    <p:sldId id="281" r:id="rId8"/>
    <p:sldId id="276" r:id="rId9"/>
    <p:sldId id="27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v0a0x+67s9EP/ueVKUI+bftMZ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4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Google Shape;9;p14"/>
          <p:cNvCxnSpPr/>
          <p:nvPr/>
        </p:nvCxnSpPr>
        <p:spPr>
          <a:xfrm>
            <a:off x="341100" y="888675"/>
            <a:ext cx="115077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" name="Google Shape;10;p14"/>
          <p:cNvGrpSpPr/>
          <p:nvPr/>
        </p:nvGrpSpPr>
        <p:grpSpPr>
          <a:xfrm>
            <a:off x="1" y="4124035"/>
            <a:ext cx="12191999" cy="2733965"/>
            <a:chOff x="0" y="4124035"/>
            <a:chExt cx="12191999" cy="2733965"/>
          </a:xfrm>
        </p:grpSpPr>
        <p:sp>
          <p:nvSpPr>
            <p:cNvPr id="11" name="Google Shape;11;p14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{</a:t>
              </a: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</p:grp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352338" y="5343539"/>
            <a:ext cx="111595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defRPr>
            </a:lvl1pPr>
            <a:lvl2pPr marL="914400" marR="0" lvl="1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1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5"/>
          <p:cNvCxnSpPr/>
          <p:nvPr/>
        </p:nvCxnSpPr>
        <p:spPr>
          <a:xfrm>
            <a:off x="341100" y="888675"/>
            <a:ext cx="115077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1361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529900" y="4044110"/>
            <a:ext cx="6662100" cy="189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5529900" y="3952478"/>
            <a:ext cx="6662100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ko-KR" sz="43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1대1 프로젝트</a:t>
            </a:r>
            <a:endParaRPr sz="43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ko-KR" altLang="en-US" sz="4300" b="0" i="0" u="none" strike="noStrike" cap="none" smtClean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제작 시스템 </a:t>
            </a:r>
            <a:r>
              <a:rPr lang="ko-KR" sz="4300" b="0" i="0" u="none" strike="noStrike" cap="none" smtClean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기획서</a:t>
            </a:r>
            <a:endParaRPr sz="21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장비</a:t>
            </a:r>
            <a:r>
              <a:rPr lang="en-US" altLang="ko-KR" smtClean="0"/>
              <a:t>, </a:t>
            </a:r>
            <a:r>
              <a:rPr lang="ko-KR" altLang="en-US" smtClean="0"/>
              <a:t>소모품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2338" y="4974207"/>
            <a:ext cx="11159545" cy="1200288"/>
          </a:xfrm>
        </p:spPr>
        <p:txBody>
          <a:bodyPr/>
          <a:lstStyle/>
          <a:p>
            <a:pPr marL="0" lvl="0" indent="0"/>
            <a:r>
              <a:rPr lang="ko-KR" altLang="en-US"/>
              <a:t>“가드 히어로</a:t>
            </a:r>
            <a:r>
              <a:rPr lang="ko-KR" altLang="en-US"/>
              <a:t>”</a:t>
            </a:r>
            <a:r>
              <a:rPr lang="ko-KR" altLang="en-US" smtClean="0"/>
              <a:t>에서 아이템은 캐릭터가 착용하는 장비</a:t>
            </a:r>
            <a:r>
              <a:rPr lang="en-US" altLang="ko-KR" smtClean="0"/>
              <a:t>, </a:t>
            </a:r>
            <a:r>
              <a:rPr lang="ko-KR" altLang="en-US" smtClean="0"/>
              <a:t>전투에서 여러 효과를 발휘하는 소모품 이 있습니다</a:t>
            </a:r>
            <a:r>
              <a:rPr lang="en-US" altLang="ko-KR" smtClean="0"/>
              <a:t>.</a:t>
            </a:r>
          </a:p>
          <a:p>
            <a:pPr marL="0" lvl="0" indent="0"/>
            <a:r>
              <a:rPr lang="ko-KR" altLang="en-US" smtClean="0"/>
              <a:t>보스전을 통해 얻은 재료들을 이용하여</a:t>
            </a:r>
            <a:endParaRPr lang="en-US" altLang="ko-KR" smtClean="0"/>
          </a:p>
          <a:p>
            <a:pPr marL="0" lvl="0" indent="0"/>
            <a:r>
              <a:rPr lang="ko-KR" altLang="en-US" smtClean="0"/>
              <a:t>상점에서 완성된 아이템을 구매하거나</a:t>
            </a:r>
            <a:r>
              <a:rPr lang="en-US" altLang="ko-KR" smtClean="0"/>
              <a:t>, </a:t>
            </a:r>
            <a:r>
              <a:rPr lang="ko-KR" altLang="en-US" smtClean="0"/>
              <a:t>재료를 소모해 원하는 아이템을 제작할 수 도 있습니다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08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장비</a:t>
            </a:r>
            <a:r>
              <a:rPr lang="en-US" altLang="ko-KR" smtClean="0"/>
              <a:t>, </a:t>
            </a:r>
            <a:r>
              <a:rPr lang="ko-KR" altLang="en-US" smtClean="0"/>
              <a:t>소모품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2338" y="4604875"/>
            <a:ext cx="11159545" cy="1938952"/>
          </a:xfrm>
        </p:spPr>
        <p:txBody>
          <a:bodyPr/>
          <a:lstStyle/>
          <a:p>
            <a:pPr lvl="0"/>
            <a:r>
              <a:rPr lang="ko-KR" altLang="en-US"/>
              <a:t>장비의 경우 머리</a:t>
            </a:r>
            <a:r>
              <a:rPr lang="en-US" altLang="ko-KR"/>
              <a:t>, </a:t>
            </a:r>
            <a:r>
              <a:rPr lang="ko-KR" altLang="en-US"/>
              <a:t>몸통</a:t>
            </a:r>
            <a:r>
              <a:rPr lang="en-US" altLang="ko-KR"/>
              <a:t>, </a:t>
            </a:r>
            <a:r>
              <a:rPr lang="ko-KR" altLang="en-US"/>
              <a:t>망토</a:t>
            </a:r>
            <a:r>
              <a:rPr lang="en-US" altLang="ko-KR"/>
              <a:t>, </a:t>
            </a:r>
            <a:r>
              <a:rPr lang="ko-KR" altLang="en-US"/>
              <a:t>신발</a:t>
            </a:r>
            <a:r>
              <a:rPr lang="en-US" altLang="ko-KR"/>
              <a:t>, </a:t>
            </a:r>
            <a:r>
              <a:rPr lang="ko-KR" altLang="en-US" smtClean="0"/>
              <a:t>가호로 </a:t>
            </a:r>
            <a:r>
              <a:rPr lang="en-US" altLang="ko-KR"/>
              <a:t>5</a:t>
            </a:r>
            <a:r>
              <a:rPr lang="ko-KR" altLang="en-US"/>
              <a:t>가지 종류가 </a:t>
            </a:r>
            <a:r>
              <a:rPr lang="ko-KR" altLang="en-US"/>
              <a:t>있습니다</a:t>
            </a:r>
            <a:r>
              <a:rPr lang="en-US" altLang="ko-KR" smtClean="0"/>
              <a:t>.</a:t>
            </a:r>
          </a:p>
          <a:p>
            <a:pPr lvl="0"/>
            <a:r>
              <a:rPr lang="ko-KR" altLang="en-US" smtClean="0"/>
              <a:t>장비를 착용해 여러 스탯을 얻을 수 있으며</a:t>
            </a:r>
            <a:r>
              <a:rPr lang="en-US" altLang="ko-KR" smtClean="0"/>
              <a:t>, </a:t>
            </a:r>
            <a:r>
              <a:rPr lang="ko-KR" altLang="en-US" smtClean="0"/>
              <a:t>장비가 가진 스탯의 합이 높을수록 얻기가 어려워 집니다</a:t>
            </a:r>
            <a:r>
              <a:rPr lang="en-US" altLang="ko-KR" smtClean="0"/>
              <a:t>.</a:t>
            </a:r>
          </a:p>
          <a:p>
            <a:pPr lvl="0"/>
            <a:r>
              <a:rPr lang="ko-KR" altLang="en-US" smtClean="0"/>
              <a:t>소모품의 경우 체력을 회복시켜주는 포션</a:t>
            </a:r>
            <a:r>
              <a:rPr lang="en-US" altLang="ko-KR" smtClean="0"/>
              <a:t>, </a:t>
            </a:r>
            <a:r>
              <a:rPr lang="ko-KR" altLang="en-US" smtClean="0"/>
              <a:t>보호막을 주는 포션 등 다양한 효과들이 있습니다</a:t>
            </a:r>
            <a:r>
              <a:rPr lang="en-US" altLang="ko-KR" smtClean="0"/>
              <a:t>.</a:t>
            </a:r>
          </a:p>
          <a:p>
            <a:pPr lvl="0"/>
            <a:r>
              <a:rPr lang="ko-KR" altLang="en-US" smtClean="0"/>
              <a:t>한번의 전투에서 소모성 아이템은 </a:t>
            </a:r>
            <a:r>
              <a:rPr lang="en-US" altLang="ko-KR" smtClean="0"/>
              <a:t>2</a:t>
            </a:r>
            <a:r>
              <a:rPr lang="ko-KR" altLang="en-US" smtClean="0"/>
              <a:t>종류만 들고 갈 수 있습니다</a:t>
            </a:r>
            <a:r>
              <a:rPr lang="en-US" altLang="ko-KR" smtClean="0"/>
              <a:t>.</a:t>
            </a:r>
          </a:p>
          <a:p>
            <a:pPr lvl="0"/>
            <a:r>
              <a:rPr lang="ko-KR" altLang="en-US" smtClean="0"/>
              <a:t>소모품마다 한번에 들고갈 수 있는 수량이 정해져 있습니다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1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제작 시스템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2338" y="4974207"/>
            <a:ext cx="11159545" cy="1200288"/>
          </a:xfrm>
        </p:spPr>
        <p:txBody>
          <a:bodyPr/>
          <a:lstStyle/>
          <a:p>
            <a:r>
              <a:rPr lang="ko-KR" altLang="en-US" smtClean="0"/>
              <a:t>제작은 보스가 드랍하는 재료 아이템을 통해 더 높은 스텟을 가진 아이템을 만들 수 있는 시스템입니다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플레이어는 재료를 통해 자신이 필요한 아이템을 만듦으로서 더 높은 난이도의 보스에게 도전할 수 있습니다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내가 필요한 아이템을 만들기 위해 재료를 파밍하는 재미와</a:t>
            </a:r>
            <a:r>
              <a:rPr lang="en-US" altLang="ko-KR" smtClean="0"/>
              <a:t>, </a:t>
            </a:r>
            <a:r>
              <a:rPr lang="ko-KR" altLang="en-US" smtClean="0"/>
              <a:t>더 강해질 수 있다는 성장 욕구를 자극합니다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77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제작 시스템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2338" y="4789541"/>
            <a:ext cx="11159545" cy="1569620"/>
          </a:xfrm>
        </p:spPr>
        <p:txBody>
          <a:bodyPr/>
          <a:lstStyle/>
          <a:p>
            <a:r>
              <a:rPr lang="ko-KR" altLang="en-US" smtClean="0"/>
              <a:t>소모품과 장비는 각각 연금술 공방과 대장간에서 제작이 가능합니다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초기 플레이어 재화를 소모하여 건물을 지어야 건물을 해금해야 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높은 등급의 재료들은 건물을 강화해야 사용할 수 있습니다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건물을 강화하면 건물 등급에 맞는 레시피와 해당 아이템의 효과를 볼 수 있습니다</a:t>
            </a:r>
            <a:r>
              <a:rPr lang="en-US" altLang="ko-KR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아이템 지급 시퀀스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2338" y="4420209"/>
            <a:ext cx="11159545" cy="2308284"/>
          </a:xfrm>
        </p:spPr>
        <p:txBody>
          <a:bodyPr/>
          <a:lstStyle/>
          <a:p>
            <a:r>
              <a:rPr lang="ko-KR" altLang="en-US" smtClean="0"/>
              <a:t>아이템의 제작을 위해서는 자신이 원하는 아이템을 만드는 건물을 선택합니다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해당 건물에서 만들어지는 아이템의 옵션을 확인한 뒤</a:t>
            </a:r>
            <a:r>
              <a:rPr lang="en-US" altLang="ko-KR" smtClean="0"/>
              <a:t>, </a:t>
            </a:r>
            <a:r>
              <a:rPr lang="ko-KR" altLang="en-US" smtClean="0"/>
              <a:t>원하는 아이템을 선택합니다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해당 아이템이 장비일 경우 장비의 보유 여부를 확인 후 이미 가지고 있는 장비일 시 장비 강화 시스템으로 이동합니다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아이템을 만드는데 필요한 재료 아이템의 보유 여부를 확인합니다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소모품의 경우 해당 아이템을 몇 개 만들것인지 확인합니다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이후 재료 아이템을 회수하고 선택된 아이템을 지급합니다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1213399" y="1025165"/>
            <a:ext cx="9761156" cy="2912883"/>
            <a:chOff x="1071996" y="1025165"/>
            <a:chExt cx="9761156" cy="2912883"/>
          </a:xfrm>
        </p:grpSpPr>
        <p:sp>
          <p:nvSpPr>
            <p:cNvPr id="5" name="직사각형 4"/>
            <p:cNvSpPr/>
            <p:nvPr/>
          </p:nvSpPr>
          <p:spPr>
            <a:xfrm>
              <a:off x="3112599" y="1025165"/>
              <a:ext cx="7720553" cy="2912883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71996" y="1025165"/>
              <a:ext cx="2040603" cy="2912883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6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제작 </a:t>
            </a:r>
            <a:r>
              <a:rPr lang="ko-KR" altLang="en-US" smtClean="0"/>
              <a:t>데이터 구조</a:t>
            </a:r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056875" y="2145361"/>
            <a:ext cx="1153974" cy="84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056875" y="2145361"/>
            <a:ext cx="1153974" cy="14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495715" y="2145361"/>
            <a:ext cx="1096674" cy="189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8285421" y="2315043"/>
            <a:ext cx="1153974" cy="81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34514"/>
              </p:ext>
            </p:extLst>
          </p:nvPr>
        </p:nvGraphicFramePr>
        <p:xfrm>
          <a:off x="1393075" y="1586818"/>
          <a:ext cx="1663800" cy="3091999"/>
        </p:xfrm>
        <a:graphic>
          <a:graphicData uri="http://schemas.openxmlformats.org/drawingml/2006/table">
            <a:tbl>
              <a:tblPr firstRow="1" bandRow="1" bandCol="1">
                <a:tableStyleId>{3B4B98B0-60AC-42C2-AFA5-B58CD77FA1E5}</a:tableStyleId>
              </a:tblPr>
              <a:tblGrid>
                <a:gridCol w="1663800">
                  <a:extLst>
                    <a:ext uri="{9D8B030D-6E8A-4147-A177-3AD203B41FA5}">
                      <a16:colId xmlns:a16="http://schemas.microsoft.com/office/drawing/2014/main" val="1932396397"/>
                    </a:ext>
                  </a:extLst>
                </a:gridCol>
              </a:tblGrid>
              <a:tr h="4155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드랍 테이블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081228"/>
                  </a:ext>
                </a:extLst>
              </a:tr>
              <a:tr h="415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1400" b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</a:t>
                      </a:r>
                      <a:r>
                        <a:rPr lang="ko-KR" altLang="en-US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아이디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69380"/>
                  </a:ext>
                </a:extLst>
              </a:tr>
              <a:tr h="46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최소 드랍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34758"/>
                  </a:ext>
                </a:extLst>
              </a:tr>
              <a:tr h="46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최대 드랍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210894"/>
                  </a:ext>
                </a:extLst>
              </a:tr>
              <a:tr h="4155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아이디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69295"/>
                  </a:ext>
                </a:extLst>
              </a:tr>
              <a:tr h="46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최소 드랍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10688"/>
                  </a:ext>
                </a:extLst>
              </a:tr>
              <a:tr h="461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1400" b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최대 드랍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387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98609"/>
              </p:ext>
            </p:extLst>
          </p:nvPr>
        </p:nvGraphicFramePr>
        <p:xfrm>
          <a:off x="6649689" y="1586818"/>
          <a:ext cx="1635732" cy="309199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35732">
                  <a:extLst>
                    <a:ext uri="{9D8B030D-6E8A-4147-A177-3AD203B41FA5}">
                      <a16:colId xmlns:a16="http://schemas.microsoft.com/office/drawing/2014/main" val="3536015788"/>
                    </a:ext>
                  </a:extLst>
                </a:gridCol>
              </a:tblGrid>
              <a:tr h="441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레시피 테이블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884977"/>
                  </a:ext>
                </a:extLst>
              </a:tr>
              <a:tr h="441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레시피 아이디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68715"/>
                  </a:ext>
                </a:extLst>
              </a:tr>
              <a:tr h="441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아이디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81017"/>
                  </a:ext>
                </a:extLst>
              </a:tr>
              <a:tr h="441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완성 아이템 이름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647997"/>
                  </a:ext>
                </a:extLst>
              </a:tr>
              <a:tr h="441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최대 획득 수량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221065"/>
                  </a:ext>
                </a:extLst>
              </a:tr>
              <a:tr h="4417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재료 </a:t>
                      </a:r>
                      <a:r>
                        <a:rPr lang="en-US" altLang="ko-KR" sz="1400" b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 </a:t>
                      </a:r>
                      <a:r>
                        <a:rPr lang="ko-KR" altLang="en-US" sz="1400" b="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아이디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266626"/>
                  </a:ext>
                </a:extLst>
              </a:tr>
              <a:tr h="441714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1400" b="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재료 필요량</a:t>
                      </a:r>
                      <a:endParaRPr lang="ko-KR" altLang="en-US" sz="1400" b="0" i="0" u="none" strike="noStrike" smtClean="0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207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54654"/>
              </p:ext>
            </p:extLst>
          </p:nvPr>
        </p:nvGraphicFramePr>
        <p:xfrm>
          <a:off x="4210849" y="1586818"/>
          <a:ext cx="1284866" cy="1854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84866">
                  <a:extLst>
                    <a:ext uri="{9D8B030D-6E8A-4147-A177-3AD203B41FA5}">
                      <a16:colId xmlns:a16="http://schemas.microsoft.com/office/drawing/2014/main" val="418802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재료 테이블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54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재료 아이디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이름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47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최대 보유 수량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32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획득처 타입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70753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90093"/>
              </p:ext>
            </p:extLst>
          </p:nvPr>
        </p:nvGraphicFramePr>
        <p:xfrm>
          <a:off x="9439395" y="1586818"/>
          <a:ext cx="1649916" cy="309199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49916">
                  <a:extLst>
                    <a:ext uri="{9D8B030D-6E8A-4147-A177-3AD203B41FA5}">
                      <a16:colId xmlns:a16="http://schemas.microsoft.com/office/drawing/2014/main" val="4191897262"/>
                    </a:ext>
                  </a:extLst>
                </a:gridCol>
              </a:tblGrid>
              <a:tr h="515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소모품 테이블</a:t>
                      </a:r>
                      <a:endParaRPr lang="en-US" altLang="ko-KR" sz="1400" b="1" i="0" u="none" strike="noStrike" smtClean="0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31991"/>
                  </a:ext>
                </a:extLst>
              </a:tr>
              <a:tr h="515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851190"/>
                  </a:ext>
                </a:extLst>
              </a:tr>
              <a:tr h="515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이름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67568"/>
                  </a:ext>
                </a:extLst>
              </a:tr>
              <a:tr h="515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타입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570700"/>
                  </a:ext>
                </a:extLst>
              </a:tr>
              <a:tr h="515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옵션 타입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056833"/>
                  </a:ext>
                </a:extLst>
              </a:tr>
              <a:tr h="5153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정수 옵션 값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3099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84366" y="5089131"/>
            <a:ext cx="2116183" cy="94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보스 처치시 드랍되는 아이템 테이블</a:t>
            </a:r>
            <a:endParaRPr lang="ko-KR" altLang="en-US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95190" y="5089131"/>
            <a:ext cx="2116183" cy="94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모든 재료의 정보가 저장된 재료 테이블</a:t>
            </a:r>
            <a:endParaRPr lang="ko-KR" altLang="en-US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06014" y="5089131"/>
            <a:ext cx="2116183" cy="94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아이템 제작에 필요한 레시피 테이블</a:t>
            </a:r>
            <a:endParaRPr lang="ko-KR" altLang="en-US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06261" y="5089131"/>
            <a:ext cx="2116183" cy="94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 가능한 아이템이 적신 소모품 테이블</a:t>
            </a:r>
            <a:endParaRPr lang="ko-KR" altLang="en-US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6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대장간 </a:t>
            </a:r>
            <a:r>
              <a:rPr lang="en-US" altLang="ko-KR" smtClean="0"/>
              <a:t>/ </a:t>
            </a:r>
            <a:r>
              <a:rPr lang="ko-KR" altLang="en-US" smtClean="0"/>
              <a:t>연금술 공방 선택 </a:t>
            </a:r>
            <a:r>
              <a:rPr lang="en-US" altLang="ko-KR" smtClean="0"/>
              <a:t>UI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2338" y="5158873"/>
            <a:ext cx="11159545" cy="830956"/>
          </a:xfrm>
        </p:spPr>
        <p:txBody>
          <a:bodyPr/>
          <a:lstStyle/>
          <a:p>
            <a:r>
              <a:rPr lang="ko-KR" altLang="en-US" smtClean="0"/>
              <a:t>보스와의 전투를 고르는 </a:t>
            </a:r>
            <a:r>
              <a:rPr lang="en-US" altLang="ko-KR" smtClean="0"/>
              <a:t>UI</a:t>
            </a:r>
            <a:r>
              <a:rPr lang="ko-KR" altLang="en-US" smtClean="0"/>
              <a:t>에서 우측으로 이동 시 대장간과 연금술 공방을 선택할 수 있는 </a:t>
            </a:r>
            <a:r>
              <a:rPr lang="en-US" altLang="ko-KR" smtClean="0"/>
              <a:t>UI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선택지가 적어 빈 공간이 크게 느껴질 수 있는 공간의 뒷 배경을 건물로 채웁니다</a:t>
            </a:r>
            <a:r>
              <a:rPr lang="en-US" altLang="ko-KR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34359" y="1364531"/>
            <a:ext cx="4961641" cy="257587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589337" y="1504166"/>
            <a:ext cx="4694548" cy="22966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대장간 </a:t>
            </a:r>
            <a:r>
              <a:rPr lang="en-US" altLang="ko-KR"/>
              <a:t>/ </a:t>
            </a:r>
            <a:r>
              <a:rPr lang="ko-KR" altLang="en-US"/>
              <a:t>연금술 </a:t>
            </a:r>
            <a:r>
              <a:rPr lang="ko-KR" altLang="en-US"/>
              <a:t>공방 </a:t>
            </a:r>
            <a:r>
              <a:rPr lang="en-US" altLang="ko-KR" smtClean="0"/>
              <a:t>UI 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2338" y="4974207"/>
            <a:ext cx="11159545" cy="1200288"/>
          </a:xfrm>
        </p:spPr>
        <p:txBody>
          <a:bodyPr/>
          <a:lstStyle/>
          <a:p>
            <a:r>
              <a:rPr lang="ko-KR" altLang="en-US" smtClean="0"/>
              <a:t>공방과 대장간을 선택 시 각 건물에 해당하는 아이템 리스트가 등장 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아이템을 선택하면 해당 아이템이 가지고 있는 효과와 필요 아이템이 우측에 나오게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건물의 강화를 선택시 아이템을 누른 것 처럼 강화시의 얻을 수 있는 효과와 필요한 아이템이 나오게 됩니다</a:t>
            </a:r>
            <a:r>
              <a:rPr lang="en-US" altLang="ko-KR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385793" y="1102937"/>
            <a:ext cx="5420414" cy="28751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454</Words>
  <Application>Microsoft Office PowerPoint</Application>
  <PresentationFormat>와이드스크린</PresentationFormat>
  <Paragraphs>65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Pretendard</vt:lpstr>
      <vt:lpstr>Malgun Gothic</vt:lpstr>
      <vt:lpstr>Malgun Gothic</vt:lpstr>
      <vt:lpstr>Arial</vt:lpstr>
      <vt:lpstr>Office 테마</vt:lpstr>
      <vt:lpstr>PowerPoint 프레젠테이션</vt:lpstr>
      <vt:lpstr>장비, 소모품</vt:lpstr>
      <vt:lpstr>장비, 소모품</vt:lpstr>
      <vt:lpstr>제작 시스템</vt:lpstr>
      <vt:lpstr>제작 시스템</vt:lpstr>
      <vt:lpstr>아이템 지급 시퀀스</vt:lpstr>
      <vt:lpstr>제작 데이터 구조</vt:lpstr>
      <vt:lpstr>대장간 / 연금술 공방 선택 UI</vt:lpstr>
      <vt:lpstr>대장간 / 연금술 공방 UI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</dc:creator>
  <cp:lastModifiedBy>KGA</cp:lastModifiedBy>
  <cp:revision>120</cp:revision>
  <dcterms:created xsi:type="dcterms:W3CDTF">2025-08-13T06:17:39Z</dcterms:created>
  <dcterms:modified xsi:type="dcterms:W3CDTF">2025-09-11T10:27:34Z</dcterms:modified>
</cp:coreProperties>
</file>