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71" r:id="rId11"/>
    <p:sldId id="270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v0a0x+67s9EP/ueVKUI+bftM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14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" name="Google Shape;10;p14"/>
          <p:cNvGrpSpPr/>
          <p:nvPr/>
        </p:nvGrpSpPr>
        <p:grpSpPr>
          <a:xfrm>
            <a:off x="1" y="4124035"/>
            <a:ext cx="12191999" cy="2733965"/>
            <a:chOff x="0" y="4124035"/>
            <a:chExt cx="12191999" cy="2733965"/>
          </a:xfrm>
        </p:grpSpPr>
        <p:sp>
          <p:nvSpPr>
            <p:cNvPr id="11" name="Google Shape;11;p14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{</a:t>
              </a: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52338" y="5343539"/>
            <a:ext cx="111595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L="914400" marR="0" lvl="1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1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5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529900" y="4044110"/>
            <a:ext cx="6662100" cy="189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529900" y="3952478"/>
            <a:ext cx="66621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sz="43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1대1 프로젝트</a:t>
            </a:r>
            <a:endParaRPr sz="43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sz="43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시스템 기획서</a:t>
            </a:r>
            <a:endParaRPr sz="21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</p:spPr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r>
              <a:rPr lang="en-US" altLang="ko-KR" smtClean="0"/>
              <a:t>.1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577026" y="1337709"/>
            <a:ext cx="9008636" cy="3988435"/>
            <a:chOff x="1577026" y="1337709"/>
            <a:chExt cx="9008636" cy="3988435"/>
          </a:xfrm>
        </p:grpSpPr>
        <p:sp>
          <p:nvSpPr>
            <p:cNvPr id="3" name="직사각형 2"/>
            <p:cNvSpPr/>
            <p:nvPr/>
          </p:nvSpPr>
          <p:spPr>
            <a:xfrm>
              <a:off x="1577026" y="1337709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95106" y="1458661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98643" y="2088586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19101" y="3551463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70972" y="4710500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890552" y="3218005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43898" y="3220384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93773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77080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2347" y="3082563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900552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9313521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5166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209355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04631" y="1346110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00552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38135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961233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81334" y="4615856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936770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177454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</p:spPr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r>
              <a:rPr lang="en-US" altLang="ko-KR" smtClean="0"/>
              <a:t>.2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553989" y="1434782"/>
            <a:ext cx="9084021" cy="3988435"/>
            <a:chOff x="3086906" y="55933"/>
            <a:chExt cx="9084021" cy="3988435"/>
          </a:xfrm>
        </p:grpSpPr>
        <p:sp>
          <p:nvSpPr>
            <p:cNvPr id="3" name="직사각형 2"/>
            <p:cNvSpPr/>
            <p:nvPr/>
          </p:nvSpPr>
          <p:spPr>
            <a:xfrm>
              <a:off x="3086906" y="55933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804986" y="176885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08523" y="806810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28981" y="2269687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80852" y="3428724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945179" y="3460620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598525" y="3462999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237538">
              <a:off x="3147843" y="1605609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-1260000">
              <a:off x="8393244" y="1589119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70993" y="1444304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197488" y="1955031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002444" y="1870234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22102" y="2262027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3603436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714511" y="64334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10432" y="3331723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927058" y="2177230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9471113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91214" y="3334080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877586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687334" y="3331723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8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7490" y="4244370"/>
            <a:ext cx="11159545" cy="2677616"/>
          </a:xfrm>
        </p:spPr>
        <p:txBody>
          <a:bodyPr/>
          <a:lstStyle/>
          <a:p>
            <a:r>
              <a:rPr lang="ko-KR" altLang="en-US" smtClean="0"/>
              <a:t>전투에서 우선적으로 보아야 하는 것은 적의 공격입니다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적의 공격이 들어오는 노드가 가장 잘 보여야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또한 화면에서 상호작용하는 버튼과 알아야 하는 정보가 많습니다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게임을 진행함에 있어 우선적인 캐릭터의 체력과 보스의 체력을 위</a:t>
            </a:r>
            <a:r>
              <a:rPr lang="en-US" altLang="ko-KR" smtClean="0"/>
              <a:t>, </a:t>
            </a:r>
            <a:r>
              <a:rPr lang="ko-KR" altLang="en-US" smtClean="0"/>
              <a:t>아래에 두어 잘 보이도록 표시합니다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또한 화면에 중앙에 노드 라인을 배치하여 게임을 진행함에 있어 집중이 가능하도록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필드의 좌</a:t>
            </a:r>
            <a:r>
              <a:rPr lang="en-US" altLang="ko-KR" smtClean="0"/>
              <a:t>, </a:t>
            </a:r>
            <a:r>
              <a:rPr lang="ko-KR" altLang="en-US" smtClean="0"/>
              <a:t>우</a:t>
            </a:r>
            <a:r>
              <a:rPr lang="en-US" altLang="ko-KR" smtClean="0"/>
              <a:t>, </a:t>
            </a:r>
            <a:r>
              <a:rPr lang="ko-KR" altLang="en-US" smtClean="0"/>
              <a:t>이동과 노드의 반응 버튼은 플레이어의 조작이 편하도록 양측 하단에 배치하였습니다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버튼의 경우 플레이어가 원하는 위치에 배치가 가능합니다</a:t>
            </a:r>
            <a:r>
              <a:rPr lang="en-US" altLang="ko-KR" smtClean="0"/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672881" y="1191131"/>
            <a:ext cx="5337603" cy="2479249"/>
            <a:chOff x="3477383" y="1357460"/>
            <a:chExt cx="5337603" cy="2479249"/>
          </a:xfrm>
        </p:grpSpPr>
        <p:sp>
          <p:nvSpPr>
            <p:cNvPr id="57" name="직사각형 56"/>
            <p:cNvSpPr/>
            <p:nvPr/>
          </p:nvSpPr>
          <p:spPr>
            <a:xfrm>
              <a:off x="3481436" y="1357460"/>
              <a:ext cx="5229127" cy="247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9165" y="1432645"/>
              <a:ext cx="2093109" cy="3041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41910" y="1811957"/>
              <a:ext cx="313602" cy="909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93430" y="3454019"/>
              <a:ext cx="1424579" cy="30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556807" y="3483013"/>
              <a:ext cx="296471" cy="311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36047" y="3484492"/>
              <a:ext cx="296471" cy="311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20482406">
              <a:off x="6580974" y="2415469"/>
              <a:ext cx="1987718" cy="370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285490" y="2297971"/>
              <a:ext cx="875167" cy="23926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521141" y="2593859"/>
              <a:ext cx="634497" cy="6786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8136732" y="2659960"/>
              <a:ext cx="634497" cy="6786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477383" y="2784691"/>
              <a:ext cx="722013" cy="297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3781260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916834" y="1370256"/>
              <a:ext cx="793729" cy="281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69229" y="3393722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092973" y="2850792"/>
              <a:ext cx="722013" cy="297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7187194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82771" y="3395187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8003592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93159" y="3393722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-20460000">
              <a:off x="3685431" y="2401959"/>
              <a:ext cx="1961219" cy="370584"/>
            </a:xfrm>
            <a:prstGeom prst="rect">
              <a:avLst/>
            </a:prstGeom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53550" y="2733550"/>
              <a:ext cx="904340" cy="720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444747" y="1203927"/>
            <a:ext cx="5211938" cy="2470614"/>
            <a:chOff x="1577026" y="1337709"/>
            <a:chExt cx="9008636" cy="3988435"/>
          </a:xfrm>
        </p:grpSpPr>
        <p:sp>
          <p:nvSpPr>
            <p:cNvPr id="81" name="직사각형 80"/>
            <p:cNvSpPr/>
            <p:nvPr/>
          </p:nvSpPr>
          <p:spPr>
            <a:xfrm>
              <a:off x="1577026" y="1337709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295106" y="1458661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798643" y="2088586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19101" y="3551463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870972" y="4710500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890552" y="3218005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543898" y="3220384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93773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877080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682347" y="3082563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1900552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9313521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25166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94" name="타원 93"/>
            <p:cNvSpPr/>
            <p:nvPr/>
          </p:nvSpPr>
          <p:spPr>
            <a:xfrm>
              <a:off x="209355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204631" y="1346110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00552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38135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</a:p>
          </p:txBody>
        </p:sp>
        <p:sp>
          <p:nvSpPr>
            <p:cNvPr id="98" name="타원 97"/>
            <p:cNvSpPr/>
            <p:nvPr/>
          </p:nvSpPr>
          <p:spPr>
            <a:xfrm>
              <a:off x="7961233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781334" y="4615856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936770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177454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28" name="Google Shape;28;p4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{</a:t>
              </a: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/>
        </p:nvSpPr>
        <p:spPr>
          <a:xfrm>
            <a:off x="483400" y="305450"/>
            <a:ext cx="11708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</a:t>
            </a:r>
            <a:endParaRPr sz="2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52338" y="4660035"/>
            <a:ext cx="1151808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“가드 히어로”에서 전투는 리듬게임에서 노드가 내려오는 형식을 변형한 구도로 진행합니다.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공격은 리듬게임의 노드처럼 움직이며, 공격은 캐릭터의 좌, 우, 위에 위치한 노드 라인을 따라 캐릭터에게 다가옵니다.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플레이어는 적절한 타이밍에 노드를 눌러 캐릭터가 공격에 맞지 않도록 막는 것이 목표입니다.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전투에서 주고싶은 감정은 여기저기서 날아오는 공격을 막아 실제로 보스와의 전투를 치르는 느낌입니다.</a:t>
            </a:r>
            <a:endParaRPr sz="16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전투의 흐름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52338" y="4789524"/>
            <a:ext cx="1115954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보스의 공격을 시작으로 전투가 진행됩니다.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플레이어는 보스의 공격을 방어하거나 회피할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공격을 방어하면 보스는 기절 상태에 빠지게 되며, 플레이어는 공격 상태로 전환됩니다.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보스는 기절에서 회복하고 흐름의 처음으로 돌아갑니다.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1398122" y="1877317"/>
            <a:ext cx="9395755" cy="1132382"/>
            <a:chOff x="1399560" y="1657861"/>
            <a:chExt cx="9395755" cy="1132382"/>
          </a:xfrm>
        </p:grpSpPr>
        <p:sp>
          <p:nvSpPr>
            <p:cNvPr id="48" name="Google Shape;48;p5"/>
            <p:cNvSpPr/>
            <p:nvPr/>
          </p:nvSpPr>
          <p:spPr>
            <a:xfrm>
              <a:off x="6760178" y="1683559"/>
              <a:ext cx="1140903" cy="6962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841390" y="1683559"/>
              <a:ext cx="1140903" cy="6962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grpSp>
          <p:nvGrpSpPr>
            <p:cNvPr id="39" name="Google Shape;39;p5"/>
            <p:cNvGrpSpPr/>
            <p:nvPr/>
          </p:nvGrpSpPr>
          <p:grpSpPr>
            <a:xfrm>
              <a:off x="3851963" y="2379845"/>
              <a:ext cx="4490949" cy="410398"/>
              <a:chOff x="3851963" y="2379845"/>
              <a:chExt cx="4490949" cy="410398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3851963" y="2379845"/>
                <a:ext cx="2024564" cy="40524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0" i="0" u="none" strike="noStrike" cap="none">
                    <a:solidFill>
                      <a:schemeClr val="dk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Arial"/>
                  </a:rPr>
                  <a:t>캐릭터의 방어 상태</a:t>
                </a:r>
                <a:endParaRPr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6318348" y="2384995"/>
                <a:ext cx="2024564" cy="40524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0" i="0" u="none" strike="noStrike" cap="none">
                    <a:solidFill>
                      <a:schemeClr val="dk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Arial"/>
                  </a:rPr>
                  <a:t>보스의 기절 상태</a:t>
                </a:r>
                <a:endParaRPr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endParaRPr>
              </a:p>
            </p:txBody>
          </p:sp>
        </p:grpSp>
        <p:sp>
          <p:nvSpPr>
            <p:cNvPr id="42" name="Google Shape;42;p5"/>
            <p:cNvSpPr/>
            <p:nvPr/>
          </p:nvSpPr>
          <p:spPr>
            <a:xfrm>
              <a:off x="1399560" y="2379845"/>
              <a:ext cx="2024564" cy="40524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 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770751" y="2379845"/>
              <a:ext cx="2024564" cy="40524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캐릭터의 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424124" y="2498579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876527" y="2517673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342912" y="2498579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293793" y="1657861"/>
              <a:ext cx="1140903" cy="6962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9212581" y="1657861"/>
              <a:ext cx="1140903" cy="6962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방어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27171" y="4613250"/>
            <a:ext cx="1152192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방어 상태는 캐릭터가 보스의 공격에 반응하는 상태입니다.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방어 상태에서 캐릭터는 3가지의 상태를 가질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적의 공격에 너무 늦게 반응한다면 캐릭터는 적의 공격에 맞게 되는 피격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 정확한 타이밍에 막지 않았다면 캐릭터는 보스에게 반격할 수 없습니다.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정확한 타이밍에 방어를 할 시 보스를 향해 반격을 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4669871" y="1173082"/>
            <a:ext cx="2852257" cy="713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735645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3024929" y="3243420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경직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314211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반격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1" name="Google Shape;61;p6"/>
          <p:cNvCxnSpPr>
            <a:stCxn id="62" idx="2"/>
            <a:endCxn id="58" idx="0"/>
          </p:cNvCxnSpPr>
          <p:nvPr/>
        </p:nvCxnSpPr>
        <p:spPr>
          <a:xfrm flipH="1">
            <a:off x="23052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" name="Google Shape;63;p6"/>
          <p:cNvCxnSpPr>
            <a:stCxn id="62" idx="2"/>
            <a:endCxn id="59" idx="0"/>
          </p:cNvCxnSpPr>
          <p:nvPr/>
        </p:nvCxnSpPr>
        <p:spPr>
          <a:xfrm>
            <a:off x="3594682" y="2709641"/>
            <a:ext cx="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4;p6"/>
          <p:cNvCxnSpPr>
            <a:stCxn id="62" idx="2"/>
            <a:endCxn id="60" idx="0"/>
          </p:cNvCxnSpPr>
          <p:nvPr/>
        </p:nvCxnSpPr>
        <p:spPr>
          <a:xfrm>
            <a:off x="35946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62;p6"/>
          <p:cNvSpPr/>
          <p:nvPr/>
        </p:nvSpPr>
        <p:spPr>
          <a:xfrm>
            <a:off x="2519492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5" name="Google Shape;65;p6"/>
          <p:cNvCxnSpPr>
            <a:stCxn id="57" idx="2"/>
            <a:endCxn id="62" idx="0"/>
          </p:cNvCxnSpPr>
          <p:nvPr/>
        </p:nvCxnSpPr>
        <p:spPr>
          <a:xfrm flipH="1">
            <a:off x="3594600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;p6"/>
          <p:cNvSpPr/>
          <p:nvPr/>
        </p:nvSpPr>
        <p:spPr>
          <a:xfrm>
            <a:off x="7522128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회피상태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7" name="Google Shape;67;p6"/>
          <p:cNvCxnSpPr>
            <a:stCxn id="57" idx="2"/>
            <a:endCxn id="66" idx="0"/>
          </p:cNvCxnSpPr>
          <p:nvPr/>
        </p:nvCxnSpPr>
        <p:spPr>
          <a:xfrm>
            <a:off x="6095999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Google Shape;68;p6"/>
          <p:cNvSpPr/>
          <p:nvPr/>
        </p:nvSpPr>
        <p:spPr>
          <a:xfrm>
            <a:off x="7382921" y="3239037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8672205" y="3239038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이동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70" name="Google Shape;70;p6"/>
          <p:cNvCxnSpPr>
            <a:stCxn id="66" idx="2"/>
            <a:endCxn id="68" idx="0"/>
          </p:cNvCxnSpPr>
          <p:nvPr/>
        </p:nvCxnSpPr>
        <p:spPr>
          <a:xfrm flipH="1">
            <a:off x="79526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6"/>
          <p:cNvCxnSpPr>
            <a:stCxn id="66" idx="2"/>
            <a:endCxn id="69" idx="0"/>
          </p:cNvCxnSpPr>
          <p:nvPr/>
        </p:nvCxnSpPr>
        <p:spPr>
          <a:xfrm>
            <a:off x="85973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회피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327171" y="4797918"/>
            <a:ext cx="115219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회피 상태는 캐릭터가 보스의 공격에 반응하는 상태입니다 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회피 상태에서 캐릭터는 2가지의 상태를 가질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적의 공격에 너무 늦게 반응한다면 캐릭터는 적의 공격에 맞게 되는 피격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공격에 맞기 전 회피를 할 시 보스의 공격을 피하고 옆의 필드로 이동할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669871" y="1173082"/>
            <a:ext cx="2852257" cy="713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735645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024929" y="3243420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경직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314211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반격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2" name="Google Shape;82;p7"/>
          <p:cNvCxnSpPr>
            <a:stCxn id="83" idx="2"/>
            <a:endCxn id="79" idx="0"/>
          </p:cNvCxnSpPr>
          <p:nvPr/>
        </p:nvCxnSpPr>
        <p:spPr>
          <a:xfrm flipH="1">
            <a:off x="23052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7"/>
          <p:cNvCxnSpPr>
            <a:stCxn id="83" idx="2"/>
            <a:endCxn id="80" idx="0"/>
          </p:cNvCxnSpPr>
          <p:nvPr/>
        </p:nvCxnSpPr>
        <p:spPr>
          <a:xfrm>
            <a:off x="3594682" y="2709641"/>
            <a:ext cx="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7"/>
          <p:cNvCxnSpPr>
            <a:stCxn id="83" idx="2"/>
            <a:endCxn id="81" idx="0"/>
          </p:cNvCxnSpPr>
          <p:nvPr/>
        </p:nvCxnSpPr>
        <p:spPr>
          <a:xfrm>
            <a:off x="35946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83;p7"/>
          <p:cNvSpPr/>
          <p:nvPr/>
        </p:nvSpPr>
        <p:spPr>
          <a:xfrm>
            <a:off x="2519492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6" name="Google Shape;86;p7"/>
          <p:cNvCxnSpPr>
            <a:stCxn id="78" idx="2"/>
            <a:endCxn id="83" idx="0"/>
          </p:cNvCxnSpPr>
          <p:nvPr/>
        </p:nvCxnSpPr>
        <p:spPr>
          <a:xfrm flipH="1">
            <a:off x="3594600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" name="Google Shape;87;p7"/>
          <p:cNvSpPr/>
          <p:nvPr/>
        </p:nvSpPr>
        <p:spPr>
          <a:xfrm>
            <a:off x="7522128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회피상태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8" name="Google Shape;88;p7"/>
          <p:cNvCxnSpPr>
            <a:stCxn id="78" idx="2"/>
            <a:endCxn id="87" idx="0"/>
          </p:cNvCxnSpPr>
          <p:nvPr/>
        </p:nvCxnSpPr>
        <p:spPr>
          <a:xfrm>
            <a:off x="6095999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7"/>
          <p:cNvSpPr/>
          <p:nvPr/>
        </p:nvSpPr>
        <p:spPr>
          <a:xfrm>
            <a:off x="7382921" y="3239037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672205" y="3239038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이동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91" name="Google Shape;91;p7"/>
          <p:cNvCxnSpPr>
            <a:stCxn id="87" idx="2"/>
            <a:endCxn id="89" idx="0"/>
          </p:cNvCxnSpPr>
          <p:nvPr/>
        </p:nvCxnSpPr>
        <p:spPr>
          <a:xfrm flipH="1">
            <a:off x="79526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7"/>
          <p:cNvCxnSpPr>
            <a:stCxn id="87" idx="2"/>
            <a:endCxn id="90" idx="0"/>
          </p:cNvCxnSpPr>
          <p:nvPr/>
        </p:nvCxnSpPr>
        <p:spPr>
          <a:xfrm>
            <a:off x="85973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공격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35035" y="4982582"/>
            <a:ext cx="115219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공격 상태는 보스의 기절치가 전부 차오를 시 진행됩니다.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캐릭터는 기절을 한 보스에게 다가가 공격을 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제한 시간이 끝나거나, 일정치 이상의 공격을 가하면 보스는 기절 상태에서 회복하여 공격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208014" y="2216130"/>
            <a:ext cx="9775971" cy="504718"/>
            <a:chOff x="668324" y="2056739"/>
            <a:chExt cx="9775971" cy="504718"/>
          </a:xfrm>
        </p:grpSpPr>
        <p:sp>
          <p:nvSpPr>
            <p:cNvPr id="100" name="Google Shape;100;p8"/>
            <p:cNvSpPr/>
            <p:nvPr/>
          </p:nvSpPr>
          <p:spPr>
            <a:xfrm>
              <a:off x="668324" y="2056739"/>
              <a:ext cx="1831596" cy="50471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645791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보스를 향한 공격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997666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보스의 기절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cxnSp>
          <p:nvCxnSpPr>
            <p:cNvPr id="103" name="Google Shape;103;p8"/>
            <p:cNvCxnSpPr>
              <a:stCxn id="100" idx="3"/>
              <a:endCxn id="102" idx="1"/>
            </p:cNvCxnSpPr>
            <p:nvPr/>
          </p:nvCxnSpPr>
          <p:spPr>
            <a:xfrm>
              <a:off x="2499920" y="2309098"/>
              <a:ext cx="497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" name="Google Shape;104;p8"/>
            <p:cNvCxnSpPr/>
            <p:nvPr/>
          </p:nvCxnSpPr>
          <p:spPr>
            <a:xfrm>
              <a:off x="5148045" y="2287454"/>
              <a:ext cx="49774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" name="Google Shape;105;p8"/>
            <p:cNvSpPr/>
            <p:nvPr/>
          </p:nvSpPr>
          <p:spPr>
            <a:xfrm>
              <a:off x="8293916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보스의 기절 상태회복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cxnSp>
          <p:nvCxnSpPr>
            <p:cNvPr id="106" name="Google Shape;106;p8"/>
            <p:cNvCxnSpPr/>
            <p:nvPr/>
          </p:nvCxnSpPr>
          <p:spPr>
            <a:xfrm>
              <a:off x="7796170" y="2287454"/>
              <a:ext cx="49774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758228" y="4723791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공격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3328153" y="2110484"/>
            <a:ext cx="956516" cy="3486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루프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시퀀스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5791080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시스템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5" name="Google Shape;115;p9"/>
          <p:cNvCxnSpPr>
            <a:stCxn id="114" idx="2"/>
          </p:cNvCxnSpPr>
          <p:nvPr/>
        </p:nvCxnSpPr>
        <p:spPr>
          <a:xfrm>
            <a:off x="6368227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9"/>
          <p:cNvSpPr/>
          <p:nvPr/>
        </p:nvSpPr>
        <p:spPr>
          <a:xfrm>
            <a:off x="7705171" y="1564336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시스템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7" name="Google Shape;117;p9"/>
          <p:cNvCxnSpPr>
            <a:stCxn id="116" idx="2"/>
          </p:cNvCxnSpPr>
          <p:nvPr/>
        </p:nvCxnSpPr>
        <p:spPr>
          <a:xfrm>
            <a:off x="8282318" y="1901856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9"/>
          <p:cNvSpPr/>
          <p:nvPr/>
        </p:nvSpPr>
        <p:spPr>
          <a:xfrm>
            <a:off x="9618039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9" name="Google Shape;119;p9"/>
          <p:cNvCxnSpPr>
            <a:stCxn id="118" idx="2"/>
          </p:cNvCxnSpPr>
          <p:nvPr/>
        </p:nvCxnSpPr>
        <p:spPr>
          <a:xfrm>
            <a:off x="10195186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9"/>
          <p:cNvSpPr/>
          <p:nvPr/>
        </p:nvSpPr>
        <p:spPr>
          <a:xfrm>
            <a:off x="5835531" y="2565016"/>
            <a:ext cx="1046876" cy="485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&amp; 회피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1" name="Google Shape;121;p9"/>
          <p:cNvCxnSpPr/>
          <p:nvPr/>
        </p:nvCxnSpPr>
        <p:spPr>
          <a:xfrm rot="10800000">
            <a:off x="6882407" y="2579643"/>
            <a:ext cx="12866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3876989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3" name="Google Shape;123;p9"/>
          <p:cNvCxnSpPr>
            <a:stCxn id="122" idx="2"/>
          </p:cNvCxnSpPr>
          <p:nvPr/>
        </p:nvCxnSpPr>
        <p:spPr>
          <a:xfrm>
            <a:off x="4454136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9"/>
          <p:cNvCxnSpPr/>
          <p:nvPr/>
        </p:nvCxnSpPr>
        <p:spPr>
          <a:xfrm>
            <a:off x="4850489" y="3568420"/>
            <a:ext cx="3431829" cy="26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9"/>
          <p:cNvSpPr txBox="1"/>
          <p:nvPr/>
        </p:nvSpPr>
        <p:spPr>
          <a:xfrm>
            <a:off x="4719667" y="3077474"/>
            <a:ext cx="17924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실패 시 체력 감소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6369064" y="3606673"/>
            <a:ext cx="19104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성공 시 기절치 증가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3321504" y="2111099"/>
            <a:ext cx="5725146" cy="181553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7829429" y="4055322"/>
            <a:ext cx="907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기절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9" name="Google Shape;129;p9"/>
          <p:cNvCxnSpPr>
            <a:stCxn id="130" idx="2"/>
          </p:cNvCxnSpPr>
          <p:nvPr/>
        </p:nvCxnSpPr>
        <p:spPr>
          <a:xfrm rot="10800000" flipH="1">
            <a:off x="6358784" y="4884526"/>
            <a:ext cx="3171300" cy="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9"/>
          <p:cNvSpPr txBox="1"/>
          <p:nvPr/>
        </p:nvSpPr>
        <p:spPr>
          <a:xfrm>
            <a:off x="6421432" y="5030919"/>
            <a:ext cx="17924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체력 감소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2" name="Google Shape;132;p9"/>
          <p:cNvCxnSpPr/>
          <p:nvPr/>
        </p:nvCxnSpPr>
        <p:spPr>
          <a:xfrm rot="10800000">
            <a:off x="6807110" y="4531727"/>
            <a:ext cx="1022319" cy="2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9"/>
          <p:cNvSpPr/>
          <p:nvPr/>
        </p:nvSpPr>
        <p:spPr>
          <a:xfrm>
            <a:off x="5898739" y="4531727"/>
            <a:ext cx="920090" cy="3704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공격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815870" y="2209144"/>
            <a:ext cx="984744" cy="3704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9550827" y="4884426"/>
            <a:ext cx="1295580" cy="7298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987609" y="3380853"/>
            <a:ext cx="864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6" name="Google Shape;136;p9"/>
          <p:cNvCxnSpPr/>
          <p:nvPr/>
        </p:nvCxnSpPr>
        <p:spPr>
          <a:xfrm>
            <a:off x="10846407" y="2350744"/>
            <a:ext cx="0" cy="2595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7" name="Google Shape;137;p9"/>
          <p:cNvSpPr txBox="1"/>
          <p:nvPr/>
        </p:nvSpPr>
        <p:spPr>
          <a:xfrm>
            <a:off x="10809626" y="3985896"/>
            <a:ext cx="1179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&gt;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 flipH="1">
            <a:off x="4872624" y="5614469"/>
            <a:ext cx="4657337" cy="25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9"/>
          <p:cNvSpPr/>
          <p:nvPr/>
        </p:nvSpPr>
        <p:spPr>
          <a:xfrm>
            <a:off x="3987609" y="5567021"/>
            <a:ext cx="864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종료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705059" y="5651483"/>
            <a:ext cx="1179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&lt;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3114623" y="4511042"/>
            <a:ext cx="14142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&lt;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53852" y="2452095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패턴 시작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3" name="Google Shape;143;p9"/>
          <p:cNvCxnSpPr>
            <a:stCxn id="142" idx="2"/>
          </p:cNvCxnSpPr>
          <p:nvPr/>
        </p:nvCxnSpPr>
        <p:spPr>
          <a:xfrm flipH="1">
            <a:off x="1679636" y="2661338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9"/>
          <p:cNvSpPr/>
          <p:nvPr/>
        </p:nvSpPr>
        <p:spPr>
          <a:xfrm>
            <a:off x="641046" y="2983564"/>
            <a:ext cx="2096839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플레이어의 방어 &amp; 회피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5" name="Google Shape;145;p9"/>
          <p:cNvCxnSpPr/>
          <p:nvPr/>
        </p:nvCxnSpPr>
        <p:spPr>
          <a:xfrm flipH="1">
            <a:off x="1685212" y="3203734"/>
            <a:ext cx="1086" cy="3033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9"/>
          <p:cNvSpPr/>
          <p:nvPr/>
        </p:nvSpPr>
        <p:spPr>
          <a:xfrm>
            <a:off x="758228" y="3507113"/>
            <a:ext cx="1853967" cy="4428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확인 &amp;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기절치 증가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7" name="Google Shape;147;p9"/>
          <p:cNvCxnSpPr>
            <a:stCxn id="146" idx="2"/>
            <a:endCxn id="148" idx="0"/>
          </p:cNvCxnSpPr>
          <p:nvPr/>
        </p:nvCxnSpPr>
        <p:spPr>
          <a:xfrm>
            <a:off x="1685212" y="3949916"/>
            <a:ext cx="0" cy="24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9"/>
          <p:cNvSpPr/>
          <p:nvPr/>
        </p:nvSpPr>
        <p:spPr>
          <a:xfrm>
            <a:off x="758228" y="4192322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기절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9" name="Google Shape;149;p9"/>
          <p:cNvCxnSpPr>
            <a:stCxn id="148" idx="2"/>
          </p:cNvCxnSpPr>
          <p:nvPr/>
        </p:nvCxnSpPr>
        <p:spPr>
          <a:xfrm flipH="1">
            <a:off x="1684012" y="4401565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9"/>
          <p:cNvCxnSpPr>
            <a:stCxn id="111" idx="2"/>
          </p:cNvCxnSpPr>
          <p:nvPr/>
        </p:nvCxnSpPr>
        <p:spPr>
          <a:xfrm flipH="1">
            <a:off x="1684012" y="4933034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p9"/>
          <p:cNvSpPr/>
          <p:nvPr/>
        </p:nvSpPr>
        <p:spPr>
          <a:xfrm>
            <a:off x="757569" y="5242593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2" name="Google Shape;152;p9"/>
          <p:cNvCxnSpPr>
            <a:stCxn id="151" idx="2"/>
          </p:cNvCxnSpPr>
          <p:nvPr/>
        </p:nvCxnSpPr>
        <p:spPr>
          <a:xfrm flipH="1">
            <a:off x="1683353" y="5451836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9"/>
          <p:cNvSpPr/>
          <p:nvPr/>
        </p:nvSpPr>
        <p:spPr>
          <a:xfrm>
            <a:off x="756483" y="5772746"/>
            <a:ext cx="1853967" cy="4428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체력이 0 이하일 시 전투 종료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4" name="Google Shape;154;p9"/>
          <p:cNvCxnSpPr>
            <a:endCxn id="153" idx="1"/>
          </p:cNvCxnSpPr>
          <p:nvPr/>
        </p:nvCxnSpPr>
        <p:spPr>
          <a:xfrm>
            <a:off x="490083" y="5986048"/>
            <a:ext cx="2664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9"/>
          <p:cNvCxnSpPr/>
          <p:nvPr/>
        </p:nvCxnSpPr>
        <p:spPr>
          <a:xfrm rot="10800000" flipH="1">
            <a:off x="490018" y="3088185"/>
            <a:ext cx="21208" cy="28979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9"/>
          <p:cNvCxnSpPr>
            <a:endCxn id="144" idx="1"/>
          </p:cNvCxnSpPr>
          <p:nvPr/>
        </p:nvCxnSpPr>
        <p:spPr>
          <a:xfrm>
            <a:off x="505446" y="3088186"/>
            <a:ext cx="13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9"/>
          <p:cNvSpPr/>
          <p:nvPr/>
        </p:nvSpPr>
        <p:spPr>
          <a:xfrm>
            <a:off x="934215" y="1779036"/>
            <a:ext cx="1482562" cy="4855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시작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8" name="Google Shape;158;p9"/>
          <p:cNvCxnSpPr>
            <a:stCxn id="157" idx="2"/>
          </p:cNvCxnSpPr>
          <p:nvPr/>
        </p:nvCxnSpPr>
        <p:spPr>
          <a:xfrm flipH="1">
            <a:off x="1674296" y="2264610"/>
            <a:ext cx="1200" cy="16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132;p9"/>
          <p:cNvCxnSpPr/>
          <p:nvPr/>
        </p:nvCxnSpPr>
        <p:spPr>
          <a:xfrm flipH="1">
            <a:off x="8841798" y="2314369"/>
            <a:ext cx="2038890" cy="328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604875"/>
            <a:ext cx="11159545" cy="1938952"/>
          </a:xfrm>
        </p:spPr>
        <p:txBody>
          <a:bodyPr/>
          <a:lstStyle/>
          <a:p>
            <a:r>
              <a:rPr lang="ko-KR" altLang="en-US" smtClean="0"/>
              <a:t>캐릭터의 스텟은 장비</a:t>
            </a:r>
            <a:r>
              <a:rPr lang="en-US" altLang="ko-KR" smtClean="0"/>
              <a:t>, </a:t>
            </a:r>
            <a:r>
              <a:rPr lang="ko-KR" altLang="en-US" smtClean="0"/>
              <a:t>캐릭터의 레벨</a:t>
            </a:r>
            <a:r>
              <a:rPr lang="en-US" altLang="ko-KR" smtClean="0"/>
              <a:t>, </a:t>
            </a:r>
            <a:r>
              <a:rPr lang="ko-KR" altLang="en-US" smtClean="0"/>
              <a:t>소모품에 의해 정해집니다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예를 들어 공격력의 경우 장비 테이블의 공격력과 세트 효과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캐릭터에 레벨에 해당하는 공격력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사용한 소모품의 효과로 공격력이 정해집니다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각각의 스텟을 추가로 얻는 방법은 아이템의 강화</a:t>
            </a:r>
            <a:r>
              <a:rPr lang="en-US" altLang="ko-KR" smtClean="0"/>
              <a:t>, </a:t>
            </a:r>
            <a:r>
              <a:rPr lang="ko-KR" altLang="en-US" smtClean="0"/>
              <a:t>캐릭터의 레벨업</a:t>
            </a:r>
            <a:r>
              <a:rPr lang="en-US" altLang="ko-KR" smtClean="0"/>
              <a:t>, </a:t>
            </a:r>
            <a:r>
              <a:rPr lang="ko-KR" altLang="en-US" smtClean="0"/>
              <a:t>아이템 제작이 스텟을 얻는 수단 입니다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82624"/>
              </p:ext>
            </p:extLst>
          </p:nvPr>
        </p:nvGraphicFramePr>
        <p:xfrm>
          <a:off x="1332411" y="1419495"/>
          <a:ext cx="4022077" cy="85344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340695">
                  <a:extLst>
                    <a:ext uri="{9D8B030D-6E8A-4147-A177-3AD203B41FA5}">
                      <a16:colId xmlns:a16="http://schemas.microsoft.com/office/drawing/2014/main" val="731009799"/>
                    </a:ext>
                  </a:extLst>
                </a:gridCol>
                <a:gridCol w="1547111">
                  <a:extLst>
                    <a:ext uri="{9D8B030D-6E8A-4147-A177-3AD203B41FA5}">
                      <a16:colId xmlns:a16="http://schemas.microsoft.com/office/drawing/2014/main" val="3957173117"/>
                    </a:ext>
                  </a:extLst>
                </a:gridCol>
                <a:gridCol w="1134271">
                  <a:extLst>
                    <a:ext uri="{9D8B030D-6E8A-4147-A177-3AD203B41FA5}">
                      <a16:colId xmlns:a16="http://schemas.microsoft.com/office/drawing/2014/main" val="546972568"/>
                    </a:ext>
                  </a:extLst>
                </a:gridCol>
              </a:tblGrid>
              <a:tr h="463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장비 테이블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64469"/>
                  </a:ext>
                </a:extLst>
              </a:tr>
              <a:tr h="46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 아이디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EFF_ID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1745"/>
                  </a:ext>
                </a:extLst>
              </a:tr>
              <a:tr h="46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공격력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ATT_EFF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83001"/>
                  </a:ext>
                </a:extLst>
              </a:tr>
              <a:tr h="26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세트 아이템효과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SET_ITEM_EFF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82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2486"/>
              </p:ext>
            </p:extLst>
          </p:nvPr>
        </p:nvGraphicFramePr>
        <p:xfrm>
          <a:off x="1332412" y="2608310"/>
          <a:ext cx="40220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92">
                  <a:extLst>
                    <a:ext uri="{9D8B030D-6E8A-4147-A177-3AD203B41FA5}">
                      <a16:colId xmlns:a16="http://schemas.microsoft.com/office/drawing/2014/main" val="4050040564"/>
                    </a:ext>
                  </a:extLst>
                </a:gridCol>
                <a:gridCol w="1340692">
                  <a:extLst>
                    <a:ext uri="{9D8B030D-6E8A-4147-A177-3AD203B41FA5}">
                      <a16:colId xmlns:a16="http://schemas.microsoft.com/office/drawing/2014/main" val="671942851"/>
                    </a:ext>
                  </a:extLst>
                </a:gridCol>
                <a:gridCol w="1340692">
                  <a:extLst>
                    <a:ext uri="{9D8B030D-6E8A-4147-A177-3AD203B41FA5}">
                      <a16:colId xmlns:a16="http://schemas.microsoft.com/office/drawing/2014/main" val="3983711919"/>
                    </a:ext>
                  </a:extLst>
                </a:gridCol>
              </a:tblGrid>
              <a:tr h="1896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캐릭터 테이블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17722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캐릭터 </a:t>
                      </a:r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래벨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CHAR_LV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10783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공격력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ATT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72301"/>
                  </a:ext>
                </a:extLst>
              </a:tr>
            </a:tbl>
          </a:graphicData>
        </a:graphic>
      </p:graphicFrame>
      <p:sp>
        <p:nvSpPr>
          <p:cNvPr id="6" name="덧셈 기호 5"/>
          <p:cNvSpPr/>
          <p:nvPr/>
        </p:nvSpPr>
        <p:spPr>
          <a:xfrm>
            <a:off x="5503154" y="2145056"/>
            <a:ext cx="632396" cy="5955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30540"/>
              </p:ext>
            </p:extLst>
          </p:nvPr>
        </p:nvGraphicFramePr>
        <p:xfrm>
          <a:off x="6496006" y="2016128"/>
          <a:ext cx="402207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93">
                  <a:extLst>
                    <a:ext uri="{9D8B030D-6E8A-4147-A177-3AD203B41FA5}">
                      <a16:colId xmlns:a16="http://schemas.microsoft.com/office/drawing/2014/main" val="4293654223"/>
                    </a:ext>
                  </a:extLst>
                </a:gridCol>
                <a:gridCol w="1340693">
                  <a:extLst>
                    <a:ext uri="{9D8B030D-6E8A-4147-A177-3AD203B41FA5}">
                      <a16:colId xmlns:a16="http://schemas.microsoft.com/office/drawing/2014/main" val="223130657"/>
                    </a:ext>
                  </a:extLst>
                </a:gridCol>
                <a:gridCol w="1340693">
                  <a:extLst>
                    <a:ext uri="{9D8B030D-6E8A-4147-A177-3AD203B41FA5}">
                      <a16:colId xmlns:a16="http://schemas.microsoft.com/office/drawing/2014/main" val="79824019"/>
                    </a:ext>
                  </a:extLst>
                </a:gridCol>
              </a:tblGrid>
              <a:tr h="1896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소모품 테이블</a:t>
                      </a:r>
                      <a:endParaRPr lang="en-US" altLang="ko-KR" sz="1400" b="1" i="0" u="none" strike="noStrike" smtClean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5947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99924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이름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ITEM_NAME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261198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타입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ITEM_TYPE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68823"/>
                  </a:ext>
                </a:extLst>
              </a:tr>
            </a:tbl>
          </a:graphicData>
        </a:graphic>
      </p:graphicFrame>
      <p:sp>
        <p:nvSpPr>
          <p:cNvPr id="8" name="Google Shape;163;p10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 스텟 테이블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2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보스 스텟 테이블</a:t>
            </a:r>
            <a:endParaRPr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2290"/>
              </p:ext>
            </p:extLst>
          </p:nvPr>
        </p:nvGraphicFramePr>
        <p:xfrm>
          <a:off x="1946967" y="1105292"/>
          <a:ext cx="8298065" cy="41360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4938">
                  <a:extLst>
                    <a:ext uri="{9D8B030D-6E8A-4147-A177-3AD203B41FA5}">
                      <a16:colId xmlns:a16="http://schemas.microsoft.com/office/drawing/2014/main" val="2006236565"/>
                    </a:ext>
                  </a:extLst>
                </a:gridCol>
                <a:gridCol w="1264411">
                  <a:extLst>
                    <a:ext uri="{9D8B030D-6E8A-4147-A177-3AD203B41FA5}">
                      <a16:colId xmlns:a16="http://schemas.microsoft.com/office/drawing/2014/main" val="3681810514"/>
                    </a:ext>
                  </a:extLst>
                </a:gridCol>
                <a:gridCol w="861565">
                  <a:extLst>
                    <a:ext uri="{9D8B030D-6E8A-4147-A177-3AD203B41FA5}">
                      <a16:colId xmlns:a16="http://schemas.microsoft.com/office/drawing/2014/main" val="2579939320"/>
                    </a:ext>
                  </a:extLst>
                </a:gridCol>
                <a:gridCol w="4257151">
                  <a:extLst>
                    <a:ext uri="{9D8B030D-6E8A-4147-A177-3AD203B41FA5}">
                      <a16:colId xmlns:a16="http://schemas.microsoft.com/office/drawing/2014/main" val="3211111784"/>
                    </a:ext>
                  </a:extLst>
                </a:gridCol>
              </a:tblGrid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변수명</a:t>
                      </a:r>
                      <a:r>
                        <a:rPr lang="en-US" altLang="ko-KR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영어</a:t>
                      </a:r>
                      <a:r>
                        <a:rPr lang="en-US" altLang="ko-KR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변수명</a:t>
                      </a:r>
                      <a:r>
                        <a:rPr lang="en-US" altLang="ko-KR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한글</a:t>
                      </a:r>
                      <a:r>
                        <a:rPr lang="en-US" altLang="ko-KR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타입명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57118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BOSS_ID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 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201280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BOSS_NAME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 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65863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PHASE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보스의 페이즈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20301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MAIN_ATT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기본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01541"/>
                  </a:ext>
                </a:extLst>
              </a:tr>
              <a:tr h="51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LONG_ATT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롱 노드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롱 노드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7920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COMBO_ATT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연타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연타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4760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SPECIAL_ATT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특수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필살기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82782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기절치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47350"/>
                  </a:ext>
                </a:extLst>
              </a:tr>
              <a:tr h="51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STUN_RECOVERY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 회복 속도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보스가 기절에서 회복하는 속도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312677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19337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STUN_DEE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기절치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0770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38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796</Words>
  <Application>Microsoft Office PowerPoint</Application>
  <PresentationFormat>와이드스크린</PresentationFormat>
  <Paragraphs>228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Pretendard</vt:lpstr>
      <vt:lpstr>Malgun Gothic</vt:lpstr>
      <vt:lpstr>Arial</vt:lpstr>
      <vt:lpstr>Office 테마</vt:lpstr>
      <vt:lpstr>PowerPoint 프레젠테이션</vt:lpstr>
      <vt:lpstr>PowerPoint 프레젠테이션</vt:lpstr>
      <vt:lpstr>전투의 흐름</vt:lpstr>
      <vt:lpstr>전투 상태 - 방어</vt:lpstr>
      <vt:lpstr>전투 상태 - 회피</vt:lpstr>
      <vt:lpstr>전투 상태 - 공격</vt:lpstr>
      <vt:lpstr>전투 시퀀스</vt:lpstr>
      <vt:lpstr>캐릭터 스텟 테이블</vt:lpstr>
      <vt:lpstr>보스 스텟 테이블</vt:lpstr>
      <vt:lpstr>전투 UI 구성.1</vt:lpstr>
      <vt:lpstr>전투 UI 구성.2</vt:lpstr>
      <vt:lpstr>전투 UI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73</cp:revision>
  <dcterms:created xsi:type="dcterms:W3CDTF">2025-08-13T06:17:39Z</dcterms:created>
  <dcterms:modified xsi:type="dcterms:W3CDTF">2025-09-11T10:27:38Z</dcterms:modified>
</cp:coreProperties>
</file>